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Nunito"/>
      <p:regular r:id="rId22"/>
      <p:bold r:id="rId23"/>
      <p:italic r:id="rId24"/>
      <p:boldItalic r:id="rId25"/>
    </p:embeddedFont>
    <p:embeddedFont>
      <p:font typeface="Maven Pro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regular.fntdata"/><Relationship Id="rId21" Type="http://schemas.openxmlformats.org/officeDocument/2006/relationships/slide" Target="slides/slide16.xml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avenPro-regular.fntdata"/><Relationship Id="rId25" Type="http://schemas.openxmlformats.org/officeDocument/2006/relationships/font" Target="fonts/Nunito-boldItalic.fntdata"/><Relationship Id="rId27" Type="http://schemas.openxmlformats.org/officeDocument/2006/relationships/font" Target="fonts/Maven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ef902b48b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ef902b48b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ef902b48b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ef902b48b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f902b48b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f902b48b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ef902b48b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ef902b48b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ef902b48b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ef902b48b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f902b48b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ef902b48b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f8ba7a5b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ef8ba7a5b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ef7227b4d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ef7227b4d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f7227b4d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ef7227b4d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ef8ba7a5b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ef8ba7a5b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ef8ba7a5b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ef8ba7a5b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8ba7a5b2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f8ba7a5b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f8ba7a5b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f8ba7a5b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f902b48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ef902b48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ef902b48b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ef902b48b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people.na.infn.it/~elly/TesiAtlas/SeminariAtlas/Detector/IengoAtlasCalo.pdf" TargetMode="External"/><Relationship Id="rId4" Type="http://schemas.openxmlformats.org/officeDocument/2006/relationships/hyperlink" Target="https://www.google.com/search?q=atlas+experiment+cern+exploded+view&amp;source=lnms&amp;tbm=isch&amp;sa=X&amp;ved=2ahUKEwiNiKeervzyAhXvAWMBHcskCVIQ_AUoAXoECAEQAw&amp;biw=1366&amp;bih=657#imgrc=ybiRqpRFlqJb9M" TargetMode="External"/><Relationship Id="rId5" Type="http://schemas.openxmlformats.org/officeDocument/2006/relationships/hyperlink" Target="https://physics.nist.gov/cgi-bin/Star/e_table.pl" TargetMode="External"/><Relationship Id="rId6" Type="http://schemas.openxmlformats.org/officeDocument/2006/relationships/hyperlink" Target="https://en.wikipedia.org/wiki/Photomultiplier_tube" TargetMode="External"/><Relationship Id="rId7" Type="http://schemas.openxmlformats.org/officeDocument/2006/relationships/hyperlink" Target="https://www.researchgate.net/figure/The-energy-spectrum-of-90-Sr-90-Y_fig1_305922539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347025" y="698850"/>
            <a:ext cx="4732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of large scintillators for future HEP experiments using GEANT4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347025" y="27907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Diogo Mendonça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Francisco Ferreira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50" y="1921075"/>
            <a:ext cx="3934500" cy="2683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6927" y="1921075"/>
            <a:ext cx="3934499" cy="26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2"/>
          <p:cNvSpPr txBox="1"/>
          <p:nvPr>
            <p:ph type="title"/>
          </p:nvPr>
        </p:nvSpPr>
        <p:spPr>
          <a:xfrm>
            <a:off x="12636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results and data analysis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438" y="1862975"/>
            <a:ext cx="5542174" cy="26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88" y="1824150"/>
            <a:ext cx="3934500" cy="268312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3"/>
          <p:cNvSpPr txBox="1"/>
          <p:nvPr>
            <p:ph type="title"/>
          </p:nvPr>
        </p:nvSpPr>
        <p:spPr>
          <a:xfrm>
            <a:off x="12636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results and data analysis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29124"/>
            <a:ext cx="3934500" cy="268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4702" y="2029125"/>
            <a:ext cx="3934499" cy="26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4"/>
          <p:cNvSpPr txBox="1"/>
          <p:nvPr>
            <p:ph type="title"/>
          </p:nvPr>
        </p:nvSpPr>
        <p:spPr>
          <a:xfrm>
            <a:off x="12636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results and data analysis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75" y="1860200"/>
            <a:ext cx="4461038" cy="30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5888" y="1967825"/>
            <a:ext cx="4145387" cy="282694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5"/>
          <p:cNvSpPr txBox="1"/>
          <p:nvPr>
            <p:ph type="title"/>
          </p:nvPr>
        </p:nvSpPr>
        <p:spPr>
          <a:xfrm>
            <a:off x="12636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results and data analysis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381" name="Google Shape;381;p26"/>
          <p:cNvSpPr txBox="1"/>
          <p:nvPr/>
        </p:nvSpPr>
        <p:spPr>
          <a:xfrm>
            <a:off x="1165325" y="1958950"/>
            <a:ext cx="7169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Only 15% of the electrons hit in the ion case;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No differences between different thicknesses tiles;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Major differences between electron beam and radioactive ion reside in the dispersion and energy </a:t>
            </a:r>
            <a:r>
              <a:rPr lang="en" sz="2000">
                <a:latin typeface="Nunito"/>
                <a:ea typeface="Nunito"/>
                <a:cs typeface="Nunito"/>
                <a:sym typeface="Nunito"/>
              </a:rPr>
              <a:t>curve</a:t>
            </a:r>
            <a:r>
              <a:rPr lang="en" sz="2000">
                <a:latin typeface="Nunito"/>
                <a:ea typeface="Nunito"/>
                <a:cs typeface="Nunito"/>
                <a:sym typeface="Nunito"/>
              </a:rPr>
              <a:t>;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work</a:t>
            </a:r>
            <a:endParaRPr/>
          </a:p>
        </p:txBody>
      </p:sp>
      <p:sp>
        <p:nvSpPr>
          <p:cNvPr id="387" name="Google Shape;387;p27"/>
          <p:cNvSpPr txBox="1"/>
          <p:nvPr/>
        </p:nvSpPr>
        <p:spPr>
          <a:xfrm>
            <a:off x="1165325" y="1958950"/>
            <a:ext cx="7169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Comparison of simulated data with experimental data;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Uniform tile and fiber emission spectrums;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Only 15% of the electron hit in the ion case;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Creation of a tyvek variable (account all energy loses);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8"/>
          <p:cNvSpPr txBox="1"/>
          <p:nvPr/>
        </p:nvSpPr>
        <p:spPr>
          <a:xfrm>
            <a:off x="173500" y="1209875"/>
            <a:ext cx="8034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http://people.na.infn.it/~elly/TesiAtlas/SeminariAtlas/Detector/IengoAtlasCalo.pdf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https://www.google.com/search?q=atlas+experiment+cern+exploded+view&amp;source=lnms&amp;tbm=isch&amp;sa=X&amp;ved=2ahUKEwiNiKeervzyAhXvAWMBHcskCVIQ_AUoAXoECAEQAw&amp;biw=1366&amp;bih=657#imgrc=ybiRqpRFlqJb9M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 u="sng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https://physics.nist.gov/cgi-bin/Star/e_table.pl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6"/>
              </a:rPr>
              <a:t>https://en.wikipedia.org/wiki/Photomultiplier_tube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7"/>
              </a:rPr>
              <a:t>https://www.researchgate.net/figure/The-energy-spectrum-of-90-Sr-90-Y_fig1_305922539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3" name="Google Shape;393;p28"/>
          <p:cNvSpPr txBox="1"/>
          <p:nvPr/>
        </p:nvSpPr>
        <p:spPr>
          <a:xfrm>
            <a:off x="458550" y="470975"/>
            <a:ext cx="7213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Maven Pro"/>
                <a:ea typeface="Maven Pro"/>
                <a:cs typeface="Maven Pro"/>
                <a:sym typeface="Maven Pro"/>
              </a:rPr>
              <a:t>Links:</a:t>
            </a:r>
            <a:endParaRPr b="1" sz="3600"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/>
        </p:nvSpPr>
        <p:spPr>
          <a:xfrm>
            <a:off x="117750" y="1582050"/>
            <a:ext cx="8908500" cy="2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aven Pro"/>
              <a:buChar char="●"/>
            </a:pPr>
            <a:r>
              <a:rPr b="1" lang="en" sz="22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ATLAS experiment and contextualization of this simulation</a:t>
            </a:r>
            <a:endParaRPr b="1" sz="22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aven Pro"/>
              <a:buChar char="●"/>
            </a:pPr>
            <a:r>
              <a:rPr b="1" lang="en" sz="22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(Attempting to) e</a:t>
            </a:r>
            <a:r>
              <a:rPr b="1" lang="en" sz="22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xpla</a:t>
            </a:r>
            <a:r>
              <a:rPr b="1" lang="en" sz="22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i</a:t>
            </a:r>
            <a:r>
              <a:rPr b="1" lang="en" sz="22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n scintillators</a:t>
            </a:r>
            <a:endParaRPr b="1" sz="22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aven Pro"/>
              <a:buChar char="●"/>
            </a:pPr>
            <a:r>
              <a:rPr b="1" lang="en" sz="22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Simulation results and data analysis</a:t>
            </a:r>
            <a:endParaRPr b="1" sz="22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aven Pro"/>
              <a:buChar char="●"/>
            </a:pPr>
            <a:r>
              <a:rPr b="1" lang="en" sz="22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Conclusion</a:t>
            </a:r>
            <a:endParaRPr b="1" sz="22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aven Pro"/>
              <a:buChar char="●"/>
            </a:pPr>
            <a:r>
              <a:rPr b="1" lang="en" sz="22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Further work</a:t>
            </a:r>
            <a:endParaRPr b="1" sz="22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aven Pro"/>
              <a:buChar char="●"/>
            </a:pPr>
            <a:r>
              <a:rPr b="1" lang="en" sz="22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Links</a:t>
            </a:r>
            <a:endParaRPr b="1" sz="22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965400" y="289800"/>
            <a:ext cx="7213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Topics</a:t>
            </a:r>
            <a:endParaRPr b="1" sz="36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525"/>
            <a:ext cx="9144000" cy="52425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Google Shape;291;p15"/>
          <p:cNvCxnSpPr/>
          <p:nvPr/>
        </p:nvCxnSpPr>
        <p:spPr>
          <a:xfrm rot="10800000">
            <a:off x="5069125" y="2757750"/>
            <a:ext cx="3519900" cy="21069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" y="0"/>
            <a:ext cx="4394219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16"/>
          <p:cNvCxnSpPr/>
          <p:nvPr/>
        </p:nvCxnSpPr>
        <p:spPr>
          <a:xfrm flipH="1" rot="10800000">
            <a:off x="1859075" y="2912700"/>
            <a:ext cx="37200" cy="2230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8" name="Google Shape;298;p16"/>
          <p:cNvCxnSpPr/>
          <p:nvPr/>
        </p:nvCxnSpPr>
        <p:spPr>
          <a:xfrm flipH="1" rot="10800000">
            <a:off x="3891725" y="3705900"/>
            <a:ext cx="24900" cy="1437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9" name="Google Shape;299;p16"/>
          <p:cNvSpPr/>
          <p:nvPr/>
        </p:nvSpPr>
        <p:spPr>
          <a:xfrm>
            <a:off x="3690413" y="3471169"/>
            <a:ext cx="427518" cy="333774"/>
          </a:xfrm>
          <a:prstGeom prst="irregularSeal1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0" name="Google Shape;300;p16"/>
          <p:cNvCxnSpPr/>
          <p:nvPr/>
        </p:nvCxnSpPr>
        <p:spPr>
          <a:xfrm>
            <a:off x="5261163" y="594925"/>
            <a:ext cx="30240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16"/>
          <p:cNvCxnSpPr/>
          <p:nvPr/>
        </p:nvCxnSpPr>
        <p:spPr>
          <a:xfrm flipH="1" rot="10800000">
            <a:off x="5282763" y="842575"/>
            <a:ext cx="2980800" cy="1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16"/>
          <p:cNvCxnSpPr/>
          <p:nvPr/>
        </p:nvCxnSpPr>
        <p:spPr>
          <a:xfrm>
            <a:off x="5273563" y="632100"/>
            <a:ext cx="272700" cy="22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16"/>
          <p:cNvCxnSpPr/>
          <p:nvPr/>
        </p:nvCxnSpPr>
        <p:spPr>
          <a:xfrm flipH="1" rot="10800000">
            <a:off x="5558613" y="595000"/>
            <a:ext cx="347100" cy="24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16"/>
          <p:cNvCxnSpPr/>
          <p:nvPr/>
        </p:nvCxnSpPr>
        <p:spPr>
          <a:xfrm>
            <a:off x="5905663" y="607300"/>
            <a:ext cx="359400" cy="24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16"/>
          <p:cNvCxnSpPr/>
          <p:nvPr/>
        </p:nvCxnSpPr>
        <p:spPr>
          <a:xfrm flipH="1" rot="10800000">
            <a:off x="6265063" y="601150"/>
            <a:ext cx="309900" cy="23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16"/>
          <p:cNvCxnSpPr/>
          <p:nvPr/>
        </p:nvCxnSpPr>
        <p:spPr>
          <a:xfrm>
            <a:off x="6574938" y="594925"/>
            <a:ext cx="285000" cy="2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16"/>
          <p:cNvCxnSpPr/>
          <p:nvPr/>
        </p:nvCxnSpPr>
        <p:spPr>
          <a:xfrm flipH="1" rot="10800000">
            <a:off x="6859988" y="619600"/>
            <a:ext cx="297600" cy="22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16"/>
          <p:cNvCxnSpPr/>
          <p:nvPr/>
        </p:nvCxnSpPr>
        <p:spPr>
          <a:xfrm>
            <a:off x="7157638" y="619750"/>
            <a:ext cx="272700" cy="19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16"/>
          <p:cNvCxnSpPr/>
          <p:nvPr/>
        </p:nvCxnSpPr>
        <p:spPr>
          <a:xfrm flipH="1" rot="10800000">
            <a:off x="7430388" y="588700"/>
            <a:ext cx="285000" cy="2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16"/>
          <p:cNvCxnSpPr/>
          <p:nvPr/>
        </p:nvCxnSpPr>
        <p:spPr>
          <a:xfrm>
            <a:off x="7715188" y="594925"/>
            <a:ext cx="322200" cy="2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1" name="Google Shape;311;p16"/>
          <p:cNvCxnSpPr/>
          <p:nvPr/>
        </p:nvCxnSpPr>
        <p:spPr>
          <a:xfrm flipH="1" rot="10800000">
            <a:off x="5038088" y="619575"/>
            <a:ext cx="235500" cy="2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2" name="Google Shape;312;p16"/>
          <p:cNvSpPr/>
          <p:nvPr/>
        </p:nvSpPr>
        <p:spPr>
          <a:xfrm>
            <a:off x="1834300" y="879975"/>
            <a:ext cx="280600" cy="1375725"/>
          </a:xfrm>
          <a:custGeom>
            <a:rect b="b" l="l" r="r" t="t"/>
            <a:pathLst>
              <a:path extrusionOk="0" h="55029" w="11224">
                <a:moveTo>
                  <a:pt x="10411" y="55029"/>
                </a:moveTo>
                <a:cubicBezTo>
                  <a:pt x="10411" y="47014"/>
                  <a:pt x="12146" y="16113"/>
                  <a:pt x="10411" y="6941"/>
                </a:cubicBezTo>
                <a:cubicBezTo>
                  <a:pt x="8676" y="-2230"/>
                  <a:pt x="1735" y="1157"/>
                  <a:pt x="0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313" name="Google Shape;313;p16"/>
          <p:cNvCxnSpPr/>
          <p:nvPr/>
        </p:nvCxnSpPr>
        <p:spPr>
          <a:xfrm rot="10800000">
            <a:off x="2114900" y="1413050"/>
            <a:ext cx="0" cy="532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4" name="Google Shape;314;p16"/>
          <p:cNvSpPr txBox="1"/>
          <p:nvPr/>
        </p:nvSpPr>
        <p:spPr>
          <a:xfrm>
            <a:off x="4732275" y="1303488"/>
            <a:ext cx="3821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Main goals: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Nunito"/>
              <a:buAutoNum type="arabicPeriod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Alter the already developed code so that everything ran according to what was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physically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expected (fix bugs);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Nunito"/>
              <a:buAutoNum type="arabicPeriod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Develop graphical output that helps the user to better understand what is going on in the beginning of each event.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5" name="Google Shape;315;p16"/>
          <p:cNvSpPr txBox="1"/>
          <p:nvPr/>
        </p:nvSpPr>
        <p:spPr>
          <a:xfrm>
            <a:off x="4732275" y="2943013"/>
            <a:ext cx="4081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Side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goals: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Nunito"/>
              <a:buAutoNum type="arabicPeriod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Compare results from events with different thickness tiles;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Nunito"/>
              <a:buAutoNum type="arabicPeriod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Develop new variables that can explain where and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how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energy is deposited;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28367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" y="0"/>
            <a:ext cx="132835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40800" y="-4"/>
            <a:ext cx="1338479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9"/>
          <p:cNvSpPr/>
          <p:nvPr/>
        </p:nvSpPr>
        <p:spPr>
          <a:xfrm>
            <a:off x="7771025" y="3928900"/>
            <a:ext cx="1028700" cy="9543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3" name="Google Shape;33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4875" y="2652275"/>
            <a:ext cx="5577300" cy="22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 txBox="1"/>
          <p:nvPr>
            <p:ph type="title"/>
          </p:nvPr>
        </p:nvSpPr>
        <p:spPr>
          <a:xfrm>
            <a:off x="12636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results and data analysis</a:t>
            </a:r>
            <a:endParaRPr/>
          </a:p>
        </p:txBody>
      </p:sp>
      <p:pic>
        <p:nvPicPr>
          <p:cNvPr id="339" name="Google Shape;3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29125"/>
            <a:ext cx="3934499" cy="26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300" y="2003134"/>
            <a:ext cx="4010699" cy="2735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0275"/>
            <a:ext cx="3785613" cy="25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102" y="1750275"/>
            <a:ext cx="3934499" cy="26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1"/>
          <p:cNvSpPr txBox="1"/>
          <p:nvPr>
            <p:ph type="title"/>
          </p:nvPr>
        </p:nvSpPr>
        <p:spPr>
          <a:xfrm>
            <a:off x="12636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results and data analysis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