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0" r:id="rId10"/>
    <p:sldId id="271" r:id="rId11"/>
    <p:sldId id="275" r:id="rId12"/>
    <p:sldId id="267" r:id="rId13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64" d="100"/>
          <a:sy n="164" d="100"/>
        </p:scale>
        <p:origin x="93" y="129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f066e9fe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f066e9fe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gef066e9fe9_0_5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5" name="Google Shape;175;gef066e9fe9_0_5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262736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ef066e9fe9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ef066e9fe9_0_5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ef066e9fe9_0_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ef066e9fe9_0_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ef6c398814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ef6c398814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ecd942e587_1_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ecd942e587_1_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ef066e9fe9_0_1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ef066e9fe9_0_1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gef066e9fe9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2" name="Google Shape;92;gef066e9fe9_0_1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Google Shape;98;gef066e9fe9_0_2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9" name="Google Shape;99;gef066e9fe9_0_2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gef066e9fe9_0_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Google Shape;108;gef066e9fe9_0_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ef066e9fe9_0_4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ef066e9fe9_0_4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PT"/>
              <a:t>‹Nr.›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7.jp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20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9300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rmAutofit fontScale="9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/>
              <a:t>QCD effects in the muon anomalous magnetic moment</a:t>
            </a:r>
            <a:endParaRPr/>
          </a:p>
        </p:txBody>
      </p:sp>
      <p:sp>
        <p:nvSpPr>
          <p:cNvPr id="55" name="Google Shape;55;p13"/>
          <p:cNvSpPr txBox="1">
            <a:spLocks noGrp="1"/>
          </p:cNvSpPr>
          <p:nvPr>
            <p:ph type="subTitle" idx="1"/>
          </p:nvPr>
        </p:nvSpPr>
        <p:spPr>
          <a:xfrm>
            <a:off x="311700" y="3415225"/>
            <a:ext cx="8520600" cy="153539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 fontScale="62500" lnSpcReduction="20000"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LIP </a:t>
            </a:r>
            <a:r>
              <a:rPr lang="pt-PT" dirty="0" err="1"/>
              <a:t>Internships</a:t>
            </a:r>
            <a:r>
              <a:rPr lang="pt-PT" dirty="0"/>
              <a:t> 2021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André Nunes</a:t>
            </a:r>
            <a:endParaRPr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Mário Amaro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pt-PT" dirty="0"/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dirty="0"/>
              <a:t>Professor </a:t>
            </a:r>
            <a:r>
              <a:rPr lang="pt-PT" dirty="0" err="1"/>
              <a:t>Gernot</a:t>
            </a:r>
            <a:r>
              <a:rPr lang="pt-PT" dirty="0"/>
              <a:t> Eichmann</a:t>
            </a:r>
            <a:endParaRPr dirty="0"/>
          </a:p>
        </p:txBody>
      </p:sp>
      <p:pic>
        <p:nvPicPr>
          <p:cNvPr id="56" name="Google Shape;56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74686" y="0"/>
            <a:ext cx="2194625" cy="164597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" name="Google Shape;57;p13"/>
          <p:cNvCxnSpPr/>
          <p:nvPr/>
        </p:nvCxnSpPr>
        <p:spPr>
          <a:xfrm>
            <a:off x="522750" y="3186650"/>
            <a:ext cx="8098500" cy="24600"/>
          </a:xfrm>
          <a:prstGeom prst="straightConnector1">
            <a:avLst/>
          </a:prstGeom>
          <a:noFill/>
          <a:ln w="38100" cap="flat" cmpd="sng">
            <a:solidFill>
              <a:schemeClr val="dk1"/>
            </a:solidFill>
            <a:prstDash val="solid"/>
            <a:round/>
            <a:headEnd type="none" w="med" len="med"/>
            <a:tailEnd type="none" w="med" len="med"/>
          </a:ln>
        </p:spPr>
      </p:cxn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 dirty="0"/>
              <a:t>Hadronic vacuum polarization</a:t>
            </a:r>
            <a:endParaRPr sz="322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8" name="Google Shape;178;p28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152475"/>
                <a:ext cx="8520600" cy="34164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/>
              </a:bodyPr>
              <a:lstStyle/>
              <a:p>
                <a:pPr marL="457200" lvl="0" indent="-342900" algn="l" rtl="0">
                  <a:spcBef>
                    <a:spcPts val="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pt-PT" dirty="0"/>
                  <a:t>We </a:t>
                </a:r>
                <a:r>
                  <a:rPr lang="pt-PT" dirty="0" err="1"/>
                  <a:t>need</a:t>
                </a:r>
                <a:r>
                  <a:rPr lang="pt-PT" dirty="0"/>
                  <a:t> to </a:t>
                </a:r>
                <a:r>
                  <a:rPr lang="pt-PT" dirty="0" err="1"/>
                  <a:t>fit</a:t>
                </a:r>
                <a:r>
                  <a:rPr lang="pt-PT" dirty="0"/>
                  <a:t> a </a:t>
                </a:r>
                <a:r>
                  <a:rPr lang="pt-PT" dirty="0" err="1"/>
                  <a:t>quadratic</a:t>
                </a:r>
                <a:r>
                  <a:rPr lang="pt-PT" dirty="0"/>
                  <a:t> </a:t>
                </a:r>
                <a:r>
                  <a:rPr lang="pt-PT" dirty="0" err="1"/>
                  <a:t>function</a:t>
                </a:r>
                <a:r>
                  <a:rPr lang="pt-PT" dirty="0"/>
                  <a:t> for </a:t>
                </a:r>
                <a:r>
                  <a:rPr lang="pt-PT" dirty="0" err="1"/>
                  <a:t>small</a:t>
                </a:r>
                <a:r>
                  <a:rPr lang="pt-PT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pt-PT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  <m:sup>
                        <m:r>
                          <a:rPr lang="pt-PT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pt-PT" dirty="0"/>
                  <a:t>:</a:t>
                </a:r>
                <a:endParaRPr dirty="0"/>
              </a:p>
            </p:txBody>
          </p:sp>
        </mc:Choice>
        <mc:Fallback xmlns="">
          <p:sp>
            <p:nvSpPr>
              <p:cNvPr id="178" name="Google Shape;178;p28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152475"/>
                <a:ext cx="8520600" cy="3416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Imagem 4">
            <a:extLst>
              <a:ext uri="{FF2B5EF4-FFF2-40B4-BE49-F238E27FC236}">
                <a16:creationId xmlns:a16="http://schemas.microsoft.com/office/drawing/2014/main" id="{BDCF1BAF-7809-4367-A3FA-F9E08E852F3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5722" t="10642" r="8780"/>
          <a:stretch/>
        </p:blipFill>
        <p:spPr>
          <a:xfrm>
            <a:off x="4571999" y="1830437"/>
            <a:ext cx="4467469" cy="2334594"/>
          </a:xfrm>
          <a:prstGeom prst="rect">
            <a:avLst/>
          </a:prstGeom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37434A53-23D5-473F-A288-7E3420788AFD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6512" t="8375" r="9003"/>
          <a:stretch/>
        </p:blipFill>
        <p:spPr>
          <a:xfrm>
            <a:off x="104531" y="1742522"/>
            <a:ext cx="4467468" cy="242250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9EFE2239-B34F-45FA-AAF7-A7523581BF44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09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7" name="Google Shape;177;p2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 dirty="0"/>
              <a:t>Anomalous magnetic moment</a:t>
            </a:r>
            <a:endParaRPr sz="3220" b="1" dirty="0"/>
          </a:p>
        </p:txBody>
      </p:sp>
      <p:sp>
        <p:nvSpPr>
          <p:cNvPr id="178" name="Google Shape;178;p2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PT" dirty="0"/>
              <a:t>Having calculated all ingredients, we finally obtain:</a:t>
            </a:r>
            <a:endParaRPr dirty="0"/>
          </a:p>
        </p:txBody>
      </p:sp>
      <p:pic>
        <p:nvPicPr>
          <p:cNvPr id="3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E7D1FB32-E162-4A98-AFF3-C9E2A6E3A89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9300" t="43232"/>
          <a:stretch/>
        </p:blipFill>
        <p:spPr>
          <a:xfrm>
            <a:off x="1386251" y="2122723"/>
            <a:ext cx="7036593" cy="1475903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15D4FC73-29FD-4C2A-BD80-73993398ADB9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10</a:t>
            </a:r>
          </a:p>
        </p:txBody>
      </p:sp>
      <p:pic>
        <p:nvPicPr>
          <p:cNvPr id="6" name="Imagem 5" descr="Uma imagem com texto&#10;&#10;Descrição gerada automaticamente">
            <a:extLst>
              <a:ext uri="{FF2B5EF4-FFF2-40B4-BE49-F238E27FC236}">
                <a16:creationId xmlns:a16="http://schemas.microsoft.com/office/drawing/2014/main" id="{A25FC692-68AE-40ED-A822-6BD150FA6901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10568" r="90042" b="68309"/>
          <a:stretch/>
        </p:blipFill>
        <p:spPr>
          <a:xfrm>
            <a:off x="533521" y="2521744"/>
            <a:ext cx="773785" cy="55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49293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 dirty="0"/>
              <a:t>Results and Discussion</a:t>
            </a:r>
            <a:endParaRPr sz="322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7" name="Google Shape;137;p2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699" y="1152475"/>
                <a:ext cx="5160413" cy="341640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 fontScale="85000" lnSpcReduction="10000"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lang="ar-AE" dirty="0"/>
              </a:p>
              <a:p>
                <a:pPr lvl="0">
                  <a:spcBef>
                    <a:spcPts val="1200"/>
                  </a:spcBef>
                </a:pPr>
                <a14:m>
                  <m:oMath xmlns:m="http://schemas.openxmlformats.org/officeDocument/2006/math">
                    <m:sSubSup>
                      <m:sSubSup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ar-AE" i="1">
                            <a:latin typeface="Cambria Math" panose="02040503050406030204" pitchFamily="18" charset="0"/>
                          </a:rPr>
                          <m:t>𝐻𝑉𝑃</m:t>
                        </m:r>
                      </m:sup>
                    </m:sSubSup>
                  </m:oMath>
                </a14:m>
                <a:r>
                  <a:rPr lang="de-DE" dirty="0"/>
                  <a:t>(u, d)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ar-AE" i="1">
                            <a:latin typeface="Cambria Math" panose="02040503050406030204" pitchFamily="18" charset="0"/>
                          </a:rPr>
                          <m:t>𝐻𝑉𝑃</m:t>
                        </m:r>
                      </m:sup>
                    </m:sSubSup>
                  </m:oMath>
                </a14:m>
                <a:r>
                  <a:rPr lang="de-DE" dirty="0"/>
                  <a:t>(s) +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i="1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i="1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ar-AE" i="1">
                            <a:latin typeface="Cambria Math" panose="02040503050406030204" pitchFamily="18" charset="0"/>
                          </a:rPr>
                          <m:t>𝐻𝑉𝑃</m:t>
                        </m:r>
                      </m:sup>
                    </m:sSubSup>
                  </m:oMath>
                </a14:m>
                <a:r>
                  <a:rPr lang="ar-AE" baseline="30000" dirty="0"/>
                  <a:t> </a:t>
                </a:r>
                <a:r>
                  <a:rPr lang="de-DE" dirty="0"/>
                  <a:t>(c) </a:t>
                </a:r>
                <a:br>
                  <a:rPr lang="de-DE" dirty="0"/>
                </a:br>
                <a:br>
                  <a:rPr lang="de-DE" dirty="0"/>
                </a:br>
                <a:r>
                  <a:rPr lang="de-DE" dirty="0"/>
                  <a:t>= 768(21) 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ar-AE" dirty="0"/>
                  <a:t> ... </a:t>
                </a:r>
                <a:r>
                  <a:rPr lang="de-DE" dirty="0"/>
                  <a:t>if scale adjusted to </a:t>
                </a:r>
                <a14:m>
                  <m:oMath xmlns:m="http://schemas.openxmlformats.org/officeDocument/2006/math">
                    <m:r>
                      <a:rPr lang="de-DE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br>
                  <a:rPr lang="de-DE" dirty="0"/>
                </a:br>
                <a:r>
                  <a:rPr lang="de-DE" dirty="0"/>
                  <a:t>= 711(21) x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ar-AE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e>
                      <m:sup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ar-AE" b="0" i="1" smtClean="0">
                            <a:latin typeface="Cambria Math" panose="02040503050406030204" pitchFamily="18" charset="0"/>
                          </a:rPr>
                          <m:t>10</m:t>
                        </m:r>
                      </m:sup>
                    </m:sSup>
                  </m:oMath>
                </a14:m>
                <a:r>
                  <a:rPr lang="ar-AE" dirty="0"/>
                  <a:t> …</a:t>
                </a:r>
                <a:r>
                  <a:rPr lang="de-DE" dirty="0"/>
                  <a:t>if </a:t>
                </a:r>
                <a:r>
                  <a:rPr lang="de-DE" dirty="0" err="1"/>
                  <a:t>scale</a:t>
                </a:r>
                <a:r>
                  <a:rPr lang="de-DE" dirty="0"/>
                  <a:t> </a:t>
                </a:r>
                <a:r>
                  <a:rPr lang="de-DE" dirty="0" err="1"/>
                  <a:t>adjusted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14:m>
                  <m:oMath xmlns:m="http://schemas.openxmlformats.org/officeDocument/2006/math">
                    <m:r>
                      <a:rPr lang="de-DE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𝜌</m:t>
                    </m:r>
                    <m:r>
                      <a:rPr lang="de-DE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 </m:t>
                    </m:r>
                  </m:oMath>
                </a14:m>
                <a:r>
                  <a:rPr lang="de-DE" dirty="0"/>
                  <a:t>meson</a:t>
                </a:r>
                <a:br>
                  <a:rPr lang="de-DE" dirty="0"/>
                </a:br>
                <a:br>
                  <a:rPr lang="de-DE" dirty="0"/>
                </a:br>
                <a:r>
                  <a:rPr lang="de-DE" dirty="0"/>
                  <a:t>(</a:t>
                </a:r>
                <a:r>
                  <a:rPr lang="de-DE" dirty="0" err="1"/>
                  <a:t>errors</a:t>
                </a:r>
                <a:r>
                  <a:rPr lang="de-DE" dirty="0"/>
                  <a:t> </a:t>
                </a:r>
                <a:r>
                  <a:rPr lang="de-DE" dirty="0" err="1"/>
                  <a:t>are</a:t>
                </a:r>
                <a:r>
                  <a:rPr lang="de-DE" dirty="0"/>
                  <a:t> </a:t>
                </a:r>
                <a:r>
                  <a:rPr lang="de-DE" dirty="0" err="1"/>
                  <a:t>model</a:t>
                </a:r>
                <a:r>
                  <a:rPr lang="de-DE" dirty="0"/>
                  <a:t> </a:t>
                </a:r>
                <a:r>
                  <a:rPr lang="de-DE" dirty="0" err="1"/>
                  <a:t>uncertainties</a:t>
                </a:r>
                <a:r>
                  <a:rPr lang="de-DE" dirty="0"/>
                  <a:t>)</a:t>
                </a:r>
                <a:br>
                  <a:rPr lang="de-DE" dirty="0"/>
                </a:br>
                <a:endParaRPr lang="de-DE" dirty="0"/>
              </a:p>
              <a:p>
                <a:pPr marL="457200" lvl="0" indent="-342900" algn="l" rtl="0">
                  <a:spcBef>
                    <a:spcPts val="12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de-DE" dirty="0" err="1"/>
                  <a:t>Somewhat</a:t>
                </a:r>
                <a:r>
                  <a:rPr lang="de-DE" dirty="0"/>
                  <a:t> larger </a:t>
                </a:r>
                <a:r>
                  <a:rPr lang="de-DE" dirty="0" err="1"/>
                  <a:t>than</a:t>
                </a:r>
                <a:r>
                  <a:rPr lang="de-DE" dirty="0"/>
                  <a:t> </a:t>
                </a:r>
                <a:r>
                  <a:rPr lang="de-DE" dirty="0" err="1"/>
                  <a:t>current</a:t>
                </a:r>
                <a:r>
                  <a:rPr lang="de-DE" dirty="0"/>
                  <a:t> SM </a:t>
                </a:r>
                <a:r>
                  <a:rPr lang="de-DE" dirty="0" err="1"/>
                  <a:t>prediction</a:t>
                </a:r>
                <a:endParaRPr lang="de-DE" dirty="0"/>
              </a:p>
              <a:p>
                <a:pPr marL="457200" lvl="0" indent="-342900" algn="l" rtl="0">
                  <a:spcBef>
                    <a:spcPts val="1200"/>
                  </a:spcBef>
                  <a:spcAft>
                    <a:spcPts val="0"/>
                  </a:spcAft>
                  <a:buSzPts val="1800"/>
                  <a:buChar char="●"/>
                </a:pPr>
                <a:r>
                  <a:rPr lang="de-DE" dirty="0"/>
                  <a:t>Need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increase</a:t>
                </a:r>
                <a:r>
                  <a:rPr lang="de-DE" dirty="0"/>
                  <a:t> </a:t>
                </a:r>
                <a:r>
                  <a:rPr lang="de-DE" dirty="0" err="1"/>
                  <a:t>precision</a:t>
                </a:r>
                <a:r>
                  <a:rPr lang="de-DE" dirty="0"/>
                  <a:t>, </a:t>
                </a:r>
                <a:br>
                  <a:rPr lang="de-DE" dirty="0"/>
                </a:br>
                <a:r>
                  <a:rPr lang="de-DE" dirty="0" err="1"/>
                  <a:t>test</a:t>
                </a:r>
                <a:r>
                  <a:rPr lang="de-DE" dirty="0"/>
                  <a:t> </a:t>
                </a:r>
                <a:r>
                  <a:rPr lang="de-DE" dirty="0" err="1"/>
                  <a:t>sensitivity</a:t>
                </a:r>
                <a:r>
                  <a:rPr lang="de-DE" dirty="0"/>
                  <a:t> </a:t>
                </a:r>
                <a:r>
                  <a:rPr lang="de-DE" dirty="0" err="1"/>
                  <a:t>to</a:t>
                </a:r>
                <a:r>
                  <a:rPr lang="de-DE" dirty="0"/>
                  <a:t> </a:t>
                </a:r>
                <a:r>
                  <a:rPr lang="de-DE" dirty="0" err="1"/>
                  <a:t>fits</a:t>
                </a:r>
                <a:r>
                  <a:rPr lang="de-DE" dirty="0"/>
                  <a:t>, etc. </a:t>
                </a:r>
                <a:endParaRPr dirty="0"/>
              </a:p>
            </p:txBody>
          </p:sp>
        </mc:Choice>
        <mc:Fallback xmlns="">
          <p:sp>
            <p:nvSpPr>
              <p:cNvPr id="137" name="Google Shape;137;p2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699" y="1152475"/>
                <a:ext cx="5160413" cy="341640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38" name="Google Shape;138;p2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641025" y="1313188"/>
            <a:ext cx="2928776" cy="2973649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02F89DBE-4877-417D-8C72-47AA26F91A18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11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/>
              <a:t>Introduction</a:t>
            </a:r>
            <a:endParaRPr sz="3220" b="1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63" name="Google Shape;63;p14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423999"/>
                <a:ext cx="8520600" cy="3110143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 fontScale="92500" lnSpcReduction="20000"/>
              </a:bodyPr>
              <a:lstStyle/>
              <a:p>
                <a:pPr marL="457200" lvl="0" indent="-336550" algn="l" rtl="0">
                  <a:spcBef>
                    <a:spcPts val="0"/>
                  </a:spcBef>
                  <a:spcAft>
                    <a:spcPts val="0"/>
                  </a:spcAft>
                  <a:buSzPct val="100000"/>
                  <a:buChar char="●"/>
                </a:pPr>
                <a:r>
                  <a:rPr lang="en-US" sz="2000" dirty="0"/>
                  <a:t>Muon has spin ½, so it has a magnetic moment </a:t>
                </a:r>
                <a:br>
                  <a:rPr lang="en-US" sz="2000" dirty="0"/>
                </a:br>
                <a:r>
                  <a:rPr lang="en-US" sz="2000" dirty="0"/>
                  <a:t>(“g factor”), encoded in electromagnetic coupling </a:t>
                </a:r>
                <a:br>
                  <a:rPr lang="en-US" sz="2000" dirty="0"/>
                </a:br>
                <a:r>
                  <a:rPr lang="en-US" sz="2000" dirty="0"/>
                  <a:t>of the photon to the muon</a:t>
                </a:r>
                <a:br>
                  <a:rPr lang="en-US" sz="2000" dirty="0"/>
                </a:br>
                <a:endParaRPr lang="en-US" sz="2000" dirty="0"/>
              </a:p>
              <a:p>
                <a:pPr indent="-336550">
                  <a:buSzPct val="100000"/>
                </a:pPr>
                <a:r>
                  <a:rPr lang="en-US" sz="2000" dirty="0"/>
                  <a:t>g=2 for a </a:t>
                </a:r>
                <a:r>
                  <a:rPr lang="en-US" sz="2000" dirty="0" err="1"/>
                  <a:t>pointlike</a:t>
                </a:r>
                <a:r>
                  <a:rPr lang="en-US" sz="2000" dirty="0"/>
                  <a:t> particle</a:t>
                </a:r>
                <a:br>
                  <a:rPr lang="en-US" sz="2000" dirty="0"/>
                </a:br>
                <a:endParaRPr lang="en-US" sz="2000" dirty="0"/>
              </a:p>
              <a:p>
                <a:pPr indent="-336550">
                  <a:buSzPct val="100000"/>
                </a:pPr>
                <a:r>
                  <a:rPr lang="en-US" sz="2000" b="1" dirty="0"/>
                  <a:t>Anomalous magnetic moment </a:t>
                </a:r>
                <a:r>
                  <a:rPr lang="en-US" sz="2000" dirty="0"/>
                  <a:t>(“g-2” or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sz="2000" dirty="0"/>
                  <a:t> = (g-2)/2 ) </a:t>
                </a:r>
                <a:br>
                  <a:rPr lang="en-US" sz="2000" dirty="0"/>
                </a:br>
                <a:r>
                  <a:rPr lang="en-US" sz="2000" dirty="0"/>
                  <a:t>comes from quantum effects (tiny):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000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de-DE" sz="20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𝜇</m:t>
                        </m:r>
                      </m:sub>
                    </m:sSub>
                  </m:oMath>
                </a14:m>
                <a:r>
                  <a:rPr lang="en-US" sz="2000" dirty="0"/>
                  <a:t> = 0.00116…</a:t>
                </a:r>
              </a:p>
              <a:p>
                <a:pPr marL="457200" lvl="0" indent="-336550" algn="l" rtl="0">
                  <a:spcBef>
                    <a:spcPts val="1200"/>
                  </a:spcBef>
                  <a:spcAft>
                    <a:spcPts val="0"/>
                  </a:spcAft>
                  <a:buSzPct val="100000"/>
                  <a:buChar char="●"/>
                </a:pPr>
                <a:r>
                  <a:rPr lang="en-US" sz="2000" dirty="0"/>
                  <a:t>Experiments at BNL, Fermilab (run 1 2021), JPARC (future)</a:t>
                </a:r>
                <a:endParaRPr lang="en-US" sz="2000" baseline="30000" dirty="0"/>
              </a:p>
              <a:p>
                <a:pPr marL="457200" lvl="0" indent="0" algn="l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sz="2000" b="1" dirty="0"/>
              </a:p>
            </p:txBody>
          </p:sp>
        </mc:Choice>
        <mc:Fallback>
          <p:sp>
            <p:nvSpPr>
              <p:cNvPr id="63" name="Google Shape;63;p14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423999"/>
                <a:ext cx="8520600" cy="3110143"/>
              </a:xfrm>
              <a:prstGeom prst="rect">
                <a:avLst/>
              </a:prstGeom>
              <a:blipFill>
                <a:blip r:embed="rId3"/>
                <a:stretch>
                  <a:fillRect t="-19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4" name="Google Shape;64;p14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461906" y="1191741"/>
            <a:ext cx="1701600" cy="14813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C70974D2-9569-4565-B7EF-676ECE03B619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01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/>
              <a:t>Introduction</a:t>
            </a:r>
            <a:endParaRPr sz="3220" b="1"/>
          </a:p>
        </p:txBody>
      </p:sp>
      <p:pic>
        <p:nvPicPr>
          <p:cNvPr id="70" name="Google Shape;70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53675" y="1344675"/>
            <a:ext cx="3935301" cy="2834425"/>
          </a:xfrm>
          <a:prstGeom prst="rect">
            <a:avLst/>
          </a:prstGeom>
          <a:noFill/>
          <a:ln>
            <a:noFill/>
          </a:ln>
        </p:spPr>
      </p:pic>
      <p:pic>
        <p:nvPicPr>
          <p:cNvPr id="71" name="Google Shape;71;p1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5399925" y="1187063"/>
            <a:ext cx="2928776" cy="2973649"/>
          </a:xfrm>
          <a:prstGeom prst="rect">
            <a:avLst/>
          </a:prstGeom>
          <a:noFill/>
          <a:ln>
            <a:noFill/>
          </a:ln>
        </p:spPr>
      </p:pic>
      <p:sp>
        <p:nvSpPr>
          <p:cNvPr id="72" name="Google Shape;72;p15"/>
          <p:cNvSpPr txBox="1"/>
          <p:nvPr/>
        </p:nvSpPr>
        <p:spPr>
          <a:xfrm>
            <a:off x="867750" y="4330050"/>
            <a:ext cx="7408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b="1"/>
              <a:t>Muon g-2 Theory Initiative White Paper</a:t>
            </a:r>
            <a:r>
              <a:rPr lang="pt-PT"/>
              <a:t>: Aoyama et al., Phys. Rept. 887 (2020) </a:t>
            </a:r>
            <a:endParaRPr/>
          </a:p>
          <a:p>
            <a:pPr marL="45720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b="1"/>
              <a:t>FNAL Run-1</a:t>
            </a:r>
            <a:r>
              <a:rPr lang="pt-PT"/>
              <a:t>: Abi et al., PRL 126, 141801 (2021)</a:t>
            </a:r>
            <a:endParaRPr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401BC8BA-D278-4987-A82E-CF8E465B4C82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02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/>
              <a:t>Hadronic Vacuum Polarization (HVP)</a:t>
            </a:r>
            <a:endParaRPr sz="3220" b="1"/>
          </a:p>
        </p:txBody>
      </p:sp>
      <p:pic>
        <p:nvPicPr>
          <p:cNvPr id="78" name="Google Shape;78;p1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662838" y="2720998"/>
            <a:ext cx="2815674" cy="1740344"/>
          </a:xfrm>
          <a:prstGeom prst="rect">
            <a:avLst/>
          </a:prstGeom>
          <a:noFill/>
          <a:ln>
            <a:noFill/>
          </a:ln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9" name="Google Shape;79;p16"/>
              <p:cNvSpPr txBox="1">
                <a:spLocks noGrp="1"/>
              </p:cNvSpPr>
              <p:nvPr>
                <p:ph type="body" idx="1"/>
              </p:nvPr>
            </p:nvSpPr>
            <p:spPr>
              <a:xfrm>
                <a:off x="311700" y="1266482"/>
                <a:ext cx="5173500" cy="3251160"/>
              </a:xfrm>
              <a:prstGeom prst="rect">
                <a:avLst/>
              </a:prstGeom>
            </p:spPr>
            <p:txBody>
              <a:bodyPr spcFirstLastPara="1" wrap="square" lIns="91425" tIns="91425" rIns="91425" bIns="91425" anchor="t" anchorCtr="0">
                <a:normAutofit fontScale="92500" lnSpcReduction="20000"/>
              </a:bodyPr>
              <a:lstStyle/>
              <a:p>
                <a:pPr lvl="0" indent="-355600">
                  <a:buSzPts val="2000"/>
                </a:pPr>
                <a:endParaRPr lang="pt-PT" sz="2000" dirty="0"/>
              </a:p>
              <a:p>
                <a:pPr lvl="0" indent="-355600">
                  <a:buSzPts val="2000"/>
                </a:pPr>
                <a:r>
                  <a:rPr lang="pt-PT" sz="2000" dirty="0"/>
                  <a:t>Biggest QCD contribution, contributes</a:t>
                </a:r>
                <a:br>
                  <a:rPr lang="pt-PT" sz="2000" dirty="0"/>
                </a:br>
                <a:r>
                  <a:rPr lang="pt-PT" sz="2000" dirty="0"/>
                  <a:t>main uncertainty in SM prediction</a:t>
                </a:r>
                <a:br>
                  <a:rPr lang="pt-PT" sz="2000" dirty="0"/>
                </a:br>
                <a:endParaRPr lang="pt-PT" sz="2000" dirty="0"/>
              </a:p>
              <a:p>
                <a:pPr lvl="0" indent="-355600">
                  <a:buSzPts val="2000"/>
                </a:pPr>
                <a:r>
                  <a:rPr lang="pt-PT" sz="2000" dirty="0"/>
                  <a:t>Different ways to calculate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ar-AE" sz="200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ar-AE" sz="2000" b="0" i="1" smtClean="0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m:rPr>
                            <m:sty m:val="p"/>
                          </m:rPr>
                          <a:rPr lang="el-GR" sz="2000" i="1" smtClean="0">
                            <a:latin typeface="Cambria Math" panose="02040503050406030204" pitchFamily="18" charset="0"/>
                          </a:rPr>
                          <m:t>μ</m:t>
                        </m:r>
                      </m:sub>
                      <m:sup>
                        <m:r>
                          <a:rPr lang="pt-PT" sz="2000" b="0" i="1" smtClean="0">
                            <a:latin typeface="Cambria Math" panose="02040503050406030204" pitchFamily="18" charset="0"/>
                          </a:rPr>
                          <m:t>𝐻𝑉𝑃</m:t>
                        </m:r>
                      </m:sup>
                    </m:sSubSup>
                  </m:oMath>
                </a14:m>
                <a:r>
                  <a:rPr lang="de-DE" sz="2000" dirty="0"/>
                  <a:t> </a:t>
                </a:r>
                <a:br>
                  <a:rPr lang="de-DE" sz="2000" dirty="0"/>
                </a:br>
                <a:r>
                  <a:rPr lang="pt-PT" sz="2000" dirty="0"/>
                  <a:t>employed in literature; here:</a:t>
                </a:r>
                <a:br>
                  <a:rPr lang="pt-PT" sz="2000" dirty="0"/>
                </a:br>
                <a:r>
                  <a:rPr lang="pt-PT" sz="2000" dirty="0"/>
                  <a:t>alternative method</a:t>
                </a:r>
                <a:endParaRPr lang="ar-AE" sz="2000" dirty="0"/>
              </a:p>
              <a:p>
                <a:pPr marL="457200" lvl="0" indent="-355600" algn="l" rtl="0">
                  <a:spcBef>
                    <a:spcPts val="1200"/>
                  </a:spcBef>
                  <a:spcAft>
                    <a:spcPts val="0"/>
                  </a:spcAft>
                  <a:buSzPts val="2000"/>
                  <a:buChar char="●"/>
                </a:pPr>
                <a:r>
                  <a:rPr lang="pt-PT" sz="2000" dirty="0"/>
                  <a:t>Two ingredients: </a:t>
                </a:r>
                <a:br>
                  <a:rPr lang="pt-PT" sz="2000" dirty="0"/>
                </a:br>
                <a:r>
                  <a:rPr lang="pt-PT" sz="2000" b="1" dirty="0"/>
                  <a:t>quark propagator</a:t>
                </a:r>
                <a:r>
                  <a:rPr lang="pt-PT" sz="2000" dirty="0"/>
                  <a:t> and </a:t>
                </a:r>
                <a:br>
                  <a:rPr lang="pt-PT" sz="2000" dirty="0"/>
                </a:br>
                <a:r>
                  <a:rPr lang="pt-PT" sz="2000" b="1" dirty="0"/>
                  <a:t>quark-photon vertex</a:t>
                </a:r>
                <a:endParaRPr lang="pt-PT" sz="2000" b="1" baseline="30000" dirty="0"/>
              </a:p>
              <a:p>
                <a:pPr marL="457200" lvl="0" indent="0" algn="l" rtl="0">
                  <a:spcBef>
                    <a:spcPts val="1200"/>
                  </a:spcBef>
                  <a:spcAft>
                    <a:spcPts val="1200"/>
                  </a:spcAft>
                  <a:buNone/>
                </a:pPr>
                <a:endParaRPr sz="2000" b="1" dirty="0"/>
              </a:p>
            </p:txBody>
          </p:sp>
        </mc:Choice>
        <mc:Fallback xmlns="">
          <p:sp>
            <p:nvSpPr>
              <p:cNvPr id="79" name="Google Shape;79;p16"/>
              <p:cNvSpPr txBox="1"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311700" y="1266482"/>
                <a:ext cx="5173500" cy="3251160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CaixaDeTexto 4">
            <a:extLst>
              <a:ext uri="{FF2B5EF4-FFF2-40B4-BE49-F238E27FC236}">
                <a16:creationId xmlns:a16="http://schemas.microsoft.com/office/drawing/2014/main" id="{ABA98DEE-68B9-4F7F-A88B-006C9AE754F7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03</a:t>
            </a:r>
          </a:p>
        </p:txBody>
      </p:sp>
      <p:pic>
        <p:nvPicPr>
          <p:cNvPr id="3" name="Grafik 2">
            <a:extLst>
              <a:ext uri="{FF2B5EF4-FFF2-40B4-BE49-F238E27FC236}">
                <a16:creationId xmlns:a16="http://schemas.microsoft.com/office/drawing/2014/main" id="{D3A3B475-055B-474C-B326-6DF7F346D889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198764" y="1296034"/>
            <a:ext cx="1504744" cy="1357039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7"/>
          <p:cNvSpPr txBox="1">
            <a:spLocks noGrp="1"/>
          </p:cNvSpPr>
          <p:nvPr>
            <p:ph type="title"/>
          </p:nvPr>
        </p:nvSpPr>
        <p:spPr>
          <a:xfrm>
            <a:off x="311700" y="163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 dirty="0"/>
              <a:t>Quark propagator</a:t>
            </a:r>
            <a:endParaRPr sz="3220" b="1" dirty="0"/>
          </a:p>
        </p:txBody>
      </p:sp>
      <p:sp>
        <p:nvSpPr>
          <p:cNvPr id="85" name="Google Shape;85;p17"/>
          <p:cNvSpPr txBox="1">
            <a:spLocks noGrp="1"/>
          </p:cNvSpPr>
          <p:nvPr>
            <p:ph type="body" idx="1"/>
          </p:nvPr>
        </p:nvSpPr>
        <p:spPr>
          <a:xfrm>
            <a:off x="311700" y="964000"/>
            <a:ext cx="4761600" cy="38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PT" dirty="0"/>
              <a:t>Free particle:</a:t>
            </a:r>
            <a:endParaRPr dirty="0"/>
          </a:p>
          <a:p>
            <a:pPr marL="9144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PT" dirty="0"/>
              <a:t>"Dressed” quark (spin ½ )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PT" dirty="0"/>
              <a:t>Quark mass becomes large at </a:t>
            </a:r>
            <a:br>
              <a:rPr lang="pt-PT" dirty="0"/>
            </a:br>
            <a:r>
              <a:rPr lang="pt-PT" dirty="0"/>
              <a:t>small momenta (spontaneous chiral symmetry breaking)</a:t>
            </a:r>
            <a:endParaRPr dirty="0"/>
          </a:p>
        </p:txBody>
      </p:sp>
      <p:pic>
        <p:nvPicPr>
          <p:cNvPr id="86" name="Google Shape;86;p1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47000" y="964000"/>
            <a:ext cx="814076" cy="547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7"/>
          <p:cNvPicPr preferRelativeResize="0"/>
          <p:nvPr/>
        </p:nvPicPr>
        <p:blipFill rotWithShape="1">
          <a:blip r:embed="rId4">
            <a:alphaModFix/>
          </a:blip>
          <a:srcRect r="43406"/>
          <a:stretch/>
        </p:blipFill>
        <p:spPr>
          <a:xfrm>
            <a:off x="972887" y="2551950"/>
            <a:ext cx="2459725" cy="6419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7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5244075" y="758700"/>
            <a:ext cx="3104425" cy="2190725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7"/>
          <p:cNvPicPr preferRelativeResize="0"/>
          <p:nvPr/>
        </p:nvPicPr>
        <p:blipFill>
          <a:blip r:embed="rId6">
            <a:alphaModFix/>
          </a:blip>
          <a:stretch>
            <a:fillRect/>
          </a:stretch>
        </p:blipFill>
        <p:spPr>
          <a:xfrm>
            <a:off x="5446700" y="2871231"/>
            <a:ext cx="2901799" cy="1985294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D049A3B6-89B2-41C3-8311-FC366E8A072E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04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2900" algn="l" rtl="0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pt-PT" dirty="0"/>
              <a:t>Spontaneous chiral symmetry breaking is non-perturbative</a:t>
            </a: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-342900" algn="l" rtl="0">
              <a:spcBef>
                <a:spcPts val="1200"/>
              </a:spcBef>
              <a:spcAft>
                <a:spcPts val="0"/>
              </a:spcAft>
              <a:buSzPts val="1800"/>
              <a:buChar char="●"/>
            </a:pPr>
            <a:r>
              <a:rPr lang="pt-PT" dirty="0"/>
              <a:t>Quark Dyson-Schwinger Equation (DSE):</a:t>
            </a:r>
            <a:endParaRPr dirty="0"/>
          </a:p>
          <a:p>
            <a:pPr marL="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dirty="0"/>
          </a:p>
          <a:p>
            <a:pPr marL="457200" lvl="0" indent="0" algn="l" rtl="0">
              <a:spcBef>
                <a:spcPts val="1200"/>
              </a:spcBef>
              <a:spcAft>
                <a:spcPts val="1200"/>
              </a:spcAft>
              <a:buNone/>
            </a:pPr>
            <a:endParaRPr dirty="0"/>
          </a:p>
        </p:txBody>
      </p:sp>
      <p:pic>
        <p:nvPicPr>
          <p:cNvPr id="95" name="Google Shape;95;p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99162" y="2465688"/>
            <a:ext cx="5545675" cy="1586400"/>
          </a:xfrm>
          <a:prstGeom prst="rect">
            <a:avLst/>
          </a:prstGeom>
          <a:noFill/>
          <a:ln>
            <a:noFill/>
          </a:ln>
        </p:spPr>
      </p:pic>
      <p:sp>
        <p:nvSpPr>
          <p:cNvPr id="96" name="Google Shape;96;p18"/>
          <p:cNvSpPr txBox="1">
            <a:spLocks noGrp="1"/>
          </p:cNvSpPr>
          <p:nvPr>
            <p:ph type="title"/>
          </p:nvPr>
        </p:nvSpPr>
        <p:spPr>
          <a:xfrm>
            <a:off x="311700" y="163750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/>
              <a:t>Quark propagator</a:t>
            </a:r>
            <a:endParaRPr sz="3220" b="1"/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156F0B3-C7F2-4CEB-92FF-827FA6F1FA6C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05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AF7722C4-4DA4-4515-860F-C1A28EF56CB6}"/>
                  </a:ext>
                </a:extLst>
              </p:cNvPr>
              <p:cNvSpPr txBox="1"/>
              <p:nvPr/>
            </p:nvSpPr>
            <p:spPr>
              <a:xfrm>
                <a:off x="2334345" y="4052088"/>
                <a:ext cx="4020075" cy="30777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𝑓</m:t>
                      </m:r>
                      <m:d>
                        <m:dPr>
                          <m:ctrlPr>
                            <a:rPr lang="pt-PT" sz="20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pt-PT" sz="20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   =          1         +              </m:t>
                      </m:r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𝑥𝑓</m:t>
                      </m:r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pt-PT" sz="20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pt-PT" dirty="0"/>
              </a:p>
            </p:txBody>
          </p:sp>
        </mc:Choice>
        <mc:Fallback xmlns="">
          <p:sp>
            <p:nvSpPr>
              <p:cNvPr id="6" name="CaixaDeTexto 5">
                <a:extLst>
                  <a:ext uri="{FF2B5EF4-FFF2-40B4-BE49-F238E27FC236}">
                    <a16:creationId xmlns:a16="http://schemas.microsoft.com/office/drawing/2014/main" id="{AF7722C4-4DA4-4515-860F-C1A28EF56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334345" y="4052088"/>
                <a:ext cx="4020075" cy="307777"/>
              </a:xfrm>
              <a:prstGeom prst="rect">
                <a:avLst/>
              </a:prstGeom>
              <a:blipFill>
                <a:blip r:embed="rId4"/>
                <a:stretch>
                  <a:fillRect l="-1669" r="-1669" b="-40000"/>
                </a:stretch>
              </a:blipFill>
            </p:spPr>
            <p:txBody>
              <a:bodyPr/>
              <a:lstStyle/>
              <a:p>
                <a:r>
                  <a:rPr lang="pt-PT">
                    <a:noFill/>
                  </a:rPr>
                  <a:t> </a:t>
                </a:r>
              </a:p>
            </p:txBody>
          </p:sp>
        </mc:Fallback>
      </mc:AlternateContent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/>
              <a:t>Quark-photon vertex</a:t>
            </a:r>
            <a:endParaRPr sz="3220" b="1"/>
          </a:p>
        </p:txBody>
      </p:sp>
      <p:sp>
        <p:nvSpPr>
          <p:cNvPr id="102" name="Google Shape;102;p19"/>
          <p:cNvSpPr txBox="1">
            <a:spLocks noGrp="1"/>
          </p:cNvSpPr>
          <p:nvPr>
            <p:ph type="body" idx="1"/>
          </p:nvPr>
        </p:nvSpPr>
        <p:spPr>
          <a:xfrm>
            <a:off x="311700" y="1128225"/>
            <a:ext cx="8249400" cy="1278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49250" algn="l" rtl="0">
              <a:spcBef>
                <a:spcPts val="0"/>
              </a:spcBef>
              <a:spcAft>
                <a:spcPts val="0"/>
              </a:spcAft>
              <a:buSzPts val="1900"/>
              <a:buChar char="●"/>
            </a:pPr>
            <a:r>
              <a:rPr lang="pt-PT" sz="1900" dirty="0"/>
              <a:t>Quark-photon vertex describes the electromagnetic coupling of quarks to photons</a:t>
            </a:r>
            <a:endParaRPr sz="1700" dirty="0"/>
          </a:p>
        </p:txBody>
      </p:sp>
      <p:pic>
        <p:nvPicPr>
          <p:cNvPr id="103" name="Google Shape;103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065730" y="3191164"/>
            <a:ext cx="5012540" cy="1376062"/>
          </a:xfrm>
          <a:prstGeom prst="rect">
            <a:avLst/>
          </a:prstGeom>
          <a:noFill/>
          <a:ln>
            <a:noFill/>
          </a:ln>
        </p:spPr>
      </p:pic>
      <p:pic>
        <p:nvPicPr>
          <p:cNvPr id="104" name="Google Shape;104;p19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781213" y="2201675"/>
            <a:ext cx="5525275" cy="740130"/>
          </a:xfrm>
          <a:prstGeom prst="rect">
            <a:avLst/>
          </a:prstGeom>
          <a:noFill/>
          <a:ln>
            <a:noFill/>
          </a:ln>
        </p:spPr>
      </p:pic>
      <p:sp>
        <p:nvSpPr>
          <p:cNvPr id="105" name="Google Shape;105;p19"/>
          <p:cNvSpPr txBox="1"/>
          <p:nvPr/>
        </p:nvSpPr>
        <p:spPr>
          <a:xfrm>
            <a:off x="586525" y="2263938"/>
            <a:ext cx="1951500" cy="6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pt-PT" b="1"/>
              <a:t>Bethe-Salpeter Equations (BSE)</a:t>
            </a:r>
            <a:endParaRPr b="1"/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0A2F6333-B4BD-4BCE-9CA7-6266B822DF5B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06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0"/>
          <p:cNvSpPr txBox="1">
            <a:spLocks noGrp="1"/>
          </p:cNvSpPr>
          <p:nvPr>
            <p:ph type="title"/>
          </p:nvPr>
        </p:nvSpPr>
        <p:spPr>
          <a:xfrm>
            <a:off x="311700" y="4651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/>
              <a:t>Quark-photon vertex (practice)</a:t>
            </a:r>
            <a:endParaRPr sz="3220" b="1"/>
          </a:p>
        </p:txBody>
      </p:sp>
      <p:sp>
        <p:nvSpPr>
          <p:cNvPr id="111" name="Google Shape;111;p20"/>
          <p:cNvSpPr txBox="1">
            <a:spLocks noGrp="1"/>
          </p:cNvSpPr>
          <p:nvPr>
            <p:ph type="body" idx="1"/>
          </p:nvPr>
        </p:nvSpPr>
        <p:spPr>
          <a:xfrm>
            <a:off x="311700" y="1433775"/>
            <a:ext cx="4530300" cy="3056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rmAutofit/>
          </a:bodyPr>
          <a:lstStyle/>
          <a:p>
            <a:pPr marL="457200" lvl="0" indent="-355600" algn="l" rtl="0">
              <a:spcBef>
                <a:spcPts val="0"/>
              </a:spcBef>
              <a:spcAft>
                <a:spcPts val="0"/>
              </a:spcAft>
              <a:buSzPts val="2000"/>
              <a:buChar char="●"/>
            </a:pPr>
            <a:r>
              <a:rPr lang="pt-PT" sz="2000" dirty="0"/>
              <a:t>Start with an orthonormal basis</a:t>
            </a:r>
            <a:endParaRPr sz="2000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pt-PT" sz="2000" dirty="0"/>
              <a:t>Chebyshev polynomials</a:t>
            </a:r>
            <a:endParaRPr sz="2000" dirty="0"/>
          </a:p>
          <a:p>
            <a:pPr marL="457200" lvl="0" indent="0" algn="l" rtl="0">
              <a:spcBef>
                <a:spcPts val="1200"/>
              </a:spcBef>
              <a:spcAft>
                <a:spcPts val="0"/>
              </a:spcAft>
              <a:buNone/>
            </a:pPr>
            <a:endParaRPr sz="2000" dirty="0"/>
          </a:p>
          <a:p>
            <a:pPr marL="457200" lvl="0" indent="-355600" algn="l" rtl="0">
              <a:spcBef>
                <a:spcPts val="1200"/>
              </a:spcBef>
              <a:spcAft>
                <a:spcPts val="0"/>
              </a:spcAft>
              <a:buSzPts val="2000"/>
              <a:buChar char="●"/>
            </a:pPr>
            <a:r>
              <a:rPr lang="pt-PT" sz="2000" dirty="0"/>
              <a:t>Change to {g, f} basis</a:t>
            </a:r>
            <a:endParaRPr sz="2000" dirty="0"/>
          </a:p>
        </p:txBody>
      </p:sp>
      <p:pic>
        <p:nvPicPr>
          <p:cNvPr id="112" name="Google Shape;112;p2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531075" y="1313225"/>
            <a:ext cx="4530300" cy="3016716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68F7F0F6-213A-4AAD-9469-0A3DC44AB34F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07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pt-PT" sz="3220" b="1" dirty="0"/>
              <a:t>Hadronic vacuum polarization</a:t>
            </a:r>
            <a:endParaRPr sz="3220" b="1" dirty="0"/>
          </a:p>
        </p:txBody>
      </p:sp>
      <p:pic>
        <p:nvPicPr>
          <p:cNvPr id="172" name="Google Shape;172;p27"/>
          <p:cNvPicPr preferRelativeResize="0"/>
          <p:nvPr/>
        </p:nvPicPr>
        <p:blipFill rotWithShape="1">
          <a:blip r:embed="rId3">
            <a:alphaModFix/>
          </a:blip>
          <a:srcRect r="69772"/>
          <a:stretch/>
        </p:blipFill>
        <p:spPr>
          <a:xfrm>
            <a:off x="5778874" y="1073195"/>
            <a:ext cx="2518063" cy="96827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agem 2">
            <a:extLst>
              <a:ext uri="{FF2B5EF4-FFF2-40B4-BE49-F238E27FC236}">
                <a16:creationId xmlns:a16="http://schemas.microsoft.com/office/drawing/2014/main" id="{089C0B93-82D6-44B1-B41A-671241744ED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791" t="9119" r="7098"/>
          <a:stretch/>
        </p:blipFill>
        <p:spPr>
          <a:xfrm>
            <a:off x="1871245" y="2008306"/>
            <a:ext cx="5586830" cy="2881204"/>
          </a:xfrm>
          <a:prstGeom prst="rect">
            <a:avLst/>
          </a:prstGeom>
        </p:spPr>
      </p:pic>
      <p:pic>
        <p:nvPicPr>
          <p:cNvPr id="171" name="Google Shape;171;p27"/>
          <p:cNvPicPr preferRelativeResize="0"/>
          <p:nvPr/>
        </p:nvPicPr>
        <p:blipFill rotWithShape="1">
          <a:blip r:embed="rId5">
            <a:alphaModFix/>
          </a:blip>
          <a:srcRect r="2933" b="46164"/>
          <a:stretch/>
        </p:blipFill>
        <p:spPr>
          <a:xfrm>
            <a:off x="496145" y="1139617"/>
            <a:ext cx="4018705" cy="746797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E44C7A34-F5CB-415F-8D69-5BD72A1986F2}"/>
              </a:ext>
            </a:extLst>
          </p:cNvPr>
          <p:cNvSpPr txBox="1"/>
          <p:nvPr/>
        </p:nvSpPr>
        <p:spPr>
          <a:xfrm>
            <a:off x="200025" y="4766400"/>
            <a:ext cx="414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dirty="0"/>
              <a:t>08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Bildschirmpräsentation (16:9)</PresentationFormat>
  <Paragraphs>62</Paragraphs>
  <Slides>12</Slides>
  <Notes>12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12</vt:i4>
      </vt:variant>
    </vt:vector>
  </HeadingPairs>
  <TitlesOfParts>
    <vt:vector size="15" baseType="lpstr">
      <vt:lpstr>Arial</vt:lpstr>
      <vt:lpstr>Cambria Math</vt:lpstr>
      <vt:lpstr>Simple Light</vt:lpstr>
      <vt:lpstr>QCD effects in the muon anomalous magnetic moment</vt:lpstr>
      <vt:lpstr>Introduction</vt:lpstr>
      <vt:lpstr>Introduction</vt:lpstr>
      <vt:lpstr>Hadronic Vacuum Polarization (HVP)</vt:lpstr>
      <vt:lpstr>Quark propagator</vt:lpstr>
      <vt:lpstr>Quark propagator</vt:lpstr>
      <vt:lpstr>Quark-photon vertex</vt:lpstr>
      <vt:lpstr>Quark-photon vertex (practice)</vt:lpstr>
      <vt:lpstr>Hadronic vacuum polarization</vt:lpstr>
      <vt:lpstr>Hadronic vacuum polarization</vt:lpstr>
      <vt:lpstr>Anomalous magnetic moment</vt:lpstr>
      <vt:lpstr>Results and Discussion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QCD effects in the muon anomalous magnetic moment</dc:title>
  <dc:creator>Gordon Blau</dc:creator>
  <cp:lastModifiedBy>Gordon Blau</cp:lastModifiedBy>
  <cp:revision>6</cp:revision>
  <dcterms:modified xsi:type="dcterms:W3CDTF">2021-09-14T07:45:53Z</dcterms:modified>
</cp:coreProperties>
</file>