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028F-51E1-4CC2-B672-4E0C61078FFE}" type="datetimeFigureOut">
              <a:rPr lang="pt-PT" smtClean="0"/>
              <a:t>13/09/2021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9B286E31-FFEA-4201-B2AF-6807D692AD3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7503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028F-51E1-4CC2-B672-4E0C61078FFE}" type="datetimeFigureOut">
              <a:rPr lang="pt-PT" smtClean="0"/>
              <a:t>13/09/2021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86E31-FFEA-4201-B2AF-6807D692AD3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36644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028F-51E1-4CC2-B672-4E0C61078FFE}" type="datetimeFigureOut">
              <a:rPr lang="pt-PT" smtClean="0"/>
              <a:t>13/09/2021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86E31-FFEA-4201-B2AF-6807D692AD3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57365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028F-51E1-4CC2-B672-4E0C61078FFE}" type="datetimeFigureOut">
              <a:rPr lang="pt-PT" smtClean="0"/>
              <a:t>13/09/2021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86E31-FFEA-4201-B2AF-6807D692AD3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95019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4DC028F-51E1-4CC2-B672-4E0C61078FFE}" type="datetimeFigureOut">
              <a:rPr lang="pt-PT" smtClean="0"/>
              <a:t>13/09/2021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pt-P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9B286E31-FFEA-4201-B2AF-6807D692AD3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99969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028F-51E1-4CC2-B672-4E0C61078FFE}" type="datetimeFigureOut">
              <a:rPr lang="pt-PT" smtClean="0"/>
              <a:t>13/09/2021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86E31-FFEA-4201-B2AF-6807D692AD3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14522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028F-51E1-4CC2-B672-4E0C61078FFE}" type="datetimeFigureOut">
              <a:rPr lang="pt-PT" smtClean="0"/>
              <a:t>13/09/2021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86E31-FFEA-4201-B2AF-6807D692AD3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85774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028F-51E1-4CC2-B672-4E0C61078FFE}" type="datetimeFigureOut">
              <a:rPr lang="pt-PT" smtClean="0"/>
              <a:t>13/09/2021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86E31-FFEA-4201-B2AF-6807D692AD3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31820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028F-51E1-4CC2-B672-4E0C61078FFE}" type="datetimeFigureOut">
              <a:rPr lang="pt-PT" smtClean="0"/>
              <a:t>13/09/2021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86E31-FFEA-4201-B2AF-6807D692AD3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9020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028F-51E1-4CC2-B672-4E0C61078FFE}" type="datetimeFigureOut">
              <a:rPr lang="pt-PT" smtClean="0"/>
              <a:t>13/09/2021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86E31-FFEA-4201-B2AF-6807D692AD3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8312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028F-51E1-4CC2-B672-4E0C61078FFE}" type="datetimeFigureOut">
              <a:rPr lang="pt-PT" smtClean="0"/>
              <a:t>13/09/2021</a:t>
            </a:fld>
            <a:endParaRPr lang="pt-P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86E31-FFEA-4201-B2AF-6807D692AD3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93339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4DC028F-51E1-4CC2-B672-4E0C61078FFE}" type="datetimeFigureOut">
              <a:rPr lang="pt-PT" smtClean="0"/>
              <a:t>13/09/2021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9B286E31-FFEA-4201-B2AF-6807D692AD3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9980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18A645-2267-4F2E-9342-266D4D1DC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A7CD786-D59E-45B9-8780-50123B8CA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04" y="1007416"/>
            <a:ext cx="10253472" cy="217886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D60390C-0E4C-4682-8246-AFA2E4985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BA87F4-FB8A-4D91-B3F3-DFA78E0CC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4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3784986-EB67-4FBC-8E22-F0B756EA88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3480" y="4277802"/>
            <a:ext cx="6022449" cy="1622451"/>
          </a:xfrm>
        </p:spPr>
        <p:txBody>
          <a:bodyPr>
            <a:normAutofit/>
          </a:bodyPr>
          <a:lstStyle/>
          <a:p>
            <a:pPr algn="r"/>
            <a:r>
              <a:rPr lang="pt-PT" sz="3800" b="1" dirty="0" err="1"/>
              <a:t>Neutron</a:t>
            </a:r>
            <a:r>
              <a:rPr lang="pt-PT" sz="3800" b="1" dirty="0"/>
              <a:t> Data </a:t>
            </a:r>
            <a:r>
              <a:rPr lang="pt-PT" sz="3800" b="1" dirty="0" err="1"/>
              <a:t>From</a:t>
            </a:r>
            <a:r>
              <a:rPr lang="pt-PT" sz="3800" b="1" dirty="0"/>
              <a:t> </a:t>
            </a:r>
            <a:r>
              <a:rPr lang="pt-PT" sz="3800" b="1" dirty="0" err="1"/>
              <a:t>The</a:t>
            </a:r>
            <a:r>
              <a:rPr lang="pt-PT" sz="3800" b="1" dirty="0"/>
              <a:t> SNO+ Neutrino </a:t>
            </a:r>
            <a:r>
              <a:rPr lang="pt-PT" sz="3800" b="1" dirty="0" err="1"/>
              <a:t>Detector</a:t>
            </a:r>
            <a:endParaRPr lang="pt-PT" sz="3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61B4816-EC07-48BF-BAB0-76024D0A78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4654" y="4190337"/>
            <a:ext cx="3483865" cy="1709917"/>
          </a:xfrm>
        </p:spPr>
        <p:txBody>
          <a:bodyPr anchor="ctr">
            <a:normAutofit/>
          </a:bodyPr>
          <a:lstStyle/>
          <a:p>
            <a:r>
              <a:rPr lang="pt-PT" dirty="0" err="1"/>
              <a:t>Interns</a:t>
            </a:r>
            <a:r>
              <a:rPr lang="pt-PT" dirty="0"/>
              <a:t>: André Soares, Teresa Miranda</a:t>
            </a:r>
          </a:p>
          <a:p>
            <a:r>
              <a:rPr lang="pt-PT" dirty="0" err="1"/>
              <a:t>Advisors</a:t>
            </a:r>
            <a:r>
              <a:rPr lang="pt-PT" dirty="0"/>
              <a:t>: Valentina </a:t>
            </a:r>
            <a:r>
              <a:rPr lang="pt-PT" dirty="0" err="1"/>
              <a:t>Lozza</a:t>
            </a:r>
            <a:r>
              <a:rPr lang="pt-PT" dirty="0"/>
              <a:t>, Sofia </a:t>
            </a:r>
            <a:r>
              <a:rPr lang="pt-PT" dirty="0" err="1"/>
              <a:t>Andringa</a:t>
            </a:r>
            <a:endParaRPr lang="pt-PT" dirty="0"/>
          </a:p>
          <a:p>
            <a:endParaRPr lang="pt-PT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12A90F-45C2-4C9B-BAF6-9CE1F546C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80229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8E04DE-8099-491E-840E-ACBE333C3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F4CCDEF-C99F-4CCE-BDE0-3294B40BD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dirty="0" err="1"/>
              <a:t>Thank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all</a:t>
            </a:r>
            <a:r>
              <a:rPr lang="pt-PT" dirty="0"/>
              <a:t> </a:t>
            </a:r>
            <a:r>
              <a:rPr lang="pt-PT" dirty="0" err="1"/>
              <a:t>involved</a:t>
            </a:r>
            <a:r>
              <a:rPr lang="pt-PT" dirty="0"/>
              <a:t> in </a:t>
            </a:r>
            <a:r>
              <a:rPr lang="pt-PT" dirty="0" err="1"/>
              <a:t>this</a:t>
            </a:r>
            <a:r>
              <a:rPr lang="pt-PT" dirty="0"/>
              <a:t> </a:t>
            </a:r>
            <a:r>
              <a:rPr lang="pt-PT" dirty="0" err="1"/>
              <a:t>project</a:t>
            </a:r>
            <a:r>
              <a:rPr lang="pt-PT" dirty="0"/>
              <a:t> for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opportunity</a:t>
            </a:r>
            <a:r>
              <a:rPr lang="pt-PT" dirty="0"/>
              <a:t>.</a:t>
            </a: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dirty="0" err="1"/>
              <a:t>We</a:t>
            </a:r>
            <a:r>
              <a:rPr lang="pt-PT" dirty="0"/>
              <a:t> </a:t>
            </a:r>
            <a:r>
              <a:rPr lang="pt-PT" dirty="0" err="1"/>
              <a:t>hope</a:t>
            </a:r>
            <a:r>
              <a:rPr lang="pt-PT" dirty="0"/>
              <a:t> to </a:t>
            </a:r>
            <a:r>
              <a:rPr lang="pt-PT" dirty="0" err="1"/>
              <a:t>see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next</a:t>
            </a:r>
            <a:r>
              <a:rPr lang="pt-PT" dirty="0"/>
              <a:t> </a:t>
            </a:r>
            <a:r>
              <a:rPr lang="pt-PT" dirty="0" err="1"/>
              <a:t>year</a:t>
            </a:r>
            <a:r>
              <a:rPr lang="pt-PT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92763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ção de Conteúdo 4" descr="Uma imagem com gaiola&#10;&#10;Descrição gerada automaticamente">
            <a:extLst>
              <a:ext uri="{FF2B5EF4-FFF2-40B4-BE49-F238E27FC236}">
                <a16:creationId xmlns:a16="http://schemas.microsoft.com/office/drawing/2014/main" id="{571D6DFD-EDD4-4FA0-A412-60C8B52ED7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41" y="2019887"/>
            <a:ext cx="3020634" cy="4353481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71141CC-C06B-40FB-B935-F6B3745B176F}"/>
              </a:ext>
            </a:extLst>
          </p:cNvPr>
          <p:cNvSpPr txBox="1"/>
          <p:nvPr/>
        </p:nvSpPr>
        <p:spPr>
          <a:xfrm>
            <a:off x="0" y="6373368"/>
            <a:ext cx="5367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https://snoplus.phy.queensu.ca/about.html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E9E336E-5D3D-43F0-B761-9C3EB05018CD}"/>
              </a:ext>
            </a:extLst>
          </p:cNvPr>
          <p:cNvSpPr txBox="1"/>
          <p:nvPr/>
        </p:nvSpPr>
        <p:spPr>
          <a:xfrm>
            <a:off x="6729274" y="514905"/>
            <a:ext cx="5291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err="1"/>
              <a:t>Located</a:t>
            </a:r>
            <a:r>
              <a:rPr lang="pt-PT" dirty="0"/>
              <a:t> 2km underground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err="1"/>
              <a:t>Sudbury</a:t>
            </a:r>
            <a:r>
              <a:rPr lang="pt-PT" dirty="0"/>
              <a:t>, Canada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5215AD0-0B92-4CB0-9BA0-25D8D24DA5A9}"/>
              </a:ext>
            </a:extLst>
          </p:cNvPr>
          <p:cNvSpPr txBox="1"/>
          <p:nvPr/>
        </p:nvSpPr>
        <p:spPr>
          <a:xfrm>
            <a:off x="6824055" y="1455939"/>
            <a:ext cx="53679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/>
              <a:t>Multi</a:t>
            </a:r>
            <a:r>
              <a:rPr lang="pt-PT" dirty="0"/>
              <a:t>- </a:t>
            </a:r>
            <a:r>
              <a:rPr lang="pt-PT" dirty="0" err="1"/>
              <a:t>Purposes</a:t>
            </a:r>
            <a:r>
              <a:rPr lang="pt-PT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err="1"/>
              <a:t>Neutrinoless</a:t>
            </a:r>
            <a:r>
              <a:rPr lang="pt-PT" dirty="0"/>
              <a:t> </a:t>
            </a:r>
            <a:r>
              <a:rPr lang="pt-PT" dirty="0" err="1"/>
              <a:t>Double</a:t>
            </a:r>
            <a:r>
              <a:rPr lang="pt-PT" dirty="0"/>
              <a:t> Beta </a:t>
            </a:r>
            <a:r>
              <a:rPr lang="pt-PT" dirty="0" err="1"/>
              <a:t>Decay</a:t>
            </a:r>
            <a:endParaRPr lang="pt-P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err="1"/>
              <a:t>Geo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Reactor</a:t>
            </a:r>
            <a:r>
              <a:rPr lang="pt-PT" dirty="0"/>
              <a:t> </a:t>
            </a:r>
            <a:r>
              <a:rPr lang="pt-PT" dirty="0" err="1"/>
              <a:t>Anti-Neutrinos</a:t>
            </a:r>
            <a:endParaRPr lang="pt-P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Solar Neutrinos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err="1"/>
              <a:t>Rare</a:t>
            </a:r>
            <a:r>
              <a:rPr lang="pt-PT" dirty="0"/>
              <a:t> </a:t>
            </a:r>
            <a:r>
              <a:rPr lang="pt-PT" dirty="0" err="1"/>
              <a:t>decays</a:t>
            </a:r>
            <a:endParaRPr lang="pt-P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err="1"/>
              <a:t>Supernovae</a:t>
            </a:r>
            <a:r>
              <a:rPr lang="pt-PT" dirty="0"/>
              <a:t> Neutrinos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C464BE6A-5742-474F-8444-A0430FF33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310" y="200547"/>
            <a:ext cx="10058400" cy="1609344"/>
          </a:xfrm>
        </p:spPr>
        <p:txBody>
          <a:bodyPr/>
          <a:lstStyle/>
          <a:p>
            <a:r>
              <a:rPr lang="pt-PT" dirty="0"/>
              <a:t>SNO+</a:t>
            </a:r>
          </a:p>
        </p:txBody>
      </p:sp>
    </p:spTree>
    <p:extLst>
      <p:ext uri="{BB962C8B-B14F-4D97-AF65-F5344CB8AC3E}">
        <p14:creationId xmlns:p14="http://schemas.microsoft.com/office/powerpoint/2010/main" val="233493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F9513D-CD5C-4387-A9CE-EA23A64F7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Three</a:t>
            </a:r>
            <a:r>
              <a:rPr lang="pt-PT" dirty="0"/>
              <a:t> Fases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DF6A439-8315-48BD-9B64-E02923734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Water</a:t>
            </a:r>
            <a:r>
              <a:rPr lang="pt-PT" dirty="0"/>
              <a:t> </a:t>
            </a:r>
            <a:r>
              <a:rPr lang="pt-PT" dirty="0" err="1"/>
              <a:t>Phase</a:t>
            </a:r>
            <a:r>
              <a:rPr lang="pt-PT" dirty="0"/>
              <a:t> (</a:t>
            </a:r>
            <a:r>
              <a:rPr lang="pt-PT" dirty="0" err="1"/>
              <a:t>finished</a:t>
            </a:r>
            <a:r>
              <a:rPr lang="pt-PT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Scintillator</a:t>
            </a:r>
            <a:r>
              <a:rPr lang="pt-PT" dirty="0"/>
              <a:t> </a:t>
            </a:r>
            <a:r>
              <a:rPr lang="pt-PT" dirty="0" err="1"/>
              <a:t>Phase</a:t>
            </a:r>
            <a:r>
              <a:rPr lang="pt-PT" dirty="0"/>
              <a:t> (</a:t>
            </a:r>
            <a:r>
              <a:rPr lang="pt-PT" dirty="0" err="1"/>
              <a:t>ongoing</a:t>
            </a:r>
            <a:r>
              <a:rPr lang="pt-PT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pt-PT" dirty="0"/>
              <a:t>Te-</a:t>
            </a:r>
            <a:r>
              <a:rPr lang="pt-PT" dirty="0" err="1"/>
              <a:t>loaded</a:t>
            </a:r>
            <a:r>
              <a:rPr lang="pt-PT" dirty="0"/>
              <a:t> </a:t>
            </a:r>
            <a:r>
              <a:rPr lang="pt-PT" dirty="0" err="1"/>
              <a:t>scintillator</a:t>
            </a:r>
            <a:r>
              <a:rPr lang="pt-PT" dirty="0"/>
              <a:t> </a:t>
            </a:r>
            <a:r>
              <a:rPr lang="pt-PT" dirty="0" err="1"/>
              <a:t>phase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2175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376B31-6F22-4CA1-BB3D-3718F2E4A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Am-be</a:t>
            </a:r>
            <a:r>
              <a:rPr lang="pt-PT" dirty="0"/>
              <a:t> </a:t>
            </a:r>
            <a:r>
              <a:rPr lang="pt-PT" dirty="0" err="1"/>
              <a:t>source</a:t>
            </a:r>
            <a:endParaRPr lang="pt-P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Posição de Conteúdo 2">
                <a:extLst>
                  <a:ext uri="{FF2B5EF4-FFF2-40B4-BE49-F238E27FC236}">
                    <a16:creationId xmlns:a16="http://schemas.microsoft.com/office/drawing/2014/main" id="{5F4B7A6C-6C84-4EAB-B778-A3C304F900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1051915" y="1846201"/>
                <a:ext cx="7727923" cy="1687112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pt-PT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95</m:t>
                          </m:r>
                        </m:sub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241</m:t>
                          </m:r>
                        </m:sup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𝐴𝑚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→  </m:t>
                          </m:r>
                          <m:sPre>
                            <m:sPrePr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93</m:t>
                              </m:r>
                            </m:sub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237</m:t>
                              </m:r>
                            </m:sup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𝑁𝑝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sPre>
                                <m:sPrePr>
                                  <m:ctrlP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𝐻𝑒</m:t>
                                  </m:r>
                                </m:e>
                              </m:sPre>
                            </m:e>
                          </m:sPre>
                        </m:e>
                      </m:sPre>
                    </m:oMath>
                  </m:oMathPara>
                </a14:m>
                <a:endParaRPr lang="pt-PT" dirty="0"/>
              </a:p>
              <a:p>
                <a:pPr marL="0" indent="0">
                  <a:buNone/>
                </a:pPr>
                <a:endParaRPr lang="pt-PT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𝐵𝑒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+  </m:t>
                          </m:r>
                          <m:sPre>
                            <m:sPrePr>
                              <m:ctrlP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pt-P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Pre>
                                <m:sPre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  <m: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p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sPr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sPre>
                        </m:e>
                      </m:sPre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Marcador de Posição de Conteúdo 2">
                <a:extLst>
                  <a:ext uri="{FF2B5EF4-FFF2-40B4-BE49-F238E27FC236}">
                    <a16:creationId xmlns:a16="http://schemas.microsoft.com/office/drawing/2014/main" id="{5F4B7A6C-6C84-4EAB-B778-A3C304F900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051915" y="1846201"/>
                <a:ext cx="7727923" cy="168711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35F93166-82F2-4E6C-883E-8C69351CF76F}"/>
                  </a:ext>
                </a:extLst>
              </p:cNvPr>
              <p:cNvSpPr txBox="1"/>
              <p:nvPr/>
            </p:nvSpPr>
            <p:spPr>
              <a:xfrm>
                <a:off x="506027" y="3666341"/>
                <a:ext cx="8460419" cy="1228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PT" dirty="0" err="1"/>
                  <a:t>Neutrons</a:t>
                </a:r>
                <a:r>
                  <a:rPr lang="pt-PT" dirty="0"/>
                  <a:t> </a:t>
                </a:r>
                <a:r>
                  <a:rPr lang="pt-PT" dirty="0" err="1"/>
                  <a:t>thermalize</a:t>
                </a:r>
                <a:r>
                  <a:rPr lang="pt-PT" dirty="0"/>
                  <a:t> in </a:t>
                </a:r>
                <a:r>
                  <a:rPr lang="pt-PT" dirty="0" err="1"/>
                  <a:t>the</a:t>
                </a:r>
                <a:r>
                  <a:rPr lang="pt-PT" dirty="0"/>
                  <a:t> </a:t>
                </a:r>
                <a:r>
                  <a:rPr lang="pt-PT" dirty="0" err="1"/>
                  <a:t>detector</a:t>
                </a:r>
                <a:r>
                  <a:rPr lang="pt-PT" dirty="0"/>
                  <a:t>, capture a H </a:t>
                </a:r>
                <a:r>
                  <a:rPr lang="pt-PT" dirty="0" err="1"/>
                  <a:t>and</a:t>
                </a:r>
                <a:r>
                  <a:rPr lang="pt-PT" dirty="0"/>
                  <a:t> </a:t>
                </a:r>
                <a:r>
                  <a:rPr lang="pt-PT" dirty="0" err="1"/>
                  <a:t>it’s</a:t>
                </a:r>
                <a:r>
                  <a:rPr lang="pt-PT" dirty="0"/>
                  <a:t> </a:t>
                </a:r>
                <a:r>
                  <a:rPr lang="pt-PT" dirty="0" err="1"/>
                  <a:t>emmited</a:t>
                </a:r>
                <a:r>
                  <a:rPr lang="pt-PT" dirty="0"/>
                  <a:t> a 2.2 </a:t>
                </a:r>
                <a:r>
                  <a:rPr lang="pt-PT" dirty="0" err="1"/>
                  <a:t>MeV</a:t>
                </a:r>
                <a:r>
                  <a:rPr lang="pt-PT" dirty="0"/>
                  <a:t> </a:t>
                </a:r>
                <a:r>
                  <a:rPr lang="pt-PT" dirty="0" err="1"/>
                  <a:t>gamma</a:t>
                </a:r>
                <a:r>
                  <a:rPr lang="pt-PT" dirty="0"/>
                  <a:t> </a:t>
                </a:r>
                <a:r>
                  <a:rPr lang="pt-PT" dirty="0" err="1"/>
                  <a:t>particle</a:t>
                </a:r>
                <a:endParaRPr lang="pt-PT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PT" dirty="0"/>
                  <a:t>60% of </a:t>
                </a:r>
                <a:r>
                  <a:rPr lang="pt-PT" dirty="0" err="1"/>
                  <a:t>the</a:t>
                </a:r>
                <a:r>
                  <a:rPr lang="pt-PT" dirty="0"/>
                  <a:t> time,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pt-PT" i="1" smtClean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sPre>
                  </m:oMath>
                </a14:m>
                <a:r>
                  <a:rPr lang="pt-PT" dirty="0"/>
                  <a:t> </a:t>
                </a:r>
                <a:r>
                  <a:rPr lang="pt-PT" dirty="0" err="1"/>
                  <a:t>is</a:t>
                </a:r>
                <a:r>
                  <a:rPr lang="pt-PT" dirty="0"/>
                  <a:t> </a:t>
                </a:r>
                <a:r>
                  <a:rPr lang="pt-PT" dirty="0" err="1"/>
                  <a:t>produced</a:t>
                </a:r>
                <a:r>
                  <a:rPr lang="pt-PT" dirty="0"/>
                  <a:t> in na </a:t>
                </a:r>
                <a:r>
                  <a:rPr lang="pt-PT" dirty="0" err="1"/>
                  <a:t>excited</a:t>
                </a:r>
                <a:r>
                  <a:rPr lang="pt-PT" dirty="0"/>
                  <a:t> </a:t>
                </a:r>
                <a:r>
                  <a:rPr lang="pt-PT" dirty="0" err="1"/>
                  <a:t>state</a:t>
                </a:r>
                <a:r>
                  <a:rPr lang="pt-PT" dirty="0"/>
                  <a:t>; </a:t>
                </a:r>
                <a:r>
                  <a:rPr lang="pt-PT" dirty="0" err="1"/>
                  <a:t>it</a:t>
                </a:r>
                <a:r>
                  <a:rPr lang="pt-PT" dirty="0"/>
                  <a:t> </a:t>
                </a:r>
                <a:r>
                  <a:rPr lang="pt-PT" dirty="0" err="1"/>
                  <a:t>immediatly</a:t>
                </a:r>
                <a:r>
                  <a:rPr lang="pt-PT" dirty="0"/>
                  <a:t> de-excites, </a:t>
                </a:r>
                <a:r>
                  <a:rPr lang="pt-PT" dirty="0" err="1"/>
                  <a:t>emitting</a:t>
                </a:r>
                <a:r>
                  <a:rPr lang="pt-PT" dirty="0"/>
                  <a:t> a 4.4 </a:t>
                </a:r>
                <a:r>
                  <a:rPr lang="pt-PT" dirty="0" err="1"/>
                  <a:t>MeV</a:t>
                </a:r>
                <a:r>
                  <a:rPr lang="pt-PT" dirty="0"/>
                  <a:t> </a:t>
                </a:r>
                <a:r>
                  <a:rPr lang="pt-PT" dirty="0" err="1"/>
                  <a:t>gamma</a:t>
                </a:r>
                <a:r>
                  <a:rPr lang="pt-PT" dirty="0"/>
                  <a:t> </a:t>
                </a:r>
                <a:r>
                  <a:rPr lang="pt-PT" dirty="0" err="1"/>
                  <a:t>particle</a:t>
                </a:r>
                <a:endParaRPr lang="pt-PT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35F93166-82F2-4E6C-883E-8C69351CF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027" y="3666341"/>
                <a:ext cx="8460419" cy="1228541"/>
              </a:xfrm>
              <a:prstGeom prst="rect">
                <a:avLst/>
              </a:prstGeom>
              <a:blipFill>
                <a:blip r:embed="rId3"/>
                <a:stretch>
                  <a:fillRect l="-432" t="-2475" b="-693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id="{775BD3F8-EBEA-4296-8D73-F8D4750101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707" y="141618"/>
            <a:ext cx="3404377" cy="308821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C87F620-EB0B-4030-A7B9-C80009D5FF55}"/>
              </a:ext>
            </a:extLst>
          </p:cNvPr>
          <p:cNvSpPr txBox="1"/>
          <p:nvPr/>
        </p:nvSpPr>
        <p:spPr>
          <a:xfrm>
            <a:off x="9445841" y="3271703"/>
            <a:ext cx="31426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/>
              <a:t>https://arxiv.org/pdf/2002.10351.pdf</a:t>
            </a:r>
          </a:p>
        </p:txBody>
      </p:sp>
    </p:spTree>
    <p:extLst>
      <p:ext uri="{BB962C8B-B14F-4D97-AF65-F5344CB8AC3E}">
        <p14:creationId xmlns:p14="http://schemas.microsoft.com/office/powerpoint/2010/main" val="32810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D8345-B762-544A-A916-D0440BD9E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T" dirty="0"/>
              <a:t>2 kinds of histograms</a:t>
            </a:r>
          </a:p>
        </p:txBody>
      </p:sp>
      <p:pic>
        <p:nvPicPr>
          <p:cNvPr id="4" name="Content Placeholder 3" descr="Chart, histogram&#10;&#10;Description automatically generated">
            <a:extLst>
              <a:ext uri="{FF2B5EF4-FFF2-40B4-BE49-F238E27FC236}">
                <a16:creationId xmlns:a16="http://schemas.microsoft.com/office/drawing/2014/main" id="{24FF2D8D-E95F-EB49-8D59-E4C550E68373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" t="1895"/>
          <a:stretch/>
        </p:blipFill>
        <p:spPr>
          <a:xfrm>
            <a:off x="2186609" y="1828800"/>
            <a:ext cx="6361043" cy="4691269"/>
          </a:xfrm>
          <a:prstGeom prst="rect">
            <a:avLst/>
          </a:prstGeom>
        </p:spPr>
      </p:pic>
      <p:pic>
        <p:nvPicPr>
          <p:cNvPr id="5" name="Picture 4" descr="Chart, bubble chart&#10;&#10;Description automatically generated">
            <a:extLst>
              <a:ext uri="{FF2B5EF4-FFF2-40B4-BE49-F238E27FC236}">
                <a16:creationId xmlns:a16="http://schemas.microsoft.com/office/drawing/2014/main" id="{1289558C-7033-9843-B0C5-CBD4921F52E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08" y="1828800"/>
            <a:ext cx="6361043" cy="4691269"/>
          </a:xfrm>
          <a:prstGeom prst="rect">
            <a:avLst/>
          </a:prstGeom>
        </p:spPr>
      </p:pic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7CA85BBB-4427-0F4B-8174-A1410A87AA6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06" y="1828799"/>
            <a:ext cx="6361043" cy="469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22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9D028-E932-5347-BEE7-C91283385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T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69BA1C3-BD28-6C4C-B622-E68D102EEB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8000" y="792000"/>
            <a:ext cx="8467007" cy="5756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F0594C-6FAA-4342-B999-BF7F816DD087}"/>
              </a:ext>
            </a:extLst>
          </p:cNvPr>
          <p:cNvSpPr txBox="1"/>
          <p:nvPr/>
        </p:nvSpPr>
        <p:spPr>
          <a:xfrm>
            <a:off x="2160000" y="756000"/>
            <a:ext cx="589572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PT" sz="2400" dirty="0"/>
              <a:t>No source vs Source 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04B28C-4C85-0F47-89A2-F50DD3362C55}"/>
              </a:ext>
            </a:extLst>
          </p:cNvPr>
          <p:cNvSpPr txBox="1"/>
          <p:nvPr/>
        </p:nvSpPr>
        <p:spPr>
          <a:xfrm>
            <a:off x="8227034" y="2061350"/>
            <a:ext cx="119959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PT" sz="1400" dirty="0"/>
              <a:t>2nd position</a:t>
            </a:r>
          </a:p>
        </p:txBody>
      </p:sp>
    </p:spTree>
    <p:extLst>
      <p:ext uri="{BB962C8B-B14F-4D97-AF65-F5344CB8AC3E}">
        <p14:creationId xmlns:p14="http://schemas.microsoft.com/office/powerpoint/2010/main" val="3424668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894BE-ADFF-7244-8003-42921970E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T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316E795-3ECB-2D4F-8EE1-229CF953B6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8000" y="792000"/>
            <a:ext cx="8478980" cy="575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70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F3AF35CD-DA30-4E34-B0F3-32C27766D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F6EAA3-9744-2D41-AE1B-731E20403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350" y="484632"/>
            <a:ext cx="4035649" cy="795528"/>
          </a:xfrm>
          <a:ln>
            <a:noFill/>
          </a:ln>
        </p:spPr>
        <p:txBody>
          <a:bodyPr>
            <a:noAutofit/>
          </a:bodyPr>
          <a:lstStyle/>
          <a:p>
            <a:r>
              <a:rPr lang="en-PT" sz="2400" dirty="0"/>
              <a:t>Position of the source (X,Y,Z):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33F968F-0EA6-6745-95A8-E6827D2797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999" y="1085557"/>
            <a:ext cx="6882269" cy="4697147"/>
          </a:xfrm>
          <a:prstGeom prst="rect">
            <a:avLst/>
          </a:prstGeom>
        </p:spPr>
      </p:pic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DB6340E8-63EB-45EA-84F5-B7CA3E90E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6349" y="1403603"/>
            <a:ext cx="4035649" cy="4050792"/>
          </a:xfrm>
        </p:spPr>
        <p:txBody>
          <a:bodyPr>
            <a:normAutofit/>
          </a:bodyPr>
          <a:lstStyle/>
          <a:p>
            <a:r>
              <a:rPr lang="en-US" sz="1600" dirty="0"/>
              <a:t>Red curve : (-586,11; -252,41;100,0)</a:t>
            </a:r>
          </a:p>
          <a:p>
            <a:endParaRPr lang="en-US" sz="1600" dirty="0"/>
          </a:p>
          <a:p>
            <a:r>
              <a:rPr lang="en-US" sz="1600" dirty="0"/>
              <a:t>Blue curve : (-586,11;-252,41; 25,02)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Green curve : (118,1; -119,4; 591,1)</a:t>
            </a:r>
          </a:p>
          <a:p>
            <a:endParaRPr lang="en-US" sz="1600" dirty="0"/>
          </a:p>
          <a:p>
            <a:r>
              <a:rPr lang="en-US" sz="1600" dirty="0"/>
              <a:t>Yellow curve : (118,1; -119,4; 597,69)</a:t>
            </a:r>
          </a:p>
          <a:p>
            <a:endParaRPr lang="en-US" sz="1600" dirty="0"/>
          </a:p>
          <a:p>
            <a:r>
              <a:rPr lang="en-US" sz="1600" dirty="0"/>
              <a:t>Black curve : No source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CFC42DC-2C46-47C4-BC61-530557385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4B91A37-AA1F-4966-8ACF-93023547D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7B17AC5-0931-432F-9A4A-DDCFAA010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2692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6AEA4-9AA5-5E45-8375-69F874EAB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034" y="484632"/>
            <a:ext cx="10058400" cy="1609344"/>
          </a:xfrm>
        </p:spPr>
        <p:txBody>
          <a:bodyPr/>
          <a:lstStyle/>
          <a:p>
            <a:r>
              <a:rPr lang="en-PT" dirty="0"/>
              <a:t>Summary of Results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B6542F2-317E-444B-889D-4C50D73178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6815514"/>
              </p:ext>
            </p:extLst>
          </p:nvPr>
        </p:nvGraphicFramePr>
        <p:xfrm>
          <a:off x="710034" y="2624328"/>
          <a:ext cx="9733588" cy="16093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0441">
                  <a:extLst>
                    <a:ext uri="{9D8B030D-6E8A-4147-A177-3AD203B41FA5}">
                      <a16:colId xmlns:a16="http://schemas.microsoft.com/office/drawing/2014/main" val="3630096558"/>
                    </a:ext>
                  </a:extLst>
                </a:gridCol>
                <a:gridCol w="1565135">
                  <a:extLst>
                    <a:ext uri="{9D8B030D-6E8A-4147-A177-3AD203B41FA5}">
                      <a16:colId xmlns:a16="http://schemas.microsoft.com/office/drawing/2014/main" val="1620433780"/>
                    </a:ext>
                  </a:extLst>
                </a:gridCol>
                <a:gridCol w="1686674">
                  <a:extLst>
                    <a:ext uri="{9D8B030D-6E8A-4147-A177-3AD203B41FA5}">
                      <a16:colId xmlns:a16="http://schemas.microsoft.com/office/drawing/2014/main" val="1223003683"/>
                    </a:ext>
                  </a:extLst>
                </a:gridCol>
                <a:gridCol w="1292093">
                  <a:extLst>
                    <a:ext uri="{9D8B030D-6E8A-4147-A177-3AD203B41FA5}">
                      <a16:colId xmlns:a16="http://schemas.microsoft.com/office/drawing/2014/main" val="473915307"/>
                    </a:ext>
                  </a:extLst>
                </a:gridCol>
                <a:gridCol w="1195092">
                  <a:extLst>
                    <a:ext uri="{9D8B030D-6E8A-4147-A177-3AD203B41FA5}">
                      <a16:colId xmlns:a16="http://schemas.microsoft.com/office/drawing/2014/main" val="2086457639"/>
                    </a:ext>
                  </a:extLst>
                </a:gridCol>
                <a:gridCol w="1195092">
                  <a:extLst>
                    <a:ext uri="{9D8B030D-6E8A-4147-A177-3AD203B41FA5}">
                      <a16:colId xmlns:a16="http://schemas.microsoft.com/office/drawing/2014/main" val="986589227"/>
                    </a:ext>
                  </a:extLst>
                </a:gridCol>
                <a:gridCol w="959061">
                  <a:extLst>
                    <a:ext uri="{9D8B030D-6E8A-4147-A177-3AD203B41FA5}">
                      <a16:colId xmlns:a16="http://schemas.microsoft.com/office/drawing/2014/main" val="2710406029"/>
                    </a:ext>
                  </a:extLst>
                </a:gridCol>
              </a:tblGrid>
              <a:tr h="50128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z (cm)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1" marR="8661" marT="86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Gamma 2.2 MeV per second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1" marR="8661" marT="86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Gamma 4.4 MeV per second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1" marR="8661" marT="86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peak 2 / peak 1 (%)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1" marR="8661" marT="86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Total rate (events per second)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1" marR="8661" marT="86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position peak 1 (</a:t>
                      </a:r>
                      <a:r>
                        <a:rPr lang="en-GB" sz="1000" u="none" strike="noStrike" dirty="0" err="1">
                          <a:effectLst/>
                        </a:rPr>
                        <a:t>nHit</a:t>
                      </a:r>
                      <a:r>
                        <a:rPr lang="en-GB" sz="1000" u="none" strike="noStrike" dirty="0">
                          <a:effectLst/>
                        </a:rPr>
                        <a:t>)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1" marR="8661" marT="86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position peak  2 (</a:t>
                      </a:r>
                      <a:r>
                        <a:rPr lang="en-GB" sz="1000" u="none" strike="noStrike">
                          <a:effectLst/>
                        </a:rPr>
                        <a:t>nHit)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1" marR="8661" marT="8661" marB="0" anchor="ctr"/>
                </a:tc>
                <a:extLst>
                  <a:ext uri="{0D108BD9-81ED-4DB2-BD59-A6C34878D82A}">
                    <a16:rowId xmlns:a16="http://schemas.microsoft.com/office/drawing/2014/main" val="4117741145"/>
                  </a:ext>
                </a:extLst>
              </a:tr>
              <a:tr h="277015">
                <a:tc>
                  <a:txBody>
                    <a:bodyPr/>
                    <a:lstStyle/>
                    <a:p>
                      <a:pPr algn="ctr" fontAlgn="b"/>
                      <a:r>
                        <a:rPr lang="en-PT" sz="1000" u="none" strike="noStrike">
                          <a:effectLst/>
                        </a:rPr>
                        <a:t>25,02</a:t>
                      </a:r>
                      <a:endParaRPr lang="en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1" marR="8661" marT="86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T" sz="1000" u="none" strike="noStrike" dirty="0">
                          <a:effectLst/>
                        </a:rPr>
                        <a:t>0,74</a:t>
                      </a:r>
                      <a:endParaRPr lang="en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1" marR="8661" marT="86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T" sz="1000" u="none" strike="noStrike">
                          <a:effectLst/>
                        </a:rPr>
                        <a:t>0,497</a:t>
                      </a:r>
                      <a:endParaRPr lang="en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1" marR="8661" marT="86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T" sz="1000" u="none" strike="noStrike" dirty="0">
                          <a:effectLst/>
                        </a:rPr>
                        <a:t>67,16216216</a:t>
                      </a:r>
                      <a:endParaRPr lang="en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1" marR="8661" marT="86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T" sz="1000" u="none" strike="noStrike">
                          <a:effectLst/>
                        </a:rPr>
                        <a:t>795,291</a:t>
                      </a:r>
                      <a:endParaRPr lang="en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1" marR="8661" marT="86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T" sz="1000" u="none" strike="noStrike">
                          <a:effectLst/>
                        </a:rPr>
                        <a:t>620,53</a:t>
                      </a:r>
                      <a:endParaRPr lang="en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1" marR="8661" marT="86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T" sz="1000" u="none" strike="noStrike">
                          <a:effectLst/>
                        </a:rPr>
                        <a:t>1201,29</a:t>
                      </a:r>
                      <a:endParaRPr lang="en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1" marR="8661" marT="8661" marB="0" anchor="ctr"/>
                </a:tc>
                <a:extLst>
                  <a:ext uri="{0D108BD9-81ED-4DB2-BD59-A6C34878D82A}">
                    <a16:rowId xmlns:a16="http://schemas.microsoft.com/office/drawing/2014/main" val="26810894"/>
                  </a:ext>
                </a:extLst>
              </a:tr>
              <a:tr h="277015">
                <a:tc>
                  <a:txBody>
                    <a:bodyPr/>
                    <a:lstStyle/>
                    <a:p>
                      <a:pPr algn="ctr" fontAlgn="b"/>
                      <a:r>
                        <a:rPr lang="en-PT" sz="1000" u="none" strike="noStrike">
                          <a:effectLst/>
                        </a:rPr>
                        <a:t>100</a:t>
                      </a:r>
                      <a:endParaRPr lang="en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1" marR="8661" marT="86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T" sz="1000" u="none" strike="noStrike" dirty="0">
                          <a:effectLst/>
                        </a:rPr>
                        <a:t>2,12</a:t>
                      </a:r>
                      <a:endParaRPr lang="en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1" marR="8661" marT="86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T" sz="1000" u="none" strike="noStrike" dirty="0">
                          <a:effectLst/>
                        </a:rPr>
                        <a:t>1,36</a:t>
                      </a:r>
                      <a:endParaRPr lang="en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1" marR="8661" marT="86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T" sz="1000" u="none" strike="noStrike">
                          <a:effectLst/>
                        </a:rPr>
                        <a:t>64,1509434</a:t>
                      </a:r>
                      <a:endParaRPr lang="en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1" marR="8661" marT="86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T" sz="1000" u="none" strike="noStrike" dirty="0">
                          <a:effectLst/>
                        </a:rPr>
                        <a:t>920,971</a:t>
                      </a:r>
                      <a:endParaRPr lang="en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1" marR="8661" marT="86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T" sz="1000" u="none" strike="noStrike">
                          <a:effectLst/>
                        </a:rPr>
                        <a:t>624,61</a:t>
                      </a:r>
                      <a:endParaRPr lang="en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1" marR="8661" marT="86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T" sz="1000" u="none" strike="noStrike">
                          <a:effectLst/>
                        </a:rPr>
                        <a:t>1180,38</a:t>
                      </a:r>
                      <a:endParaRPr lang="en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1" marR="8661" marT="8661" marB="0" anchor="ctr"/>
                </a:tc>
                <a:extLst>
                  <a:ext uri="{0D108BD9-81ED-4DB2-BD59-A6C34878D82A}">
                    <a16:rowId xmlns:a16="http://schemas.microsoft.com/office/drawing/2014/main" val="511928295"/>
                  </a:ext>
                </a:extLst>
              </a:tr>
              <a:tr h="277015">
                <a:tc>
                  <a:txBody>
                    <a:bodyPr/>
                    <a:lstStyle/>
                    <a:p>
                      <a:pPr algn="ctr" fontAlgn="b"/>
                      <a:r>
                        <a:rPr lang="en-PT" sz="1000" u="none" strike="noStrike">
                          <a:effectLst/>
                        </a:rPr>
                        <a:t>591,1</a:t>
                      </a:r>
                      <a:endParaRPr lang="en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1" marR="8661" marT="86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T" sz="1000" u="none" strike="noStrike">
                          <a:effectLst/>
                        </a:rPr>
                        <a:t>11,99</a:t>
                      </a:r>
                      <a:endParaRPr lang="en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1" marR="8661" marT="86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T" sz="1000" u="none" strike="noStrike">
                          <a:effectLst/>
                        </a:rPr>
                        <a:t>6,0254</a:t>
                      </a:r>
                      <a:endParaRPr lang="en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1" marR="8661" marT="86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T" sz="1000" u="none" strike="noStrike">
                          <a:effectLst/>
                        </a:rPr>
                        <a:t>50,25354462</a:t>
                      </a:r>
                      <a:endParaRPr lang="en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1" marR="8661" marT="86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T" sz="1000" u="none" strike="noStrike" dirty="0">
                          <a:effectLst/>
                        </a:rPr>
                        <a:t>782,337</a:t>
                      </a:r>
                      <a:endParaRPr lang="en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1" marR="8661" marT="86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T" sz="1000" u="none" strike="noStrike">
                          <a:effectLst/>
                        </a:rPr>
                        <a:t>562,98</a:t>
                      </a:r>
                      <a:endParaRPr lang="en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1" marR="8661" marT="86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T" sz="1000" u="none" strike="noStrike">
                          <a:effectLst/>
                        </a:rPr>
                        <a:t>1064,8</a:t>
                      </a:r>
                      <a:endParaRPr lang="en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1" marR="8661" marT="8661" marB="0" anchor="ctr"/>
                </a:tc>
                <a:extLst>
                  <a:ext uri="{0D108BD9-81ED-4DB2-BD59-A6C34878D82A}">
                    <a16:rowId xmlns:a16="http://schemas.microsoft.com/office/drawing/2014/main" val="2532505025"/>
                  </a:ext>
                </a:extLst>
              </a:tr>
              <a:tr h="277015">
                <a:tc>
                  <a:txBody>
                    <a:bodyPr/>
                    <a:lstStyle/>
                    <a:p>
                      <a:pPr algn="ctr" fontAlgn="b"/>
                      <a:r>
                        <a:rPr lang="en-PT" sz="1000" u="none" strike="noStrike">
                          <a:effectLst/>
                        </a:rPr>
                        <a:t>597,69</a:t>
                      </a:r>
                      <a:endParaRPr lang="en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1" marR="8661" marT="86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T" sz="1000" u="none" strike="noStrike" dirty="0">
                          <a:effectLst/>
                        </a:rPr>
                        <a:t>14,17</a:t>
                      </a:r>
                      <a:endParaRPr lang="en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1" marR="8661" marT="86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T" sz="1000" u="none" strike="noStrike" dirty="0">
                          <a:effectLst/>
                        </a:rPr>
                        <a:t>7,71</a:t>
                      </a:r>
                      <a:endParaRPr lang="en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1" marR="8661" marT="86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T" sz="1000" u="none" strike="noStrike" dirty="0">
                          <a:effectLst/>
                        </a:rPr>
                        <a:t>54,41072689</a:t>
                      </a:r>
                      <a:endParaRPr lang="en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1" marR="8661" marT="86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T" sz="1000" u="none" strike="noStrike" dirty="0">
                          <a:effectLst/>
                        </a:rPr>
                        <a:t>763,166</a:t>
                      </a:r>
                      <a:endParaRPr lang="en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1" marR="8661" marT="86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T" sz="1000" u="none" strike="noStrike" dirty="0">
                          <a:effectLst/>
                        </a:rPr>
                        <a:t>558,81</a:t>
                      </a:r>
                      <a:endParaRPr lang="en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1" marR="8661" marT="86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T" sz="1000" u="none" strike="noStrike" dirty="0">
                          <a:effectLst/>
                        </a:rPr>
                        <a:t>1056,12</a:t>
                      </a:r>
                      <a:endParaRPr lang="en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1" marR="8661" marT="8661" marB="0" anchor="ctr"/>
                </a:tc>
                <a:extLst>
                  <a:ext uri="{0D108BD9-81ED-4DB2-BD59-A6C34878D82A}">
                    <a16:rowId xmlns:a16="http://schemas.microsoft.com/office/drawing/2014/main" val="185805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33562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ira">
  <a:themeElements>
    <a:clrScheme name="Tipo de Madei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ipo de Madei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po de Madei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TM03090434[[fn=Tipo de Madeira]]</Template>
  <TotalTime>208</TotalTime>
  <Words>290</Words>
  <Application>Microsoft Office PowerPoint</Application>
  <PresentationFormat>Ecrã Panorâmico</PresentationFormat>
  <Paragraphs>77</Paragraphs>
  <Slides>10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Cambria Math</vt:lpstr>
      <vt:lpstr>Rockwell</vt:lpstr>
      <vt:lpstr>Rockwell Condensed</vt:lpstr>
      <vt:lpstr>Rockwell Extra Bold</vt:lpstr>
      <vt:lpstr>Wingdings</vt:lpstr>
      <vt:lpstr>Tipo de Madeira</vt:lpstr>
      <vt:lpstr>Neutron Data From The SNO+ Neutrino Detector</vt:lpstr>
      <vt:lpstr>SNO+</vt:lpstr>
      <vt:lpstr>Three Fases</vt:lpstr>
      <vt:lpstr>Am-be source</vt:lpstr>
      <vt:lpstr>2 kinds of histograms</vt:lpstr>
      <vt:lpstr>Apresentação do PowerPoint</vt:lpstr>
      <vt:lpstr>Apresentação do PowerPoint</vt:lpstr>
      <vt:lpstr>Position of the source (X,Y,Z):</vt:lpstr>
      <vt:lpstr>Summary of Results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Neutron Data From The SNO+ Neutrino Detector</dc:title>
  <dc:creator>teresa.miranda99@gmail.com</dc:creator>
  <cp:lastModifiedBy>teresa.miranda99@gmail.com</cp:lastModifiedBy>
  <cp:revision>4</cp:revision>
  <dcterms:created xsi:type="dcterms:W3CDTF">2021-09-12T13:33:12Z</dcterms:created>
  <dcterms:modified xsi:type="dcterms:W3CDTF">2021-09-13T12:01:08Z</dcterms:modified>
</cp:coreProperties>
</file>