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424" r:id="rId3"/>
    <p:sldId id="258" r:id="rId4"/>
    <p:sldId id="267" r:id="rId5"/>
    <p:sldId id="436" r:id="rId6"/>
    <p:sldId id="260" r:id="rId7"/>
    <p:sldId id="264" r:id="rId8"/>
    <p:sldId id="261" r:id="rId9"/>
    <p:sldId id="389" r:id="rId10"/>
    <p:sldId id="437" r:id="rId11"/>
    <p:sldId id="43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DBA35-8A4F-49A5-A104-5F8A9B5190D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B8D4-9A19-44FC-B19A-85A65D6BA1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00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0CA95-47F7-4EEF-BFE1-4D9083F8964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60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Fluido perfeito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0CA95-47F7-4EEF-BFE1-4D9083F89649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7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90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40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317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974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15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90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237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659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22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71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6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94E8-F1DB-4D9A-858B-6AAC11B4BAA9}" type="datetimeFigureOut">
              <a:rPr lang="pt-PT" smtClean="0"/>
              <a:t>25/06/2020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5EC1-B9E8-4AF8-847A-06D1F4BB72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65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8CB1533-658D-4044-8769-01CAA3413ACD}"/>
              </a:ext>
            </a:extLst>
          </p:cNvPr>
          <p:cNvSpPr/>
          <p:nvPr/>
        </p:nvSpPr>
        <p:spPr>
          <a:xfrm>
            <a:off x="0" y="-59266"/>
            <a:ext cx="9144000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5EF33BF-C32A-40DF-96C9-7A456F0EF36D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9D3C378A-4352-44DC-97D6-E9F9B9D8A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31358" b="-1"/>
          <a:stretch/>
        </p:blipFill>
        <p:spPr bwMode="auto">
          <a:xfrm>
            <a:off x="0" y="702734"/>
            <a:ext cx="4571999" cy="58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uxograma: Entrada Manual 7">
            <a:extLst>
              <a:ext uri="{FF2B5EF4-FFF2-40B4-BE49-F238E27FC236}">
                <a16:creationId xmlns:a16="http://schemas.microsoft.com/office/drawing/2014/main" id="{0839ECF8-170D-48AF-9F9F-4D9CF9FCCF64}"/>
              </a:ext>
            </a:extLst>
          </p:cNvPr>
          <p:cNvSpPr/>
          <p:nvPr/>
        </p:nvSpPr>
        <p:spPr>
          <a:xfrm rot="16200000" flipH="1">
            <a:off x="2401888" y="-237067"/>
            <a:ext cx="5796491" cy="7687733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" name="Picture 4" descr="Resultado de imagem para centra ist logo">
            <a:extLst>
              <a:ext uri="{FF2B5EF4-FFF2-40B4-BE49-F238E27FC236}">
                <a16:creationId xmlns:a16="http://schemas.microsoft.com/office/drawing/2014/main" id="{A05EA900-01A8-439F-8D99-7896F6CCF2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49" y="4896275"/>
            <a:ext cx="1196086" cy="1444764"/>
          </a:xfrm>
          <a:prstGeom prst="rect">
            <a:avLst/>
          </a:prstGeom>
          <a:noFill/>
        </p:spPr>
      </p:pic>
      <p:pic>
        <p:nvPicPr>
          <p:cNvPr id="11" name="Picture 2" descr="Resultado de imagem para fct logo">
            <a:extLst>
              <a:ext uri="{FF2B5EF4-FFF2-40B4-BE49-F238E27FC236}">
                <a16:creationId xmlns:a16="http://schemas.microsoft.com/office/drawing/2014/main" id="{0B300FEE-142D-409F-8F50-44B1B75B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8" y="5720280"/>
            <a:ext cx="2384174" cy="4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m para fulbright logo">
            <a:extLst>
              <a:ext uri="{FF2B5EF4-FFF2-40B4-BE49-F238E27FC236}">
                <a16:creationId xmlns:a16="http://schemas.microsoft.com/office/drawing/2014/main" id="{3FC8828C-08F1-43FA-B55B-D88919F8AE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11" y="5701839"/>
            <a:ext cx="1862022" cy="5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tecnico lisboa logo">
            <a:extLst>
              <a:ext uri="{FF2B5EF4-FFF2-40B4-BE49-F238E27FC236}">
                <a16:creationId xmlns:a16="http://schemas.microsoft.com/office/drawing/2014/main" id="{5BD2D8C8-3FD4-4B4B-9716-432C55E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7" y="5246865"/>
            <a:ext cx="880769" cy="10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91AA59-EEDF-41D9-B2EC-97D4BA56DCD4}"/>
              </a:ext>
            </a:extLst>
          </p:cNvPr>
          <p:cNvSpPr txBox="1"/>
          <p:nvPr/>
        </p:nvSpPr>
        <p:spPr>
          <a:xfrm>
            <a:off x="2840046" y="1880076"/>
            <a:ext cx="614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rgbClr val="000066"/>
                </a:solidFill>
                <a:latin typeface="Bahnschrift Condensed" panose="020B0502040204020203" pitchFamily="34" charset="0"/>
              </a:rPr>
              <a:t>Cosmological and astrophysical applications of modified theories of gravity</a:t>
            </a:r>
            <a:endParaRPr lang="pt-PT" sz="2400" dirty="0">
              <a:solidFill>
                <a:srgbClr val="00006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E0F697-8848-42ED-B939-85F7C9B904EE}"/>
              </a:ext>
            </a:extLst>
          </p:cNvPr>
          <p:cNvSpPr txBox="1"/>
          <p:nvPr/>
        </p:nvSpPr>
        <p:spPr>
          <a:xfrm>
            <a:off x="4190978" y="3402134"/>
            <a:ext cx="306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badi" panose="020B0604020104020204" pitchFamily="34" charset="0"/>
              </a:rPr>
              <a:t>João Luís de Figueiredo Rosa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CE7BC5-7BE8-44FC-A9F8-0CE9F8B2D9AC}"/>
              </a:ext>
            </a:extLst>
          </p:cNvPr>
          <p:cNvSpPr txBox="1"/>
          <p:nvPr/>
        </p:nvSpPr>
        <p:spPr>
          <a:xfrm>
            <a:off x="3808603" y="4215272"/>
            <a:ext cx="3968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000066"/>
                </a:solidFill>
              </a:rPr>
              <a:t>IDPASC/LIP students’ workshop 25 – 27 June 2020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2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2233B4C-D1E9-4986-A9D1-E211F2283D6A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ASTROPHYSICAL APPLICATIONS		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4B8E9AC-25C9-4805-9749-DB5290F9B772}"/>
              </a:ext>
            </a:extLst>
          </p:cNvPr>
          <p:cNvSpPr txBox="1"/>
          <p:nvPr/>
        </p:nvSpPr>
        <p:spPr>
          <a:xfrm>
            <a:off x="1420278" y="1032938"/>
            <a:ext cx="750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Problem 5</a:t>
            </a:r>
            <a:r>
              <a:rPr lang="pt-PT" dirty="0"/>
              <a:t>: can modified gravity reproduce the (meta-)stability of black-holes?</a:t>
            </a:r>
            <a:endParaRPr lang="pt-PT" b="1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E3D6E5C-A56D-4B1D-82EE-3B2F9452D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61" y="1512147"/>
            <a:ext cx="1761298" cy="1667916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DEEF4B68-B197-4977-AF18-FD73488E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60" y="1537480"/>
            <a:ext cx="2444419" cy="1472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0" name="Elipse 49">
            <a:extLst>
              <a:ext uri="{FF2B5EF4-FFF2-40B4-BE49-F238E27FC236}">
                <a16:creationId xmlns:a16="http://schemas.microsoft.com/office/drawing/2014/main" id="{894410CC-4EEB-45FA-A55E-9F83A79CB26D}"/>
              </a:ext>
            </a:extLst>
          </p:cNvPr>
          <p:cNvSpPr/>
          <p:nvPr/>
        </p:nvSpPr>
        <p:spPr>
          <a:xfrm>
            <a:off x="7203869" y="2265009"/>
            <a:ext cx="515740" cy="458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Arco 57">
            <a:extLst>
              <a:ext uri="{FF2B5EF4-FFF2-40B4-BE49-F238E27FC236}">
                <a16:creationId xmlns:a16="http://schemas.microsoft.com/office/drawing/2014/main" id="{696BFE53-0A99-4380-B5F8-28C3BCBEBB37}"/>
              </a:ext>
            </a:extLst>
          </p:cNvPr>
          <p:cNvSpPr/>
          <p:nvPr/>
        </p:nvSpPr>
        <p:spPr>
          <a:xfrm rot="10800000">
            <a:off x="7297730" y="2221332"/>
            <a:ext cx="2036644" cy="759076"/>
          </a:xfrm>
          <a:prstGeom prst="arc">
            <a:avLst>
              <a:gd name="adj1" fmla="val 16200000"/>
              <a:gd name="adj2" fmla="val 2103010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764802BE-E17B-4182-AAE8-1A513CF94910}"/>
              </a:ext>
            </a:extLst>
          </p:cNvPr>
          <p:cNvSpPr txBox="1"/>
          <p:nvPr/>
        </p:nvSpPr>
        <p:spPr>
          <a:xfrm>
            <a:off x="3562435" y="1635967"/>
            <a:ext cx="20191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Might lead to </a:t>
            </a:r>
            <a:r>
              <a:rPr lang="pt-PT" b="1" dirty="0">
                <a:solidFill>
                  <a:srgbClr val="FF0000"/>
                </a:solidFill>
              </a:rPr>
              <a:t>superradiant instabilities</a:t>
            </a:r>
            <a:r>
              <a:rPr lang="pt-PT" dirty="0"/>
              <a:t>!</a:t>
            </a:r>
          </a:p>
          <a:p>
            <a:pPr algn="ctr"/>
            <a:endParaRPr lang="pt-PT" sz="1100" dirty="0"/>
          </a:p>
          <a:p>
            <a:pPr algn="ctr"/>
            <a:r>
              <a:rPr lang="pt-PT" dirty="0"/>
              <a:t>(</a:t>
            </a:r>
            <a:r>
              <a:rPr lang="pt-PT" b="1" dirty="0">
                <a:solidFill>
                  <a:srgbClr val="000066"/>
                </a:solidFill>
              </a:rPr>
              <a:t>Black-hole bombs</a:t>
            </a:r>
            <a:r>
              <a:rPr lang="pt-PT" dirty="0"/>
              <a:t>)</a:t>
            </a:r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E16A53AA-1B16-4179-B539-80C1E474ECC2}"/>
              </a:ext>
            </a:extLst>
          </p:cNvPr>
          <p:cNvSpPr/>
          <p:nvPr/>
        </p:nvSpPr>
        <p:spPr>
          <a:xfrm rot="10800000">
            <a:off x="6756470" y="1308563"/>
            <a:ext cx="3270250" cy="759076"/>
          </a:xfrm>
          <a:prstGeom prst="arc">
            <a:avLst>
              <a:gd name="adj1" fmla="val 16423207"/>
              <a:gd name="adj2" fmla="val 21184639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E27D15E-B32F-41BD-B64F-2147CBC883B6}"/>
              </a:ext>
            </a:extLst>
          </p:cNvPr>
          <p:cNvSpPr txBox="1"/>
          <p:nvPr/>
        </p:nvSpPr>
        <p:spPr>
          <a:xfrm>
            <a:off x="1603110" y="3207064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(a) </a:t>
            </a:r>
            <a:r>
              <a:rPr lang="pt-PT" dirty="0"/>
              <a:t>Superradiance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2BE015A-3599-4804-99F8-4C3E2AB48DC5}"/>
              </a:ext>
            </a:extLst>
          </p:cNvPr>
          <p:cNvSpPr txBox="1"/>
          <p:nvPr/>
        </p:nvSpPr>
        <p:spPr>
          <a:xfrm>
            <a:off x="5931087" y="3139541"/>
            <a:ext cx="271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(b) </a:t>
            </a:r>
            <a:r>
              <a:rPr lang="pt-PT" dirty="0"/>
              <a:t>Perturbation potential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7D99EA60-F416-42AF-948B-8C86127286F3}"/>
              </a:ext>
            </a:extLst>
          </p:cNvPr>
          <p:cNvSpPr/>
          <p:nvPr/>
        </p:nvSpPr>
        <p:spPr>
          <a:xfrm>
            <a:off x="1210734" y="3916606"/>
            <a:ext cx="7597274" cy="2363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CONCLUSIONS: </a:t>
            </a:r>
            <a:r>
              <a:rPr lang="pt-PT" b="1" dirty="0">
                <a:solidFill>
                  <a:srgbClr val="002060"/>
                </a:solidFill>
              </a:rPr>
              <a:t>Modified gravity theories can provide:</a:t>
            </a:r>
          </a:p>
          <a:p>
            <a:pPr algn="ctr"/>
            <a:r>
              <a:rPr lang="pt-PT" sz="900" b="1" dirty="0">
                <a:solidFill>
                  <a:srgbClr val="C00000"/>
                </a:solidFill>
              </a:rPr>
              <a:t> </a:t>
            </a:r>
            <a:endParaRPr lang="pt-PT" b="1" dirty="0">
              <a:solidFill>
                <a:srgbClr val="C0000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pt-PT" dirty="0">
                <a:solidFill>
                  <a:schemeClr val="tx1"/>
                </a:solidFill>
              </a:rPr>
              <a:t>- Cosmological solutions consistent with observations </a:t>
            </a:r>
            <a:r>
              <a:rPr lang="pt-PT" b="1" dirty="0">
                <a:solidFill>
                  <a:srgbClr val="002060"/>
                </a:solidFill>
              </a:rPr>
              <a:t>without</a:t>
            </a:r>
            <a:r>
              <a:rPr lang="pt-PT" dirty="0">
                <a:solidFill>
                  <a:schemeClr val="tx1"/>
                </a:solidFill>
              </a:rPr>
              <a:t> dark sources;</a:t>
            </a:r>
          </a:p>
          <a:p>
            <a:pPr algn="ctr">
              <a:spcAft>
                <a:spcPts val="300"/>
              </a:spcAft>
            </a:pPr>
            <a:r>
              <a:rPr lang="pt-PT" dirty="0">
                <a:solidFill>
                  <a:schemeClr val="tx1"/>
                </a:solidFill>
              </a:rPr>
              <a:t>- Qualitative </a:t>
            </a:r>
            <a:r>
              <a:rPr lang="pt-PT" b="1" dirty="0">
                <a:solidFill>
                  <a:srgbClr val="002060"/>
                </a:solidFill>
              </a:rPr>
              <a:t>unification</a:t>
            </a:r>
            <a:r>
              <a:rPr lang="pt-PT" dirty="0">
                <a:solidFill>
                  <a:schemeClr val="tx1"/>
                </a:solidFill>
              </a:rPr>
              <a:t> of inflation and late-time cosmic acceleration;</a:t>
            </a:r>
          </a:p>
          <a:p>
            <a:pPr algn="ctr">
              <a:spcAft>
                <a:spcPts val="300"/>
              </a:spcAft>
            </a:pPr>
            <a:r>
              <a:rPr lang="pt-PT" dirty="0">
                <a:solidFill>
                  <a:schemeClr val="tx1"/>
                </a:solidFill>
              </a:rPr>
              <a:t>- Solutions for black-hole alternatives </a:t>
            </a:r>
            <a:r>
              <a:rPr lang="pt-PT" b="1" dirty="0">
                <a:solidFill>
                  <a:srgbClr val="002060"/>
                </a:solidFill>
              </a:rPr>
              <a:t>without </a:t>
            </a:r>
            <a:r>
              <a:rPr lang="pt-PT" dirty="0">
                <a:solidFill>
                  <a:schemeClr val="tx1"/>
                </a:solidFill>
              </a:rPr>
              <a:t>horizons or singularities;</a:t>
            </a:r>
          </a:p>
          <a:p>
            <a:pPr algn="ctr">
              <a:spcAft>
                <a:spcPts val="300"/>
              </a:spcAft>
            </a:pPr>
            <a:r>
              <a:rPr lang="pt-PT" dirty="0">
                <a:solidFill>
                  <a:schemeClr val="tx1"/>
                </a:solidFill>
              </a:rPr>
              <a:t>- Traversable wormhole solutions </a:t>
            </a:r>
            <a:r>
              <a:rPr lang="pt-PT" b="1" dirty="0">
                <a:solidFill>
                  <a:srgbClr val="002060"/>
                </a:solidFill>
              </a:rPr>
              <a:t>always</a:t>
            </a:r>
            <a:r>
              <a:rPr lang="pt-PT" dirty="0">
                <a:solidFill>
                  <a:schemeClr val="tx1"/>
                </a:solidFill>
              </a:rPr>
              <a:t> satisfying the null energy condition;</a:t>
            </a:r>
          </a:p>
          <a:p>
            <a:pPr algn="ctr">
              <a:spcAft>
                <a:spcPts val="300"/>
              </a:spcAft>
            </a:pPr>
            <a:r>
              <a:rPr lang="pt-PT" dirty="0">
                <a:solidFill>
                  <a:schemeClr val="tx1"/>
                </a:solidFill>
              </a:rPr>
              <a:t>- Solutions for astrophysical black-holes </a:t>
            </a:r>
            <a:r>
              <a:rPr lang="pt-PT" b="1" dirty="0">
                <a:solidFill>
                  <a:srgbClr val="002060"/>
                </a:solidFill>
              </a:rPr>
              <a:t>stable</a:t>
            </a:r>
            <a:r>
              <a:rPr lang="pt-PT" dirty="0">
                <a:solidFill>
                  <a:schemeClr val="tx1"/>
                </a:solidFill>
              </a:rPr>
              <a:t> against tensor perturbations.</a:t>
            </a: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63DA0B69-B52C-4DC8-B8CE-C0598AD4977F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6/7</a:t>
            </a:r>
          </a:p>
        </p:txBody>
      </p:sp>
    </p:spTree>
    <p:extLst>
      <p:ext uri="{BB962C8B-B14F-4D97-AF65-F5344CB8AC3E}">
        <p14:creationId xmlns:p14="http://schemas.microsoft.com/office/powerpoint/2010/main" val="9407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 animBg="1"/>
      <p:bldP spid="58" grpId="0" animBg="1"/>
      <p:bldP spid="71" grpId="0"/>
      <p:bldP spid="73" grpId="0" animBg="1"/>
      <p:bldP spid="74" grpId="0"/>
      <p:bldP spid="75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>
            <a:extLst>
              <a:ext uri="{FF2B5EF4-FFF2-40B4-BE49-F238E27FC236}">
                <a16:creationId xmlns:a16="http://schemas.microsoft.com/office/drawing/2014/main" id="{F86F8B29-F62E-47BA-91D3-F8441146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5" y="1252676"/>
            <a:ext cx="2542807" cy="1907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2233B4C-D1E9-4986-A9D1-E211F2283D6A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   THANK YOU IDPASC!!!           	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AB9F8-E8C2-495F-B9CB-AABB7B96A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4"/>
          <a:stretch/>
        </p:blipFill>
        <p:spPr bwMode="auto">
          <a:xfrm>
            <a:off x="3386855" y="1154978"/>
            <a:ext cx="2542806" cy="2048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1B689B-B81D-4947-AB6E-E7F26DF2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91" y="1315476"/>
            <a:ext cx="2500984" cy="1875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997BBD7-123A-42CD-B746-4090C6FE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05" y="4260318"/>
            <a:ext cx="2500984" cy="1875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495A6B-34D1-437C-AE74-7774C7CF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2" y="4201218"/>
            <a:ext cx="2628550" cy="1971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0D2A299-3AF7-42AD-A228-A43AA8813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-1100" r="12717" b="1100"/>
          <a:stretch/>
        </p:blipFill>
        <p:spPr bwMode="auto">
          <a:xfrm>
            <a:off x="3310466" y="4217743"/>
            <a:ext cx="2709333" cy="1885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5E86B2D-33B5-40C6-8671-1A93DC535867}"/>
              </a:ext>
            </a:extLst>
          </p:cNvPr>
          <p:cNvSpPr/>
          <p:nvPr/>
        </p:nvSpPr>
        <p:spPr>
          <a:xfrm>
            <a:off x="902917" y="3244334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WS Porto 2016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D5523D8-0012-4CD3-8D1B-2671408471D2}"/>
              </a:ext>
            </a:extLst>
          </p:cNvPr>
          <p:cNvSpPr/>
          <p:nvPr/>
        </p:nvSpPr>
        <p:spPr>
          <a:xfrm>
            <a:off x="3957191" y="3244334"/>
            <a:ext cx="166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WS Aveiro 2017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6BA2530-60F9-468D-8745-43D64CCAFB37}"/>
              </a:ext>
            </a:extLst>
          </p:cNvPr>
          <p:cNvSpPr/>
          <p:nvPr/>
        </p:nvSpPr>
        <p:spPr>
          <a:xfrm>
            <a:off x="6683518" y="3230740"/>
            <a:ext cx="18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WS Coimbra 2018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2AE0697-C9E5-4F43-B024-3CA265982AE8}"/>
              </a:ext>
            </a:extLst>
          </p:cNvPr>
          <p:cNvSpPr/>
          <p:nvPr/>
        </p:nvSpPr>
        <p:spPr>
          <a:xfrm>
            <a:off x="853121" y="3766574"/>
            <a:ext cx="159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WS Braga 2019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296E5A4-96C7-4E1C-BA66-D11DE3911A70}"/>
              </a:ext>
            </a:extLst>
          </p:cNvPr>
          <p:cNvSpPr/>
          <p:nvPr/>
        </p:nvSpPr>
        <p:spPr>
          <a:xfrm>
            <a:off x="3787593" y="3766574"/>
            <a:ext cx="200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School Vipava 2016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76156E5-9655-491B-B685-71B9F048FBBA}"/>
              </a:ext>
            </a:extLst>
          </p:cNvPr>
          <p:cNvSpPr/>
          <p:nvPr/>
        </p:nvSpPr>
        <p:spPr>
          <a:xfrm>
            <a:off x="6556881" y="3766574"/>
            <a:ext cx="21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School Otranto 2019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EC944C8-0B58-4C27-91C2-8A601DC0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75" y="1759193"/>
            <a:ext cx="4524818" cy="3678436"/>
          </a:xfrm>
          <a:prstGeom prst="roundRect">
            <a:avLst>
              <a:gd name="adj" fmla="val 1935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4F1677DD-C6E2-4E33-B249-F28FAD209DFC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7/7</a:t>
            </a:r>
          </a:p>
        </p:txBody>
      </p:sp>
    </p:spTree>
    <p:extLst>
      <p:ext uri="{BB962C8B-B14F-4D97-AF65-F5344CB8AC3E}">
        <p14:creationId xmlns:p14="http://schemas.microsoft.com/office/powerpoint/2010/main" val="36475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8CE488-08C1-4599-987B-03E12BEE3E0C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MY PAPERS DURING IDPASC		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F7B766-C8F7-4B84-8356-07794F2FF4B7}"/>
              </a:ext>
            </a:extLst>
          </p:cNvPr>
          <p:cNvSpPr txBox="1"/>
          <p:nvPr/>
        </p:nvSpPr>
        <p:spPr>
          <a:xfrm>
            <a:off x="1560361" y="1073044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3</a:t>
            </a:r>
            <a:r>
              <a:rPr lang="pt-PT" sz="1300" dirty="0"/>
              <a:t>:</a:t>
            </a:r>
            <a:r>
              <a:rPr lang="en-US" sz="1300" dirty="0"/>
              <a:t> J. L. Rosa, S. </a:t>
            </a:r>
            <a:r>
              <a:rPr lang="en-US" sz="1300" dirty="0" err="1"/>
              <a:t>Carloni</a:t>
            </a:r>
            <a:r>
              <a:rPr lang="en-US" sz="1300" dirty="0"/>
              <a:t>,  J. P. S. Lemos, F. S. N. Lobo, “Cosmological solutions in generalized hybrid metric-Palatini gravity”, Physical Review D95 124035 (2017); arxiv:1703.03335 [gr-qc]. </a:t>
            </a:r>
            <a:endParaRPr lang="pt-PT" sz="13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692870B-4227-471C-8D0B-AAFE846BD622}"/>
              </a:ext>
            </a:extLst>
          </p:cNvPr>
          <p:cNvSpPr txBox="1"/>
          <p:nvPr/>
        </p:nvSpPr>
        <p:spPr>
          <a:xfrm>
            <a:off x="1560360" y="1614749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4</a:t>
            </a:r>
            <a:r>
              <a:rPr lang="pt-PT" sz="1300" dirty="0"/>
              <a:t>:</a:t>
            </a:r>
            <a:r>
              <a:rPr lang="en-US" sz="1300" dirty="0"/>
              <a:t> J. L. Rosa, S. </a:t>
            </a:r>
            <a:r>
              <a:rPr lang="en-US" sz="1300" dirty="0" err="1"/>
              <a:t>Carloni</a:t>
            </a:r>
            <a:r>
              <a:rPr lang="en-US" sz="1300" dirty="0"/>
              <a:t>, J. P. S. Lemos, “The cosmological phase space of generalized hybrid metric-Palatini theories of gravity”, Physical Review D101 104056 (2020); arxiv:1908.07778 [gr-qc].</a:t>
            </a:r>
            <a:endParaRPr lang="pt-PT" sz="1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9EED51-A1EB-46CA-BECC-7932930DA177}"/>
              </a:ext>
            </a:extLst>
          </p:cNvPr>
          <p:cNvSpPr txBox="1"/>
          <p:nvPr/>
        </p:nvSpPr>
        <p:spPr>
          <a:xfrm>
            <a:off x="1560360" y="2166470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5</a:t>
            </a:r>
            <a:r>
              <a:rPr lang="pt-PT" sz="1300" dirty="0"/>
              <a:t>:</a:t>
            </a:r>
            <a:r>
              <a:rPr lang="en-US" sz="1300" dirty="0"/>
              <a:t> J. L. Rosa, J. P. S. Lemos, “Junction conditions of the generalized hybrid metric-Palatini gravity and their consequences”, in final stages of preparation.</a:t>
            </a:r>
            <a:endParaRPr lang="pt-PT" sz="13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544D03-DE46-4782-83E3-460A01496FFE}"/>
              </a:ext>
            </a:extLst>
          </p:cNvPr>
          <p:cNvSpPr txBox="1"/>
          <p:nvPr/>
        </p:nvSpPr>
        <p:spPr>
          <a:xfrm>
            <a:off x="1560360" y="2724890"/>
            <a:ext cx="7213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6</a:t>
            </a:r>
            <a:r>
              <a:rPr lang="pt-PT" sz="1300" dirty="0"/>
              <a:t>:</a:t>
            </a:r>
            <a:r>
              <a:rPr lang="en-US" sz="1300" dirty="0"/>
              <a:t> J. L. Rosa, J. P. S. Lemos, F. S. N. Lobo, “Wormholes in generalized hybrid metric-Palatini gravity obeying the matter null energy condition everywhere”, Physical Review D98 064054 (2018); arxiv:1808.08975 [gr-qc].</a:t>
            </a:r>
            <a:endParaRPr lang="pt-PT" sz="13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B90C51-8A0C-4422-8715-241E7AB1476C}"/>
              </a:ext>
            </a:extLst>
          </p:cNvPr>
          <p:cNvSpPr txBox="1"/>
          <p:nvPr/>
        </p:nvSpPr>
        <p:spPr>
          <a:xfrm>
            <a:off x="1560360" y="3461007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7</a:t>
            </a:r>
            <a:r>
              <a:rPr lang="pt-PT" sz="1300" dirty="0"/>
              <a:t>:</a:t>
            </a:r>
            <a:r>
              <a:rPr lang="en-US" sz="1300" dirty="0"/>
              <a:t> J. L. Rosa, J. P. S. Lemos, F. S. N. Lobo, “Stability of Kerr black-holes in generalized hybrid metric-Palatini gravity”, Physical Review D101 044055 (2020); arxiv:2003.00090 [gr-qc].</a:t>
            </a:r>
            <a:endParaRPr lang="pt-PT" sz="13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95AB88-4FFC-4E50-BCCA-00EE4ADE1251}"/>
              </a:ext>
            </a:extLst>
          </p:cNvPr>
          <p:cNvSpPr txBox="1"/>
          <p:nvPr/>
        </p:nvSpPr>
        <p:spPr>
          <a:xfrm>
            <a:off x="1560360" y="5841949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C00000"/>
                </a:solidFill>
              </a:rPr>
              <a:t>Thesis</a:t>
            </a:r>
            <a:r>
              <a:rPr lang="pt-PT" sz="1300" dirty="0"/>
              <a:t>:</a:t>
            </a:r>
            <a:r>
              <a:rPr lang="en-US" sz="1300" dirty="0"/>
              <a:t> J. L. Rosa, “Cosmological and astrophysical applications of modified theories of gravity”, Instituto Superior Técnico, </a:t>
            </a:r>
            <a:r>
              <a:rPr lang="en-US" sz="1300" dirty="0" err="1"/>
              <a:t>Lisboa</a:t>
            </a:r>
            <a:r>
              <a:rPr lang="en-US" sz="1300" dirty="0"/>
              <a:t>, Portugal; arxiv:1911.08257 [gr-qc].</a:t>
            </a:r>
            <a:endParaRPr lang="pt-PT" sz="13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50DE95-ECFD-4EEC-8FB8-1C6B76F1F425}"/>
              </a:ext>
            </a:extLst>
          </p:cNvPr>
          <p:cNvSpPr txBox="1"/>
          <p:nvPr/>
        </p:nvSpPr>
        <p:spPr>
          <a:xfrm>
            <a:off x="1560360" y="4009209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8:</a:t>
            </a:r>
            <a:r>
              <a:rPr lang="pt-PT" sz="1300" dirty="0"/>
              <a:t>:</a:t>
            </a:r>
            <a:r>
              <a:rPr lang="en-US" sz="1300" dirty="0"/>
              <a:t> S. </a:t>
            </a:r>
            <a:r>
              <a:rPr lang="en-US" sz="1300" dirty="0" err="1"/>
              <a:t>Carloni</a:t>
            </a:r>
            <a:r>
              <a:rPr lang="en-US" sz="1300" dirty="0"/>
              <a:t>, J. L. Rosa, J. P. S. Lemos, “Cosmology of f(R,□R) gravity”, Physical Review D99 104001 (2019); arxiv:1808.07316 [gr-qc].</a:t>
            </a:r>
            <a:endParaRPr lang="pt-PT" sz="13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D958D2-0BC2-4CDC-BD6E-A64BC8B88477}"/>
              </a:ext>
            </a:extLst>
          </p:cNvPr>
          <p:cNvSpPr txBox="1"/>
          <p:nvPr/>
        </p:nvSpPr>
        <p:spPr>
          <a:xfrm>
            <a:off x="1560360" y="4566008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003399"/>
                </a:solidFill>
              </a:rPr>
              <a:t>Chapter 9</a:t>
            </a:r>
            <a:r>
              <a:rPr lang="pt-PT" sz="1300" dirty="0"/>
              <a:t>:</a:t>
            </a:r>
            <a:r>
              <a:rPr lang="en-US" sz="1300" dirty="0"/>
              <a:t> S. </a:t>
            </a:r>
            <a:r>
              <a:rPr lang="en-US" sz="1300" dirty="0" err="1"/>
              <a:t>Carloni</a:t>
            </a:r>
            <a:r>
              <a:rPr lang="en-US" sz="1300" dirty="0"/>
              <a:t>, J. L. Rosa, “Derrick’s theorem in curved spacetime”, Physical Review D100 025014 (2019); arxiv:1906.00702 [gr-qc].</a:t>
            </a:r>
            <a:endParaRPr lang="pt-PT" sz="13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77167C-FE9D-4925-B609-C5E7A3BB1323}"/>
              </a:ext>
            </a:extLst>
          </p:cNvPr>
          <p:cNvSpPr txBox="1"/>
          <p:nvPr/>
        </p:nvSpPr>
        <p:spPr>
          <a:xfrm>
            <a:off x="1560360" y="5251900"/>
            <a:ext cx="721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300" b="1" dirty="0">
                <a:solidFill>
                  <a:srgbClr val="C00000"/>
                </a:solidFill>
              </a:rPr>
              <a:t>Fulbright</a:t>
            </a:r>
            <a:r>
              <a:rPr lang="pt-PT" sz="1300" dirty="0"/>
              <a:t>:</a:t>
            </a:r>
            <a:r>
              <a:rPr lang="en-US" sz="1300" dirty="0"/>
              <a:t> E. </a:t>
            </a:r>
            <a:r>
              <a:rPr lang="en-US" sz="1300" dirty="0" err="1"/>
              <a:t>Berti</a:t>
            </a:r>
            <a:r>
              <a:rPr lang="en-US" sz="1300" dirty="0"/>
              <a:t>, R. Brito, C. F. B. Macedo, G. </a:t>
            </a:r>
            <a:r>
              <a:rPr lang="en-US" sz="1300" dirty="0" err="1"/>
              <a:t>Raposo</a:t>
            </a:r>
            <a:r>
              <a:rPr lang="en-US" sz="1300" dirty="0"/>
              <a:t>, J. L. Rosa, “Ultralight boson cloud depletion in binary systems”, Physical Review D99 104039 (2019); arxiv:1904.03131 [gr-qc].</a:t>
            </a:r>
            <a:endParaRPr lang="pt-PT" sz="13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2B87E8A-A958-4458-9AA6-2D6FD643BDD1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1/7</a:t>
            </a:r>
          </a:p>
        </p:txBody>
      </p:sp>
    </p:spTree>
    <p:extLst>
      <p:ext uri="{BB962C8B-B14F-4D97-AF65-F5344CB8AC3E}">
        <p14:creationId xmlns:p14="http://schemas.microsoft.com/office/powerpoint/2010/main" val="299060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60127" b="-1"/>
          <a:stretch/>
        </p:blipFill>
        <p:spPr bwMode="auto">
          <a:xfrm>
            <a:off x="0" y="-11118"/>
            <a:ext cx="3141133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931334" y="2438401"/>
            <a:ext cx="6510868" cy="16340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C75687D3-EF07-4D0E-A5AD-0012D53F6D1A}"/>
              </a:ext>
            </a:extLst>
          </p:cNvPr>
          <p:cNvSpPr/>
          <p:nvPr/>
        </p:nvSpPr>
        <p:spPr>
          <a:xfrm>
            <a:off x="2952385" y="1493674"/>
            <a:ext cx="5511800" cy="4097866"/>
          </a:xfrm>
          <a:prstGeom prst="wedgeEllipseCallout">
            <a:avLst>
              <a:gd name="adj1" fmla="val -40544"/>
              <a:gd name="adj2" fmla="val 56576"/>
            </a:avLst>
          </a:prstGeom>
          <a:solidFill>
            <a:schemeClr val="bg1"/>
          </a:solidFill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8CE488-08C1-4599-987B-03E12BEE3E0C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06B8C7-C96A-4D0B-A88B-8F17BED0EF77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DCF761-804E-4831-A937-83066927CAC5}"/>
              </a:ext>
            </a:extLst>
          </p:cNvPr>
          <p:cNvSpPr/>
          <p:nvPr/>
        </p:nvSpPr>
        <p:spPr>
          <a:xfrm>
            <a:off x="4733639" y="31536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4160C-E35B-477E-BD81-3D266BF39700}"/>
              </a:ext>
            </a:extLst>
          </p:cNvPr>
          <p:cNvSpPr txBox="1"/>
          <p:nvPr/>
        </p:nvSpPr>
        <p:spPr>
          <a:xfrm>
            <a:off x="3720369" y="2479346"/>
            <a:ext cx="39758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800" b="1" dirty="0">
                <a:solidFill>
                  <a:srgbClr val="000066"/>
                </a:solidFill>
                <a:latin typeface="Bell MT" panose="02020503060305020303" pitchFamily="18" charset="0"/>
              </a:rPr>
              <a:t>PART  I</a:t>
            </a:r>
          </a:p>
          <a:p>
            <a:pPr algn="ctr"/>
            <a:endParaRPr lang="pt-PT" sz="3600" b="1" dirty="0">
              <a:latin typeface="Bell MT" panose="02020503060305020303" pitchFamily="18" charset="0"/>
            </a:endParaRPr>
          </a:p>
          <a:p>
            <a:pPr algn="ctr"/>
            <a:r>
              <a:rPr lang="pt-PT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5726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MOTIVATION 		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BC5D4F6F-8F26-4FE8-9B06-A1E9CE2B1E9C}"/>
              </a:ext>
            </a:extLst>
          </p:cNvPr>
          <p:cNvSpPr/>
          <p:nvPr/>
        </p:nvSpPr>
        <p:spPr>
          <a:xfrm>
            <a:off x="5315029" y="2131584"/>
            <a:ext cx="712269" cy="557982"/>
          </a:xfrm>
          <a:prstGeom prst="rightArrow">
            <a:avLst/>
          </a:prstGeom>
          <a:solidFill>
            <a:srgbClr val="000066"/>
          </a:solidFill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50F1E7-A08B-4164-99D5-66157702298F}"/>
              </a:ext>
            </a:extLst>
          </p:cNvPr>
          <p:cNvSpPr txBox="1"/>
          <p:nvPr/>
        </p:nvSpPr>
        <p:spPr>
          <a:xfrm>
            <a:off x="5397386" y="3743384"/>
            <a:ext cx="288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How</a:t>
            </a:r>
            <a:r>
              <a:rPr lang="pt-PT" dirty="0"/>
              <a:t> can we modify gravity?</a:t>
            </a:r>
          </a:p>
        </p:txBody>
      </p:sp>
      <p:pic>
        <p:nvPicPr>
          <p:cNvPr id="12" name="Gráfico 11" descr="Cabeça com engrenagens">
            <a:extLst>
              <a:ext uri="{FF2B5EF4-FFF2-40B4-BE49-F238E27FC236}">
                <a16:creationId xmlns:a16="http://schemas.microsoft.com/office/drawing/2014/main" id="{0DE56056-E2F2-417A-BA65-3FF6F1FE9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6838" y="3568718"/>
            <a:ext cx="620829" cy="620829"/>
          </a:xfrm>
          <a:prstGeom prst="rect">
            <a:avLst/>
          </a:prstGeom>
        </p:spPr>
      </p:pic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AE301001-03A9-4504-9685-D4434D90DEC1}"/>
              </a:ext>
            </a:extLst>
          </p:cNvPr>
          <p:cNvSpPr/>
          <p:nvPr/>
        </p:nvSpPr>
        <p:spPr>
          <a:xfrm>
            <a:off x="2429173" y="4692962"/>
            <a:ext cx="377528" cy="919483"/>
          </a:xfrm>
          <a:prstGeom prst="leftBrace">
            <a:avLst>
              <a:gd name="adj1" fmla="val 34211"/>
              <a:gd name="adj2" fmla="val 478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 descr="http://latex2png.com/pngs/3117b3d0865c787bff446107ec9b8b2d.png">
            <a:extLst>
              <a:ext uri="{FF2B5EF4-FFF2-40B4-BE49-F238E27FC236}">
                <a16:creationId xmlns:a16="http://schemas.microsoft.com/office/drawing/2014/main" id="{A55807F3-F4CE-4134-93CA-A6E95A9B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6" y="4748795"/>
            <a:ext cx="1889660" cy="3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latex2png.com/pngs/66efaadc71adced8b1e2209ef2460fad.png">
            <a:extLst>
              <a:ext uri="{FF2B5EF4-FFF2-40B4-BE49-F238E27FC236}">
                <a16:creationId xmlns:a16="http://schemas.microsoft.com/office/drawing/2014/main" id="{A9C3E8DA-A752-4745-AEC6-A92DA88A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40" y="5199019"/>
            <a:ext cx="2785529" cy="3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0648BF-421A-49E5-AA7A-F625DE357023}"/>
              </a:ext>
            </a:extLst>
          </p:cNvPr>
          <p:cNvSpPr txBox="1"/>
          <p:nvPr/>
        </p:nvSpPr>
        <p:spPr>
          <a:xfrm>
            <a:off x="2742442" y="5185963"/>
            <a:ext cx="295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By adding </a:t>
            </a:r>
            <a:r>
              <a:rPr lang="pt-PT" b="1" dirty="0">
                <a:solidFill>
                  <a:srgbClr val="000066"/>
                </a:solidFill>
              </a:rPr>
              <a:t>higher-order terms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3AABF7-815A-4986-81FB-D54F60001C0C}"/>
              </a:ext>
            </a:extLst>
          </p:cNvPr>
          <p:cNvSpPr txBox="1"/>
          <p:nvPr/>
        </p:nvSpPr>
        <p:spPr>
          <a:xfrm>
            <a:off x="1013150" y="5904424"/>
            <a:ext cx="773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Sometimes</a:t>
            </a:r>
            <a:r>
              <a:rPr lang="pt-PT" dirty="0"/>
              <a:t>, the two representations are </a:t>
            </a:r>
            <a:r>
              <a:rPr lang="pt-PT" b="1" dirty="0">
                <a:solidFill>
                  <a:srgbClr val="C00000"/>
                </a:solidFill>
              </a:rPr>
              <a:t>connected</a:t>
            </a:r>
            <a:r>
              <a:rPr lang="pt-PT" dirty="0"/>
              <a:t>, e.g., f(R) with scalar-tensor.</a:t>
            </a:r>
          </a:p>
        </p:txBody>
      </p:sp>
      <p:sp>
        <p:nvSpPr>
          <p:cNvPr id="19" name="Seta: Pentágono 18">
            <a:extLst>
              <a:ext uri="{FF2B5EF4-FFF2-40B4-BE49-F238E27FC236}">
                <a16:creationId xmlns:a16="http://schemas.microsoft.com/office/drawing/2014/main" id="{43F6F112-F4FB-45FF-A37C-BB5CAE8875E2}"/>
              </a:ext>
            </a:extLst>
          </p:cNvPr>
          <p:cNvSpPr/>
          <p:nvPr/>
        </p:nvSpPr>
        <p:spPr>
          <a:xfrm>
            <a:off x="1128031" y="4590217"/>
            <a:ext cx="1145449" cy="1070384"/>
          </a:xfrm>
          <a:prstGeom prst="homePlate">
            <a:avLst>
              <a:gd name="adj" fmla="val 1756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rgbClr val="C00000"/>
                </a:solidFill>
                <a:latin typeface="Century" panose="02040604050505020304" pitchFamily="18" charset="0"/>
                <a:cs typeface="EucrosiaUPC" panose="020B0502040204020203" pitchFamily="18" charset="-34"/>
              </a:rPr>
              <a:t>TWO</a:t>
            </a:r>
          </a:p>
          <a:p>
            <a:pPr algn="ctr"/>
            <a:r>
              <a:rPr lang="pt-PT" sz="2000" b="1" dirty="0">
                <a:solidFill>
                  <a:srgbClr val="C00000"/>
                </a:solidFill>
                <a:latin typeface="Century" panose="02040604050505020304" pitchFamily="18" charset="0"/>
                <a:cs typeface="EucrosiaUPC" panose="020B0502040204020203" pitchFamily="18" charset="-34"/>
              </a:rPr>
              <a:t>WAYS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25A029F-3E3A-44B6-9B6F-3744B8E14F42}"/>
              </a:ext>
            </a:extLst>
          </p:cNvPr>
          <p:cNvSpPr/>
          <p:nvPr/>
        </p:nvSpPr>
        <p:spPr>
          <a:xfrm>
            <a:off x="6360653" y="1698031"/>
            <a:ext cx="2117558" cy="1753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rgbClr val="000066"/>
                </a:solidFill>
                <a:latin typeface="Century" panose="02040604050505020304" pitchFamily="18" charset="0"/>
              </a:rPr>
              <a:t>Need</a:t>
            </a:r>
            <a:r>
              <a:rPr lang="pt-PT" sz="2400" dirty="0">
                <a:solidFill>
                  <a:schemeClr val="tx1"/>
                </a:solidFill>
                <a:latin typeface="Century" panose="02040604050505020304" pitchFamily="18" charset="0"/>
              </a:rPr>
              <a:t> for modified gravity!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F156DED-49E4-4D36-9C62-FD03EB0B68DC}"/>
              </a:ext>
            </a:extLst>
          </p:cNvPr>
          <p:cNvSpPr txBox="1"/>
          <p:nvPr/>
        </p:nvSpPr>
        <p:spPr>
          <a:xfrm>
            <a:off x="1456267" y="1117605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If </a:t>
            </a:r>
            <a:r>
              <a:rPr lang="pt-PT" b="1" dirty="0">
                <a:solidFill>
                  <a:srgbClr val="000066"/>
                </a:solidFill>
              </a:rPr>
              <a:t>General Relativity </a:t>
            </a:r>
            <a:r>
              <a:rPr lang="pt-PT" dirty="0"/>
              <a:t>(GR) is so successful, </a:t>
            </a:r>
            <a:r>
              <a:rPr lang="pt-PT" b="1" dirty="0">
                <a:solidFill>
                  <a:srgbClr val="C00000"/>
                </a:solidFill>
              </a:rPr>
              <a:t>why</a:t>
            </a:r>
            <a:r>
              <a:rPr lang="pt-PT" dirty="0"/>
              <a:t> do we need modified gravity?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5E8BA9D-76B3-4F67-9749-988C1B874F48}"/>
              </a:ext>
            </a:extLst>
          </p:cNvPr>
          <p:cNvSpPr txBox="1"/>
          <p:nvPr/>
        </p:nvSpPr>
        <p:spPr>
          <a:xfrm>
            <a:off x="2742442" y="4716020"/>
            <a:ext cx="360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By adding </a:t>
            </a:r>
            <a:r>
              <a:rPr lang="pt-PT" b="1" dirty="0">
                <a:solidFill>
                  <a:srgbClr val="000066"/>
                </a:solidFill>
              </a:rPr>
              <a:t>extra fields </a:t>
            </a:r>
            <a:r>
              <a:rPr lang="pt-PT" dirty="0"/>
              <a:t>to the action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7E3BC91B-970F-446D-AEFC-07A8885CFCFC}"/>
              </a:ext>
            </a:extLst>
          </p:cNvPr>
          <p:cNvSpPr/>
          <p:nvPr/>
        </p:nvSpPr>
        <p:spPr>
          <a:xfrm>
            <a:off x="1580188" y="1762712"/>
            <a:ext cx="3401487" cy="2391587"/>
          </a:xfrm>
          <a:prstGeom prst="roundRect">
            <a:avLst>
              <a:gd name="adj" fmla="val 84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rgbClr val="C00000"/>
                </a:solidFill>
                <a:latin typeface="Century" panose="02040604050505020304" pitchFamily="18" charset="0"/>
                <a:cs typeface="EucrosiaUPC" panose="020B0502040204020203" pitchFamily="18" charset="-34"/>
              </a:rPr>
              <a:t>GR PROBLEMS</a:t>
            </a:r>
            <a:r>
              <a:rPr lang="pt-PT" sz="2400" b="1" dirty="0">
                <a:solidFill>
                  <a:srgbClr val="C00000"/>
                </a:solidFill>
              </a:rPr>
              <a:t>:</a:t>
            </a:r>
            <a:r>
              <a:rPr lang="pt-PT" sz="2000" dirty="0">
                <a:solidFill>
                  <a:srgbClr val="C00000"/>
                </a:solidFill>
              </a:rPr>
              <a:t> </a:t>
            </a:r>
            <a:endParaRPr lang="pt-PT" dirty="0">
              <a:solidFill>
                <a:srgbClr val="C00000"/>
              </a:solidFill>
            </a:endParaRPr>
          </a:p>
          <a:p>
            <a:pPr algn="ctr"/>
            <a:r>
              <a:rPr lang="pt-PT" sz="1100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endParaRPr lang="pt-PT" sz="4400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No quantum description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Dark matter and dark energy 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Exotic matter in wormholes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 Existence of singularities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4DD43AA6-7E02-4C06-8A63-2EF1571EA790}"/>
              </a:ext>
            </a:extLst>
          </p:cNvPr>
          <p:cNvSpPr/>
          <p:nvPr/>
        </p:nvSpPr>
        <p:spPr>
          <a:xfrm>
            <a:off x="1800324" y="2596433"/>
            <a:ext cx="118533" cy="93133"/>
          </a:xfrm>
          <a:prstGeom prst="chevron">
            <a:avLst/>
          </a:prstGeom>
          <a:solidFill>
            <a:schemeClr val="accent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408A9C49-1166-4EA5-8FAD-C797028639F4}"/>
              </a:ext>
            </a:extLst>
          </p:cNvPr>
          <p:cNvSpPr/>
          <p:nvPr/>
        </p:nvSpPr>
        <p:spPr>
          <a:xfrm>
            <a:off x="1800324" y="3006007"/>
            <a:ext cx="118533" cy="93133"/>
          </a:xfrm>
          <a:prstGeom prst="chevron">
            <a:avLst/>
          </a:prstGeom>
          <a:solidFill>
            <a:schemeClr val="accent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DC430937-92D9-4D19-BA15-05C74339604F}"/>
              </a:ext>
            </a:extLst>
          </p:cNvPr>
          <p:cNvSpPr/>
          <p:nvPr/>
        </p:nvSpPr>
        <p:spPr>
          <a:xfrm>
            <a:off x="1800324" y="3413465"/>
            <a:ext cx="118533" cy="93133"/>
          </a:xfrm>
          <a:prstGeom prst="chevron">
            <a:avLst/>
          </a:prstGeom>
          <a:solidFill>
            <a:schemeClr val="accent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280DCB7-2C11-484F-A35D-0511E27E3A24}"/>
              </a:ext>
            </a:extLst>
          </p:cNvPr>
          <p:cNvSpPr/>
          <p:nvPr/>
        </p:nvSpPr>
        <p:spPr>
          <a:xfrm>
            <a:off x="1800324" y="3819864"/>
            <a:ext cx="118533" cy="93133"/>
          </a:xfrm>
          <a:prstGeom prst="chevron">
            <a:avLst/>
          </a:prstGeom>
          <a:solidFill>
            <a:schemeClr val="accent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401670F-DBE3-44FC-9AB0-DF638FDA0420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2/7</a:t>
            </a:r>
          </a:p>
        </p:txBody>
      </p:sp>
    </p:spTree>
    <p:extLst>
      <p:ext uri="{BB962C8B-B14F-4D97-AF65-F5344CB8AC3E}">
        <p14:creationId xmlns:p14="http://schemas.microsoft.com/office/powerpoint/2010/main" val="25626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7" grpId="0"/>
      <p:bldP spid="18" grpId="0"/>
      <p:bldP spid="19" grpId="0" animBg="1"/>
      <p:bldP spid="21" grpId="0" animBg="1"/>
      <p:bldP spid="23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074539D5-2DDF-4C68-B056-82DE02405C59}"/>
              </a:ext>
            </a:extLst>
          </p:cNvPr>
          <p:cNvSpPr/>
          <p:nvPr/>
        </p:nvSpPr>
        <p:spPr>
          <a:xfrm>
            <a:off x="3530420" y="4310215"/>
            <a:ext cx="5379187" cy="1248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D8BD5E9D-5B2B-4B61-808D-5BD70AB20D27}"/>
              </a:ext>
            </a:extLst>
          </p:cNvPr>
          <p:cNvSpPr/>
          <p:nvPr/>
        </p:nvSpPr>
        <p:spPr>
          <a:xfrm>
            <a:off x="1186760" y="4568124"/>
            <a:ext cx="1825525" cy="657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148333E0-1237-47EF-9201-F7CB1F3BE567}"/>
              </a:ext>
            </a:extLst>
          </p:cNvPr>
          <p:cNvSpPr/>
          <p:nvPr/>
        </p:nvSpPr>
        <p:spPr>
          <a:xfrm>
            <a:off x="5634100" y="3232581"/>
            <a:ext cx="2548179" cy="657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82C8E9B2-3975-4C5B-A311-15CA6674C170}"/>
              </a:ext>
            </a:extLst>
          </p:cNvPr>
          <p:cNvSpPr/>
          <p:nvPr/>
        </p:nvSpPr>
        <p:spPr>
          <a:xfrm>
            <a:off x="1651969" y="3233627"/>
            <a:ext cx="1463815" cy="657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METRIC AND PALATINI		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F156DED-49E4-4D36-9C62-FD03EB0B68DC}"/>
              </a:ext>
            </a:extLst>
          </p:cNvPr>
          <p:cNvSpPr txBox="1"/>
          <p:nvPr/>
        </p:nvSpPr>
        <p:spPr>
          <a:xfrm>
            <a:off x="1752600" y="1117605"/>
            <a:ext cx="686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Two </a:t>
            </a:r>
            <a:r>
              <a:rPr lang="pt-PT" b="1" dirty="0">
                <a:solidFill>
                  <a:srgbClr val="C00000"/>
                </a:solidFill>
              </a:rPr>
              <a:t>different</a:t>
            </a:r>
            <a:r>
              <a:rPr lang="pt-PT" dirty="0"/>
              <a:t> variational approaches: </a:t>
            </a:r>
            <a:r>
              <a:rPr lang="pt-PT" b="1" dirty="0">
                <a:solidFill>
                  <a:srgbClr val="002060"/>
                </a:solidFill>
              </a:rPr>
              <a:t>metric</a:t>
            </a:r>
            <a:r>
              <a:rPr lang="pt-PT" dirty="0"/>
              <a:t> and </a:t>
            </a:r>
            <a:r>
              <a:rPr lang="pt-PT" b="1" dirty="0">
                <a:solidFill>
                  <a:srgbClr val="002060"/>
                </a:solidFill>
              </a:rPr>
              <a:t>Palatini</a:t>
            </a:r>
            <a:r>
              <a:rPr lang="pt-PT" dirty="0"/>
              <a:t> formalisms</a:t>
            </a:r>
          </a:p>
        </p:txBody>
      </p:sp>
      <p:sp>
        <p:nvSpPr>
          <p:cNvPr id="25" name="Chave Esquerda 24">
            <a:extLst>
              <a:ext uri="{FF2B5EF4-FFF2-40B4-BE49-F238E27FC236}">
                <a16:creationId xmlns:a16="http://schemas.microsoft.com/office/drawing/2014/main" id="{D0C7F1DB-7738-462C-A39A-53A03DECC1E9}"/>
              </a:ext>
            </a:extLst>
          </p:cNvPr>
          <p:cNvSpPr/>
          <p:nvPr/>
        </p:nvSpPr>
        <p:spPr>
          <a:xfrm>
            <a:off x="1650999" y="1681856"/>
            <a:ext cx="377528" cy="919483"/>
          </a:xfrm>
          <a:prstGeom prst="leftBrace">
            <a:avLst>
              <a:gd name="adj1" fmla="val 34211"/>
              <a:gd name="adj2" fmla="val 478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735F34E-C237-46C1-BCDF-F789FAB5B6B5}"/>
              </a:ext>
            </a:extLst>
          </p:cNvPr>
          <p:cNvSpPr/>
          <p:nvPr/>
        </p:nvSpPr>
        <p:spPr>
          <a:xfrm>
            <a:off x="1962088" y="1755332"/>
            <a:ext cx="4250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Metric formalism:             </a:t>
            </a:r>
            <a:r>
              <a:rPr lang="pt-PT" dirty="0"/>
              <a:t>is Levi-Civita of   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DC208F-1E96-46E2-95C3-4EC35B611022}"/>
              </a:ext>
            </a:extLst>
          </p:cNvPr>
          <p:cNvSpPr/>
          <p:nvPr/>
        </p:nvSpPr>
        <p:spPr>
          <a:xfrm>
            <a:off x="1962088" y="2153153"/>
            <a:ext cx="458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Palatini formalism:             </a:t>
            </a:r>
            <a:r>
              <a:rPr lang="pt-PT" dirty="0"/>
              <a:t>is independent of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B29114-0BA2-44DD-8565-3A8DF947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08" y="1825811"/>
            <a:ext cx="355508" cy="2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68CC4CC-3B03-4DEC-B44B-26110F151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63" y="1876152"/>
            <a:ext cx="321204" cy="1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D3995DC-4470-40DE-B591-119095D9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38" y="2216600"/>
            <a:ext cx="355508" cy="2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079E5296-0D86-46AE-943C-1AC17144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67" y="2265804"/>
            <a:ext cx="321204" cy="1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E052E3E9-C9B8-4EBD-9185-7A78F1601C25}"/>
              </a:ext>
            </a:extLst>
          </p:cNvPr>
          <p:cNvSpPr txBox="1"/>
          <p:nvPr/>
        </p:nvSpPr>
        <p:spPr>
          <a:xfrm>
            <a:off x="6975659" y="1939998"/>
            <a:ext cx="168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Consequences?</a:t>
            </a:r>
            <a:endParaRPr lang="pt-PT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516F33C-43A0-48EF-858F-BD2E6AF1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430670"/>
            <a:ext cx="957754" cy="2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2AF7998-D185-4E1C-8229-CA5C31A3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90" y="4746648"/>
            <a:ext cx="1463814" cy="3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940A02E-E4B5-4E90-82E9-24D5C190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57" y="3397573"/>
            <a:ext cx="1964463" cy="3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E058660-F2B1-4D69-BBF4-C792089CFF4A}"/>
              </a:ext>
            </a:extLst>
          </p:cNvPr>
          <p:cNvSpPr/>
          <p:nvPr/>
        </p:nvSpPr>
        <p:spPr>
          <a:xfrm>
            <a:off x="1462108" y="2802397"/>
            <a:ext cx="195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General Relativity</a:t>
            </a:r>
            <a:endParaRPr lang="pt-PT" dirty="0"/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57C48B6B-71D4-4651-8281-FDE08C1400AC}"/>
              </a:ext>
            </a:extLst>
          </p:cNvPr>
          <p:cNvCxnSpPr>
            <a:cxnSpLocks/>
          </p:cNvCxnSpPr>
          <p:nvPr/>
        </p:nvCxnSpPr>
        <p:spPr>
          <a:xfrm>
            <a:off x="2945172" y="3697385"/>
            <a:ext cx="2858862" cy="0"/>
          </a:xfrm>
          <a:prstGeom prst="straightConnector1">
            <a:avLst/>
          </a:prstGeom>
          <a:ln w="1905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5419C6-EF44-47EA-BDC9-89D67C31DFEF}"/>
              </a:ext>
            </a:extLst>
          </p:cNvPr>
          <p:cNvSpPr/>
          <p:nvPr/>
        </p:nvSpPr>
        <p:spPr>
          <a:xfrm>
            <a:off x="3311485" y="3273737"/>
            <a:ext cx="21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Same </a:t>
            </a:r>
            <a:r>
              <a:rPr lang="pt-PT" dirty="0"/>
              <a:t>field equations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29A8080-A659-4AC8-AFB3-43C0ADD0C84E}"/>
              </a:ext>
            </a:extLst>
          </p:cNvPr>
          <p:cNvSpPr/>
          <p:nvPr/>
        </p:nvSpPr>
        <p:spPr>
          <a:xfrm>
            <a:off x="1499772" y="4166730"/>
            <a:ext cx="127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f(R) Gravity</a:t>
            </a:r>
            <a:endParaRPr lang="pt-PT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F821CCF-2A7E-4510-8E3B-193DF7E0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01" y="4441282"/>
            <a:ext cx="4986554" cy="4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D1A41AE2-41E3-46D3-861E-1FE3D4FD4046}"/>
              </a:ext>
            </a:extLst>
          </p:cNvPr>
          <p:cNvCxnSpPr>
            <a:cxnSpLocks/>
          </p:cNvCxnSpPr>
          <p:nvPr/>
        </p:nvCxnSpPr>
        <p:spPr>
          <a:xfrm>
            <a:off x="2865283" y="5093781"/>
            <a:ext cx="822097" cy="0"/>
          </a:xfrm>
          <a:prstGeom prst="straightConnector1">
            <a:avLst/>
          </a:prstGeom>
          <a:ln w="1905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88ED1102-24BF-45A3-A4F6-91AF7A0AB807}"/>
              </a:ext>
            </a:extLst>
          </p:cNvPr>
          <p:cNvSpPr/>
          <p:nvPr/>
        </p:nvSpPr>
        <p:spPr>
          <a:xfrm>
            <a:off x="1009376" y="5270838"/>
            <a:ext cx="2247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Formalism </a:t>
            </a:r>
            <a:r>
              <a:rPr lang="pt-PT" b="1" dirty="0">
                <a:solidFill>
                  <a:srgbClr val="C00000"/>
                </a:solidFill>
              </a:rPr>
              <a:t>dependent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1895D44A-67DE-4C22-BABB-65AFEA7E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01" y="5017178"/>
            <a:ext cx="3897278" cy="4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9F60BF8B-97E1-4753-B7AE-5A87C2114DB9}"/>
              </a:ext>
            </a:extLst>
          </p:cNvPr>
          <p:cNvSpPr txBox="1"/>
          <p:nvPr/>
        </p:nvSpPr>
        <p:spPr>
          <a:xfrm>
            <a:off x="835016" y="5933455"/>
            <a:ext cx="789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QUESTION:</a:t>
            </a:r>
            <a:r>
              <a:rPr lang="pt-PT" dirty="0"/>
              <a:t> what happens if we </a:t>
            </a:r>
            <a:r>
              <a:rPr lang="pt-PT" b="1" dirty="0">
                <a:solidFill>
                  <a:srgbClr val="C00000"/>
                </a:solidFill>
              </a:rPr>
              <a:t>combine</a:t>
            </a:r>
            <a:r>
              <a:rPr lang="pt-PT" dirty="0"/>
              <a:t> both formalisms in the same framework?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DD4FD3D-89C1-46CE-BFAB-58C053D4D797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3/7</a:t>
            </a:r>
          </a:p>
        </p:txBody>
      </p:sp>
    </p:spTree>
    <p:extLst>
      <p:ext uri="{BB962C8B-B14F-4D97-AF65-F5344CB8AC3E}">
        <p14:creationId xmlns:p14="http://schemas.microsoft.com/office/powerpoint/2010/main" val="11879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40" grpId="0" animBg="1"/>
      <p:bldP spid="39" grpId="0" animBg="1"/>
      <p:bldP spid="23" grpId="0"/>
      <p:bldP spid="25" grpId="0" animBg="1"/>
      <p:bldP spid="2" grpId="0"/>
      <p:bldP spid="3" grpId="0"/>
      <p:bldP spid="4" grpId="0"/>
      <p:bldP spid="16" grpId="0"/>
      <p:bldP spid="20" grpId="0"/>
      <p:bldP spid="27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60127" b="-1"/>
          <a:stretch/>
        </p:blipFill>
        <p:spPr bwMode="auto">
          <a:xfrm>
            <a:off x="0" y="-11118"/>
            <a:ext cx="3141133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931334" y="2438401"/>
            <a:ext cx="6510868" cy="16340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C75687D3-EF07-4D0E-A5AD-0012D53F6D1A}"/>
              </a:ext>
            </a:extLst>
          </p:cNvPr>
          <p:cNvSpPr/>
          <p:nvPr/>
        </p:nvSpPr>
        <p:spPr>
          <a:xfrm>
            <a:off x="2952385" y="1493674"/>
            <a:ext cx="5511800" cy="4097866"/>
          </a:xfrm>
          <a:prstGeom prst="wedgeEllipseCallout">
            <a:avLst>
              <a:gd name="adj1" fmla="val -40544"/>
              <a:gd name="adj2" fmla="val 56576"/>
            </a:avLst>
          </a:prstGeom>
          <a:solidFill>
            <a:schemeClr val="bg1"/>
          </a:solidFill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8CE488-08C1-4599-987B-03E12BEE3E0C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06B8C7-C96A-4D0B-A88B-8F17BED0EF77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DCF761-804E-4831-A937-83066927CAC5}"/>
              </a:ext>
            </a:extLst>
          </p:cNvPr>
          <p:cNvSpPr/>
          <p:nvPr/>
        </p:nvSpPr>
        <p:spPr>
          <a:xfrm>
            <a:off x="4733639" y="31536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4160C-E35B-477E-BD81-3D266BF39700}"/>
              </a:ext>
            </a:extLst>
          </p:cNvPr>
          <p:cNvSpPr txBox="1"/>
          <p:nvPr/>
        </p:nvSpPr>
        <p:spPr>
          <a:xfrm>
            <a:off x="4086271" y="2479346"/>
            <a:ext cx="3244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800" b="1" dirty="0">
                <a:solidFill>
                  <a:srgbClr val="000066"/>
                </a:solidFill>
                <a:latin typeface="Bell MT" panose="02020503060305020303" pitchFamily="18" charset="0"/>
              </a:rPr>
              <a:t>PART  II</a:t>
            </a:r>
          </a:p>
          <a:p>
            <a:pPr algn="ctr"/>
            <a:endParaRPr lang="pt-PT" sz="3600" b="1" dirty="0">
              <a:latin typeface="Bell MT" panose="02020503060305020303" pitchFamily="18" charset="0"/>
            </a:endParaRPr>
          </a:p>
          <a:p>
            <a:pPr algn="ctr"/>
            <a:r>
              <a:rPr lang="pt-PT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COSMOLOGY</a:t>
            </a:r>
          </a:p>
        </p:txBody>
      </p:sp>
    </p:spTree>
    <p:extLst>
      <p:ext uri="{BB962C8B-B14F-4D97-AF65-F5344CB8AC3E}">
        <p14:creationId xmlns:p14="http://schemas.microsoft.com/office/powerpoint/2010/main" val="289442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88ECA6-29CC-48AC-9552-DC5408655F1F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COSMOLOGICAL APPLICATIONS	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41F7A4-B621-408B-84BD-84A214EF9857}"/>
              </a:ext>
            </a:extLst>
          </p:cNvPr>
          <p:cNvSpPr txBox="1"/>
          <p:nvPr/>
        </p:nvSpPr>
        <p:spPr>
          <a:xfrm>
            <a:off x="1544453" y="985119"/>
            <a:ext cx="723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Problem 1</a:t>
            </a:r>
            <a:r>
              <a:rPr lang="pt-PT" dirty="0"/>
              <a:t>: can modified gravity reproduce the observed expansion laws?</a:t>
            </a:r>
            <a:endParaRPr lang="pt-PT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AB37B99-E3BF-48DA-993A-F81961BA55FC}"/>
              </a:ext>
            </a:extLst>
          </p:cNvPr>
          <p:cNvSpPr txBox="1"/>
          <p:nvPr/>
        </p:nvSpPr>
        <p:spPr>
          <a:xfrm>
            <a:off x="1544453" y="3233128"/>
            <a:ext cx="723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Bonus</a:t>
            </a:r>
            <a:r>
              <a:rPr lang="pt-PT" dirty="0"/>
              <a:t>: we found that for every vacuum model there are numerous matter-populated models with the same behavior for any equation of state</a:t>
            </a:r>
            <a:endParaRPr lang="pt-PT" b="1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F7EA7089-6C2B-4770-A6E8-5A5FE25B5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52" y="1394609"/>
            <a:ext cx="2092770" cy="13735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E707F4CD-2BB1-4433-98F0-B3740ECFB72D}"/>
              </a:ext>
            </a:extLst>
          </p:cNvPr>
          <p:cNvSpPr txBox="1"/>
          <p:nvPr/>
        </p:nvSpPr>
        <p:spPr>
          <a:xfrm>
            <a:off x="2093675" y="2808302"/>
            <a:ext cx="1695524" cy="36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(a) </a:t>
            </a:r>
            <a:r>
              <a:rPr lang="pt-PT" dirty="0"/>
              <a:t>Exponentials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3F90D8-5E7B-45B0-BB76-13D1BAF8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616" y="1397473"/>
            <a:ext cx="2079302" cy="13706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3686D7-7AEE-4B10-A466-FEA786355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43" y="1397472"/>
            <a:ext cx="2079303" cy="13735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85DA63C8-D77E-4219-ADEC-B89723361ADD}"/>
              </a:ext>
            </a:extLst>
          </p:cNvPr>
          <p:cNvSpPr txBox="1"/>
          <p:nvPr/>
        </p:nvSpPr>
        <p:spPr>
          <a:xfrm>
            <a:off x="4360922" y="2808302"/>
            <a:ext cx="159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(b) </a:t>
            </a:r>
            <a:r>
              <a:rPr lang="pt-PT" dirty="0"/>
              <a:t>Power-laws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C3E60D7-10D3-4422-8404-DC32FA5C32C4}"/>
              </a:ext>
            </a:extLst>
          </p:cNvPr>
          <p:cNvSpPr txBox="1"/>
          <p:nvPr/>
        </p:nvSpPr>
        <p:spPr>
          <a:xfrm>
            <a:off x="6635326" y="2801726"/>
            <a:ext cx="149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(c) </a:t>
            </a:r>
            <a:r>
              <a:rPr lang="pt-PT" dirty="0"/>
              <a:t>Oscillating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629AA93-C635-41E9-8264-6BDC43F15B3A}"/>
              </a:ext>
            </a:extLst>
          </p:cNvPr>
          <p:cNvSpPr txBox="1"/>
          <p:nvPr/>
        </p:nvSpPr>
        <p:spPr>
          <a:xfrm>
            <a:off x="1314923" y="3984637"/>
            <a:ext cx="731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Problem 2</a:t>
            </a:r>
            <a:r>
              <a:rPr lang="pt-PT" dirty="0"/>
              <a:t>: what are the fixed points of the universe as a dynamical system?</a:t>
            </a:r>
            <a:endParaRPr lang="pt-PT" b="1" dirty="0"/>
          </a:p>
        </p:txBody>
      </p:sp>
      <p:sp>
        <p:nvSpPr>
          <p:cNvPr id="37" name="Rolagem: Horizontal 36">
            <a:extLst>
              <a:ext uri="{FF2B5EF4-FFF2-40B4-BE49-F238E27FC236}">
                <a16:creationId xmlns:a16="http://schemas.microsoft.com/office/drawing/2014/main" id="{4A6909A4-FCD7-4716-8166-2E5185966433}"/>
              </a:ext>
            </a:extLst>
          </p:cNvPr>
          <p:cNvSpPr/>
          <p:nvPr/>
        </p:nvSpPr>
        <p:spPr>
          <a:xfrm>
            <a:off x="6344443" y="4427649"/>
            <a:ext cx="2489199" cy="1713611"/>
          </a:xfrm>
          <a:prstGeom prst="horizontalScroll">
            <a:avLst>
              <a:gd name="adj" fmla="val 60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962CD3A-5D39-47B1-B92A-7336F707C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329" y="4444508"/>
            <a:ext cx="2225986" cy="15105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C6D4C86B-AD52-4E4D-856B-428C88C02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074" y="4444509"/>
            <a:ext cx="2222642" cy="1510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DF47246C-F72C-4872-82D1-6D2D595F6532}"/>
              </a:ext>
            </a:extLst>
          </p:cNvPr>
          <p:cNvSpPr txBox="1"/>
          <p:nvPr/>
        </p:nvSpPr>
        <p:spPr>
          <a:xfrm>
            <a:off x="1100229" y="5990155"/>
            <a:ext cx="193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(a) </a:t>
            </a:r>
            <a:r>
              <a:rPr lang="pt-PT" dirty="0"/>
              <a:t>Solution with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B6A7715-327D-411C-85DD-0D5A2BBF9B88}"/>
              </a:ext>
            </a:extLst>
          </p:cNvPr>
          <p:cNvSpPr txBox="1"/>
          <p:nvPr/>
        </p:nvSpPr>
        <p:spPr>
          <a:xfrm>
            <a:off x="3750930" y="5973095"/>
            <a:ext cx="178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(b) </a:t>
            </a:r>
            <a:r>
              <a:rPr lang="pt-PT" dirty="0"/>
              <a:t>Solution with </a:t>
            </a:r>
          </a:p>
        </p:txBody>
      </p:sp>
      <p:pic>
        <p:nvPicPr>
          <p:cNvPr id="42" name="Picture 12" descr="http://latex2png.com/pngs/5d7df61985a78b7290a948d236e8b8d9.png">
            <a:extLst>
              <a:ext uri="{FF2B5EF4-FFF2-40B4-BE49-F238E27FC236}">
                <a16:creationId xmlns:a16="http://schemas.microsoft.com/office/drawing/2014/main" id="{82BF8147-1457-4CD3-A50F-5AEE1E42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53" y="6066317"/>
            <a:ext cx="511919" cy="2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http://latex2png.com/pngs/730ac32a6aedf8fa6ddc142f9670c428.png">
            <a:extLst>
              <a:ext uri="{FF2B5EF4-FFF2-40B4-BE49-F238E27FC236}">
                <a16:creationId xmlns:a16="http://schemas.microsoft.com/office/drawing/2014/main" id="{5E374ABF-C465-4974-B72C-4327A694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64" y="6095521"/>
            <a:ext cx="511971" cy="1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D661A2BC-1504-4488-A0D9-AF2C819C5770}"/>
              </a:ext>
            </a:extLst>
          </p:cNvPr>
          <p:cNvSpPr txBox="1"/>
          <p:nvPr/>
        </p:nvSpPr>
        <p:spPr>
          <a:xfrm>
            <a:off x="6482228" y="4606529"/>
            <a:ext cx="227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B050"/>
                </a:solidFill>
              </a:rPr>
              <a:t>Inflationary behaviors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B346963-7C2D-4FEB-80AD-FBB9C41AD439}"/>
              </a:ext>
            </a:extLst>
          </p:cNvPr>
          <p:cNvSpPr txBox="1"/>
          <p:nvPr/>
        </p:nvSpPr>
        <p:spPr>
          <a:xfrm>
            <a:off x="6467211" y="4880223"/>
            <a:ext cx="229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</a:rPr>
              <a:t>Late-time acceleration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6B0449D-D76A-4354-BB2E-BEF8845D9B60}"/>
              </a:ext>
            </a:extLst>
          </p:cNvPr>
          <p:cNvSpPr txBox="1"/>
          <p:nvPr/>
        </p:nvSpPr>
        <p:spPr>
          <a:xfrm>
            <a:off x="6824504" y="5619102"/>
            <a:ext cx="155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You are here:</a:t>
            </a:r>
          </a:p>
        </p:txBody>
      </p:sp>
      <p:sp>
        <p:nvSpPr>
          <p:cNvPr id="47" name="Estrela: 5 Pontas 46">
            <a:extLst>
              <a:ext uri="{FF2B5EF4-FFF2-40B4-BE49-F238E27FC236}">
                <a16:creationId xmlns:a16="http://schemas.microsoft.com/office/drawing/2014/main" id="{09C82CAE-A2E7-4A04-9159-02D35CD90A7C}"/>
              </a:ext>
            </a:extLst>
          </p:cNvPr>
          <p:cNvSpPr/>
          <p:nvPr/>
        </p:nvSpPr>
        <p:spPr>
          <a:xfrm>
            <a:off x="8200829" y="5744032"/>
            <a:ext cx="143933" cy="11947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A0B75E71-D943-444C-9CE2-15159749B288}"/>
              </a:ext>
            </a:extLst>
          </p:cNvPr>
          <p:cNvSpPr/>
          <p:nvPr/>
        </p:nvSpPr>
        <p:spPr>
          <a:xfrm>
            <a:off x="1193823" y="5374286"/>
            <a:ext cx="515740" cy="4046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C155ED27-59AB-4FBA-B27C-4BDA13D8867D}"/>
              </a:ext>
            </a:extLst>
          </p:cNvPr>
          <p:cNvSpPr/>
          <p:nvPr/>
        </p:nvSpPr>
        <p:spPr>
          <a:xfrm>
            <a:off x="3800616" y="5374286"/>
            <a:ext cx="515740" cy="4046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1838C4C9-C0B6-4762-B079-8EBE3EAD6F53}"/>
              </a:ext>
            </a:extLst>
          </p:cNvPr>
          <p:cNvSpPr/>
          <p:nvPr/>
        </p:nvSpPr>
        <p:spPr>
          <a:xfrm>
            <a:off x="4286758" y="4905252"/>
            <a:ext cx="645134" cy="5598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7D1A972-05C1-41FE-9FC1-44503706465B}"/>
              </a:ext>
            </a:extLst>
          </p:cNvPr>
          <p:cNvSpPr/>
          <p:nvPr/>
        </p:nvSpPr>
        <p:spPr>
          <a:xfrm>
            <a:off x="2583123" y="4872372"/>
            <a:ext cx="645134" cy="5598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ED108A1-BDFB-4F60-87EB-C856D989C8DD}"/>
              </a:ext>
            </a:extLst>
          </p:cNvPr>
          <p:cNvSpPr/>
          <p:nvPr/>
        </p:nvSpPr>
        <p:spPr>
          <a:xfrm>
            <a:off x="3034865" y="4341580"/>
            <a:ext cx="515740" cy="404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52C5876B-68E4-4EDC-A2ED-321B76EF0B84}"/>
              </a:ext>
            </a:extLst>
          </p:cNvPr>
          <p:cNvSpPr/>
          <p:nvPr/>
        </p:nvSpPr>
        <p:spPr>
          <a:xfrm>
            <a:off x="4931892" y="4350912"/>
            <a:ext cx="1120997" cy="404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Estrela: 5 Pontas 53">
            <a:extLst>
              <a:ext uri="{FF2B5EF4-FFF2-40B4-BE49-F238E27FC236}">
                <a16:creationId xmlns:a16="http://schemas.microsoft.com/office/drawing/2014/main" id="{B11D43DA-3E6C-4C67-8153-A990B2A20E61}"/>
              </a:ext>
            </a:extLst>
          </p:cNvPr>
          <p:cNvSpPr/>
          <p:nvPr/>
        </p:nvSpPr>
        <p:spPr>
          <a:xfrm>
            <a:off x="2782352" y="5135808"/>
            <a:ext cx="143933" cy="11947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Estrela: 5 Pontas 54">
            <a:extLst>
              <a:ext uri="{FF2B5EF4-FFF2-40B4-BE49-F238E27FC236}">
                <a16:creationId xmlns:a16="http://schemas.microsoft.com/office/drawing/2014/main" id="{D520324B-242D-45EA-9BCA-B1B3F1939B17}"/>
              </a:ext>
            </a:extLst>
          </p:cNvPr>
          <p:cNvSpPr/>
          <p:nvPr/>
        </p:nvSpPr>
        <p:spPr>
          <a:xfrm>
            <a:off x="4473623" y="5225184"/>
            <a:ext cx="143933" cy="11947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47B3D3E-E6F9-4D37-A06A-354C355634EA}"/>
              </a:ext>
            </a:extLst>
          </p:cNvPr>
          <p:cNvSpPr txBox="1"/>
          <p:nvPr/>
        </p:nvSpPr>
        <p:spPr>
          <a:xfrm>
            <a:off x="6968984" y="5156405"/>
            <a:ext cx="137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Asymptotics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E140642B-9A29-40E4-B392-58F7516CEB41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4/7</a:t>
            </a:r>
          </a:p>
        </p:txBody>
      </p:sp>
    </p:spTree>
    <p:extLst>
      <p:ext uri="{BB962C8B-B14F-4D97-AF65-F5344CB8AC3E}">
        <p14:creationId xmlns:p14="http://schemas.microsoft.com/office/powerpoint/2010/main" val="5582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  <p:bldP spid="34" grpId="0"/>
      <p:bldP spid="35" grpId="0"/>
      <p:bldP spid="36" grpId="0"/>
      <p:bldP spid="37" grpId="0" animBg="1"/>
      <p:bldP spid="40" grpId="0"/>
      <p:bldP spid="41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60127" b="-1"/>
          <a:stretch/>
        </p:blipFill>
        <p:spPr bwMode="auto">
          <a:xfrm>
            <a:off x="0" y="-11118"/>
            <a:ext cx="3141133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931334" y="2438401"/>
            <a:ext cx="6510868" cy="163406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C75687D3-EF07-4D0E-A5AD-0012D53F6D1A}"/>
              </a:ext>
            </a:extLst>
          </p:cNvPr>
          <p:cNvSpPr/>
          <p:nvPr/>
        </p:nvSpPr>
        <p:spPr>
          <a:xfrm>
            <a:off x="2952385" y="1493674"/>
            <a:ext cx="5511800" cy="4097866"/>
          </a:xfrm>
          <a:prstGeom prst="wedgeEllipseCallout">
            <a:avLst>
              <a:gd name="adj1" fmla="val -40544"/>
              <a:gd name="adj2" fmla="val 56576"/>
            </a:avLst>
          </a:prstGeom>
          <a:solidFill>
            <a:schemeClr val="bg1"/>
          </a:solidFill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8CE488-08C1-4599-987B-03E12BEE3E0C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06B8C7-C96A-4D0B-A88B-8F17BED0EF77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DCF761-804E-4831-A937-83066927CAC5}"/>
              </a:ext>
            </a:extLst>
          </p:cNvPr>
          <p:cNvSpPr/>
          <p:nvPr/>
        </p:nvSpPr>
        <p:spPr>
          <a:xfrm>
            <a:off x="4733639" y="31536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4160C-E35B-477E-BD81-3D266BF39700}"/>
              </a:ext>
            </a:extLst>
          </p:cNvPr>
          <p:cNvSpPr txBox="1"/>
          <p:nvPr/>
        </p:nvSpPr>
        <p:spPr>
          <a:xfrm>
            <a:off x="3840595" y="2479346"/>
            <a:ext cx="37353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800" b="1" dirty="0">
                <a:solidFill>
                  <a:srgbClr val="000066"/>
                </a:solidFill>
                <a:latin typeface="Bell MT" panose="02020503060305020303" pitchFamily="18" charset="0"/>
              </a:rPr>
              <a:t>PART  III</a:t>
            </a:r>
          </a:p>
          <a:p>
            <a:pPr algn="ctr"/>
            <a:endParaRPr lang="pt-PT" sz="3600" b="1" dirty="0">
              <a:latin typeface="Bell MT" panose="02020503060305020303" pitchFamily="18" charset="0"/>
            </a:endParaRPr>
          </a:p>
          <a:p>
            <a:pPr algn="ctr"/>
            <a:r>
              <a:rPr lang="pt-PT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ASTROPHYSICS</a:t>
            </a:r>
          </a:p>
        </p:txBody>
      </p:sp>
    </p:spTree>
    <p:extLst>
      <p:ext uri="{BB962C8B-B14F-4D97-AF65-F5344CB8AC3E}">
        <p14:creationId xmlns:p14="http://schemas.microsoft.com/office/powerpoint/2010/main" val="311797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7F8AE53E-E81C-491A-9084-F6C50E4D0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" t="2300"/>
          <a:stretch/>
        </p:blipFill>
        <p:spPr>
          <a:xfrm>
            <a:off x="1693336" y="4130152"/>
            <a:ext cx="2120464" cy="2117547"/>
          </a:xfrm>
          <a:prstGeom prst="rect">
            <a:avLst/>
          </a:prstGeom>
        </p:spPr>
      </p:pic>
      <p:pic>
        <p:nvPicPr>
          <p:cNvPr id="56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9F53CC62-6C7B-47BD-995A-2E2BC74F9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13681" r="50940" b="76597"/>
          <a:stretch/>
        </p:blipFill>
        <p:spPr bwMode="auto">
          <a:xfrm>
            <a:off x="2386898" y="4830104"/>
            <a:ext cx="660400" cy="6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2233B4C-D1E9-4986-A9D1-E211F2283D6A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ASTROPHYSICAL APPLICATIONS		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4B8E9AC-25C9-4805-9749-DB5290F9B772}"/>
              </a:ext>
            </a:extLst>
          </p:cNvPr>
          <p:cNvSpPr txBox="1"/>
          <p:nvPr/>
        </p:nvSpPr>
        <p:spPr>
          <a:xfrm>
            <a:off x="1428746" y="990603"/>
            <a:ext cx="750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Problem 3</a:t>
            </a:r>
            <a:r>
              <a:rPr lang="pt-PT" dirty="0"/>
              <a:t>: are there solutions for very compact objects without singularities?</a:t>
            </a:r>
            <a:endParaRPr lang="pt-PT" b="1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1A49C82F-6B09-467A-8486-5160CA0C3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40" y="1370994"/>
            <a:ext cx="1788780" cy="1563067"/>
          </a:xfrm>
          <a:prstGeom prst="rect">
            <a:avLst/>
          </a:prstGeom>
          <a:ln w="19050">
            <a:noFill/>
          </a:ln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E5CCA21-01CF-4075-9CD9-C64ABCEA1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805" y="1444488"/>
            <a:ext cx="2206854" cy="13720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75A20920-99E4-4789-A399-9978422AD73A}"/>
              </a:ext>
            </a:extLst>
          </p:cNvPr>
          <p:cNvSpPr/>
          <p:nvPr/>
        </p:nvSpPr>
        <p:spPr>
          <a:xfrm>
            <a:off x="7718428" y="1444487"/>
            <a:ext cx="545431" cy="1107216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25C35DA0-C6C6-4989-B2E6-946FB70AB10B}"/>
              </a:ext>
            </a:extLst>
          </p:cNvPr>
          <p:cNvCxnSpPr/>
          <p:nvPr/>
        </p:nvCxnSpPr>
        <p:spPr>
          <a:xfrm>
            <a:off x="3200418" y="1635619"/>
            <a:ext cx="88923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2637315-824B-4E24-BD94-31B09988FBC7}"/>
              </a:ext>
            </a:extLst>
          </p:cNvPr>
          <p:cNvCxnSpPr>
            <a:cxnSpLocks/>
          </p:cNvCxnSpPr>
          <p:nvPr/>
        </p:nvCxnSpPr>
        <p:spPr>
          <a:xfrm>
            <a:off x="3059203" y="1930632"/>
            <a:ext cx="1030448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FAAF05E9-92AD-4DDB-86DF-41317276F21C}"/>
              </a:ext>
            </a:extLst>
          </p:cNvPr>
          <p:cNvCxnSpPr>
            <a:cxnSpLocks/>
          </p:cNvCxnSpPr>
          <p:nvPr/>
        </p:nvCxnSpPr>
        <p:spPr>
          <a:xfrm>
            <a:off x="2649775" y="2210452"/>
            <a:ext cx="1439876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6C0D981B-FC89-440E-8769-5B51BE871AA1}"/>
              </a:ext>
            </a:extLst>
          </p:cNvPr>
          <p:cNvCxnSpPr>
            <a:cxnSpLocks/>
          </p:cNvCxnSpPr>
          <p:nvPr/>
        </p:nvCxnSpPr>
        <p:spPr>
          <a:xfrm>
            <a:off x="2718760" y="2490272"/>
            <a:ext cx="137089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857C23-591E-42B2-AA7A-659741A1753F}"/>
              </a:ext>
            </a:extLst>
          </p:cNvPr>
          <p:cNvSpPr txBox="1"/>
          <p:nvPr/>
        </p:nvSpPr>
        <p:spPr>
          <a:xfrm>
            <a:off x="4118614" y="1441478"/>
            <a:ext cx="13803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PT" sz="1600" dirty="0"/>
              <a:t>Schwarzschild</a:t>
            </a:r>
          </a:p>
          <a:p>
            <a:pPr>
              <a:spcAft>
                <a:spcPts val="400"/>
              </a:spcAft>
            </a:pPr>
            <a:r>
              <a:rPr lang="pt-PT" sz="1600" dirty="0"/>
              <a:t>Perfect Fluid</a:t>
            </a:r>
          </a:p>
          <a:p>
            <a:pPr>
              <a:spcAft>
                <a:spcPts val="400"/>
              </a:spcAft>
            </a:pPr>
            <a:r>
              <a:rPr lang="pt-PT" sz="1600" dirty="0"/>
              <a:t>Minkowski</a:t>
            </a:r>
          </a:p>
          <a:p>
            <a:pPr>
              <a:spcAft>
                <a:spcPts val="400"/>
              </a:spcAft>
            </a:pPr>
            <a:r>
              <a:rPr lang="pt-PT" sz="1600" dirty="0"/>
              <a:t>Thin-shell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C67F237-67B1-4A8B-9E79-8E3CDAE94AEA}"/>
              </a:ext>
            </a:extLst>
          </p:cNvPr>
          <p:cNvSpPr txBox="1"/>
          <p:nvPr/>
        </p:nvSpPr>
        <p:spPr>
          <a:xfrm>
            <a:off x="2116318" y="2941448"/>
            <a:ext cx="291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(a) </a:t>
            </a:r>
            <a:r>
              <a:rPr lang="pt-PT" dirty="0"/>
              <a:t>Schematic representation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1A1717D-59CA-421B-AF77-F1BE09617F79}"/>
              </a:ext>
            </a:extLst>
          </p:cNvPr>
          <p:cNvSpPr txBox="1"/>
          <p:nvPr/>
        </p:nvSpPr>
        <p:spPr>
          <a:xfrm>
            <a:off x="5996067" y="2941448"/>
            <a:ext cx="243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(b) </a:t>
            </a:r>
            <a:r>
              <a:rPr lang="pt-PT" dirty="0"/>
              <a:t>Matter components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205E619E-CE76-4FE4-9994-9C7312263961}"/>
              </a:ext>
            </a:extLst>
          </p:cNvPr>
          <p:cNvSpPr txBox="1"/>
          <p:nvPr/>
        </p:nvSpPr>
        <p:spPr>
          <a:xfrm>
            <a:off x="1193803" y="3919721"/>
            <a:ext cx="78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Problem 4</a:t>
            </a:r>
            <a:r>
              <a:rPr lang="pt-PT" dirty="0"/>
              <a:t>: can traversable wormholes solutions be free of exotic matter sources?</a:t>
            </a:r>
            <a:endParaRPr lang="pt-PT" b="1" dirty="0"/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3EE08B49-274E-466E-B641-80305B326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740" y="4491592"/>
            <a:ext cx="2206853" cy="13812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9" name="Círculo: Vazio 58">
            <a:extLst>
              <a:ext uri="{FF2B5EF4-FFF2-40B4-BE49-F238E27FC236}">
                <a16:creationId xmlns:a16="http://schemas.microsoft.com/office/drawing/2014/main" id="{241D9AC6-55FC-4BAC-BF3D-76C9340F058F}"/>
              </a:ext>
            </a:extLst>
          </p:cNvPr>
          <p:cNvSpPr/>
          <p:nvPr/>
        </p:nvSpPr>
        <p:spPr>
          <a:xfrm>
            <a:off x="2134559" y="4604750"/>
            <a:ext cx="1151200" cy="1134531"/>
          </a:xfrm>
          <a:prstGeom prst="don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190D301-055E-4406-A371-C09C77FFB225}"/>
              </a:ext>
            </a:extLst>
          </p:cNvPr>
          <p:cNvSpPr txBox="1"/>
          <p:nvPr/>
        </p:nvSpPr>
        <p:spPr>
          <a:xfrm>
            <a:off x="6013000" y="6004465"/>
            <a:ext cx="243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(b) </a:t>
            </a:r>
            <a:r>
              <a:rPr lang="pt-PT" dirty="0"/>
              <a:t>Matter components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74FA2DF-AC53-4200-A4D4-8AB7D3A8F414}"/>
              </a:ext>
            </a:extLst>
          </p:cNvPr>
          <p:cNvSpPr txBox="1"/>
          <p:nvPr/>
        </p:nvSpPr>
        <p:spPr>
          <a:xfrm>
            <a:off x="2075893" y="6063034"/>
            <a:ext cx="291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0066"/>
                </a:solidFill>
              </a:rPr>
              <a:t>(a) </a:t>
            </a:r>
            <a:r>
              <a:rPr lang="pt-PT" dirty="0"/>
              <a:t>Schematic representation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541F7966-4109-426F-B728-64D114D4A54A}"/>
              </a:ext>
            </a:extLst>
          </p:cNvPr>
          <p:cNvCxnSpPr/>
          <p:nvPr/>
        </p:nvCxnSpPr>
        <p:spPr>
          <a:xfrm>
            <a:off x="3278108" y="4505815"/>
            <a:ext cx="88923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61DE1A72-BB71-4F09-8C97-0D1FE4F42773}"/>
              </a:ext>
            </a:extLst>
          </p:cNvPr>
          <p:cNvCxnSpPr>
            <a:cxnSpLocks/>
          </p:cNvCxnSpPr>
          <p:nvPr/>
        </p:nvCxnSpPr>
        <p:spPr>
          <a:xfrm>
            <a:off x="3307609" y="4830104"/>
            <a:ext cx="85973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6C07B2CB-84C3-470C-9898-60D6D1EBA6C3}"/>
              </a:ext>
            </a:extLst>
          </p:cNvPr>
          <p:cNvCxnSpPr>
            <a:cxnSpLocks/>
          </p:cNvCxnSpPr>
          <p:nvPr/>
        </p:nvCxnSpPr>
        <p:spPr>
          <a:xfrm>
            <a:off x="2753568" y="5172015"/>
            <a:ext cx="141377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BBB6482C-E16D-46F0-8AE0-ACADC934A609}"/>
              </a:ext>
            </a:extLst>
          </p:cNvPr>
          <p:cNvCxnSpPr>
            <a:cxnSpLocks/>
          </p:cNvCxnSpPr>
          <p:nvPr/>
        </p:nvCxnSpPr>
        <p:spPr>
          <a:xfrm>
            <a:off x="2987365" y="5497883"/>
            <a:ext cx="1179976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F302AA0F-6B7D-48F6-A6E4-33A11E85E66B}"/>
              </a:ext>
            </a:extLst>
          </p:cNvPr>
          <p:cNvSpPr txBox="1"/>
          <p:nvPr/>
        </p:nvSpPr>
        <p:spPr>
          <a:xfrm>
            <a:off x="4189191" y="4330855"/>
            <a:ext cx="13803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600" dirty="0"/>
              <a:t>Kottler</a:t>
            </a:r>
          </a:p>
          <a:p>
            <a:pPr>
              <a:spcAft>
                <a:spcPts val="600"/>
              </a:spcAft>
            </a:pPr>
            <a:r>
              <a:rPr lang="pt-PT" sz="1600" dirty="0"/>
              <a:t>Thin-shell</a:t>
            </a:r>
          </a:p>
          <a:p>
            <a:pPr>
              <a:spcAft>
                <a:spcPts val="600"/>
              </a:spcAft>
            </a:pPr>
            <a:r>
              <a:rPr lang="pt-PT" sz="1600" dirty="0"/>
              <a:t>Throat</a:t>
            </a:r>
          </a:p>
          <a:p>
            <a:pPr>
              <a:spcAft>
                <a:spcPts val="600"/>
              </a:spcAft>
            </a:pPr>
            <a:r>
              <a:rPr lang="pt-PT" sz="1600" dirty="0"/>
              <a:t>Perfect Fluid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C0E5B4F2-C6D4-467D-821D-398D3CB37B04}"/>
              </a:ext>
            </a:extLst>
          </p:cNvPr>
          <p:cNvSpPr txBox="1"/>
          <p:nvPr/>
        </p:nvSpPr>
        <p:spPr>
          <a:xfrm>
            <a:off x="1386803" y="3354282"/>
            <a:ext cx="75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Bonus</a:t>
            </a:r>
            <a:r>
              <a:rPr lang="pt-PT" dirty="0"/>
              <a:t>: This object is indistinguishable from a black-hole (presents a shadow). </a:t>
            </a:r>
            <a:endParaRPr lang="pt-PT" b="1" dirty="0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BE57A8CF-3264-4946-8309-D7D0A6E9EE01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IDPASC Students’ Workshop 2020                                                                                                              5/7</a:t>
            </a:r>
          </a:p>
        </p:txBody>
      </p:sp>
    </p:spTree>
    <p:extLst>
      <p:ext uri="{BB962C8B-B14F-4D97-AF65-F5344CB8AC3E}">
        <p14:creationId xmlns:p14="http://schemas.microsoft.com/office/powerpoint/2010/main" val="12861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1" grpId="0"/>
      <p:bldP spid="52" grpId="0"/>
      <p:bldP spid="53" grpId="0"/>
      <p:bldP spid="54" grpId="0"/>
      <p:bldP spid="59" grpId="0" animBg="1"/>
      <p:bldP spid="60" grpId="0"/>
      <p:bldP spid="61" grpId="0"/>
      <p:bldP spid="70" grpId="0"/>
      <p:bldP spid="72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907</Words>
  <Application>Microsoft Office PowerPoint</Application>
  <PresentationFormat>Apresentação na tela (4:3)</PresentationFormat>
  <Paragraphs>107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Abadi</vt:lpstr>
      <vt:lpstr>Arial</vt:lpstr>
      <vt:lpstr>Bahnschrift Condensed</vt:lpstr>
      <vt:lpstr>Bell MT</vt:lpstr>
      <vt:lpstr>Calibri</vt:lpstr>
      <vt:lpstr>Calibri Light</vt:lpstr>
      <vt:lpstr>Century</vt:lpstr>
      <vt:lpstr>Dubai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Rosa</dc:creator>
  <cp:lastModifiedBy>Joao Rosa</cp:lastModifiedBy>
  <cp:revision>21</cp:revision>
  <dcterms:created xsi:type="dcterms:W3CDTF">2020-06-25T08:47:50Z</dcterms:created>
  <dcterms:modified xsi:type="dcterms:W3CDTF">2020-06-25T14:39:42Z</dcterms:modified>
</cp:coreProperties>
</file>