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24"/>
  </p:notesMasterIdLst>
  <p:sldIdLst>
    <p:sldId id="256" r:id="rId2"/>
    <p:sldId id="264" r:id="rId3"/>
    <p:sldId id="267" r:id="rId4"/>
    <p:sldId id="269" r:id="rId5"/>
    <p:sldId id="265" r:id="rId6"/>
    <p:sldId id="266" r:id="rId7"/>
    <p:sldId id="260" r:id="rId8"/>
    <p:sldId id="273" r:id="rId9"/>
    <p:sldId id="257" r:id="rId10"/>
    <p:sldId id="263" r:id="rId11"/>
    <p:sldId id="262" r:id="rId12"/>
    <p:sldId id="268" r:id="rId13"/>
    <p:sldId id="275" r:id="rId14"/>
    <p:sldId id="271" r:id="rId15"/>
    <p:sldId id="276" r:id="rId16"/>
    <p:sldId id="280" r:id="rId17"/>
    <p:sldId id="274" r:id="rId18"/>
    <p:sldId id="277" r:id="rId19"/>
    <p:sldId id="278" r:id="rId20"/>
    <p:sldId id="279" r:id="rId21"/>
    <p:sldId id="258" r:id="rId22"/>
    <p:sldId id="27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guel guerreiro" initials="mg" lastIdx="1" clrIdx="0">
    <p:extLst>
      <p:ext uri="{19B8F6BF-5375-455C-9EA6-DF929625EA0E}">
        <p15:presenceInfo xmlns:p15="http://schemas.microsoft.com/office/powerpoint/2012/main" userId="2d8aaeda13631ae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2" autoAdjust="0"/>
    <p:restoredTop sz="94660"/>
  </p:normalViewPr>
  <p:slideViewPr>
    <p:cSldViewPr snapToGrid="0">
      <p:cViewPr varScale="1">
        <p:scale>
          <a:sx n="68" d="100"/>
          <a:sy n="68" d="100"/>
        </p:scale>
        <p:origin x="89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CDCF98-DADC-41F5-A133-FD060D95709C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D834B0-72DB-4A13-83AE-F70F0C1207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405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Top quark </a:t>
            </a:r>
            <a:r>
              <a:rPr lang="pt-PT" dirty="0" err="1"/>
              <a:t>decays</a:t>
            </a:r>
            <a:r>
              <a:rPr lang="pt-PT" dirty="0"/>
              <a:t> </a:t>
            </a:r>
            <a:r>
              <a:rPr lang="pt-PT" dirty="0" err="1"/>
              <a:t>almost</a:t>
            </a:r>
            <a:r>
              <a:rPr lang="pt-PT" dirty="0"/>
              <a:t> </a:t>
            </a:r>
            <a:r>
              <a:rPr lang="pt-PT" dirty="0" err="1"/>
              <a:t>exclusively</a:t>
            </a:r>
            <a:r>
              <a:rPr lang="pt-PT" dirty="0"/>
              <a:t> in SM to a b jet </a:t>
            </a:r>
            <a:r>
              <a:rPr lang="pt-PT" dirty="0" err="1"/>
              <a:t>and</a:t>
            </a:r>
            <a:r>
              <a:rPr lang="pt-PT" dirty="0"/>
              <a:t> a W </a:t>
            </a:r>
            <a:r>
              <a:rPr lang="pt-PT" dirty="0" err="1"/>
              <a:t>boson</a:t>
            </a:r>
            <a:r>
              <a:rPr lang="pt-PT" dirty="0"/>
              <a:t>.</a:t>
            </a:r>
          </a:p>
          <a:p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difference</a:t>
            </a:r>
            <a:r>
              <a:rPr lang="pt-PT" dirty="0"/>
              <a:t> </a:t>
            </a:r>
            <a:r>
              <a:rPr lang="pt-PT" dirty="0" err="1"/>
              <a:t>between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Top quark </a:t>
            </a:r>
            <a:r>
              <a:rPr lang="pt-PT" dirty="0" err="1"/>
              <a:t>decaying</a:t>
            </a:r>
            <a:r>
              <a:rPr lang="pt-PT" dirty="0"/>
              <a:t> final </a:t>
            </a:r>
            <a:r>
              <a:rPr lang="pt-PT" dirty="0" err="1"/>
              <a:t>products</a:t>
            </a:r>
            <a:r>
              <a:rPr lang="pt-PT" dirty="0"/>
              <a:t> lies </a:t>
            </a:r>
            <a:r>
              <a:rPr lang="pt-PT" dirty="0" err="1"/>
              <a:t>on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diferent</a:t>
            </a:r>
            <a:r>
              <a:rPr lang="pt-PT" dirty="0"/>
              <a:t> W </a:t>
            </a:r>
            <a:r>
              <a:rPr lang="pt-PT" dirty="0" err="1"/>
              <a:t>boson</a:t>
            </a:r>
            <a:r>
              <a:rPr lang="pt-PT" dirty="0"/>
              <a:t> </a:t>
            </a:r>
            <a:r>
              <a:rPr lang="pt-PT" dirty="0" err="1"/>
              <a:t>decaying</a:t>
            </a:r>
            <a:r>
              <a:rPr lang="pt-PT" dirty="0"/>
              <a:t> </a:t>
            </a:r>
            <a:r>
              <a:rPr lang="pt-PT" dirty="0" err="1"/>
              <a:t>channels</a:t>
            </a:r>
            <a:r>
              <a:rPr lang="pt-PT" dirty="0"/>
              <a:t>:</a:t>
            </a:r>
          </a:p>
          <a:p>
            <a:r>
              <a:rPr lang="pt-PT" dirty="0"/>
              <a:t>. </a:t>
            </a:r>
            <a:r>
              <a:rPr lang="pt-PT" dirty="0" err="1"/>
              <a:t>All</a:t>
            </a:r>
            <a:r>
              <a:rPr lang="pt-PT" dirty="0"/>
              <a:t> jets;</a:t>
            </a:r>
          </a:p>
          <a:p>
            <a:r>
              <a:rPr lang="pt-PT" dirty="0"/>
              <a:t>. </a:t>
            </a:r>
            <a:r>
              <a:rPr lang="pt-PT" dirty="0" err="1"/>
              <a:t>Lepton+jets</a:t>
            </a:r>
            <a:r>
              <a:rPr lang="pt-PT" dirty="0"/>
              <a:t>;</a:t>
            </a:r>
          </a:p>
          <a:p>
            <a:r>
              <a:rPr lang="pt-PT" dirty="0"/>
              <a:t>. </a:t>
            </a:r>
            <a:r>
              <a:rPr lang="pt-PT" dirty="0" err="1"/>
              <a:t>Dileptons</a:t>
            </a:r>
            <a:r>
              <a:rPr lang="pt-PT" dirty="0"/>
              <a:t>.</a:t>
            </a:r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D834B0-72DB-4A13-83AE-F70F0C1207B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327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err="1"/>
              <a:t>We</a:t>
            </a:r>
            <a:r>
              <a:rPr lang="pt-PT" dirty="0"/>
              <a:t> can </a:t>
            </a:r>
            <a:r>
              <a:rPr lang="pt-PT" dirty="0" err="1"/>
              <a:t>see</a:t>
            </a:r>
            <a:r>
              <a:rPr lang="pt-PT" dirty="0"/>
              <a:t> </a:t>
            </a:r>
            <a:r>
              <a:rPr lang="pt-PT" dirty="0" err="1"/>
              <a:t>here</a:t>
            </a:r>
            <a:r>
              <a:rPr lang="pt-PT" dirty="0"/>
              <a:t> </a:t>
            </a:r>
            <a:r>
              <a:rPr lang="pt-PT" dirty="0" err="1"/>
              <a:t>that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inclusive </a:t>
            </a:r>
            <a:r>
              <a:rPr lang="pt-PT" dirty="0" err="1"/>
              <a:t>ttbar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distributed</a:t>
            </a:r>
            <a:r>
              <a:rPr lang="pt-PT" dirty="0"/>
              <a:t> to </a:t>
            </a:r>
            <a:r>
              <a:rPr lang="pt-PT" dirty="0" err="1"/>
              <a:t>higher</a:t>
            </a:r>
            <a:r>
              <a:rPr lang="pt-PT" dirty="0"/>
              <a:t> </a:t>
            </a:r>
            <a:r>
              <a:rPr lang="pt-PT" dirty="0" err="1"/>
              <a:t>number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jets. </a:t>
            </a:r>
            <a:r>
              <a:rPr lang="pt-PT" dirty="0" err="1"/>
              <a:t>This</a:t>
            </a:r>
            <a:r>
              <a:rPr lang="pt-PT" dirty="0"/>
              <a:t> </a:t>
            </a:r>
            <a:r>
              <a:rPr lang="pt-PT" dirty="0" err="1"/>
              <a:t>results</a:t>
            </a:r>
            <a:r>
              <a:rPr lang="pt-PT" dirty="0"/>
              <a:t> </a:t>
            </a:r>
            <a:r>
              <a:rPr lang="pt-PT" dirty="0" err="1"/>
              <a:t>from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fact</a:t>
            </a:r>
            <a:r>
              <a:rPr lang="pt-PT" dirty="0"/>
              <a:t> </a:t>
            </a:r>
            <a:r>
              <a:rPr lang="pt-PT" dirty="0" err="1"/>
              <a:t>that</a:t>
            </a:r>
            <a:r>
              <a:rPr lang="pt-PT" dirty="0"/>
              <a:t>, in </a:t>
            </a:r>
            <a:r>
              <a:rPr lang="pt-PT" dirty="0" err="1"/>
              <a:t>the</a:t>
            </a:r>
            <a:r>
              <a:rPr lang="pt-PT" dirty="0"/>
              <a:t> inclusive </a:t>
            </a:r>
            <a:r>
              <a:rPr lang="pt-PT" dirty="0" err="1"/>
              <a:t>ttbar</a:t>
            </a:r>
            <a:r>
              <a:rPr lang="pt-PT" dirty="0"/>
              <a:t>,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process</a:t>
            </a:r>
            <a:r>
              <a:rPr lang="pt-PT" dirty="0"/>
              <a:t> </a:t>
            </a:r>
            <a:r>
              <a:rPr lang="pt-PT" dirty="0" err="1"/>
              <a:t>results</a:t>
            </a:r>
            <a:r>
              <a:rPr lang="pt-PT" dirty="0"/>
              <a:t> </a:t>
            </a:r>
            <a:r>
              <a:rPr lang="pt-PT" dirty="0" err="1"/>
              <a:t>from</a:t>
            </a:r>
            <a:r>
              <a:rPr lang="pt-PT" dirty="0"/>
              <a:t> </a:t>
            </a:r>
            <a:r>
              <a:rPr lang="pt-PT" dirty="0" err="1"/>
              <a:t>fusion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gluons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two</a:t>
            </a:r>
            <a:r>
              <a:rPr lang="pt-PT" dirty="0"/>
              <a:t> </a:t>
            </a:r>
            <a:r>
              <a:rPr lang="pt-PT" dirty="0" err="1"/>
              <a:t>interacting</a:t>
            </a:r>
            <a:r>
              <a:rPr lang="pt-PT" dirty="0"/>
              <a:t> prontos (</a:t>
            </a:r>
            <a:r>
              <a:rPr lang="pt-PT" dirty="0" err="1"/>
              <a:t>strong</a:t>
            </a:r>
            <a:r>
              <a:rPr lang="pt-PT" dirty="0"/>
              <a:t> force) – </a:t>
            </a:r>
            <a:r>
              <a:rPr lang="pt-PT" dirty="0" err="1"/>
              <a:t>whereas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exclusive comes </a:t>
            </a:r>
            <a:r>
              <a:rPr lang="pt-PT" dirty="0" err="1"/>
              <a:t>from</a:t>
            </a:r>
            <a:r>
              <a:rPr lang="pt-PT" dirty="0"/>
              <a:t> </a:t>
            </a:r>
            <a:r>
              <a:rPr lang="pt-PT" dirty="0" err="1"/>
              <a:t>photon-photon</a:t>
            </a:r>
            <a:r>
              <a:rPr lang="pt-PT" dirty="0"/>
              <a:t> </a:t>
            </a:r>
            <a:r>
              <a:rPr lang="pt-PT" dirty="0" err="1"/>
              <a:t>interaction</a:t>
            </a:r>
            <a:r>
              <a:rPr lang="pt-PT" dirty="0"/>
              <a:t>, </a:t>
            </a:r>
            <a:r>
              <a:rPr lang="pt-PT" dirty="0" err="1"/>
              <a:t>mediated</a:t>
            </a:r>
            <a:r>
              <a:rPr lang="pt-PT" dirty="0"/>
              <a:t> </a:t>
            </a:r>
            <a:r>
              <a:rPr lang="pt-PT" dirty="0" err="1"/>
              <a:t>by</a:t>
            </a:r>
            <a:r>
              <a:rPr lang="pt-PT" dirty="0"/>
              <a:t> </a:t>
            </a:r>
            <a:r>
              <a:rPr lang="pt-PT" dirty="0" err="1"/>
              <a:t>electroweak</a:t>
            </a:r>
            <a:r>
              <a:rPr lang="pt-PT" dirty="0"/>
              <a:t> force. </a:t>
            </a:r>
            <a:r>
              <a:rPr lang="pt-PT" dirty="0" err="1"/>
              <a:t>Therefore</a:t>
            </a:r>
            <a:r>
              <a:rPr lang="pt-PT" dirty="0"/>
              <a:t>, </a:t>
            </a:r>
            <a:r>
              <a:rPr lang="pt-PT" dirty="0" err="1"/>
              <a:t>the</a:t>
            </a:r>
            <a:r>
              <a:rPr lang="pt-PT" dirty="0"/>
              <a:t> inclusive </a:t>
            </a:r>
            <a:r>
              <a:rPr lang="pt-PT" dirty="0" err="1"/>
              <a:t>ttbar</a:t>
            </a:r>
            <a:r>
              <a:rPr lang="pt-PT" dirty="0"/>
              <a:t> </a:t>
            </a:r>
            <a:r>
              <a:rPr lang="pt-PT" dirty="0" err="1"/>
              <a:t>generates</a:t>
            </a:r>
            <a:r>
              <a:rPr lang="pt-PT" dirty="0"/>
              <a:t> a </a:t>
            </a:r>
            <a:r>
              <a:rPr lang="pt-PT" dirty="0" err="1"/>
              <a:t>higher</a:t>
            </a:r>
            <a:r>
              <a:rPr lang="pt-PT" dirty="0"/>
              <a:t> </a:t>
            </a:r>
            <a:r>
              <a:rPr lang="pt-PT" dirty="0" err="1"/>
              <a:t>number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pair</a:t>
            </a:r>
            <a:r>
              <a:rPr lang="pt-PT" dirty="0"/>
              <a:t> quark anti quark </a:t>
            </a:r>
            <a:r>
              <a:rPr lang="pt-PT" dirty="0" err="1"/>
              <a:t>that</a:t>
            </a:r>
            <a:r>
              <a:rPr lang="pt-PT" dirty="0"/>
              <a:t> </a:t>
            </a:r>
            <a:r>
              <a:rPr lang="pt-PT" dirty="0" err="1"/>
              <a:t>will</a:t>
            </a:r>
            <a:r>
              <a:rPr lang="pt-PT" dirty="0"/>
              <a:t> </a:t>
            </a:r>
            <a:r>
              <a:rPr lang="pt-PT" dirty="0" err="1"/>
              <a:t>then</a:t>
            </a:r>
            <a:r>
              <a:rPr lang="pt-PT" dirty="0"/>
              <a:t> </a:t>
            </a:r>
            <a:r>
              <a:rPr lang="pt-PT" dirty="0" err="1"/>
              <a:t>hadronize</a:t>
            </a:r>
            <a:r>
              <a:rPr lang="pt-PT" dirty="0"/>
              <a:t>, </a:t>
            </a:r>
            <a:r>
              <a:rPr lang="pt-PT" dirty="0" err="1"/>
              <a:t>forming</a:t>
            </a:r>
            <a:r>
              <a:rPr lang="pt-PT" dirty="0"/>
              <a:t> a </a:t>
            </a:r>
            <a:r>
              <a:rPr lang="pt-PT" dirty="0" err="1"/>
              <a:t>higher</a:t>
            </a:r>
            <a:r>
              <a:rPr lang="pt-PT" dirty="0"/>
              <a:t> </a:t>
            </a:r>
            <a:r>
              <a:rPr lang="pt-PT" dirty="0" err="1"/>
              <a:t>number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“extra jets”. </a:t>
            </a:r>
            <a:r>
              <a:rPr lang="pt-PT" dirty="0" err="1"/>
              <a:t>Thus</a:t>
            </a:r>
            <a:r>
              <a:rPr lang="pt-PT" dirty="0"/>
              <a:t>, a </a:t>
            </a:r>
            <a:r>
              <a:rPr lang="pt-PT" dirty="0" err="1"/>
              <a:t>possible</a:t>
            </a:r>
            <a:r>
              <a:rPr lang="pt-PT" dirty="0"/>
              <a:t> </a:t>
            </a:r>
            <a:r>
              <a:rPr lang="pt-PT" dirty="0" err="1"/>
              <a:t>selection</a:t>
            </a:r>
            <a:r>
              <a:rPr lang="pt-PT" dirty="0"/>
              <a:t> cut </a:t>
            </a:r>
            <a:r>
              <a:rPr lang="pt-PT" dirty="0" err="1"/>
              <a:t>could</a:t>
            </a:r>
            <a:r>
              <a:rPr lang="pt-PT" dirty="0"/>
              <a:t> </a:t>
            </a:r>
            <a:r>
              <a:rPr lang="pt-PT" dirty="0" err="1"/>
              <a:t>be</a:t>
            </a:r>
            <a:r>
              <a:rPr lang="pt-PT" dirty="0"/>
              <a:t> to </a:t>
            </a:r>
            <a:r>
              <a:rPr lang="pt-PT" dirty="0" err="1"/>
              <a:t>require</a:t>
            </a:r>
            <a:r>
              <a:rPr lang="pt-PT" dirty="0"/>
              <a:t> a </a:t>
            </a:r>
            <a:r>
              <a:rPr lang="pt-PT" dirty="0" err="1"/>
              <a:t>maximum</a:t>
            </a:r>
            <a:r>
              <a:rPr lang="pt-PT" dirty="0"/>
              <a:t> </a:t>
            </a:r>
            <a:r>
              <a:rPr lang="pt-PT" dirty="0" err="1"/>
              <a:t>number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Jets </a:t>
            </a:r>
            <a:r>
              <a:rPr lang="pt-PT" dirty="0" err="1"/>
              <a:t>that</a:t>
            </a:r>
            <a:r>
              <a:rPr lang="pt-PT" dirty="0"/>
              <a:t> are </a:t>
            </a:r>
            <a:r>
              <a:rPr lang="pt-PT" dirty="0" err="1"/>
              <a:t>not</a:t>
            </a:r>
            <a:r>
              <a:rPr lang="pt-PT" dirty="0"/>
              <a:t> b-Jets. </a:t>
            </a:r>
            <a:r>
              <a:rPr lang="pt-PT" dirty="0" err="1"/>
              <a:t>Which</a:t>
            </a:r>
            <a:r>
              <a:rPr lang="pt-PT" dirty="0"/>
              <a:t> </a:t>
            </a:r>
            <a:r>
              <a:rPr lang="pt-PT" dirty="0" err="1"/>
              <a:t>would</a:t>
            </a:r>
            <a:r>
              <a:rPr lang="pt-PT" dirty="0"/>
              <a:t> </a:t>
            </a:r>
            <a:r>
              <a:rPr lang="pt-PT" dirty="0" err="1"/>
              <a:t>increase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significance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analysis</a:t>
            </a:r>
            <a:r>
              <a:rPr lang="pt-PT" dirty="0"/>
              <a:t>.</a:t>
            </a:r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D834B0-72DB-4A13-83AE-F70F0C1207B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405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583D1-7348-4959-BF9E-499E073339E6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EF6A0-9F33-4C44-B600-364339004B75}" type="slidenum">
              <a:rPr lang="en-US" smtClean="0"/>
              <a:t>‹nº›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515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583D1-7348-4959-BF9E-499E073339E6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EF6A0-9F33-4C44-B600-364339004B7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917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583D1-7348-4959-BF9E-499E073339E6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EF6A0-9F33-4C44-B600-364339004B7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77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583D1-7348-4959-BF9E-499E073339E6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EF6A0-9F33-4C44-B600-364339004B7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654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583D1-7348-4959-BF9E-499E073339E6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EF6A0-9F33-4C44-B600-364339004B75}" type="slidenum">
              <a:rPr lang="en-US" smtClean="0"/>
              <a:t>‹nº›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098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583D1-7348-4959-BF9E-499E073339E6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EF6A0-9F33-4C44-B600-364339004B7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91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583D1-7348-4959-BF9E-499E073339E6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EF6A0-9F33-4C44-B600-364339004B7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856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583D1-7348-4959-BF9E-499E073339E6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EF6A0-9F33-4C44-B600-364339004B7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437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583D1-7348-4959-BF9E-499E073339E6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EF6A0-9F33-4C44-B600-364339004B7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736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BA583D1-7348-4959-BF9E-499E073339E6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1FEF6A0-9F33-4C44-B600-364339004B7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197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583D1-7348-4959-BF9E-499E073339E6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EF6A0-9F33-4C44-B600-364339004B7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668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BA583D1-7348-4959-BF9E-499E073339E6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1FEF6A0-9F33-4C44-B600-364339004B75}" type="slidenum">
              <a:rPr lang="en-US" smtClean="0"/>
              <a:t>‹nº›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5279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png"/><Relationship Id="rId3" Type="http://schemas.openxmlformats.org/officeDocument/2006/relationships/image" Target="../media/image2.png"/><Relationship Id="rId12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29.png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3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5BFF8527-4AB0-44C6-A4F1-8D6B417E01F9}"/>
              </a:ext>
            </a:extLst>
          </p:cNvPr>
          <p:cNvSpPr txBox="1"/>
          <p:nvPr/>
        </p:nvSpPr>
        <p:spPr>
          <a:xfrm>
            <a:off x="446568" y="2309947"/>
            <a:ext cx="11298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dirty="0" err="1">
                <a:latin typeface="Avenir Next"/>
              </a:rPr>
              <a:t>Summer</a:t>
            </a:r>
            <a:r>
              <a:rPr lang="pt-PT" sz="3200" dirty="0">
                <a:latin typeface="Avenir Next"/>
              </a:rPr>
              <a:t> </a:t>
            </a:r>
            <a:r>
              <a:rPr lang="pt-PT" sz="3200" dirty="0" err="1">
                <a:latin typeface="Avenir Next"/>
              </a:rPr>
              <a:t>Internship</a:t>
            </a:r>
            <a:endParaRPr lang="en-US" sz="3200" dirty="0">
              <a:latin typeface="Avenir Next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32EE9476-B7A9-48DB-AA55-166F6FB3FA7B}"/>
              </a:ext>
            </a:extLst>
          </p:cNvPr>
          <p:cNvSpPr txBox="1">
            <a:spLocks/>
          </p:cNvSpPr>
          <p:nvPr/>
        </p:nvSpPr>
        <p:spPr>
          <a:xfrm>
            <a:off x="446568" y="327613"/>
            <a:ext cx="11298864" cy="18593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5400" b="1" dirty="0">
                <a:latin typeface="Avenir Next" charset="0"/>
                <a:ea typeface="Avenir Next" charset="0"/>
                <a:cs typeface="Avenir Next" charset="0"/>
              </a:rPr>
              <a:t>Search for exclusive top quark pair production at the LHC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06767CB-88E2-4E52-A50B-C36D8586C23A}"/>
              </a:ext>
            </a:extLst>
          </p:cNvPr>
          <p:cNvSpPr txBox="1"/>
          <p:nvPr/>
        </p:nvSpPr>
        <p:spPr>
          <a:xfrm>
            <a:off x="256068" y="4571359"/>
            <a:ext cx="5306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dirty="0">
                <a:latin typeface="Avenir Next"/>
              </a:rPr>
              <a:t>Miguel Nobre Guerreiro</a:t>
            </a:r>
            <a:endParaRPr lang="en-US" sz="2800" dirty="0">
              <a:latin typeface="Avenir Next"/>
            </a:endParaRPr>
          </a:p>
        </p:txBody>
      </p:sp>
      <p:pic>
        <p:nvPicPr>
          <p:cNvPr id="11" name="Google Shape;90;p13">
            <a:extLst>
              <a:ext uri="{FF2B5EF4-FFF2-40B4-BE49-F238E27FC236}">
                <a16:creationId xmlns:a16="http://schemas.microsoft.com/office/drawing/2014/main" id="{5149C59A-40E5-4FF5-B7E8-33464736D15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83829" y="5098465"/>
            <a:ext cx="1376299" cy="855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 descr="https://lh3.googleusercontent.com/OoPgZVE9Kj1zZ5j04ne3O_5YK7bMOPR3xrLoQIUFIBONeIJ0wtJavsWNhB_3OFJ7n-tzzbbvNWhq6JuUOp5r78EosAKJ0U0pUfRbUPT92sItuX8pYS_Ult2BeDJk9qBYBcyC6fft13c">
            <a:extLst>
              <a:ext uri="{FF2B5EF4-FFF2-40B4-BE49-F238E27FC236}">
                <a16:creationId xmlns:a16="http://schemas.microsoft.com/office/drawing/2014/main" id="{0F8EB8AE-E891-40F1-AD4F-8A82D7493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3449" y="5094579"/>
            <a:ext cx="858902" cy="85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6562A749-A7A9-467F-9A8F-E326AD27D92E}"/>
              </a:ext>
            </a:extLst>
          </p:cNvPr>
          <p:cNvSpPr txBox="1"/>
          <p:nvPr/>
        </p:nvSpPr>
        <p:spPr>
          <a:xfrm>
            <a:off x="5875819" y="3429000"/>
            <a:ext cx="53065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400" b="1" dirty="0" err="1">
                <a:latin typeface="Avenir Next"/>
              </a:rPr>
              <a:t>Supervisors</a:t>
            </a:r>
            <a:r>
              <a:rPr lang="pt-PT" sz="2400" b="1" dirty="0">
                <a:latin typeface="Avenir Next"/>
              </a:rPr>
              <a:t>: </a:t>
            </a:r>
            <a:r>
              <a:rPr lang="pt-PT" sz="2400" dirty="0">
                <a:latin typeface="Avenir Next"/>
              </a:rPr>
              <a:t>Beatriz Ribeiro Lopes</a:t>
            </a:r>
          </a:p>
          <a:p>
            <a:pPr algn="ctr"/>
            <a:r>
              <a:rPr lang="pt-PT" sz="2400" dirty="0">
                <a:latin typeface="Avenir Next"/>
              </a:rPr>
              <a:t>                                     Dr. Michele </a:t>
            </a:r>
            <a:r>
              <a:rPr lang="pt-PT" sz="2400" dirty="0" err="1">
                <a:latin typeface="Avenir Next"/>
              </a:rPr>
              <a:t>Gallinaro</a:t>
            </a:r>
            <a:endParaRPr lang="en-US" sz="2400" dirty="0">
              <a:latin typeface="Avenir Next"/>
            </a:endParaRPr>
          </a:p>
        </p:txBody>
      </p:sp>
    </p:spTree>
    <p:extLst>
      <p:ext uri="{BB962C8B-B14F-4D97-AF65-F5344CB8AC3E}">
        <p14:creationId xmlns:p14="http://schemas.microsoft.com/office/powerpoint/2010/main" val="1649374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DD44BBE1-CA22-46D8-ADD2-E66BF64F09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13" y="503617"/>
            <a:ext cx="11098174" cy="5229955"/>
          </a:xfrm>
          <a:prstGeom prst="rect">
            <a:avLst/>
          </a:prstGeom>
        </p:spPr>
      </p:pic>
      <p:pic>
        <p:nvPicPr>
          <p:cNvPr id="8" name="Google Shape;90;p13">
            <a:extLst>
              <a:ext uri="{FF2B5EF4-FFF2-40B4-BE49-F238E27FC236}">
                <a16:creationId xmlns:a16="http://schemas.microsoft.com/office/drawing/2014/main" id="{4E11FBF8-FB00-46FA-AC32-2E208A19285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08566" y="5834607"/>
            <a:ext cx="743857" cy="477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https://lh3.googleusercontent.com/OoPgZVE9Kj1zZ5j04ne3O_5YK7bMOPR3xrLoQIUFIBONeIJ0wtJavsWNhB_3OFJ7n-tzzbbvNWhq6JuUOp5r78EosAKJ0U0pUfRbUPT92sItuX8pYS_Ult2BeDJk9qBYBcyC6fft13c">
            <a:extLst>
              <a:ext uri="{FF2B5EF4-FFF2-40B4-BE49-F238E27FC236}">
                <a16:creationId xmlns:a16="http://schemas.microsoft.com/office/drawing/2014/main" id="{340431DF-5A9F-4FB8-B41D-CCFA38372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5834607"/>
            <a:ext cx="477129" cy="47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1BFC60BA-77AD-446F-A1A5-52F18C9D507F}"/>
              </a:ext>
            </a:extLst>
          </p:cNvPr>
          <p:cNvSpPr txBox="1"/>
          <p:nvPr/>
        </p:nvSpPr>
        <p:spPr>
          <a:xfrm>
            <a:off x="11128717" y="790037"/>
            <a:ext cx="4501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/>
              <a:t>DY</a:t>
            </a:r>
          </a:p>
        </p:txBody>
      </p:sp>
    </p:spTree>
    <p:extLst>
      <p:ext uri="{BB962C8B-B14F-4D97-AF65-F5344CB8AC3E}">
        <p14:creationId xmlns:p14="http://schemas.microsoft.com/office/powerpoint/2010/main" val="914530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90;p13">
            <a:extLst>
              <a:ext uri="{FF2B5EF4-FFF2-40B4-BE49-F238E27FC236}">
                <a16:creationId xmlns:a16="http://schemas.microsoft.com/office/drawing/2014/main" id="{DDFF739D-6BEC-4B4E-8D18-FCE9A1862DA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508566" y="5834607"/>
            <a:ext cx="743857" cy="477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https://lh3.googleusercontent.com/OoPgZVE9Kj1zZ5j04ne3O_5YK7bMOPR3xrLoQIUFIBONeIJ0wtJavsWNhB_3OFJ7n-tzzbbvNWhq6JuUOp5r78EosAKJ0U0pUfRbUPT92sItuX8pYS_Ult2BeDJk9qBYBcyC6fft13c">
            <a:extLst>
              <a:ext uri="{FF2B5EF4-FFF2-40B4-BE49-F238E27FC236}">
                <a16:creationId xmlns:a16="http://schemas.microsoft.com/office/drawing/2014/main" id="{21C09ED8-11AE-411D-A8BD-1EC4C6703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5834607"/>
            <a:ext cx="477129" cy="47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D4ABE384-65AE-4854-8462-C5AD9A4D23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81" y="546264"/>
            <a:ext cx="11193437" cy="5239481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FD6D1818-4CE6-4BBF-BBE7-DDA9EA0F4581}"/>
              </a:ext>
            </a:extLst>
          </p:cNvPr>
          <p:cNvSpPr txBox="1"/>
          <p:nvPr/>
        </p:nvSpPr>
        <p:spPr>
          <a:xfrm>
            <a:off x="11128717" y="814751"/>
            <a:ext cx="4501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err="1"/>
              <a:t>exc</a:t>
            </a:r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2537056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5ADC1F-19BD-42D1-AF66-EF75C5F68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211015"/>
            <a:ext cx="10271760" cy="1450757"/>
          </a:xfrm>
        </p:spPr>
        <p:txBody>
          <a:bodyPr/>
          <a:lstStyle/>
          <a:p>
            <a:pPr algn="ctr"/>
            <a:r>
              <a:rPr lang="pt-PT" dirty="0" err="1">
                <a:solidFill>
                  <a:schemeClr val="tx1"/>
                </a:solidFill>
                <a:latin typeface="Avenir Next"/>
              </a:rPr>
              <a:t>Further</a:t>
            </a:r>
            <a:r>
              <a:rPr lang="pt-PT" dirty="0">
                <a:solidFill>
                  <a:schemeClr val="tx1"/>
                </a:solidFill>
                <a:latin typeface="Avenir Next"/>
              </a:rPr>
              <a:t> </a:t>
            </a:r>
            <a:r>
              <a:rPr lang="pt-PT" dirty="0" err="1">
                <a:solidFill>
                  <a:schemeClr val="tx1"/>
                </a:solidFill>
                <a:latin typeface="Avenir Next"/>
              </a:rPr>
              <a:t>Goals</a:t>
            </a:r>
            <a:endParaRPr lang="en-US" dirty="0">
              <a:solidFill>
                <a:schemeClr val="tx1"/>
              </a:solidFill>
              <a:latin typeface="Avenir Nex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8DCF0938-3822-4449-A9B0-BF1E28E2FC54}"/>
                  </a:ext>
                </a:extLst>
              </p:cNvPr>
              <p:cNvSpPr txBox="1"/>
              <p:nvPr/>
            </p:nvSpPr>
            <p:spPr>
              <a:xfrm>
                <a:off x="1701327" y="2690336"/>
                <a:ext cx="5219977" cy="1877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Avenir Next"/>
                  </a:rPr>
                  <a:t>Better</a:t>
                </a:r>
                <a:r>
                  <a:rPr lang="pt-PT" sz="2000" dirty="0">
                    <a:latin typeface="Avenir Next"/>
                  </a:rPr>
                  <a:t> </a:t>
                </a:r>
                <a:r>
                  <a:rPr lang="en-US" sz="2000" dirty="0">
                    <a:latin typeface="Avenir Next"/>
                  </a:rPr>
                  <a:t>highlight</a:t>
                </a:r>
                <a:r>
                  <a:rPr lang="pt-PT" sz="2000" dirty="0">
                    <a:latin typeface="Avenir Next"/>
                  </a:rPr>
                  <a:t> </a:t>
                </a:r>
                <a:r>
                  <a:rPr lang="en-US" sz="2000" dirty="0">
                    <a:latin typeface="Avenir Next"/>
                  </a:rPr>
                  <a:t>the differences between </a:t>
                </a:r>
                <a:r>
                  <a:rPr lang="pt-PT" sz="2000" dirty="0">
                    <a:latin typeface="Avenir Next"/>
                  </a:rPr>
                  <a:t>inclusive </a:t>
                </a:r>
                <a:r>
                  <a:rPr lang="en-US" sz="2000" dirty="0">
                    <a:latin typeface="Avenir Next"/>
                  </a:rPr>
                  <a:t>and</a:t>
                </a:r>
                <a:r>
                  <a:rPr lang="pt-PT" sz="2000" dirty="0">
                    <a:latin typeface="Avenir Next"/>
                  </a:rPr>
                  <a:t> exclusive </a:t>
                </a:r>
                <a14:m>
                  <m:oMath xmlns:m="http://schemas.openxmlformats.org/officeDocument/2006/math">
                    <m:r>
                      <a:rPr lang="pt-PT" sz="2000" i="1" kern="0" smtClean="0">
                        <a:latin typeface="Cambria Math" charset="0"/>
                        <a:ea typeface="Avenir Next" charset="0"/>
                        <a:cs typeface="Avenir Next" charset="0"/>
                      </a:rPr>
                      <m:t>𝑡</m:t>
                    </m:r>
                    <m:acc>
                      <m:accPr>
                        <m:chr m:val="̅"/>
                        <m:ctrlPr>
                          <a:rPr lang="pt-PT" sz="2000" i="1" cap="small">
                            <a:latin typeface="Cambria Math" panose="02040503050406030204" pitchFamily="18" charset="0"/>
                            <a:ea typeface="Avenir Next" charset="0"/>
                            <a:cs typeface="Avenir Next" charset="0"/>
                            <a:sym typeface="Avenir"/>
                          </a:rPr>
                        </m:ctrlPr>
                      </m:accPr>
                      <m:e>
                        <m:r>
                          <a:rPr lang="pt-PT" sz="2000" i="1" cap="small">
                            <a:latin typeface="Cambria Math" charset="0"/>
                            <a:ea typeface="Avenir Next" charset="0"/>
                            <a:cs typeface="Avenir Next" charset="0"/>
                            <a:sym typeface="Avenir"/>
                          </a:rPr>
                          <m:t>𝑡</m:t>
                        </m:r>
                      </m:e>
                    </m:acc>
                  </m:oMath>
                </a14:m>
                <a:endParaRPr lang="pt-PT" sz="2000" dirty="0">
                  <a:latin typeface="Avenir Next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pt-PT" sz="2000" dirty="0">
                  <a:latin typeface="Avenir Next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pt-PT" sz="2000" dirty="0">
                    <a:latin typeface="Avenir Next"/>
                  </a:rPr>
                  <a:t>PPS-RP: </a:t>
                </a: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ξ</a:t>
                </a:r>
                <a:r>
                  <a:rPr lang="pt-PT" sz="2000" dirty="0">
                    <a:latin typeface="Avenir Next"/>
                    <a:cs typeface="Calibri" panose="020F0502020204030204" pitchFamily="34" charset="0"/>
                  </a:rPr>
                  <a:t>(</a:t>
                </a:r>
                <a:r>
                  <a:rPr lang="pt-PT" sz="2000" dirty="0" err="1">
                    <a:latin typeface="Avenir Next"/>
                    <a:cs typeface="Calibri" panose="020F0502020204030204" pitchFamily="34" charset="0"/>
                  </a:rPr>
                  <a:t>ll</a:t>
                </a:r>
                <a:r>
                  <a:rPr lang="pt-PT" sz="2000" dirty="0">
                    <a:latin typeface="Avenir Next"/>
                    <a:cs typeface="Calibri" panose="020F0502020204030204" pitchFamily="34" charset="0"/>
                  </a:rPr>
                  <a:t>) </a:t>
                </a:r>
                <a:r>
                  <a:rPr lang="pt-PT" sz="2000" dirty="0" err="1">
                    <a:latin typeface="Avenir Next"/>
                    <a:cs typeface="Calibri" panose="020F0502020204030204" pitchFamily="34" charset="0"/>
                  </a:rPr>
                  <a:t>Vs</a:t>
                </a:r>
                <a:r>
                  <a:rPr lang="pt-PT" sz="2000" dirty="0">
                    <a:latin typeface="Avenir Next"/>
                    <a:cs typeface="Calibri" panose="020F0502020204030204" pitchFamily="34" charset="0"/>
                  </a:rPr>
                  <a:t> </a:t>
                </a: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ξ</a:t>
                </a:r>
                <a:r>
                  <a:rPr lang="pt-PT" sz="2000" dirty="0">
                    <a:latin typeface="Avenir Next"/>
                    <a:cs typeface="Calibri" panose="020F0502020204030204" pitchFamily="34" charset="0"/>
                  </a:rPr>
                  <a:t>(pp)</a:t>
                </a:r>
                <a:endParaRPr lang="pt-PT" sz="2000" dirty="0">
                  <a:latin typeface="Avenir Next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pt-PT" dirty="0">
                  <a:latin typeface="Avenir Next"/>
                </a:endParaRPr>
              </a:p>
              <a:p>
                <a:pPr algn="just"/>
                <a:endParaRPr lang="pt-PT" dirty="0"/>
              </a:p>
            </p:txBody>
          </p:sp>
        </mc:Choice>
        <mc:Fallback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8DCF0938-3822-4449-A9B0-BF1E28E2FC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1327" y="2690336"/>
                <a:ext cx="5219977" cy="1877437"/>
              </a:xfrm>
              <a:prstGeom prst="rect">
                <a:avLst/>
              </a:prstGeom>
              <a:blipFill>
                <a:blip r:embed="rId2"/>
                <a:stretch>
                  <a:fillRect l="-1051" t="-1623" r="-12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oogle Shape;90;p13">
            <a:extLst>
              <a:ext uri="{FF2B5EF4-FFF2-40B4-BE49-F238E27FC236}">
                <a16:creationId xmlns:a16="http://schemas.microsoft.com/office/drawing/2014/main" id="{153A1D48-796C-49D7-95D5-188A9C88239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64632" y="5748639"/>
            <a:ext cx="789191" cy="534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https://lh3.googleusercontent.com/OoPgZVE9Kj1zZ5j04ne3O_5YK7bMOPR3xrLoQIUFIBONeIJ0wtJavsWNhB_3OFJ7n-tzzbbvNWhq6JuUOp5r78EosAKJ0U0pUfRbUPT92sItuX8pYS_Ult2BeDJk9qBYBcyC6fft13c">
            <a:extLst>
              <a:ext uri="{FF2B5EF4-FFF2-40B4-BE49-F238E27FC236}">
                <a16:creationId xmlns:a16="http://schemas.microsoft.com/office/drawing/2014/main" id="{E4FF5792-EFE8-4FA1-8F55-9572EE001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5748638"/>
            <a:ext cx="534963" cy="53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365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2C0B2E1-0268-42EC-ABD3-94F81A05B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2256B4-48EA-40FC-BBC0-AA1EE6E008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D44BCCA-102D-4A9D-B1E4-2450CAF0B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C5ADC1F-19BD-42D1-AF66-EF75C5F68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218" y="-207066"/>
            <a:ext cx="10058400" cy="38921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"/>
              </a:rPr>
              <a:t>Thank</a:t>
            </a:r>
            <a:r>
              <a:rPr lang="en-US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"/>
              </a:rPr>
              <a:t>you!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F3985C0-E548-44D2-B30E-F3E42DADE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Google Shape;90;p13">
            <a:extLst>
              <a:ext uri="{FF2B5EF4-FFF2-40B4-BE49-F238E27FC236}">
                <a16:creationId xmlns:a16="http://schemas.microsoft.com/office/drawing/2014/main" id="{153A1D48-796C-49D7-95D5-188A9C88239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464632" y="5748639"/>
            <a:ext cx="789191" cy="534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https://lh3.googleusercontent.com/OoPgZVE9Kj1zZ5j04ne3O_5YK7bMOPR3xrLoQIUFIBONeIJ0wtJavsWNhB_3OFJ7n-tzzbbvNWhq6JuUOp5r78EosAKJ0U0pUfRbUPT92sItuX8pYS_Ult2BeDJk9qBYBcyC6fft13c">
            <a:extLst>
              <a:ext uri="{FF2B5EF4-FFF2-40B4-BE49-F238E27FC236}">
                <a16:creationId xmlns:a16="http://schemas.microsoft.com/office/drawing/2014/main" id="{E4FF5792-EFE8-4FA1-8F55-9572EE001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5748638"/>
            <a:ext cx="534963" cy="53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096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2C0B2E1-0268-42EC-ABD3-94F81A05B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2256B4-48EA-40FC-BBC0-AA1EE6E008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D44BCCA-102D-4A9D-B1E4-2450CAF0B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C5ADC1F-19BD-42D1-AF66-EF75C5F68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89216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dirty="0">
                <a:solidFill>
                  <a:schemeClr val="tx1"/>
                </a:solidFill>
              </a:rPr>
              <a:t>Backup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F3985C0-E548-44D2-B30E-F3E42DADE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Google Shape;90;p13">
            <a:extLst>
              <a:ext uri="{FF2B5EF4-FFF2-40B4-BE49-F238E27FC236}">
                <a16:creationId xmlns:a16="http://schemas.microsoft.com/office/drawing/2014/main" id="{153A1D48-796C-49D7-95D5-188A9C88239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464632" y="5748639"/>
            <a:ext cx="789191" cy="534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https://lh3.googleusercontent.com/OoPgZVE9Kj1zZ5j04ne3O_5YK7bMOPR3xrLoQIUFIBONeIJ0wtJavsWNhB_3OFJ7n-tzzbbvNWhq6JuUOp5r78EosAKJ0U0pUfRbUPT92sItuX8pYS_Ult2BeDJk9qBYBcyC6fft13c">
            <a:extLst>
              <a:ext uri="{FF2B5EF4-FFF2-40B4-BE49-F238E27FC236}">
                <a16:creationId xmlns:a16="http://schemas.microsoft.com/office/drawing/2014/main" id="{E4FF5792-EFE8-4FA1-8F55-9572EE001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5748638"/>
            <a:ext cx="534963" cy="53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931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0;p13">
            <a:extLst>
              <a:ext uri="{FF2B5EF4-FFF2-40B4-BE49-F238E27FC236}">
                <a16:creationId xmlns:a16="http://schemas.microsoft.com/office/drawing/2014/main" id="{D5EC9B94-766F-4246-BACE-CEEBDA05C07C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508566" y="5834607"/>
            <a:ext cx="743857" cy="477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https://lh3.googleusercontent.com/OoPgZVE9Kj1zZ5j04ne3O_5YK7bMOPR3xrLoQIUFIBONeIJ0wtJavsWNhB_3OFJ7n-tzzbbvNWhq6JuUOp5r78EosAKJ0U0pUfRbUPT92sItuX8pYS_Ult2BeDJk9qBYBcyC6fft13c">
            <a:extLst>
              <a:ext uri="{FF2B5EF4-FFF2-40B4-BE49-F238E27FC236}">
                <a16:creationId xmlns:a16="http://schemas.microsoft.com/office/drawing/2014/main" id="{4F7F3541-BF9D-4C5C-99CB-5608CB2B9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5834607"/>
            <a:ext cx="477129" cy="47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519C8B4E-6AA0-43F8-8692-1642E1809F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97" y="715076"/>
            <a:ext cx="10689567" cy="4982339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82F43981-5A77-490B-A321-3E164B480726}"/>
              </a:ext>
            </a:extLst>
          </p:cNvPr>
          <p:cNvSpPr txBox="1"/>
          <p:nvPr/>
        </p:nvSpPr>
        <p:spPr>
          <a:xfrm>
            <a:off x="11128717" y="951191"/>
            <a:ext cx="4501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err="1"/>
              <a:t>exc</a:t>
            </a:r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1864570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0;p13">
            <a:extLst>
              <a:ext uri="{FF2B5EF4-FFF2-40B4-BE49-F238E27FC236}">
                <a16:creationId xmlns:a16="http://schemas.microsoft.com/office/drawing/2014/main" id="{D5EC9B94-766F-4246-BACE-CEEBDA05C07C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508566" y="5834607"/>
            <a:ext cx="743857" cy="477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https://lh3.googleusercontent.com/OoPgZVE9Kj1zZ5j04ne3O_5YK7bMOPR3xrLoQIUFIBONeIJ0wtJavsWNhB_3OFJ7n-tzzbbvNWhq6JuUOp5r78EosAKJ0U0pUfRbUPT92sItuX8pYS_Ult2BeDJk9qBYBcyC6fft13c">
            <a:extLst>
              <a:ext uri="{FF2B5EF4-FFF2-40B4-BE49-F238E27FC236}">
                <a16:creationId xmlns:a16="http://schemas.microsoft.com/office/drawing/2014/main" id="{4F7F3541-BF9D-4C5C-99CB-5608CB2B9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5834607"/>
            <a:ext cx="477129" cy="47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B68891DB-7D9D-49DF-A9F3-22272F2819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00" y="644882"/>
            <a:ext cx="10595623" cy="4954060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82F43981-5A77-490B-A321-3E164B480726}"/>
              </a:ext>
            </a:extLst>
          </p:cNvPr>
          <p:cNvSpPr txBox="1"/>
          <p:nvPr/>
        </p:nvSpPr>
        <p:spPr>
          <a:xfrm>
            <a:off x="11104003" y="901763"/>
            <a:ext cx="4501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err="1"/>
              <a:t>inc</a:t>
            </a:r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10713636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0;p13">
            <a:extLst>
              <a:ext uri="{FF2B5EF4-FFF2-40B4-BE49-F238E27FC236}">
                <a16:creationId xmlns:a16="http://schemas.microsoft.com/office/drawing/2014/main" id="{D5EC9B94-766F-4246-BACE-CEEBDA05C07C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508566" y="5834607"/>
            <a:ext cx="743857" cy="477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https://lh3.googleusercontent.com/OoPgZVE9Kj1zZ5j04ne3O_5YK7bMOPR3xrLoQIUFIBONeIJ0wtJavsWNhB_3OFJ7n-tzzbbvNWhq6JuUOp5r78EosAKJ0U0pUfRbUPT92sItuX8pYS_Ult2BeDJk9qBYBcyC6fft13c">
            <a:extLst>
              <a:ext uri="{FF2B5EF4-FFF2-40B4-BE49-F238E27FC236}">
                <a16:creationId xmlns:a16="http://schemas.microsoft.com/office/drawing/2014/main" id="{4F7F3541-BF9D-4C5C-99CB-5608CB2B9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5834607"/>
            <a:ext cx="477129" cy="47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54E7FBA4-4C6F-4071-8F0F-7CBB320B8C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60" y="591027"/>
            <a:ext cx="11136279" cy="5201376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82F43981-5A77-490B-A321-3E164B480726}"/>
              </a:ext>
            </a:extLst>
          </p:cNvPr>
          <p:cNvSpPr txBox="1"/>
          <p:nvPr/>
        </p:nvSpPr>
        <p:spPr>
          <a:xfrm>
            <a:off x="11128717" y="901763"/>
            <a:ext cx="4501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err="1"/>
              <a:t>exc</a:t>
            </a:r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1166385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0;p13">
            <a:extLst>
              <a:ext uri="{FF2B5EF4-FFF2-40B4-BE49-F238E27FC236}">
                <a16:creationId xmlns:a16="http://schemas.microsoft.com/office/drawing/2014/main" id="{D5EC9B94-766F-4246-BACE-CEEBDA05C07C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508566" y="5834607"/>
            <a:ext cx="743857" cy="477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https://lh3.googleusercontent.com/OoPgZVE9Kj1zZ5j04ne3O_5YK7bMOPR3xrLoQIUFIBONeIJ0wtJavsWNhB_3OFJ7n-tzzbbvNWhq6JuUOp5r78EosAKJ0U0pUfRbUPT92sItuX8pYS_Ult2BeDJk9qBYBcyC6fft13c">
            <a:extLst>
              <a:ext uri="{FF2B5EF4-FFF2-40B4-BE49-F238E27FC236}">
                <a16:creationId xmlns:a16="http://schemas.microsoft.com/office/drawing/2014/main" id="{4F7F3541-BF9D-4C5C-99CB-5608CB2B9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5834607"/>
            <a:ext cx="477129" cy="47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4487D029-51D6-438B-B81A-E594E77D1F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02" y="546264"/>
            <a:ext cx="10888595" cy="5134692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82F43981-5A77-490B-A321-3E164B480726}"/>
              </a:ext>
            </a:extLst>
          </p:cNvPr>
          <p:cNvSpPr txBox="1"/>
          <p:nvPr/>
        </p:nvSpPr>
        <p:spPr>
          <a:xfrm>
            <a:off x="11128717" y="827621"/>
            <a:ext cx="4501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err="1"/>
              <a:t>exc</a:t>
            </a:r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31401514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0;p13">
            <a:extLst>
              <a:ext uri="{FF2B5EF4-FFF2-40B4-BE49-F238E27FC236}">
                <a16:creationId xmlns:a16="http://schemas.microsoft.com/office/drawing/2014/main" id="{D5EC9B94-766F-4246-BACE-CEEBDA05C07C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508566" y="5834607"/>
            <a:ext cx="743857" cy="477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https://lh3.googleusercontent.com/OoPgZVE9Kj1zZ5j04ne3O_5YK7bMOPR3xrLoQIUFIBONeIJ0wtJavsWNhB_3OFJ7n-tzzbbvNWhq6JuUOp5r78EosAKJ0U0pUfRbUPT92sItuX8pYS_Ult2BeDJk9qBYBcyC6fft13c">
            <a:extLst>
              <a:ext uri="{FF2B5EF4-FFF2-40B4-BE49-F238E27FC236}">
                <a16:creationId xmlns:a16="http://schemas.microsoft.com/office/drawing/2014/main" id="{4F7F3541-BF9D-4C5C-99CB-5608CB2B9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5834607"/>
            <a:ext cx="477129" cy="47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BD0F4B64-0C58-49B1-9774-D2A5016CD0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76" y="532196"/>
            <a:ext cx="10907647" cy="5172797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82F43981-5A77-490B-A321-3E164B480726}"/>
              </a:ext>
            </a:extLst>
          </p:cNvPr>
          <p:cNvSpPr txBox="1"/>
          <p:nvPr/>
        </p:nvSpPr>
        <p:spPr>
          <a:xfrm>
            <a:off x="11128717" y="820565"/>
            <a:ext cx="4501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err="1"/>
              <a:t>exc</a:t>
            </a:r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740639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8AE40546-2E06-41A2-B494-C0E14231BA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690" y="2207673"/>
            <a:ext cx="3939817" cy="262007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8441ECBC-95DF-4823-A4F4-B24119F46A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5" b="-4815"/>
          <a:stretch/>
        </p:blipFill>
        <p:spPr>
          <a:xfrm>
            <a:off x="6370933" y="2207673"/>
            <a:ext cx="3912221" cy="28283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C5ADC1F-19BD-42D1-AF66-EF75C5F68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7094" y="655391"/>
            <a:ext cx="10058400" cy="940883"/>
          </a:xfrm>
        </p:spPr>
        <p:txBody>
          <a:bodyPr/>
          <a:lstStyle/>
          <a:p>
            <a:pPr algn="ctr"/>
            <a:r>
              <a:rPr lang="pt-PT" dirty="0" err="1">
                <a:solidFill>
                  <a:schemeClr val="tx1"/>
                </a:solidFill>
                <a:latin typeface="Avenir Next"/>
              </a:rPr>
              <a:t>Brief</a:t>
            </a:r>
            <a:r>
              <a:rPr lang="pt-PT" dirty="0">
                <a:solidFill>
                  <a:schemeClr val="tx1"/>
                </a:solidFill>
                <a:latin typeface="Avenir Next"/>
              </a:rPr>
              <a:t> </a:t>
            </a:r>
            <a:r>
              <a:rPr lang="pt-PT" dirty="0" err="1">
                <a:solidFill>
                  <a:schemeClr val="tx1"/>
                </a:solidFill>
                <a:latin typeface="Avenir Next"/>
              </a:rPr>
              <a:t>Introduction</a:t>
            </a:r>
            <a:endParaRPr lang="en-US" dirty="0">
              <a:solidFill>
                <a:schemeClr val="tx1"/>
              </a:solidFill>
              <a:latin typeface="Avenir Next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9DFA7A35-D63F-485B-ACB0-80A61F4DAF86}"/>
              </a:ext>
            </a:extLst>
          </p:cNvPr>
          <p:cNvSpPr txBox="1"/>
          <p:nvPr/>
        </p:nvSpPr>
        <p:spPr>
          <a:xfrm>
            <a:off x="6370933" y="5133276"/>
            <a:ext cx="4093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err="1">
                <a:latin typeface="Avenir Next"/>
              </a:rPr>
              <a:t>We</a:t>
            </a:r>
            <a:r>
              <a:rPr lang="pt-PT" dirty="0">
                <a:latin typeface="Avenir Next"/>
              </a:rPr>
              <a:t> are </a:t>
            </a:r>
            <a:r>
              <a:rPr lang="pt-PT" dirty="0" err="1">
                <a:latin typeface="Avenir Next"/>
              </a:rPr>
              <a:t>interested</a:t>
            </a:r>
            <a:r>
              <a:rPr lang="pt-PT" dirty="0">
                <a:latin typeface="Avenir Next"/>
              </a:rPr>
              <a:t> in </a:t>
            </a:r>
            <a:r>
              <a:rPr lang="pt-PT" dirty="0" err="1">
                <a:latin typeface="Avenir Next"/>
              </a:rPr>
              <a:t>the</a:t>
            </a:r>
            <a:r>
              <a:rPr lang="pt-PT" dirty="0">
                <a:latin typeface="Avenir Next"/>
              </a:rPr>
              <a:t> </a:t>
            </a:r>
            <a:r>
              <a:rPr lang="pt-PT" dirty="0" err="1">
                <a:latin typeface="Avenir Next"/>
              </a:rPr>
              <a:t>dileptonic</a:t>
            </a:r>
            <a:r>
              <a:rPr lang="pt-PT" dirty="0">
                <a:latin typeface="Avenir Next"/>
              </a:rPr>
              <a:t> </a:t>
            </a:r>
            <a:r>
              <a:rPr lang="pt-PT" dirty="0" err="1">
                <a:latin typeface="Avenir Next"/>
              </a:rPr>
              <a:t>decaying</a:t>
            </a:r>
            <a:r>
              <a:rPr lang="pt-PT" dirty="0">
                <a:latin typeface="Avenir Next"/>
              </a:rPr>
              <a:t> </a:t>
            </a:r>
            <a:r>
              <a:rPr lang="pt-PT" dirty="0" err="1">
                <a:latin typeface="Avenir Next"/>
              </a:rPr>
              <a:t>channel</a:t>
            </a:r>
            <a:endParaRPr lang="en-US" dirty="0">
              <a:latin typeface="Avenir Next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AB0EFB5-8C69-45F0-B28E-3379F7CD4CB8}"/>
              </a:ext>
            </a:extLst>
          </p:cNvPr>
          <p:cNvSpPr txBox="1"/>
          <p:nvPr/>
        </p:nvSpPr>
        <p:spPr>
          <a:xfrm>
            <a:off x="1237094" y="5167265"/>
            <a:ext cx="3850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>
                <a:latin typeface="Avenir Next"/>
              </a:rPr>
              <a:t>Top quark -&gt; b-jet + W </a:t>
            </a:r>
            <a:r>
              <a:rPr lang="pt-PT" dirty="0" err="1">
                <a:latin typeface="Avenir Next"/>
              </a:rPr>
              <a:t>boson</a:t>
            </a:r>
            <a:endParaRPr lang="en-US" dirty="0">
              <a:latin typeface="Avenir Next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CF90FA52-DAF5-404A-8001-D1A609C2B3FF}"/>
              </a:ext>
            </a:extLst>
          </p:cNvPr>
          <p:cNvSpPr txBox="1"/>
          <p:nvPr/>
        </p:nvSpPr>
        <p:spPr>
          <a:xfrm>
            <a:off x="838200" y="6061523"/>
            <a:ext cx="80137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[1] https://www-d0.fnal.gov/Run2Physics/top/top_public_web_pages/top_feynman_diagrams.html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FF26A8D9-4F3C-4AED-9FA0-242D6A115104}"/>
              </a:ext>
            </a:extLst>
          </p:cNvPr>
          <p:cNvSpPr txBox="1"/>
          <p:nvPr/>
        </p:nvSpPr>
        <p:spPr>
          <a:xfrm>
            <a:off x="4690440" y="4574360"/>
            <a:ext cx="731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/>
              <a:t>[1]</a:t>
            </a:r>
            <a:endParaRPr lang="en-US" sz="1200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5D9FD69C-88D4-44CF-A917-538A909C7619}"/>
              </a:ext>
            </a:extLst>
          </p:cNvPr>
          <p:cNvSpPr txBox="1"/>
          <p:nvPr/>
        </p:nvSpPr>
        <p:spPr>
          <a:xfrm>
            <a:off x="10283154" y="4550749"/>
            <a:ext cx="731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/>
              <a:t>[1]</a:t>
            </a:r>
            <a:endParaRPr lang="en-US" sz="1200" dirty="0"/>
          </a:p>
        </p:txBody>
      </p:sp>
      <p:pic>
        <p:nvPicPr>
          <p:cNvPr id="17" name="Google Shape;90;p13">
            <a:extLst>
              <a:ext uri="{FF2B5EF4-FFF2-40B4-BE49-F238E27FC236}">
                <a16:creationId xmlns:a16="http://schemas.microsoft.com/office/drawing/2014/main" id="{64F4698E-0363-47BF-A935-7FE5231E79D4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464632" y="5732917"/>
            <a:ext cx="789191" cy="534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2" descr="https://lh3.googleusercontent.com/OoPgZVE9Kj1zZ5j04ne3O_5YK7bMOPR3xrLoQIUFIBONeIJ0wtJavsWNhB_3OFJ7n-tzzbbvNWhq6JuUOp5r78EosAKJ0U0pUfRbUPT92sItuX8pYS_Ult2BeDJk9qBYBcyC6fft13c">
            <a:extLst>
              <a:ext uri="{FF2B5EF4-FFF2-40B4-BE49-F238E27FC236}">
                <a16:creationId xmlns:a16="http://schemas.microsoft.com/office/drawing/2014/main" id="{7F704327-123B-4B89-B04B-2DF24F11C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5748637"/>
            <a:ext cx="534963" cy="53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3377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0;p13">
            <a:extLst>
              <a:ext uri="{FF2B5EF4-FFF2-40B4-BE49-F238E27FC236}">
                <a16:creationId xmlns:a16="http://schemas.microsoft.com/office/drawing/2014/main" id="{D5EC9B94-766F-4246-BACE-CEEBDA05C07C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508566" y="5834607"/>
            <a:ext cx="743857" cy="477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https://lh3.googleusercontent.com/OoPgZVE9Kj1zZ5j04ne3O_5YK7bMOPR3xrLoQIUFIBONeIJ0wtJavsWNhB_3OFJ7n-tzzbbvNWhq6JuUOp5r78EosAKJ0U0pUfRbUPT92sItuX8pYS_Ult2BeDJk9qBYBcyC6fft13c">
            <a:extLst>
              <a:ext uri="{FF2B5EF4-FFF2-40B4-BE49-F238E27FC236}">
                <a16:creationId xmlns:a16="http://schemas.microsoft.com/office/drawing/2014/main" id="{4F7F3541-BF9D-4C5C-99CB-5608CB2B9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5834607"/>
            <a:ext cx="477129" cy="47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B6F18D30-D6CF-4583-BCA0-E5E03F247B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29" y="532196"/>
            <a:ext cx="11050542" cy="5191850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82F43981-5A77-490B-A321-3E164B480726}"/>
              </a:ext>
            </a:extLst>
          </p:cNvPr>
          <p:cNvSpPr txBox="1"/>
          <p:nvPr/>
        </p:nvSpPr>
        <p:spPr>
          <a:xfrm>
            <a:off x="11128717" y="842336"/>
            <a:ext cx="4501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err="1"/>
              <a:t>exc</a:t>
            </a:r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7219371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0;p13">
            <a:extLst>
              <a:ext uri="{FF2B5EF4-FFF2-40B4-BE49-F238E27FC236}">
                <a16:creationId xmlns:a16="http://schemas.microsoft.com/office/drawing/2014/main" id="{D5EC9B94-766F-4246-BACE-CEEBDA05C07C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508566" y="5834607"/>
            <a:ext cx="743857" cy="477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https://lh3.googleusercontent.com/OoPgZVE9Kj1zZ5j04ne3O_5YK7bMOPR3xrLoQIUFIBONeIJ0wtJavsWNhB_3OFJ7n-tzzbbvNWhq6JuUOp5r78EosAKJ0U0pUfRbUPT92sItuX8pYS_Ult2BeDJk9qBYBcyC6fft13c">
            <a:extLst>
              <a:ext uri="{FF2B5EF4-FFF2-40B4-BE49-F238E27FC236}">
                <a16:creationId xmlns:a16="http://schemas.microsoft.com/office/drawing/2014/main" id="{4F7F3541-BF9D-4C5C-99CB-5608CB2B9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5834607"/>
            <a:ext cx="477129" cy="47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D55392D-94C9-444E-966E-CC893AD469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23" y="602415"/>
            <a:ext cx="11126753" cy="5191850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82F43981-5A77-490B-A321-3E164B480726}"/>
              </a:ext>
            </a:extLst>
          </p:cNvPr>
          <p:cNvSpPr txBox="1"/>
          <p:nvPr/>
        </p:nvSpPr>
        <p:spPr>
          <a:xfrm>
            <a:off x="11128717" y="877049"/>
            <a:ext cx="4501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/>
              <a:t>DY</a:t>
            </a:r>
          </a:p>
        </p:txBody>
      </p:sp>
    </p:spTree>
    <p:extLst>
      <p:ext uri="{BB962C8B-B14F-4D97-AF65-F5344CB8AC3E}">
        <p14:creationId xmlns:p14="http://schemas.microsoft.com/office/powerpoint/2010/main" val="2651693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5ADC1F-19BD-42D1-AF66-EF75C5F68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217" y="571550"/>
            <a:ext cx="10271760" cy="994730"/>
          </a:xfrm>
        </p:spPr>
        <p:txBody>
          <a:bodyPr>
            <a:normAutofit/>
          </a:bodyPr>
          <a:lstStyle/>
          <a:p>
            <a:pPr algn="ctr"/>
            <a:r>
              <a:rPr lang="pt-PT" sz="3600" dirty="0" err="1">
                <a:solidFill>
                  <a:schemeClr val="tx1"/>
                </a:solidFill>
                <a:latin typeface="Avenir Next"/>
              </a:rPr>
              <a:t>Forward</a:t>
            </a:r>
            <a:r>
              <a:rPr lang="pt-PT" sz="3600" dirty="0">
                <a:solidFill>
                  <a:schemeClr val="tx1"/>
                </a:solidFill>
                <a:latin typeface="Avenir Next"/>
              </a:rPr>
              <a:t> </a:t>
            </a:r>
            <a:r>
              <a:rPr lang="pt-PT" sz="3600" dirty="0" err="1">
                <a:solidFill>
                  <a:schemeClr val="tx1"/>
                </a:solidFill>
                <a:latin typeface="Avenir Next"/>
              </a:rPr>
              <a:t>Tracks</a:t>
            </a:r>
            <a:r>
              <a:rPr lang="pt-PT" sz="3600" dirty="0">
                <a:solidFill>
                  <a:schemeClr val="tx1"/>
                </a:solidFill>
                <a:latin typeface="Avenir Next"/>
              </a:rPr>
              <a:t> IN PPS</a:t>
            </a:r>
            <a:endParaRPr lang="en-US" sz="3600" dirty="0">
              <a:solidFill>
                <a:schemeClr val="tx1"/>
              </a:solidFill>
              <a:latin typeface="Avenir Nex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8DCF0938-3822-4449-A9B0-BF1E28E2FC54}"/>
                  </a:ext>
                </a:extLst>
              </p:cNvPr>
              <p:cNvSpPr txBox="1"/>
              <p:nvPr/>
            </p:nvSpPr>
            <p:spPr>
              <a:xfrm>
                <a:off x="1044217" y="1945379"/>
                <a:ext cx="656661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323850">
                  <a:buClr>
                    <a:schemeClr val="dk1"/>
                  </a:buClr>
                  <a:buSzPts val="2400"/>
                  <a:buFont typeface="Avenir"/>
                  <a:buChar char="•"/>
                </a:pPr>
                <a:r>
                  <a:rPr lang="pt-PT" sz="2000" dirty="0">
                    <a:solidFill>
                      <a:schemeClr val="dk1"/>
                    </a:solidFill>
                    <a:latin typeface="Avenir Next" charset="0"/>
                    <a:ea typeface="Avenir Next" charset="0"/>
                    <a:cs typeface="Avenir Next" charset="0"/>
                    <a:sym typeface="Avenir"/>
                  </a:rPr>
                  <a:t>From </a:t>
                </a:r>
                <a:r>
                  <a:rPr lang="pt-PT" sz="2000" dirty="0" err="1">
                    <a:solidFill>
                      <a:schemeClr val="dk1"/>
                    </a:solidFill>
                    <a:latin typeface="Avenir Next" charset="0"/>
                    <a:ea typeface="Avenir Next" charset="0"/>
                    <a:cs typeface="Avenir Next" charset="0"/>
                    <a:sym typeface="Avenir"/>
                  </a:rPr>
                  <a:t>each</a:t>
                </a:r>
                <a:r>
                  <a:rPr lang="pt-PT" sz="2000" dirty="0">
                    <a:solidFill>
                      <a:schemeClr val="dk1"/>
                    </a:solidFill>
                    <a:latin typeface="Avenir Next" charset="0"/>
                    <a:ea typeface="Avenir Next" charset="0"/>
                    <a:cs typeface="Avenir Next" charset="0"/>
                    <a:sym typeface="Avenir"/>
                  </a:rPr>
                  <a:t> </a:t>
                </a:r>
                <a:r>
                  <a:rPr lang="pt-PT" sz="2000" dirty="0" err="1">
                    <a:solidFill>
                      <a:schemeClr val="dk1"/>
                    </a:solidFill>
                    <a:latin typeface="Avenir Next" charset="0"/>
                    <a:ea typeface="Avenir Next" charset="0"/>
                    <a:cs typeface="Avenir Next" charset="0"/>
                    <a:sym typeface="Avenir"/>
                  </a:rPr>
                  <a:t>track</a:t>
                </a:r>
                <a:r>
                  <a:rPr lang="pt-PT" sz="2000" dirty="0">
                    <a:solidFill>
                      <a:schemeClr val="dk1"/>
                    </a:solidFill>
                    <a:latin typeface="Avenir Next" charset="0"/>
                    <a:ea typeface="Avenir Next" charset="0"/>
                    <a:cs typeface="Avenir Next" charset="0"/>
                    <a:sym typeface="Avenir"/>
                  </a:rPr>
                  <a:t> </a:t>
                </a:r>
                <a:r>
                  <a:rPr lang="pt-PT" sz="2000" dirty="0" err="1">
                    <a:solidFill>
                      <a:schemeClr val="dk1"/>
                    </a:solidFill>
                    <a:latin typeface="Avenir Next" charset="0"/>
                    <a:ea typeface="Avenir Next" charset="0"/>
                    <a:cs typeface="Avenir Next" charset="0"/>
                    <a:sym typeface="Avenir"/>
                  </a:rPr>
                  <a:t>we</a:t>
                </a:r>
                <a:r>
                  <a:rPr lang="pt-PT" sz="2000" dirty="0">
                    <a:solidFill>
                      <a:schemeClr val="dk1"/>
                    </a:solidFill>
                    <a:latin typeface="Avenir Next" charset="0"/>
                    <a:ea typeface="Avenir Next" charset="0"/>
                    <a:cs typeface="Avenir Next" charset="0"/>
                    <a:sym typeface="Avenir"/>
                  </a:rPr>
                  <a:t> </a:t>
                </a:r>
                <a:r>
                  <a:rPr lang="pt-PT" sz="2000" dirty="0" err="1">
                    <a:solidFill>
                      <a:schemeClr val="dk1"/>
                    </a:solidFill>
                    <a:latin typeface="Avenir Next" charset="0"/>
                    <a:ea typeface="Avenir Next" charset="0"/>
                    <a:cs typeface="Avenir Next" charset="0"/>
                    <a:sym typeface="Avenir"/>
                  </a:rPr>
                  <a:t>get</a:t>
                </a:r>
                <a:r>
                  <a:rPr lang="pt-PT" sz="2000" dirty="0">
                    <a:solidFill>
                      <a:schemeClr val="dk1"/>
                    </a:solidFill>
                    <a:latin typeface="Avenir Next" charset="0"/>
                    <a:ea typeface="Avenir Next" charset="0"/>
                    <a:cs typeface="Avenir Next" charset="0"/>
                    <a:sym typeface="Avenir"/>
                  </a:rPr>
                  <a:t> </a:t>
                </a:r>
                <a:r>
                  <a:rPr lang="pt-PT" sz="2000" dirty="0" err="1">
                    <a:solidFill>
                      <a:schemeClr val="dk1"/>
                    </a:solidFill>
                    <a:latin typeface="Avenir Next" charset="0"/>
                    <a:ea typeface="Avenir Next" charset="0"/>
                    <a:cs typeface="Avenir Next" charset="0"/>
                    <a:sym typeface="Avenir"/>
                  </a:rPr>
                  <a:t>the</a:t>
                </a:r>
                <a:r>
                  <a:rPr lang="pt-PT" sz="2000" dirty="0">
                    <a:solidFill>
                      <a:schemeClr val="dk1"/>
                    </a:solidFill>
                    <a:latin typeface="Avenir Next" charset="0"/>
                    <a:ea typeface="Avenir Next" charset="0"/>
                    <a:cs typeface="Avenir Next" charset="0"/>
                    <a:sym typeface="Avenir"/>
                  </a:rPr>
                  <a:t> </a:t>
                </a:r>
                <a:r>
                  <a:rPr lang="pt-PT" sz="2000" dirty="0" err="1">
                    <a:solidFill>
                      <a:schemeClr val="dk1"/>
                    </a:solidFill>
                    <a:latin typeface="Avenir Next" charset="0"/>
                    <a:ea typeface="Avenir Next" charset="0"/>
                    <a:cs typeface="Avenir Next" charset="0"/>
                    <a:sym typeface="Avenir"/>
                  </a:rPr>
                  <a:t>momentum</a:t>
                </a:r>
                <a:r>
                  <a:rPr lang="pt-PT" sz="2000" dirty="0">
                    <a:solidFill>
                      <a:schemeClr val="dk1"/>
                    </a:solidFill>
                    <a:latin typeface="Avenir Next" charset="0"/>
                    <a:ea typeface="Avenir Next" charset="0"/>
                    <a:cs typeface="Avenir Next" charset="0"/>
                    <a:sym typeface="Avenir"/>
                  </a:rPr>
                  <a:t> </a:t>
                </a:r>
                <a:r>
                  <a:rPr lang="pt-PT" sz="2000" dirty="0" err="1">
                    <a:solidFill>
                      <a:schemeClr val="dk1"/>
                    </a:solidFill>
                    <a:latin typeface="Avenir Next" charset="0"/>
                    <a:ea typeface="Avenir Next" charset="0"/>
                    <a:cs typeface="Avenir Next" charset="0"/>
                    <a:sym typeface="Avenir"/>
                  </a:rPr>
                  <a:t>loss</a:t>
                </a:r>
                <a:r>
                  <a:rPr lang="pt-PT" sz="2000" dirty="0">
                    <a:solidFill>
                      <a:schemeClr val="dk1"/>
                    </a:solidFill>
                    <a:latin typeface="Avenir Next" charset="0"/>
                    <a:ea typeface="Avenir Next" charset="0"/>
                    <a:cs typeface="Avenir Next" charset="0"/>
                    <a:sym typeface="Avenir"/>
                  </a:rPr>
                  <a:t> </a:t>
                </a:r>
                <a:r>
                  <a:rPr lang="pt-PT" sz="2000" dirty="0" err="1">
                    <a:solidFill>
                      <a:schemeClr val="dk1"/>
                    </a:solidFill>
                    <a:latin typeface="Avenir Next" charset="0"/>
                    <a:ea typeface="Avenir Next" charset="0"/>
                    <a:cs typeface="Avenir Next" charset="0"/>
                    <a:sym typeface="Avenir"/>
                  </a:rPr>
                  <a:t>of</a:t>
                </a:r>
                <a:r>
                  <a:rPr lang="pt-PT" sz="2000" dirty="0">
                    <a:solidFill>
                      <a:schemeClr val="dk1"/>
                    </a:solidFill>
                    <a:latin typeface="Avenir Next" charset="0"/>
                    <a:ea typeface="Avenir Next" charset="0"/>
                    <a:cs typeface="Avenir Next" charset="0"/>
                    <a:sym typeface="Avenir"/>
                  </a:rPr>
                  <a:t> </a:t>
                </a:r>
                <a:r>
                  <a:rPr lang="pt-PT" sz="2000" dirty="0" err="1">
                    <a:solidFill>
                      <a:schemeClr val="dk1"/>
                    </a:solidFill>
                    <a:latin typeface="Avenir Next" charset="0"/>
                    <a:ea typeface="Avenir Next" charset="0"/>
                    <a:cs typeface="Avenir Next" charset="0"/>
                    <a:sym typeface="Avenir"/>
                  </a:rPr>
                  <a:t>the</a:t>
                </a:r>
                <a:r>
                  <a:rPr lang="pt-PT" sz="2000" dirty="0">
                    <a:solidFill>
                      <a:schemeClr val="dk1"/>
                    </a:solidFill>
                    <a:latin typeface="Avenir Next" charset="0"/>
                    <a:ea typeface="Avenir Next" charset="0"/>
                    <a:cs typeface="Avenir Next" charset="0"/>
                    <a:sym typeface="Avenir"/>
                  </a:rPr>
                  <a:t> </a:t>
                </a:r>
                <a:r>
                  <a:rPr lang="pt-PT" sz="2000" dirty="0" err="1">
                    <a:solidFill>
                      <a:schemeClr val="dk1"/>
                    </a:solidFill>
                    <a:latin typeface="Avenir Next" charset="0"/>
                    <a:ea typeface="Avenir Next" charset="0"/>
                    <a:cs typeface="Avenir Next" charset="0"/>
                    <a:sym typeface="Avenir"/>
                  </a:rPr>
                  <a:t>proton</a:t>
                </a:r>
                <a:endParaRPr lang="pt-PT" sz="2000" dirty="0">
                  <a:solidFill>
                    <a:schemeClr val="dk1"/>
                  </a:solidFill>
                  <a:latin typeface="Avenir Next" charset="0"/>
                  <a:ea typeface="Avenir Next" charset="0"/>
                  <a:cs typeface="Avenir Next" charset="0"/>
                  <a:sym typeface="Avenir"/>
                </a:endParaRPr>
              </a:p>
              <a:p>
                <a:pPr marL="285750" indent="-323850">
                  <a:buClr>
                    <a:schemeClr val="dk1"/>
                  </a:buClr>
                  <a:buSzPts val="2400"/>
                  <a:buFont typeface="Avenir"/>
                  <a:buChar char="•"/>
                </a:pPr>
                <a:r>
                  <a:rPr lang="pt-PT" sz="2000" dirty="0" err="1">
                    <a:solidFill>
                      <a:schemeClr val="dk1"/>
                    </a:solidFill>
                    <a:latin typeface="Avenir Next" charset="0"/>
                    <a:ea typeface="Avenir Next" charset="0"/>
                    <a:cs typeface="Avenir Next" charset="0"/>
                    <a:sym typeface="Avenir"/>
                  </a:rPr>
                  <a:t>Reconstruct</a:t>
                </a:r>
                <a:r>
                  <a:rPr lang="pt-PT" sz="2000" dirty="0">
                    <a:solidFill>
                      <a:schemeClr val="dk1"/>
                    </a:solidFill>
                    <a:latin typeface="Avenir Next" charset="0"/>
                    <a:ea typeface="Avenir Next" charset="0"/>
                    <a:cs typeface="Avenir Next" charset="0"/>
                    <a:sym typeface="Avenir"/>
                  </a:rPr>
                  <a:t> </a:t>
                </a:r>
                <a:r>
                  <a:rPr lang="pt-PT" sz="2000" dirty="0" err="1">
                    <a:solidFill>
                      <a:schemeClr val="dk1"/>
                    </a:solidFill>
                    <a:latin typeface="Avenir Next" charset="0"/>
                    <a:ea typeface="Avenir Next" charset="0"/>
                    <a:cs typeface="Avenir Next" charset="0"/>
                    <a:sym typeface="Avenir"/>
                  </a:rPr>
                  <a:t>tracks</a:t>
                </a:r>
                <a:r>
                  <a:rPr lang="pt-PT" sz="2000" dirty="0">
                    <a:solidFill>
                      <a:schemeClr val="dk1"/>
                    </a:solidFill>
                    <a:latin typeface="Avenir Next" charset="0"/>
                    <a:ea typeface="Avenir Next" charset="0"/>
                    <a:cs typeface="Avenir Next" charset="0"/>
                    <a:sym typeface="Avenir"/>
                  </a:rPr>
                  <a:t> </a:t>
                </a:r>
                <a:r>
                  <a:rPr lang="pt-PT" sz="2000" dirty="0" err="1">
                    <a:solidFill>
                      <a:schemeClr val="dk1"/>
                    </a:solidFill>
                    <a:latin typeface="Avenir Next" charset="0"/>
                    <a:ea typeface="Avenir Next" charset="0"/>
                    <a:cs typeface="Avenir Next" charset="0"/>
                    <a:sym typeface="Avenir"/>
                  </a:rPr>
                  <a:t>on</a:t>
                </a:r>
                <a:r>
                  <a:rPr lang="pt-PT" sz="2000" dirty="0">
                    <a:solidFill>
                      <a:schemeClr val="dk1"/>
                    </a:solidFill>
                    <a:latin typeface="Avenir Next" charset="0"/>
                    <a:ea typeface="Avenir Next" charset="0"/>
                    <a:cs typeface="Avenir Next" charset="0"/>
                    <a:sym typeface="Avenir"/>
                  </a:rPr>
                  <a:t> </a:t>
                </a:r>
                <a:r>
                  <a:rPr lang="pt-PT" sz="2000" dirty="0" err="1">
                    <a:solidFill>
                      <a:schemeClr val="dk1"/>
                    </a:solidFill>
                    <a:latin typeface="Avenir Next" charset="0"/>
                    <a:ea typeface="Avenir Next" charset="0"/>
                    <a:cs typeface="Avenir Next" charset="0"/>
                    <a:sym typeface="Avenir"/>
                  </a:rPr>
                  <a:t>both</a:t>
                </a:r>
                <a:r>
                  <a:rPr lang="pt-PT" sz="2000" dirty="0">
                    <a:solidFill>
                      <a:schemeClr val="dk1"/>
                    </a:solidFill>
                    <a:latin typeface="Avenir Next" charset="0"/>
                    <a:ea typeface="Avenir Next" charset="0"/>
                    <a:cs typeface="Avenir Next" charset="0"/>
                    <a:sym typeface="Avenir"/>
                  </a:rPr>
                  <a:t> </a:t>
                </a:r>
                <a:r>
                  <a:rPr lang="pt-PT" sz="2000" dirty="0" err="1">
                    <a:solidFill>
                      <a:schemeClr val="dk1"/>
                    </a:solidFill>
                    <a:latin typeface="Avenir Next" charset="0"/>
                    <a:ea typeface="Avenir Next" charset="0"/>
                    <a:cs typeface="Avenir Next" charset="0"/>
                    <a:sym typeface="Avenir"/>
                  </a:rPr>
                  <a:t>sides</a:t>
                </a:r>
                <a:r>
                  <a:rPr lang="pt-PT" sz="2000" dirty="0">
                    <a:solidFill>
                      <a:schemeClr val="dk1"/>
                    </a:solidFill>
                    <a:latin typeface="Avenir Next" charset="0"/>
                    <a:ea typeface="Avenir Next" charset="0"/>
                    <a:cs typeface="Avenir Next" charset="0"/>
                    <a:sym typeface="Avenir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0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Avenir Next" charset="0"/>
                            <a:cs typeface="Avenir Next" charset="0"/>
                            <a:sym typeface="Avenir"/>
                          </a:rPr>
                        </m:ctrlPr>
                      </m:sSubPr>
                      <m:e>
                        <m:r>
                          <a:rPr lang="pt-PT" sz="20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Avenir Next" charset="0"/>
                            <a:cs typeface="Avenir Next" charset="0"/>
                            <a:sym typeface="Avenir"/>
                          </a:rPr>
                          <m:t>𝜉</m:t>
                        </m:r>
                      </m:e>
                      <m:sub>
                        <m:r>
                          <a:rPr lang="pt-PT" sz="20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Avenir Next" charset="0"/>
                            <a:cs typeface="Avenir Next" charset="0"/>
                            <a:sym typeface="Avenir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PT" sz="2000" dirty="0">
                    <a:solidFill>
                      <a:schemeClr val="dk1"/>
                    </a:solidFill>
                    <a:latin typeface="Avenir Next" charset="0"/>
                    <a:ea typeface="Avenir Next" charset="0"/>
                    <a:cs typeface="Avenir Next" charset="0"/>
                    <a:sym typeface="Avenir"/>
                  </a:rPr>
                  <a:t> </a:t>
                </a:r>
                <a:r>
                  <a:rPr lang="pt-PT" sz="2000" dirty="0" err="1">
                    <a:solidFill>
                      <a:schemeClr val="dk1"/>
                    </a:solidFill>
                    <a:latin typeface="Avenir Next" charset="0"/>
                    <a:ea typeface="Avenir Next" charset="0"/>
                    <a:cs typeface="Avenir Next" charset="0"/>
                    <a:sym typeface="Avenir"/>
                  </a:rPr>
                  <a:t>and</a:t>
                </a:r>
                <a:r>
                  <a:rPr lang="pt-PT" sz="2000" dirty="0">
                    <a:solidFill>
                      <a:schemeClr val="dk1"/>
                    </a:solidFill>
                    <a:latin typeface="Avenir Next" charset="0"/>
                    <a:ea typeface="Avenir Next" charset="0"/>
                    <a:cs typeface="Avenir Next" charset="0"/>
                    <a:sym typeface="Avenir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0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Avenir Next" charset="0"/>
                            <a:cs typeface="Avenir Next" charset="0"/>
                            <a:sym typeface="Avenir"/>
                          </a:rPr>
                        </m:ctrlPr>
                      </m:sSubPr>
                      <m:e>
                        <m:r>
                          <a:rPr lang="pt-PT" sz="20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Avenir Next" charset="0"/>
                            <a:cs typeface="Avenir Next" charset="0"/>
                            <a:sym typeface="Avenir"/>
                          </a:rPr>
                          <m:t>𝜉</m:t>
                        </m:r>
                      </m:e>
                      <m:sub>
                        <m:r>
                          <a:rPr lang="pt-PT" sz="20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Avenir Next" charset="0"/>
                            <a:cs typeface="Avenir Next" charset="0"/>
                            <a:sym typeface="Avenir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PT" sz="2000" dirty="0">
                    <a:solidFill>
                      <a:schemeClr val="dk1"/>
                    </a:solidFill>
                    <a:latin typeface="Avenir Next" charset="0"/>
                    <a:ea typeface="Avenir Next" charset="0"/>
                    <a:cs typeface="Avenir Next" charset="0"/>
                    <a:sym typeface="Avenir"/>
                  </a:rPr>
                  <a:t>)</a:t>
                </a:r>
              </a:p>
              <a:p>
                <a:pPr marL="285750" indent="-323850">
                  <a:buClr>
                    <a:schemeClr val="dk1"/>
                  </a:buClr>
                  <a:buSzPts val="2400"/>
                  <a:buFont typeface="Avenir"/>
                  <a:buChar char="•"/>
                </a:pPr>
                <a:r>
                  <a:rPr lang="pt-PT" sz="2000" dirty="0" err="1">
                    <a:solidFill>
                      <a:schemeClr val="dk1"/>
                    </a:solidFill>
                    <a:latin typeface="Avenir Next" charset="0"/>
                    <a:ea typeface="Avenir Next" charset="0"/>
                    <a:cs typeface="Avenir Next" charset="0"/>
                    <a:sym typeface="Avenir"/>
                  </a:rPr>
                  <a:t>We</a:t>
                </a:r>
                <a:r>
                  <a:rPr lang="pt-PT" sz="2000" dirty="0">
                    <a:solidFill>
                      <a:schemeClr val="dk1"/>
                    </a:solidFill>
                    <a:latin typeface="Avenir Next" charset="0"/>
                    <a:ea typeface="Avenir Next" charset="0"/>
                    <a:cs typeface="Avenir Next" charset="0"/>
                    <a:sym typeface="Avenir"/>
                  </a:rPr>
                  <a:t> can </a:t>
                </a:r>
                <a:r>
                  <a:rPr lang="pt-PT" sz="2000" dirty="0" err="1">
                    <a:solidFill>
                      <a:schemeClr val="dk1"/>
                    </a:solidFill>
                    <a:latin typeface="Avenir Next" charset="0"/>
                    <a:ea typeface="Avenir Next" charset="0"/>
                    <a:cs typeface="Avenir Next" charset="0"/>
                    <a:sym typeface="Avenir"/>
                  </a:rPr>
                  <a:t>reconstruct</a:t>
                </a:r>
                <a:r>
                  <a:rPr lang="pt-PT" sz="2000" dirty="0">
                    <a:solidFill>
                      <a:schemeClr val="dk1"/>
                    </a:solidFill>
                    <a:latin typeface="Avenir Next" charset="0"/>
                    <a:ea typeface="Avenir Next" charset="0"/>
                    <a:cs typeface="Avenir Next" charset="0"/>
                    <a:sym typeface="Avenir"/>
                  </a:rPr>
                  <a:t> </a:t>
                </a:r>
                <a:r>
                  <a:rPr lang="pt-PT" sz="2000" dirty="0" err="1">
                    <a:solidFill>
                      <a:schemeClr val="dk1"/>
                    </a:solidFill>
                    <a:latin typeface="Avenir Next" charset="0"/>
                    <a:ea typeface="Avenir Next" charset="0"/>
                    <a:cs typeface="Avenir Next" charset="0"/>
                    <a:sym typeface="Avenir"/>
                  </a:rPr>
                  <a:t>the</a:t>
                </a:r>
                <a:r>
                  <a:rPr lang="pt-PT" sz="2000" dirty="0">
                    <a:solidFill>
                      <a:schemeClr val="dk1"/>
                    </a:solidFill>
                    <a:latin typeface="Avenir Next" charset="0"/>
                    <a:ea typeface="Avenir Next" charset="0"/>
                    <a:cs typeface="Avenir Next" charset="0"/>
                    <a:sym typeface="Avenir"/>
                  </a:rPr>
                  <a:t> </a:t>
                </a:r>
                <a:r>
                  <a:rPr lang="pt-PT" sz="2000" b="1" dirty="0" err="1">
                    <a:solidFill>
                      <a:schemeClr val="dk1"/>
                    </a:solidFill>
                    <a:latin typeface="Avenir Next Demi Bold" charset="0"/>
                    <a:ea typeface="Avenir Next Demi Bold" charset="0"/>
                    <a:cs typeface="Avenir Next Demi Bold" charset="0"/>
                    <a:sym typeface="Avenir"/>
                  </a:rPr>
                  <a:t>mass</a:t>
                </a:r>
                <a:r>
                  <a:rPr lang="pt-PT" sz="2000" b="1" dirty="0">
                    <a:solidFill>
                      <a:schemeClr val="dk1"/>
                    </a:solidFill>
                    <a:latin typeface="Avenir Next Demi Bold" charset="0"/>
                    <a:ea typeface="Avenir Next Demi Bold" charset="0"/>
                    <a:cs typeface="Avenir Next Demi Bold" charset="0"/>
                    <a:sym typeface="Avenir"/>
                  </a:rPr>
                  <a:t> </a:t>
                </a:r>
                <a:r>
                  <a:rPr lang="pt-PT" sz="2000" dirty="0" err="1">
                    <a:solidFill>
                      <a:schemeClr val="dk1"/>
                    </a:solidFill>
                    <a:latin typeface="Avenir Next" charset="0"/>
                    <a:ea typeface="Avenir Next" charset="0"/>
                    <a:cs typeface="Avenir Next" charset="0"/>
                    <a:sym typeface="Avenir"/>
                  </a:rPr>
                  <a:t>and</a:t>
                </a:r>
                <a:r>
                  <a:rPr lang="pt-PT" sz="2000" b="1" dirty="0">
                    <a:solidFill>
                      <a:schemeClr val="dk1"/>
                    </a:solidFill>
                    <a:latin typeface="Avenir Next Demi Bold" charset="0"/>
                    <a:ea typeface="Avenir Next Demi Bold" charset="0"/>
                    <a:cs typeface="Avenir Next Demi Bold" charset="0"/>
                    <a:sym typeface="Avenir"/>
                  </a:rPr>
                  <a:t> </a:t>
                </a:r>
                <a:r>
                  <a:rPr lang="pt-PT" sz="2000" b="1" dirty="0" err="1">
                    <a:solidFill>
                      <a:schemeClr val="dk1"/>
                    </a:solidFill>
                    <a:latin typeface="Avenir Next Demi Bold" charset="0"/>
                    <a:ea typeface="Avenir Next Demi Bold" charset="0"/>
                    <a:cs typeface="Avenir Next Demi Bold" charset="0"/>
                    <a:sym typeface="Avenir"/>
                  </a:rPr>
                  <a:t>rapidity</a:t>
                </a:r>
                <a:r>
                  <a:rPr lang="pt-PT" sz="2000" b="1" dirty="0">
                    <a:solidFill>
                      <a:schemeClr val="dk1"/>
                    </a:solidFill>
                    <a:latin typeface="Avenir Next Demi Bold" charset="0"/>
                    <a:ea typeface="Avenir Next Demi Bold" charset="0"/>
                    <a:cs typeface="Avenir Next Demi Bold" charset="0"/>
                    <a:sym typeface="Avenir"/>
                  </a:rPr>
                  <a:t> </a:t>
                </a:r>
                <a:r>
                  <a:rPr lang="pt-PT" sz="2000" dirty="0" err="1">
                    <a:solidFill>
                      <a:schemeClr val="dk1"/>
                    </a:solidFill>
                    <a:latin typeface="Avenir Next" charset="0"/>
                    <a:ea typeface="Avenir Next" charset="0"/>
                    <a:cs typeface="Avenir Next" charset="0"/>
                    <a:sym typeface="Avenir"/>
                  </a:rPr>
                  <a:t>of</a:t>
                </a:r>
                <a:r>
                  <a:rPr lang="pt-PT" sz="2000" dirty="0">
                    <a:solidFill>
                      <a:schemeClr val="dk1"/>
                    </a:solidFill>
                    <a:latin typeface="Avenir Next" charset="0"/>
                    <a:ea typeface="Avenir Next" charset="0"/>
                    <a:cs typeface="Avenir Next" charset="0"/>
                    <a:sym typeface="Avenir"/>
                  </a:rPr>
                  <a:t> </a:t>
                </a:r>
                <a:r>
                  <a:rPr lang="pt-PT" sz="2000" dirty="0" err="1">
                    <a:solidFill>
                      <a:schemeClr val="dk1"/>
                    </a:solidFill>
                    <a:latin typeface="Avenir Next" charset="0"/>
                    <a:ea typeface="Avenir Next" charset="0"/>
                    <a:cs typeface="Avenir Next" charset="0"/>
                    <a:sym typeface="Avenir"/>
                  </a:rPr>
                  <a:t>the</a:t>
                </a:r>
                <a:r>
                  <a:rPr lang="pt-PT" sz="2000" dirty="0">
                    <a:solidFill>
                      <a:schemeClr val="dk1"/>
                    </a:solidFill>
                    <a:latin typeface="Avenir Next" charset="0"/>
                    <a:ea typeface="Avenir Next" charset="0"/>
                    <a:cs typeface="Avenir Next" charset="0"/>
                    <a:sym typeface="Avenir"/>
                  </a:rPr>
                  <a:t> </a:t>
                </a:r>
                <a:r>
                  <a:rPr lang="pt-PT" sz="2000" dirty="0" err="1">
                    <a:solidFill>
                      <a:schemeClr val="dk1"/>
                    </a:solidFill>
                    <a:latin typeface="Avenir Next" charset="0"/>
                    <a:ea typeface="Avenir Next" charset="0"/>
                    <a:cs typeface="Avenir Next" charset="0"/>
                    <a:sym typeface="Avenir"/>
                  </a:rPr>
                  <a:t>system</a:t>
                </a:r>
                <a:endParaRPr lang="pt-PT" sz="2000" dirty="0">
                  <a:solidFill>
                    <a:schemeClr val="dk1"/>
                  </a:solidFill>
                  <a:latin typeface="Avenir Next" charset="0"/>
                  <a:ea typeface="Avenir Next" charset="0"/>
                  <a:cs typeface="Avenir Next" charset="0"/>
                  <a:sym typeface="Avenir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pt-PT" dirty="0">
                  <a:latin typeface="Avenir Next"/>
                </a:endParaRPr>
              </a:p>
              <a:p>
                <a:pPr algn="just"/>
                <a:endParaRPr lang="pt-PT" dirty="0"/>
              </a:p>
            </p:txBody>
          </p:sp>
        </mc:Choice>
        <mc:Fallback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8DCF0938-3822-4449-A9B0-BF1E28E2FC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217" y="1945379"/>
                <a:ext cx="6566618" cy="1569660"/>
              </a:xfrm>
              <a:prstGeom prst="rect">
                <a:avLst/>
              </a:prstGeom>
              <a:blipFill>
                <a:blip r:embed="rId2"/>
                <a:stretch>
                  <a:fillRect l="-1486" t="-6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oogle Shape;90;p13">
            <a:extLst>
              <a:ext uri="{FF2B5EF4-FFF2-40B4-BE49-F238E27FC236}">
                <a16:creationId xmlns:a16="http://schemas.microsoft.com/office/drawing/2014/main" id="{153A1D48-796C-49D7-95D5-188A9C88239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64632" y="5748639"/>
            <a:ext cx="789191" cy="534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https://lh3.googleusercontent.com/OoPgZVE9Kj1zZ5j04ne3O_5YK7bMOPR3xrLoQIUFIBONeIJ0wtJavsWNhB_3OFJ7n-tzzbbvNWhq6JuUOp5r78EosAKJ0U0pUfRbUPT92sItuX8pYS_Ult2BeDJk9qBYBcyC6fft13c">
            <a:extLst>
              <a:ext uri="{FF2B5EF4-FFF2-40B4-BE49-F238E27FC236}">
                <a16:creationId xmlns:a16="http://schemas.microsoft.com/office/drawing/2014/main" id="{E4FF5792-EFE8-4FA1-8F55-9572EE001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5748638"/>
            <a:ext cx="534963" cy="53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211FEA57-0D04-41DD-88F7-15F655C97A23}"/>
                  </a:ext>
                </a:extLst>
              </p:cNvPr>
              <p:cNvSpPr txBox="1"/>
              <p:nvPr/>
            </p:nvSpPr>
            <p:spPr>
              <a:xfrm>
                <a:off x="2486720" y="3397816"/>
                <a:ext cx="1850507" cy="8230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𝜉</m:t>
                      </m:r>
                      <m:r>
                        <a:rPr lang="pt-PT" sz="28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f>
                        <m:fPr>
                          <m:ctrlPr>
                            <a:rPr lang="mr-IN" sz="28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PT" sz="28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pt-PT" sz="28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pt-PT" sz="28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PT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PT" sz="28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pt-PT" sz="28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pt-PT" sz="28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PT" sz="28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pt-PT" sz="28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pt-PT" sz="28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211FEA57-0D04-41DD-88F7-15F655C97A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6720" y="3397816"/>
                <a:ext cx="1850507" cy="8230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10CBBBBE-97C3-4806-B43F-0D3D94E41505}"/>
              </a:ext>
            </a:extLst>
          </p:cNvPr>
          <p:cNvSpPr/>
          <p:nvPr/>
        </p:nvSpPr>
        <p:spPr>
          <a:xfrm>
            <a:off x="2362230" y="3425326"/>
            <a:ext cx="446701" cy="759885"/>
          </a:xfrm>
          <a:prstGeom prst="ellipse">
            <a:avLst/>
          </a:prstGeom>
          <a:noFill/>
          <a:ln>
            <a:solidFill>
              <a:srgbClr val="4D88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upo 10">
            <a:extLst>
              <a:ext uri="{FF2B5EF4-FFF2-40B4-BE49-F238E27FC236}">
                <a16:creationId xmlns:a16="http://schemas.microsoft.com/office/drawing/2014/main" id="{830D8F63-6B4C-4F8D-91C2-D4FD4CEB5014}"/>
              </a:ext>
            </a:extLst>
          </p:cNvPr>
          <p:cNvGrpSpPr/>
          <p:nvPr/>
        </p:nvGrpSpPr>
        <p:grpSpPr>
          <a:xfrm>
            <a:off x="411279" y="4478361"/>
            <a:ext cx="3765895" cy="1805240"/>
            <a:chOff x="1879939" y="4733673"/>
            <a:chExt cx="3765895" cy="1805240"/>
          </a:xfrm>
        </p:grpSpPr>
        <p:pic>
          <p:nvPicPr>
            <p:cNvPr id="10" name="Google Shape;121;p15">
              <a:extLst>
                <a:ext uri="{FF2B5EF4-FFF2-40B4-BE49-F238E27FC236}">
                  <a16:creationId xmlns:a16="http://schemas.microsoft.com/office/drawing/2014/main" id="{60732ED5-8CCA-49F9-951F-1B68FBC23CAF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t="27823" r="79964" b="31319"/>
            <a:stretch/>
          </p:blipFill>
          <p:spPr>
            <a:xfrm>
              <a:off x="1879939" y="5544183"/>
              <a:ext cx="1950951" cy="99473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1" name="Conexão Reta Unidirecional 6">
              <a:extLst>
                <a:ext uri="{FF2B5EF4-FFF2-40B4-BE49-F238E27FC236}">
                  <a16:creationId xmlns:a16="http://schemas.microsoft.com/office/drawing/2014/main" id="{340D4AB5-48ED-4312-9B0B-716530E336B1}"/>
                </a:ext>
              </a:extLst>
            </p:cNvPr>
            <p:cNvCxnSpPr/>
            <p:nvPr/>
          </p:nvCxnSpPr>
          <p:spPr>
            <a:xfrm flipV="1">
              <a:off x="2867891" y="4837706"/>
              <a:ext cx="13854" cy="115634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xão Reta Unidirecional 22">
              <a:extLst>
                <a:ext uri="{FF2B5EF4-FFF2-40B4-BE49-F238E27FC236}">
                  <a16:creationId xmlns:a16="http://schemas.microsoft.com/office/drawing/2014/main" id="{F0DC0A40-4C65-4C8D-8A0D-02F87DC4F563}"/>
                </a:ext>
              </a:extLst>
            </p:cNvPr>
            <p:cNvCxnSpPr/>
            <p:nvPr/>
          </p:nvCxnSpPr>
          <p:spPr>
            <a:xfrm flipV="1">
              <a:off x="2855414" y="5971307"/>
              <a:ext cx="1814945" cy="888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CaixaDeTexto 12">
                  <a:extLst>
                    <a:ext uri="{FF2B5EF4-FFF2-40B4-BE49-F238E27FC236}">
                      <a16:creationId xmlns:a16="http://schemas.microsoft.com/office/drawing/2014/main" id="{1A77CFEC-3A24-4A13-825F-89F6F648497B}"/>
                    </a:ext>
                  </a:extLst>
                </p:cNvPr>
                <p:cNvSpPr txBox="1"/>
                <p:nvPr/>
              </p:nvSpPr>
              <p:spPr>
                <a:xfrm>
                  <a:off x="3004205" y="4733673"/>
                  <a:ext cx="75403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b="0" i="1" smtClean="0">
                            <a:latin typeface="Cambria Math" charset="0"/>
                          </a:rPr>
                          <m:t>𝑦</m:t>
                        </m:r>
                        <m:r>
                          <a:rPr lang="pt-PT" b="0" i="1" smtClean="0">
                            <a:latin typeface="Cambria Math" charset="0"/>
                          </a:rPr>
                          <m:t>=0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CaixaDeTexto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4205" y="4733673"/>
                  <a:ext cx="754039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CaixaDeTexto 13">
                  <a:extLst>
                    <a:ext uri="{FF2B5EF4-FFF2-40B4-BE49-F238E27FC236}">
                      <a16:creationId xmlns:a16="http://schemas.microsoft.com/office/drawing/2014/main" id="{11C91F9B-33F3-43EA-80F7-E9F567A7A246}"/>
                    </a:ext>
                  </a:extLst>
                </p:cNvPr>
                <p:cNvSpPr txBox="1"/>
                <p:nvPr/>
              </p:nvSpPr>
              <p:spPr>
                <a:xfrm>
                  <a:off x="4700353" y="5760406"/>
                  <a:ext cx="94548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pt-PT" b="0" i="0" smtClean="0">
                            <a:latin typeface="Cambria Math" charset="0"/>
                          </a:rPr>
                          <m:t>y</m:t>
                        </m:r>
                        <m:r>
                          <a:rPr lang="pt-PT" b="0" i="1" smtClean="0">
                            <a:latin typeface="Cambria Math" charset="0"/>
                          </a:rPr>
                          <m:t>=</m:t>
                        </m:r>
                        <m:r>
                          <a:rPr lang="pt-PT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∞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4" name="CaixaDeTexto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0353" y="5760406"/>
                  <a:ext cx="945481" cy="36933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Google Shape;157;p17">
            <a:extLst>
              <a:ext uri="{FF2B5EF4-FFF2-40B4-BE49-F238E27FC236}">
                <a16:creationId xmlns:a16="http://schemas.microsoft.com/office/drawing/2014/main" id="{23E22FCD-7B02-47D9-9B1C-B6B03740AA7A}"/>
              </a:ext>
            </a:extLst>
          </p:cNvPr>
          <p:cNvSpPr/>
          <p:nvPr/>
        </p:nvSpPr>
        <p:spPr>
          <a:xfrm>
            <a:off x="4880684" y="3503232"/>
            <a:ext cx="2911303" cy="464162"/>
          </a:xfrm>
          <a:prstGeom prst="rightArrow">
            <a:avLst>
              <a:gd name="adj1" fmla="val 37692"/>
              <a:gd name="adj2" fmla="val 81611"/>
            </a:avLst>
          </a:prstGeom>
          <a:solidFill>
            <a:srgbClr val="4A86E8"/>
          </a:solidFill>
          <a:ln w="952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highlight>
                <a:srgbClr val="E69138"/>
              </a:highligh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01C2F23B-BD50-4271-B4B5-D2395095EB19}"/>
                  </a:ext>
                </a:extLst>
              </p:cNvPr>
              <p:cNvSpPr txBox="1"/>
              <p:nvPr/>
            </p:nvSpPr>
            <p:spPr>
              <a:xfrm>
                <a:off x="8318267" y="2636447"/>
                <a:ext cx="2496902" cy="18419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800" b="0" i="1" smtClean="0">
                              <a:latin typeface="Cambria Math" charset="0"/>
                            </a:rPr>
                            <m:t>𝑚</m:t>
                          </m:r>
                        </m:e>
                        <m:sub>
                          <m:r>
                            <a:rPr lang="pt-PT" sz="2800" b="0" i="1" smtClean="0">
                              <a:latin typeface="Cambria Math" charset="0"/>
                            </a:rPr>
                            <m:t>𝑅𝑃</m:t>
                          </m:r>
                        </m:sub>
                      </m:sSub>
                      <m:r>
                        <a:rPr lang="pt-PT" sz="2800" b="0" i="1" smtClean="0">
                          <a:latin typeface="Cambria Math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PT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t-PT" sz="2800" b="0" i="1" smtClean="0">
                              <a:latin typeface="Cambria Math" charset="0"/>
                            </a:rPr>
                            <m:t>𝑠</m:t>
                          </m:r>
                          <m:sSub>
                            <m:sSubPr>
                              <m:ctrlPr>
                                <a:rPr lang="pt-PT" sz="28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pt-PT" sz="28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pt-PT" sz="28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PT" sz="28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pt-PT" sz="28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pt-PT" sz="28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pt-PT" sz="2800" b="0" dirty="0"/>
              </a:p>
              <a:p>
                <a:endParaRPr lang="en-GB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800" b="0" i="1" smtClean="0">
                              <a:latin typeface="Cambria Math" charset="0"/>
                            </a:rPr>
                            <m:t>𝑦</m:t>
                          </m:r>
                        </m:e>
                        <m:sub>
                          <m:r>
                            <a:rPr lang="pt-PT" sz="2800" b="0" i="1" smtClean="0">
                              <a:latin typeface="Cambria Math" charset="0"/>
                            </a:rPr>
                            <m:t>𝑅𝑃</m:t>
                          </m:r>
                        </m:sub>
                      </m:sSub>
                      <m:r>
                        <a:rPr lang="pt-PT" sz="28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pt-PT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2800" b="0" i="1" smtClean="0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pt-PT" sz="2800" b="0" i="1" smtClean="0">
                              <a:latin typeface="Cambria Math" charset="0"/>
                            </a:rPr>
                            <m:t>2</m:t>
                          </m:r>
                        </m:den>
                      </m:f>
                      <m:r>
                        <a:rPr lang="pt-PT" sz="2800" b="0" i="1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PT" sz="2800" b="0" i="0" smtClean="0">
                          <a:latin typeface="Cambria Math" charset="0"/>
                        </a:rPr>
                        <m:t>ln</m:t>
                      </m:r>
                      <m:r>
                        <a:rPr lang="pt-PT" sz="2800" b="0" i="1" smtClean="0">
                          <a:latin typeface="Cambria Math" charset="0"/>
                        </a:rPr>
                        <m:t>⁡</m:t>
                      </m:r>
                      <m:d>
                        <m:dPr>
                          <m:ctrlPr>
                            <a:rPr lang="mr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mr-IN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PT" sz="2800" i="1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mr-IN" sz="28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pt-PT" sz="28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PT" sz="2800" i="1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mr-IN" sz="28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pt-PT" sz="28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01C2F23B-BD50-4271-B4B5-D2395095E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267" y="2636447"/>
                <a:ext cx="2496902" cy="1841914"/>
              </a:xfrm>
              <a:prstGeom prst="rect">
                <a:avLst/>
              </a:prstGeom>
              <a:blipFill>
                <a:blip r:embed="rId13"/>
                <a:stretch>
                  <a:fillRect b="-2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Google Shape;158;p17">
            <a:extLst>
              <a:ext uri="{FF2B5EF4-FFF2-40B4-BE49-F238E27FC236}">
                <a16:creationId xmlns:a16="http://schemas.microsoft.com/office/drawing/2014/main" id="{7D4DECD7-760A-4DE6-A07F-ED7E8508027C}"/>
              </a:ext>
            </a:extLst>
          </p:cNvPr>
          <p:cNvSpPr txBox="1"/>
          <p:nvPr/>
        </p:nvSpPr>
        <p:spPr>
          <a:xfrm>
            <a:off x="5187788" y="4140746"/>
            <a:ext cx="2118970" cy="675230"/>
          </a:xfrm>
          <a:prstGeom prst="rect">
            <a:avLst/>
          </a:prstGeom>
          <a:noFill/>
          <a:ln w="2857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pt-PT">
                <a:latin typeface="Avenir Next" charset="0"/>
                <a:ea typeface="Avenir Next" charset="0"/>
                <a:cs typeface="Avenir Next" charset="0"/>
                <a:sym typeface="Avenir"/>
              </a:rPr>
              <a:t>for every possible combination</a:t>
            </a:r>
            <a:endParaRPr>
              <a:latin typeface="Avenir Next" charset="0"/>
              <a:ea typeface="Avenir Next" charset="0"/>
              <a:cs typeface="Avenir Next" charset="0"/>
              <a:sym typeface="Avenir"/>
            </a:endParaRPr>
          </a:p>
        </p:txBody>
      </p:sp>
      <p:sp>
        <p:nvSpPr>
          <p:cNvPr id="18" name="Google Shape;156;p17">
            <a:extLst>
              <a:ext uri="{FF2B5EF4-FFF2-40B4-BE49-F238E27FC236}">
                <a16:creationId xmlns:a16="http://schemas.microsoft.com/office/drawing/2014/main" id="{276F6A90-D4A4-481A-B672-5F5A43D8875B}"/>
              </a:ext>
            </a:extLst>
          </p:cNvPr>
          <p:cNvSpPr txBox="1"/>
          <p:nvPr/>
        </p:nvSpPr>
        <p:spPr>
          <a:xfrm>
            <a:off x="2327636" y="4262228"/>
            <a:ext cx="2473200" cy="495300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pt-PT" b="1" dirty="0">
                <a:solidFill>
                  <a:srgbClr val="4D88E5"/>
                </a:solidFill>
                <a:latin typeface="Avenir Next" charset="0"/>
                <a:ea typeface="Avenir Next" charset="0"/>
                <a:cs typeface="Avenir Next" charset="0"/>
                <a:sym typeface="Avenir"/>
              </a:rPr>
              <a:t>1 per </a:t>
            </a:r>
            <a:r>
              <a:rPr lang="pt-PT" b="1" dirty="0" err="1">
                <a:solidFill>
                  <a:srgbClr val="4D88E5"/>
                </a:solidFill>
                <a:latin typeface="Avenir Next" charset="0"/>
                <a:ea typeface="Avenir Next" charset="0"/>
                <a:cs typeface="Avenir Next" charset="0"/>
                <a:sym typeface="Avenir"/>
              </a:rPr>
              <a:t>track</a:t>
            </a:r>
            <a:r>
              <a:rPr lang="pt-PT" b="1" dirty="0">
                <a:solidFill>
                  <a:srgbClr val="4D88E5"/>
                </a:solidFill>
                <a:latin typeface="Avenir Next" charset="0"/>
                <a:ea typeface="Avenir Next" charset="0"/>
                <a:cs typeface="Avenir Next" charset="0"/>
                <a:sym typeface="Avenir"/>
              </a:rPr>
              <a:t> in </a:t>
            </a:r>
            <a:r>
              <a:rPr lang="pt-PT" b="1" dirty="0" err="1">
                <a:solidFill>
                  <a:srgbClr val="4D88E5"/>
                </a:solidFill>
                <a:latin typeface="Avenir Next" charset="0"/>
                <a:ea typeface="Avenir Next" charset="0"/>
                <a:cs typeface="Avenir Next" charset="0"/>
                <a:sym typeface="Avenir"/>
              </a:rPr>
              <a:t>the</a:t>
            </a:r>
            <a:r>
              <a:rPr lang="pt-PT" b="1" dirty="0">
                <a:solidFill>
                  <a:srgbClr val="4D88E5"/>
                </a:solidFill>
                <a:latin typeface="Avenir Next" charset="0"/>
                <a:ea typeface="Avenir Next" charset="0"/>
                <a:cs typeface="Avenir Next" charset="0"/>
                <a:sym typeface="Avenir"/>
              </a:rPr>
              <a:t> RP</a:t>
            </a:r>
            <a:endParaRPr b="1" dirty="0">
              <a:solidFill>
                <a:srgbClr val="4D88E5"/>
              </a:solidFill>
              <a:latin typeface="Avenir Next" charset="0"/>
              <a:ea typeface="Avenir Next" charset="0"/>
              <a:cs typeface="Avenir Next" charset="0"/>
              <a:sym typeface="Avenir"/>
            </a:endParaRPr>
          </a:p>
        </p:txBody>
      </p:sp>
      <p:sp>
        <p:nvSpPr>
          <p:cNvPr id="19" name="Google Shape;159;p17">
            <a:extLst>
              <a:ext uri="{FF2B5EF4-FFF2-40B4-BE49-F238E27FC236}">
                <a16:creationId xmlns:a16="http://schemas.microsoft.com/office/drawing/2014/main" id="{E75ACCB2-5EA0-4008-B4E6-A8C7E45E717D}"/>
              </a:ext>
            </a:extLst>
          </p:cNvPr>
          <p:cNvSpPr txBox="1"/>
          <p:nvPr/>
        </p:nvSpPr>
        <p:spPr>
          <a:xfrm>
            <a:off x="7906038" y="4693129"/>
            <a:ext cx="3621459" cy="994730"/>
          </a:xfrm>
          <a:prstGeom prst="rect">
            <a:avLst/>
          </a:prstGeom>
          <a:noFill/>
          <a:ln w="2857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pt-PT" dirty="0" err="1">
                <a:latin typeface="Avenir Next" charset="0"/>
                <a:ea typeface="Avenir Next" charset="0"/>
                <a:cs typeface="Avenir Next" charset="0"/>
                <a:sym typeface="Avenir"/>
              </a:rPr>
              <a:t>check</a:t>
            </a:r>
            <a:r>
              <a:rPr lang="pt-PT" dirty="0">
                <a:latin typeface="Avenir Next" charset="0"/>
                <a:ea typeface="Avenir Next" charset="0"/>
                <a:cs typeface="Avenir Next" charset="0"/>
                <a:sym typeface="Avenir"/>
              </a:rPr>
              <a:t> </a:t>
            </a:r>
            <a:r>
              <a:rPr lang="pt-PT" dirty="0" err="1">
                <a:latin typeface="Avenir Next" charset="0"/>
                <a:ea typeface="Avenir Next" charset="0"/>
                <a:cs typeface="Avenir Next" charset="0"/>
                <a:sym typeface="Avenir"/>
              </a:rPr>
              <a:t>which</a:t>
            </a:r>
            <a:r>
              <a:rPr lang="pt-PT" dirty="0">
                <a:latin typeface="Avenir Next" charset="0"/>
                <a:ea typeface="Avenir Next" charset="0"/>
                <a:cs typeface="Avenir Next" charset="0"/>
                <a:sym typeface="Avenir"/>
              </a:rPr>
              <a:t> </a:t>
            </a:r>
            <a:r>
              <a:rPr lang="pt-PT" dirty="0" err="1">
                <a:latin typeface="Avenir Next" charset="0"/>
                <a:ea typeface="Avenir Next" charset="0"/>
                <a:cs typeface="Avenir Next" charset="0"/>
                <a:sym typeface="Avenir"/>
              </a:rPr>
              <a:t>mass</a:t>
            </a:r>
            <a:r>
              <a:rPr lang="pt-PT" dirty="0">
                <a:latin typeface="Avenir Next" charset="0"/>
                <a:ea typeface="Avenir Next" charset="0"/>
                <a:cs typeface="Avenir Next" charset="0"/>
                <a:sym typeface="Avenir"/>
              </a:rPr>
              <a:t> </a:t>
            </a:r>
            <a:r>
              <a:rPr lang="pt-PT" dirty="0" err="1">
                <a:latin typeface="Avenir Next" charset="0"/>
                <a:ea typeface="Avenir Next" charset="0"/>
                <a:cs typeface="Avenir Next" charset="0"/>
                <a:sym typeface="Avenir"/>
              </a:rPr>
              <a:t>and</a:t>
            </a:r>
            <a:r>
              <a:rPr lang="pt-PT" dirty="0">
                <a:latin typeface="Avenir Next" charset="0"/>
                <a:ea typeface="Avenir Next" charset="0"/>
                <a:cs typeface="Avenir Next" charset="0"/>
                <a:sym typeface="Avenir"/>
              </a:rPr>
              <a:t> </a:t>
            </a:r>
            <a:r>
              <a:rPr lang="pt-PT" dirty="0" err="1">
                <a:latin typeface="Avenir Next" charset="0"/>
                <a:ea typeface="Avenir Next" charset="0"/>
                <a:cs typeface="Avenir Next" charset="0"/>
                <a:sym typeface="Avenir"/>
              </a:rPr>
              <a:t>rapidity</a:t>
            </a:r>
            <a:r>
              <a:rPr lang="pt-PT" dirty="0">
                <a:latin typeface="Avenir Next" charset="0"/>
                <a:ea typeface="Avenir Next" charset="0"/>
                <a:cs typeface="Avenir Next" charset="0"/>
                <a:sym typeface="Avenir"/>
              </a:rPr>
              <a:t> </a:t>
            </a:r>
            <a:r>
              <a:rPr lang="pt-PT" dirty="0" err="1">
                <a:latin typeface="Avenir Next" charset="0"/>
                <a:ea typeface="Avenir Next" charset="0"/>
                <a:cs typeface="Avenir Next" charset="0"/>
                <a:sym typeface="Avenir"/>
              </a:rPr>
              <a:t>values</a:t>
            </a:r>
            <a:r>
              <a:rPr lang="pt-PT" dirty="0">
                <a:latin typeface="Avenir Next" charset="0"/>
                <a:ea typeface="Avenir Next" charset="0"/>
                <a:cs typeface="Avenir Next" charset="0"/>
                <a:sym typeface="Avenir"/>
              </a:rPr>
              <a:t> are </a:t>
            </a:r>
            <a:r>
              <a:rPr lang="pt-PT" dirty="0" err="1">
                <a:latin typeface="Avenir Next" charset="0"/>
                <a:ea typeface="Avenir Next" charset="0"/>
                <a:cs typeface="Avenir Next" charset="0"/>
                <a:sym typeface="Avenir"/>
              </a:rPr>
              <a:t>compatible</a:t>
            </a:r>
            <a:r>
              <a:rPr lang="pt-PT" dirty="0">
                <a:latin typeface="Avenir Next" charset="0"/>
                <a:ea typeface="Avenir Next" charset="0"/>
                <a:cs typeface="Avenir Next" charset="0"/>
                <a:sym typeface="Avenir"/>
              </a:rPr>
              <a:t> </a:t>
            </a:r>
            <a:r>
              <a:rPr lang="pt-PT" dirty="0" err="1">
                <a:latin typeface="Avenir Next" charset="0"/>
                <a:ea typeface="Avenir Next" charset="0"/>
                <a:cs typeface="Avenir Next" charset="0"/>
                <a:sym typeface="Avenir"/>
              </a:rPr>
              <a:t>with</a:t>
            </a:r>
            <a:r>
              <a:rPr lang="pt-PT" dirty="0">
                <a:latin typeface="Avenir Next" charset="0"/>
                <a:ea typeface="Avenir Next" charset="0"/>
                <a:cs typeface="Avenir Next" charset="0"/>
                <a:sym typeface="Avenir"/>
              </a:rPr>
              <a:t> </a:t>
            </a:r>
            <a:r>
              <a:rPr lang="pt-PT" dirty="0" err="1">
                <a:latin typeface="Avenir Next" charset="0"/>
                <a:ea typeface="Avenir Next" charset="0"/>
                <a:cs typeface="Avenir Next" charset="0"/>
                <a:sym typeface="Avenir"/>
              </a:rPr>
              <a:t>what</a:t>
            </a:r>
            <a:r>
              <a:rPr lang="pt-PT" dirty="0">
                <a:latin typeface="Avenir Next" charset="0"/>
                <a:ea typeface="Avenir Next" charset="0"/>
                <a:cs typeface="Avenir Next" charset="0"/>
                <a:sym typeface="Avenir"/>
              </a:rPr>
              <a:t> </a:t>
            </a:r>
            <a:r>
              <a:rPr lang="pt-PT" dirty="0" err="1">
                <a:latin typeface="Avenir Next" charset="0"/>
                <a:ea typeface="Avenir Next" charset="0"/>
                <a:cs typeface="Avenir Next" charset="0"/>
                <a:sym typeface="Avenir"/>
              </a:rPr>
              <a:t>we</a:t>
            </a:r>
            <a:r>
              <a:rPr lang="pt-PT" dirty="0">
                <a:latin typeface="Avenir Next" charset="0"/>
                <a:ea typeface="Avenir Next" charset="0"/>
                <a:cs typeface="Avenir Next" charset="0"/>
                <a:sym typeface="Avenir"/>
              </a:rPr>
              <a:t> are </a:t>
            </a:r>
            <a:r>
              <a:rPr lang="pt-PT" dirty="0" err="1">
                <a:latin typeface="Avenir Next" charset="0"/>
                <a:ea typeface="Avenir Next" charset="0"/>
                <a:cs typeface="Avenir Next" charset="0"/>
                <a:sym typeface="Avenir"/>
              </a:rPr>
              <a:t>looking</a:t>
            </a:r>
            <a:r>
              <a:rPr lang="pt-PT" dirty="0">
                <a:latin typeface="Avenir Next" charset="0"/>
                <a:ea typeface="Avenir Next" charset="0"/>
                <a:cs typeface="Avenir Next" charset="0"/>
                <a:sym typeface="Avenir"/>
              </a:rPr>
              <a:t> for!</a:t>
            </a:r>
            <a:endParaRPr dirty="0">
              <a:latin typeface="Avenir Next" charset="0"/>
              <a:ea typeface="Avenir Next" charset="0"/>
              <a:cs typeface="Avenir Next" charset="0"/>
              <a:sym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311894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4C5ADC1F-19BD-42D1-AF66-EF75C5F6868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960120" y="211015"/>
                <a:ext cx="10271760" cy="1450757"/>
              </a:xfrm>
            </p:spPr>
            <p:txBody>
              <a:bodyPr/>
              <a:lstStyle/>
              <a:p>
                <a:pPr algn="ctr"/>
                <a:r>
                  <a:rPr lang="pt-PT" dirty="0">
                    <a:solidFill>
                      <a:schemeClr val="tx1"/>
                    </a:solidFill>
                    <a:latin typeface="Avenir Next"/>
                  </a:rPr>
                  <a:t>Exclusive </a:t>
                </a:r>
                <a14:m>
                  <m:oMath xmlns:m="http://schemas.openxmlformats.org/officeDocument/2006/math">
                    <m:r>
                      <a:rPr lang="pt-PT" i="1" kern="0">
                        <a:solidFill>
                          <a:schemeClr val="tx1"/>
                        </a:solidFill>
                        <a:latin typeface="Cambria Math" charset="0"/>
                        <a:ea typeface="Avenir Next" charset="0"/>
                        <a:cs typeface="Avenir Next" charset="0"/>
                      </a:rPr>
                      <m:t>𝑡</m:t>
                    </m:r>
                    <m:acc>
                      <m:accPr>
                        <m:chr m:val="̅"/>
                        <m:ctrlPr>
                          <a:rPr lang="pt-PT" i="1" cap="small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venir Next" charset="0"/>
                            <a:cs typeface="Avenir Next" charset="0"/>
                            <a:sym typeface="Avenir"/>
                          </a:rPr>
                        </m:ctrlPr>
                      </m:accPr>
                      <m:e>
                        <m:r>
                          <a:rPr lang="pt-PT" i="1" cap="small">
                            <a:solidFill>
                              <a:schemeClr val="tx1"/>
                            </a:solidFill>
                            <a:latin typeface="Cambria Math" charset="0"/>
                            <a:ea typeface="Avenir Next" charset="0"/>
                            <a:cs typeface="Avenir Next" charset="0"/>
                            <a:sym typeface="Avenir"/>
                          </a:rPr>
                          <m:t>𝑡</m:t>
                        </m:r>
                      </m:e>
                    </m:acc>
                  </m:oMath>
                </a14:m>
                <a:endParaRPr lang="en-US" dirty="0">
                  <a:solidFill>
                    <a:schemeClr val="tx1"/>
                  </a:solidFill>
                  <a:latin typeface="Avenir Next"/>
                </a:endParaRPr>
              </a:p>
            </p:txBody>
          </p:sp>
        </mc:Choice>
        <mc:Fallback xmlns="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4C5ADC1F-19BD-42D1-AF66-EF75C5F686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60120" y="211015"/>
                <a:ext cx="10271760" cy="1450757"/>
              </a:xfrm>
              <a:blipFill>
                <a:blip r:embed="rId2"/>
                <a:stretch>
                  <a:fillRect b="-22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ixaDeTexto 3">
            <a:extLst>
              <a:ext uri="{FF2B5EF4-FFF2-40B4-BE49-F238E27FC236}">
                <a16:creationId xmlns:a16="http://schemas.microsoft.com/office/drawing/2014/main" id="{8DCF0938-3822-4449-A9B0-BF1E28E2FC54}"/>
              </a:ext>
            </a:extLst>
          </p:cNvPr>
          <p:cNvSpPr txBox="1"/>
          <p:nvPr/>
        </p:nvSpPr>
        <p:spPr>
          <a:xfrm>
            <a:off x="5666354" y="2362149"/>
            <a:ext cx="51928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dirty="0" err="1">
                <a:latin typeface="Avenir Next"/>
              </a:rPr>
              <a:t>Dileptonic</a:t>
            </a:r>
            <a:r>
              <a:rPr lang="pt-PT" dirty="0">
                <a:latin typeface="Avenir Next"/>
              </a:rPr>
              <a:t> </a:t>
            </a:r>
            <a:r>
              <a:rPr lang="pt-PT" dirty="0" err="1">
                <a:latin typeface="Avenir Next"/>
              </a:rPr>
              <a:t>decaying</a:t>
            </a:r>
            <a:r>
              <a:rPr lang="pt-PT" dirty="0">
                <a:latin typeface="Avenir Next"/>
              </a:rPr>
              <a:t> </a:t>
            </a:r>
            <a:r>
              <a:rPr lang="pt-PT" dirty="0" err="1">
                <a:latin typeface="Avenir Next"/>
              </a:rPr>
              <a:t>channel</a:t>
            </a:r>
            <a:endParaRPr lang="pt-PT" dirty="0">
              <a:latin typeface="Avenir Nex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PT" dirty="0">
              <a:latin typeface="Avenir Nex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dirty="0" err="1">
                <a:latin typeface="Avenir Next"/>
              </a:rPr>
              <a:t>Photon-photon</a:t>
            </a:r>
            <a:r>
              <a:rPr lang="pt-PT" dirty="0">
                <a:latin typeface="Avenir Next"/>
              </a:rPr>
              <a:t> </a:t>
            </a:r>
            <a:r>
              <a:rPr lang="pt-PT" dirty="0" err="1">
                <a:latin typeface="Avenir Next"/>
              </a:rPr>
              <a:t>interaction</a:t>
            </a:r>
            <a:endParaRPr lang="pt-PT" dirty="0">
              <a:latin typeface="Avenir Nex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PT" dirty="0">
              <a:latin typeface="Avenir Nex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dirty="0" err="1">
                <a:latin typeface="Avenir Next"/>
              </a:rPr>
              <a:t>Missing</a:t>
            </a:r>
            <a:r>
              <a:rPr lang="pt-PT" dirty="0">
                <a:latin typeface="Avenir Next"/>
              </a:rPr>
              <a:t> </a:t>
            </a:r>
            <a:r>
              <a:rPr lang="pt-PT" dirty="0" err="1">
                <a:latin typeface="Avenir Next"/>
              </a:rPr>
              <a:t>transverse</a:t>
            </a:r>
            <a:r>
              <a:rPr lang="pt-PT" dirty="0">
                <a:latin typeface="Avenir Next"/>
              </a:rPr>
              <a:t> </a:t>
            </a:r>
            <a:r>
              <a:rPr lang="pt-PT" dirty="0" err="1">
                <a:latin typeface="Avenir Next"/>
              </a:rPr>
              <a:t>energy</a:t>
            </a:r>
            <a:r>
              <a:rPr lang="pt-PT" dirty="0">
                <a:latin typeface="Avenir Next"/>
              </a:rPr>
              <a:t> (</a:t>
            </a:r>
            <a:r>
              <a:rPr lang="pt-PT" dirty="0" err="1">
                <a:latin typeface="Avenir Next"/>
              </a:rPr>
              <a:t>met</a:t>
            </a:r>
            <a:r>
              <a:rPr lang="pt-PT" dirty="0">
                <a:latin typeface="Avenir Next"/>
              </a:rPr>
              <a:t>) </a:t>
            </a:r>
            <a:r>
              <a:rPr lang="pt-PT" dirty="0" err="1">
                <a:latin typeface="Avenir Next"/>
              </a:rPr>
              <a:t>due</a:t>
            </a:r>
            <a:r>
              <a:rPr lang="pt-PT" dirty="0">
                <a:latin typeface="Avenir Next"/>
              </a:rPr>
              <a:t> to neutrinos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PT" dirty="0">
              <a:latin typeface="Avenir Nex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dirty="0" err="1">
                <a:latin typeface="Avenir Next"/>
              </a:rPr>
              <a:t>Protons</a:t>
            </a:r>
            <a:r>
              <a:rPr lang="pt-PT" dirty="0">
                <a:latin typeface="Avenir Next"/>
              </a:rPr>
              <a:t> </a:t>
            </a:r>
            <a:r>
              <a:rPr lang="pt-PT" dirty="0" err="1">
                <a:latin typeface="Avenir Next"/>
              </a:rPr>
              <a:t>preserved</a:t>
            </a:r>
            <a:r>
              <a:rPr lang="pt-PT" dirty="0">
                <a:latin typeface="Avenir Next"/>
              </a:rPr>
              <a:t> </a:t>
            </a:r>
            <a:r>
              <a:rPr lang="pt-PT" dirty="0" err="1">
                <a:latin typeface="Avenir Next"/>
              </a:rPr>
              <a:t>and</a:t>
            </a:r>
            <a:r>
              <a:rPr lang="pt-PT" dirty="0">
                <a:latin typeface="Avenir Next"/>
              </a:rPr>
              <a:t> </a:t>
            </a:r>
            <a:r>
              <a:rPr lang="pt-PT" dirty="0" err="1">
                <a:latin typeface="Avenir Next"/>
              </a:rPr>
              <a:t>detected</a:t>
            </a:r>
            <a:r>
              <a:rPr lang="pt-PT" dirty="0">
                <a:latin typeface="Avenir Next"/>
              </a:rPr>
              <a:t> </a:t>
            </a:r>
            <a:r>
              <a:rPr lang="pt-PT" dirty="0" err="1">
                <a:latin typeface="Avenir Next"/>
              </a:rPr>
              <a:t>by</a:t>
            </a:r>
            <a:r>
              <a:rPr lang="pt-PT" dirty="0">
                <a:latin typeface="Avenir Next"/>
              </a:rPr>
              <a:t> </a:t>
            </a:r>
            <a:r>
              <a:rPr lang="pt-PT" dirty="0" err="1">
                <a:latin typeface="Avenir Next"/>
              </a:rPr>
              <a:t>the</a:t>
            </a:r>
            <a:r>
              <a:rPr lang="pt-PT" dirty="0">
                <a:latin typeface="Avenir Next"/>
              </a:rPr>
              <a:t> PPS (</a:t>
            </a:r>
            <a:r>
              <a:rPr lang="pt-PT" dirty="0" err="1">
                <a:latin typeface="Avenir Next"/>
              </a:rPr>
              <a:t>allow</a:t>
            </a:r>
            <a:r>
              <a:rPr lang="pt-PT" dirty="0">
                <a:latin typeface="Avenir Next"/>
              </a:rPr>
              <a:t> </a:t>
            </a:r>
            <a:r>
              <a:rPr lang="pt-PT" dirty="0" err="1">
                <a:latin typeface="Avenir Next"/>
              </a:rPr>
              <a:t>the</a:t>
            </a:r>
            <a:r>
              <a:rPr lang="pt-PT" dirty="0">
                <a:latin typeface="Avenir Next"/>
              </a:rPr>
              <a:t> </a:t>
            </a:r>
            <a:r>
              <a:rPr lang="pt-PT" dirty="0" err="1">
                <a:latin typeface="Avenir Next"/>
              </a:rPr>
              <a:t>kinematic</a:t>
            </a:r>
            <a:r>
              <a:rPr lang="pt-PT" dirty="0">
                <a:latin typeface="Avenir Next"/>
              </a:rPr>
              <a:t> </a:t>
            </a:r>
            <a:r>
              <a:rPr lang="pt-PT" dirty="0" err="1">
                <a:latin typeface="Avenir Next"/>
              </a:rPr>
              <a:t>reconstruction</a:t>
            </a:r>
            <a:r>
              <a:rPr lang="pt-PT" dirty="0">
                <a:latin typeface="Avenir Next"/>
              </a:rPr>
              <a:t> </a:t>
            </a:r>
            <a:r>
              <a:rPr lang="pt-PT" dirty="0" err="1">
                <a:latin typeface="Avenir Next"/>
              </a:rPr>
              <a:t>even</a:t>
            </a:r>
            <a:r>
              <a:rPr lang="pt-PT" dirty="0">
                <a:latin typeface="Avenir Next"/>
              </a:rPr>
              <a:t> </a:t>
            </a:r>
            <a:r>
              <a:rPr lang="pt-PT" dirty="0" err="1">
                <a:latin typeface="Avenir Next"/>
              </a:rPr>
              <a:t>with</a:t>
            </a:r>
            <a:r>
              <a:rPr lang="pt-PT" dirty="0">
                <a:latin typeface="Avenir Next"/>
              </a:rPr>
              <a:t> </a:t>
            </a:r>
            <a:r>
              <a:rPr lang="pt-PT" dirty="0" err="1">
                <a:latin typeface="Avenir Next"/>
              </a:rPr>
              <a:t>met</a:t>
            </a:r>
            <a:r>
              <a:rPr lang="pt-PT" dirty="0">
                <a:latin typeface="Avenir Next"/>
              </a:rPr>
              <a:t>)</a:t>
            </a:r>
            <a:endParaRPr lang="en-US" dirty="0">
              <a:latin typeface="Avenir Next"/>
            </a:endParaRPr>
          </a:p>
        </p:txBody>
      </p:sp>
      <p:pic>
        <p:nvPicPr>
          <p:cNvPr id="6" name="Google Shape;101;p14">
            <a:extLst>
              <a:ext uri="{FF2B5EF4-FFF2-40B4-BE49-F238E27FC236}">
                <a16:creationId xmlns:a16="http://schemas.microsoft.com/office/drawing/2014/main" id="{3D818A88-F5D7-4FE7-A0CD-0D681AD0DD1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9429" t="13460" r="40844" b="64301"/>
          <a:stretch/>
        </p:blipFill>
        <p:spPr>
          <a:xfrm>
            <a:off x="1599028" y="2348222"/>
            <a:ext cx="3662290" cy="2627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90;p13">
            <a:extLst>
              <a:ext uri="{FF2B5EF4-FFF2-40B4-BE49-F238E27FC236}">
                <a16:creationId xmlns:a16="http://schemas.microsoft.com/office/drawing/2014/main" id="{911CF32C-87C6-4C07-A258-9F0B2FD3F3F2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64632" y="5748639"/>
            <a:ext cx="789191" cy="534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https://lh3.googleusercontent.com/OoPgZVE9Kj1zZ5j04ne3O_5YK7bMOPR3xrLoQIUFIBONeIJ0wtJavsWNhB_3OFJ7n-tzzbbvNWhq6JuUOp5r78EosAKJ0U0pUfRbUPT92sItuX8pYS_Ult2BeDJk9qBYBcyC6fft13c">
            <a:extLst>
              <a:ext uri="{FF2B5EF4-FFF2-40B4-BE49-F238E27FC236}">
                <a16:creationId xmlns:a16="http://schemas.microsoft.com/office/drawing/2014/main" id="{97CCD595-034C-46AE-994A-D2D6C6B8E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5748638"/>
            <a:ext cx="534963" cy="53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763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5ADC1F-19BD-42D1-AF66-EF75C5F68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83887"/>
            <a:ext cx="10058400" cy="1450757"/>
          </a:xfrm>
        </p:spPr>
        <p:txBody>
          <a:bodyPr/>
          <a:lstStyle/>
          <a:p>
            <a:pPr algn="ctr"/>
            <a:r>
              <a:rPr lang="pt-PT" dirty="0">
                <a:solidFill>
                  <a:schemeClr val="tx1"/>
                </a:solidFill>
                <a:latin typeface="Avenir Next"/>
              </a:rPr>
              <a:t>PPS </a:t>
            </a:r>
            <a:r>
              <a:rPr lang="pt-PT" dirty="0" err="1">
                <a:solidFill>
                  <a:schemeClr val="tx1"/>
                </a:solidFill>
                <a:latin typeface="Avenir Next"/>
              </a:rPr>
              <a:t>Detector</a:t>
            </a:r>
            <a:endParaRPr lang="en-US" dirty="0">
              <a:solidFill>
                <a:schemeClr val="tx1"/>
              </a:solidFill>
              <a:latin typeface="Avenir Next"/>
            </a:endParaRPr>
          </a:p>
        </p:txBody>
      </p:sp>
      <p:pic>
        <p:nvPicPr>
          <p:cNvPr id="18" name="Google Shape;90;p13">
            <a:extLst>
              <a:ext uri="{FF2B5EF4-FFF2-40B4-BE49-F238E27FC236}">
                <a16:creationId xmlns:a16="http://schemas.microsoft.com/office/drawing/2014/main" id="{601C2CDE-8AB3-4F02-B7AE-7E8C590C1CE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464632" y="5748639"/>
            <a:ext cx="789191" cy="534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2" descr="https://lh3.googleusercontent.com/OoPgZVE9Kj1zZ5j04ne3O_5YK7bMOPR3xrLoQIUFIBONeIJ0wtJavsWNhB_3OFJ7n-tzzbbvNWhq6JuUOp5r78EosAKJ0U0pUfRbUPT92sItuX8pYS_Ult2BeDJk9qBYBcyC6fft13c">
            <a:extLst>
              <a:ext uri="{FF2B5EF4-FFF2-40B4-BE49-F238E27FC236}">
                <a16:creationId xmlns:a16="http://schemas.microsoft.com/office/drawing/2014/main" id="{DB63656F-BEA4-4FD1-9B0A-446A83F6E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5748638"/>
            <a:ext cx="534963" cy="53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Google Shape;121;p15">
            <a:extLst>
              <a:ext uri="{FF2B5EF4-FFF2-40B4-BE49-F238E27FC236}">
                <a16:creationId xmlns:a16="http://schemas.microsoft.com/office/drawing/2014/main" id="{C1E9BD8F-D49E-4F87-93C4-A18844037D60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37462" y="3835051"/>
            <a:ext cx="8435721" cy="16282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35262303-C3FD-4CD6-BCFE-92B76FE3022A}"/>
              </a:ext>
            </a:extLst>
          </p:cNvPr>
          <p:cNvSpPr txBox="1"/>
          <p:nvPr/>
        </p:nvSpPr>
        <p:spPr>
          <a:xfrm>
            <a:off x="2028911" y="2340708"/>
            <a:ext cx="84357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dirty="0">
                <a:latin typeface="Avenir"/>
              </a:rPr>
              <a:t>LHC </a:t>
            </a:r>
            <a:r>
              <a:rPr lang="pt-PT" sz="2000" dirty="0" err="1">
                <a:latin typeface="Avenir"/>
              </a:rPr>
              <a:t>magnets</a:t>
            </a:r>
            <a:r>
              <a:rPr lang="pt-PT" sz="2000" dirty="0">
                <a:latin typeface="Avenir"/>
              </a:rPr>
              <a:t> </a:t>
            </a:r>
            <a:r>
              <a:rPr lang="pt-PT" sz="2000" dirty="0" err="1">
                <a:latin typeface="Avenir"/>
              </a:rPr>
              <a:t>bend</a:t>
            </a:r>
            <a:r>
              <a:rPr lang="pt-PT" sz="2000" dirty="0">
                <a:latin typeface="Avenir"/>
              </a:rPr>
              <a:t> </a:t>
            </a:r>
            <a:r>
              <a:rPr lang="pt-PT" sz="2000" dirty="0" err="1">
                <a:latin typeface="Avenir"/>
              </a:rPr>
              <a:t>scattered</a:t>
            </a:r>
            <a:r>
              <a:rPr lang="pt-PT" sz="2000" dirty="0">
                <a:latin typeface="Avenir"/>
              </a:rPr>
              <a:t> </a:t>
            </a:r>
            <a:r>
              <a:rPr lang="pt-PT" sz="2000" dirty="0" err="1">
                <a:latin typeface="Avenir"/>
              </a:rPr>
              <a:t>protons</a:t>
            </a:r>
            <a:r>
              <a:rPr lang="pt-PT" sz="2000" dirty="0">
                <a:latin typeface="Avenir"/>
              </a:rPr>
              <a:t> </a:t>
            </a:r>
            <a:r>
              <a:rPr lang="pt-PT" sz="2000" dirty="0" err="1">
                <a:latin typeface="Avenir"/>
              </a:rPr>
              <a:t>outside</a:t>
            </a:r>
            <a:r>
              <a:rPr lang="pt-PT" sz="2000" dirty="0">
                <a:latin typeface="Avenir"/>
              </a:rPr>
              <a:t> </a:t>
            </a:r>
            <a:r>
              <a:rPr lang="pt-PT" sz="2000" dirty="0" err="1">
                <a:latin typeface="Avenir"/>
              </a:rPr>
              <a:t>of</a:t>
            </a:r>
            <a:r>
              <a:rPr lang="pt-PT" sz="2000" dirty="0">
                <a:latin typeface="Avenir"/>
              </a:rPr>
              <a:t> </a:t>
            </a:r>
            <a:r>
              <a:rPr lang="pt-PT" sz="2000" dirty="0" err="1">
                <a:latin typeface="Avenir"/>
              </a:rPr>
              <a:t>the</a:t>
            </a:r>
            <a:r>
              <a:rPr lang="pt-PT" sz="2000" dirty="0">
                <a:latin typeface="Avenir"/>
              </a:rPr>
              <a:t> </a:t>
            </a:r>
            <a:r>
              <a:rPr lang="pt-PT" sz="2000" dirty="0" err="1">
                <a:latin typeface="Avenir"/>
              </a:rPr>
              <a:t>beam</a:t>
            </a:r>
            <a:r>
              <a:rPr lang="pt-PT" sz="2000" dirty="0">
                <a:latin typeface="Avenir"/>
              </a:rPr>
              <a:t> envelope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dirty="0" err="1">
                <a:latin typeface="Avenir"/>
              </a:rPr>
              <a:t>Roman</a:t>
            </a:r>
            <a:r>
              <a:rPr lang="pt-PT" sz="2000" dirty="0">
                <a:latin typeface="Avenir"/>
              </a:rPr>
              <a:t> </a:t>
            </a:r>
            <a:r>
              <a:rPr lang="pt-PT" sz="2000" dirty="0" err="1">
                <a:latin typeface="Avenir"/>
              </a:rPr>
              <a:t>Pots</a:t>
            </a:r>
            <a:r>
              <a:rPr lang="pt-PT" sz="2000" dirty="0">
                <a:latin typeface="Avenir"/>
              </a:rPr>
              <a:t> </a:t>
            </a:r>
            <a:r>
              <a:rPr lang="pt-PT" sz="2000" dirty="0" err="1">
                <a:latin typeface="Avenir"/>
              </a:rPr>
              <a:t>placed</a:t>
            </a:r>
            <a:r>
              <a:rPr lang="pt-PT" sz="2000" dirty="0">
                <a:latin typeface="Avenir"/>
              </a:rPr>
              <a:t> a </a:t>
            </a:r>
            <a:r>
              <a:rPr lang="pt-PT" sz="2000" dirty="0" err="1">
                <a:latin typeface="Avenir"/>
              </a:rPr>
              <a:t>few</a:t>
            </a:r>
            <a:r>
              <a:rPr lang="pt-PT" sz="2000" dirty="0">
                <a:latin typeface="Avenir"/>
              </a:rPr>
              <a:t> mm </a:t>
            </a:r>
            <a:r>
              <a:rPr lang="pt-PT" sz="2000" dirty="0" err="1">
                <a:latin typeface="Avenir"/>
              </a:rPr>
              <a:t>from</a:t>
            </a:r>
            <a:r>
              <a:rPr lang="pt-PT" sz="2000" dirty="0">
                <a:latin typeface="Avenir"/>
              </a:rPr>
              <a:t> </a:t>
            </a:r>
            <a:r>
              <a:rPr lang="pt-PT" sz="2000" dirty="0" err="1">
                <a:latin typeface="Avenir"/>
              </a:rPr>
              <a:t>the</a:t>
            </a:r>
            <a:r>
              <a:rPr lang="pt-PT" sz="2000" dirty="0">
                <a:latin typeface="Avenir"/>
              </a:rPr>
              <a:t> </a:t>
            </a:r>
            <a:r>
              <a:rPr lang="pt-PT" sz="2000" dirty="0" err="1">
                <a:latin typeface="Avenir"/>
              </a:rPr>
              <a:t>beamline</a:t>
            </a:r>
            <a:endParaRPr lang="pt-PT" sz="2000" dirty="0">
              <a:latin typeface="Avenir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2000" dirty="0" err="1">
                <a:latin typeface="Avenir"/>
              </a:rPr>
              <a:t>Detect</a:t>
            </a:r>
            <a:r>
              <a:rPr lang="pt-PT" sz="2000" dirty="0">
                <a:latin typeface="Avenir"/>
              </a:rPr>
              <a:t> </a:t>
            </a:r>
            <a:r>
              <a:rPr lang="pt-PT" sz="2000" dirty="0" err="1">
                <a:latin typeface="Avenir"/>
              </a:rPr>
              <a:t>protons</a:t>
            </a:r>
            <a:r>
              <a:rPr lang="pt-PT" sz="2000" dirty="0">
                <a:latin typeface="Avenir"/>
              </a:rPr>
              <a:t> </a:t>
            </a:r>
            <a:r>
              <a:rPr lang="pt-PT" sz="2000" dirty="0" err="1">
                <a:latin typeface="Avenir"/>
              </a:rPr>
              <a:t>at</a:t>
            </a:r>
            <a:r>
              <a:rPr lang="pt-PT" sz="2000" dirty="0">
                <a:latin typeface="Avenir"/>
              </a:rPr>
              <a:t> </a:t>
            </a:r>
            <a:r>
              <a:rPr lang="pt-PT" sz="2000" dirty="0" err="1">
                <a:latin typeface="Avenir"/>
              </a:rPr>
              <a:t>about</a:t>
            </a:r>
            <a:r>
              <a:rPr lang="pt-PT" sz="2000" dirty="0">
                <a:latin typeface="Avenir"/>
              </a:rPr>
              <a:t> </a:t>
            </a:r>
            <a:r>
              <a:rPr lang="pt-PT" sz="20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± 200 m </a:t>
            </a:r>
            <a:r>
              <a:rPr lang="pt-PT" sz="2000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of</a:t>
            </a:r>
            <a:r>
              <a:rPr lang="pt-PT" sz="20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pt-PT" sz="2000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the</a:t>
            </a:r>
            <a:r>
              <a:rPr lang="pt-PT" sz="20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IP (positive </a:t>
            </a:r>
            <a:r>
              <a:rPr lang="pt-PT" sz="2000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and</a:t>
            </a:r>
            <a:r>
              <a:rPr lang="pt-PT" sz="20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negative </a:t>
            </a:r>
            <a:r>
              <a:rPr lang="pt-PT" sz="2000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sides</a:t>
            </a:r>
            <a:r>
              <a:rPr lang="pt-PT" sz="20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)</a:t>
            </a:r>
            <a:endParaRPr lang="en-US" sz="2000" dirty="0">
              <a:latin typeface="Avenir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F5EBEDD-CA0A-4488-A520-BC7258DC3585}"/>
              </a:ext>
            </a:extLst>
          </p:cNvPr>
          <p:cNvSpPr txBox="1"/>
          <p:nvPr/>
        </p:nvSpPr>
        <p:spPr>
          <a:xfrm>
            <a:off x="1223889" y="1803010"/>
            <a:ext cx="3249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latin typeface="Avenir"/>
              </a:rPr>
              <a:t>(</a:t>
            </a:r>
            <a:r>
              <a:rPr lang="pt-PT" dirty="0" err="1">
                <a:latin typeface="Avenir"/>
              </a:rPr>
              <a:t>Proton</a:t>
            </a:r>
            <a:r>
              <a:rPr lang="pt-PT" dirty="0">
                <a:latin typeface="Avenir"/>
              </a:rPr>
              <a:t> </a:t>
            </a:r>
            <a:r>
              <a:rPr lang="pt-PT" dirty="0" err="1">
                <a:latin typeface="Avenir"/>
              </a:rPr>
              <a:t>Precision</a:t>
            </a:r>
            <a:r>
              <a:rPr lang="pt-PT" dirty="0">
                <a:latin typeface="Avenir"/>
              </a:rPr>
              <a:t> </a:t>
            </a:r>
            <a:r>
              <a:rPr lang="pt-PT" dirty="0" err="1">
                <a:latin typeface="Avenir"/>
              </a:rPr>
              <a:t>Spectometer</a:t>
            </a:r>
            <a:r>
              <a:rPr lang="pt-PT" dirty="0">
                <a:latin typeface="Avenir"/>
              </a:rPr>
              <a:t>)</a:t>
            </a:r>
            <a:endParaRPr lang="en-US" dirty="0">
              <a:latin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3665430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5ADC1F-19BD-42D1-AF66-EF75C5F68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43728"/>
            <a:ext cx="10058400" cy="1450757"/>
          </a:xfrm>
        </p:spPr>
        <p:txBody>
          <a:bodyPr/>
          <a:lstStyle/>
          <a:p>
            <a:pPr algn="ctr"/>
            <a:r>
              <a:rPr lang="pt-PT" dirty="0">
                <a:solidFill>
                  <a:schemeClr val="tx1"/>
                </a:solidFill>
                <a:latin typeface="Avenir Next"/>
              </a:rPr>
              <a:t>Central </a:t>
            </a:r>
            <a:r>
              <a:rPr lang="en-US" dirty="0">
                <a:solidFill>
                  <a:schemeClr val="tx1"/>
                </a:solidFill>
                <a:latin typeface="Avenir Next"/>
              </a:rPr>
              <a:t>Selection</a:t>
            </a:r>
          </a:p>
        </p:txBody>
      </p:sp>
      <p:pic>
        <p:nvPicPr>
          <p:cNvPr id="3" name="Google Shape;198;p19">
            <a:extLst>
              <a:ext uri="{FF2B5EF4-FFF2-40B4-BE49-F238E27FC236}">
                <a16:creationId xmlns:a16="http://schemas.microsoft.com/office/drawing/2014/main" id="{49992A3B-852D-451E-9D74-380C758DFE0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66800" y="2028250"/>
            <a:ext cx="5029200" cy="344408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49E47697-B7DE-4D15-AE36-0C0B9777E59F}"/>
              </a:ext>
            </a:extLst>
          </p:cNvPr>
          <p:cNvSpPr txBox="1"/>
          <p:nvPr/>
        </p:nvSpPr>
        <p:spPr>
          <a:xfrm>
            <a:off x="6399936" y="2690336"/>
            <a:ext cx="268779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dirty="0" err="1">
                <a:latin typeface="Avenir Next"/>
              </a:rPr>
              <a:t>Require</a:t>
            </a:r>
            <a:r>
              <a:rPr lang="pt-PT" dirty="0">
                <a:latin typeface="Avenir Next"/>
              </a:rPr>
              <a:t> for </a:t>
            </a:r>
            <a:r>
              <a:rPr lang="pt-PT" dirty="0" err="1">
                <a:latin typeface="Avenir Next"/>
              </a:rPr>
              <a:t>leptons</a:t>
            </a:r>
            <a:r>
              <a:rPr lang="pt-PT" dirty="0">
                <a:latin typeface="Avenir Next"/>
              </a:rPr>
              <a:t>:</a:t>
            </a:r>
          </a:p>
          <a:p>
            <a:pPr algn="just"/>
            <a:endParaRPr lang="pt-PT" dirty="0">
              <a:latin typeface="Avenir Nex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dirty="0">
                <a:latin typeface="Avenir Next"/>
              </a:rPr>
              <a:t>  ≥ 2 </a:t>
            </a:r>
          </a:p>
          <a:p>
            <a:pPr algn="just"/>
            <a:endParaRPr lang="pt-PT" dirty="0">
              <a:latin typeface="Avenir Nex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dirty="0">
                <a:latin typeface="Avenir Next"/>
              </a:rPr>
              <a:t>|</a:t>
            </a:r>
            <a:r>
              <a:rPr lang="pt-PT" dirty="0">
                <a:solidFill>
                  <a:schemeClr val="dk1"/>
                </a:solidFill>
                <a:latin typeface="Avenir Next"/>
                <a:ea typeface="Avenir"/>
                <a:cs typeface="Avenir"/>
                <a:sym typeface="Avenir"/>
              </a:rPr>
              <a:t>𝜂</a:t>
            </a:r>
            <a:r>
              <a:rPr lang="el-GR" dirty="0">
                <a:latin typeface="Avenir Next"/>
              </a:rPr>
              <a:t>|</a:t>
            </a:r>
            <a:r>
              <a:rPr lang="pt-PT" dirty="0">
                <a:latin typeface="Avenir Next"/>
              </a:rPr>
              <a:t> </a:t>
            </a:r>
            <a:r>
              <a:rPr lang="el-GR" dirty="0">
                <a:latin typeface="Avenir Next"/>
              </a:rPr>
              <a:t>≤</a:t>
            </a:r>
            <a:r>
              <a:rPr lang="pt-PT" dirty="0">
                <a:latin typeface="Avenir Next"/>
              </a:rPr>
              <a:t> 2.5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PT" dirty="0">
              <a:latin typeface="Avenir Nex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dirty="0" err="1">
                <a:solidFill>
                  <a:schemeClr val="dk1"/>
                </a:solidFill>
                <a:latin typeface="Avenir Next"/>
                <a:ea typeface="Avenir"/>
                <a:cs typeface="Avenir"/>
                <a:sym typeface="Avenir"/>
              </a:rPr>
              <a:t>p</a:t>
            </a:r>
            <a:r>
              <a:rPr lang="pt-PT" baseline="-25000" dirty="0" err="1">
                <a:solidFill>
                  <a:schemeClr val="dk1"/>
                </a:solidFill>
                <a:latin typeface="Avenir Next"/>
                <a:ea typeface="Avenir"/>
                <a:cs typeface="Avenir"/>
                <a:sym typeface="Avenir"/>
              </a:rPr>
              <a:t>T</a:t>
            </a:r>
            <a:r>
              <a:rPr lang="pt-PT" dirty="0">
                <a:latin typeface="Avenir Next"/>
              </a:rPr>
              <a:t> ≥ 13 </a:t>
            </a:r>
            <a:r>
              <a:rPr lang="pt-PT" dirty="0" err="1">
                <a:latin typeface="Avenir Next"/>
              </a:rPr>
              <a:t>GeV</a:t>
            </a:r>
            <a:endParaRPr lang="en-US" dirty="0">
              <a:latin typeface="Avenir Next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DB480E2-B788-4F06-8B43-FF8A913107D1}"/>
              </a:ext>
            </a:extLst>
          </p:cNvPr>
          <p:cNvSpPr txBox="1"/>
          <p:nvPr/>
        </p:nvSpPr>
        <p:spPr>
          <a:xfrm>
            <a:off x="9087729" y="2690335"/>
            <a:ext cx="26877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dirty="0" err="1">
                <a:latin typeface="Avenir Next"/>
              </a:rPr>
              <a:t>Require</a:t>
            </a:r>
            <a:r>
              <a:rPr lang="pt-PT" dirty="0">
                <a:latin typeface="Avenir Next"/>
              </a:rPr>
              <a:t> for jets:</a:t>
            </a:r>
          </a:p>
          <a:p>
            <a:pPr algn="just"/>
            <a:endParaRPr lang="pt-PT" dirty="0">
              <a:latin typeface="Avenir Nex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dirty="0">
                <a:latin typeface="Avenir Next"/>
              </a:rPr>
              <a:t>≥ 1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PT" dirty="0">
              <a:latin typeface="Avenir Nex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dirty="0">
                <a:latin typeface="Avenir Next"/>
              </a:rPr>
              <a:t>≥ 1 b-jet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PT" dirty="0"/>
          </a:p>
        </p:txBody>
      </p:sp>
      <p:cxnSp>
        <p:nvCxnSpPr>
          <p:cNvPr id="7" name="Conexão reta 6">
            <a:extLst>
              <a:ext uri="{FF2B5EF4-FFF2-40B4-BE49-F238E27FC236}">
                <a16:creationId xmlns:a16="http://schemas.microsoft.com/office/drawing/2014/main" id="{B2272A42-172F-493A-A787-7E5B0C7ABDE6}"/>
              </a:ext>
            </a:extLst>
          </p:cNvPr>
          <p:cNvCxnSpPr>
            <a:cxnSpLocks/>
          </p:cNvCxnSpPr>
          <p:nvPr/>
        </p:nvCxnSpPr>
        <p:spPr>
          <a:xfrm>
            <a:off x="8707902" y="2349304"/>
            <a:ext cx="0" cy="26447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oogle Shape;90;p13">
            <a:extLst>
              <a:ext uri="{FF2B5EF4-FFF2-40B4-BE49-F238E27FC236}">
                <a16:creationId xmlns:a16="http://schemas.microsoft.com/office/drawing/2014/main" id="{60B6F660-8B79-4E08-AA35-5757428AA80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64632" y="5748639"/>
            <a:ext cx="789191" cy="534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https://lh3.googleusercontent.com/OoPgZVE9Kj1zZ5j04ne3O_5YK7bMOPR3xrLoQIUFIBONeIJ0wtJavsWNhB_3OFJ7n-tzzbbvNWhq6JuUOp5r78EosAKJ0U0pUfRbUPT92sItuX8pYS_Ult2BeDJk9qBYBcyC6fft13c">
            <a:extLst>
              <a:ext uri="{FF2B5EF4-FFF2-40B4-BE49-F238E27FC236}">
                <a16:creationId xmlns:a16="http://schemas.microsoft.com/office/drawing/2014/main" id="{75E9D91D-A336-4E26-ABDB-3B7303D71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5748638"/>
            <a:ext cx="534963" cy="53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468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5ADC1F-19BD-42D1-AF66-EF75C5F68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83887"/>
            <a:ext cx="10058400" cy="1450757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Avenir Next"/>
              </a:rPr>
              <a:t>Main</a:t>
            </a:r>
            <a:r>
              <a:rPr lang="pt-PT" dirty="0">
                <a:solidFill>
                  <a:schemeClr val="tx1"/>
                </a:solidFill>
                <a:latin typeface="Avenir Next"/>
              </a:rPr>
              <a:t> Background</a:t>
            </a:r>
            <a:endParaRPr lang="en-US" dirty="0">
              <a:solidFill>
                <a:schemeClr val="tx1"/>
              </a:solidFill>
              <a:latin typeface="Avenir Nex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8D01BBCA-8AFB-41F5-B506-9392F214B2FC}"/>
                  </a:ext>
                </a:extLst>
              </p:cNvPr>
              <p:cNvSpPr txBox="1"/>
              <p:nvPr/>
            </p:nvSpPr>
            <p:spPr>
              <a:xfrm>
                <a:off x="2456584" y="1980138"/>
                <a:ext cx="197457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000" dirty="0">
                    <a:latin typeface="Avenir Next"/>
                  </a:rPr>
                  <a:t>Inclusive </a:t>
                </a:r>
                <a14:m>
                  <m:oMath xmlns:m="http://schemas.openxmlformats.org/officeDocument/2006/math">
                    <m:r>
                      <a:rPr lang="pt-PT" sz="2000" i="1" kern="0" smtClean="0">
                        <a:latin typeface="Cambria Math" charset="0"/>
                        <a:ea typeface="Avenir Next" charset="0"/>
                        <a:cs typeface="Avenir Next" charset="0"/>
                      </a:rPr>
                      <m:t>𝑡</m:t>
                    </m:r>
                    <m:acc>
                      <m:accPr>
                        <m:chr m:val="̅"/>
                        <m:ctrlPr>
                          <a:rPr lang="pt-PT" sz="2000" i="1" cap="small">
                            <a:latin typeface="Cambria Math" panose="02040503050406030204" pitchFamily="18" charset="0"/>
                            <a:ea typeface="Avenir Next" charset="0"/>
                            <a:cs typeface="Avenir Next" charset="0"/>
                            <a:sym typeface="Avenir"/>
                          </a:rPr>
                        </m:ctrlPr>
                      </m:accPr>
                      <m:e>
                        <m:r>
                          <a:rPr lang="pt-PT" sz="2000" i="1" cap="small">
                            <a:latin typeface="Cambria Math" charset="0"/>
                            <a:ea typeface="Avenir Next" charset="0"/>
                            <a:cs typeface="Avenir Next" charset="0"/>
                            <a:sym typeface="Avenir"/>
                          </a:rPr>
                          <m:t>𝑡</m:t>
                        </m:r>
                      </m:e>
                    </m:acc>
                  </m:oMath>
                </a14:m>
                <a:r>
                  <a:rPr lang="pt-PT" sz="2000" dirty="0">
                    <a:latin typeface="Avenir Next"/>
                  </a:rPr>
                  <a:t>  </a:t>
                </a:r>
                <a:endParaRPr lang="en-US" sz="2000" dirty="0">
                  <a:latin typeface="Avenir Next"/>
                </a:endParaRPr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8D01BBCA-8AFB-41F5-B506-9392F214B2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6584" y="1980138"/>
                <a:ext cx="1974574" cy="400110"/>
              </a:xfrm>
              <a:prstGeom prst="rect">
                <a:avLst/>
              </a:prstGeom>
              <a:blipFill>
                <a:blip r:embed="rId2"/>
                <a:stretch>
                  <a:fillRect l="-3395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ixaDeTexto 5">
            <a:extLst>
              <a:ext uri="{FF2B5EF4-FFF2-40B4-BE49-F238E27FC236}">
                <a16:creationId xmlns:a16="http://schemas.microsoft.com/office/drawing/2014/main" id="{496D7773-5650-4A3A-B41C-88EF54CBE752}"/>
              </a:ext>
            </a:extLst>
          </p:cNvPr>
          <p:cNvSpPr txBox="1"/>
          <p:nvPr/>
        </p:nvSpPr>
        <p:spPr>
          <a:xfrm>
            <a:off x="8054784" y="1980138"/>
            <a:ext cx="19745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err="1">
                <a:latin typeface="Avenir Next"/>
              </a:rPr>
              <a:t>Drell-Yan</a:t>
            </a:r>
            <a:endParaRPr lang="en-US" sz="2000" dirty="0">
              <a:latin typeface="Avenir Next"/>
            </a:endParaRPr>
          </a:p>
        </p:txBody>
      </p:sp>
      <p:grpSp>
        <p:nvGrpSpPr>
          <p:cNvPr id="8" name="Grupo 21">
            <a:extLst>
              <a:ext uri="{FF2B5EF4-FFF2-40B4-BE49-F238E27FC236}">
                <a16:creationId xmlns:a16="http://schemas.microsoft.com/office/drawing/2014/main" id="{8417E88B-1DE3-47FD-8735-34A1C35A61A3}"/>
              </a:ext>
            </a:extLst>
          </p:cNvPr>
          <p:cNvGrpSpPr/>
          <p:nvPr/>
        </p:nvGrpSpPr>
        <p:grpSpPr>
          <a:xfrm>
            <a:off x="1980669" y="2376290"/>
            <a:ext cx="2338111" cy="3162424"/>
            <a:chOff x="1726916" y="2484173"/>
            <a:chExt cx="2620422" cy="3774114"/>
          </a:xfrm>
        </p:grpSpPr>
        <p:grpSp>
          <p:nvGrpSpPr>
            <p:cNvPr id="9" name="Grupo 5">
              <a:extLst>
                <a:ext uri="{FF2B5EF4-FFF2-40B4-BE49-F238E27FC236}">
                  <a16:creationId xmlns:a16="http://schemas.microsoft.com/office/drawing/2014/main" id="{950AB442-2AED-4646-B8E3-2ED40CEB72D3}"/>
                </a:ext>
              </a:extLst>
            </p:cNvPr>
            <p:cNvGrpSpPr/>
            <p:nvPr/>
          </p:nvGrpSpPr>
          <p:grpSpPr>
            <a:xfrm>
              <a:off x="1726916" y="2484173"/>
              <a:ext cx="2620422" cy="3774114"/>
              <a:chOff x="1095280" y="2416835"/>
              <a:chExt cx="2620422" cy="3774114"/>
            </a:xfrm>
          </p:grpSpPr>
          <p:grpSp>
            <p:nvGrpSpPr>
              <p:cNvPr id="12" name="Grupo 2">
                <a:extLst>
                  <a:ext uri="{FF2B5EF4-FFF2-40B4-BE49-F238E27FC236}">
                    <a16:creationId xmlns:a16="http://schemas.microsoft.com/office/drawing/2014/main" id="{A676781C-C044-489E-9C88-7CE070A6DA21}"/>
                  </a:ext>
                </a:extLst>
              </p:cNvPr>
              <p:cNvGrpSpPr/>
              <p:nvPr/>
            </p:nvGrpSpPr>
            <p:grpSpPr>
              <a:xfrm>
                <a:off x="1095280" y="2416835"/>
                <a:ext cx="2620422" cy="3774114"/>
                <a:chOff x="740962" y="2484173"/>
                <a:chExt cx="2620422" cy="3774114"/>
              </a:xfrm>
            </p:grpSpPr>
            <p:pic>
              <p:nvPicPr>
                <p:cNvPr id="14" name="Imagem 13">
                  <a:extLst>
                    <a:ext uri="{FF2B5EF4-FFF2-40B4-BE49-F238E27FC236}">
                      <a16:creationId xmlns:a16="http://schemas.microsoft.com/office/drawing/2014/main" id="{B57165EE-011C-4912-8754-BC75DB95CE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0" b="100000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0703"/>
                <a:stretch/>
              </p:blipFill>
              <p:spPr>
                <a:xfrm>
                  <a:off x="740962" y="2484173"/>
                  <a:ext cx="2620422" cy="3774114"/>
                </a:xfrm>
                <a:prstGeom prst="rect">
                  <a:avLst/>
                </a:prstGeom>
              </p:spPr>
            </p:pic>
            <p:sp>
              <p:nvSpPr>
                <p:cNvPr id="15" name="Google Shape;200;p19">
                  <a:extLst>
                    <a:ext uri="{FF2B5EF4-FFF2-40B4-BE49-F238E27FC236}">
                      <a16:creationId xmlns:a16="http://schemas.microsoft.com/office/drawing/2014/main" id="{A3E7E758-9524-4FF9-9927-438E9F621623}"/>
                    </a:ext>
                  </a:extLst>
                </p:cNvPr>
                <p:cNvSpPr/>
                <p:nvPr/>
              </p:nvSpPr>
              <p:spPr>
                <a:xfrm>
                  <a:off x="2690433" y="3224339"/>
                  <a:ext cx="338858" cy="324014"/>
                </a:xfrm>
                <a:prstGeom prst="ellipse">
                  <a:avLst/>
                </a:prstGeom>
                <a:noFill/>
                <a:ln w="2857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>
                    <a:defRPr lang="pt-PT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/>
                </a:p>
              </p:txBody>
            </p:sp>
          </p:grpSp>
          <p:sp>
            <p:nvSpPr>
              <p:cNvPr id="13" name="Google Shape;200;p19">
                <a:extLst>
                  <a:ext uri="{FF2B5EF4-FFF2-40B4-BE49-F238E27FC236}">
                    <a16:creationId xmlns:a16="http://schemas.microsoft.com/office/drawing/2014/main" id="{C5B8B26E-ACD6-4D68-9DCF-BED297002103}"/>
                  </a:ext>
                </a:extLst>
              </p:cNvPr>
              <p:cNvSpPr/>
              <p:nvPr/>
            </p:nvSpPr>
            <p:spPr>
              <a:xfrm>
                <a:off x="3044751" y="4473331"/>
                <a:ext cx="338858" cy="324014"/>
              </a:xfrm>
              <a:prstGeom prst="ellipse">
                <a:avLst/>
              </a:prstGeom>
              <a:noFill/>
              <a:ln w="2857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>
                  <a:defRPr lang="pt-P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0" name="CaixaDeTexto 18">
              <a:extLst>
                <a:ext uri="{FF2B5EF4-FFF2-40B4-BE49-F238E27FC236}">
                  <a16:creationId xmlns:a16="http://schemas.microsoft.com/office/drawing/2014/main" id="{7033D16A-8A29-4FC0-8D55-9C562B693433}"/>
                </a:ext>
              </a:extLst>
            </p:cNvPr>
            <p:cNvSpPr txBox="1"/>
            <p:nvPr/>
          </p:nvSpPr>
          <p:spPr>
            <a:xfrm>
              <a:off x="3801270" y="4423590"/>
              <a:ext cx="1033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venir Next" charset="0"/>
                  <a:ea typeface="Avenir Next" charset="0"/>
                  <a:cs typeface="Avenir Next" charset="0"/>
                </a:rPr>
                <a:t>’</a:t>
              </a:r>
              <a:r>
                <a:rPr lang="en-GB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</a:p>
          </p:txBody>
        </p:sp>
        <p:sp>
          <p:nvSpPr>
            <p:cNvPr id="11" name="CaixaDeTexto 34">
              <a:extLst>
                <a:ext uri="{FF2B5EF4-FFF2-40B4-BE49-F238E27FC236}">
                  <a16:creationId xmlns:a16="http://schemas.microsoft.com/office/drawing/2014/main" id="{A76C95EE-181E-40D2-B589-9F9D9DA8E07E}"/>
                </a:ext>
              </a:extLst>
            </p:cNvPr>
            <p:cNvSpPr txBox="1"/>
            <p:nvPr/>
          </p:nvSpPr>
          <p:spPr>
            <a:xfrm>
              <a:off x="3883675" y="5318229"/>
              <a:ext cx="1033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venir Next" charset="0"/>
                  <a:ea typeface="Avenir Next" charset="0"/>
                  <a:cs typeface="Avenir Next" charset="0"/>
                </a:rPr>
                <a:t>’</a:t>
              </a:r>
              <a:r>
                <a:rPr lang="en-GB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</a:p>
          </p:txBody>
        </p:sp>
      </p:grpSp>
      <p:pic>
        <p:nvPicPr>
          <p:cNvPr id="20" name="Imagem 19">
            <a:extLst>
              <a:ext uri="{FF2B5EF4-FFF2-40B4-BE49-F238E27FC236}">
                <a16:creationId xmlns:a16="http://schemas.microsoft.com/office/drawing/2014/main" id="{F8B129EE-6B6C-448F-8AB7-DA353EE78F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645" y="2892427"/>
            <a:ext cx="2894078" cy="2273403"/>
          </a:xfrm>
          <a:prstGeom prst="rect">
            <a:avLst/>
          </a:prstGeom>
        </p:spPr>
      </p:pic>
      <p:sp>
        <p:nvSpPr>
          <p:cNvPr id="22" name="Google Shape;200;p19">
            <a:extLst>
              <a:ext uri="{FF2B5EF4-FFF2-40B4-BE49-F238E27FC236}">
                <a16:creationId xmlns:a16="http://schemas.microsoft.com/office/drawing/2014/main" id="{C5606E65-27B9-4BB5-97F9-B4F99851B459}"/>
              </a:ext>
            </a:extLst>
          </p:cNvPr>
          <p:cNvSpPr/>
          <p:nvPr/>
        </p:nvSpPr>
        <p:spPr>
          <a:xfrm>
            <a:off x="9681779" y="2851500"/>
            <a:ext cx="363944" cy="369332"/>
          </a:xfrm>
          <a:prstGeom prst="ellipse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23" name="Google Shape;200;p19">
            <a:extLst>
              <a:ext uri="{FF2B5EF4-FFF2-40B4-BE49-F238E27FC236}">
                <a16:creationId xmlns:a16="http://schemas.microsoft.com/office/drawing/2014/main" id="{7BE8D18F-274B-4DA2-877E-0F18942DEB38}"/>
              </a:ext>
            </a:extLst>
          </p:cNvPr>
          <p:cNvSpPr/>
          <p:nvPr/>
        </p:nvSpPr>
        <p:spPr>
          <a:xfrm>
            <a:off x="9681779" y="4837424"/>
            <a:ext cx="363944" cy="369332"/>
          </a:xfrm>
          <a:prstGeom prst="ellipse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pic>
        <p:nvPicPr>
          <p:cNvPr id="18" name="Google Shape;90;p13">
            <a:extLst>
              <a:ext uri="{FF2B5EF4-FFF2-40B4-BE49-F238E27FC236}">
                <a16:creationId xmlns:a16="http://schemas.microsoft.com/office/drawing/2014/main" id="{601C2CDE-8AB3-4F02-B7AE-7E8C590C1CE2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464632" y="5748639"/>
            <a:ext cx="789191" cy="534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2" descr="https://lh3.googleusercontent.com/OoPgZVE9Kj1zZ5j04ne3O_5YK7bMOPR3xrLoQIUFIBONeIJ0wtJavsWNhB_3OFJ7n-tzzbbvNWhq6JuUOp5r78EosAKJ0U0pUfRbUPT92sItuX8pYS_Ult2BeDJk9qBYBcyC6fft13c">
            <a:extLst>
              <a:ext uri="{FF2B5EF4-FFF2-40B4-BE49-F238E27FC236}">
                <a16:creationId xmlns:a16="http://schemas.microsoft.com/office/drawing/2014/main" id="{DB63656F-BEA4-4FD1-9B0A-446A83F6E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5748638"/>
            <a:ext cx="534963" cy="53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624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2C0B2E1-0268-42EC-ABD3-94F81A05B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2256B4-48EA-40FC-BBC0-AA1EE6E008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D44BCCA-102D-4A9D-B1E4-2450CAF0B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C6E698C-8155-4B8B-BDC9-B7299772B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34C778E-2C52-4689-9D41-2198EBB9708A}"/>
              </a:ext>
            </a:extLst>
          </p:cNvPr>
          <p:cNvSpPr txBox="1"/>
          <p:nvPr/>
        </p:nvSpPr>
        <p:spPr>
          <a:xfrm>
            <a:off x="5220928" y="965200"/>
            <a:ext cx="5734234" cy="1935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spc="-50" dirty="0">
                <a:latin typeface="Avenir Next"/>
                <a:ea typeface="+mj-ea"/>
                <a:cs typeface="+mj-cs"/>
              </a:rPr>
              <a:t>Kinematic Analysis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EEF5601-A8BC-411D-AA64-3E79320BA1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3209156-242F-4B26-8D07-CEB2B68A9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34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70277111-F0ED-4112-826F-A79490C76434}"/>
                  </a:ext>
                </a:extLst>
              </p:cNvPr>
              <p:cNvSpPr txBox="1"/>
              <p:nvPr/>
            </p:nvSpPr>
            <p:spPr>
              <a:xfrm>
                <a:off x="5038030" y="3299175"/>
                <a:ext cx="3863961" cy="2219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PT" sz="2000" dirty="0">
                    <a:latin typeface="Avenir Next"/>
                  </a:rPr>
                  <a:t>Monte Carlo samples </a:t>
                </a:r>
                <a:r>
                  <a:rPr lang="pt-PT" sz="2000" dirty="0" err="1">
                    <a:latin typeface="Avenir Next"/>
                  </a:rPr>
                  <a:t>from</a:t>
                </a:r>
                <a:r>
                  <a:rPr lang="pt-PT" sz="2000" dirty="0">
                    <a:latin typeface="Avenir Next"/>
                  </a:rPr>
                  <a:t> 2017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pt-PT" sz="2000" dirty="0">
                    <a:latin typeface="Avenir Next"/>
                  </a:rPr>
                  <a:t>Inclusive </a:t>
                </a:r>
                <a14:m>
                  <m:oMath xmlns:m="http://schemas.openxmlformats.org/officeDocument/2006/math">
                    <m:r>
                      <a:rPr lang="pt-PT" sz="2000" i="1" kern="0">
                        <a:latin typeface="Cambria Math" charset="0"/>
                        <a:ea typeface="Avenir Next" charset="0"/>
                        <a:cs typeface="Avenir Next" charset="0"/>
                      </a:rPr>
                      <m:t>𝑡</m:t>
                    </m:r>
                    <m:acc>
                      <m:accPr>
                        <m:chr m:val="̅"/>
                        <m:ctrlPr>
                          <a:rPr lang="pt-PT" sz="2000" i="1" cap="small">
                            <a:latin typeface="Cambria Math" panose="02040503050406030204" pitchFamily="18" charset="0"/>
                            <a:ea typeface="Avenir Next" charset="0"/>
                            <a:cs typeface="Avenir Next" charset="0"/>
                            <a:sym typeface="Avenir"/>
                          </a:rPr>
                        </m:ctrlPr>
                      </m:accPr>
                      <m:e>
                        <m:r>
                          <a:rPr lang="pt-PT" sz="2000" i="1" cap="small">
                            <a:latin typeface="Cambria Math" charset="0"/>
                            <a:ea typeface="Avenir Next" charset="0"/>
                            <a:cs typeface="Avenir Next" charset="0"/>
                            <a:sym typeface="Avenir"/>
                          </a:rPr>
                          <m:t>𝑡</m:t>
                        </m:r>
                      </m:e>
                    </m:acc>
                  </m:oMath>
                </a14:m>
                <a:endParaRPr lang="pt-PT" sz="2000" dirty="0">
                  <a:latin typeface="Avenir Next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pt-PT" sz="2000" dirty="0" err="1">
                    <a:latin typeface="Avenir Next"/>
                  </a:rPr>
                  <a:t>Drell-Yan</a:t>
                </a:r>
                <a:endParaRPr lang="pt-PT" sz="2000" dirty="0">
                  <a:latin typeface="Avenir Next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pt-PT" sz="2000" dirty="0">
                    <a:latin typeface="Avenir Next"/>
                  </a:rPr>
                  <a:t>Exclusive </a:t>
                </a:r>
                <a14:m>
                  <m:oMath xmlns:m="http://schemas.openxmlformats.org/officeDocument/2006/math">
                    <m:r>
                      <a:rPr lang="pt-PT" sz="2000" i="1" kern="0">
                        <a:latin typeface="Cambria Math" charset="0"/>
                        <a:ea typeface="Avenir Next" charset="0"/>
                        <a:cs typeface="Avenir Next" charset="0"/>
                      </a:rPr>
                      <m:t>𝑡</m:t>
                    </m:r>
                    <m:acc>
                      <m:accPr>
                        <m:chr m:val="̅"/>
                        <m:ctrlPr>
                          <a:rPr lang="pt-PT" sz="2000" i="1" cap="small">
                            <a:latin typeface="Cambria Math" panose="02040503050406030204" pitchFamily="18" charset="0"/>
                            <a:ea typeface="Avenir Next" charset="0"/>
                            <a:cs typeface="Avenir Next" charset="0"/>
                            <a:sym typeface="Avenir"/>
                          </a:rPr>
                        </m:ctrlPr>
                      </m:accPr>
                      <m:e>
                        <m:r>
                          <a:rPr lang="pt-PT" sz="2000" i="1" cap="small">
                            <a:latin typeface="Cambria Math" charset="0"/>
                            <a:ea typeface="Avenir Next" charset="0"/>
                            <a:cs typeface="Avenir Next" charset="0"/>
                            <a:sym typeface="Avenir"/>
                          </a:rPr>
                          <m:t>𝑡</m:t>
                        </m:r>
                      </m:e>
                    </m:acc>
                  </m:oMath>
                </a14:m>
                <a:endParaRPr lang="pt-PT" sz="2000" dirty="0">
                  <a:latin typeface="Avenir Next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pt-PT" sz="2000" dirty="0">
                  <a:latin typeface="Avenir Nex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t-PT" sz="200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Avenir"/>
                            <a:cs typeface="Avenir"/>
                            <a:sym typeface="Avenir"/>
                          </a:rPr>
                        </m:ctrlPr>
                      </m:radPr>
                      <m:deg/>
                      <m:e>
                        <m:r>
                          <a:rPr lang="pt-PT" sz="2000" i="1">
                            <a:solidFill>
                              <a:schemeClr val="dk1"/>
                            </a:solidFill>
                            <a:latin typeface="Cambria Math" charset="0"/>
                            <a:ea typeface="Avenir"/>
                            <a:cs typeface="Avenir"/>
                            <a:sym typeface="Avenir"/>
                          </a:rPr>
                          <m:t>𝑠</m:t>
                        </m:r>
                      </m:e>
                    </m:rad>
                  </m:oMath>
                </a14:m>
                <a:r>
                  <a:rPr lang="pt-PT" sz="2000" dirty="0">
                    <a:solidFill>
                      <a:schemeClr val="dk1"/>
                    </a:solidFill>
                    <a:latin typeface="Avenir Next"/>
                    <a:ea typeface="Avenir"/>
                    <a:cs typeface="Avenir"/>
                    <a:sym typeface="Avenir"/>
                  </a:rPr>
                  <a:t>=13 </a:t>
                </a:r>
                <a:r>
                  <a:rPr lang="pt-PT" sz="2000" dirty="0" err="1">
                    <a:solidFill>
                      <a:schemeClr val="dk1"/>
                    </a:solidFill>
                    <a:latin typeface="Avenir Next"/>
                    <a:ea typeface="Avenir"/>
                    <a:cs typeface="Avenir"/>
                    <a:sym typeface="Avenir"/>
                  </a:rPr>
                  <a:t>TeV</a:t>
                </a:r>
                <a:endParaRPr lang="pt-PT" sz="2000" dirty="0">
                  <a:solidFill>
                    <a:schemeClr val="dk1"/>
                  </a:solidFill>
                  <a:latin typeface="Avenir Next"/>
                  <a:ea typeface="Avenir"/>
                  <a:cs typeface="Avenir"/>
                  <a:sym typeface="Avenir"/>
                </a:endParaRPr>
              </a:p>
              <a:p>
                <a:endParaRPr lang="pt-PT" dirty="0">
                  <a:latin typeface="Avenir Next"/>
                </a:endParaRPr>
              </a:p>
            </p:txBody>
          </p:sp>
        </mc:Choice>
        <mc:Fallback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70277111-F0ED-4112-826F-A79490C764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8030" y="3299175"/>
                <a:ext cx="3863961" cy="2219325"/>
              </a:xfrm>
              <a:prstGeom prst="rect">
                <a:avLst/>
              </a:prstGeom>
              <a:blipFill>
                <a:blip r:embed="rId2"/>
                <a:stretch>
                  <a:fillRect l="-1420" t="-1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Google Shape;90;p13">
            <a:extLst>
              <a:ext uri="{FF2B5EF4-FFF2-40B4-BE49-F238E27FC236}">
                <a16:creationId xmlns:a16="http://schemas.microsoft.com/office/drawing/2014/main" id="{2A53FE8B-94AD-4C87-8A5A-6E05477E44D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64632" y="5748639"/>
            <a:ext cx="789191" cy="534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 descr="https://lh3.googleusercontent.com/OoPgZVE9Kj1zZ5j04ne3O_5YK7bMOPR3xrLoQIUFIBONeIJ0wtJavsWNhB_3OFJ7n-tzzbbvNWhq6JuUOp5r78EosAKJ0U0pUfRbUPT92sItuX8pYS_Ult2BeDJk9qBYBcyC6fft13c">
            <a:extLst>
              <a:ext uri="{FF2B5EF4-FFF2-40B4-BE49-F238E27FC236}">
                <a16:creationId xmlns:a16="http://schemas.microsoft.com/office/drawing/2014/main" id="{0FF0051C-F593-467D-A614-A320102A9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5748638"/>
            <a:ext cx="534963" cy="53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6A75F6D9-8AAF-4A76-A9F1-7769AC69F8F3}"/>
              </a:ext>
            </a:extLst>
          </p:cNvPr>
          <p:cNvSpPr txBox="1"/>
          <p:nvPr/>
        </p:nvSpPr>
        <p:spPr>
          <a:xfrm>
            <a:off x="9157177" y="4020234"/>
            <a:ext cx="2464104" cy="646331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dirty="0" err="1"/>
              <a:t>Tools</a:t>
            </a:r>
            <a:r>
              <a:rPr lang="pt-PT" dirty="0"/>
              <a:t> for </a:t>
            </a:r>
            <a:r>
              <a:rPr lang="pt-PT" dirty="0" err="1"/>
              <a:t>multivariable</a:t>
            </a:r>
            <a:r>
              <a:rPr lang="pt-PT" dirty="0"/>
              <a:t> </a:t>
            </a:r>
            <a:r>
              <a:rPr lang="pt-PT" dirty="0" err="1"/>
              <a:t>analysis</a:t>
            </a:r>
            <a:r>
              <a:rPr lang="pt-PT" dirty="0"/>
              <a:t> </a:t>
            </a:r>
            <a:r>
              <a:rPr lang="pt-PT" dirty="0" err="1"/>
              <a:t>on</a:t>
            </a:r>
            <a:r>
              <a:rPr lang="pt-PT" dirty="0"/>
              <a:t> real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668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0;p13">
            <a:extLst>
              <a:ext uri="{FF2B5EF4-FFF2-40B4-BE49-F238E27FC236}">
                <a16:creationId xmlns:a16="http://schemas.microsoft.com/office/drawing/2014/main" id="{D5EC9B94-766F-4246-BACE-CEEBDA05C07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08566" y="5834607"/>
            <a:ext cx="743857" cy="477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https://lh3.googleusercontent.com/OoPgZVE9Kj1zZ5j04ne3O_5YK7bMOPR3xrLoQIUFIBONeIJ0wtJavsWNhB_3OFJ7n-tzzbbvNWhq6JuUOp5r78EosAKJ0U0pUfRbUPT92sItuX8pYS_Ult2BeDJk9qBYBcyC6fft13c">
            <a:extLst>
              <a:ext uri="{FF2B5EF4-FFF2-40B4-BE49-F238E27FC236}">
                <a16:creationId xmlns:a16="http://schemas.microsoft.com/office/drawing/2014/main" id="{4F7F3541-BF9D-4C5C-99CB-5608CB2B9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5834607"/>
            <a:ext cx="477129" cy="47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F8D65198-AB55-4F03-A6C5-B066DF8F78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17" y="620582"/>
            <a:ext cx="11088647" cy="5229955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82F43981-5A77-490B-A321-3E164B480726}"/>
              </a:ext>
            </a:extLst>
          </p:cNvPr>
          <p:cNvSpPr txBox="1"/>
          <p:nvPr/>
        </p:nvSpPr>
        <p:spPr>
          <a:xfrm>
            <a:off x="11128717" y="926477"/>
            <a:ext cx="4501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/>
              <a:t>DY</a:t>
            </a:r>
          </a:p>
        </p:txBody>
      </p:sp>
    </p:spTree>
    <p:extLst>
      <p:ext uri="{BB962C8B-B14F-4D97-AF65-F5344CB8AC3E}">
        <p14:creationId xmlns:p14="http://schemas.microsoft.com/office/powerpoint/2010/main" val="3624642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90;p13">
            <a:extLst>
              <a:ext uri="{FF2B5EF4-FFF2-40B4-BE49-F238E27FC236}">
                <a16:creationId xmlns:a16="http://schemas.microsoft.com/office/drawing/2014/main" id="{2F078E8E-517C-4F2A-B71D-2769B1B8BF24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508566" y="5834607"/>
            <a:ext cx="743857" cy="477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https://lh3.googleusercontent.com/OoPgZVE9Kj1zZ5j04ne3O_5YK7bMOPR3xrLoQIUFIBONeIJ0wtJavsWNhB_3OFJ7n-tzzbbvNWhq6JuUOp5r78EosAKJ0U0pUfRbUPT92sItuX8pYS_Ult2BeDJk9qBYBcyC6fft13c">
            <a:extLst>
              <a:ext uri="{FF2B5EF4-FFF2-40B4-BE49-F238E27FC236}">
                <a16:creationId xmlns:a16="http://schemas.microsoft.com/office/drawing/2014/main" id="{7327353A-6995-4FFA-87F2-603B09166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5834607"/>
            <a:ext cx="477129" cy="47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3D6E8A86-3394-4730-9787-6AE975721E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60" y="546264"/>
            <a:ext cx="10955279" cy="5220429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8DA58BE1-1018-49BF-A00F-279AA3CB11E1}"/>
              </a:ext>
            </a:extLst>
          </p:cNvPr>
          <p:cNvSpPr txBox="1"/>
          <p:nvPr/>
        </p:nvSpPr>
        <p:spPr>
          <a:xfrm>
            <a:off x="11086513" y="835663"/>
            <a:ext cx="4501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/>
              <a:t>DY</a:t>
            </a:r>
          </a:p>
        </p:txBody>
      </p:sp>
    </p:spTree>
    <p:extLst>
      <p:ext uri="{BB962C8B-B14F-4D97-AF65-F5344CB8AC3E}">
        <p14:creationId xmlns:p14="http://schemas.microsoft.com/office/powerpoint/2010/main" val="24616478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tiva">
  <a:themeElements>
    <a:clrScheme name="Retrospe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944</TotalTime>
  <Words>492</Words>
  <Application>Microsoft Office PowerPoint</Application>
  <PresentationFormat>Ecrã Panorâmico</PresentationFormat>
  <Paragraphs>88</Paragraphs>
  <Slides>22</Slides>
  <Notes>2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22</vt:i4>
      </vt:variant>
    </vt:vector>
  </HeadingPairs>
  <TitlesOfParts>
    <vt:vector size="30" baseType="lpstr">
      <vt:lpstr>Arial</vt:lpstr>
      <vt:lpstr>Avenir</vt:lpstr>
      <vt:lpstr>Avenir Next</vt:lpstr>
      <vt:lpstr>Avenir Next Demi Bold</vt:lpstr>
      <vt:lpstr>Calibri</vt:lpstr>
      <vt:lpstr>Calibri Light</vt:lpstr>
      <vt:lpstr>Cambria Math</vt:lpstr>
      <vt:lpstr>Retrospetiva</vt:lpstr>
      <vt:lpstr>Apresentação do PowerPoint</vt:lpstr>
      <vt:lpstr>Brief Introduction</vt:lpstr>
      <vt:lpstr>Exclusive tt ̅</vt:lpstr>
      <vt:lpstr>PPS Detector</vt:lpstr>
      <vt:lpstr>Central Selection</vt:lpstr>
      <vt:lpstr>Main Background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Further Goals</vt:lpstr>
      <vt:lpstr>Thank you!</vt:lpstr>
      <vt:lpstr>Backup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Forward Tracks IN PPS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miguel guerreiro</dc:creator>
  <cp:lastModifiedBy>miguel guerreiro</cp:lastModifiedBy>
  <cp:revision>4</cp:revision>
  <dcterms:created xsi:type="dcterms:W3CDTF">2019-08-28T17:28:58Z</dcterms:created>
  <dcterms:modified xsi:type="dcterms:W3CDTF">2019-08-29T09:13:51Z</dcterms:modified>
</cp:coreProperties>
</file>