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8" r:id="rId2"/>
  </p:sldMasterIdLst>
  <p:sldIdLst>
    <p:sldId id="256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17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193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8890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0695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6970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PT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81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PT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6339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7526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92169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1896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956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58251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9082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93088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32170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83073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0389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39723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43287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8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6327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470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6526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2269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113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349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23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970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16603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BD498-C821-4CAD-936D-99F170DEC055}" type="datetimeFigureOut">
              <a:rPr lang="pt-PT" smtClean="0"/>
              <a:t>23/08/19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90105-163D-454E-9723-376A07CCC9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363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70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9923" y="460858"/>
            <a:ext cx="11433657" cy="5640019"/>
          </a:xfrm>
        </p:spPr>
        <p:txBody>
          <a:bodyPr anchor="ctr">
            <a:noAutofit/>
          </a:bodyPr>
          <a:lstStyle/>
          <a:p>
            <a:pPr algn="ctr"/>
            <a:r>
              <a:rPr lang="pt-PT" sz="7200" dirty="0"/>
              <a:t>b-jets in </a:t>
            </a:r>
            <a:r>
              <a:rPr lang="pt-PT" sz="7200" dirty="0" err="1"/>
              <a:t>Pb+Pb</a:t>
            </a:r>
            <a:r>
              <a:rPr lang="pt-PT" sz="7200" dirty="0"/>
              <a:t> </a:t>
            </a:r>
            <a:r>
              <a:rPr lang="pt-PT" sz="7200" dirty="0" err="1"/>
              <a:t>collisions</a:t>
            </a:r>
            <a:r>
              <a:rPr lang="pt-PT" sz="7200" dirty="0"/>
              <a:t> </a:t>
            </a:r>
            <a:r>
              <a:rPr lang="pt-PT" sz="7200" dirty="0" err="1"/>
              <a:t>with</a:t>
            </a:r>
            <a:r>
              <a:rPr lang="pt-PT" sz="7200" dirty="0"/>
              <a:t> </a:t>
            </a:r>
            <a:r>
              <a:rPr lang="pt-PT" sz="7200" dirty="0" err="1"/>
              <a:t>the</a:t>
            </a:r>
            <a:r>
              <a:rPr lang="pt-PT" sz="7200" dirty="0"/>
              <a:t> ATLAS </a:t>
            </a:r>
            <a:r>
              <a:rPr lang="pt-PT" sz="7200" dirty="0" err="1"/>
              <a:t>detector</a:t>
            </a:r>
            <a:endParaRPr lang="pt-PT" sz="7200" dirty="0"/>
          </a:p>
        </p:txBody>
      </p:sp>
    </p:spTree>
    <p:extLst>
      <p:ext uri="{BB962C8B-B14F-4D97-AF65-F5344CB8AC3E}">
        <p14:creationId xmlns:p14="http://schemas.microsoft.com/office/powerpoint/2010/main" val="3354468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What’s</a:t>
            </a:r>
            <a:r>
              <a:rPr lang="pt-PT" dirty="0"/>
              <a:t> </a:t>
            </a:r>
            <a:r>
              <a:rPr lang="pt-PT" dirty="0" err="1"/>
              <a:t>next</a:t>
            </a:r>
            <a:r>
              <a:rPr lang="pt-PT" dirty="0"/>
              <a:t>?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We</a:t>
            </a:r>
            <a:r>
              <a:rPr lang="pt-PT" dirty="0"/>
              <a:t> </a:t>
            </a:r>
            <a:r>
              <a:rPr lang="pt-PT" dirty="0" err="1"/>
              <a:t>will</a:t>
            </a:r>
            <a:r>
              <a:rPr lang="pt-PT" dirty="0"/>
              <a:t> “</a:t>
            </a:r>
            <a:r>
              <a:rPr lang="pt-PT" dirty="0" err="1"/>
              <a:t>clean</a:t>
            </a:r>
            <a:r>
              <a:rPr lang="pt-PT" dirty="0"/>
              <a:t> </a:t>
            </a:r>
            <a:r>
              <a:rPr lang="pt-PT" dirty="0" err="1"/>
              <a:t>up</a:t>
            </a:r>
            <a:r>
              <a:rPr lang="pt-PT" dirty="0"/>
              <a:t>”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histograms</a:t>
            </a:r>
            <a:r>
              <a:rPr lang="pt-PT" dirty="0"/>
              <a:t> </a:t>
            </a: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trying</a:t>
            </a:r>
            <a:r>
              <a:rPr lang="pt-PT" dirty="0"/>
              <a:t> to remove as </a:t>
            </a:r>
            <a:r>
              <a:rPr lang="pt-PT" dirty="0" err="1"/>
              <a:t>much</a:t>
            </a:r>
            <a:r>
              <a:rPr lang="pt-PT" dirty="0"/>
              <a:t> as </a:t>
            </a:r>
            <a:r>
              <a:rPr lang="pt-PT" dirty="0" err="1"/>
              <a:t>we</a:t>
            </a:r>
            <a:r>
              <a:rPr lang="pt-PT" dirty="0"/>
              <a:t> can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background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pile </a:t>
            </a:r>
            <a:r>
              <a:rPr lang="pt-PT" dirty="0" err="1"/>
              <a:t>up</a:t>
            </a:r>
            <a:r>
              <a:rPr lang="pt-PT" dirty="0"/>
              <a:t>;</a:t>
            </a:r>
          </a:p>
          <a:p>
            <a:r>
              <a:rPr lang="pt-PT" dirty="0"/>
              <a:t>Compare </a:t>
            </a:r>
            <a:r>
              <a:rPr lang="pt-PT" dirty="0" err="1"/>
              <a:t>the</a:t>
            </a:r>
            <a:r>
              <a:rPr lang="pt-PT" dirty="0"/>
              <a:t> jets in diferente </a:t>
            </a:r>
            <a:r>
              <a:rPr lang="pt-PT" dirty="0" err="1"/>
              <a:t>percentages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centrality</a:t>
            </a:r>
            <a:r>
              <a:rPr lang="pt-PT" dirty="0"/>
              <a:t>;</a:t>
            </a:r>
          </a:p>
          <a:p>
            <a:r>
              <a:rPr lang="pt-PT" dirty="0" err="1"/>
              <a:t>Study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dijet</a:t>
            </a:r>
            <a:r>
              <a:rPr lang="pt-PT" dirty="0"/>
              <a:t> </a:t>
            </a:r>
            <a:r>
              <a:rPr lang="pt-PT" dirty="0" err="1"/>
              <a:t>pt</a:t>
            </a:r>
            <a:r>
              <a:rPr lang="pt-PT" dirty="0"/>
              <a:t> </a:t>
            </a:r>
            <a:r>
              <a:rPr lang="pt-PT" dirty="0" err="1"/>
              <a:t>asymmetry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el-GR" dirty="0"/>
              <a:t>Δ</a:t>
            </a:r>
            <a:r>
              <a:rPr lang="el-GR" i="1" dirty="0"/>
              <a:t>φ</a:t>
            </a:r>
            <a:r>
              <a:rPr lang="pt-PT" dirty="0"/>
              <a:t>;</a:t>
            </a:r>
          </a:p>
          <a:p>
            <a:r>
              <a:rPr lang="pt-PT" dirty="0" err="1"/>
              <a:t>Differentiate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b jets </a:t>
            </a:r>
            <a:r>
              <a:rPr lang="pt-PT" dirty="0" err="1"/>
              <a:t>from</a:t>
            </a:r>
            <a:r>
              <a:rPr lang="pt-PT" dirty="0"/>
              <a:t> light quark jets </a:t>
            </a: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making</a:t>
            </a:r>
            <a:r>
              <a:rPr lang="pt-PT" dirty="0"/>
              <a:t> cuts in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variables</a:t>
            </a:r>
            <a:r>
              <a:rPr lang="pt-PT" dirty="0"/>
              <a:t> Xjet_mv2c10 </a:t>
            </a:r>
            <a:r>
              <a:rPr lang="pt-PT" dirty="0" err="1"/>
              <a:t>and</a:t>
            </a:r>
            <a:r>
              <a:rPr lang="pt-PT" dirty="0"/>
              <a:t> Xjet_dl1.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11253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err="1"/>
              <a:t>Introduction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What</a:t>
            </a:r>
            <a:r>
              <a:rPr lang="pt-PT" dirty="0"/>
              <a:t> are jets?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661" y="2561642"/>
            <a:ext cx="4936961" cy="3555833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838200" y="5676595"/>
            <a:ext cx="383438" cy="680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6198" y="1290665"/>
            <a:ext cx="4311396" cy="521254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8332013" y="6082270"/>
            <a:ext cx="92171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b="1" dirty="0"/>
              <a:t>Pb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0803331" y="6066522"/>
            <a:ext cx="92171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b="1" dirty="0"/>
              <a:t>Pb</a:t>
            </a:r>
          </a:p>
        </p:txBody>
      </p:sp>
    </p:spTree>
    <p:extLst>
      <p:ext uri="{BB962C8B-B14F-4D97-AF65-F5344CB8AC3E}">
        <p14:creationId xmlns:p14="http://schemas.microsoft.com/office/powerpoint/2010/main" val="341600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err="1"/>
              <a:t>Introduction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Why</a:t>
            </a:r>
            <a:r>
              <a:rPr lang="pt-PT" dirty="0"/>
              <a:t> are </a:t>
            </a:r>
            <a:r>
              <a:rPr lang="pt-PT" dirty="0" err="1"/>
              <a:t>we</a:t>
            </a:r>
            <a:r>
              <a:rPr lang="pt-PT" dirty="0"/>
              <a:t> </a:t>
            </a:r>
            <a:r>
              <a:rPr lang="pt-PT" dirty="0" err="1"/>
              <a:t>studying</a:t>
            </a:r>
            <a:r>
              <a:rPr lang="pt-PT" dirty="0"/>
              <a:t> </a:t>
            </a:r>
            <a:r>
              <a:rPr lang="pt-PT" dirty="0" err="1"/>
              <a:t>them</a:t>
            </a:r>
            <a:r>
              <a:rPr lang="pt-PT" dirty="0"/>
              <a:t>?</a:t>
            </a:r>
          </a:p>
          <a:p>
            <a:r>
              <a:rPr lang="pt-PT" dirty="0" err="1"/>
              <a:t>Why</a:t>
            </a:r>
            <a:r>
              <a:rPr lang="pt-PT" dirty="0"/>
              <a:t> use b jets?</a:t>
            </a:r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8787" y="2585412"/>
            <a:ext cx="5074425" cy="366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336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err="1"/>
              <a:t>Pt-Transverse</a:t>
            </a:r>
            <a:r>
              <a:rPr lang="pt-PT" dirty="0"/>
              <a:t> </a:t>
            </a:r>
            <a:r>
              <a:rPr lang="pt-PT" dirty="0" err="1"/>
              <a:t>momentum</a:t>
            </a:r>
            <a:endParaRPr lang="pt-PT" dirty="0"/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363" y="1825625"/>
            <a:ext cx="7517273" cy="4351338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9985247" y="3368650"/>
                <a:ext cx="1459502" cy="276999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𝑃𝑡</m:t>
                      </m:r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unc>
                        <m:funcPr>
                          <m:ctrlP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PT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pt-PT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5247" y="3368650"/>
                <a:ext cx="1459502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905" r="-2490" b="-23404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259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err="1"/>
              <a:t>Phi</a:t>
            </a:r>
            <a:r>
              <a:rPr lang="pt-PT" dirty="0"/>
              <a:t> (</a:t>
            </a:r>
            <a:r>
              <a:rPr lang="el-GR" i="1" dirty="0"/>
              <a:t>φ</a:t>
            </a:r>
            <a:r>
              <a:rPr lang="pt-PT" dirty="0"/>
              <a:t>) - </a:t>
            </a:r>
            <a:r>
              <a:rPr lang="pt-PT" dirty="0" err="1"/>
              <a:t>Azimuthal</a:t>
            </a:r>
            <a:r>
              <a:rPr lang="pt-PT" dirty="0"/>
              <a:t> </a:t>
            </a:r>
            <a:r>
              <a:rPr lang="pt-PT" dirty="0" err="1"/>
              <a:t>angle</a:t>
            </a:r>
            <a:r>
              <a:rPr lang="pt-PT" dirty="0"/>
              <a:t> </a:t>
            </a: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632" y="1825625"/>
            <a:ext cx="7774735" cy="4351338"/>
          </a:xfrm>
        </p:spPr>
      </p:pic>
    </p:spTree>
    <p:extLst>
      <p:ext uri="{BB962C8B-B14F-4D97-AF65-F5344CB8AC3E}">
        <p14:creationId xmlns:p14="http://schemas.microsoft.com/office/powerpoint/2010/main" val="2569436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Eta (</a:t>
            </a:r>
            <a:r>
              <a:rPr lang="el-GR" i="1" dirty="0"/>
              <a:t>η</a:t>
            </a:r>
            <a:r>
              <a:rPr lang="pt-PT" dirty="0"/>
              <a:t>) - </a:t>
            </a:r>
            <a:r>
              <a:rPr lang="pt-PT" dirty="0" err="1"/>
              <a:t>Pseudorapidity</a:t>
            </a:r>
            <a:endParaRPr lang="pt-PT" dirty="0"/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00" y="1569948"/>
            <a:ext cx="7789340" cy="4351338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9127183" y="1770183"/>
                <a:ext cx="1859740" cy="62235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𝜂</m:t>
                      </m:r>
                      <m:r>
                        <a:rPr lang="pt-P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pt-P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PT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PT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pt-PT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pt-PT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pt-PT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pt-PT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PT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num>
                                        <m:den>
                                          <m:r>
                                            <a:rPr lang="pt-PT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pt-PT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7183" y="1770183"/>
                <a:ext cx="1859740" cy="6223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4030" y="2472029"/>
            <a:ext cx="3786046" cy="26825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8398618" y="5527244"/>
                <a:ext cx="3316870" cy="276999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𝐴𝑇𝐿𝐴𝑆</m:t>
                      </m:r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𝑐𝑜𝑣𝑒𝑟𝑎𝑔𝑒</m:t>
                      </m:r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 −4.9&lt;</m:t>
                      </m:r>
                      <m:r>
                        <a:rPr lang="pt-P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𝜂</m:t>
                      </m:r>
                      <m:r>
                        <a:rPr lang="pt-P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&lt;4.9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8618" y="5527244"/>
                <a:ext cx="3316870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099" r="-1099" b="-23404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6886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Eta (</a:t>
            </a:r>
            <a:r>
              <a:rPr lang="el-GR" i="1" dirty="0"/>
              <a:t>η</a:t>
            </a:r>
            <a:r>
              <a:rPr lang="pt-PT" dirty="0"/>
              <a:t>)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Pt</a:t>
            </a:r>
            <a:endParaRPr lang="pt-PT" dirty="0"/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120" y="1825625"/>
            <a:ext cx="7605760" cy="4351338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0277855" y="2452833"/>
                <a:ext cx="1631290" cy="59112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PT" b="0" i="0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pt-P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P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num>
                        <m:den>
                          <m:func>
                            <m:funcPr>
                              <m:ctrlPr>
                                <a:rPr lang="pt-P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PT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pt-P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𝜂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pt-PT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7855" y="2452833"/>
                <a:ext cx="1631290" cy="59112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2720" y="2226063"/>
            <a:ext cx="5336549" cy="319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53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Eta (</a:t>
            </a:r>
            <a:r>
              <a:rPr lang="el-GR" i="1" dirty="0"/>
              <a:t>η</a:t>
            </a:r>
            <a:r>
              <a:rPr lang="pt-PT" dirty="0"/>
              <a:t>)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Phi</a:t>
            </a:r>
            <a:r>
              <a:rPr lang="pt-PT" dirty="0"/>
              <a:t> (</a:t>
            </a:r>
            <a:r>
              <a:rPr lang="el-GR" i="1" dirty="0"/>
              <a:t>φ</a:t>
            </a:r>
            <a:r>
              <a:rPr lang="pt-PT" dirty="0"/>
              <a:t>)</a:t>
            </a: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222" y="1825625"/>
            <a:ext cx="7525555" cy="4351338"/>
          </a:xfrm>
        </p:spPr>
      </p:pic>
      <p:pic>
        <p:nvPicPr>
          <p:cNvPr id="5" name="Marcador de Posição de Conteúdo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964" y="2128722"/>
            <a:ext cx="5847714" cy="3272829"/>
          </a:xfrm>
          <a:prstGeom prst="rect">
            <a:avLst/>
          </a:prstGeom>
        </p:spPr>
      </p:pic>
      <p:pic>
        <p:nvPicPr>
          <p:cNvPr id="6" name="Marcador de Posição de Conteúd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46" y="2128722"/>
            <a:ext cx="5664018" cy="316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06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err="1"/>
              <a:t>Centrality</a:t>
            </a:r>
            <a:endParaRPr lang="pt-PT" dirty="0"/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901" y="1825625"/>
            <a:ext cx="6244197" cy="4351338"/>
          </a:xfrm>
        </p:spPr>
      </p:pic>
    </p:spTree>
    <p:extLst>
      <p:ext uri="{BB962C8B-B14F-4D97-AF65-F5344CB8AC3E}">
        <p14:creationId xmlns:p14="http://schemas.microsoft.com/office/powerpoint/2010/main" val="2650824990"/>
      </p:ext>
    </p:extLst>
  </p:cSld>
  <p:clrMapOvr>
    <a:masterClrMapping/>
  </p:clrMapOvr>
</p:sld>
</file>

<file path=ppt/theme/theme1.xml><?xml version="1.0" encoding="utf-8"?>
<a:theme xmlns:a="http://schemas.openxmlformats.org/drawingml/2006/main" name="Setor">
  <a:themeElements>
    <a:clrScheme name="Se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435</TotalTime>
  <Words>149</Words>
  <Application>Microsoft Macintosh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Century Gothic</vt:lpstr>
      <vt:lpstr>Wingdings 3</vt:lpstr>
      <vt:lpstr>Setor</vt:lpstr>
      <vt:lpstr>Tema do Office</vt:lpstr>
      <vt:lpstr>b-jets in Pb+Pb collisions with the ATLAS detector</vt:lpstr>
      <vt:lpstr>Introduction</vt:lpstr>
      <vt:lpstr>Introduction</vt:lpstr>
      <vt:lpstr>Pt-Transverse momentum</vt:lpstr>
      <vt:lpstr>Phi (φ) - Azimuthal angle </vt:lpstr>
      <vt:lpstr>Eta (η) - Pseudorapidity</vt:lpstr>
      <vt:lpstr>Eta (η) and Pt</vt:lpstr>
      <vt:lpstr>Eta (η) and Phi (φ)</vt:lpstr>
      <vt:lpstr>Centrality</vt:lpstr>
      <vt:lpstr>What’s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b-jets in Pb+Pb collisions with the ATLAS detector</dc:title>
  <dc:creator>Inês Rebanda</dc:creator>
  <cp:lastModifiedBy>Tahereh Sadat Niknejad</cp:lastModifiedBy>
  <cp:revision>24</cp:revision>
  <dcterms:created xsi:type="dcterms:W3CDTF">2019-08-22T07:38:14Z</dcterms:created>
  <dcterms:modified xsi:type="dcterms:W3CDTF">2019-08-23T10:18:18Z</dcterms:modified>
</cp:coreProperties>
</file>