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73" r:id="rId9"/>
    <p:sldId id="274" r:id="rId10"/>
    <p:sldId id="275" r:id="rId11"/>
    <p:sldId id="277" r:id="rId12"/>
    <p:sldId id="278" r:id="rId13"/>
    <p:sldId id="279" r:id="rId14"/>
    <p:sldId id="280" r:id="rId15"/>
    <p:sldId id="282" r:id="rId16"/>
    <p:sldId id="284" r:id="rId17"/>
    <p:sldId id="283" r:id="rId18"/>
    <p:sldId id="285" r:id="rId19"/>
  </p:sldIdLst>
  <p:sldSz cx="12192000" cy="6858000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800" b="1" baseline="0" dirty="0">
                <a:solidFill>
                  <a:schemeClr val="tx1"/>
                </a:solidFill>
              </a:rPr>
              <a:t>light intensity, no tape, x=9300</a:t>
            </a:r>
            <a:endParaRPr lang="en-GB" sz="2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1946073814474557"/>
          <c:y val="5.3070428696412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0.12319243136420861"/>
          <c:y val="0.15035680956547098"/>
          <c:w val="0.84487498727649168"/>
          <c:h val="0.66824942336753357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glow rad="63500">
                <a:schemeClr val="accent1"/>
              </a:glo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glow rad="63500">
                  <a:schemeClr val="accent1"/>
                </a:glow>
              </a:effectLst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25400" cap="rnd" cmpd="sng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2.719234146918819E-2"/>
                  <c:y val="0.1429381743948673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baseline="0" dirty="0">
                        <a:solidFill>
                          <a:schemeClr val="tx1"/>
                        </a:solidFill>
                      </a:rPr>
                      <a:t>y = -1,1205x + 48,141</a:t>
                    </a:r>
                    <a:br>
                      <a:rPr lang="en-US" sz="2400" b="1" baseline="0" dirty="0">
                        <a:solidFill>
                          <a:schemeClr val="tx1"/>
                        </a:solidFill>
                      </a:rPr>
                    </a:br>
                    <a:r>
                      <a:rPr lang="en-US" sz="2400" b="1" baseline="0" dirty="0">
                        <a:solidFill>
                          <a:schemeClr val="tx1"/>
                        </a:solidFill>
                      </a:rPr>
                      <a:t>R² = 0,6189</a:t>
                    </a:r>
                    <a:endParaRPr lang="en-US" sz="2400" b="1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</c:trendlineLbl>
          </c:trendline>
          <c:xVal>
            <c:numRef>
              <c:f>'Gráfico sFita y=9300 2019070014'!$C$4:$C$44</c:f>
              <c:numCache>
                <c:formatCode>General</c:formatCode>
                <c:ptCount val="41"/>
                <c:pt idx="0">
                  <c:v>10</c:v>
                </c:pt>
                <c:pt idx="1">
                  <c:v>9.75</c:v>
                </c:pt>
                <c:pt idx="2">
                  <c:v>9.5</c:v>
                </c:pt>
                <c:pt idx="3">
                  <c:v>9.25</c:v>
                </c:pt>
                <c:pt idx="4">
                  <c:v>9</c:v>
                </c:pt>
                <c:pt idx="5">
                  <c:v>8.75</c:v>
                </c:pt>
                <c:pt idx="6">
                  <c:v>8.5</c:v>
                </c:pt>
                <c:pt idx="7">
                  <c:v>8.25</c:v>
                </c:pt>
                <c:pt idx="8">
                  <c:v>8</c:v>
                </c:pt>
                <c:pt idx="9">
                  <c:v>7.75</c:v>
                </c:pt>
                <c:pt idx="10">
                  <c:v>7.5</c:v>
                </c:pt>
                <c:pt idx="11">
                  <c:v>7.25</c:v>
                </c:pt>
                <c:pt idx="12">
                  <c:v>7</c:v>
                </c:pt>
                <c:pt idx="13">
                  <c:v>6.75</c:v>
                </c:pt>
                <c:pt idx="14">
                  <c:v>6.5</c:v>
                </c:pt>
                <c:pt idx="15">
                  <c:v>6.25</c:v>
                </c:pt>
                <c:pt idx="16">
                  <c:v>6</c:v>
                </c:pt>
                <c:pt idx="17">
                  <c:v>5.75</c:v>
                </c:pt>
                <c:pt idx="18">
                  <c:v>5.5</c:v>
                </c:pt>
                <c:pt idx="19">
                  <c:v>5.25</c:v>
                </c:pt>
                <c:pt idx="20">
                  <c:v>5</c:v>
                </c:pt>
                <c:pt idx="21">
                  <c:v>4.75</c:v>
                </c:pt>
                <c:pt idx="22">
                  <c:v>4.5</c:v>
                </c:pt>
                <c:pt idx="23">
                  <c:v>4.25</c:v>
                </c:pt>
                <c:pt idx="24">
                  <c:v>4</c:v>
                </c:pt>
                <c:pt idx="25">
                  <c:v>3.75</c:v>
                </c:pt>
                <c:pt idx="26">
                  <c:v>3.5</c:v>
                </c:pt>
                <c:pt idx="27">
                  <c:v>3.25</c:v>
                </c:pt>
                <c:pt idx="28">
                  <c:v>3</c:v>
                </c:pt>
                <c:pt idx="29">
                  <c:v>2.75</c:v>
                </c:pt>
                <c:pt idx="30">
                  <c:v>2.5</c:v>
                </c:pt>
                <c:pt idx="31">
                  <c:v>2.25</c:v>
                </c:pt>
                <c:pt idx="32">
                  <c:v>2</c:v>
                </c:pt>
                <c:pt idx="33">
                  <c:v>1.75</c:v>
                </c:pt>
                <c:pt idx="34">
                  <c:v>1.5</c:v>
                </c:pt>
                <c:pt idx="35">
                  <c:v>1.25</c:v>
                </c:pt>
                <c:pt idx="36">
                  <c:v>1</c:v>
                </c:pt>
                <c:pt idx="37">
                  <c:v>0.75</c:v>
                </c:pt>
                <c:pt idx="38">
                  <c:v>0.5</c:v>
                </c:pt>
                <c:pt idx="39">
                  <c:v>0.25</c:v>
                </c:pt>
                <c:pt idx="40">
                  <c:v>0</c:v>
                </c:pt>
              </c:numCache>
            </c:numRef>
          </c:xVal>
          <c:yVal>
            <c:numRef>
              <c:f>'Gráfico sFita y=9300 2019070014'!$G$4:$G$44</c:f>
              <c:numCache>
                <c:formatCode>General</c:formatCode>
                <c:ptCount val="41"/>
                <c:pt idx="0">
                  <c:v>32.182221333333331</c:v>
                </c:pt>
                <c:pt idx="1">
                  <c:v>39.733331999999997</c:v>
                </c:pt>
                <c:pt idx="2">
                  <c:v>40.731112333333336</c:v>
                </c:pt>
                <c:pt idx="3">
                  <c:v>38.036666999999994</c:v>
                </c:pt>
                <c:pt idx="4">
                  <c:v>37.661110999999998</c:v>
                </c:pt>
                <c:pt idx="5">
                  <c:v>33.819999666666668</c:v>
                </c:pt>
                <c:pt idx="6">
                  <c:v>38.318888333333334</c:v>
                </c:pt>
                <c:pt idx="7">
                  <c:v>39.146666000000003</c:v>
                </c:pt>
                <c:pt idx="8">
                  <c:v>39.713334333333336</c:v>
                </c:pt>
                <c:pt idx="9">
                  <c:v>39.494444333333327</c:v>
                </c:pt>
                <c:pt idx="10">
                  <c:v>39.191110999999999</c:v>
                </c:pt>
                <c:pt idx="11">
                  <c:v>38.895554666666669</c:v>
                </c:pt>
                <c:pt idx="12">
                  <c:v>42.67555466666667</c:v>
                </c:pt>
                <c:pt idx="13">
                  <c:v>41.846665666666659</c:v>
                </c:pt>
                <c:pt idx="14">
                  <c:v>42.452222333333332</c:v>
                </c:pt>
                <c:pt idx="15">
                  <c:v>41.061111333333336</c:v>
                </c:pt>
                <c:pt idx="16">
                  <c:v>42.135556333333334</c:v>
                </c:pt>
                <c:pt idx="17">
                  <c:v>40.659999666666664</c:v>
                </c:pt>
                <c:pt idx="18">
                  <c:v>38.930001666666669</c:v>
                </c:pt>
                <c:pt idx="19">
                  <c:v>42.741112000000008</c:v>
                </c:pt>
                <c:pt idx="20">
                  <c:v>43.575555333333334</c:v>
                </c:pt>
                <c:pt idx="21">
                  <c:v>43.14333366666667</c:v>
                </c:pt>
                <c:pt idx="22">
                  <c:v>46.452223666666669</c:v>
                </c:pt>
                <c:pt idx="23">
                  <c:v>36.017778</c:v>
                </c:pt>
                <c:pt idx="24">
                  <c:v>42.300000666666669</c:v>
                </c:pt>
                <c:pt idx="25">
                  <c:v>46.428890333333335</c:v>
                </c:pt>
                <c:pt idx="26">
                  <c:v>44.548888999999996</c:v>
                </c:pt>
                <c:pt idx="27">
                  <c:v>47.72</c:v>
                </c:pt>
                <c:pt idx="28">
                  <c:v>42.41555533333333</c:v>
                </c:pt>
                <c:pt idx="29">
                  <c:v>49.736667666666669</c:v>
                </c:pt>
                <c:pt idx="30">
                  <c:v>45.061111666666669</c:v>
                </c:pt>
                <c:pt idx="31">
                  <c:v>47.146667666666666</c:v>
                </c:pt>
                <c:pt idx="32">
                  <c:v>47.701109666666667</c:v>
                </c:pt>
                <c:pt idx="33">
                  <c:v>48.456667666666668</c:v>
                </c:pt>
                <c:pt idx="34">
                  <c:v>47.96555433333333</c:v>
                </c:pt>
                <c:pt idx="35">
                  <c:v>48.273333333333333</c:v>
                </c:pt>
                <c:pt idx="36">
                  <c:v>47.072222333333336</c:v>
                </c:pt>
                <c:pt idx="37">
                  <c:v>43.653331999999999</c:v>
                </c:pt>
                <c:pt idx="38">
                  <c:v>46.656666000000001</c:v>
                </c:pt>
                <c:pt idx="39">
                  <c:v>42.166668000000001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7D-4057-995B-46EF58FA7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4364160"/>
        <c:axId val="1551115776"/>
      </c:scatterChart>
      <c:valAx>
        <c:axId val="1504364160"/>
        <c:scaling>
          <c:orientation val="minMax"/>
          <c:max val="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b="1" dirty="0">
                    <a:solidFill>
                      <a:schemeClr val="tx1"/>
                    </a:solidFill>
                  </a:rPr>
                  <a:t>Position y in cm (1cm = 400</a:t>
                </a:r>
                <a:r>
                  <a:rPr lang="en-GB" sz="2800" b="1" baseline="0" dirty="0">
                    <a:solidFill>
                      <a:schemeClr val="tx1"/>
                    </a:solidFill>
                  </a:rPr>
                  <a:t> steps</a:t>
                </a:r>
                <a:r>
                  <a:rPr lang="en-GB" sz="2800" b="1" dirty="0">
                    <a:solidFill>
                      <a:schemeClr val="tx1"/>
                    </a:solidFill>
                  </a:rPr>
                  <a:t>) </a:t>
                </a:r>
              </a:p>
            </c:rich>
          </c:tx>
          <c:layout>
            <c:manualLayout>
              <c:xMode val="edge"/>
              <c:yMode val="edge"/>
              <c:x val="0.25990331856162391"/>
              <c:y val="0.901998396033829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551115776"/>
        <c:crosses val="autoZero"/>
        <c:crossBetween val="midCat"/>
      </c:valAx>
      <c:valAx>
        <c:axId val="155111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b="1">
                    <a:solidFill>
                      <a:schemeClr val="tx1"/>
                    </a:solidFill>
                  </a:rPr>
                  <a:t>light</a:t>
                </a:r>
                <a:r>
                  <a:rPr lang="en-GB" sz="2800" b="1" baseline="0">
                    <a:solidFill>
                      <a:schemeClr val="tx1"/>
                    </a:solidFill>
                  </a:rPr>
                  <a:t> intensity </a:t>
                </a:r>
                <a:r>
                  <a:rPr lang="en-GB" sz="2800" b="1">
                    <a:solidFill>
                      <a:schemeClr val="tx1"/>
                    </a:solidFill>
                  </a:rPr>
                  <a:t> a.u</a:t>
                </a:r>
              </a:p>
            </c:rich>
          </c:tx>
          <c:layout>
            <c:manualLayout>
              <c:xMode val="edge"/>
              <c:yMode val="edge"/>
              <c:x val="2.474106174057265E-2"/>
              <c:y val="0.274296150481189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504364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PT" sz="2800" b="1" i="0" baseline="0" dirty="0" err="1">
                <a:solidFill>
                  <a:schemeClr val="tx1"/>
                </a:solidFill>
                <a:effectLst/>
              </a:rPr>
              <a:t>SiPM</a:t>
            </a:r>
            <a:r>
              <a:rPr lang="pt-PT" sz="2800" b="1" i="0" baseline="0" dirty="0">
                <a:solidFill>
                  <a:schemeClr val="tx1"/>
                </a:solidFill>
                <a:effectLst/>
              </a:rPr>
              <a:t> -1325cs </a:t>
            </a:r>
            <a:r>
              <a:rPr lang="pt-PT" sz="2800" b="1" i="0" baseline="0" dirty="0" err="1">
                <a:solidFill>
                  <a:schemeClr val="tx1"/>
                </a:solidFill>
                <a:effectLst/>
              </a:rPr>
              <a:t>detector</a:t>
            </a:r>
            <a:r>
              <a:rPr lang="pt-PT" sz="2800" b="1" i="0" baseline="0" dirty="0">
                <a:solidFill>
                  <a:schemeClr val="tx1"/>
                </a:solidFill>
                <a:effectLst/>
              </a:rPr>
              <a:t>, y = 6400</a:t>
            </a:r>
            <a:endParaRPr lang="pt-PT" sz="28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0.11220062335958005"/>
          <c:y val="0.10624540682414699"/>
          <c:w val="0.87575508530183732"/>
          <c:h val="0.7416898512685914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glow rad="63500">
                <a:schemeClr val="accent1"/>
              </a:glo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glow rad="63500">
                  <a:schemeClr val="accent1"/>
                </a:glow>
              </a:effectLst>
            </c:spPr>
          </c:marker>
          <c:xVal>
            <c:numRef>
              <c:f>'run0067'!$U$2:$U$76</c:f>
              <c:numCache>
                <c:formatCode>General</c:formatCode>
                <c:ptCount val="75"/>
                <c:pt idx="10">
                  <c:v>8</c:v>
                </c:pt>
                <c:pt idx="11">
                  <c:v>7.875</c:v>
                </c:pt>
                <c:pt idx="12">
                  <c:v>7.75</c:v>
                </c:pt>
                <c:pt idx="13">
                  <c:v>7.625</c:v>
                </c:pt>
                <c:pt idx="14">
                  <c:v>7.5</c:v>
                </c:pt>
                <c:pt idx="15">
                  <c:v>7.375</c:v>
                </c:pt>
                <c:pt idx="16">
                  <c:v>7.25</c:v>
                </c:pt>
                <c:pt idx="17">
                  <c:v>7.125</c:v>
                </c:pt>
                <c:pt idx="18">
                  <c:v>7</c:v>
                </c:pt>
                <c:pt idx="19">
                  <c:v>6.875</c:v>
                </c:pt>
                <c:pt idx="20">
                  <c:v>6.75</c:v>
                </c:pt>
                <c:pt idx="21">
                  <c:v>6.625</c:v>
                </c:pt>
                <c:pt idx="22">
                  <c:v>6.5</c:v>
                </c:pt>
                <c:pt idx="23">
                  <c:v>6.375</c:v>
                </c:pt>
                <c:pt idx="24">
                  <c:v>6.25</c:v>
                </c:pt>
                <c:pt idx="25">
                  <c:v>6.125</c:v>
                </c:pt>
                <c:pt idx="26">
                  <c:v>6</c:v>
                </c:pt>
                <c:pt idx="27">
                  <c:v>5.875</c:v>
                </c:pt>
                <c:pt idx="28">
                  <c:v>5.75</c:v>
                </c:pt>
                <c:pt idx="29">
                  <c:v>5.625</c:v>
                </c:pt>
                <c:pt idx="30">
                  <c:v>5.5</c:v>
                </c:pt>
                <c:pt idx="31">
                  <c:v>5.375</c:v>
                </c:pt>
                <c:pt idx="32">
                  <c:v>5.25</c:v>
                </c:pt>
                <c:pt idx="33">
                  <c:v>5.125</c:v>
                </c:pt>
                <c:pt idx="34">
                  <c:v>5</c:v>
                </c:pt>
                <c:pt idx="35">
                  <c:v>4.875</c:v>
                </c:pt>
                <c:pt idx="36">
                  <c:v>4.75</c:v>
                </c:pt>
                <c:pt idx="37">
                  <c:v>4.625</c:v>
                </c:pt>
                <c:pt idx="38">
                  <c:v>4.5</c:v>
                </c:pt>
                <c:pt idx="39">
                  <c:v>4.375</c:v>
                </c:pt>
                <c:pt idx="40">
                  <c:v>4.25</c:v>
                </c:pt>
                <c:pt idx="41">
                  <c:v>4.125</c:v>
                </c:pt>
                <c:pt idx="42">
                  <c:v>4</c:v>
                </c:pt>
                <c:pt idx="43">
                  <c:v>3.875</c:v>
                </c:pt>
                <c:pt idx="44">
                  <c:v>3.75</c:v>
                </c:pt>
                <c:pt idx="45">
                  <c:v>3.625</c:v>
                </c:pt>
                <c:pt idx="46">
                  <c:v>3.5</c:v>
                </c:pt>
                <c:pt idx="47">
                  <c:v>3.375</c:v>
                </c:pt>
                <c:pt idx="48">
                  <c:v>3.25</c:v>
                </c:pt>
                <c:pt idx="49">
                  <c:v>3.125</c:v>
                </c:pt>
                <c:pt idx="50">
                  <c:v>3</c:v>
                </c:pt>
                <c:pt idx="51">
                  <c:v>2.875</c:v>
                </c:pt>
                <c:pt idx="52">
                  <c:v>2.75</c:v>
                </c:pt>
                <c:pt idx="53">
                  <c:v>2.625</c:v>
                </c:pt>
                <c:pt idx="54">
                  <c:v>2.5</c:v>
                </c:pt>
                <c:pt idx="55">
                  <c:v>2.375</c:v>
                </c:pt>
                <c:pt idx="56">
                  <c:v>2.25</c:v>
                </c:pt>
                <c:pt idx="57">
                  <c:v>2.125</c:v>
                </c:pt>
                <c:pt idx="58">
                  <c:v>2</c:v>
                </c:pt>
              </c:numCache>
            </c:numRef>
          </c:xVal>
          <c:yVal>
            <c:numRef>
              <c:f>'run0067'!$T$2:$T$76</c:f>
              <c:numCache>
                <c:formatCode>General</c:formatCode>
                <c:ptCount val="75"/>
                <c:pt idx="0">
                  <c:v>0.32333299999999998</c:v>
                </c:pt>
                <c:pt idx="1">
                  <c:v>0.21</c:v>
                </c:pt>
                <c:pt idx="2">
                  <c:v>0.35333300000000001</c:v>
                </c:pt>
                <c:pt idx="3">
                  <c:v>0.66666700000000001</c:v>
                </c:pt>
                <c:pt idx="4">
                  <c:v>0.84</c:v>
                </c:pt>
                <c:pt idx="5">
                  <c:v>0.96</c:v>
                </c:pt>
                <c:pt idx="6">
                  <c:v>1.463333</c:v>
                </c:pt>
                <c:pt idx="7">
                  <c:v>2.6766670000000001</c:v>
                </c:pt>
                <c:pt idx="8">
                  <c:v>3.8033329999999999</c:v>
                </c:pt>
                <c:pt idx="9">
                  <c:v>4.8</c:v>
                </c:pt>
                <c:pt idx="10">
                  <c:v>5.59</c:v>
                </c:pt>
                <c:pt idx="11">
                  <c:v>5.79</c:v>
                </c:pt>
                <c:pt idx="12">
                  <c:v>5.733333</c:v>
                </c:pt>
                <c:pt idx="13">
                  <c:v>5.7866669999999996</c:v>
                </c:pt>
                <c:pt idx="14">
                  <c:v>5.9</c:v>
                </c:pt>
                <c:pt idx="15">
                  <c:v>5.94</c:v>
                </c:pt>
                <c:pt idx="16">
                  <c:v>6.05</c:v>
                </c:pt>
                <c:pt idx="17">
                  <c:v>6.1533329999999999</c:v>
                </c:pt>
                <c:pt idx="18">
                  <c:v>6.2166670000000002</c:v>
                </c:pt>
                <c:pt idx="19">
                  <c:v>6.0466670000000002</c:v>
                </c:pt>
                <c:pt idx="20">
                  <c:v>6.2433329999999998</c:v>
                </c:pt>
                <c:pt idx="21">
                  <c:v>6.18</c:v>
                </c:pt>
                <c:pt idx="22">
                  <c:v>6.25</c:v>
                </c:pt>
                <c:pt idx="23">
                  <c:v>6.1966669999999997</c:v>
                </c:pt>
                <c:pt idx="24">
                  <c:v>6.1066669999999998</c:v>
                </c:pt>
                <c:pt idx="25">
                  <c:v>6.32</c:v>
                </c:pt>
                <c:pt idx="26">
                  <c:v>6.3266669999999996</c:v>
                </c:pt>
                <c:pt idx="27">
                  <c:v>6.3033330000000003</c:v>
                </c:pt>
                <c:pt idx="28">
                  <c:v>6.2033329999999998</c:v>
                </c:pt>
                <c:pt idx="29">
                  <c:v>6.0066670000000002</c:v>
                </c:pt>
                <c:pt idx="30">
                  <c:v>6.2766669999999998</c:v>
                </c:pt>
                <c:pt idx="31">
                  <c:v>6.33</c:v>
                </c:pt>
                <c:pt idx="32">
                  <c:v>6.25</c:v>
                </c:pt>
                <c:pt idx="33">
                  <c:v>6.3566669999999998</c:v>
                </c:pt>
                <c:pt idx="34">
                  <c:v>6.3</c:v>
                </c:pt>
                <c:pt idx="35">
                  <c:v>6.07</c:v>
                </c:pt>
                <c:pt idx="36">
                  <c:v>6.01</c:v>
                </c:pt>
                <c:pt idx="37">
                  <c:v>6.09</c:v>
                </c:pt>
                <c:pt idx="38">
                  <c:v>6.2366669999999997</c:v>
                </c:pt>
                <c:pt idx="39">
                  <c:v>6.1433330000000002</c:v>
                </c:pt>
                <c:pt idx="40">
                  <c:v>5.8666669999999996</c:v>
                </c:pt>
                <c:pt idx="41">
                  <c:v>5.8566669999999998</c:v>
                </c:pt>
                <c:pt idx="42">
                  <c:v>5.8433330000000003</c:v>
                </c:pt>
                <c:pt idx="43">
                  <c:v>5.8233329999999999</c:v>
                </c:pt>
                <c:pt idx="44">
                  <c:v>5.6866659999999998</c:v>
                </c:pt>
                <c:pt idx="45">
                  <c:v>5.9466669999999997</c:v>
                </c:pt>
                <c:pt idx="46">
                  <c:v>6.193333</c:v>
                </c:pt>
                <c:pt idx="47">
                  <c:v>6.11</c:v>
                </c:pt>
                <c:pt idx="48">
                  <c:v>6.0233340000000002</c:v>
                </c:pt>
                <c:pt idx="49">
                  <c:v>5.9266670000000001</c:v>
                </c:pt>
                <c:pt idx="50">
                  <c:v>6.0633340000000002</c:v>
                </c:pt>
                <c:pt idx="51">
                  <c:v>6.05</c:v>
                </c:pt>
                <c:pt idx="52">
                  <c:v>5.8966669999999999</c:v>
                </c:pt>
                <c:pt idx="53">
                  <c:v>6.05</c:v>
                </c:pt>
                <c:pt idx="54">
                  <c:v>6.0666669999999998</c:v>
                </c:pt>
                <c:pt idx="55">
                  <c:v>6.1666670000000003</c:v>
                </c:pt>
                <c:pt idx="56">
                  <c:v>6.1233329999999997</c:v>
                </c:pt>
                <c:pt idx="57">
                  <c:v>5.91</c:v>
                </c:pt>
                <c:pt idx="58">
                  <c:v>5.7266659999999998</c:v>
                </c:pt>
                <c:pt idx="59">
                  <c:v>5.34</c:v>
                </c:pt>
                <c:pt idx="60">
                  <c:v>4.83</c:v>
                </c:pt>
                <c:pt idx="61">
                  <c:v>3.72</c:v>
                </c:pt>
                <c:pt idx="62">
                  <c:v>2.0866669999999998</c:v>
                </c:pt>
                <c:pt idx="63">
                  <c:v>1.1966669999999999</c:v>
                </c:pt>
                <c:pt idx="64">
                  <c:v>0.70333299999999999</c:v>
                </c:pt>
                <c:pt idx="65">
                  <c:v>0.60333300000000001</c:v>
                </c:pt>
                <c:pt idx="66">
                  <c:v>0.47666700000000001</c:v>
                </c:pt>
                <c:pt idx="67">
                  <c:v>0.53666700000000001</c:v>
                </c:pt>
                <c:pt idx="68">
                  <c:v>0.32</c:v>
                </c:pt>
                <c:pt idx="69">
                  <c:v>8.3333000000000004E-2</c:v>
                </c:pt>
                <c:pt idx="70">
                  <c:v>0.20666699999999999</c:v>
                </c:pt>
                <c:pt idx="71">
                  <c:v>0.1</c:v>
                </c:pt>
                <c:pt idx="72">
                  <c:v>0.1</c:v>
                </c:pt>
                <c:pt idx="73">
                  <c:v>0.09</c:v>
                </c:pt>
                <c:pt idx="74">
                  <c:v>0.26333299999999998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B7-4BBF-B5F7-BDF260C93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225024"/>
        <c:axId val="98226992"/>
      </c:scatterChart>
      <c:valAx>
        <c:axId val="98225024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2800" b="1" i="0" baseline="0" dirty="0" err="1">
                    <a:solidFill>
                      <a:schemeClr val="tx1"/>
                    </a:solidFill>
                    <a:effectLst/>
                  </a:rPr>
                  <a:t>Position</a:t>
                </a:r>
                <a:r>
                  <a:rPr lang="pt-PT" sz="2800" b="1" i="0" baseline="0" dirty="0">
                    <a:solidFill>
                      <a:schemeClr val="tx1"/>
                    </a:solidFill>
                    <a:effectLst/>
                  </a:rPr>
                  <a:t> x in cm (1 cm = 400 steps) </a:t>
                </a:r>
                <a:endParaRPr lang="pt-PT" sz="28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98226992"/>
        <c:crosses val="autoZero"/>
        <c:crossBetween val="midCat"/>
      </c:valAx>
      <c:valAx>
        <c:axId val="98226992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2800" b="1" i="0" baseline="0" dirty="0">
                    <a:solidFill>
                      <a:schemeClr val="tx1"/>
                    </a:solidFill>
                    <a:effectLst/>
                  </a:rPr>
                  <a:t>Light </a:t>
                </a:r>
                <a:r>
                  <a:rPr lang="pt-PT" sz="2800" b="1" i="0" baseline="0" dirty="0" err="1">
                    <a:solidFill>
                      <a:schemeClr val="tx1"/>
                    </a:solidFill>
                    <a:effectLst/>
                  </a:rPr>
                  <a:t>intensity</a:t>
                </a:r>
                <a:r>
                  <a:rPr lang="pt-PT" sz="2800" b="1" i="0" baseline="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pt-PT" sz="2800" b="1" i="0" baseline="0" dirty="0" err="1">
                    <a:solidFill>
                      <a:schemeClr val="tx1"/>
                    </a:solidFill>
                    <a:effectLst/>
                  </a:rPr>
                  <a:t>a.u</a:t>
                </a:r>
                <a:endParaRPr lang="pt-PT" sz="28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9791666666666666E-2"/>
              <c:y val="0.271937591134441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98225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800" b="1" baseline="0" dirty="0">
                <a:solidFill>
                  <a:schemeClr val="tx1"/>
                </a:solidFill>
              </a:rPr>
              <a:t>Light intensity, with tape in one side,  x=9000</a:t>
            </a:r>
            <a:endParaRPr lang="en-GB" sz="2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925688976377953"/>
          <c:y val="3.055556001101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glow rad="63500">
                <a:schemeClr val="accent1"/>
              </a:glo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glow rad="63500">
                  <a:schemeClr val="accent1"/>
                </a:glow>
              </a:effectLst>
            </c:spPr>
          </c:marker>
          <c:trendline>
            <c:spPr>
              <a:ln w="25400" cap="rnd" cmpd="sng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3.7656332020997378E-2"/>
                  <c:y val="0.2353741958842512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</c:trendlineLbl>
          </c:trendline>
          <c:xVal>
            <c:numRef>
              <c:f>'Gráfico cFita x=9000 2019070025'!$C$3:$C$23</c:f>
              <c:numCache>
                <c:formatCode>General</c:formatCode>
                <c:ptCount val="21"/>
                <c:pt idx="0">
                  <c:v>10</c:v>
                </c:pt>
                <c:pt idx="1">
                  <c:v>9.5</c:v>
                </c:pt>
                <c:pt idx="2">
                  <c:v>9</c:v>
                </c:pt>
                <c:pt idx="3">
                  <c:v>8.5</c:v>
                </c:pt>
                <c:pt idx="4">
                  <c:v>8</c:v>
                </c:pt>
                <c:pt idx="5">
                  <c:v>7.5</c:v>
                </c:pt>
                <c:pt idx="6">
                  <c:v>7</c:v>
                </c:pt>
                <c:pt idx="7">
                  <c:v>6.5</c:v>
                </c:pt>
                <c:pt idx="8">
                  <c:v>6</c:v>
                </c:pt>
                <c:pt idx="9">
                  <c:v>5.5</c:v>
                </c:pt>
                <c:pt idx="10">
                  <c:v>5</c:v>
                </c:pt>
                <c:pt idx="11">
                  <c:v>4.5</c:v>
                </c:pt>
                <c:pt idx="12">
                  <c:v>4</c:v>
                </c:pt>
                <c:pt idx="13">
                  <c:v>3.5</c:v>
                </c:pt>
                <c:pt idx="14">
                  <c:v>3</c:v>
                </c:pt>
                <c:pt idx="15">
                  <c:v>2.5</c:v>
                </c:pt>
                <c:pt idx="16">
                  <c:v>2</c:v>
                </c:pt>
                <c:pt idx="17">
                  <c:v>1.5</c:v>
                </c:pt>
                <c:pt idx="18">
                  <c:v>1</c:v>
                </c:pt>
                <c:pt idx="19">
                  <c:v>0.5</c:v>
                </c:pt>
                <c:pt idx="20">
                  <c:v>0</c:v>
                </c:pt>
              </c:numCache>
            </c:numRef>
          </c:xVal>
          <c:yVal>
            <c:numRef>
              <c:f>'Gráfico cFita x=9000 2019070025'!$G$3:$G$23</c:f>
              <c:numCache>
                <c:formatCode>General</c:formatCode>
                <c:ptCount val="21"/>
                <c:pt idx="0">
                  <c:v>14.521110666666667</c:v>
                </c:pt>
                <c:pt idx="1">
                  <c:v>20.527778333333334</c:v>
                </c:pt>
                <c:pt idx="2">
                  <c:v>19.008889</c:v>
                </c:pt>
                <c:pt idx="3">
                  <c:v>19.558888666666665</c:v>
                </c:pt>
                <c:pt idx="4">
                  <c:v>22.214444666666665</c:v>
                </c:pt>
                <c:pt idx="5">
                  <c:v>18.868888333333334</c:v>
                </c:pt>
                <c:pt idx="6">
                  <c:v>20.825554999999998</c:v>
                </c:pt>
                <c:pt idx="7">
                  <c:v>21.837778</c:v>
                </c:pt>
                <c:pt idx="8">
                  <c:v>19.919999999999998</c:v>
                </c:pt>
                <c:pt idx="9">
                  <c:v>24.05111066666667</c:v>
                </c:pt>
                <c:pt idx="10">
                  <c:v>22.183333333333334</c:v>
                </c:pt>
                <c:pt idx="11">
                  <c:v>22.16333366666667</c:v>
                </c:pt>
                <c:pt idx="12">
                  <c:v>17.063333333333333</c:v>
                </c:pt>
                <c:pt idx="13">
                  <c:v>24.463333666666667</c:v>
                </c:pt>
                <c:pt idx="14">
                  <c:v>27.14</c:v>
                </c:pt>
                <c:pt idx="15">
                  <c:v>20.654443666666669</c:v>
                </c:pt>
                <c:pt idx="16">
                  <c:v>23.533332666666666</c:v>
                </c:pt>
                <c:pt idx="17">
                  <c:v>23.465555333333331</c:v>
                </c:pt>
                <c:pt idx="18">
                  <c:v>20.021111000000001</c:v>
                </c:pt>
                <c:pt idx="19">
                  <c:v>24.555555333333334</c:v>
                </c:pt>
                <c:pt idx="20">
                  <c:v>21.862222000000003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ADC-4BF1-A4DA-C048F2343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2250208"/>
        <c:axId val="618352256"/>
      </c:scatterChart>
      <c:valAx>
        <c:axId val="642250208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b="1" i="0" u="none" strike="noStrike" baseline="0" dirty="0">
                    <a:solidFill>
                      <a:schemeClr val="tx1"/>
                    </a:solidFill>
                    <a:effectLst/>
                  </a:rPr>
                  <a:t>Position y in cm (1cm = 400 steps</a:t>
                </a:r>
                <a:r>
                  <a:rPr lang="en-GB" sz="2800" b="1" dirty="0">
                    <a:solidFill>
                      <a:schemeClr val="tx1"/>
                    </a:solidFill>
                  </a:rPr>
                  <a:t>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18352256"/>
        <c:crosses val="autoZero"/>
        <c:crossBetween val="midCat"/>
      </c:valAx>
      <c:valAx>
        <c:axId val="61835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b="1" i="0" baseline="0" dirty="0">
                    <a:solidFill>
                      <a:schemeClr val="tx1"/>
                    </a:solidFill>
                    <a:effectLst/>
                  </a:rPr>
                  <a:t>Light intensity </a:t>
                </a:r>
                <a:r>
                  <a:rPr lang="en-GB" sz="2800" b="1" i="0" baseline="0" dirty="0" err="1">
                    <a:solidFill>
                      <a:schemeClr val="tx1"/>
                    </a:solidFill>
                    <a:effectLst/>
                  </a:rPr>
                  <a:t>a.u</a:t>
                </a:r>
                <a:endParaRPr lang="pt-PT" sz="28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42250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800" b="1" i="0" baseline="0" dirty="0">
                <a:solidFill>
                  <a:schemeClr val="tx1"/>
                </a:solidFill>
                <a:effectLst/>
              </a:rPr>
              <a:t>light intensity, no tape, x=4800</a:t>
            </a:r>
            <a:endParaRPr lang="pt-PT" sz="28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8998597440944884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0.11263656496062992"/>
          <c:y val="0.13840755322251386"/>
          <c:w val="0.85421062992125985"/>
          <c:h val="0.68646660834062412"/>
        </c:manualLayout>
      </c:layout>
      <c:scatterChart>
        <c:scatterStyle val="lineMarker"/>
        <c:varyColors val="0"/>
        <c:ser>
          <c:idx val="0"/>
          <c:order val="0"/>
          <c:tx>
            <c:strRef>
              <c:f>'Gráfico sFita y=4800 2019070017'!$B$3</c:f>
              <c:strCache>
                <c:ptCount val="1"/>
                <c:pt idx="0">
                  <c:v>2900</c:v>
                </c:pt>
              </c:strCache>
            </c:strRef>
          </c:tx>
          <c:spPr>
            <a:ln w="25400" cap="rnd">
              <a:noFill/>
              <a:round/>
            </a:ln>
            <a:effectLst>
              <a:glow rad="63500">
                <a:schemeClr val="accent1"/>
              </a:glo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glow rad="63500">
                  <a:schemeClr val="accent1"/>
                </a:glow>
              </a:effectLst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2540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2.6336778215223098E-2"/>
                  <c:y val="0.2355871974336541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</c:trendlineLbl>
          </c:trendline>
          <c:xVal>
            <c:numRef>
              <c:f>'Gráfico sFita y=4800 2019070017'!$C$3:$C$23</c:f>
              <c:numCache>
                <c:formatCode>General</c:formatCode>
                <c:ptCount val="21"/>
                <c:pt idx="0">
                  <c:v>10</c:v>
                </c:pt>
                <c:pt idx="1">
                  <c:v>9.5</c:v>
                </c:pt>
                <c:pt idx="2">
                  <c:v>9</c:v>
                </c:pt>
                <c:pt idx="3">
                  <c:v>8.5</c:v>
                </c:pt>
                <c:pt idx="4">
                  <c:v>8</c:v>
                </c:pt>
                <c:pt idx="5">
                  <c:v>7.5</c:v>
                </c:pt>
                <c:pt idx="6">
                  <c:v>7</c:v>
                </c:pt>
                <c:pt idx="7">
                  <c:v>6.5</c:v>
                </c:pt>
                <c:pt idx="8">
                  <c:v>6</c:v>
                </c:pt>
                <c:pt idx="9">
                  <c:v>5.5</c:v>
                </c:pt>
                <c:pt idx="10">
                  <c:v>5</c:v>
                </c:pt>
                <c:pt idx="11">
                  <c:v>4.5</c:v>
                </c:pt>
                <c:pt idx="12">
                  <c:v>4</c:v>
                </c:pt>
                <c:pt idx="13">
                  <c:v>3.5</c:v>
                </c:pt>
                <c:pt idx="14">
                  <c:v>3</c:v>
                </c:pt>
                <c:pt idx="15">
                  <c:v>2.5</c:v>
                </c:pt>
                <c:pt idx="16">
                  <c:v>2</c:v>
                </c:pt>
                <c:pt idx="17">
                  <c:v>1.5</c:v>
                </c:pt>
                <c:pt idx="18">
                  <c:v>1</c:v>
                </c:pt>
                <c:pt idx="19">
                  <c:v>0.5</c:v>
                </c:pt>
                <c:pt idx="20">
                  <c:v>0</c:v>
                </c:pt>
              </c:numCache>
            </c:numRef>
          </c:xVal>
          <c:yVal>
            <c:numRef>
              <c:f>'Gráfico sFita y=4800 2019070017'!$G$3:$G$23</c:f>
              <c:numCache>
                <c:formatCode>General</c:formatCode>
                <c:ptCount val="21"/>
                <c:pt idx="0">
                  <c:v>34.318888999999999</c:v>
                </c:pt>
                <c:pt idx="1">
                  <c:v>38.85</c:v>
                </c:pt>
                <c:pt idx="2">
                  <c:v>37.645555999999999</c:v>
                </c:pt>
                <c:pt idx="3">
                  <c:v>36.623334333333332</c:v>
                </c:pt>
                <c:pt idx="4">
                  <c:v>39.576666666666675</c:v>
                </c:pt>
                <c:pt idx="5">
                  <c:v>38.637777999999997</c:v>
                </c:pt>
                <c:pt idx="6">
                  <c:v>38.936665666666663</c:v>
                </c:pt>
                <c:pt idx="7">
                  <c:v>36.12333266666667</c:v>
                </c:pt>
                <c:pt idx="8">
                  <c:v>38.623334333333332</c:v>
                </c:pt>
                <c:pt idx="9">
                  <c:v>40.902221666666669</c:v>
                </c:pt>
                <c:pt idx="10">
                  <c:v>38.90111133333334</c:v>
                </c:pt>
                <c:pt idx="11">
                  <c:v>47.261110666666667</c:v>
                </c:pt>
                <c:pt idx="12">
                  <c:v>39.691110999999999</c:v>
                </c:pt>
                <c:pt idx="13">
                  <c:v>37.856666999999995</c:v>
                </c:pt>
                <c:pt idx="14">
                  <c:v>43.465555666666667</c:v>
                </c:pt>
                <c:pt idx="15">
                  <c:v>36.238889</c:v>
                </c:pt>
                <c:pt idx="16">
                  <c:v>45.126666</c:v>
                </c:pt>
                <c:pt idx="17">
                  <c:v>44.377777000000002</c:v>
                </c:pt>
                <c:pt idx="18">
                  <c:v>44.014443666666665</c:v>
                </c:pt>
                <c:pt idx="19">
                  <c:v>41.766665666666675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E62-485A-839D-A263D2115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3799344"/>
        <c:axId val="779480768"/>
      </c:scatterChart>
      <c:valAx>
        <c:axId val="783799344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b="1" i="0" u="none" strike="noStrike" baseline="0" dirty="0">
                    <a:solidFill>
                      <a:schemeClr val="tx1"/>
                    </a:solidFill>
                    <a:effectLst/>
                  </a:rPr>
                  <a:t>Position y in cm (1cm = 400 steps)</a:t>
                </a:r>
                <a:endParaRPr lang="en-GB" sz="2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6449179790026245"/>
              <c:y val="0.901828521434820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79480768"/>
        <c:crosses val="autoZero"/>
        <c:crossBetween val="midCat"/>
      </c:valAx>
      <c:valAx>
        <c:axId val="77948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b="1" i="0" baseline="0" dirty="0">
                    <a:solidFill>
                      <a:schemeClr val="tx1"/>
                    </a:solidFill>
                    <a:effectLst/>
                  </a:rPr>
                  <a:t>Light intensity </a:t>
                </a:r>
                <a:r>
                  <a:rPr lang="en-GB" sz="2800" b="1" i="0" baseline="0" dirty="0" err="1">
                    <a:solidFill>
                      <a:schemeClr val="tx1"/>
                    </a:solidFill>
                    <a:effectLst/>
                  </a:rPr>
                  <a:t>a.u</a:t>
                </a:r>
                <a:endParaRPr lang="pt-PT" sz="28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7680774278215221E-2"/>
              <c:y val="0.240376932050160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83799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800" b="1" i="0" baseline="0" dirty="0">
                <a:solidFill>
                  <a:schemeClr val="tx1"/>
                </a:solidFill>
                <a:effectLst/>
              </a:rPr>
              <a:t>Light intensity, with tape in one side, x = 4400</a:t>
            </a:r>
            <a:endParaRPr lang="pt-PT" sz="28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8890280511811022"/>
          <c:y val="2.8703703703703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0.13063024934383205"/>
          <c:y val="0.11256780402449694"/>
          <c:w val="0.80129683398950136"/>
          <c:h val="0.68225925925925934"/>
        </c:manualLayout>
      </c:layout>
      <c:scatterChart>
        <c:scatterStyle val="lineMarker"/>
        <c:varyColors val="0"/>
        <c:ser>
          <c:idx val="0"/>
          <c:order val="0"/>
          <c:tx>
            <c:strRef>
              <c:f>'Gráfico cFita x=4400 2019070028'!$B$3:$B$24</c:f>
              <c:strCache>
                <c:ptCount val="22"/>
                <c:pt idx="0">
                  <c:v>2900</c:v>
                </c:pt>
                <c:pt idx="1">
                  <c:v>3100</c:v>
                </c:pt>
                <c:pt idx="2">
                  <c:v>3300</c:v>
                </c:pt>
                <c:pt idx="3">
                  <c:v>3500</c:v>
                </c:pt>
                <c:pt idx="4">
                  <c:v>3700</c:v>
                </c:pt>
                <c:pt idx="5">
                  <c:v>3900</c:v>
                </c:pt>
                <c:pt idx="6">
                  <c:v>4100</c:v>
                </c:pt>
                <c:pt idx="7">
                  <c:v>4300</c:v>
                </c:pt>
                <c:pt idx="8">
                  <c:v>4500</c:v>
                </c:pt>
                <c:pt idx="9">
                  <c:v>4700</c:v>
                </c:pt>
                <c:pt idx="10">
                  <c:v>4900</c:v>
                </c:pt>
                <c:pt idx="11">
                  <c:v>5100</c:v>
                </c:pt>
                <c:pt idx="12">
                  <c:v>5300</c:v>
                </c:pt>
                <c:pt idx="13">
                  <c:v>5500</c:v>
                </c:pt>
                <c:pt idx="14">
                  <c:v>5700</c:v>
                </c:pt>
                <c:pt idx="15">
                  <c:v>5900</c:v>
                </c:pt>
                <c:pt idx="16">
                  <c:v>6100</c:v>
                </c:pt>
                <c:pt idx="17">
                  <c:v>6300</c:v>
                </c:pt>
                <c:pt idx="18">
                  <c:v>6500</c:v>
                </c:pt>
                <c:pt idx="19">
                  <c:v>6700</c:v>
                </c:pt>
                <c:pt idx="20">
                  <c:v>6900</c:v>
                </c:pt>
              </c:strCache>
            </c:strRef>
          </c:tx>
          <c:spPr>
            <a:ln w="25400" cap="rnd">
              <a:noFill/>
              <a:round/>
            </a:ln>
            <a:effectLst>
              <a:glow rad="63500">
                <a:schemeClr val="accent1"/>
              </a:glo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glow rad="63500">
                  <a:schemeClr val="accent1"/>
                </a:glow>
              </a:effectLst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2540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5.251041666666674E-2"/>
                  <c:y val="0.1671905803441236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</c:trendlineLbl>
          </c:trendline>
          <c:xVal>
            <c:numRef>
              <c:f>'Gráfico cFita x=4400 2019070028'!$C$3:$C$23</c:f>
              <c:numCache>
                <c:formatCode>General</c:formatCode>
                <c:ptCount val="21"/>
                <c:pt idx="0">
                  <c:v>10</c:v>
                </c:pt>
                <c:pt idx="1">
                  <c:v>9.5</c:v>
                </c:pt>
                <c:pt idx="2">
                  <c:v>9</c:v>
                </c:pt>
                <c:pt idx="3">
                  <c:v>8.5</c:v>
                </c:pt>
                <c:pt idx="4">
                  <c:v>8</c:v>
                </c:pt>
                <c:pt idx="5">
                  <c:v>7.5</c:v>
                </c:pt>
                <c:pt idx="6">
                  <c:v>7</c:v>
                </c:pt>
                <c:pt idx="7">
                  <c:v>6.5</c:v>
                </c:pt>
                <c:pt idx="8">
                  <c:v>6</c:v>
                </c:pt>
                <c:pt idx="9">
                  <c:v>5.5</c:v>
                </c:pt>
                <c:pt idx="10">
                  <c:v>5</c:v>
                </c:pt>
                <c:pt idx="11">
                  <c:v>4.5</c:v>
                </c:pt>
                <c:pt idx="12">
                  <c:v>4</c:v>
                </c:pt>
                <c:pt idx="13">
                  <c:v>3.5</c:v>
                </c:pt>
                <c:pt idx="14">
                  <c:v>3</c:v>
                </c:pt>
                <c:pt idx="15">
                  <c:v>2.5</c:v>
                </c:pt>
                <c:pt idx="16">
                  <c:v>2</c:v>
                </c:pt>
                <c:pt idx="17">
                  <c:v>1.5</c:v>
                </c:pt>
                <c:pt idx="18">
                  <c:v>1</c:v>
                </c:pt>
                <c:pt idx="19">
                  <c:v>0.5</c:v>
                </c:pt>
                <c:pt idx="20">
                  <c:v>0</c:v>
                </c:pt>
              </c:numCache>
            </c:numRef>
          </c:xVal>
          <c:yVal>
            <c:numRef>
              <c:f>'Gráfico cFita x=4400 2019070028'!$G$3:$G$23</c:f>
              <c:numCache>
                <c:formatCode>General</c:formatCode>
                <c:ptCount val="21"/>
                <c:pt idx="0">
                  <c:v>7.293333333333333</c:v>
                </c:pt>
                <c:pt idx="1">
                  <c:v>11.527777666666667</c:v>
                </c:pt>
                <c:pt idx="2">
                  <c:v>13.053333333333333</c:v>
                </c:pt>
                <c:pt idx="3">
                  <c:v>15.373333333333335</c:v>
                </c:pt>
                <c:pt idx="4">
                  <c:v>11.662222333333334</c:v>
                </c:pt>
                <c:pt idx="5">
                  <c:v>13.892222666666667</c:v>
                </c:pt>
                <c:pt idx="6">
                  <c:v>11.807777333333334</c:v>
                </c:pt>
                <c:pt idx="7">
                  <c:v>14.798888999999997</c:v>
                </c:pt>
                <c:pt idx="8">
                  <c:v>15.575555333333334</c:v>
                </c:pt>
                <c:pt idx="9">
                  <c:v>13.164444666666668</c:v>
                </c:pt>
                <c:pt idx="10">
                  <c:v>13.524444000000001</c:v>
                </c:pt>
                <c:pt idx="11">
                  <c:v>17.873334</c:v>
                </c:pt>
                <c:pt idx="12">
                  <c:v>16.522221999999999</c:v>
                </c:pt>
                <c:pt idx="13">
                  <c:v>15.863332999999999</c:v>
                </c:pt>
                <c:pt idx="14">
                  <c:v>15.37</c:v>
                </c:pt>
                <c:pt idx="15">
                  <c:v>18.828889</c:v>
                </c:pt>
                <c:pt idx="16">
                  <c:v>22.634444666666667</c:v>
                </c:pt>
                <c:pt idx="17">
                  <c:v>22.146666666666665</c:v>
                </c:pt>
                <c:pt idx="18">
                  <c:v>19.606666666666666</c:v>
                </c:pt>
                <c:pt idx="19">
                  <c:v>18.674444666666666</c:v>
                </c:pt>
                <c:pt idx="20">
                  <c:v>14.554444666666667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16F-4AED-AC3B-B8692EB56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5221328"/>
        <c:axId val="526530144"/>
      </c:scatterChart>
      <c:valAx>
        <c:axId val="525221328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  <a:headEnd type="none"/>
              <a:tailEnd type="none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26530144"/>
        <c:crosses val="autoZero"/>
        <c:crossBetween val="midCat"/>
      </c:valAx>
      <c:valAx>
        <c:axId val="52653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b="1" i="0" baseline="0" dirty="0">
                    <a:solidFill>
                      <a:schemeClr val="tx1"/>
                    </a:solidFill>
                    <a:effectLst/>
                  </a:rPr>
                  <a:t>Light intensity </a:t>
                </a:r>
                <a:r>
                  <a:rPr lang="en-GB" sz="2800" b="1" i="0" baseline="0" dirty="0" err="1">
                    <a:solidFill>
                      <a:schemeClr val="tx1"/>
                    </a:solidFill>
                    <a:effectLst/>
                  </a:rPr>
                  <a:t>a.u</a:t>
                </a:r>
                <a:endParaRPr lang="pt-PT" sz="28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0466125328083994E-2"/>
              <c:y val="0.27261869349664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25221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800" b="1" i="0" baseline="0" dirty="0">
                <a:solidFill>
                  <a:schemeClr val="tx1"/>
                </a:solidFill>
                <a:effectLst/>
              </a:rPr>
              <a:t>light intensity, no tape, x=13800</a:t>
            </a:r>
            <a:endParaRPr lang="pt-PT" sz="28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80898375984251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773966535433068"/>
          <c:y val="0.10759259259259259"/>
          <c:w val="0.82004683398950129"/>
          <c:h val="0.70633333333333337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glow rad="63500">
                <a:schemeClr val="accent1"/>
              </a:glo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glow rad="63500">
                  <a:schemeClr val="accent1"/>
                </a:glow>
              </a:effectLst>
            </c:spPr>
          </c:marker>
          <c:trendline>
            <c:spPr>
              <a:ln w="25400">
                <a:solidFill>
                  <a:schemeClr val="accent2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3.6078166010498763E-2"/>
                  <c:y val="0.1722312627588218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</a:defRPr>
                  </a:pPr>
                  <a:endParaRPr lang="pt-PT"/>
                </a:p>
              </c:txPr>
            </c:trendlineLbl>
          </c:trendline>
          <c:xVal>
            <c:numRef>
              <c:f>'GráficosFita x=138002019070020'!$C$3:$C$23</c:f>
              <c:numCache>
                <c:formatCode>General</c:formatCode>
                <c:ptCount val="21"/>
                <c:pt idx="0">
                  <c:v>10</c:v>
                </c:pt>
                <c:pt idx="1">
                  <c:v>9.5</c:v>
                </c:pt>
                <c:pt idx="2">
                  <c:v>9</c:v>
                </c:pt>
                <c:pt idx="3">
                  <c:v>8.5</c:v>
                </c:pt>
                <c:pt idx="4">
                  <c:v>8</c:v>
                </c:pt>
                <c:pt idx="5">
                  <c:v>7.5</c:v>
                </c:pt>
                <c:pt idx="6">
                  <c:v>7</c:v>
                </c:pt>
                <c:pt idx="7">
                  <c:v>6.5</c:v>
                </c:pt>
                <c:pt idx="8">
                  <c:v>6</c:v>
                </c:pt>
                <c:pt idx="9">
                  <c:v>5.5</c:v>
                </c:pt>
                <c:pt idx="10">
                  <c:v>5</c:v>
                </c:pt>
                <c:pt idx="11">
                  <c:v>4.5</c:v>
                </c:pt>
                <c:pt idx="12">
                  <c:v>4</c:v>
                </c:pt>
                <c:pt idx="13">
                  <c:v>3.5</c:v>
                </c:pt>
                <c:pt idx="14">
                  <c:v>3</c:v>
                </c:pt>
                <c:pt idx="15">
                  <c:v>2.5</c:v>
                </c:pt>
                <c:pt idx="16">
                  <c:v>2</c:v>
                </c:pt>
                <c:pt idx="17">
                  <c:v>1.5</c:v>
                </c:pt>
                <c:pt idx="18">
                  <c:v>1</c:v>
                </c:pt>
                <c:pt idx="19">
                  <c:v>0.5</c:v>
                </c:pt>
                <c:pt idx="20">
                  <c:v>0</c:v>
                </c:pt>
              </c:numCache>
            </c:numRef>
          </c:xVal>
          <c:yVal>
            <c:numRef>
              <c:f>'GráficosFita x=138002019070020'!$G$3:$G$22</c:f>
              <c:numCache>
                <c:formatCode>General</c:formatCode>
                <c:ptCount val="20"/>
                <c:pt idx="0">
                  <c:v>34.569999666666668</c:v>
                </c:pt>
                <c:pt idx="1">
                  <c:v>40.255555333333341</c:v>
                </c:pt>
                <c:pt idx="2">
                  <c:v>41.052222</c:v>
                </c:pt>
                <c:pt idx="3">
                  <c:v>42.551111666666664</c:v>
                </c:pt>
                <c:pt idx="4">
                  <c:v>38.493333333333332</c:v>
                </c:pt>
                <c:pt idx="5">
                  <c:v>44.958888999999999</c:v>
                </c:pt>
                <c:pt idx="6">
                  <c:v>36.50666566666667</c:v>
                </c:pt>
                <c:pt idx="7">
                  <c:v>45.019999000000006</c:v>
                </c:pt>
                <c:pt idx="8">
                  <c:v>37.486667333333337</c:v>
                </c:pt>
                <c:pt idx="9">
                  <c:v>41.018887666666664</c:v>
                </c:pt>
                <c:pt idx="10">
                  <c:v>42.303334666666665</c:v>
                </c:pt>
                <c:pt idx="11">
                  <c:v>42.698889333333341</c:v>
                </c:pt>
                <c:pt idx="12">
                  <c:v>45.936666000000002</c:v>
                </c:pt>
                <c:pt idx="13">
                  <c:v>42.335556000000004</c:v>
                </c:pt>
                <c:pt idx="14">
                  <c:v>43.077777666666663</c:v>
                </c:pt>
                <c:pt idx="15">
                  <c:v>45.064444333333334</c:v>
                </c:pt>
                <c:pt idx="16">
                  <c:v>37.701112000000002</c:v>
                </c:pt>
                <c:pt idx="17">
                  <c:v>46.525555999999995</c:v>
                </c:pt>
                <c:pt idx="18">
                  <c:v>49.275555999999995</c:v>
                </c:pt>
                <c:pt idx="19">
                  <c:v>41.76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9D-4E61-BC54-B305BDD81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294720"/>
        <c:axId val="87297024"/>
      </c:scatterChart>
      <c:valAx>
        <c:axId val="87294720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87297024"/>
        <c:crosses val="autoZero"/>
        <c:crossBetween val="midCat"/>
      </c:valAx>
      <c:valAx>
        <c:axId val="8729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b="1" i="0" baseline="0" dirty="0">
                    <a:effectLst/>
                  </a:rPr>
                  <a:t>Light intensity </a:t>
                </a:r>
                <a:r>
                  <a:rPr lang="en-GB" sz="2800" b="1" i="0" baseline="0" dirty="0" err="1">
                    <a:effectLst/>
                  </a:rPr>
                  <a:t>a.u</a:t>
                </a:r>
                <a:endParaRPr lang="pt-PT" sz="2800" dirty="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GB" sz="2800" dirty="0"/>
              </a:p>
            </c:rich>
          </c:tx>
          <c:layout>
            <c:manualLayout>
              <c:xMode val="edge"/>
              <c:yMode val="edge"/>
              <c:x val="3.0700541338582681E-2"/>
              <c:y val="0.318171186934966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87294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800" b="1" i="0" baseline="0" dirty="0">
                <a:solidFill>
                  <a:schemeClr val="tx1"/>
                </a:solidFill>
                <a:effectLst/>
              </a:rPr>
              <a:t>light intensity, with tape in one side, x=13800</a:t>
            </a:r>
            <a:endParaRPr lang="pt-PT" sz="28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90119832677165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0.15794799868766404"/>
          <c:y val="0.10222222222222223"/>
          <c:w val="0.77838016732283466"/>
          <c:h val="0.73392592592592587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glow rad="63500">
                <a:schemeClr val="accent1"/>
              </a:glo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glow rad="63500">
                  <a:schemeClr val="accent1"/>
                </a:glow>
              </a:effectLst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2540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3.3994832677165278E-2"/>
                  <c:y val="0.1688206474190726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</c:trendlineLbl>
          </c:trendline>
          <c:xVal>
            <c:numRef>
              <c:f>'GráficocFita x=13800 2019070031'!$C$3:$C$23</c:f>
              <c:numCache>
                <c:formatCode>General</c:formatCode>
                <c:ptCount val="21"/>
                <c:pt idx="0">
                  <c:v>10</c:v>
                </c:pt>
                <c:pt idx="1">
                  <c:v>9.5</c:v>
                </c:pt>
                <c:pt idx="2">
                  <c:v>9</c:v>
                </c:pt>
                <c:pt idx="3">
                  <c:v>8.5</c:v>
                </c:pt>
                <c:pt idx="4">
                  <c:v>8</c:v>
                </c:pt>
                <c:pt idx="5">
                  <c:v>7.5</c:v>
                </c:pt>
                <c:pt idx="6">
                  <c:v>7</c:v>
                </c:pt>
                <c:pt idx="7">
                  <c:v>6.5</c:v>
                </c:pt>
                <c:pt idx="8">
                  <c:v>6</c:v>
                </c:pt>
                <c:pt idx="9">
                  <c:v>5.5</c:v>
                </c:pt>
                <c:pt idx="10">
                  <c:v>5</c:v>
                </c:pt>
                <c:pt idx="11">
                  <c:v>4.5</c:v>
                </c:pt>
                <c:pt idx="12">
                  <c:v>4</c:v>
                </c:pt>
                <c:pt idx="13">
                  <c:v>3.5</c:v>
                </c:pt>
                <c:pt idx="14">
                  <c:v>3</c:v>
                </c:pt>
                <c:pt idx="15">
                  <c:v>2.5</c:v>
                </c:pt>
                <c:pt idx="16">
                  <c:v>2</c:v>
                </c:pt>
                <c:pt idx="17">
                  <c:v>1.5</c:v>
                </c:pt>
                <c:pt idx="18">
                  <c:v>1</c:v>
                </c:pt>
                <c:pt idx="19">
                  <c:v>0.5</c:v>
                </c:pt>
                <c:pt idx="20">
                  <c:v>0</c:v>
                </c:pt>
              </c:numCache>
            </c:numRef>
          </c:xVal>
          <c:yVal>
            <c:numRef>
              <c:f>'GráficocFita x=13800 2019070031'!$G$3:$G$23</c:f>
              <c:numCache>
                <c:formatCode>General</c:formatCode>
                <c:ptCount val="21"/>
                <c:pt idx="0">
                  <c:v>21.869999666666669</c:v>
                </c:pt>
                <c:pt idx="1">
                  <c:v>19.924444333333334</c:v>
                </c:pt>
                <c:pt idx="2">
                  <c:v>22.747777333333335</c:v>
                </c:pt>
                <c:pt idx="3">
                  <c:v>24.836667000000002</c:v>
                </c:pt>
                <c:pt idx="4">
                  <c:v>21.381110666666668</c:v>
                </c:pt>
                <c:pt idx="5">
                  <c:v>18.817777666666668</c:v>
                </c:pt>
                <c:pt idx="6">
                  <c:v>20.931111333333334</c:v>
                </c:pt>
                <c:pt idx="7">
                  <c:v>22.86</c:v>
                </c:pt>
                <c:pt idx="8">
                  <c:v>21.355555999999996</c:v>
                </c:pt>
                <c:pt idx="9">
                  <c:v>19.702222333333335</c:v>
                </c:pt>
                <c:pt idx="10">
                  <c:v>24.179999666666664</c:v>
                </c:pt>
                <c:pt idx="11">
                  <c:v>24.367778000000001</c:v>
                </c:pt>
                <c:pt idx="12">
                  <c:v>22.444444666666666</c:v>
                </c:pt>
                <c:pt idx="13">
                  <c:v>23.733333333333331</c:v>
                </c:pt>
                <c:pt idx="14">
                  <c:v>23.297777</c:v>
                </c:pt>
                <c:pt idx="15">
                  <c:v>22.543333000000001</c:v>
                </c:pt>
                <c:pt idx="16">
                  <c:v>22.134444666666667</c:v>
                </c:pt>
                <c:pt idx="17">
                  <c:v>26.163332333333333</c:v>
                </c:pt>
                <c:pt idx="18">
                  <c:v>23.008889333333332</c:v>
                </c:pt>
                <c:pt idx="19">
                  <c:v>26.918888666666664</c:v>
                </c:pt>
                <c:pt idx="20">
                  <c:v>27.67666633333333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0E8-4034-8CC2-5BB13AB22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621424"/>
        <c:axId val="808505744"/>
      </c:scatterChart>
      <c:valAx>
        <c:axId val="392621424"/>
        <c:scaling>
          <c:orientation val="minMax"/>
          <c:max val="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808505744"/>
        <c:crosses val="autoZero"/>
        <c:crossBetween val="midCat"/>
      </c:valAx>
      <c:valAx>
        <c:axId val="80850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b="1" i="0" baseline="0" dirty="0">
                    <a:solidFill>
                      <a:schemeClr val="tx1"/>
                    </a:solidFill>
                    <a:effectLst/>
                  </a:rPr>
                  <a:t>Light intensity </a:t>
                </a:r>
                <a:r>
                  <a:rPr lang="en-GB" sz="2800" b="1" i="0" baseline="0" dirty="0" err="1">
                    <a:solidFill>
                      <a:schemeClr val="tx1"/>
                    </a:solidFill>
                    <a:effectLst/>
                  </a:rPr>
                  <a:t>a.u</a:t>
                </a:r>
                <a:endParaRPr lang="pt-PT" sz="28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2388041338582675E-2"/>
              <c:y val="0.30622674249052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92621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800" b="1" i="0" baseline="0" dirty="0">
                <a:solidFill>
                  <a:schemeClr val="tx1"/>
                </a:solidFill>
                <a:effectLst/>
              </a:rPr>
              <a:t>light intensity, with tape all around 5mm wide, x=8900</a:t>
            </a:r>
            <a:endParaRPr lang="pt-PT" sz="28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0.1227060367454068"/>
          <c:y val="0.16484444444444446"/>
          <c:w val="0.83129396325459315"/>
          <c:h val="0.6378075240594925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glow rad="63500">
                <a:schemeClr val="accent1"/>
              </a:glo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glow rad="63500">
                  <a:schemeClr val="accent1"/>
                </a:glow>
              </a:effectLst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25400" cap="rnd" cmpd="sng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1.5208333333333334E-2"/>
                  <c:y val="-0.2068336249635462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</c:trendlineLbl>
          </c:trendline>
          <c:trendline>
            <c:spPr>
              <a:ln w="25400" cap="rnd">
                <a:solidFill>
                  <a:schemeClr val="tx1"/>
                </a:solidFill>
                <a:prstDash val="sysDash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-4.2222222222222223E-2"/>
                  <c:y val="0.1496769903762030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</c:trendlineLbl>
          </c:trendline>
          <c:xVal>
            <c:numRef>
              <c:f>'Gráfico cFita 2 lados2019070033'!$C$3:$C$23</c:f>
              <c:numCache>
                <c:formatCode>General</c:formatCode>
                <c:ptCount val="21"/>
                <c:pt idx="0">
                  <c:v>10</c:v>
                </c:pt>
                <c:pt idx="1">
                  <c:v>9.5</c:v>
                </c:pt>
                <c:pt idx="2">
                  <c:v>9</c:v>
                </c:pt>
                <c:pt idx="3">
                  <c:v>8.5</c:v>
                </c:pt>
                <c:pt idx="4">
                  <c:v>8</c:v>
                </c:pt>
                <c:pt idx="5">
                  <c:v>7.5</c:v>
                </c:pt>
                <c:pt idx="6">
                  <c:v>7</c:v>
                </c:pt>
                <c:pt idx="7">
                  <c:v>6.5</c:v>
                </c:pt>
                <c:pt idx="8">
                  <c:v>6</c:v>
                </c:pt>
                <c:pt idx="9">
                  <c:v>5.5</c:v>
                </c:pt>
                <c:pt idx="10">
                  <c:v>5</c:v>
                </c:pt>
                <c:pt idx="11">
                  <c:v>4.5</c:v>
                </c:pt>
                <c:pt idx="12">
                  <c:v>4</c:v>
                </c:pt>
                <c:pt idx="13">
                  <c:v>3.5</c:v>
                </c:pt>
                <c:pt idx="14">
                  <c:v>3</c:v>
                </c:pt>
                <c:pt idx="15">
                  <c:v>2.5</c:v>
                </c:pt>
                <c:pt idx="16">
                  <c:v>2</c:v>
                </c:pt>
                <c:pt idx="17">
                  <c:v>1.5</c:v>
                </c:pt>
                <c:pt idx="18">
                  <c:v>1</c:v>
                </c:pt>
                <c:pt idx="19">
                  <c:v>0.5</c:v>
                </c:pt>
                <c:pt idx="20">
                  <c:v>0</c:v>
                </c:pt>
              </c:numCache>
            </c:numRef>
          </c:xVal>
          <c:yVal>
            <c:numRef>
              <c:f>'Gráfico cFita 2 lados2019070033'!$F$3:$F$23</c:f>
              <c:numCache>
                <c:formatCode>General</c:formatCode>
                <c:ptCount val="21"/>
                <c:pt idx="0">
                  <c:v>12.221667</c:v>
                </c:pt>
                <c:pt idx="1">
                  <c:v>14.093332500000001</c:v>
                </c:pt>
                <c:pt idx="2">
                  <c:v>17.891666499999999</c:v>
                </c:pt>
                <c:pt idx="3">
                  <c:v>16.476666999999999</c:v>
                </c:pt>
                <c:pt idx="4">
                  <c:v>18.4549995</c:v>
                </c:pt>
                <c:pt idx="5">
                  <c:v>17.736666</c:v>
                </c:pt>
                <c:pt idx="6">
                  <c:v>19.476666999999999</c:v>
                </c:pt>
                <c:pt idx="7">
                  <c:v>19.116666500000001</c:v>
                </c:pt>
                <c:pt idx="8">
                  <c:v>19.775000499999997</c:v>
                </c:pt>
                <c:pt idx="9">
                  <c:v>20.8516665</c:v>
                </c:pt>
                <c:pt idx="10">
                  <c:v>21.71</c:v>
                </c:pt>
                <c:pt idx="11">
                  <c:v>18.008333499999999</c:v>
                </c:pt>
                <c:pt idx="12">
                  <c:v>21.215</c:v>
                </c:pt>
                <c:pt idx="13">
                  <c:v>23.373333500000001</c:v>
                </c:pt>
                <c:pt idx="14">
                  <c:v>26.746665499999999</c:v>
                </c:pt>
                <c:pt idx="15">
                  <c:v>27.218333999999999</c:v>
                </c:pt>
                <c:pt idx="16">
                  <c:v>26.803333500000001</c:v>
                </c:pt>
                <c:pt idx="17">
                  <c:v>29.658332999999999</c:v>
                </c:pt>
                <c:pt idx="18">
                  <c:v>26.769999499999997</c:v>
                </c:pt>
                <c:pt idx="19">
                  <c:v>38.028332000000006</c:v>
                </c:pt>
                <c:pt idx="20">
                  <c:v>24.991666500000001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677-47C9-9631-76E924672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970015"/>
        <c:axId val="395114255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série 2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y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yVal>
                <c:smooth val="0"/>
                <c:extLst>
                  <c:ext xmlns:c16="http://schemas.microsoft.com/office/drawing/2014/chart" uri="{C3380CC4-5D6E-409C-BE32-E72D297353CC}">
                    <c16:uniqueId val="{00000005-3677-47C9-9631-76E92467259E}"/>
                  </c:ext>
                </c:extLst>
              </c15:ser>
            </c15:filteredScatterSeries>
            <c15:filteredScatterSeries>
              <c15:ser>
                <c:idx val="2"/>
                <c:order val="2"/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'Gráfico cFita 2 lados2019070033'!$C$3:$C$23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10</c:v>
                      </c:pt>
                      <c:pt idx="1">
                        <c:v>9.5</c:v>
                      </c:pt>
                      <c:pt idx="2">
                        <c:v>9</c:v>
                      </c:pt>
                      <c:pt idx="3">
                        <c:v>8.5</c:v>
                      </c:pt>
                      <c:pt idx="4">
                        <c:v>8</c:v>
                      </c:pt>
                      <c:pt idx="5">
                        <c:v>7.5</c:v>
                      </c:pt>
                      <c:pt idx="6">
                        <c:v>7</c:v>
                      </c:pt>
                      <c:pt idx="7">
                        <c:v>6.5</c:v>
                      </c:pt>
                      <c:pt idx="8">
                        <c:v>6</c:v>
                      </c:pt>
                      <c:pt idx="9">
                        <c:v>5.5</c:v>
                      </c:pt>
                      <c:pt idx="10">
                        <c:v>5</c:v>
                      </c:pt>
                      <c:pt idx="11">
                        <c:v>4.5</c:v>
                      </c:pt>
                      <c:pt idx="12">
                        <c:v>4</c:v>
                      </c:pt>
                      <c:pt idx="13">
                        <c:v>3.5</c:v>
                      </c:pt>
                      <c:pt idx="14">
                        <c:v>3</c:v>
                      </c:pt>
                      <c:pt idx="15">
                        <c:v>2.5</c:v>
                      </c:pt>
                      <c:pt idx="16">
                        <c:v>2</c:v>
                      </c:pt>
                      <c:pt idx="17">
                        <c:v>1.5</c:v>
                      </c:pt>
                      <c:pt idx="18">
                        <c:v>1</c:v>
                      </c:pt>
                      <c:pt idx="19">
                        <c:v>0.5</c:v>
                      </c:pt>
                      <c:pt idx="20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'Gráfico cFita 2 lados2019070033'!$F$3:$F$23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12.221667</c:v>
                      </c:pt>
                      <c:pt idx="1">
                        <c:v>14.093332500000001</c:v>
                      </c:pt>
                      <c:pt idx="2">
                        <c:v>17.891666499999999</c:v>
                      </c:pt>
                      <c:pt idx="3">
                        <c:v>16.476666999999999</c:v>
                      </c:pt>
                      <c:pt idx="4">
                        <c:v>18.4549995</c:v>
                      </c:pt>
                      <c:pt idx="5">
                        <c:v>17.736666</c:v>
                      </c:pt>
                      <c:pt idx="6">
                        <c:v>19.476666999999999</c:v>
                      </c:pt>
                      <c:pt idx="7">
                        <c:v>19.116666500000001</c:v>
                      </c:pt>
                      <c:pt idx="8">
                        <c:v>19.775000499999997</c:v>
                      </c:pt>
                      <c:pt idx="9">
                        <c:v>20.8516665</c:v>
                      </c:pt>
                      <c:pt idx="10">
                        <c:v>21.71</c:v>
                      </c:pt>
                      <c:pt idx="11">
                        <c:v>18.008333499999999</c:v>
                      </c:pt>
                      <c:pt idx="12">
                        <c:v>21.215</c:v>
                      </c:pt>
                      <c:pt idx="13">
                        <c:v>23.373333500000001</c:v>
                      </c:pt>
                      <c:pt idx="14">
                        <c:v>26.746665499999999</c:v>
                      </c:pt>
                      <c:pt idx="15">
                        <c:v>27.218333999999999</c:v>
                      </c:pt>
                      <c:pt idx="16">
                        <c:v>26.803333500000001</c:v>
                      </c:pt>
                      <c:pt idx="17">
                        <c:v>29.658332999999999</c:v>
                      </c:pt>
                      <c:pt idx="18">
                        <c:v>26.769999499999997</c:v>
                      </c:pt>
                      <c:pt idx="19">
                        <c:v>38.028332000000006</c:v>
                      </c:pt>
                      <c:pt idx="20">
                        <c:v>24.991666500000001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677-47C9-9631-76E92467259E}"/>
                  </c:ext>
                </c:extLst>
              </c15:ser>
            </c15:filteredScatterSeries>
          </c:ext>
        </c:extLst>
      </c:scatterChart>
      <c:valAx>
        <c:axId val="387970015"/>
        <c:scaling>
          <c:orientation val="minMax"/>
          <c:max val="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95114255"/>
        <c:crosses val="autoZero"/>
        <c:crossBetween val="midCat"/>
      </c:valAx>
      <c:valAx>
        <c:axId val="395114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b="1" i="0" baseline="0" dirty="0">
                    <a:solidFill>
                      <a:schemeClr val="tx1"/>
                    </a:solidFill>
                    <a:effectLst/>
                  </a:rPr>
                  <a:t>Light intensity </a:t>
                </a:r>
                <a:r>
                  <a:rPr lang="en-GB" sz="2800" b="1" i="0" baseline="0" dirty="0" err="1">
                    <a:solidFill>
                      <a:schemeClr val="tx1"/>
                    </a:solidFill>
                    <a:effectLst/>
                  </a:rPr>
                  <a:t>a.u</a:t>
                </a:r>
                <a:endParaRPr lang="en-GB" sz="2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9416912729658797E-2"/>
              <c:y val="0.26338232720909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879700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38100">
        <a:schemeClr val="accent1"/>
      </a:glow>
    </a:effectLst>
  </c:spPr>
  <c:txPr>
    <a:bodyPr/>
    <a:lstStyle/>
    <a:p>
      <a:pPr>
        <a:defRPr/>
      </a:pPr>
      <a:endParaRPr lang="pt-PT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800" b="1" i="0" baseline="0" dirty="0">
                <a:solidFill>
                  <a:schemeClr val="tx1"/>
                </a:solidFill>
                <a:effectLst/>
              </a:rPr>
              <a:t>light intensity, with tape all around 2cm wide, x=8900</a:t>
            </a:r>
            <a:endParaRPr lang="pt-PT" sz="28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0.12521530511811024"/>
          <c:y val="0.10787970253718283"/>
          <c:w val="0.81215452755905515"/>
          <c:h val="0.7506111111111110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glow rad="63500">
                <a:schemeClr val="accent1"/>
              </a:glo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glow rad="63500">
                  <a:schemeClr val="accent1"/>
                </a:glow>
              </a:effectLst>
            </c:spPr>
          </c:marker>
          <c:trendline>
            <c:spPr>
              <a:ln w="3175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1.1736220472440944E-2"/>
                  <c:y val="0.2563221784776902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</c:trendlineLbl>
          </c:trendline>
          <c:xVal>
            <c:numRef>
              <c:f>'Fita 2cm Largura2019070036'!$C$3:$C$23</c:f>
              <c:numCache>
                <c:formatCode>General</c:formatCode>
                <c:ptCount val="21"/>
                <c:pt idx="0">
                  <c:v>10</c:v>
                </c:pt>
                <c:pt idx="1">
                  <c:v>9.5</c:v>
                </c:pt>
                <c:pt idx="2">
                  <c:v>9</c:v>
                </c:pt>
                <c:pt idx="3">
                  <c:v>8.5</c:v>
                </c:pt>
                <c:pt idx="4">
                  <c:v>8</c:v>
                </c:pt>
                <c:pt idx="5">
                  <c:v>7.5</c:v>
                </c:pt>
                <c:pt idx="6">
                  <c:v>7</c:v>
                </c:pt>
                <c:pt idx="7">
                  <c:v>6.5</c:v>
                </c:pt>
                <c:pt idx="8">
                  <c:v>6</c:v>
                </c:pt>
                <c:pt idx="9">
                  <c:v>5.5</c:v>
                </c:pt>
                <c:pt idx="10">
                  <c:v>5</c:v>
                </c:pt>
                <c:pt idx="11">
                  <c:v>4.5</c:v>
                </c:pt>
                <c:pt idx="12">
                  <c:v>4</c:v>
                </c:pt>
                <c:pt idx="13">
                  <c:v>3.5</c:v>
                </c:pt>
                <c:pt idx="14">
                  <c:v>3</c:v>
                </c:pt>
                <c:pt idx="15">
                  <c:v>2.5</c:v>
                </c:pt>
                <c:pt idx="16">
                  <c:v>2</c:v>
                </c:pt>
                <c:pt idx="17">
                  <c:v>1.5</c:v>
                </c:pt>
                <c:pt idx="18">
                  <c:v>1</c:v>
                </c:pt>
                <c:pt idx="19">
                  <c:v>0.5</c:v>
                </c:pt>
                <c:pt idx="20">
                  <c:v>0</c:v>
                </c:pt>
              </c:numCache>
            </c:numRef>
          </c:xVal>
          <c:yVal>
            <c:numRef>
              <c:f>'Fita 2cm Largura2019070036'!$G$3:$G$23</c:f>
              <c:numCache>
                <c:formatCode>General</c:formatCode>
                <c:ptCount val="21"/>
                <c:pt idx="0">
                  <c:v>10.414444666666666</c:v>
                </c:pt>
                <c:pt idx="1">
                  <c:v>12.078888999999998</c:v>
                </c:pt>
                <c:pt idx="2">
                  <c:v>12.555555666666669</c:v>
                </c:pt>
                <c:pt idx="3">
                  <c:v>12.066666666666665</c:v>
                </c:pt>
                <c:pt idx="4">
                  <c:v>12.043333333333331</c:v>
                </c:pt>
                <c:pt idx="5">
                  <c:v>14.257777666666668</c:v>
                </c:pt>
                <c:pt idx="6">
                  <c:v>15.135555666666667</c:v>
                </c:pt>
                <c:pt idx="7">
                  <c:v>7.8811113333333331</c:v>
                </c:pt>
                <c:pt idx="8">
                  <c:v>12.643333666666665</c:v>
                </c:pt>
                <c:pt idx="9">
                  <c:v>12.794444333333333</c:v>
                </c:pt>
                <c:pt idx="10">
                  <c:v>15.61</c:v>
                </c:pt>
                <c:pt idx="11">
                  <c:v>8.6855556666666658</c:v>
                </c:pt>
                <c:pt idx="12">
                  <c:v>11.934444333333333</c:v>
                </c:pt>
                <c:pt idx="13">
                  <c:v>10.962222333333335</c:v>
                </c:pt>
                <c:pt idx="14">
                  <c:v>7.2277773333333331</c:v>
                </c:pt>
                <c:pt idx="15">
                  <c:v>10.122222333333335</c:v>
                </c:pt>
                <c:pt idx="16">
                  <c:v>11.921111000000002</c:v>
                </c:pt>
                <c:pt idx="17">
                  <c:v>7.9411109999999994</c:v>
                </c:pt>
                <c:pt idx="18">
                  <c:v>7.7888890000000002</c:v>
                </c:pt>
                <c:pt idx="19">
                  <c:v>13.943333666666668</c:v>
                </c:pt>
                <c:pt idx="20">
                  <c:v>14.233333333333334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6D-4052-B727-4891DDB96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432431"/>
        <c:axId val="1125378383"/>
      </c:scatterChart>
      <c:valAx>
        <c:axId val="423432431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b="1" dirty="0">
                    <a:solidFill>
                      <a:schemeClr val="tx1"/>
                    </a:solidFill>
                  </a:rPr>
                  <a:t>Position y in cm (1cm = 400)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125378383"/>
        <c:crosses val="autoZero"/>
        <c:crossBetween val="midCat"/>
      </c:valAx>
      <c:valAx>
        <c:axId val="1125378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b="1" i="0" baseline="0" dirty="0">
                    <a:solidFill>
                      <a:schemeClr val="tx1"/>
                    </a:solidFill>
                    <a:effectLst/>
                  </a:rPr>
                  <a:t>Light intensity </a:t>
                </a:r>
                <a:r>
                  <a:rPr lang="en-GB" sz="2800" b="1" i="0" baseline="0" dirty="0" err="1">
                    <a:solidFill>
                      <a:schemeClr val="tx1"/>
                    </a:solidFill>
                    <a:effectLst/>
                  </a:rPr>
                  <a:t>a.u</a:t>
                </a:r>
                <a:endParaRPr lang="pt-PT" sz="28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5416666666666666E-2"/>
              <c:y val="0.272476961213181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234324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PT" sz="2800" b="1" dirty="0" err="1">
                <a:solidFill>
                  <a:schemeClr val="tx1"/>
                </a:solidFill>
              </a:rPr>
              <a:t>SiPM</a:t>
            </a:r>
            <a:r>
              <a:rPr lang="pt-PT" sz="2800" b="1" baseline="0" dirty="0">
                <a:solidFill>
                  <a:schemeClr val="tx1"/>
                </a:solidFill>
              </a:rPr>
              <a:t> -1325cs </a:t>
            </a:r>
            <a:r>
              <a:rPr lang="pt-PT" sz="2800" b="1" baseline="0" dirty="0" err="1">
                <a:solidFill>
                  <a:schemeClr val="tx1"/>
                </a:solidFill>
              </a:rPr>
              <a:t>detector</a:t>
            </a:r>
            <a:r>
              <a:rPr lang="pt-PT" sz="2800" b="1" baseline="0" dirty="0">
                <a:solidFill>
                  <a:schemeClr val="tx1"/>
                </a:solidFill>
              </a:rPr>
              <a:t> y = 6400</a:t>
            </a:r>
            <a:endParaRPr lang="pt-PT" sz="2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0.12387778871391078"/>
          <c:y val="9.2129643063523337E-2"/>
          <c:w val="0.83493356299212595"/>
          <c:h val="0.7421851475918850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glow rad="63500">
                <a:schemeClr val="accent1"/>
              </a:glow>
              <a:outerShdw blurRad="50800" dist="50800" dir="5400000" algn="ctr" rotWithShape="0">
                <a:schemeClr val="accent1"/>
              </a:outerShd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glow rad="63500">
                  <a:schemeClr val="accent1"/>
                </a:glow>
                <a:outerShdw blurRad="50800" dist="50800" dir="5400000" algn="ctr" rotWithShape="0">
                  <a:schemeClr val="accent1"/>
                </a:outerShdw>
              </a:effectLst>
            </c:spPr>
          </c:marker>
          <c:xVal>
            <c:numRef>
              <c:f>'run0067'!$D$1:$D$18</c:f>
              <c:numCache>
                <c:formatCode>General</c:formatCode>
                <c:ptCount val="18"/>
                <c:pt idx="1">
                  <c:v>8</c:v>
                </c:pt>
                <c:pt idx="2">
                  <c:v>7.5</c:v>
                </c:pt>
                <c:pt idx="3">
                  <c:v>7</c:v>
                </c:pt>
                <c:pt idx="4">
                  <c:v>6.5</c:v>
                </c:pt>
                <c:pt idx="5">
                  <c:v>6</c:v>
                </c:pt>
                <c:pt idx="6">
                  <c:v>5.5</c:v>
                </c:pt>
                <c:pt idx="7">
                  <c:v>5</c:v>
                </c:pt>
                <c:pt idx="8">
                  <c:v>4.5</c:v>
                </c:pt>
                <c:pt idx="9">
                  <c:v>4</c:v>
                </c:pt>
                <c:pt idx="10">
                  <c:v>3.5</c:v>
                </c:pt>
                <c:pt idx="11">
                  <c:v>3</c:v>
                </c:pt>
                <c:pt idx="12">
                  <c:v>2.5</c:v>
                </c:pt>
                <c:pt idx="13">
                  <c:v>2</c:v>
                </c:pt>
                <c:pt idx="14">
                  <c:v>1.5</c:v>
                </c:pt>
              </c:numCache>
            </c:numRef>
          </c:xVal>
          <c:yVal>
            <c:numRef>
              <c:f>'run0067'!$C$1:$C$18</c:f>
              <c:numCache>
                <c:formatCode>General</c:formatCode>
                <c:ptCount val="18"/>
                <c:pt idx="0">
                  <c:v>0.55666700000000002</c:v>
                </c:pt>
                <c:pt idx="1">
                  <c:v>3.9666670000000002</c:v>
                </c:pt>
                <c:pt idx="2">
                  <c:v>5.733333</c:v>
                </c:pt>
                <c:pt idx="3">
                  <c:v>6.2</c:v>
                </c:pt>
                <c:pt idx="4">
                  <c:v>6.1666670000000003</c:v>
                </c:pt>
                <c:pt idx="5">
                  <c:v>5.9466669999999997</c:v>
                </c:pt>
                <c:pt idx="6">
                  <c:v>5.8</c:v>
                </c:pt>
                <c:pt idx="7">
                  <c:v>5.6833330000000002</c:v>
                </c:pt>
                <c:pt idx="8">
                  <c:v>5.7133330000000004</c:v>
                </c:pt>
                <c:pt idx="9">
                  <c:v>5.7366669999999997</c:v>
                </c:pt>
                <c:pt idx="10">
                  <c:v>6.0233340000000002</c:v>
                </c:pt>
                <c:pt idx="11">
                  <c:v>5.9733330000000002</c:v>
                </c:pt>
                <c:pt idx="12">
                  <c:v>6.13</c:v>
                </c:pt>
                <c:pt idx="13">
                  <c:v>6.12</c:v>
                </c:pt>
                <c:pt idx="14">
                  <c:v>4.7300000000000004</c:v>
                </c:pt>
                <c:pt idx="15">
                  <c:v>0.74</c:v>
                </c:pt>
                <c:pt idx="16">
                  <c:v>0.43333300000000002</c:v>
                </c:pt>
                <c:pt idx="17">
                  <c:v>0.17666699999999999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E5-47E5-8144-F1BAFB0B7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088600"/>
        <c:axId val="521087288"/>
      </c:scatterChart>
      <c:valAx>
        <c:axId val="521088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2800" b="1" dirty="0" err="1">
                    <a:solidFill>
                      <a:schemeClr val="tx1"/>
                    </a:solidFill>
                  </a:rPr>
                  <a:t>Position</a:t>
                </a:r>
                <a:r>
                  <a:rPr lang="pt-PT" sz="2800" b="1" baseline="0" dirty="0">
                    <a:solidFill>
                      <a:schemeClr val="tx1"/>
                    </a:solidFill>
                  </a:rPr>
                  <a:t> x in cm (1 cm = 400 steps) </a:t>
                </a:r>
                <a:endParaRPr lang="pt-PT" sz="28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21087288"/>
        <c:crosses val="autoZero"/>
        <c:crossBetween val="midCat"/>
      </c:valAx>
      <c:valAx>
        <c:axId val="521087288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2800" b="1" dirty="0">
                    <a:solidFill>
                      <a:schemeClr val="tx1"/>
                    </a:solidFill>
                  </a:rPr>
                  <a:t>Light </a:t>
                </a:r>
                <a:r>
                  <a:rPr lang="pt-PT" sz="2800" b="1" dirty="0" err="1">
                    <a:solidFill>
                      <a:schemeClr val="tx1"/>
                    </a:solidFill>
                  </a:rPr>
                  <a:t>intensity</a:t>
                </a:r>
                <a:r>
                  <a:rPr lang="pt-PT" sz="2800" b="1" dirty="0">
                    <a:solidFill>
                      <a:schemeClr val="tx1"/>
                    </a:solidFill>
                  </a:rPr>
                  <a:t> </a:t>
                </a:r>
                <a:r>
                  <a:rPr lang="pt-PT" sz="2800" b="1" dirty="0" err="1">
                    <a:solidFill>
                      <a:schemeClr val="tx1"/>
                    </a:solidFill>
                  </a:rPr>
                  <a:t>a.u</a:t>
                </a:r>
                <a:endParaRPr lang="pt-PT" sz="2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5218832020997374E-2"/>
              <c:y val="0.273499894065309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21088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25400">
        <a:schemeClr val="accent1">
          <a:alpha val="40000"/>
        </a:schemeClr>
      </a:glow>
    </a:effectLst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3" name="Subtítulo 2">
          <a:extLst xmlns:a="http://schemas.openxmlformats.org/drawingml/2006/main">
            <a:ext uri="{FF2B5EF4-FFF2-40B4-BE49-F238E27FC236}">
              <a16:creationId xmlns:a16="http://schemas.microsoft.com/office/drawing/2014/main" id="{DDA4CB92-AD40-45B1-8D92-D9E8F1D75597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60280" y="1655320"/>
          <a:ext cx="10972440" cy="3977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lIns="0" tIns="0" rIns="0" bIns="0" anchor="ctr">
          <a:spAutoFit/>
        </a:bodyPr>
        <a:lstStyle xmlns:a="http://schemas.openxmlformats.org/drawingml/2006/main">
          <a:lvl1pPr algn="l" defTabSz="914400" rtl="0" eaLnBrk="1" latinLnBrk="0" hangingPunct="1">
            <a:lnSpc>
              <a:spcPct val="90000"/>
            </a:lnSpc>
            <a:spcBef>
              <a:spcPct val="0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endParaRPr lang="pt-PT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0.26311</cdr:x>
      <cdr:y>0.89066</cdr:y>
    </cdr:from>
    <cdr:to>
      <cdr:x>0.77266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5DD9B030-6A9E-4AE6-95E3-0043EB54AA8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07895" y="6108127"/>
          <a:ext cx="6212362" cy="749873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0.24939</cdr:x>
      <cdr:y>0.89066</cdr:y>
    </cdr:from>
    <cdr:to>
      <cdr:x>0.75894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372E15A-AEBD-45EA-B5F2-2F6E725F6A1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40619" y="6158927"/>
          <a:ext cx="6212362" cy="749873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0.24523</cdr:x>
      <cdr:y>0.89066</cdr:y>
    </cdr:from>
    <cdr:to>
      <cdr:x>0.75477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D656D2A-6686-4815-B35C-B8B8B9A3F11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989819" y="6108127"/>
          <a:ext cx="6212362" cy="749873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0.24523</cdr:x>
      <cdr:y>0.89066</cdr:y>
    </cdr:from>
    <cdr:to>
      <cdr:x>0.75477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7C21483B-B458-4529-A0AC-9E39C5E970A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989819" y="6108127"/>
          <a:ext cx="6212362" cy="749873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800000" y="3372840"/>
            <a:ext cx="9142560" cy="238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5" name="Imagem 114"/>
          <p:cNvPicPr/>
          <p:nvPr/>
        </p:nvPicPr>
        <p:blipFill>
          <a:blip r:embed="rId2"/>
          <a:stretch/>
        </p:blipFill>
        <p:spPr>
          <a:xfrm>
            <a:off x="10368000" y="4824000"/>
            <a:ext cx="1798920" cy="1957680"/>
          </a:xfrm>
          <a:prstGeom prst="rect">
            <a:avLst/>
          </a:prstGeom>
          <a:ln>
            <a:noFill/>
          </a:ln>
        </p:spPr>
      </p:pic>
      <p:sp>
        <p:nvSpPr>
          <p:cNvPr id="116" name="TextShape 2"/>
          <p:cNvSpPr txBox="1"/>
          <p:nvPr/>
        </p:nvSpPr>
        <p:spPr>
          <a:xfrm>
            <a:off x="768000" y="481745"/>
            <a:ext cx="10656000" cy="51691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pt-PT" sz="6600" b="1" dirty="0" err="1"/>
              <a:t>Plastic</a:t>
            </a:r>
            <a:r>
              <a:rPr lang="pt-PT" sz="6600" b="1" dirty="0"/>
              <a:t> </a:t>
            </a:r>
            <a:r>
              <a:rPr lang="pt-PT" sz="6600" b="1" dirty="0" err="1"/>
              <a:t>on</a:t>
            </a:r>
            <a:r>
              <a:rPr lang="pt-PT" sz="6600" b="1" dirty="0"/>
              <a:t> </a:t>
            </a:r>
            <a:r>
              <a:rPr lang="pt-PT" sz="6600" b="1" dirty="0" err="1"/>
              <a:t>Particle</a:t>
            </a:r>
            <a:r>
              <a:rPr lang="pt-PT" sz="6600" b="1" dirty="0"/>
              <a:t> </a:t>
            </a:r>
            <a:r>
              <a:rPr lang="pt-PT" sz="6600" b="1" dirty="0" err="1"/>
              <a:t>Physics</a:t>
            </a:r>
            <a:r>
              <a:rPr lang="pt-PT" sz="6600" b="1" dirty="0"/>
              <a:t>: Light </a:t>
            </a:r>
            <a:r>
              <a:rPr lang="pt-PT" sz="6600" b="1" dirty="0" err="1"/>
              <a:t>yeld</a:t>
            </a:r>
            <a:r>
              <a:rPr lang="pt-PT" sz="6600" b="1" dirty="0"/>
              <a:t> </a:t>
            </a:r>
            <a:r>
              <a:rPr lang="pt-PT" sz="6600" b="1" dirty="0" err="1"/>
              <a:t>and</a:t>
            </a:r>
            <a:r>
              <a:rPr lang="pt-PT" sz="6600" b="1" dirty="0"/>
              <a:t> </a:t>
            </a:r>
            <a:r>
              <a:rPr lang="pt-PT" sz="6600" b="1" dirty="0" err="1"/>
              <a:t>attenuation</a:t>
            </a:r>
            <a:r>
              <a:rPr lang="pt-PT" sz="6600" b="1" dirty="0"/>
              <a:t> </a:t>
            </a:r>
            <a:r>
              <a:rPr lang="pt-PT" sz="6600" b="1" dirty="0" err="1"/>
              <a:t>lenght</a:t>
            </a:r>
            <a:r>
              <a:rPr lang="pt-PT" sz="6600" b="1" dirty="0"/>
              <a:t> </a:t>
            </a:r>
            <a:r>
              <a:rPr lang="pt-PT" sz="6600" b="1" dirty="0" err="1"/>
              <a:t>of</a:t>
            </a:r>
            <a:r>
              <a:rPr lang="pt-PT" sz="6600" b="1" dirty="0"/>
              <a:t> </a:t>
            </a:r>
            <a:r>
              <a:rPr lang="pt-PT" sz="6600" b="1" dirty="0" err="1"/>
              <a:t>plastic</a:t>
            </a:r>
            <a:r>
              <a:rPr lang="pt-PT" sz="6600" b="1" dirty="0"/>
              <a:t> </a:t>
            </a:r>
            <a:r>
              <a:rPr lang="pt-PT" sz="6600" b="1" dirty="0" err="1"/>
              <a:t>scintillators</a:t>
            </a:r>
            <a:r>
              <a:rPr lang="pt-PT" sz="6600" b="1" dirty="0"/>
              <a:t> </a:t>
            </a:r>
            <a:r>
              <a:rPr lang="pt-PT" sz="6600" b="1" dirty="0" err="1"/>
              <a:t>and</a:t>
            </a:r>
            <a:r>
              <a:rPr lang="pt-PT" sz="6600" b="1" dirty="0"/>
              <a:t> WLS </a:t>
            </a:r>
            <a:r>
              <a:rPr lang="pt-PT" sz="6600" b="1" dirty="0" err="1"/>
              <a:t>optical</a:t>
            </a:r>
            <a:r>
              <a:rPr lang="pt-PT" sz="6600" b="1" dirty="0"/>
              <a:t> </a:t>
            </a:r>
            <a:r>
              <a:rPr lang="pt-PT" sz="6600" b="1" dirty="0" err="1"/>
              <a:t>fibers</a:t>
            </a:r>
            <a:endParaRPr lang="pt-PT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85E0A46A-4F9B-46A1-AFF0-E56380E893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4830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515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841EEEC-E6F5-483E-88F0-60F10EEF44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33630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117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E47D56F7-38CC-4773-A968-C7E77C1182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91343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08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B6212-FA8A-46DE-B46A-A8B0457E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218795"/>
          </a:xfrm>
        </p:spPr>
        <p:txBody>
          <a:bodyPr/>
          <a:lstStyle/>
          <a:p>
            <a:pPr algn="ctr"/>
            <a:r>
              <a:rPr lang="pt-PT" b="1" dirty="0"/>
              <a:t>PMT’S noise </a:t>
            </a:r>
            <a:r>
              <a:rPr lang="pt-PT" b="1" dirty="0" err="1"/>
              <a:t>and</a:t>
            </a:r>
            <a:r>
              <a:rPr lang="pt-PT" b="1" dirty="0"/>
              <a:t> </a:t>
            </a:r>
            <a:r>
              <a:rPr lang="pt-PT" b="1" dirty="0" err="1"/>
              <a:t>signal</a:t>
            </a:r>
            <a:r>
              <a:rPr lang="pt-PT" b="1" dirty="0"/>
              <a:t> </a:t>
            </a:r>
            <a:r>
              <a:rPr lang="pt-PT" b="1" dirty="0" err="1"/>
              <a:t>Coefficient</a:t>
            </a:r>
            <a:br>
              <a:rPr lang="pt-PT" dirty="0"/>
            </a:br>
            <a:endParaRPr lang="pt-PT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5DBB825-686C-4120-98B7-1A13F6B58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79848"/>
              </p:ext>
            </p:extLst>
          </p:nvPr>
        </p:nvGraphicFramePr>
        <p:xfrm>
          <a:off x="1456245" y="919501"/>
          <a:ext cx="9278910" cy="5938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16">
                  <a:extLst>
                    <a:ext uri="{9D8B030D-6E8A-4147-A177-3AD203B41FA5}">
                      <a16:colId xmlns:a16="http://schemas.microsoft.com/office/drawing/2014/main" val="4006290659"/>
                    </a:ext>
                  </a:extLst>
                </a:gridCol>
                <a:gridCol w="1403685">
                  <a:extLst>
                    <a:ext uri="{9D8B030D-6E8A-4147-A177-3AD203B41FA5}">
                      <a16:colId xmlns:a16="http://schemas.microsoft.com/office/drawing/2014/main" val="686949056"/>
                    </a:ext>
                  </a:extLst>
                </a:gridCol>
                <a:gridCol w="6453309">
                  <a:extLst>
                    <a:ext uri="{9D8B030D-6E8A-4147-A177-3AD203B41FA5}">
                      <a16:colId xmlns:a16="http://schemas.microsoft.com/office/drawing/2014/main" val="1077285141"/>
                    </a:ext>
                  </a:extLst>
                </a:gridCol>
              </a:tblGrid>
              <a:tr h="482423">
                <a:tc rowSpan="3">
                  <a:txBody>
                    <a:bodyPr/>
                    <a:lstStyle/>
                    <a:p>
                      <a:pPr algn="ctr"/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pt-PT" sz="2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No</a:t>
                      </a:r>
                      <a:r>
                        <a:rPr lang="pt-PT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Tape</a:t>
                      </a:r>
                    </a:p>
                    <a:p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X = 13800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(0,421 ± 0,002) </a:t>
                      </a:r>
                      <a:r>
                        <a:rPr lang="pt-PT" sz="2000" b="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a.u</a:t>
                      </a:r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676353"/>
                  </a:ext>
                </a:extLst>
              </a:tr>
              <a:tr h="58777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X = 9300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(0,420 ± 0,003) </a:t>
                      </a:r>
                      <a:r>
                        <a:rPr lang="pt-PT" sz="2000" b="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a.u</a:t>
                      </a:r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677516"/>
                  </a:ext>
                </a:extLst>
              </a:tr>
              <a:tr h="60827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X = 4800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(0,410 ± 0,001) </a:t>
                      </a:r>
                      <a:r>
                        <a:rPr lang="pt-PT" sz="2000" b="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a.u</a:t>
                      </a:r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599182"/>
                  </a:ext>
                </a:extLst>
              </a:tr>
              <a:tr h="587774">
                <a:tc rowSpan="3">
                  <a:txBody>
                    <a:bodyPr/>
                    <a:lstStyle/>
                    <a:p>
                      <a:pPr algn="ctr"/>
                      <a:endParaRPr lang="pt-PT" sz="28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pt-PT" sz="2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Tape </a:t>
                      </a:r>
                      <a:r>
                        <a:rPr lang="pt-PT" sz="2800" b="1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one</a:t>
                      </a:r>
                      <a:r>
                        <a:rPr lang="pt-PT" sz="2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</a:t>
                      </a:r>
                      <a:r>
                        <a:rPr lang="pt-PT" sz="2800" b="1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side</a:t>
                      </a:r>
                      <a:endParaRPr lang="pt-PT" sz="28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X = 4400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(0,158 ± 0,025) </a:t>
                      </a:r>
                      <a:r>
                        <a:rPr lang="pt-PT" sz="2000" b="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a.u</a:t>
                      </a:r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131805"/>
                  </a:ext>
                </a:extLst>
              </a:tr>
              <a:tr h="73167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X = 9000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(0,236 ± 0,051) </a:t>
                      </a:r>
                      <a:r>
                        <a:rPr lang="pt-PT" sz="2000" b="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a.u</a:t>
                      </a:r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124103"/>
                  </a:ext>
                </a:extLst>
              </a:tr>
              <a:tr h="58777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X = 13800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(0,248 ± 0,062) </a:t>
                      </a:r>
                      <a:r>
                        <a:rPr lang="pt-PT" sz="2000" b="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a.u</a:t>
                      </a:r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04802"/>
                  </a:ext>
                </a:extLst>
              </a:tr>
              <a:tr h="957847">
                <a:tc rowSpan="2">
                  <a:txBody>
                    <a:bodyPr/>
                    <a:lstStyle/>
                    <a:p>
                      <a:pPr algn="ctr"/>
                      <a:endParaRPr lang="pt-PT" sz="16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pt-PT" sz="2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Tape </a:t>
                      </a:r>
                      <a:r>
                        <a:rPr lang="pt-PT" sz="2800" b="1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all</a:t>
                      </a:r>
                      <a:r>
                        <a:rPr lang="pt-PT" sz="2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</a:t>
                      </a:r>
                      <a:r>
                        <a:rPr lang="pt-PT" sz="2800" b="1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around</a:t>
                      </a:r>
                      <a:endParaRPr lang="pt-PT" sz="28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X = 8900 (5mm </a:t>
                      </a:r>
                      <a:r>
                        <a:rPr lang="pt-PT" sz="1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wide</a:t>
                      </a:r>
                      <a:r>
                        <a:rPr lang="pt-PT" sz="1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endParaRPr lang="pt-PT" sz="1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(0,229 ± 0,052) </a:t>
                      </a:r>
                      <a:r>
                        <a:rPr lang="pt-PT" sz="2000" b="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a.u</a:t>
                      </a:r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38577"/>
                  </a:ext>
                </a:extLst>
              </a:tr>
              <a:tr h="45858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X = 8900 (2cm </a:t>
                      </a:r>
                      <a:r>
                        <a:rPr lang="pt-PT" sz="1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wide</a:t>
                      </a:r>
                      <a:r>
                        <a:rPr lang="pt-PT" sz="1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endParaRPr lang="pt-PT" sz="1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(0,118 ± 0,014) </a:t>
                      </a:r>
                      <a:r>
                        <a:rPr lang="pt-PT" sz="2000" b="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a.u</a:t>
                      </a:r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pt-PT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955666"/>
                  </a:ext>
                </a:extLst>
              </a:tr>
            </a:tbl>
          </a:graphicData>
        </a:graphic>
      </p:graphicFrame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290FF769-3881-49BC-890A-ABF502809AA2}"/>
              </a:ext>
            </a:extLst>
          </p:cNvPr>
          <p:cNvCxnSpPr/>
          <p:nvPr/>
        </p:nvCxnSpPr>
        <p:spPr>
          <a:xfrm>
            <a:off x="4272197" y="3429000"/>
            <a:ext cx="0" cy="798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D1E35696-4E97-48C8-948B-033B4F49EC44}"/>
              </a:ext>
            </a:extLst>
          </p:cNvPr>
          <p:cNvCxnSpPr/>
          <p:nvPr/>
        </p:nvCxnSpPr>
        <p:spPr>
          <a:xfrm>
            <a:off x="2880610" y="4227226"/>
            <a:ext cx="0" cy="798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079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EA2BA0-CDF0-4BAA-A3BA-E05304EE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49609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541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01D19CF-AD0A-48C0-8EB7-991A97BFE8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75091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455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E36E682-D296-4920-AF79-BE457DF8FFC2}"/>
              </a:ext>
            </a:extLst>
          </p:cNvPr>
          <p:cNvSpPr/>
          <p:nvPr/>
        </p:nvSpPr>
        <p:spPr>
          <a:xfrm>
            <a:off x="1633928" y="164892"/>
            <a:ext cx="89241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400" b="1" dirty="0" err="1"/>
              <a:t>SiPM</a:t>
            </a:r>
            <a:r>
              <a:rPr lang="pt-PT" sz="4400" b="1" dirty="0"/>
              <a:t> -1325cs </a:t>
            </a:r>
            <a:r>
              <a:rPr lang="pt-PT" sz="4400" b="1" dirty="0" err="1"/>
              <a:t>detector</a:t>
            </a:r>
            <a:r>
              <a:rPr lang="pt-PT" sz="4400" b="1" dirty="0"/>
              <a:t>, noise </a:t>
            </a:r>
            <a:r>
              <a:rPr lang="pt-PT" sz="4400" b="1" dirty="0" err="1"/>
              <a:t>and</a:t>
            </a:r>
            <a:r>
              <a:rPr lang="pt-PT" sz="4400" b="1" dirty="0"/>
              <a:t> </a:t>
            </a:r>
            <a:r>
              <a:rPr lang="pt-PT" sz="4400" b="1" dirty="0" err="1"/>
              <a:t>signal</a:t>
            </a:r>
            <a:r>
              <a:rPr lang="pt-PT" sz="4400" b="1" dirty="0"/>
              <a:t> </a:t>
            </a:r>
            <a:r>
              <a:rPr lang="pt-PT" sz="4400" b="1" dirty="0" err="1"/>
              <a:t>coefficient</a:t>
            </a:r>
            <a:r>
              <a:rPr lang="pt-PT" sz="4400" b="1" dirty="0"/>
              <a:t> 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EA32BB0-0D26-4D27-919D-BB526E867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724077"/>
              </p:ext>
            </p:extLst>
          </p:nvPr>
        </p:nvGraphicFramePr>
        <p:xfrm>
          <a:off x="2730000" y="1858782"/>
          <a:ext cx="6732000" cy="468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3366000">
                  <a:extLst>
                    <a:ext uri="{9D8B030D-6E8A-4147-A177-3AD203B41FA5}">
                      <a16:colId xmlns:a16="http://schemas.microsoft.com/office/drawing/2014/main" val="40852701"/>
                    </a:ext>
                  </a:extLst>
                </a:gridCol>
                <a:gridCol w="3366000">
                  <a:extLst>
                    <a:ext uri="{9D8B030D-6E8A-4147-A177-3AD203B41FA5}">
                      <a16:colId xmlns:a16="http://schemas.microsoft.com/office/drawing/2014/main" val="791260358"/>
                    </a:ext>
                  </a:extLst>
                </a:gridCol>
              </a:tblGrid>
              <a:tr h="211703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2800" dirty="0" err="1">
                          <a:solidFill>
                            <a:schemeClr val="tx1"/>
                          </a:solidFill>
                        </a:rPr>
                        <a:t>First</a:t>
                      </a:r>
                      <a:r>
                        <a:rPr lang="pt-PT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PT" sz="2800" dirty="0" err="1">
                          <a:solidFill>
                            <a:schemeClr val="tx1"/>
                          </a:solidFill>
                        </a:rPr>
                        <a:t>measurement</a:t>
                      </a:r>
                      <a:endParaRPr lang="pt-PT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0" dirty="0">
                          <a:solidFill>
                            <a:schemeClr val="tx1"/>
                          </a:solidFill>
                        </a:rPr>
                        <a:t>0,0088 ± 0,0009 </a:t>
                      </a:r>
                      <a:r>
                        <a:rPr lang="pt-PT" sz="2400" b="0" dirty="0" err="1">
                          <a:solidFill>
                            <a:schemeClr val="tx1"/>
                          </a:solidFill>
                        </a:rPr>
                        <a:t>a.u</a:t>
                      </a:r>
                      <a:endParaRPr lang="pt-PT" sz="2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pt-PT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602491"/>
                  </a:ext>
                </a:extLst>
              </a:tr>
              <a:tr h="2562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1" dirty="0" err="1"/>
                        <a:t>Second</a:t>
                      </a:r>
                      <a:r>
                        <a:rPr lang="pt-PT" sz="2800" b="1" dirty="0"/>
                        <a:t> </a:t>
                      </a:r>
                      <a:r>
                        <a:rPr lang="pt-PT" sz="2800" b="1" dirty="0" err="1"/>
                        <a:t>measurement</a:t>
                      </a:r>
                      <a:r>
                        <a:rPr lang="pt-PT" sz="2800" b="1" dirty="0"/>
                        <a:t> 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pt-PT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/>
                        <a:t>0,0091 ± 0,0008 </a:t>
                      </a:r>
                      <a:r>
                        <a:rPr lang="pt-PT" sz="2400" dirty="0" err="1"/>
                        <a:t>a.u</a:t>
                      </a:r>
                      <a:r>
                        <a:rPr lang="pt-PT" sz="2400" dirty="0"/>
                        <a:t> </a:t>
                      </a:r>
                    </a:p>
                    <a:p>
                      <a:endParaRPr lang="pt-P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168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6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854220" y="1426545"/>
            <a:ext cx="10728000" cy="52967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marL="360000" indent="-216000" algn="just">
              <a:lnSpc>
                <a:spcPts val="6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en-GB" sz="3600" b="0" strike="noStrike" spc="-1" dirty="0">
                <a:latin typeface="Arial"/>
              </a:rPr>
              <a:t>Sources of damage to plastic scintillators: Natural ageing and radiation damage</a:t>
            </a:r>
          </a:p>
          <a:p>
            <a:pPr marL="360000" indent="-216000" algn="just">
              <a:lnSpc>
                <a:spcPts val="65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en-GB" sz="3600" b="0" strike="noStrike" spc="-1" dirty="0">
                <a:latin typeface="Arial"/>
              </a:rPr>
              <a:t>Tile measurement for FCC collider</a:t>
            </a:r>
          </a:p>
          <a:p>
            <a:pPr marL="360000" indent="-216000" algn="just">
              <a:lnSpc>
                <a:spcPts val="65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en-GB" sz="3600" spc="-1" dirty="0">
                <a:latin typeface="Arial"/>
              </a:rPr>
              <a:t>Photodetectors:</a:t>
            </a:r>
          </a:p>
          <a:p>
            <a:pPr marL="144000" algn="just">
              <a:lnSpc>
                <a:spcPts val="6500"/>
              </a:lnSpc>
              <a:spcBef>
                <a:spcPts val="600"/>
              </a:spcBef>
              <a:buClr>
                <a:srgbClr val="000000"/>
              </a:buClr>
              <a:buSzPct val="45000"/>
            </a:pPr>
            <a:r>
              <a:rPr lang="en-GB" sz="3600" b="0" strike="noStrike" spc="-1" dirty="0">
                <a:latin typeface="Arial"/>
              </a:rPr>
              <a:t>	</a:t>
            </a:r>
            <a:r>
              <a:rPr lang="en-GB" sz="3600" b="0" strike="noStrike" spc="-1" dirty="0" err="1">
                <a:latin typeface="Arial"/>
              </a:rPr>
              <a:t>i</a:t>
            </a:r>
            <a:r>
              <a:rPr lang="en-GB" sz="3600" b="0" strike="noStrike" spc="-1" dirty="0">
                <a:latin typeface="Arial"/>
              </a:rPr>
              <a:t>)	PMT detector</a:t>
            </a:r>
          </a:p>
          <a:p>
            <a:pPr marL="144000" algn="just">
              <a:lnSpc>
                <a:spcPts val="6500"/>
              </a:lnSpc>
              <a:spcBef>
                <a:spcPts val="600"/>
              </a:spcBef>
              <a:buClr>
                <a:srgbClr val="000000"/>
              </a:buClr>
              <a:buSzPct val="45000"/>
            </a:pPr>
            <a:r>
              <a:rPr lang="en-GB" sz="3600" spc="-1" dirty="0">
                <a:latin typeface="Arial"/>
              </a:rPr>
              <a:t>	</a:t>
            </a:r>
            <a:r>
              <a:rPr lang="en-GB" sz="3600" b="0" strike="noStrike" spc="-1" dirty="0">
                <a:latin typeface="Arial"/>
              </a:rPr>
              <a:t>ii) 	</a:t>
            </a:r>
            <a:r>
              <a:rPr lang="en-GB" sz="3600" b="0" strike="noStrike" spc="-1" dirty="0" err="1">
                <a:latin typeface="Arial"/>
              </a:rPr>
              <a:t>SiPM</a:t>
            </a:r>
            <a:r>
              <a:rPr lang="en-GB" sz="3600" b="0" strike="noStrike" spc="-1" dirty="0">
                <a:latin typeface="Arial"/>
              </a:rPr>
              <a:t> -015c and -1325cs detectors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C9F27ED-3691-4998-9489-261336234D59}"/>
              </a:ext>
            </a:extLst>
          </p:cNvPr>
          <p:cNvSpPr txBox="1">
            <a:spLocks/>
          </p:cNvSpPr>
          <p:nvPr/>
        </p:nvSpPr>
        <p:spPr>
          <a:xfrm>
            <a:off x="609780" y="33203"/>
            <a:ext cx="10972440" cy="1495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 dirty="0"/>
              <a:t>Light </a:t>
            </a:r>
            <a:r>
              <a:rPr lang="pt-PT" b="1" dirty="0" err="1"/>
              <a:t>yeld</a:t>
            </a:r>
            <a:r>
              <a:rPr lang="pt-PT" b="1" dirty="0"/>
              <a:t> </a:t>
            </a:r>
            <a:r>
              <a:rPr lang="pt-PT" b="1" dirty="0" err="1"/>
              <a:t>and</a:t>
            </a:r>
            <a:r>
              <a:rPr lang="pt-PT" b="1" dirty="0"/>
              <a:t> </a:t>
            </a:r>
            <a:r>
              <a:rPr lang="pt-PT" b="1" dirty="0" err="1"/>
              <a:t>attenuation</a:t>
            </a:r>
            <a:r>
              <a:rPr lang="pt-PT" b="1" dirty="0"/>
              <a:t> </a:t>
            </a:r>
            <a:r>
              <a:rPr lang="pt-PT" b="1" dirty="0" err="1"/>
              <a:t>lenght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plastic</a:t>
            </a:r>
            <a:r>
              <a:rPr lang="pt-PT" b="1" dirty="0"/>
              <a:t> </a:t>
            </a:r>
            <a:r>
              <a:rPr lang="pt-PT" b="1" dirty="0" err="1"/>
              <a:t>and</a:t>
            </a:r>
            <a:r>
              <a:rPr lang="pt-PT" b="1" dirty="0"/>
              <a:t> WLS </a:t>
            </a:r>
            <a:r>
              <a:rPr lang="pt-PT" b="1" dirty="0" err="1"/>
              <a:t>optical</a:t>
            </a:r>
            <a:r>
              <a:rPr lang="pt-PT" b="1" dirty="0"/>
              <a:t> </a:t>
            </a:r>
            <a:r>
              <a:rPr lang="pt-PT" b="1" dirty="0" err="1"/>
              <a:t>fibers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720000" y="2664000"/>
            <a:ext cx="1078920" cy="646920"/>
          </a:xfrm>
          <a:prstGeom prst="rect">
            <a:avLst/>
          </a:prstGeom>
          <a:solidFill>
            <a:srgbClr val="00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2"/>
          <p:cNvSpPr/>
          <p:nvPr/>
        </p:nvSpPr>
        <p:spPr>
          <a:xfrm>
            <a:off x="4608000" y="1224000"/>
            <a:ext cx="4390920" cy="43909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Line 4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Line 5"/>
          <p:cNvSpPr/>
          <p:nvPr/>
        </p:nvSpPr>
        <p:spPr>
          <a:xfrm>
            <a:off x="5832000" y="4464000"/>
            <a:ext cx="1656000" cy="57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Line 6"/>
          <p:cNvSpPr/>
          <p:nvPr/>
        </p:nvSpPr>
        <p:spPr>
          <a:xfrm>
            <a:off x="5832000" y="2232000"/>
            <a:ext cx="360" cy="223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Line 7"/>
          <p:cNvSpPr/>
          <p:nvPr/>
        </p:nvSpPr>
        <p:spPr>
          <a:xfrm flipV="1">
            <a:off x="5832000" y="1800000"/>
            <a:ext cx="1656000" cy="43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Line 8"/>
          <p:cNvSpPr/>
          <p:nvPr/>
        </p:nvSpPr>
        <p:spPr>
          <a:xfrm>
            <a:off x="7488000" y="1800000"/>
            <a:ext cx="360" cy="3240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9"/>
          <p:cNvSpPr/>
          <p:nvPr/>
        </p:nvSpPr>
        <p:spPr>
          <a:xfrm>
            <a:off x="6048000" y="2880000"/>
            <a:ext cx="430920" cy="358920"/>
          </a:xfrm>
          <a:prstGeom prst="ellipse">
            <a:avLst/>
          </a:prstGeom>
          <a:solidFill>
            <a:srgbClr val="00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10"/>
          <p:cNvSpPr/>
          <p:nvPr/>
        </p:nvSpPr>
        <p:spPr>
          <a:xfrm>
            <a:off x="1540122" y="6228720"/>
            <a:ext cx="92149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Fig 1.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Tilecal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apparatus – 2D simplistic view of the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tilecal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detector experience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128" name="Line 11"/>
          <p:cNvSpPr/>
          <p:nvPr/>
        </p:nvSpPr>
        <p:spPr>
          <a:xfrm flipV="1">
            <a:off x="9360000" y="1296000"/>
            <a:ext cx="360" cy="432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Line 12"/>
          <p:cNvSpPr/>
          <p:nvPr/>
        </p:nvSpPr>
        <p:spPr>
          <a:xfrm flipH="1">
            <a:off x="4608000" y="5832000"/>
            <a:ext cx="439200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13"/>
          <p:cNvSpPr/>
          <p:nvPr/>
        </p:nvSpPr>
        <p:spPr>
          <a:xfrm>
            <a:off x="11520000" y="6408000"/>
            <a:ext cx="430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fld id="{DD1490DA-2034-466B-B012-4C6C61CB1B09}" type="slidenum">
              <a:rPr lang="en-GB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</a:t>
            </a:fld>
            <a:endParaRPr lang="en-GB" sz="2400" b="0" strike="noStrike" spc="-1">
              <a:latin typeface="Arial"/>
            </a:endParaRPr>
          </a:p>
        </p:txBody>
      </p:sp>
      <p:sp>
        <p:nvSpPr>
          <p:cNvPr id="131" name="CustomShape 14"/>
          <p:cNvSpPr/>
          <p:nvPr/>
        </p:nvSpPr>
        <p:spPr>
          <a:xfrm>
            <a:off x="9072000" y="767880"/>
            <a:ext cx="430920" cy="48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x</a:t>
            </a:r>
            <a:endParaRPr lang="en-GB" sz="2600" b="0" strike="noStrike" spc="-1">
              <a:latin typeface="Arial"/>
            </a:endParaRPr>
          </a:p>
        </p:txBody>
      </p:sp>
      <p:sp>
        <p:nvSpPr>
          <p:cNvPr id="132" name="CustomShape 15"/>
          <p:cNvSpPr/>
          <p:nvPr/>
        </p:nvSpPr>
        <p:spPr>
          <a:xfrm>
            <a:off x="4104000" y="5544000"/>
            <a:ext cx="430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y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36" name="Line 19"/>
          <p:cNvSpPr/>
          <p:nvPr/>
        </p:nvSpPr>
        <p:spPr>
          <a:xfrm flipH="1" flipV="1">
            <a:off x="2590015" y="1307120"/>
            <a:ext cx="541161" cy="2768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PT" dirty="0"/>
          </a:p>
        </p:txBody>
      </p:sp>
      <p:sp>
        <p:nvSpPr>
          <p:cNvPr id="137" name="Line 20"/>
          <p:cNvSpPr/>
          <p:nvPr/>
        </p:nvSpPr>
        <p:spPr>
          <a:xfrm flipV="1">
            <a:off x="6336000" y="1944000"/>
            <a:ext cx="3384000" cy="1080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Line 21"/>
          <p:cNvSpPr/>
          <p:nvPr/>
        </p:nvSpPr>
        <p:spPr>
          <a:xfrm>
            <a:off x="7488000" y="4464000"/>
            <a:ext cx="3096000" cy="144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3"/>
          <p:cNvSpPr/>
          <p:nvPr/>
        </p:nvSpPr>
        <p:spPr>
          <a:xfrm>
            <a:off x="9720000" y="1584000"/>
            <a:ext cx="244692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Colimated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radioactive source 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141" name="CustomShape 24"/>
          <p:cNvSpPr/>
          <p:nvPr/>
        </p:nvSpPr>
        <p:spPr>
          <a:xfrm>
            <a:off x="1332436" y="767880"/>
            <a:ext cx="16070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Measure fibre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142" name="CustomShape 25"/>
          <p:cNvSpPr/>
          <p:nvPr/>
        </p:nvSpPr>
        <p:spPr>
          <a:xfrm>
            <a:off x="10584000" y="4464000"/>
            <a:ext cx="129492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Tile</a:t>
            </a:r>
            <a:endParaRPr lang="en-GB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 dirty="0">
              <a:latin typeface="Arial"/>
            </a:endParaRP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374B5D1E-F4FD-46DF-954B-DE2AFF2E8956}"/>
              </a:ext>
            </a:extLst>
          </p:cNvPr>
          <p:cNvCxnSpPr/>
          <p:nvPr/>
        </p:nvCxnSpPr>
        <p:spPr>
          <a:xfrm flipH="1">
            <a:off x="720000" y="3238920"/>
            <a:ext cx="288000" cy="793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4CB16D7-EF86-436D-874C-DF2E5E419BE2}"/>
              </a:ext>
            </a:extLst>
          </p:cNvPr>
          <p:cNvSpPr txBox="1"/>
          <p:nvPr/>
        </p:nvSpPr>
        <p:spPr>
          <a:xfrm>
            <a:off x="91214" y="4032767"/>
            <a:ext cx="2127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/>
              <a:t>Photodetector</a:t>
            </a:r>
            <a:r>
              <a:rPr lang="pt-PT" sz="2400" dirty="0"/>
              <a:t> (PMT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SiPM</a:t>
            </a:r>
            <a:r>
              <a:rPr lang="pt-PT" sz="2400" dirty="0"/>
              <a:t>)</a:t>
            </a: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F7102F-C2C5-429A-9CB2-2DB928F2ECDB}"/>
              </a:ext>
            </a:extLst>
          </p:cNvPr>
          <p:cNvCxnSpPr>
            <a:stCxn id="124" idx="0"/>
            <a:endCxn id="123" idx="1"/>
          </p:cNvCxnSpPr>
          <p:nvPr/>
        </p:nvCxnSpPr>
        <p:spPr>
          <a:xfrm>
            <a:off x="5832000" y="2232000"/>
            <a:ext cx="360" cy="22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A6FC2D5D-923E-4E17-A49C-D1C4B76354ED}"/>
              </a:ext>
            </a:extLst>
          </p:cNvPr>
          <p:cNvSpPr/>
          <p:nvPr/>
        </p:nvSpPr>
        <p:spPr>
          <a:xfrm>
            <a:off x="1187590" y="1123007"/>
            <a:ext cx="4666970" cy="1990053"/>
          </a:xfrm>
          <a:custGeom>
            <a:avLst/>
            <a:gdLst>
              <a:gd name="connsiteX0" fmla="*/ 4658574 w 4658574"/>
              <a:gd name="connsiteY0" fmla="*/ 1125518 h 1990053"/>
              <a:gd name="connsiteX1" fmla="*/ 2709853 w 4658574"/>
              <a:gd name="connsiteY1" fmla="*/ 16245 h 1990053"/>
              <a:gd name="connsiteX2" fmla="*/ 566259 w 4658574"/>
              <a:gd name="connsiteY2" fmla="*/ 1875026 h 1990053"/>
              <a:gd name="connsiteX3" fmla="*/ 41603 w 4658574"/>
              <a:gd name="connsiteY3" fmla="*/ 1785085 h 1990053"/>
              <a:gd name="connsiteX4" fmla="*/ 71584 w 4658574"/>
              <a:gd name="connsiteY4" fmla="*/ 1740114 h 199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574" h="1990053">
                <a:moveTo>
                  <a:pt x="4658574" y="1125518"/>
                </a:moveTo>
                <a:cubicBezTo>
                  <a:pt x="4025239" y="508422"/>
                  <a:pt x="3391905" y="-108673"/>
                  <a:pt x="2709853" y="16245"/>
                </a:cubicBezTo>
                <a:cubicBezTo>
                  <a:pt x="2027800" y="141163"/>
                  <a:pt x="1010967" y="1580219"/>
                  <a:pt x="566259" y="1875026"/>
                </a:cubicBezTo>
                <a:cubicBezTo>
                  <a:pt x="121551" y="2169833"/>
                  <a:pt x="124049" y="1807570"/>
                  <a:pt x="41603" y="1785085"/>
                </a:cubicBezTo>
                <a:cubicBezTo>
                  <a:pt x="-40843" y="1762600"/>
                  <a:pt x="15370" y="1751357"/>
                  <a:pt x="71584" y="174011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3962787" y="683390"/>
            <a:ext cx="5712338" cy="449579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Line 2"/>
          <p:cNvSpPr/>
          <p:nvPr/>
        </p:nvSpPr>
        <p:spPr>
          <a:xfrm>
            <a:off x="6559515" y="3755707"/>
            <a:ext cx="1656000" cy="57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Line 3"/>
          <p:cNvSpPr/>
          <p:nvPr/>
        </p:nvSpPr>
        <p:spPr>
          <a:xfrm flipH="1">
            <a:off x="8192897" y="1064307"/>
            <a:ext cx="19313" cy="3267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Line 4"/>
          <p:cNvSpPr/>
          <p:nvPr/>
        </p:nvSpPr>
        <p:spPr>
          <a:xfrm>
            <a:off x="6536178" y="1517516"/>
            <a:ext cx="360" cy="223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Line 5"/>
          <p:cNvSpPr/>
          <p:nvPr/>
        </p:nvSpPr>
        <p:spPr>
          <a:xfrm flipV="1">
            <a:off x="6536538" y="1043675"/>
            <a:ext cx="1675312" cy="4542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PT"/>
          </a:p>
        </p:txBody>
      </p:sp>
      <p:sp>
        <p:nvSpPr>
          <p:cNvPr id="148" name="Line 6"/>
          <p:cNvSpPr/>
          <p:nvPr/>
        </p:nvSpPr>
        <p:spPr>
          <a:xfrm>
            <a:off x="6536178" y="1497927"/>
            <a:ext cx="360" cy="223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7"/>
          <p:cNvSpPr/>
          <p:nvPr/>
        </p:nvSpPr>
        <p:spPr>
          <a:xfrm rot="5374800">
            <a:off x="5708094" y="2525039"/>
            <a:ext cx="2591640" cy="277920"/>
          </a:xfrm>
          <a:custGeom>
            <a:avLst/>
            <a:gdLst/>
            <a:ahLst/>
            <a:cxnLst/>
            <a:rect l="0" t="0" r="r" b="b"/>
            <a:pathLst>
              <a:path w="7201" h="775">
                <a:moveTo>
                  <a:pt x="0" y="2"/>
                </a:moveTo>
                <a:lnTo>
                  <a:pt x="7200" y="0"/>
                </a:lnTo>
                <a:lnTo>
                  <a:pt x="6979" y="772"/>
                </a:lnTo>
                <a:lnTo>
                  <a:pt x="222" y="774"/>
                </a:lnTo>
                <a:lnTo>
                  <a:pt x="0" y="2"/>
                </a:lnTo>
              </a:path>
            </a:pathLst>
          </a:custGeom>
          <a:solidFill>
            <a:srgbClr val="00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Line 8"/>
          <p:cNvSpPr/>
          <p:nvPr/>
        </p:nvSpPr>
        <p:spPr>
          <a:xfrm flipH="1" flipV="1">
            <a:off x="3266124" y="1220133"/>
            <a:ext cx="3622181" cy="57874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TextShape 9"/>
          <p:cNvSpPr txBox="1"/>
          <p:nvPr/>
        </p:nvSpPr>
        <p:spPr>
          <a:xfrm>
            <a:off x="394529" y="122938"/>
            <a:ext cx="3028827" cy="193753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n-GB" sz="4000" b="0" strike="noStrike" spc="-1" dirty="0">
                <a:latin typeface="Arial"/>
              </a:rPr>
              <a:t>Same system now with Tape</a:t>
            </a:r>
          </a:p>
        </p:txBody>
      </p:sp>
      <p:sp>
        <p:nvSpPr>
          <p:cNvPr id="152" name="TextShape 10"/>
          <p:cNvSpPr txBox="1"/>
          <p:nvPr/>
        </p:nvSpPr>
        <p:spPr>
          <a:xfrm>
            <a:off x="576000" y="6192000"/>
            <a:ext cx="10656000" cy="62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GB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Fig 2. Tilecal apparatus – 2D simplistic view of the tilecal detector experience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now with tape</a:t>
            </a:r>
            <a:endParaRPr lang="en-GB" sz="1800" b="0" strike="noStrike" spc="-1">
              <a:latin typeface="Arial"/>
            </a:endParaRPr>
          </a:p>
        </p:txBody>
      </p: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54BA8BD-3BEA-4429-A72C-FD0C971347F3}"/>
              </a:ext>
            </a:extLst>
          </p:cNvPr>
          <p:cNvCxnSpPr/>
          <p:nvPr/>
        </p:nvCxnSpPr>
        <p:spPr>
          <a:xfrm flipH="1">
            <a:off x="4559312" y="5868479"/>
            <a:ext cx="642040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D8EB5D-99E0-484F-AD41-3A0416E79E24}"/>
              </a:ext>
            </a:extLst>
          </p:cNvPr>
          <p:cNvSpPr txBox="1"/>
          <p:nvPr/>
        </p:nvSpPr>
        <p:spPr>
          <a:xfrm>
            <a:off x="3737703" y="5521718"/>
            <a:ext cx="45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y</a:t>
            </a:r>
          </a:p>
        </p:txBody>
      </p: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8C577866-722F-4F45-8983-EFDAE7867745}"/>
              </a:ext>
            </a:extLst>
          </p:cNvPr>
          <p:cNvCxnSpPr/>
          <p:nvPr/>
        </p:nvCxnSpPr>
        <p:spPr>
          <a:xfrm flipV="1">
            <a:off x="11564334" y="667483"/>
            <a:ext cx="0" cy="50162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944C6D5-E8F6-4F44-AAA8-7927C94B2139}"/>
              </a:ext>
            </a:extLst>
          </p:cNvPr>
          <p:cNvSpPr txBox="1"/>
          <p:nvPr/>
        </p:nvSpPr>
        <p:spPr>
          <a:xfrm>
            <a:off x="10915524" y="391002"/>
            <a:ext cx="88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x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2E25370-D7A4-4D98-937E-2DB5F1919AEC}"/>
              </a:ext>
            </a:extLst>
          </p:cNvPr>
          <p:cNvSpPr txBox="1"/>
          <p:nvPr/>
        </p:nvSpPr>
        <p:spPr>
          <a:xfrm flipH="1">
            <a:off x="615039" y="2179855"/>
            <a:ext cx="23777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Tile </a:t>
            </a:r>
            <a:r>
              <a:rPr lang="pt-PT" sz="2000" dirty="0" err="1"/>
              <a:t>position</a:t>
            </a:r>
            <a:r>
              <a:rPr lang="pt-PT" sz="2000" dirty="0"/>
              <a:t> in steps: ( 400 step = 1 cm) </a:t>
            </a:r>
          </a:p>
          <a:p>
            <a:endParaRPr lang="pt-PT" sz="2000" dirty="0"/>
          </a:p>
          <a:p>
            <a:r>
              <a:rPr lang="pt-PT" sz="2000" dirty="0"/>
              <a:t>4400 &lt; x &lt; 14200</a:t>
            </a:r>
          </a:p>
          <a:p>
            <a:r>
              <a:rPr lang="pt-PT" sz="2000" dirty="0"/>
              <a:t>∆x = 200 steps</a:t>
            </a:r>
          </a:p>
          <a:p>
            <a:endParaRPr lang="pt-PT" sz="2000" dirty="0"/>
          </a:p>
          <a:p>
            <a:r>
              <a:rPr lang="pt-PT" sz="2000" dirty="0"/>
              <a:t>2900 &lt; y &lt; 6500</a:t>
            </a:r>
          </a:p>
          <a:p>
            <a:r>
              <a:rPr lang="pt-PT" sz="2000" dirty="0"/>
              <a:t>∆y = 100 steps</a:t>
            </a:r>
          </a:p>
          <a:p>
            <a:endParaRPr lang="pt-PT" sz="1600" dirty="0"/>
          </a:p>
        </p:txBody>
      </p: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87570215-2955-4480-B127-B19D13F00A61}"/>
              </a:ext>
            </a:extLst>
          </p:cNvPr>
          <p:cNvCxnSpPr/>
          <p:nvPr/>
        </p:nvCxnSpPr>
        <p:spPr>
          <a:xfrm>
            <a:off x="8192538" y="2636767"/>
            <a:ext cx="801560" cy="668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F1369CB-D5AB-4B6F-86A0-A15CA0E5BF1C}"/>
              </a:ext>
            </a:extLst>
          </p:cNvPr>
          <p:cNvSpPr txBox="1"/>
          <p:nvPr/>
        </p:nvSpPr>
        <p:spPr>
          <a:xfrm>
            <a:off x="8774783" y="3305991"/>
            <a:ext cx="80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Tile</a:t>
            </a:r>
          </a:p>
        </p:txBody>
      </p:sp>
      <p:cxnSp>
        <p:nvCxnSpPr>
          <p:cNvPr id="20" name="Conexão reta 19">
            <a:extLst>
              <a:ext uri="{FF2B5EF4-FFF2-40B4-BE49-F238E27FC236}">
                <a16:creationId xmlns:a16="http://schemas.microsoft.com/office/drawing/2014/main" id="{633D18F9-2A25-497A-A5F1-601EE0EF430F}"/>
              </a:ext>
            </a:extLst>
          </p:cNvPr>
          <p:cNvCxnSpPr>
            <a:cxnSpLocks/>
          </p:cNvCxnSpPr>
          <p:nvPr/>
        </p:nvCxnSpPr>
        <p:spPr>
          <a:xfrm>
            <a:off x="9452610" y="1497927"/>
            <a:ext cx="2933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A2DBC5EA-54E3-447B-B315-D23214D7165E}"/>
              </a:ext>
            </a:extLst>
          </p:cNvPr>
          <p:cNvCxnSpPr/>
          <p:nvPr/>
        </p:nvCxnSpPr>
        <p:spPr>
          <a:xfrm>
            <a:off x="9352836" y="2663999"/>
            <a:ext cx="6445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09B4419-C913-42AA-BFC1-FB4E30261D0F}"/>
              </a:ext>
            </a:extLst>
          </p:cNvPr>
          <p:cNvCxnSpPr/>
          <p:nvPr/>
        </p:nvCxnSpPr>
        <p:spPr>
          <a:xfrm>
            <a:off x="9352835" y="4011975"/>
            <a:ext cx="6445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42B0C77-D70B-4EEE-9609-A9F9DBA8992B}"/>
              </a:ext>
            </a:extLst>
          </p:cNvPr>
          <p:cNvSpPr txBox="1"/>
          <p:nvPr/>
        </p:nvSpPr>
        <p:spPr>
          <a:xfrm>
            <a:off x="10020388" y="1312128"/>
            <a:ext cx="171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13800 steps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9A15657-90D1-4A66-A1FD-F97C33648CC5}"/>
              </a:ext>
            </a:extLst>
          </p:cNvPr>
          <p:cNvSpPr txBox="1"/>
          <p:nvPr/>
        </p:nvSpPr>
        <p:spPr>
          <a:xfrm>
            <a:off x="10001202" y="2452336"/>
            <a:ext cx="171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9000 steps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C5B0052-ED50-4161-A035-A9B9E7E86DB7}"/>
              </a:ext>
            </a:extLst>
          </p:cNvPr>
          <p:cNvSpPr txBox="1"/>
          <p:nvPr/>
        </p:nvSpPr>
        <p:spPr>
          <a:xfrm>
            <a:off x="10020389" y="3827309"/>
            <a:ext cx="171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4800 steps</a:t>
            </a:r>
          </a:p>
        </p:txBody>
      </p:sp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6430F78A-05E8-4596-98C5-A5EF5BFC3678}"/>
              </a:ext>
            </a:extLst>
          </p:cNvPr>
          <p:cNvCxnSpPr/>
          <p:nvPr/>
        </p:nvCxnSpPr>
        <p:spPr>
          <a:xfrm>
            <a:off x="9352835" y="1496794"/>
            <a:ext cx="6445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2"/>
          <p:cNvSpPr/>
          <p:nvPr/>
        </p:nvSpPr>
        <p:spPr>
          <a:xfrm>
            <a:off x="1501560" y="4912920"/>
            <a:ext cx="200592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32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 dirty="0">
              <a:latin typeface="Arial"/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26460532-5098-4450-9858-5DFC35B95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288714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D43EE625-5844-41EF-805E-99AD67D7AC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269820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113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9BDDAD54-676F-465C-99FB-73B8E4A7E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96592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148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45DA5793-A90E-4251-B0BA-81027118E5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80976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856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CEE90BC4-EA13-48A1-BFFF-F0C192E88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46424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496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4434</TotalTime>
  <Words>489</Words>
  <Application>Microsoft Office PowerPoint</Application>
  <PresentationFormat>Ecrã Panorâmico</PresentationFormat>
  <Paragraphs>85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16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PMT’S noise and signal Coefficient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Fibras óticas e cintiladores</dc:title>
  <dc:subject/>
  <dc:creator>Hugo Miguel Dos Santos Miranda</dc:creator>
  <dc:description/>
  <cp:lastModifiedBy>francisco silva</cp:lastModifiedBy>
  <cp:revision>51</cp:revision>
  <dcterms:created xsi:type="dcterms:W3CDTF">2019-07-12T09:14:28Z</dcterms:created>
  <dcterms:modified xsi:type="dcterms:W3CDTF">2019-08-21T09:26:53Z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