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2" r:id="rId6"/>
    <p:sldId id="265" r:id="rId7"/>
    <p:sldId id="266" r:id="rId8"/>
    <p:sldId id="270" r:id="rId9"/>
    <p:sldId id="268" r:id="rId10"/>
    <p:sldId id="269" r:id="rId11"/>
    <p:sldId id="271" r:id="rId12"/>
    <p:sldId id="272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F31EE-BE89-4F5C-8C11-4186561A9BEE}" v="7" dt="2019-08-12T15:56:23.955"/>
    <p1510:client id="{9A9C25BA-AD0C-41F9-8147-B241E9E4FA8B}" v="3" dt="2019-08-13T17:20:48.191"/>
    <p1510:client id="{DD89014B-3955-E7ED-DC33-1499E46B15BE}" v="3" dt="2019-08-14T07:42:13.673"/>
    <p1510:client id="{DE272156-1595-B52C-01A2-D956E481F9D0}" v="6" dt="2019-08-12T17:50:35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69" d="100"/>
          <a:sy n="69" d="100"/>
        </p:scale>
        <p:origin x="5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5G1_hW0ZUA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C8AE914-D8C7-4761-87BE-0B9AD818F97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AB116-28C5-4D27-B509-A9B14B73FC73}"/>
              </a:ext>
            </a:extLst>
          </p:cNvPr>
          <p:cNvSpPr/>
          <p:nvPr/>
        </p:nvSpPr>
        <p:spPr>
          <a:xfrm>
            <a:off x="446568" y="4008473"/>
            <a:ext cx="11261649" cy="237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882116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Dune &amp; ARTIE:</a:t>
            </a: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Argon transparency to neutrons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01409"/>
            <a:ext cx="10993546" cy="484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69FA7"/>
                </a:solidFill>
              </a:rPr>
              <a:t>Leonardo </a:t>
            </a:r>
            <a:r>
              <a:rPr lang="en-US" dirty="0" err="1">
                <a:solidFill>
                  <a:srgbClr val="969FA7"/>
                </a:solidFill>
              </a:rPr>
              <a:t>oliveira</a:t>
            </a:r>
            <a:r>
              <a:rPr lang="en-US" dirty="0">
                <a:solidFill>
                  <a:srgbClr val="969FA7"/>
                </a:solidFill>
              </a:rPr>
              <a:t>   |   LIP 2019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5" descr="A person standing in front of a net&#10;&#10;Description generated with high confidence">
            <a:extLst>
              <a:ext uri="{FF2B5EF4-FFF2-40B4-BE49-F238E27FC236}">
                <a16:creationId xmlns:a16="http://schemas.microsoft.com/office/drawing/2014/main" id="{A9E0B116-F70D-4873-9F59-3B9C1F060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93" r="12698" b="29"/>
          <a:stretch/>
        </p:blipFill>
        <p:spPr>
          <a:xfrm>
            <a:off x="437322" y="722194"/>
            <a:ext cx="7512998" cy="5672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Questions?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1EF0476-ED9B-4F26-9EDE-103554741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34" y="753879"/>
            <a:ext cx="5397127" cy="880186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6F03F0C-21FB-4496-A0AF-D64BA064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0" y="2347363"/>
            <a:ext cx="11326143" cy="3736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7F7F96-AEAE-4E44-BE3A-A3D81232A9F3}"/>
              </a:ext>
            </a:extLst>
          </p:cNvPr>
          <p:cNvSpPr txBox="1"/>
          <p:nvPr/>
        </p:nvSpPr>
        <p:spPr>
          <a:xfrm>
            <a:off x="436283" y="6279176"/>
            <a:ext cx="1132441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1: Illustration of DUNE setup</a:t>
            </a:r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0ED8-ABD5-471B-ADD0-0DA97DC92880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2</a:t>
            </a:r>
            <a:endParaRPr lang="en-US"/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5F87179-2B19-4086-9233-B9FC04A72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1EF0476-ED9B-4F26-9EDE-103554741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34" y="753879"/>
            <a:ext cx="5397127" cy="880186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6F03F0C-21FB-4496-A0AF-D64BA064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0" y="2347363"/>
            <a:ext cx="11326143" cy="3736945"/>
          </a:xfrm>
          <a:prstGeom prst="rect">
            <a:avLst/>
          </a:prstGeom>
        </p:spPr>
      </p:pic>
      <p:pic>
        <p:nvPicPr>
          <p:cNvPr id="11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63C4F504-5631-4A5C-AC23-070A84877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2603530" y="5273442"/>
            <a:ext cx="7182445" cy="81347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B95B3E-1990-487F-A0D0-9456065C0228}"/>
              </a:ext>
            </a:extLst>
          </p:cNvPr>
          <p:cNvSpPr/>
          <p:nvPr/>
        </p:nvSpPr>
        <p:spPr>
          <a:xfrm>
            <a:off x="2407920" y="4617720"/>
            <a:ext cx="843280" cy="85344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DF229-A75B-49C2-B049-7C2C6535CF89}"/>
              </a:ext>
            </a:extLst>
          </p:cNvPr>
          <p:cNvSpPr txBox="1"/>
          <p:nvPr/>
        </p:nvSpPr>
        <p:spPr>
          <a:xfrm>
            <a:off x="3500120" y="5394960"/>
            <a:ext cx="49276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Gill Sans MT"/>
              </a:rPr>
              <a:t>Liquid-Argon Time Projection Chambers</a:t>
            </a:r>
          </a:p>
        </p:txBody>
      </p:sp>
      <p:pic>
        <p:nvPicPr>
          <p:cNvPr id="9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751288D5-5F5A-4734-835F-E0D50717B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" t="272" r="75505" b="79592"/>
          <a:stretch/>
        </p:blipFill>
        <p:spPr>
          <a:xfrm>
            <a:off x="566450" y="3053482"/>
            <a:ext cx="2682994" cy="752480"/>
          </a:xfrm>
          <a:prstGeom prst="rect">
            <a:avLst/>
          </a:prstGeom>
        </p:spPr>
      </p:pic>
      <p:pic>
        <p:nvPicPr>
          <p:cNvPr id="10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04FAD81-65A9-49D5-95BA-F15C8AD05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" t="534" r="75516" b="79291"/>
          <a:stretch/>
        </p:blipFill>
        <p:spPr>
          <a:xfrm>
            <a:off x="9009410" y="3093751"/>
            <a:ext cx="2630951" cy="753926"/>
          </a:xfrm>
          <a:prstGeom prst="rect">
            <a:avLst/>
          </a:prstGeom>
        </p:spPr>
      </p:pic>
      <p:pic>
        <p:nvPicPr>
          <p:cNvPr id="12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46371362-D6DE-4D13-9117-56866769A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2273330" y="5537601"/>
            <a:ext cx="659725" cy="285152"/>
          </a:xfrm>
          <a:prstGeom prst="rect">
            <a:avLst/>
          </a:prstGeom>
        </p:spPr>
      </p:pic>
      <p:pic>
        <p:nvPicPr>
          <p:cNvPr id="13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B5C8933C-D62E-44C9-BAEA-33EE9883F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6479570" y="4277761"/>
            <a:ext cx="1777325" cy="1062392"/>
          </a:xfrm>
          <a:prstGeom prst="rect">
            <a:avLst/>
          </a:prstGeom>
        </p:spPr>
      </p:pic>
      <p:pic>
        <p:nvPicPr>
          <p:cNvPr id="14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0E71414B-0224-4CF6-A73D-F762B8065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7561610" y="4084721"/>
            <a:ext cx="263485" cy="574712"/>
          </a:xfrm>
          <a:prstGeom prst="rect">
            <a:avLst/>
          </a:prstGeom>
        </p:spPr>
      </p:pic>
      <p:pic>
        <p:nvPicPr>
          <p:cNvPr id="15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67CC7F03-FF94-4AC4-9CA0-85AAB763E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8877330" y="5105801"/>
            <a:ext cx="1086445" cy="574712"/>
          </a:xfrm>
          <a:prstGeom prst="rect">
            <a:avLst/>
          </a:prstGeom>
        </p:spPr>
      </p:pic>
      <p:pic>
        <p:nvPicPr>
          <p:cNvPr id="1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D078D7EF-167C-4C00-B515-940D65C48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9212610" y="4933081"/>
            <a:ext cx="212685" cy="574712"/>
          </a:xfrm>
          <a:prstGeom prst="rect">
            <a:avLst/>
          </a:prstGeom>
        </p:spPr>
      </p:pic>
      <p:pic>
        <p:nvPicPr>
          <p:cNvPr id="1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7242CD99-7665-452C-8D38-4FDB894E6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 rot="21120000">
            <a:off x="3842106" y="3986223"/>
            <a:ext cx="2036405" cy="3613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7AF359-D92F-4FCF-B45D-E395ADA877B9}"/>
              </a:ext>
            </a:extLst>
          </p:cNvPr>
          <p:cNvCxnSpPr>
            <a:cxnSpLocks/>
          </p:cNvCxnSpPr>
          <p:nvPr/>
        </p:nvCxnSpPr>
        <p:spPr>
          <a:xfrm>
            <a:off x="2859417" y="5593080"/>
            <a:ext cx="681343" cy="50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2893F4-FC1A-4CBE-9006-1C7131F06C82}"/>
              </a:ext>
            </a:extLst>
          </p:cNvPr>
          <p:cNvCxnSpPr/>
          <p:nvPr/>
        </p:nvCxnSpPr>
        <p:spPr>
          <a:xfrm flipH="1">
            <a:off x="2849880" y="5499915"/>
            <a:ext cx="3594" cy="92926"/>
          </a:xfrm>
          <a:prstGeom prst="straightConnector1">
            <a:avLst/>
          </a:prstGeom>
          <a:ln w="571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AEECD9-9FE9-4888-8688-DD154D61F766}"/>
              </a:ext>
            </a:extLst>
          </p:cNvPr>
          <p:cNvSpPr txBox="1"/>
          <p:nvPr/>
        </p:nvSpPr>
        <p:spPr>
          <a:xfrm>
            <a:off x="436283" y="6279176"/>
            <a:ext cx="1132441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2: Modified illustration of DUNE setup</a:t>
            </a:r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5D942-F455-4C78-BA67-432E525BA031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3</a:t>
            </a:r>
            <a:endParaRPr lang="en-US"/>
          </a:p>
        </p:txBody>
      </p:sp>
      <p:pic>
        <p:nvPicPr>
          <p:cNvPr id="2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7027E4-0942-42AC-8276-1C7346415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8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F3D2-47B2-493D-833F-A3E4EAB4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Liquid-argon time projection chamber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5632C3D-AE4B-4AF1-9889-9DE6BD0451B4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8710" y="2230048"/>
            <a:ext cx="4721411" cy="3533588"/>
          </a:xfrm>
          <a:prstGeom prst="rect">
            <a:avLst/>
          </a:prstGeom>
        </p:spPr>
      </p:pic>
      <p:pic>
        <p:nvPicPr>
          <p:cNvPr id="7" name="Picture 7" descr="A person standing in front of a net&#10;&#10;Description generated with high confidence">
            <a:extLst>
              <a:ext uri="{FF2B5EF4-FFF2-40B4-BE49-F238E27FC236}">
                <a16:creationId xmlns:a16="http://schemas.microsoft.com/office/drawing/2014/main" id="{DFB41BDE-4931-4069-B8DC-4A54D798C6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96143" y="2230615"/>
            <a:ext cx="6254117" cy="3528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E6EAA-F20F-4854-A5B4-F87258C91091}"/>
              </a:ext>
            </a:extLst>
          </p:cNvPr>
          <p:cNvSpPr txBox="1"/>
          <p:nvPr/>
        </p:nvSpPr>
        <p:spPr>
          <a:xfrm>
            <a:off x="441263" y="6035137"/>
            <a:ext cx="472041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3: Animation of LArTPC mechanism</a:t>
            </a:r>
            <a:endParaRPr lang="en-US" sz="14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387C4-83B6-475B-93B9-46DFB571E71C}"/>
              </a:ext>
            </a:extLst>
          </p:cNvPr>
          <p:cNvSpPr txBox="1"/>
          <p:nvPr/>
        </p:nvSpPr>
        <p:spPr>
          <a:xfrm>
            <a:off x="5491380" y="6032647"/>
            <a:ext cx="62593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4: CERN scientist inside the unfinished ProtoDUNE LArTPC</a:t>
            </a:r>
            <a:endParaRPr lang="en-US" sz="1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4EF25-43AA-46E8-9E84-E7CD57A405C7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4</a:t>
            </a:r>
            <a:endParaRPr lang="en-US"/>
          </a:p>
        </p:txBody>
      </p:sp>
      <p:pic>
        <p:nvPicPr>
          <p:cNvPr id="11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A9098F-4549-4A47-82E4-03609AE826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6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89D5-325E-4B49-B7AF-2A39A63F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Pulsed neutron source calibration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2257E-9F33-4EFA-B682-8047CC265E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sz="2000" dirty="0"/>
              <a:t>Pulsed Neutron Source (PNS) shoots neutrons into </a:t>
            </a:r>
            <a:r>
              <a:rPr lang="en-US" sz="2000" dirty="0" err="1"/>
              <a:t>LArTPC</a:t>
            </a:r>
            <a:endParaRPr lang="en-US" sz="2000" dirty="0"/>
          </a:p>
          <a:p>
            <a:pPr marL="305435" indent="-305435"/>
            <a:r>
              <a:rPr lang="en-US" sz="2000" dirty="0"/>
              <a:t>Elastic scattering distributes neutrons throughout volume</a:t>
            </a:r>
          </a:p>
          <a:p>
            <a:pPr marL="305435" indent="-305435"/>
            <a:r>
              <a:rPr lang="en-US" sz="2000" dirty="0"/>
              <a:t>Neutron capture reaction with Argon atom</a:t>
            </a:r>
          </a:p>
          <a:p>
            <a:pPr marL="305435" indent="-305435"/>
            <a:endParaRPr lang="en-US" sz="2000" dirty="0"/>
          </a:p>
          <a:p>
            <a:pPr marL="305435" indent="-305435"/>
            <a:r>
              <a:rPr lang="en-US" sz="2000" dirty="0"/>
              <a:t>Gamma rays provide current profile of the detector</a:t>
            </a:r>
          </a:p>
          <a:p>
            <a:pPr marL="305435" indent="-305435"/>
            <a:r>
              <a:rPr lang="en-US" sz="2000" dirty="0">
                <a:ea typeface="+mn-lt"/>
                <a:cs typeface="+mn-lt"/>
              </a:rPr>
              <a:t>PNS calibration relies on large scattering length for ⁴⁰</a:t>
            </a:r>
            <a:r>
              <a:rPr lang="en-US" sz="2000" dirty="0" err="1">
                <a:ea typeface="+mn-lt"/>
                <a:cs typeface="+mn-lt"/>
              </a:rPr>
              <a:t>Ar</a:t>
            </a:r>
            <a:endParaRPr lang="en-US" sz="20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C700A-198E-488C-AAB7-81EDEBBA03F9}"/>
              </a:ext>
            </a:extLst>
          </p:cNvPr>
          <p:cNvSpPr/>
          <p:nvPr/>
        </p:nvSpPr>
        <p:spPr>
          <a:xfrm>
            <a:off x="585538" y="3065379"/>
            <a:ext cx="5414208" cy="1958472"/>
          </a:xfrm>
          <a:prstGeom prst="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C026E5-078A-4805-8EA2-C1EF85315BE4}"/>
              </a:ext>
            </a:extLst>
          </p:cNvPr>
          <p:cNvSpPr/>
          <p:nvPr/>
        </p:nvSpPr>
        <p:spPr>
          <a:xfrm>
            <a:off x="1517148" y="2733675"/>
            <a:ext cx="220579" cy="38768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F696DA-3009-4784-A513-AA07237AD7B8}"/>
              </a:ext>
            </a:extLst>
          </p:cNvPr>
          <p:cNvSpPr/>
          <p:nvPr/>
        </p:nvSpPr>
        <p:spPr>
          <a:xfrm>
            <a:off x="4772358" y="2733675"/>
            <a:ext cx="220579" cy="38768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30BA41-C9EC-4630-BBC9-915B90F17BAB}"/>
              </a:ext>
            </a:extLst>
          </p:cNvPr>
          <p:cNvCxnSpPr>
            <a:cxnSpLocks/>
          </p:cNvCxnSpPr>
          <p:nvPr/>
        </p:nvCxnSpPr>
        <p:spPr>
          <a:xfrm>
            <a:off x="1626603" y="3083761"/>
            <a:ext cx="0" cy="1396081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87DEC8-1F21-441E-BB8F-515A90A09C66}"/>
              </a:ext>
            </a:extLst>
          </p:cNvPr>
          <p:cNvCxnSpPr>
            <a:cxnSpLocks/>
          </p:cNvCxnSpPr>
          <p:nvPr/>
        </p:nvCxnSpPr>
        <p:spPr>
          <a:xfrm flipH="1">
            <a:off x="1640889" y="3641170"/>
            <a:ext cx="967639" cy="838672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1F1A82-B8E1-4472-A989-C79B4786C004}"/>
              </a:ext>
            </a:extLst>
          </p:cNvPr>
          <p:cNvSpPr txBox="1"/>
          <p:nvPr/>
        </p:nvSpPr>
        <p:spPr>
          <a:xfrm>
            <a:off x="580713" y="5337883"/>
            <a:ext cx="54226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5: Illustration</a:t>
            </a:r>
            <a:r>
              <a:rPr lang="en-US" sz="1400" dirty="0"/>
              <a:t> of PNS calibration mechanism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2B2D5B-43F4-4233-8657-1C758B8F1B52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5</a:t>
            </a:r>
            <a:endParaRPr lang="en-US"/>
          </a:p>
        </p:txBody>
      </p:sp>
      <p:pic>
        <p:nvPicPr>
          <p:cNvPr id="2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9D626E-7380-476A-ADC5-CE65DF4D4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  <p:pic>
        <p:nvPicPr>
          <p:cNvPr id="23" name="Picture 23" descr="A picture containing furniture&#10;&#10;Description generated with very high confidence">
            <a:extLst>
              <a:ext uri="{FF2B5EF4-FFF2-40B4-BE49-F238E27FC236}">
                <a16:creationId xmlns:a16="http://schemas.microsoft.com/office/drawing/2014/main" id="{68C29640-70B6-452E-AE3E-E032FF49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348" y="4120652"/>
            <a:ext cx="3318871" cy="280147"/>
          </a:xfrm>
          <a:prstGeom prst="rect">
            <a:avLst/>
          </a:prstGeom>
        </p:spPr>
      </p:pic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409139D1-029A-4291-98E8-A1FFDEA2D210}"/>
              </a:ext>
            </a:extLst>
          </p:cNvPr>
          <p:cNvSpPr/>
          <p:nvPr/>
        </p:nvSpPr>
        <p:spPr>
          <a:xfrm>
            <a:off x="2605216" y="349249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3B2C43-AC6C-41AA-B5F3-DCDA08FCAB93}"/>
              </a:ext>
            </a:extLst>
          </p:cNvPr>
          <p:cNvCxnSpPr>
            <a:cxnSpLocks/>
          </p:cNvCxnSpPr>
          <p:nvPr/>
        </p:nvCxnSpPr>
        <p:spPr>
          <a:xfrm>
            <a:off x="1622632" y="3083761"/>
            <a:ext cx="0" cy="1656514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73DE65-E3F3-48F9-88BB-E3D3F5FC7392}"/>
              </a:ext>
            </a:extLst>
          </p:cNvPr>
          <p:cNvCxnSpPr>
            <a:cxnSpLocks/>
          </p:cNvCxnSpPr>
          <p:nvPr/>
        </p:nvCxnSpPr>
        <p:spPr>
          <a:xfrm flipV="1">
            <a:off x="1113017" y="4740275"/>
            <a:ext cx="517558" cy="82228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3A0AFF45-DBB2-48D3-BE3F-39C220516D69}"/>
              </a:ext>
            </a:extLst>
          </p:cNvPr>
          <p:cNvSpPr/>
          <p:nvPr/>
        </p:nvSpPr>
        <p:spPr>
          <a:xfrm>
            <a:off x="951600" y="474027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D9CA02-2C11-450F-B569-0BEDDDB3C22A}"/>
              </a:ext>
            </a:extLst>
          </p:cNvPr>
          <p:cNvCxnSpPr>
            <a:cxnSpLocks/>
          </p:cNvCxnSpPr>
          <p:nvPr/>
        </p:nvCxnSpPr>
        <p:spPr>
          <a:xfrm>
            <a:off x="1622632" y="3083761"/>
            <a:ext cx="0" cy="1104064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8534B83-62DD-4C0A-97F4-5866148740B0}"/>
              </a:ext>
            </a:extLst>
          </p:cNvPr>
          <p:cNvCxnSpPr>
            <a:cxnSpLocks/>
          </p:cNvCxnSpPr>
          <p:nvPr/>
        </p:nvCxnSpPr>
        <p:spPr>
          <a:xfrm>
            <a:off x="960645" y="3486822"/>
            <a:ext cx="669930" cy="754213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xplosion: 8 Points 32">
            <a:extLst>
              <a:ext uri="{FF2B5EF4-FFF2-40B4-BE49-F238E27FC236}">
                <a16:creationId xmlns:a16="http://schemas.microsoft.com/office/drawing/2014/main" id="{3FDEF2E7-3863-442F-AE33-95120DE47057}"/>
              </a:ext>
            </a:extLst>
          </p:cNvPr>
          <p:cNvSpPr/>
          <p:nvPr/>
        </p:nvSpPr>
        <p:spPr>
          <a:xfrm>
            <a:off x="799228" y="3341687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: 8 Points 33">
            <a:extLst>
              <a:ext uri="{FF2B5EF4-FFF2-40B4-BE49-F238E27FC236}">
                <a16:creationId xmlns:a16="http://schemas.microsoft.com/office/drawing/2014/main" id="{41C07B22-47BB-40AD-80AA-8E121C031A0C}"/>
              </a:ext>
            </a:extLst>
          </p:cNvPr>
          <p:cNvSpPr/>
          <p:nvPr/>
        </p:nvSpPr>
        <p:spPr>
          <a:xfrm>
            <a:off x="1280959" y="347673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: 8 Points 34">
            <a:extLst>
              <a:ext uri="{FF2B5EF4-FFF2-40B4-BE49-F238E27FC236}">
                <a16:creationId xmlns:a16="http://schemas.microsoft.com/office/drawing/2014/main" id="{8EA39874-A780-4197-B818-5C41720D19C1}"/>
              </a:ext>
            </a:extLst>
          </p:cNvPr>
          <p:cNvSpPr/>
          <p:nvPr/>
        </p:nvSpPr>
        <p:spPr>
          <a:xfrm>
            <a:off x="1843724" y="4452070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57471CF4-9116-4A39-96EC-640574C26F38}"/>
              </a:ext>
            </a:extLst>
          </p:cNvPr>
          <p:cNvSpPr/>
          <p:nvPr/>
        </p:nvSpPr>
        <p:spPr>
          <a:xfrm>
            <a:off x="1763015" y="390806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2BB8A478-2536-4C4B-A7C8-97F71ECC76C8}"/>
              </a:ext>
            </a:extLst>
          </p:cNvPr>
          <p:cNvSpPr/>
          <p:nvPr/>
        </p:nvSpPr>
        <p:spPr>
          <a:xfrm>
            <a:off x="1350092" y="443187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F4EC9D5C-69AD-48DC-BD8E-4DA6F1AC3756}"/>
              </a:ext>
            </a:extLst>
          </p:cNvPr>
          <p:cNvSpPr/>
          <p:nvPr/>
        </p:nvSpPr>
        <p:spPr>
          <a:xfrm>
            <a:off x="1366879" y="374353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8E736786-E1F2-4839-9DA5-F92294DDAD57}"/>
              </a:ext>
            </a:extLst>
          </p:cNvPr>
          <p:cNvSpPr/>
          <p:nvPr/>
        </p:nvSpPr>
        <p:spPr>
          <a:xfrm>
            <a:off x="1711283" y="345136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71643719-1555-4892-8B5E-FC901F74C4CE}"/>
              </a:ext>
            </a:extLst>
          </p:cNvPr>
          <p:cNvSpPr/>
          <p:nvPr/>
        </p:nvSpPr>
        <p:spPr>
          <a:xfrm>
            <a:off x="1733756" y="367700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D097BE71-9269-4318-9FA8-2942D87B76D8}"/>
              </a:ext>
            </a:extLst>
          </p:cNvPr>
          <p:cNvSpPr/>
          <p:nvPr/>
        </p:nvSpPr>
        <p:spPr>
          <a:xfrm>
            <a:off x="1269383" y="4112608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C5EA6900-5133-425A-A182-6991A80AC5FA}"/>
              </a:ext>
            </a:extLst>
          </p:cNvPr>
          <p:cNvSpPr/>
          <p:nvPr/>
        </p:nvSpPr>
        <p:spPr>
          <a:xfrm>
            <a:off x="1988040" y="369481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643C98F3-D641-4EAB-B5FF-C7033D24ADCF}"/>
              </a:ext>
            </a:extLst>
          </p:cNvPr>
          <p:cNvSpPr/>
          <p:nvPr/>
        </p:nvSpPr>
        <p:spPr>
          <a:xfrm>
            <a:off x="2099452" y="418144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: 8 Points 43">
            <a:extLst>
              <a:ext uri="{FF2B5EF4-FFF2-40B4-BE49-F238E27FC236}">
                <a16:creationId xmlns:a16="http://schemas.microsoft.com/office/drawing/2014/main" id="{7F05BD65-F9B2-4F9C-931E-987DAE6AC6D4}"/>
              </a:ext>
            </a:extLst>
          </p:cNvPr>
          <p:cNvSpPr/>
          <p:nvPr/>
        </p:nvSpPr>
        <p:spPr>
          <a:xfrm>
            <a:off x="1151891" y="389647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xplosion: 8 Points 44">
            <a:extLst>
              <a:ext uri="{FF2B5EF4-FFF2-40B4-BE49-F238E27FC236}">
                <a16:creationId xmlns:a16="http://schemas.microsoft.com/office/drawing/2014/main" id="{1A9F095C-5855-4A30-94C4-67BBAE6F4BD4}"/>
              </a:ext>
            </a:extLst>
          </p:cNvPr>
          <p:cNvSpPr/>
          <p:nvPr/>
        </p:nvSpPr>
        <p:spPr>
          <a:xfrm>
            <a:off x="1692608" y="326599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xplosion: 8 Points 45">
            <a:extLst>
              <a:ext uri="{FF2B5EF4-FFF2-40B4-BE49-F238E27FC236}">
                <a16:creationId xmlns:a16="http://schemas.microsoft.com/office/drawing/2014/main" id="{6B86A162-8DEF-4066-AB18-8D7204BDB307}"/>
              </a:ext>
            </a:extLst>
          </p:cNvPr>
          <p:cNvSpPr/>
          <p:nvPr/>
        </p:nvSpPr>
        <p:spPr>
          <a:xfrm>
            <a:off x="1536239" y="353866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: 8 Points 46">
            <a:extLst>
              <a:ext uri="{FF2B5EF4-FFF2-40B4-BE49-F238E27FC236}">
                <a16:creationId xmlns:a16="http://schemas.microsoft.com/office/drawing/2014/main" id="{54C0630E-205C-4440-913F-897D1AE03D66}"/>
              </a:ext>
            </a:extLst>
          </p:cNvPr>
          <p:cNvSpPr/>
          <p:nvPr/>
        </p:nvSpPr>
        <p:spPr>
          <a:xfrm>
            <a:off x="1534363" y="3940007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xplosion: 8 Points 47">
            <a:extLst>
              <a:ext uri="{FF2B5EF4-FFF2-40B4-BE49-F238E27FC236}">
                <a16:creationId xmlns:a16="http://schemas.microsoft.com/office/drawing/2014/main" id="{4B0A47C6-A81A-447C-8352-BE4B064DC12E}"/>
              </a:ext>
            </a:extLst>
          </p:cNvPr>
          <p:cNvSpPr/>
          <p:nvPr/>
        </p:nvSpPr>
        <p:spPr>
          <a:xfrm>
            <a:off x="1534363" y="418522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xplosion: 8 Points 48">
            <a:extLst>
              <a:ext uri="{FF2B5EF4-FFF2-40B4-BE49-F238E27FC236}">
                <a16:creationId xmlns:a16="http://schemas.microsoft.com/office/drawing/2014/main" id="{7FC14CAC-057C-4D73-9D78-0A6D48589448}"/>
              </a:ext>
            </a:extLst>
          </p:cNvPr>
          <p:cNvSpPr/>
          <p:nvPr/>
        </p:nvSpPr>
        <p:spPr>
          <a:xfrm>
            <a:off x="1437932" y="322463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xplosion: 8 Points 49">
            <a:extLst>
              <a:ext uri="{FF2B5EF4-FFF2-40B4-BE49-F238E27FC236}">
                <a16:creationId xmlns:a16="http://schemas.microsoft.com/office/drawing/2014/main" id="{CB164A38-0F08-45D9-AB81-2295D0ED7DC9}"/>
              </a:ext>
            </a:extLst>
          </p:cNvPr>
          <p:cNvSpPr/>
          <p:nvPr/>
        </p:nvSpPr>
        <p:spPr>
          <a:xfrm>
            <a:off x="1158294" y="365946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xplosion: 8 Points 50">
            <a:extLst>
              <a:ext uri="{FF2B5EF4-FFF2-40B4-BE49-F238E27FC236}">
                <a16:creationId xmlns:a16="http://schemas.microsoft.com/office/drawing/2014/main" id="{63AEC727-A672-4800-94B5-3E8FA76FF10A}"/>
              </a:ext>
            </a:extLst>
          </p:cNvPr>
          <p:cNvSpPr/>
          <p:nvPr/>
        </p:nvSpPr>
        <p:spPr>
          <a:xfrm>
            <a:off x="1990999" y="391191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: 8 Points 51">
            <a:extLst>
              <a:ext uri="{FF2B5EF4-FFF2-40B4-BE49-F238E27FC236}">
                <a16:creationId xmlns:a16="http://schemas.microsoft.com/office/drawing/2014/main" id="{CB57C30D-F747-420D-8EFC-641132506576}"/>
              </a:ext>
            </a:extLst>
          </p:cNvPr>
          <p:cNvSpPr/>
          <p:nvPr/>
        </p:nvSpPr>
        <p:spPr>
          <a:xfrm>
            <a:off x="1541923" y="4523248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xplosion: 8 Points 52">
            <a:extLst>
              <a:ext uri="{FF2B5EF4-FFF2-40B4-BE49-F238E27FC236}">
                <a16:creationId xmlns:a16="http://schemas.microsoft.com/office/drawing/2014/main" id="{FB5B8D1E-2573-46DB-8564-244D43293999}"/>
              </a:ext>
            </a:extLst>
          </p:cNvPr>
          <p:cNvSpPr/>
          <p:nvPr/>
        </p:nvSpPr>
        <p:spPr>
          <a:xfrm>
            <a:off x="1773316" y="416421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xplosion: 8 Points 53">
            <a:extLst>
              <a:ext uri="{FF2B5EF4-FFF2-40B4-BE49-F238E27FC236}">
                <a16:creationId xmlns:a16="http://schemas.microsoft.com/office/drawing/2014/main" id="{7DAFE644-2C8F-4D76-AAB3-893D9817DAB8}"/>
              </a:ext>
            </a:extLst>
          </p:cNvPr>
          <p:cNvSpPr/>
          <p:nvPr/>
        </p:nvSpPr>
        <p:spPr>
          <a:xfrm>
            <a:off x="1176967" y="330711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xplosion: 8 Points 54">
            <a:extLst>
              <a:ext uri="{FF2B5EF4-FFF2-40B4-BE49-F238E27FC236}">
                <a16:creationId xmlns:a16="http://schemas.microsoft.com/office/drawing/2014/main" id="{26C865F5-2814-400E-A23E-196A5B92160A}"/>
              </a:ext>
            </a:extLst>
          </p:cNvPr>
          <p:cNvSpPr/>
          <p:nvPr/>
        </p:nvSpPr>
        <p:spPr>
          <a:xfrm>
            <a:off x="2057753" y="347212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: 8 Points 55">
            <a:extLst>
              <a:ext uri="{FF2B5EF4-FFF2-40B4-BE49-F238E27FC236}">
                <a16:creationId xmlns:a16="http://schemas.microsoft.com/office/drawing/2014/main" id="{6C7BEDD8-6ABB-4E7F-86CE-4D38F82147C6}"/>
              </a:ext>
            </a:extLst>
          </p:cNvPr>
          <p:cNvSpPr/>
          <p:nvPr/>
        </p:nvSpPr>
        <p:spPr>
          <a:xfrm>
            <a:off x="1145922" y="427418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4F4F21B5-38B1-430B-BFD9-7D0703C5561F}"/>
              </a:ext>
            </a:extLst>
          </p:cNvPr>
          <p:cNvSpPr/>
          <p:nvPr/>
        </p:nvSpPr>
        <p:spPr>
          <a:xfrm>
            <a:off x="2602818" y="475570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71A19D41-4204-4080-9387-D5723A4F1901}"/>
              </a:ext>
            </a:extLst>
          </p:cNvPr>
          <p:cNvSpPr/>
          <p:nvPr/>
        </p:nvSpPr>
        <p:spPr>
          <a:xfrm>
            <a:off x="755091" y="391815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xplosion: 8 Points 58">
            <a:extLst>
              <a:ext uri="{FF2B5EF4-FFF2-40B4-BE49-F238E27FC236}">
                <a16:creationId xmlns:a16="http://schemas.microsoft.com/office/drawing/2014/main" id="{C9874821-402E-4B07-8D66-4247FA8A0D5C}"/>
              </a:ext>
            </a:extLst>
          </p:cNvPr>
          <p:cNvSpPr/>
          <p:nvPr/>
        </p:nvSpPr>
        <p:spPr>
          <a:xfrm>
            <a:off x="1826623" y="474159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xplosion: 8 Points 60">
            <a:extLst>
              <a:ext uri="{FF2B5EF4-FFF2-40B4-BE49-F238E27FC236}">
                <a16:creationId xmlns:a16="http://schemas.microsoft.com/office/drawing/2014/main" id="{15A74D7F-ABAB-4D65-AB4A-C26BE9D027EA}"/>
              </a:ext>
            </a:extLst>
          </p:cNvPr>
          <p:cNvSpPr/>
          <p:nvPr/>
        </p:nvSpPr>
        <p:spPr>
          <a:xfrm>
            <a:off x="5654133" y="3429000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xplosion: 8 Points 62">
            <a:extLst>
              <a:ext uri="{FF2B5EF4-FFF2-40B4-BE49-F238E27FC236}">
                <a16:creationId xmlns:a16="http://schemas.microsoft.com/office/drawing/2014/main" id="{67A8BC1A-1D8D-456E-A7BF-500FE6520092}"/>
              </a:ext>
            </a:extLst>
          </p:cNvPr>
          <p:cNvSpPr/>
          <p:nvPr/>
        </p:nvSpPr>
        <p:spPr>
          <a:xfrm>
            <a:off x="4000517" y="467677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xplosion: 8 Points 64">
            <a:extLst>
              <a:ext uri="{FF2B5EF4-FFF2-40B4-BE49-F238E27FC236}">
                <a16:creationId xmlns:a16="http://schemas.microsoft.com/office/drawing/2014/main" id="{AF7ACA5F-84F0-48E7-852D-7E5FE4FAC620}"/>
              </a:ext>
            </a:extLst>
          </p:cNvPr>
          <p:cNvSpPr/>
          <p:nvPr/>
        </p:nvSpPr>
        <p:spPr>
          <a:xfrm>
            <a:off x="3848145" y="3278188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xplosion: 8 Points 65">
            <a:extLst>
              <a:ext uri="{FF2B5EF4-FFF2-40B4-BE49-F238E27FC236}">
                <a16:creationId xmlns:a16="http://schemas.microsoft.com/office/drawing/2014/main" id="{9C2920B8-F2A3-452F-A084-792C63380587}"/>
              </a:ext>
            </a:extLst>
          </p:cNvPr>
          <p:cNvSpPr/>
          <p:nvPr/>
        </p:nvSpPr>
        <p:spPr>
          <a:xfrm>
            <a:off x="4329876" y="341323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xplosion: 8 Points 66">
            <a:extLst>
              <a:ext uri="{FF2B5EF4-FFF2-40B4-BE49-F238E27FC236}">
                <a16:creationId xmlns:a16="http://schemas.microsoft.com/office/drawing/2014/main" id="{8FB823FE-B86B-4B20-B9E4-9E18DA197915}"/>
              </a:ext>
            </a:extLst>
          </p:cNvPr>
          <p:cNvSpPr/>
          <p:nvPr/>
        </p:nvSpPr>
        <p:spPr>
          <a:xfrm>
            <a:off x="4892641" y="438857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xplosion: 8 Points 67">
            <a:extLst>
              <a:ext uri="{FF2B5EF4-FFF2-40B4-BE49-F238E27FC236}">
                <a16:creationId xmlns:a16="http://schemas.microsoft.com/office/drawing/2014/main" id="{5DED4848-9E5B-4985-8E53-3A5B8C17FBC6}"/>
              </a:ext>
            </a:extLst>
          </p:cNvPr>
          <p:cNvSpPr/>
          <p:nvPr/>
        </p:nvSpPr>
        <p:spPr>
          <a:xfrm>
            <a:off x="4811932" y="384456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xplosion: 8 Points 68">
            <a:extLst>
              <a:ext uri="{FF2B5EF4-FFF2-40B4-BE49-F238E27FC236}">
                <a16:creationId xmlns:a16="http://schemas.microsoft.com/office/drawing/2014/main" id="{A0E27106-91A9-4FF0-A39C-90122C6A6437}"/>
              </a:ext>
            </a:extLst>
          </p:cNvPr>
          <p:cNvSpPr/>
          <p:nvPr/>
        </p:nvSpPr>
        <p:spPr>
          <a:xfrm>
            <a:off x="4399009" y="436837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xplosion: 8 Points 69">
            <a:extLst>
              <a:ext uri="{FF2B5EF4-FFF2-40B4-BE49-F238E27FC236}">
                <a16:creationId xmlns:a16="http://schemas.microsoft.com/office/drawing/2014/main" id="{03D25047-DF7F-4B84-8559-B01434562744}"/>
              </a:ext>
            </a:extLst>
          </p:cNvPr>
          <p:cNvSpPr/>
          <p:nvPr/>
        </p:nvSpPr>
        <p:spPr>
          <a:xfrm>
            <a:off x="4415796" y="368003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xplosion: 8 Points 70">
            <a:extLst>
              <a:ext uri="{FF2B5EF4-FFF2-40B4-BE49-F238E27FC236}">
                <a16:creationId xmlns:a16="http://schemas.microsoft.com/office/drawing/2014/main" id="{52A196D2-097F-49A5-AA37-7E7B4B03B4F5}"/>
              </a:ext>
            </a:extLst>
          </p:cNvPr>
          <p:cNvSpPr/>
          <p:nvPr/>
        </p:nvSpPr>
        <p:spPr>
          <a:xfrm>
            <a:off x="4760200" y="338786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xplosion: 8 Points 71">
            <a:extLst>
              <a:ext uri="{FF2B5EF4-FFF2-40B4-BE49-F238E27FC236}">
                <a16:creationId xmlns:a16="http://schemas.microsoft.com/office/drawing/2014/main" id="{915C2E10-A385-409D-B5AE-1518C4FB6CE4}"/>
              </a:ext>
            </a:extLst>
          </p:cNvPr>
          <p:cNvSpPr/>
          <p:nvPr/>
        </p:nvSpPr>
        <p:spPr>
          <a:xfrm>
            <a:off x="4782673" y="3613507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xplosion: 8 Points 72">
            <a:extLst>
              <a:ext uri="{FF2B5EF4-FFF2-40B4-BE49-F238E27FC236}">
                <a16:creationId xmlns:a16="http://schemas.microsoft.com/office/drawing/2014/main" id="{28489220-AC58-4B9C-A380-E64D76001F0B}"/>
              </a:ext>
            </a:extLst>
          </p:cNvPr>
          <p:cNvSpPr/>
          <p:nvPr/>
        </p:nvSpPr>
        <p:spPr>
          <a:xfrm>
            <a:off x="4318300" y="404910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xplosion: 8 Points 73">
            <a:extLst>
              <a:ext uri="{FF2B5EF4-FFF2-40B4-BE49-F238E27FC236}">
                <a16:creationId xmlns:a16="http://schemas.microsoft.com/office/drawing/2014/main" id="{485FE259-577A-48A4-A6C4-0191F511E33A}"/>
              </a:ext>
            </a:extLst>
          </p:cNvPr>
          <p:cNvSpPr/>
          <p:nvPr/>
        </p:nvSpPr>
        <p:spPr>
          <a:xfrm>
            <a:off x="5036957" y="363131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xplosion: 8 Points 74">
            <a:extLst>
              <a:ext uri="{FF2B5EF4-FFF2-40B4-BE49-F238E27FC236}">
                <a16:creationId xmlns:a16="http://schemas.microsoft.com/office/drawing/2014/main" id="{908E82AC-B706-4A82-A188-8F409D36CFE3}"/>
              </a:ext>
            </a:extLst>
          </p:cNvPr>
          <p:cNvSpPr/>
          <p:nvPr/>
        </p:nvSpPr>
        <p:spPr>
          <a:xfrm>
            <a:off x="5148369" y="411794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xplosion: 8 Points 75">
            <a:extLst>
              <a:ext uri="{FF2B5EF4-FFF2-40B4-BE49-F238E27FC236}">
                <a16:creationId xmlns:a16="http://schemas.microsoft.com/office/drawing/2014/main" id="{96633A8A-B2BE-4252-9412-3AB89AD1005B}"/>
              </a:ext>
            </a:extLst>
          </p:cNvPr>
          <p:cNvSpPr/>
          <p:nvPr/>
        </p:nvSpPr>
        <p:spPr>
          <a:xfrm>
            <a:off x="4200808" y="383297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xplosion: 8 Points 76">
            <a:extLst>
              <a:ext uri="{FF2B5EF4-FFF2-40B4-BE49-F238E27FC236}">
                <a16:creationId xmlns:a16="http://schemas.microsoft.com/office/drawing/2014/main" id="{1A20351F-879B-48FC-9FE7-6CE64BF12E7F}"/>
              </a:ext>
            </a:extLst>
          </p:cNvPr>
          <p:cNvSpPr/>
          <p:nvPr/>
        </p:nvSpPr>
        <p:spPr>
          <a:xfrm>
            <a:off x="4741525" y="3202500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xplosion: 8 Points 77">
            <a:extLst>
              <a:ext uri="{FF2B5EF4-FFF2-40B4-BE49-F238E27FC236}">
                <a16:creationId xmlns:a16="http://schemas.microsoft.com/office/drawing/2014/main" id="{27E3F9E5-9D15-46CA-866F-D1FF7F2B5BFA}"/>
              </a:ext>
            </a:extLst>
          </p:cNvPr>
          <p:cNvSpPr/>
          <p:nvPr/>
        </p:nvSpPr>
        <p:spPr>
          <a:xfrm>
            <a:off x="4585156" y="347516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xplosion: 8 Points 78">
            <a:extLst>
              <a:ext uri="{FF2B5EF4-FFF2-40B4-BE49-F238E27FC236}">
                <a16:creationId xmlns:a16="http://schemas.microsoft.com/office/drawing/2014/main" id="{4EB3E2BB-0025-4647-902B-92B80CB9D478}"/>
              </a:ext>
            </a:extLst>
          </p:cNvPr>
          <p:cNvSpPr/>
          <p:nvPr/>
        </p:nvSpPr>
        <p:spPr>
          <a:xfrm>
            <a:off x="4583280" y="3876508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xplosion: 8 Points 79">
            <a:extLst>
              <a:ext uri="{FF2B5EF4-FFF2-40B4-BE49-F238E27FC236}">
                <a16:creationId xmlns:a16="http://schemas.microsoft.com/office/drawing/2014/main" id="{CCA68E4C-4C91-425B-AEF0-A83B8B77EF3B}"/>
              </a:ext>
            </a:extLst>
          </p:cNvPr>
          <p:cNvSpPr/>
          <p:nvPr/>
        </p:nvSpPr>
        <p:spPr>
          <a:xfrm>
            <a:off x="4583280" y="412172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xplosion: 8 Points 80">
            <a:extLst>
              <a:ext uri="{FF2B5EF4-FFF2-40B4-BE49-F238E27FC236}">
                <a16:creationId xmlns:a16="http://schemas.microsoft.com/office/drawing/2014/main" id="{455EE776-0C7D-4B29-8101-39A3F56372E6}"/>
              </a:ext>
            </a:extLst>
          </p:cNvPr>
          <p:cNvSpPr/>
          <p:nvPr/>
        </p:nvSpPr>
        <p:spPr>
          <a:xfrm>
            <a:off x="4486849" y="316113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xplosion: 8 Points 81">
            <a:extLst>
              <a:ext uri="{FF2B5EF4-FFF2-40B4-BE49-F238E27FC236}">
                <a16:creationId xmlns:a16="http://schemas.microsoft.com/office/drawing/2014/main" id="{D11E9B5D-ADB6-4A96-9297-0D94FDD60A0A}"/>
              </a:ext>
            </a:extLst>
          </p:cNvPr>
          <p:cNvSpPr/>
          <p:nvPr/>
        </p:nvSpPr>
        <p:spPr>
          <a:xfrm>
            <a:off x="4207211" y="359596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xplosion: 8 Points 82">
            <a:extLst>
              <a:ext uri="{FF2B5EF4-FFF2-40B4-BE49-F238E27FC236}">
                <a16:creationId xmlns:a16="http://schemas.microsoft.com/office/drawing/2014/main" id="{B6CA967D-267E-4BA2-9122-49BB17111439}"/>
              </a:ext>
            </a:extLst>
          </p:cNvPr>
          <p:cNvSpPr/>
          <p:nvPr/>
        </p:nvSpPr>
        <p:spPr>
          <a:xfrm>
            <a:off x="5039916" y="384841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xplosion: 8 Points 83">
            <a:extLst>
              <a:ext uri="{FF2B5EF4-FFF2-40B4-BE49-F238E27FC236}">
                <a16:creationId xmlns:a16="http://schemas.microsoft.com/office/drawing/2014/main" id="{4FE256F5-EF26-478E-9F79-59F89712C3E6}"/>
              </a:ext>
            </a:extLst>
          </p:cNvPr>
          <p:cNvSpPr/>
          <p:nvPr/>
        </p:nvSpPr>
        <p:spPr>
          <a:xfrm>
            <a:off x="4590840" y="445974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xplosion: 8 Points 84">
            <a:extLst>
              <a:ext uri="{FF2B5EF4-FFF2-40B4-BE49-F238E27FC236}">
                <a16:creationId xmlns:a16="http://schemas.microsoft.com/office/drawing/2014/main" id="{5AE0EFF3-A755-4E23-A188-0D2D39FF41E3}"/>
              </a:ext>
            </a:extLst>
          </p:cNvPr>
          <p:cNvSpPr/>
          <p:nvPr/>
        </p:nvSpPr>
        <p:spPr>
          <a:xfrm>
            <a:off x="4822233" y="410071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xplosion: 8 Points 85">
            <a:extLst>
              <a:ext uri="{FF2B5EF4-FFF2-40B4-BE49-F238E27FC236}">
                <a16:creationId xmlns:a16="http://schemas.microsoft.com/office/drawing/2014/main" id="{262A2A7A-FDA9-4F60-8802-0E102B94F15B}"/>
              </a:ext>
            </a:extLst>
          </p:cNvPr>
          <p:cNvSpPr/>
          <p:nvPr/>
        </p:nvSpPr>
        <p:spPr>
          <a:xfrm>
            <a:off x="4225884" y="324361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xplosion: 8 Points 86">
            <a:extLst>
              <a:ext uri="{FF2B5EF4-FFF2-40B4-BE49-F238E27FC236}">
                <a16:creationId xmlns:a16="http://schemas.microsoft.com/office/drawing/2014/main" id="{63AFE541-65E6-4683-87AA-50079FD275D9}"/>
              </a:ext>
            </a:extLst>
          </p:cNvPr>
          <p:cNvSpPr/>
          <p:nvPr/>
        </p:nvSpPr>
        <p:spPr>
          <a:xfrm>
            <a:off x="5106670" y="3408627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xplosion: 8 Points 87">
            <a:extLst>
              <a:ext uri="{FF2B5EF4-FFF2-40B4-BE49-F238E27FC236}">
                <a16:creationId xmlns:a16="http://schemas.microsoft.com/office/drawing/2014/main" id="{E39A1BD7-814A-4817-B82C-D9C589112C03}"/>
              </a:ext>
            </a:extLst>
          </p:cNvPr>
          <p:cNvSpPr/>
          <p:nvPr/>
        </p:nvSpPr>
        <p:spPr>
          <a:xfrm>
            <a:off x="4194839" y="421068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xplosion: 8 Points 88">
            <a:extLst>
              <a:ext uri="{FF2B5EF4-FFF2-40B4-BE49-F238E27FC236}">
                <a16:creationId xmlns:a16="http://schemas.microsoft.com/office/drawing/2014/main" id="{E502C37B-F2BB-4696-A038-61E54798420C}"/>
              </a:ext>
            </a:extLst>
          </p:cNvPr>
          <p:cNvSpPr/>
          <p:nvPr/>
        </p:nvSpPr>
        <p:spPr>
          <a:xfrm>
            <a:off x="5651735" y="469220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: 8 Points 89">
            <a:extLst>
              <a:ext uri="{FF2B5EF4-FFF2-40B4-BE49-F238E27FC236}">
                <a16:creationId xmlns:a16="http://schemas.microsoft.com/office/drawing/2014/main" id="{62C16BB5-73F7-40EB-B4E1-091B60AF5ACC}"/>
              </a:ext>
            </a:extLst>
          </p:cNvPr>
          <p:cNvSpPr/>
          <p:nvPr/>
        </p:nvSpPr>
        <p:spPr>
          <a:xfrm>
            <a:off x="3804008" y="3854660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: 8 Points 90">
            <a:extLst>
              <a:ext uri="{FF2B5EF4-FFF2-40B4-BE49-F238E27FC236}">
                <a16:creationId xmlns:a16="http://schemas.microsoft.com/office/drawing/2014/main" id="{9B3A54B8-0192-4909-BECD-9376975F15E6}"/>
              </a:ext>
            </a:extLst>
          </p:cNvPr>
          <p:cNvSpPr/>
          <p:nvPr/>
        </p:nvSpPr>
        <p:spPr>
          <a:xfrm>
            <a:off x="4875540" y="467809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BE95-37F8-46F7-880E-00393597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Scattering length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C5409-E509-4422-B8B9-EF0DFA1BB0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en-US" sz="2000" dirty="0"/>
              <a:t>Depends on cross-section (isotope-specific)</a:t>
            </a:r>
            <a:endParaRPr lang="en-US" dirty="0"/>
          </a:p>
          <a:p>
            <a:pPr marL="305435" indent="-305435"/>
            <a:r>
              <a:rPr lang="en-US" sz="2000" dirty="0"/>
              <a:t>Measured only once for 40-Ar (Winters, 1991)</a:t>
            </a:r>
          </a:p>
          <a:p>
            <a:pPr marL="629920" lvl="1" indent="-305435"/>
            <a:r>
              <a:rPr lang="en-US" sz="1800" dirty="0"/>
              <a:t>Focused on resonance peaks</a:t>
            </a:r>
          </a:p>
          <a:p>
            <a:pPr marL="629920" lvl="1" indent="-305435"/>
            <a:r>
              <a:rPr lang="en-US" sz="1800" dirty="0"/>
              <a:t>Not enough precision for anti-resonance peak</a:t>
            </a:r>
          </a:p>
          <a:p>
            <a:pPr marL="305435" indent="-305435"/>
            <a:r>
              <a:rPr lang="en-US" sz="2000" dirty="0"/>
              <a:t>Anti-resonance peak at 57 keV</a:t>
            </a:r>
          </a:p>
          <a:p>
            <a:pPr marL="629920" lvl="1" indent="-305435"/>
            <a:r>
              <a:rPr lang="en-US" sz="1800" dirty="0"/>
              <a:t>Predicted by theory, but not yet measured</a:t>
            </a:r>
          </a:p>
          <a:p>
            <a:pPr marL="629920" lvl="1" indent="-305435"/>
            <a:r>
              <a:rPr lang="en-US" sz="1800" dirty="0"/>
              <a:t>Integral for PNS calibration to actually work!</a:t>
            </a:r>
          </a:p>
        </p:txBody>
      </p:sp>
      <p:pic>
        <p:nvPicPr>
          <p:cNvPr id="11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5A8D78F5-C42D-4291-9A3E-8EACEC2887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25" r="184" b="775"/>
          <a:stretch/>
        </p:blipFill>
        <p:spPr>
          <a:xfrm>
            <a:off x="531390" y="2229377"/>
            <a:ext cx="5507073" cy="36338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D66299-BD65-44EE-B700-81B6EADBD3F6}"/>
              </a:ext>
            </a:extLst>
          </p:cNvPr>
          <p:cNvSpPr txBox="1"/>
          <p:nvPr/>
        </p:nvSpPr>
        <p:spPr>
          <a:xfrm>
            <a:off x="530910" y="6050078"/>
            <a:ext cx="556708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6: Total cross section data for ⁴⁰</a:t>
            </a:r>
            <a:r>
              <a:rPr lang="en-US" sz="1400" dirty="0" err="1"/>
              <a:t>Ar</a:t>
            </a:r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DA63-EA11-455A-B14F-F51CBBBFE726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6</a:t>
            </a:r>
            <a:endParaRPr lang="en-US"/>
          </a:p>
        </p:txBody>
      </p:sp>
      <p:pic>
        <p:nvPicPr>
          <p:cNvPr id="5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6F3FD6E-06A2-46BE-B401-19425D0BA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5040-78F5-4C0D-868F-EB4CC0D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Artie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EA211E-0781-4BEC-B905-8DB09D59E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581025" y="2283053"/>
            <a:ext cx="6608233" cy="35172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32AD0-5B83-49BD-B0B6-7A52B7032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201" y="2228003"/>
            <a:ext cx="4097608" cy="3633047"/>
          </a:xfrm>
        </p:spPr>
        <p:txBody>
          <a:bodyPr/>
          <a:lstStyle/>
          <a:p>
            <a:pPr marL="305435" indent="-305435"/>
            <a:r>
              <a:rPr lang="en-US" sz="2000" b="1" dirty="0">
                <a:latin typeface="Courier New"/>
                <a:cs typeface="Courier New"/>
              </a:rPr>
              <a:t>A </a:t>
            </a:r>
            <a:r>
              <a:rPr lang="en-US" sz="2000" dirty="0"/>
              <a:t>rgon</a:t>
            </a:r>
            <a:br>
              <a:rPr lang="en-US" sz="2000" dirty="0"/>
            </a:br>
            <a:r>
              <a:rPr lang="en-US" sz="2000" b="1" dirty="0">
                <a:latin typeface="Courier New"/>
                <a:cs typeface="Courier New"/>
              </a:rPr>
              <a:t>R </a:t>
            </a:r>
            <a:r>
              <a:rPr lang="en-US" sz="2000" dirty="0"/>
              <a:t>esonant</a:t>
            </a:r>
            <a:br>
              <a:rPr lang="en-US" sz="2000" dirty="0"/>
            </a:br>
            <a:r>
              <a:rPr lang="en-US" sz="2000" b="1" dirty="0">
                <a:latin typeface="Courier New"/>
                <a:cs typeface="Courier New"/>
              </a:rPr>
              <a:t>T </a:t>
            </a:r>
            <a:r>
              <a:rPr lang="en-US" sz="2000" dirty="0"/>
              <a:t>ransport</a:t>
            </a:r>
            <a:br>
              <a:rPr lang="en-US" sz="2000" dirty="0"/>
            </a:br>
            <a:r>
              <a:rPr lang="en-US" sz="2000" b="1" dirty="0">
                <a:latin typeface="Courier New"/>
                <a:cs typeface="Courier New"/>
              </a:rPr>
              <a:t>I </a:t>
            </a:r>
            <a:r>
              <a:rPr lang="en-US" sz="2000" dirty="0"/>
              <a:t>nteraction</a:t>
            </a:r>
            <a:br>
              <a:rPr lang="en-US" sz="2000" dirty="0"/>
            </a:br>
            <a:r>
              <a:rPr lang="en-US" sz="2000" b="1" dirty="0">
                <a:latin typeface="Courier New"/>
                <a:cs typeface="Courier New"/>
              </a:rPr>
              <a:t>E </a:t>
            </a:r>
            <a:r>
              <a:rPr lang="en-US" sz="2000" dirty="0" err="1"/>
              <a:t>xperiment</a:t>
            </a:r>
            <a:endParaRPr lang="en-US" dirty="0" err="1"/>
          </a:p>
          <a:p>
            <a:pPr marL="305435" indent="-305435"/>
            <a:r>
              <a:rPr lang="en-US" sz="2000" dirty="0"/>
              <a:t>Seeks to confirm scattering length for natural Liquid Argon at the </a:t>
            </a:r>
            <a:br>
              <a:rPr lang="en-US" sz="2000" dirty="0"/>
            </a:br>
            <a:r>
              <a:rPr lang="en-US" sz="2000"/>
              <a:t>40 </a:t>
            </a:r>
            <a:r>
              <a:rPr lang="en-US" sz="2000" dirty="0"/>
              <a:t>– 70 keV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B40C1-C02E-4192-8ABD-D931860C895F}"/>
              </a:ext>
            </a:extLst>
          </p:cNvPr>
          <p:cNvSpPr txBox="1"/>
          <p:nvPr/>
        </p:nvSpPr>
        <p:spPr>
          <a:xfrm>
            <a:off x="580713" y="6050078"/>
            <a:ext cx="66129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7: Illustration of ARTIE setup</a:t>
            </a:r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E07FB-B767-4EA7-8B86-DCC082442AEC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7</a:t>
            </a:r>
            <a:endParaRPr lang="en-US"/>
          </a:p>
        </p:txBody>
      </p:sp>
      <p:pic>
        <p:nvPicPr>
          <p:cNvPr id="1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762693E-7DC4-4E8E-AAC3-E426F2054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8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5040-78F5-4C0D-868F-EB4CC0D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Current work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D8A7E0E-BA0E-4CD4-9D6F-DDA3F70D7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0323" y="2068630"/>
            <a:ext cx="6299032" cy="455441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32AD0-5B83-49BD-B0B6-7A52B7032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201" y="2228003"/>
            <a:ext cx="4097608" cy="3633047"/>
          </a:xfrm>
        </p:spPr>
        <p:txBody>
          <a:bodyPr/>
          <a:lstStyle/>
          <a:p>
            <a:pPr marL="305435" indent="-305435"/>
            <a:r>
              <a:rPr lang="en-US" sz="2000" dirty="0"/>
              <a:t>Simulations using Geant4</a:t>
            </a:r>
          </a:p>
          <a:p>
            <a:pPr marL="305435" indent="-305435"/>
            <a:r>
              <a:rPr lang="en-US" sz="2000" dirty="0"/>
              <a:t>Time-energy reconstruction</a:t>
            </a:r>
          </a:p>
          <a:p>
            <a:pPr marL="305435" indent="-305435"/>
            <a:r>
              <a:rPr lang="en-US" sz="2000"/>
              <a:t>Effect of 150ns noise from pulse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A2AD3-FE7D-46F9-B36A-F6D8BA5784A5}"/>
              </a:ext>
            </a:extLst>
          </p:cNvPr>
          <p:cNvSpPr txBox="1"/>
          <p:nvPr/>
        </p:nvSpPr>
        <p:spPr>
          <a:xfrm>
            <a:off x="361576" y="6533176"/>
            <a:ext cx="715582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8: Plots of </a:t>
            </a:r>
            <a:r>
              <a:rPr lang="en-US" sz="1400" i="1" dirty="0">
                <a:solidFill>
                  <a:srgbClr val="C00000"/>
                </a:solidFill>
                <a:ea typeface="+mn-lt"/>
                <a:cs typeface="+mn-lt"/>
              </a:rPr>
              <a:t>Initial Energy</a:t>
            </a:r>
            <a:r>
              <a:rPr lang="en-US" sz="1400" i="1" dirty="0">
                <a:ea typeface="+mn-lt"/>
                <a:cs typeface="+mn-lt"/>
              </a:rPr>
              <a:t> </a:t>
            </a:r>
            <a:r>
              <a:rPr lang="en-US" sz="1400" dirty="0">
                <a:ea typeface="+mn-lt"/>
                <a:cs typeface="+mn-lt"/>
              </a:rPr>
              <a:t>(dashed red) and </a:t>
            </a:r>
            <a:r>
              <a:rPr lang="en-US" sz="1400" i="1" dirty="0">
                <a:solidFill>
                  <a:schemeClr val="accent1"/>
                </a:solidFill>
                <a:ea typeface="+mn-lt"/>
                <a:cs typeface="+mn-lt"/>
              </a:rPr>
              <a:t>Reconstructed Energy</a:t>
            </a:r>
            <a:r>
              <a:rPr lang="en-US" sz="1400" dirty="0">
                <a:ea typeface="+mn-lt"/>
                <a:cs typeface="+mn-lt"/>
              </a:rPr>
              <a:t> (solid blue)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03B04-98E0-49AA-B332-77059BE2C8F1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8</a:t>
            </a:r>
            <a:endParaRPr lang="en-US"/>
          </a:p>
        </p:txBody>
      </p:sp>
      <p:pic>
        <p:nvPicPr>
          <p:cNvPr id="1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3EDD051-B17B-44D6-9847-6F1C0E197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7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BEF0-C3F4-4B3E-B1E0-1D79AA12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Current work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B192AE3-2B25-46AD-A3D3-A602ECC131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959" r="92" b="1717"/>
          <a:stretch/>
        </p:blipFill>
        <p:spPr>
          <a:xfrm>
            <a:off x="372017" y="2244034"/>
            <a:ext cx="5417480" cy="360098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2B2E93B-9A69-4BE6-BC8B-6910BA6C53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040" r="92" b="1361"/>
          <a:stretch/>
        </p:blipFill>
        <p:spPr>
          <a:xfrm>
            <a:off x="5969281" y="2240872"/>
            <a:ext cx="5781033" cy="36073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40F2D6-7255-41E6-AF3F-C17D7031F882}"/>
              </a:ext>
            </a:extLst>
          </p:cNvPr>
          <p:cNvSpPr txBox="1"/>
          <p:nvPr/>
        </p:nvSpPr>
        <p:spPr>
          <a:xfrm>
            <a:off x="-1993" y="6045097"/>
            <a:ext cx="576131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ea typeface="+mn-lt"/>
                <a:cs typeface="+mn-lt"/>
              </a:rPr>
              <a:t>Fig. 9: Plot of neutron hits at counter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BB90-8983-4DC6-A9D5-2D778D0B5F12}"/>
              </a:ext>
            </a:extLst>
          </p:cNvPr>
          <p:cNvSpPr txBox="1"/>
          <p:nvPr/>
        </p:nvSpPr>
        <p:spPr>
          <a:xfrm>
            <a:off x="5969497" y="6045097"/>
            <a:ext cx="57812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ea typeface="+mn-lt"/>
                <a:cs typeface="+mn-lt"/>
              </a:rPr>
              <a:t>Fig. 10: Plot of radial distribution of hits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36433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51EF32-6551-47EB-8BA9-22EF81F3DDA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EED214C-B51A-4B75-8B08-0E0DBD230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21BF1A-59D3-4E19-9B95-2FD4309AC3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</Words>
  <Application>Microsoft Office PowerPoint</Application>
  <PresentationFormat>Widescreen</PresentationFormat>
  <Paragraphs>45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Dividend</vt:lpstr>
      <vt:lpstr>Dune &amp; ARTIE: Argon transparency to neutrons</vt:lpstr>
      <vt:lpstr>PowerPoint Presentation</vt:lpstr>
      <vt:lpstr>PowerPoint Presentation</vt:lpstr>
      <vt:lpstr>Liquid-argon time projection chamber</vt:lpstr>
      <vt:lpstr>Pulsed neutron source calibration</vt:lpstr>
      <vt:lpstr>Scattering length</vt:lpstr>
      <vt:lpstr>Artie</vt:lpstr>
      <vt:lpstr>Current work</vt:lpstr>
      <vt:lpstr>Current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dividend design</dc:title>
  <dc:creator/>
  <cp:lastModifiedBy/>
  <cp:revision>969</cp:revision>
  <dcterms:created xsi:type="dcterms:W3CDTF">2019-05-14T19:26:29Z</dcterms:created>
  <dcterms:modified xsi:type="dcterms:W3CDTF">2019-08-14T10:20:38Z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