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6" r:id="rId6"/>
    <p:sldId id="265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375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19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0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257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28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556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469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814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46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296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14273C0-7E32-40F6-9391-C7F272FF5877}" type="datetimeFigureOut">
              <a:rPr lang="pt-PT" smtClean="0"/>
              <a:t>08/08/2019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5AE0A52-4EDF-47D5-B915-DE53E71E90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AC80-4975-4D80-BF2D-9489E1C9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591532"/>
            <a:ext cx="941832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Parton Shower: From QCD to Monte Carlo event generators</a:t>
            </a:r>
            <a:endParaRPr lang="pt-PT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44964-6C58-4362-B95B-4999EDA8F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3127" y="4894869"/>
            <a:ext cx="2292033" cy="1691640"/>
          </a:xfrm>
        </p:spPr>
        <p:txBody>
          <a:bodyPr/>
          <a:lstStyle/>
          <a:p>
            <a:r>
              <a:rPr lang="pt-PT" dirty="0"/>
              <a:t>Íris Silva </a:t>
            </a:r>
          </a:p>
          <a:p>
            <a:r>
              <a:rPr lang="pt-PT" dirty="0"/>
              <a:t>Sérgio Carrôlo</a:t>
            </a:r>
          </a:p>
        </p:txBody>
      </p:sp>
    </p:spTree>
    <p:extLst>
      <p:ext uri="{BB962C8B-B14F-4D97-AF65-F5344CB8AC3E}">
        <p14:creationId xmlns:p14="http://schemas.microsoft.com/office/powerpoint/2010/main" val="41963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86">
            <a:extLst>
              <a:ext uri="{FF2B5EF4-FFF2-40B4-BE49-F238E27FC236}">
                <a16:creationId xmlns:a16="http://schemas.microsoft.com/office/drawing/2014/main" id="{7D488E92-5480-486E-B025-3CE92CB246C7}"/>
              </a:ext>
            </a:extLst>
          </p:cNvPr>
          <p:cNvSpPr/>
          <p:nvPr/>
        </p:nvSpPr>
        <p:spPr>
          <a:xfrm>
            <a:off x="9564773" y="382773"/>
            <a:ext cx="1208139" cy="41451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8F553E8-1625-4392-92AE-D4E4BDF91915}"/>
              </a:ext>
            </a:extLst>
          </p:cNvPr>
          <p:cNvSpPr/>
          <p:nvPr/>
        </p:nvSpPr>
        <p:spPr>
          <a:xfrm rot="21393120">
            <a:off x="727386" y="3224961"/>
            <a:ext cx="1031055" cy="37237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Resultado de imagem para gluon line">
            <a:extLst>
              <a:ext uri="{FF2B5EF4-FFF2-40B4-BE49-F238E27FC236}">
                <a16:creationId xmlns:a16="http://schemas.microsoft.com/office/drawing/2014/main" id="{CC2E04BB-B003-4EA0-99DD-F61BF9335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8115" b="14157"/>
          <a:stretch/>
        </p:blipFill>
        <p:spPr bwMode="auto">
          <a:xfrm rot="20861940">
            <a:off x="1141938" y="4233101"/>
            <a:ext cx="4132182" cy="8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E608B4-13CA-4129-B024-B7E679AF008A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5008880" y="3248198"/>
            <a:ext cx="755330" cy="5427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60CB8F-D220-4FA2-9A66-EC172497A04F}"/>
              </a:ext>
            </a:extLst>
          </p:cNvPr>
          <p:cNvCxnSpPr>
            <a:cxnSpLocks/>
          </p:cNvCxnSpPr>
          <p:nvPr/>
        </p:nvCxnSpPr>
        <p:spPr>
          <a:xfrm flipH="1">
            <a:off x="3746275" y="3347489"/>
            <a:ext cx="933307" cy="44148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610C72-B3D3-4612-8005-93633B7AE49D}"/>
              </a:ext>
            </a:extLst>
          </p:cNvPr>
          <p:cNvCxnSpPr>
            <a:cxnSpLocks/>
          </p:cNvCxnSpPr>
          <p:nvPr/>
        </p:nvCxnSpPr>
        <p:spPr>
          <a:xfrm flipH="1">
            <a:off x="1310639" y="3276842"/>
            <a:ext cx="3357782" cy="36833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62E4D5-B20C-4D4E-A733-391EBF513BB2}"/>
              </a:ext>
            </a:extLst>
          </p:cNvPr>
          <p:cNvCxnSpPr>
            <a:cxnSpLocks/>
          </p:cNvCxnSpPr>
          <p:nvPr/>
        </p:nvCxnSpPr>
        <p:spPr>
          <a:xfrm flipH="1">
            <a:off x="1310640" y="3889494"/>
            <a:ext cx="2168989" cy="758031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5E168A-72BB-4082-AD1B-A192BE6C9DAA}"/>
              </a:ext>
            </a:extLst>
          </p:cNvPr>
          <p:cNvCxnSpPr>
            <a:cxnSpLocks/>
          </p:cNvCxnSpPr>
          <p:nvPr/>
        </p:nvCxnSpPr>
        <p:spPr>
          <a:xfrm flipH="1">
            <a:off x="1310639" y="3876645"/>
            <a:ext cx="2151668" cy="27698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16A18A-3E51-4F4A-B688-E5F6009CBD49}"/>
              </a:ext>
            </a:extLst>
          </p:cNvPr>
          <p:cNvCxnSpPr>
            <a:cxnSpLocks/>
          </p:cNvCxnSpPr>
          <p:nvPr/>
        </p:nvCxnSpPr>
        <p:spPr>
          <a:xfrm flipH="1">
            <a:off x="1229360" y="4902652"/>
            <a:ext cx="3482081" cy="1193348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7F6DDA-A593-4867-BD1D-ECAACE775BFC}"/>
              </a:ext>
            </a:extLst>
          </p:cNvPr>
          <p:cNvCxnSpPr>
            <a:cxnSpLocks/>
          </p:cNvCxnSpPr>
          <p:nvPr/>
        </p:nvCxnSpPr>
        <p:spPr>
          <a:xfrm flipH="1">
            <a:off x="1574800" y="4916119"/>
            <a:ext cx="3136642" cy="1565961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58AF27-F511-489C-9DE3-98447307720B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6399320" y="2141839"/>
            <a:ext cx="793086" cy="1009458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3F7A0B-ACCA-4181-A064-51FD7A7D5ABF}"/>
              </a:ext>
            </a:extLst>
          </p:cNvPr>
          <p:cNvCxnSpPr>
            <a:cxnSpLocks/>
          </p:cNvCxnSpPr>
          <p:nvPr/>
        </p:nvCxnSpPr>
        <p:spPr>
          <a:xfrm flipH="1">
            <a:off x="8383296" y="904240"/>
            <a:ext cx="1482064" cy="467988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3935C0-2346-4FA8-8CAA-4303B8186DEE}"/>
              </a:ext>
            </a:extLst>
          </p:cNvPr>
          <p:cNvCxnSpPr>
            <a:cxnSpLocks/>
          </p:cNvCxnSpPr>
          <p:nvPr/>
        </p:nvCxnSpPr>
        <p:spPr>
          <a:xfrm flipH="1">
            <a:off x="8370988" y="1372228"/>
            <a:ext cx="1636612" cy="41508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158895-06D5-455E-8E66-0B523E2A3123}"/>
              </a:ext>
            </a:extLst>
          </p:cNvPr>
          <p:cNvCxnSpPr>
            <a:cxnSpLocks/>
          </p:cNvCxnSpPr>
          <p:nvPr/>
        </p:nvCxnSpPr>
        <p:spPr>
          <a:xfrm flipH="1">
            <a:off x="7421744" y="1510720"/>
            <a:ext cx="589244" cy="41251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75585E-C6D8-4A39-A300-A04BBF7C0E13}"/>
              </a:ext>
            </a:extLst>
          </p:cNvPr>
          <p:cNvCxnSpPr>
            <a:cxnSpLocks/>
          </p:cNvCxnSpPr>
          <p:nvPr/>
        </p:nvCxnSpPr>
        <p:spPr>
          <a:xfrm flipH="1" flipV="1">
            <a:off x="6467419" y="3294651"/>
            <a:ext cx="773778" cy="1800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B0D1A42-732B-4C15-A17A-A751629808BB}"/>
              </a:ext>
            </a:extLst>
          </p:cNvPr>
          <p:cNvCxnSpPr>
            <a:cxnSpLocks/>
            <a:stCxn id="18" idx="7"/>
            <a:endCxn id="14" idx="3"/>
          </p:cNvCxnSpPr>
          <p:nvPr/>
        </p:nvCxnSpPr>
        <p:spPr>
          <a:xfrm flipV="1">
            <a:off x="5018720" y="4357788"/>
            <a:ext cx="257724" cy="360298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B810EB2-4CDF-4376-AD06-385016F3EB3F}"/>
              </a:ext>
            </a:extLst>
          </p:cNvPr>
          <p:cNvCxnSpPr>
            <a:cxnSpLocks/>
          </p:cNvCxnSpPr>
          <p:nvPr/>
        </p:nvCxnSpPr>
        <p:spPr>
          <a:xfrm flipV="1">
            <a:off x="7647825" y="3132864"/>
            <a:ext cx="2541375" cy="33922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14797A-BDB4-48DF-B8BF-DF1322143406}"/>
              </a:ext>
            </a:extLst>
          </p:cNvPr>
          <p:cNvCxnSpPr>
            <a:cxnSpLocks/>
          </p:cNvCxnSpPr>
          <p:nvPr/>
        </p:nvCxnSpPr>
        <p:spPr>
          <a:xfrm>
            <a:off x="7617057" y="3584175"/>
            <a:ext cx="642800" cy="218265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765170C-D806-4AD9-AD84-BA2E4337A762}"/>
              </a:ext>
            </a:extLst>
          </p:cNvPr>
          <p:cNvCxnSpPr>
            <a:cxnSpLocks/>
          </p:cNvCxnSpPr>
          <p:nvPr/>
        </p:nvCxnSpPr>
        <p:spPr>
          <a:xfrm flipV="1">
            <a:off x="8608438" y="3745860"/>
            <a:ext cx="1673922" cy="79318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4695BE-FB3F-4012-9BED-AC7A8D0755C5}"/>
              </a:ext>
            </a:extLst>
          </p:cNvPr>
          <p:cNvCxnSpPr>
            <a:cxnSpLocks/>
          </p:cNvCxnSpPr>
          <p:nvPr/>
        </p:nvCxnSpPr>
        <p:spPr>
          <a:xfrm>
            <a:off x="8608438" y="3864837"/>
            <a:ext cx="1514256" cy="365672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9" name="Picture 2" descr="Resultado de imagem para gluon line">
            <a:extLst>
              <a:ext uri="{FF2B5EF4-FFF2-40B4-BE49-F238E27FC236}">
                <a16:creationId xmlns:a16="http://schemas.microsoft.com/office/drawing/2014/main" id="{DF1AE682-782D-4017-9F63-8D9A7C0C6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38851" b="14157"/>
          <a:stretch/>
        </p:blipFill>
        <p:spPr bwMode="auto">
          <a:xfrm rot="245290">
            <a:off x="7472359" y="1688058"/>
            <a:ext cx="2416349" cy="7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B6744F6-8C8F-4B19-8C6C-659BA03B5938}"/>
              </a:ext>
            </a:extLst>
          </p:cNvPr>
          <p:cNvSpPr/>
          <p:nvPr/>
        </p:nvSpPr>
        <p:spPr>
          <a:xfrm>
            <a:off x="5736000" y="30690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209692-F585-40A2-95DF-EB8A1EA51589}"/>
              </a:ext>
            </a:extLst>
          </p:cNvPr>
          <p:cNvSpPr/>
          <p:nvPr/>
        </p:nvSpPr>
        <p:spPr>
          <a:xfrm>
            <a:off x="6096000" y="30690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FFC460-83D9-4E9A-A692-C042A132028C}"/>
              </a:ext>
            </a:extLst>
          </p:cNvPr>
          <p:cNvSpPr/>
          <p:nvPr/>
        </p:nvSpPr>
        <p:spPr>
          <a:xfrm>
            <a:off x="6096000" y="3069000"/>
            <a:ext cx="360000" cy="3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5451B6-A488-4574-B3C7-CCD554CDA532}"/>
              </a:ext>
            </a:extLst>
          </p:cNvPr>
          <p:cNvSpPr/>
          <p:nvPr/>
        </p:nvSpPr>
        <p:spPr>
          <a:xfrm>
            <a:off x="6096000" y="3069000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0EC32C-D2EA-4303-BE9B-7BDC7140CC61}"/>
              </a:ext>
            </a:extLst>
          </p:cNvPr>
          <p:cNvSpPr/>
          <p:nvPr/>
        </p:nvSpPr>
        <p:spPr>
          <a:xfrm>
            <a:off x="5736000" y="3069802"/>
            <a:ext cx="360000" cy="3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15EA44-4F10-4EEE-849C-4FB605818F8B}"/>
              </a:ext>
            </a:extLst>
          </p:cNvPr>
          <p:cNvSpPr/>
          <p:nvPr/>
        </p:nvSpPr>
        <p:spPr>
          <a:xfrm>
            <a:off x="5736000" y="3068198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FCDD31-25CC-451B-9B99-5DCA39150C27}"/>
              </a:ext>
            </a:extLst>
          </p:cNvPr>
          <p:cNvCxnSpPr>
            <a:cxnSpLocks/>
          </p:cNvCxnSpPr>
          <p:nvPr/>
        </p:nvCxnSpPr>
        <p:spPr>
          <a:xfrm flipH="1">
            <a:off x="5524748" y="3428198"/>
            <a:ext cx="313836" cy="622311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81014CC-F99D-4ECE-9DF1-1C3E2F4BC1ED}"/>
              </a:ext>
            </a:extLst>
          </p:cNvPr>
          <p:cNvSpPr/>
          <p:nvPr/>
        </p:nvSpPr>
        <p:spPr>
          <a:xfrm>
            <a:off x="7139685" y="1834560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FE0407-6442-4E41-9CE1-D8314583561C}"/>
              </a:ext>
            </a:extLst>
          </p:cNvPr>
          <p:cNvSpPr/>
          <p:nvPr/>
        </p:nvSpPr>
        <p:spPr>
          <a:xfrm>
            <a:off x="7139685" y="1834560"/>
            <a:ext cx="360000" cy="3600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CABD9C-F7A8-4EE7-AE7A-17D903D97D11}"/>
              </a:ext>
            </a:extLst>
          </p:cNvPr>
          <p:cNvSpPr/>
          <p:nvPr/>
        </p:nvSpPr>
        <p:spPr>
          <a:xfrm>
            <a:off x="8010988" y="1233736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859195-3876-4458-BB9D-CF832D1C4F52}"/>
              </a:ext>
            </a:extLst>
          </p:cNvPr>
          <p:cNvSpPr/>
          <p:nvPr/>
        </p:nvSpPr>
        <p:spPr>
          <a:xfrm>
            <a:off x="8010988" y="1233736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F7FEBC-417F-4290-89F3-9B69ED0CCF4E}"/>
              </a:ext>
            </a:extLst>
          </p:cNvPr>
          <p:cNvSpPr/>
          <p:nvPr/>
        </p:nvSpPr>
        <p:spPr>
          <a:xfrm>
            <a:off x="7249127" y="3324624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0C2372-59EE-4F9E-A132-1458B0E7EC46}"/>
              </a:ext>
            </a:extLst>
          </p:cNvPr>
          <p:cNvSpPr/>
          <p:nvPr/>
        </p:nvSpPr>
        <p:spPr>
          <a:xfrm>
            <a:off x="7268476" y="3324624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A0ED74-999C-4A84-B372-964C0B3F07FA}"/>
              </a:ext>
            </a:extLst>
          </p:cNvPr>
          <p:cNvSpPr/>
          <p:nvPr/>
        </p:nvSpPr>
        <p:spPr>
          <a:xfrm>
            <a:off x="8240508" y="3645178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F20B28B-C417-4AE3-9E32-2F5B3AD64F23}"/>
              </a:ext>
            </a:extLst>
          </p:cNvPr>
          <p:cNvSpPr/>
          <p:nvPr/>
        </p:nvSpPr>
        <p:spPr>
          <a:xfrm>
            <a:off x="8240508" y="3658645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00C4ED-C996-45AA-AC9F-DF4E19772DD4}"/>
              </a:ext>
            </a:extLst>
          </p:cNvPr>
          <p:cNvSpPr/>
          <p:nvPr/>
        </p:nvSpPr>
        <p:spPr>
          <a:xfrm>
            <a:off x="4648880" y="3068198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7D05BA-4570-47E4-85BB-83BD210CACC8}"/>
              </a:ext>
            </a:extLst>
          </p:cNvPr>
          <p:cNvSpPr/>
          <p:nvPr/>
        </p:nvSpPr>
        <p:spPr>
          <a:xfrm>
            <a:off x="4648880" y="3068198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7FC6AE-7409-46E8-8BBB-2FE6ED94E47A}"/>
              </a:ext>
            </a:extLst>
          </p:cNvPr>
          <p:cNvSpPr/>
          <p:nvPr/>
        </p:nvSpPr>
        <p:spPr>
          <a:xfrm>
            <a:off x="4711441" y="4665365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F1115-760C-484F-9887-198B95F6E079}"/>
              </a:ext>
            </a:extLst>
          </p:cNvPr>
          <p:cNvSpPr/>
          <p:nvPr/>
        </p:nvSpPr>
        <p:spPr>
          <a:xfrm>
            <a:off x="4711441" y="4665365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AD9BDF-0867-4249-899B-206903B0ADC9}"/>
              </a:ext>
            </a:extLst>
          </p:cNvPr>
          <p:cNvSpPr/>
          <p:nvPr/>
        </p:nvSpPr>
        <p:spPr>
          <a:xfrm>
            <a:off x="5223723" y="4050509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320D9C-CCEB-4CBF-9D0F-DDAE18E5E6D6}"/>
              </a:ext>
            </a:extLst>
          </p:cNvPr>
          <p:cNvSpPr/>
          <p:nvPr/>
        </p:nvSpPr>
        <p:spPr>
          <a:xfrm>
            <a:off x="5223723" y="4050509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AB5801-A434-49AE-839B-E34534D1C79E}"/>
              </a:ext>
            </a:extLst>
          </p:cNvPr>
          <p:cNvSpPr/>
          <p:nvPr/>
        </p:nvSpPr>
        <p:spPr>
          <a:xfrm>
            <a:off x="3479628" y="3658645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6555EE-BBA8-4BFF-91A9-F63BDB751951}"/>
              </a:ext>
            </a:extLst>
          </p:cNvPr>
          <p:cNvSpPr/>
          <p:nvPr/>
        </p:nvSpPr>
        <p:spPr>
          <a:xfrm>
            <a:off x="3479628" y="3645178"/>
            <a:ext cx="360000" cy="3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B044CDDA-0A09-44C0-8BD6-27E031374AD1}"/>
              </a:ext>
            </a:extLst>
          </p:cNvPr>
          <p:cNvSpPr txBox="1">
            <a:spLocks/>
          </p:cNvSpPr>
          <p:nvPr/>
        </p:nvSpPr>
        <p:spPr>
          <a:xfrm>
            <a:off x="377403" y="461859"/>
            <a:ext cx="969264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/>
              <a:t>Dijets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particle</a:t>
            </a:r>
            <a:r>
              <a:rPr lang="pt-PT" dirty="0"/>
              <a:t> </a:t>
            </a:r>
            <a:r>
              <a:rPr lang="pt-PT" dirty="0" err="1"/>
              <a:t>splitting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2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8607 -0.1817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90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00764 L -0.08919 -0.0002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3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9453 0.0372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0463 L -0.04192 0.1432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738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0 L 0.07148 -0.08773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437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0 L 0.22474 0.0261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129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3.7037E-7 L 0.23321 -0.05324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26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3.7037E-7 L 0.07969 0.0467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24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85185E-6 L -0.04662 0.09259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463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85185E-6 L -0.34987 0.12685 " pathEditMode="relative" rAng="0" ptsTypes="AA">
                                      <p:cBhvr>
                                        <p:cTn id="1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634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1.11111E-6 L -0.10026 0.0872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435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1.11111E-6 L -0.29518 0.06088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3032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875E-6 -1.48148E-6 L -0.30234 0.1838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19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875E-6 -1.48148E-6 L -0.28372 0.24607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12292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1.48148E-6 L 0.15495 -0.01134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57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1.11111E-6 L 0.15274 -0.01343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-671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1.48148E-6 L 0.14636 -0.08033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4028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-2.22222E-6 L -0.20013 0.04908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2454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-2.22222E-6 L 0.14428 0.05648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2824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1.11111E-6 L -0.20182 0.12268 " pathEditMode="relative" rAng="0" ptsTypes="AA">
                                      <p:cBhvr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5" grpId="0" animBg="1"/>
      <p:bldP spid="2" grpId="0" animBg="1"/>
      <p:bldP spid="3" grpId="0" animBg="1"/>
      <p:bldP spid="3" grpId="1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9" grpId="0" animBg="1"/>
      <p:bldP spid="19" grpId="2" animBg="1"/>
      <p:bldP spid="20" grpId="0" animBg="1"/>
      <p:bldP spid="20" grpId="2" animBg="1"/>
      <p:bldP spid="11" grpId="0" animBg="1"/>
      <p:bldP spid="11" grpId="2" animBg="1"/>
      <p:bldP spid="12" grpId="0" animBg="1"/>
      <p:bldP spid="12" grpId="1" animBg="1"/>
      <p:bldP spid="12" grpId="2" animBg="1"/>
      <p:bldP spid="21" grpId="0" animBg="1"/>
      <p:bldP spid="21" grpId="2" animBg="1"/>
      <p:bldP spid="69" grpId="0" animBg="1"/>
      <p:bldP spid="69" grpId="2" animBg="1"/>
      <p:bldP spid="15" grpId="0" animBg="1"/>
      <p:bldP spid="15" grpId="1" animBg="1"/>
      <p:bldP spid="15" grpId="2" animBg="1"/>
      <p:bldP spid="16" grpId="0" animBg="1"/>
      <p:bldP spid="16" grpId="2" animBg="1"/>
      <p:bldP spid="17" grpId="0" animBg="1"/>
      <p:bldP spid="17" grpId="2" animBg="1"/>
      <p:bldP spid="18" grpId="0" animBg="1"/>
      <p:bldP spid="18" grpId="2" animBg="1"/>
      <p:bldP spid="13" grpId="0" animBg="1"/>
      <p:bldP spid="13" grpId="1" animBg="1"/>
      <p:bldP spid="13" grpId="2" animBg="1"/>
      <p:bldP spid="14" grpId="0" animBg="1"/>
      <p:bldP spid="14" grpId="2" animBg="1"/>
      <p:bldP spid="22" grpId="0" animBg="1"/>
      <p:bldP spid="22" grpId="2" animBg="1"/>
      <p:bldP spid="23" grpId="0" animBg="1"/>
      <p:bldP spid="2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265C-8339-463F-BD38-2E31C1B2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Pythia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898E8-0CB0-4EF7-8FAD-A07A60027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70202"/>
            <a:ext cx="8595360" cy="4351337"/>
          </a:xfrm>
        </p:spPr>
        <p:txBody>
          <a:bodyPr/>
          <a:lstStyle/>
          <a:p>
            <a:r>
              <a:rPr lang="en-US" dirty="0"/>
              <a:t>Pythia is a tool for the generation of high-energy collisions;</a:t>
            </a:r>
          </a:p>
          <a:p>
            <a:endParaRPr lang="en-US" dirty="0"/>
          </a:p>
          <a:p>
            <a:r>
              <a:rPr lang="en-US" dirty="0"/>
              <a:t>It can generate </a:t>
            </a:r>
            <a:r>
              <a:rPr lang="pt-PT" dirty="0"/>
              <a:t>pp, pp, e +e − and µ +µ −  collisions;</a:t>
            </a:r>
          </a:p>
          <a:p>
            <a:endParaRPr lang="pt-PT" dirty="0"/>
          </a:p>
          <a:p>
            <a:r>
              <a:rPr lang="en-US" dirty="0"/>
              <a:t>Initial- and final-state algorithms are based on k⊥-ordered evolution 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our project we use </a:t>
            </a:r>
            <a:r>
              <a:rPr lang="en-US" dirty="0" err="1"/>
              <a:t>pythia</a:t>
            </a:r>
            <a:r>
              <a:rPr lang="en-US" dirty="0"/>
              <a:t> to simulate pp collisions.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265C-8339-463F-BD38-2E31C1B2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Pythia</a:t>
            </a:r>
            <a:r>
              <a:rPr lang="pt-PT" dirty="0"/>
              <a:t> – exemple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event</a:t>
            </a:r>
            <a:endParaRPr lang="pt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905565-F66F-4C98-AC41-21EF5DA13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30965-2176-4B93-AC3A-D05968413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8395" r="33009" b="34100"/>
          <a:stretch/>
        </p:blipFill>
        <p:spPr>
          <a:xfrm>
            <a:off x="1261872" y="1828800"/>
            <a:ext cx="8669930" cy="442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8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3A0B2-50F6-4106-8DD1-E3F8AB3C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and its applications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CA88239-AFF8-4313-9CB2-71833EC4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64470"/>
            <a:ext cx="8595360" cy="4351337"/>
          </a:xfrm>
        </p:spPr>
        <p:txBody>
          <a:bodyPr/>
          <a:lstStyle/>
          <a:p>
            <a:r>
              <a:rPr lang="en-US" dirty="0"/>
              <a:t>Our main goal is to be able to visualize an entire collision from the </a:t>
            </a:r>
            <a:r>
              <a:rPr lang="en-US" dirty="0" err="1"/>
              <a:t>beggining</a:t>
            </a:r>
            <a:r>
              <a:rPr lang="en-US" dirty="0"/>
              <a:t> using the data from a </a:t>
            </a:r>
            <a:r>
              <a:rPr lang="en-US" dirty="0" err="1"/>
              <a:t>pythia</a:t>
            </a:r>
            <a:r>
              <a:rPr lang="en-US" dirty="0"/>
              <a:t> event.</a:t>
            </a:r>
          </a:p>
          <a:p>
            <a:r>
              <a:rPr lang="en-US" dirty="0"/>
              <a:t>Its main applications:</a:t>
            </a:r>
          </a:p>
          <a:p>
            <a:pPr marL="342900" indent="-342900">
              <a:buAutoNum type="arabicPeriod"/>
            </a:pPr>
            <a:r>
              <a:rPr lang="en-US" dirty="0"/>
              <a:t>For education purposes </a:t>
            </a:r>
          </a:p>
          <a:p>
            <a:pPr marL="342900" indent="-342900">
              <a:buAutoNum type="arabicPeriod"/>
            </a:pPr>
            <a:r>
              <a:rPr lang="en-US" dirty="0"/>
              <a:t>Analyzing jet reconstruction theories’ consistency</a:t>
            </a:r>
          </a:p>
          <a:p>
            <a:pPr marL="342900" indent="-342900">
              <a:buAutoNum type="arabicPeriod"/>
            </a:pPr>
            <a:r>
              <a:rPr lang="en-US" dirty="0"/>
              <a:t>Better understanding of how today’s theories reconstruct jets and 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3008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03328-0933-4810-A0F4-53F7AFCF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394040"/>
            <a:ext cx="9692640" cy="1325562"/>
          </a:xfrm>
        </p:spPr>
        <p:txBody>
          <a:bodyPr>
            <a:normAutofit/>
          </a:bodyPr>
          <a:lstStyle/>
          <a:p>
            <a:r>
              <a:rPr lang="pt-PT" sz="4000" dirty="0" err="1"/>
              <a:t>The</a:t>
            </a:r>
            <a:r>
              <a:rPr lang="pt-PT" sz="4000" dirty="0"/>
              <a:t> </a:t>
            </a:r>
            <a:r>
              <a:rPr lang="pt-PT" sz="4000" dirty="0" err="1"/>
              <a:t>class</a:t>
            </a:r>
            <a:r>
              <a:rPr lang="pt-PT" sz="4000" dirty="0"/>
              <a:t> </a:t>
            </a:r>
            <a:r>
              <a:rPr lang="pt-PT" sz="4000" dirty="0" err="1"/>
              <a:t>that</a:t>
            </a:r>
            <a:r>
              <a:rPr lang="pt-PT" sz="4000" dirty="0"/>
              <a:t> </a:t>
            </a:r>
            <a:r>
              <a:rPr lang="pt-PT" sz="4000" dirty="0" err="1"/>
              <a:t>makes</a:t>
            </a:r>
            <a:r>
              <a:rPr lang="pt-PT" sz="4000" dirty="0"/>
              <a:t> </a:t>
            </a:r>
            <a:r>
              <a:rPr lang="pt-PT" sz="4000" dirty="0" err="1"/>
              <a:t>everything</a:t>
            </a:r>
            <a:r>
              <a:rPr lang="pt-PT" sz="4000" dirty="0"/>
              <a:t> </a:t>
            </a:r>
            <a:r>
              <a:rPr lang="pt-PT" sz="4000" dirty="0" err="1"/>
              <a:t>possible</a:t>
            </a:r>
            <a:endParaRPr lang="pt-PT" sz="4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D8A30A-6447-4655-9808-190B224C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0" y="2239590"/>
            <a:ext cx="9580784" cy="36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3A0C5-4DF4-4254-8DDA-F3D72D00D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r="10237"/>
          <a:stretch/>
        </p:blipFill>
        <p:spPr>
          <a:xfrm>
            <a:off x="721894" y="0"/>
            <a:ext cx="10222029" cy="6858000"/>
          </a:xfrm>
          <a:prstGeom prst="rect">
            <a:avLst/>
          </a:prstGeom>
        </p:spPr>
      </p:pic>
      <p:pic>
        <p:nvPicPr>
          <p:cNvPr id="2050" name="Picture 2" descr="Resultado de imagem para f circle">
            <a:extLst>
              <a:ext uri="{FF2B5EF4-FFF2-40B4-BE49-F238E27FC236}">
                <a16:creationId xmlns:a16="http://schemas.microsoft.com/office/drawing/2014/main" id="{A8827C30-ABFB-4E3B-94D9-AAF39E40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9" y="4390441"/>
            <a:ext cx="507415" cy="5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f circle">
            <a:extLst>
              <a:ext uri="{FF2B5EF4-FFF2-40B4-BE49-F238E27FC236}">
                <a16:creationId xmlns:a16="http://schemas.microsoft.com/office/drawing/2014/main" id="{126CAF92-1EB6-493E-AF52-7AC32581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2" y="3883026"/>
            <a:ext cx="507415" cy="5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f circle">
            <a:extLst>
              <a:ext uri="{FF2B5EF4-FFF2-40B4-BE49-F238E27FC236}">
                <a16:creationId xmlns:a16="http://schemas.microsoft.com/office/drawing/2014/main" id="{7E54F20E-98EA-4BEE-8ADF-FDC93098F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30" y="3758979"/>
            <a:ext cx="507415" cy="5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f circle">
            <a:extLst>
              <a:ext uri="{FF2B5EF4-FFF2-40B4-BE49-F238E27FC236}">
                <a16:creationId xmlns:a16="http://schemas.microsoft.com/office/drawing/2014/main" id="{9E590070-5669-4B23-9B44-0F05342B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5" y="3254302"/>
            <a:ext cx="507415" cy="5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f circle">
            <a:extLst>
              <a:ext uri="{FF2B5EF4-FFF2-40B4-BE49-F238E27FC236}">
                <a16:creationId xmlns:a16="http://schemas.microsoft.com/office/drawing/2014/main" id="{02FCC701-8BE3-4377-BE41-43E18FAA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84" y="2746887"/>
            <a:ext cx="507415" cy="5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DB6B1B-1BF0-4734-A788-DADB7EC24E85}"/>
              </a:ext>
            </a:extLst>
          </p:cNvPr>
          <p:cNvSpPr txBox="1">
            <a:spLocks/>
          </p:cNvSpPr>
          <p:nvPr/>
        </p:nvSpPr>
        <p:spPr>
          <a:xfrm>
            <a:off x="1342908" y="1014346"/>
            <a:ext cx="969264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/>
              <a:t>Our algorithm</a:t>
            </a:r>
          </a:p>
        </p:txBody>
      </p:sp>
    </p:spTree>
    <p:extLst>
      <p:ext uri="{BB962C8B-B14F-4D97-AF65-F5344CB8AC3E}">
        <p14:creationId xmlns:p14="http://schemas.microsoft.com/office/powerpoint/2010/main" val="24396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16BA-9D11-4A90-9237-24E4BF9C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Where we’re 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C30A8-25DC-4A72-9C4C-8C082D15E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10648" r="60424" b="49695"/>
          <a:stretch/>
        </p:blipFill>
        <p:spPr>
          <a:xfrm>
            <a:off x="1757331" y="1781666"/>
            <a:ext cx="7485729" cy="479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0574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1815</TotalTime>
  <Words>142</Words>
  <Application>Microsoft Office PowerPoint</Application>
  <PresentationFormat>Ecrã Panorâmico</PresentationFormat>
  <Paragraphs>23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Parton Shower: From QCD to Monte Carlo event generators</vt:lpstr>
      <vt:lpstr>Apresentação do PowerPoint</vt:lpstr>
      <vt:lpstr>Pythia</vt:lpstr>
      <vt:lpstr>Pythia – exemple of an event</vt:lpstr>
      <vt:lpstr>Project and its applications</vt:lpstr>
      <vt:lpstr>The class that makes everything possible</vt:lpstr>
      <vt:lpstr>Apresentação do PowerPoint</vt:lpstr>
      <vt:lpstr>Where we’re 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bree</dc:creator>
  <cp:lastModifiedBy>Sergio Carrolo</cp:lastModifiedBy>
  <cp:revision>21</cp:revision>
  <dcterms:created xsi:type="dcterms:W3CDTF">2019-08-06T19:04:37Z</dcterms:created>
  <dcterms:modified xsi:type="dcterms:W3CDTF">2019-08-08T07:16:51Z</dcterms:modified>
</cp:coreProperties>
</file>