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5" r:id="rId6"/>
    <p:sldId id="276" r:id="rId7"/>
    <p:sldId id="269" r:id="rId8"/>
    <p:sldId id="272" r:id="rId9"/>
    <p:sldId id="267" r:id="rId10"/>
    <p:sldId id="271" r:id="rId11"/>
    <p:sldId id="273" r:id="rId12"/>
    <p:sldId id="274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ED892-52C8-4F77-9039-62D4F0A01A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9E8E3-07AC-4014-AB47-A84415CB4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5ABA55-40F3-4E86-941F-5EB7BC83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81D46-8560-4FE7-93F1-C4D125170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B7093-4F14-46CA-A245-458054479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105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B3841-53F5-4D8E-B355-73D2DA858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03C739-DA26-49C9-96CB-7F31DEBEE3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DCB86-16E6-48C0-B577-0EAF04A52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AA1A1-9EB1-46BB-A279-3755242B9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1E217-6B49-4B9B-B270-1EA5B126D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269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74D3E3-51ED-42C4-ACBB-E9A8882740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4E3EEB-4924-46B1-8F46-91E9E1C89E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F52C3-E875-48A8-BC5C-E79B8F84C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0716E-FD2C-459D-AE98-C9FEC4378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E02C-781E-4D7A-BC2D-BFE1A277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57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C3C04-28A9-4CCB-AFBB-7653EBD75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7E909-F402-4DF5-AFEE-3F37ED3E6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3D642-54A8-42DA-9285-7135D8767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D2A1D-63FA-4F40-BFE0-35CF539A7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AD644-F6E1-405E-8A1D-357C6E27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817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AF905-E327-4ACC-A46E-631608418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7C147-FC4D-4A4D-961D-6F2E7605E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5E3F9-DCBE-4962-B306-1DC53DA35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71BAE-A726-4D8E-8CA3-D0F0E732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DF572-9BD2-402F-8A39-7041D792B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134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B02EE-EAA6-4657-AC6B-11F0CF066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F9CB3-D407-4A4B-B33F-ECA53DEE46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C73582-6C1F-4D98-8CFD-5E47D9E68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B1A907-CD47-43F7-A071-7ACB878D0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5D0533-83E7-447D-B89B-915CD1EB3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F1630F-8A0F-4D52-9402-267FC112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165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2CC6E-AD6A-4D17-BD32-3E586FC4A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8E6CB4-A0CC-4A13-8A46-E0B0EA644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F1BAED-ADDB-43DE-92E5-C79D9793D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9C4BC1-E032-4573-A740-0B58CF4D50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E81B32-58FE-4F9E-999C-164B8BCDCE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DE6529-FA7C-42E0-8D99-5EE0C85EB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57387-040E-4A0B-A858-51F6A39D1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30CE6B-0762-460C-A4D5-D81089D83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07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CC6EE-5F3F-470B-8BC4-0FA8C0259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47504F-DEBD-4DFD-AFB0-B72750EC4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AE4989-A494-4A37-95ED-43567EC3F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6947A1-F236-43D5-B047-DFEF2AC21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6567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B5BA0A-AD40-4282-9DCF-75C8B561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EF810B-C41B-425E-BD14-2678AD0CA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F727ED-33F7-439E-803F-4501BFDBC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5763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9AF27-F9A4-4CA4-9A4E-2019998C2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EDDB0-D4D3-4B60-B50A-26AFE12AB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2430B-47FE-4755-BB7D-927CF4C121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CC564-8F29-4F36-937B-5A5146310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F4CCC-7B7D-4283-BFF4-ADF7FDCC2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C3FF9-CDFC-4445-885D-B1EC631AD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069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3BF94-82A4-42A4-9F05-F8B3AE23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6B9623-EE11-4F36-8AEA-D64BAAEF8D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1C9BAD-9754-4AAA-8579-902151903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10201-172C-42D2-B293-9938069FC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1DA246-54D3-457B-BBD9-E5C79D33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022F07-B63F-409C-9DE9-0AE8AF5DA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257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63E974-9171-485D-94AF-D00A80BA6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6912A-09AE-4B7F-A97C-3A069F7A7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5047E-0BD0-4E30-BF38-4F6A23D43F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65FA-7DCD-4C46-A902-1C921F58E0DE}" type="datetimeFigureOut">
              <a:rPr lang="en-GB" smtClean="0"/>
              <a:t>05/09/2019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8AE04-9928-4AFD-A6BA-24D962D93A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34BDD-D47A-4F81-B24D-40770A901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52EA4-168F-4AC0-9461-19F7FCE0D95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402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27833-142A-456C-95D3-39BB0DA3B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9132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Simulações de Monte Carlo para preparar a procura de matéria escura na experiência LZ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8A4EE2-A3BB-48D8-8D34-AEDAFB0708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5798"/>
            <a:ext cx="9144000" cy="1655762"/>
          </a:xfrm>
        </p:spPr>
        <p:txBody>
          <a:bodyPr>
            <a:norm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Frederico Simões</a:t>
            </a:r>
          </a:p>
          <a:p>
            <a:r>
              <a:rPr lang="en-GB" sz="2000" dirty="0">
                <a:solidFill>
                  <a:schemeClr val="bg1"/>
                </a:solidFill>
              </a:rPr>
              <a:t>Nuno Brito</a:t>
            </a:r>
          </a:p>
          <a:p>
            <a:r>
              <a:rPr lang="en-GB" sz="2000" dirty="0">
                <a:solidFill>
                  <a:schemeClr val="bg1"/>
                </a:solidFill>
              </a:rPr>
              <a:t>LIP - Estágios de Verão de 2019</a:t>
            </a:r>
          </a:p>
        </p:txBody>
      </p:sp>
    </p:spTree>
    <p:extLst>
      <p:ext uri="{BB962C8B-B14F-4D97-AF65-F5344CB8AC3E}">
        <p14:creationId xmlns:p14="http://schemas.microsoft.com/office/powerpoint/2010/main" val="3561013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</a:t>
            </a:r>
            <a:r>
              <a:rPr lang="en-GB" dirty="0"/>
              <a:t> 3 - </a:t>
            </a:r>
            <a:r>
              <a:rPr lang="en-GB" dirty="0" err="1"/>
              <a:t>resultados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744ADD-F946-4BB2-BC60-88371CB5C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2148683"/>
            <a:ext cx="4980940" cy="3377879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1EB09FD-99AE-470C-95E7-F89FA12E2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48683"/>
            <a:ext cx="4980940" cy="33778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C03B56-0EE1-4193-AED0-4CD85289240A}"/>
              </a:ext>
            </a:extLst>
          </p:cNvPr>
          <p:cNvSpPr txBox="1"/>
          <p:nvPr/>
        </p:nvSpPr>
        <p:spPr>
          <a:xfrm>
            <a:off x="3036832" y="5758205"/>
            <a:ext cx="60776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Figuras</a:t>
            </a:r>
            <a:r>
              <a:rPr lang="en-GB" sz="1500" dirty="0"/>
              <a:t> 13 e 14 – </a:t>
            </a:r>
            <a:r>
              <a:rPr lang="en-GB" sz="1500" dirty="0" err="1"/>
              <a:t>Tratamento</a:t>
            </a:r>
            <a:r>
              <a:rPr lang="en-GB" sz="1500" dirty="0"/>
              <a:t> de dados para </a:t>
            </a:r>
            <a:r>
              <a:rPr lang="en-GB" sz="1500" dirty="0" err="1"/>
              <a:t>decaimentos</a:t>
            </a:r>
            <a:r>
              <a:rPr lang="en-GB" sz="1500" dirty="0"/>
              <a:t> de Krypton</a:t>
            </a:r>
          </a:p>
        </p:txBody>
      </p:sp>
    </p:spTree>
    <p:extLst>
      <p:ext uri="{BB962C8B-B14F-4D97-AF65-F5344CB8AC3E}">
        <p14:creationId xmlns:p14="http://schemas.microsoft.com/office/powerpoint/2010/main" val="1247579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</a:t>
            </a:r>
            <a:r>
              <a:rPr lang="en-GB" dirty="0"/>
              <a:t> 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9C3BB8-6365-4B1A-89A3-B89405BAD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879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GB" sz="2700" dirty="0" err="1"/>
              <a:t>Efetuar</a:t>
            </a:r>
            <a:r>
              <a:rPr lang="en-GB" sz="2700" dirty="0"/>
              <a:t> o </a:t>
            </a:r>
            <a:r>
              <a:rPr lang="en-GB" sz="2700" dirty="0" err="1"/>
              <a:t>mesmo</a:t>
            </a:r>
            <a:r>
              <a:rPr lang="en-GB" sz="2700" dirty="0"/>
              <a:t> para </a:t>
            </a:r>
            <a:r>
              <a:rPr lang="en-GB" sz="2700" dirty="0" err="1"/>
              <a:t>os</a:t>
            </a:r>
            <a:r>
              <a:rPr lang="en-GB" sz="2700" dirty="0"/>
              <a:t> </a:t>
            </a:r>
            <a:r>
              <a:rPr lang="en-GB" sz="2700" dirty="0" err="1"/>
              <a:t>isótopos</a:t>
            </a:r>
            <a:r>
              <a:rPr lang="en-GB" sz="2700" dirty="0"/>
              <a:t> </a:t>
            </a:r>
            <a:r>
              <a:rPr lang="en-GB" sz="2700" baseline="30000" dirty="0"/>
              <a:t>222</a:t>
            </a:r>
            <a:r>
              <a:rPr lang="en-GB" sz="2700" dirty="0"/>
              <a:t>Rn e </a:t>
            </a:r>
            <a:r>
              <a:rPr lang="en-GB" sz="2700" baseline="30000" dirty="0"/>
              <a:t>220</a:t>
            </a:r>
            <a:r>
              <a:rPr lang="en-GB" sz="2700" dirty="0"/>
              <a:t>Rn</a:t>
            </a:r>
            <a:endParaRPr lang="en-GB" sz="2700" baseline="30000" dirty="0"/>
          </a:p>
          <a:p>
            <a:r>
              <a:rPr lang="en-GB" sz="2700" dirty="0" err="1"/>
              <a:t>Criar</a:t>
            </a:r>
            <a:r>
              <a:rPr lang="en-GB" sz="2700" dirty="0"/>
              <a:t> um </a:t>
            </a:r>
            <a:r>
              <a:rPr lang="en-GB" sz="2700" dirty="0" err="1"/>
              <a:t>histograma</a:t>
            </a:r>
            <a:r>
              <a:rPr lang="en-GB" sz="2700" dirty="0"/>
              <a:t> 1D dos </a:t>
            </a:r>
            <a:r>
              <a:rPr lang="en-GB" sz="2700" dirty="0" err="1"/>
              <a:t>espetros</a:t>
            </a:r>
            <a:r>
              <a:rPr lang="en-GB" sz="2700" dirty="0"/>
              <a:t> </a:t>
            </a:r>
            <a:r>
              <a:rPr lang="en-GB" sz="2700" dirty="0" err="1"/>
              <a:t>normalizados</a:t>
            </a:r>
            <a:r>
              <a:rPr lang="en-GB" sz="2700" dirty="0"/>
              <a:t> dos 3 </a:t>
            </a:r>
            <a:r>
              <a:rPr lang="en-GB" sz="2700" dirty="0" err="1"/>
              <a:t>isótopos</a:t>
            </a:r>
            <a:r>
              <a:rPr lang="en-GB" sz="2700" dirty="0"/>
              <a:t> (</a:t>
            </a:r>
            <a:r>
              <a:rPr lang="en-GB" sz="2700" baseline="30000" dirty="0"/>
              <a:t>85</a:t>
            </a:r>
            <a:r>
              <a:rPr lang="en-GB" sz="2700" dirty="0"/>
              <a:t>Kr, </a:t>
            </a:r>
            <a:r>
              <a:rPr lang="en-GB" sz="2700" baseline="30000" dirty="0"/>
              <a:t>222</a:t>
            </a:r>
            <a:r>
              <a:rPr lang="en-GB" sz="2700" dirty="0"/>
              <a:t>Rn e </a:t>
            </a:r>
            <a:r>
              <a:rPr lang="en-GB" sz="2700" baseline="30000" dirty="0"/>
              <a:t>220</a:t>
            </a:r>
            <a:r>
              <a:rPr lang="en-GB" sz="2700" dirty="0"/>
              <a:t>Rn) </a:t>
            </a:r>
          </a:p>
          <a:p>
            <a:r>
              <a:rPr lang="en-GB" sz="2700" dirty="0" err="1"/>
              <a:t>Criar</a:t>
            </a:r>
            <a:r>
              <a:rPr lang="en-GB" sz="2700" dirty="0"/>
              <a:t> um </a:t>
            </a:r>
            <a:r>
              <a:rPr lang="en-GB" sz="2700" dirty="0" err="1"/>
              <a:t>histograma</a:t>
            </a:r>
            <a:r>
              <a:rPr lang="en-GB" sz="2700" dirty="0"/>
              <a:t> 2D da </a:t>
            </a:r>
            <a:r>
              <a:rPr lang="en-GB" sz="2700" dirty="0" err="1"/>
              <a:t>posição</a:t>
            </a:r>
            <a:r>
              <a:rPr lang="en-GB" sz="2700" dirty="0"/>
              <a:t> r</a:t>
            </a:r>
            <a:r>
              <a:rPr lang="en-GB" baseline="30000" dirty="0"/>
              <a:t>2</a:t>
            </a:r>
            <a:r>
              <a:rPr lang="en-GB" sz="2700" dirty="0"/>
              <a:t>-h para </a:t>
            </a:r>
            <a:r>
              <a:rPr lang="en-GB" sz="2700" dirty="0" err="1"/>
              <a:t>os</a:t>
            </a:r>
            <a:r>
              <a:rPr lang="en-GB" sz="2700" dirty="0"/>
              <a:t> 2 </a:t>
            </a:r>
            <a:r>
              <a:rPr lang="en-GB" sz="2700" dirty="0" err="1"/>
              <a:t>isótopos</a:t>
            </a:r>
            <a:r>
              <a:rPr lang="en-GB" sz="2700" dirty="0"/>
              <a:t> de </a:t>
            </a:r>
            <a:r>
              <a:rPr lang="en-GB" sz="2700" dirty="0" err="1"/>
              <a:t>Rádon</a:t>
            </a:r>
            <a:endParaRPr lang="en-GB" sz="2700" dirty="0"/>
          </a:p>
          <a:p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4229093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</a:t>
            </a:r>
            <a:r>
              <a:rPr lang="en-GB" dirty="0"/>
              <a:t> 4 - </a:t>
            </a:r>
            <a:r>
              <a:rPr lang="en-GB" dirty="0" err="1"/>
              <a:t>resultados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B20723-193D-493E-B2DC-5D152B49C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75" y="2148682"/>
            <a:ext cx="4980939" cy="3377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EDE39C-F8A1-4B19-9127-676E32BCEB4A}"/>
              </a:ext>
            </a:extLst>
          </p:cNvPr>
          <p:cNvSpPr txBox="1"/>
          <p:nvPr/>
        </p:nvSpPr>
        <p:spPr>
          <a:xfrm>
            <a:off x="3036832" y="5758205"/>
            <a:ext cx="60776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Figuras</a:t>
            </a:r>
            <a:r>
              <a:rPr lang="en-GB" sz="1500" dirty="0"/>
              <a:t> 15 e 16 – </a:t>
            </a:r>
            <a:r>
              <a:rPr lang="en-GB" sz="1500" dirty="0" err="1"/>
              <a:t>Distribuição</a:t>
            </a:r>
            <a:r>
              <a:rPr lang="en-GB" sz="1500" dirty="0"/>
              <a:t> de </a:t>
            </a:r>
            <a:r>
              <a:rPr lang="en-GB" sz="1500" dirty="0" err="1"/>
              <a:t>energia</a:t>
            </a:r>
            <a:r>
              <a:rPr lang="en-GB" sz="1500" dirty="0"/>
              <a:t> </a:t>
            </a:r>
            <a:r>
              <a:rPr lang="en-GB" sz="1500" dirty="0" err="1"/>
              <a:t>nos</a:t>
            </a:r>
            <a:r>
              <a:rPr lang="en-GB" sz="1500" dirty="0"/>
              <a:t> </a:t>
            </a:r>
            <a:r>
              <a:rPr lang="en-GB" sz="1500" dirty="0" err="1"/>
              <a:t>decaimentos</a:t>
            </a:r>
            <a:r>
              <a:rPr lang="en-GB" sz="1500" dirty="0"/>
              <a:t> de Rádon-222 (</a:t>
            </a:r>
            <a:r>
              <a:rPr lang="en-GB" sz="1500" dirty="0" err="1"/>
              <a:t>esquerda</a:t>
            </a:r>
            <a:r>
              <a:rPr lang="en-GB" sz="1500" dirty="0"/>
              <a:t>) e Rádon-220 (</a:t>
            </a:r>
            <a:r>
              <a:rPr lang="en-GB" sz="1500" dirty="0" err="1"/>
              <a:t>direita</a:t>
            </a:r>
            <a:r>
              <a:rPr lang="en-GB" sz="1500" dirty="0"/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4B6BE0-BD6F-4930-AAE5-C697F6038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25" y="2148683"/>
            <a:ext cx="4980940" cy="337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93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4BE0EA-0A92-49FE-AFA6-8F94643FC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831" y="1690688"/>
            <a:ext cx="5662929" cy="38403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</a:t>
            </a:r>
            <a:r>
              <a:rPr lang="en-GB" dirty="0"/>
              <a:t> 4 - </a:t>
            </a:r>
            <a:r>
              <a:rPr lang="en-GB" dirty="0" err="1"/>
              <a:t>resultados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B94B9-F35F-4A2C-A340-59C3778C5C1C}"/>
              </a:ext>
            </a:extLst>
          </p:cNvPr>
          <p:cNvSpPr txBox="1"/>
          <p:nvPr/>
        </p:nvSpPr>
        <p:spPr>
          <a:xfrm>
            <a:off x="1533525" y="5796305"/>
            <a:ext cx="89439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</a:t>
            </a:r>
            <a:r>
              <a:rPr lang="en-GB" sz="1500" dirty="0"/>
              <a:t> 17 – </a:t>
            </a:r>
            <a:r>
              <a:rPr lang="en-GB" sz="1500" dirty="0" err="1"/>
              <a:t>Espetro</a:t>
            </a:r>
            <a:r>
              <a:rPr lang="en-GB" sz="1500" dirty="0"/>
              <a:t> de </a:t>
            </a:r>
            <a:r>
              <a:rPr lang="en-GB" sz="1500" dirty="0" err="1"/>
              <a:t>energia</a:t>
            </a:r>
            <a:r>
              <a:rPr lang="en-GB" sz="1500" dirty="0"/>
              <a:t> </a:t>
            </a:r>
            <a:r>
              <a:rPr lang="en-GB" sz="1500" dirty="0" err="1"/>
              <a:t>normalizado</a:t>
            </a:r>
            <a:r>
              <a:rPr lang="en-GB" sz="1500" dirty="0"/>
              <a:t> dos 3 </a:t>
            </a:r>
            <a:r>
              <a:rPr lang="en-GB" sz="1500" dirty="0" err="1"/>
              <a:t>isótopos</a:t>
            </a:r>
            <a:r>
              <a:rPr lang="en-GB" sz="1500" dirty="0"/>
              <a:t>, </a:t>
            </a:r>
            <a:r>
              <a:rPr lang="en-GB" sz="1500" dirty="0" err="1"/>
              <a:t>principais</a:t>
            </a:r>
            <a:r>
              <a:rPr lang="en-GB" sz="1500" dirty="0"/>
              <a:t> </a:t>
            </a:r>
            <a:r>
              <a:rPr lang="en-GB" sz="1500" dirty="0" err="1"/>
              <a:t>fontes</a:t>
            </a:r>
            <a:r>
              <a:rPr lang="en-GB" sz="1500" dirty="0"/>
              <a:t> de background.</a:t>
            </a:r>
          </a:p>
          <a:p>
            <a:pPr algn="ctr"/>
            <a:r>
              <a:rPr lang="en-GB" sz="1500" dirty="0"/>
              <a:t>Rádon-222 a Vermelho, Rádon-220 a </a:t>
            </a:r>
            <a:r>
              <a:rPr lang="en-GB" sz="1500" dirty="0" err="1"/>
              <a:t>preto</a:t>
            </a:r>
            <a:r>
              <a:rPr lang="en-GB" sz="1500" dirty="0"/>
              <a:t>, Krypton-85 a </a:t>
            </a:r>
            <a:r>
              <a:rPr lang="en-GB" sz="1500" dirty="0" err="1"/>
              <a:t>azul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2695775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BB994-2C5C-4223-984E-7E0302466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Tópicos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E410C-15DA-4BC6-81CE-02D568CC4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Fontes de background do LZ</a:t>
            </a:r>
          </a:p>
          <a:p>
            <a:r>
              <a:rPr lang="en-GB" dirty="0" err="1"/>
              <a:t>Simulações</a:t>
            </a:r>
            <a:r>
              <a:rPr lang="en-GB" dirty="0"/>
              <a:t> de Monte Carlo</a:t>
            </a:r>
          </a:p>
          <a:p>
            <a:r>
              <a:rPr lang="en-GB"/>
              <a:t>Atividades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51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/>
              <a:t>Fontes de background do LZ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BEB95-273A-43D5-8101-E92EA1184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880" y="1825625"/>
            <a:ext cx="7076440" cy="4351338"/>
          </a:xfrm>
        </p:spPr>
        <p:txBody>
          <a:bodyPr>
            <a:normAutofit fontScale="92500"/>
          </a:bodyPr>
          <a:lstStyle/>
          <a:p>
            <a:pPr marL="457200" indent="-457200" algn="just">
              <a:buAutoNum type="arabicPeriod"/>
            </a:pPr>
            <a:r>
              <a:rPr lang="en-GB" sz="2500" dirty="0"/>
              <a:t>Contaminação dos componentes exteriores ao volume de xénon (decaimentos gama são detetados)</a:t>
            </a:r>
          </a:p>
          <a:p>
            <a:pPr marL="0" indent="0" algn="just">
              <a:buNone/>
            </a:pPr>
            <a:endParaRPr lang="en-GB" sz="500" dirty="0"/>
          </a:p>
          <a:p>
            <a:pPr marL="457200" indent="-457200" algn="just">
              <a:buAutoNum type="arabicPeriod" startAt="2"/>
            </a:pPr>
            <a:r>
              <a:rPr lang="en-GB" sz="2500" dirty="0"/>
              <a:t>Contaminação do </a:t>
            </a:r>
            <a:r>
              <a:rPr lang="pt-PT" sz="2500" dirty="0"/>
              <a:t>xénon</a:t>
            </a:r>
            <a:r>
              <a:rPr lang="en-GB" sz="2500" dirty="0"/>
              <a:t> (decaimentos gama e beta são detetados)</a:t>
            </a:r>
          </a:p>
          <a:p>
            <a:pPr marL="0" indent="0" algn="just">
              <a:buNone/>
            </a:pPr>
            <a:endParaRPr lang="en-GB" sz="500" dirty="0"/>
          </a:p>
          <a:p>
            <a:pPr marL="0" indent="0" algn="just">
              <a:buNone/>
            </a:pPr>
            <a:r>
              <a:rPr lang="en-GB" sz="2400" u="sng" dirty="0"/>
              <a:t>2.1. Rádon-222 e 220</a:t>
            </a:r>
          </a:p>
          <a:p>
            <a:pPr lvl="1" algn="just"/>
            <a:r>
              <a:rPr lang="en-GB" sz="2100" dirty="0"/>
              <a:t>parte da cadeia de decaimentos do urânio-238 e do tório-232, existentes nos </a:t>
            </a:r>
            <a:r>
              <a:rPr lang="en-GB" sz="2100" noProof="1"/>
              <a:t>componentes</a:t>
            </a:r>
            <a:r>
              <a:rPr lang="en-GB" sz="2100" dirty="0"/>
              <a:t> </a:t>
            </a:r>
            <a:r>
              <a:rPr lang="en-GB" sz="2100" noProof="1"/>
              <a:t>exteriores</a:t>
            </a:r>
            <a:r>
              <a:rPr lang="en-GB" sz="2100" dirty="0"/>
              <a:t> ao volume de xénon</a:t>
            </a:r>
          </a:p>
          <a:p>
            <a:pPr lvl="1" algn="just"/>
            <a:r>
              <a:rPr lang="en-GB" sz="2100" dirty="0"/>
              <a:t>como o radon é um gás inerte, viaja até ao volume de xénon</a:t>
            </a:r>
          </a:p>
          <a:p>
            <a:pPr marL="0" indent="0" algn="just">
              <a:buNone/>
            </a:pPr>
            <a:r>
              <a:rPr lang="en-GB" sz="2400" u="sng" dirty="0"/>
              <a:t>2.2 Krypton-85</a:t>
            </a:r>
          </a:p>
          <a:p>
            <a:pPr lvl="1" algn="just"/>
            <a:r>
              <a:rPr lang="en-GB" sz="2100" dirty="0"/>
              <a:t>está presente no ar </a:t>
            </a:r>
            <a:r>
              <a:rPr lang="en-GB" sz="2100" dirty="0" err="1"/>
              <a:t>captado</a:t>
            </a:r>
            <a:r>
              <a:rPr lang="en-GB" sz="2100" dirty="0"/>
              <a:t> de onde o xénon é </a:t>
            </a:r>
            <a:r>
              <a:rPr lang="en-GB" sz="2100" dirty="0" err="1"/>
              <a:t>extraído</a:t>
            </a:r>
            <a:endParaRPr lang="en-GB" sz="2100" dirty="0"/>
          </a:p>
          <a:p>
            <a:pPr marL="0" indent="0">
              <a:buNone/>
            </a:pPr>
            <a:endParaRPr lang="en-GB" sz="2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4E2BCF-E902-4E8F-BD2F-1C3DB4246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2388" r="12792" b="1875"/>
          <a:stretch/>
        </p:blipFill>
        <p:spPr>
          <a:xfrm>
            <a:off x="7945120" y="1822768"/>
            <a:ext cx="3388360" cy="40318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8A769C-19D4-48C0-B299-3F42622524B4}"/>
              </a:ext>
            </a:extLst>
          </p:cNvPr>
          <p:cNvSpPr txBox="1"/>
          <p:nvPr/>
        </p:nvSpPr>
        <p:spPr>
          <a:xfrm>
            <a:off x="7945120" y="5904132"/>
            <a:ext cx="3388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</a:t>
            </a:r>
            <a:r>
              <a:rPr lang="en-GB" sz="1500" dirty="0"/>
              <a:t> 1 - </a:t>
            </a:r>
            <a:r>
              <a:rPr lang="en-GB" sz="1500" dirty="0" err="1"/>
              <a:t>Esquema</a:t>
            </a:r>
            <a:r>
              <a:rPr lang="en-GB" sz="1500" dirty="0"/>
              <a:t> de </a:t>
            </a:r>
            <a:r>
              <a:rPr lang="en-GB" sz="1500" dirty="0" err="1"/>
              <a:t>uma</a:t>
            </a:r>
            <a:r>
              <a:rPr lang="en-GB" sz="1500" dirty="0"/>
              <a:t> </a:t>
            </a:r>
            <a:r>
              <a:rPr lang="en-GB" sz="1500" dirty="0" err="1"/>
              <a:t>interação</a:t>
            </a:r>
            <a:r>
              <a:rPr lang="en-GB" sz="1500" dirty="0"/>
              <a:t> no </a:t>
            </a:r>
            <a:r>
              <a:rPr lang="en-GB" sz="1500" dirty="0" err="1"/>
              <a:t>detetor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3458466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6D2CE-CF0C-4ED9-9E94-D360CA44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Simulações de Monte Carlo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D2E27-240C-439C-987A-C24C5F0CD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905626" cy="4667250"/>
          </a:xfrm>
        </p:spPr>
        <p:txBody>
          <a:bodyPr>
            <a:normAutofit/>
          </a:bodyPr>
          <a:lstStyle/>
          <a:p>
            <a:pPr algn="just"/>
            <a:r>
              <a:rPr lang="en-GB" sz="2300" dirty="0"/>
              <a:t>Conjunto de </a:t>
            </a:r>
            <a:r>
              <a:rPr lang="en-GB" sz="2300" dirty="0" err="1"/>
              <a:t>métodos</a:t>
            </a:r>
            <a:r>
              <a:rPr lang="en-GB" sz="2300" dirty="0"/>
              <a:t> </a:t>
            </a:r>
            <a:r>
              <a:rPr lang="en-GB" sz="2300" dirty="0" err="1"/>
              <a:t>baseados</a:t>
            </a:r>
            <a:r>
              <a:rPr lang="en-GB" sz="2300" dirty="0"/>
              <a:t> </a:t>
            </a:r>
            <a:r>
              <a:rPr lang="en-GB" sz="2300" dirty="0" err="1"/>
              <a:t>em</a:t>
            </a:r>
            <a:r>
              <a:rPr lang="en-GB" sz="2300" dirty="0"/>
              <a:t> </a:t>
            </a:r>
            <a:r>
              <a:rPr lang="en-GB" sz="2300" dirty="0" err="1"/>
              <a:t>amostras</a:t>
            </a:r>
            <a:r>
              <a:rPr lang="en-GB" sz="2300" dirty="0"/>
              <a:t> </a:t>
            </a:r>
            <a:r>
              <a:rPr lang="en-GB" sz="2300" dirty="0" err="1"/>
              <a:t>aleatórias</a:t>
            </a:r>
            <a:r>
              <a:rPr lang="en-GB" sz="2300" dirty="0"/>
              <a:t> que </a:t>
            </a:r>
            <a:r>
              <a:rPr lang="en-GB" sz="2300" dirty="0" err="1"/>
              <a:t>permitem</a:t>
            </a:r>
            <a:r>
              <a:rPr lang="en-GB" sz="2300" dirty="0"/>
              <a:t> </a:t>
            </a:r>
            <a:r>
              <a:rPr lang="en-GB" sz="2300" dirty="0" err="1"/>
              <a:t>obter</a:t>
            </a:r>
            <a:r>
              <a:rPr lang="en-GB" sz="2300" dirty="0"/>
              <a:t> </a:t>
            </a:r>
            <a:r>
              <a:rPr lang="en-GB" sz="2300" dirty="0" err="1"/>
              <a:t>resultados</a:t>
            </a:r>
            <a:r>
              <a:rPr lang="en-GB" sz="2300" dirty="0"/>
              <a:t> </a:t>
            </a:r>
            <a:r>
              <a:rPr lang="en-GB" sz="2300" dirty="0" err="1"/>
              <a:t>numéricos</a:t>
            </a:r>
            <a:r>
              <a:rPr lang="en-GB" sz="2300" dirty="0"/>
              <a:t>, que de </a:t>
            </a:r>
            <a:r>
              <a:rPr lang="en-GB" sz="2300" dirty="0" err="1"/>
              <a:t>outra</a:t>
            </a:r>
            <a:r>
              <a:rPr lang="en-GB" sz="2300" dirty="0"/>
              <a:t> forma </a:t>
            </a:r>
            <a:r>
              <a:rPr lang="en-GB" sz="2300" dirty="0" err="1"/>
              <a:t>seriam</a:t>
            </a:r>
            <a:r>
              <a:rPr lang="en-GB" sz="2300" dirty="0"/>
              <a:t> </a:t>
            </a:r>
            <a:r>
              <a:rPr lang="en-GB" sz="2300" dirty="0" err="1"/>
              <a:t>muito</a:t>
            </a:r>
            <a:r>
              <a:rPr lang="en-GB" sz="2300" dirty="0"/>
              <a:t> </a:t>
            </a:r>
            <a:r>
              <a:rPr lang="en-GB" sz="2300" dirty="0" err="1"/>
              <a:t>difíceis</a:t>
            </a:r>
            <a:r>
              <a:rPr lang="en-GB" sz="2300" dirty="0"/>
              <a:t> de </a:t>
            </a:r>
            <a:r>
              <a:rPr lang="en-GB" sz="2300" dirty="0" err="1"/>
              <a:t>calcular</a:t>
            </a:r>
            <a:endParaRPr lang="en-GB" sz="2300" dirty="0"/>
          </a:p>
          <a:p>
            <a:pPr algn="just"/>
            <a:endParaRPr lang="en-GB" sz="2300" dirty="0"/>
          </a:p>
          <a:p>
            <a:pPr algn="just"/>
            <a:r>
              <a:rPr lang="en-GB" sz="2300" dirty="0"/>
              <a:t>GEANT4 - </a:t>
            </a:r>
            <a:r>
              <a:rPr lang="en-GB" sz="2300" dirty="0" err="1"/>
              <a:t>simulações</a:t>
            </a:r>
            <a:r>
              <a:rPr lang="en-GB" sz="2300" dirty="0"/>
              <a:t> de Monte Carlo de </a:t>
            </a:r>
            <a:r>
              <a:rPr lang="en-GB" sz="2300" dirty="0" err="1"/>
              <a:t>interação</a:t>
            </a:r>
            <a:r>
              <a:rPr lang="en-GB" sz="2300" dirty="0"/>
              <a:t> entre </a:t>
            </a:r>
            <a:r>
              <a:rPr lang="en-GB" sz="2300" dirty="0" err="1"/>
              <a:t>partículas</a:t>
            </a:r>
            <a:r>
              <a:rPr lang="en-GB" sz="2300" dirty="0"/>
              <a:t> e </a:t>
            </a:r>
            <a:r>
              <a:rPr lang="en-GB" sz="2300" dirty="0" err="1"/>
              <a:t>matéria</a:t>
            </a:r>
            <a:endParaRPr lang="en-GB" sz="2300" dirty="0"/>
          </a:p>
          <a:p>
            <a:pPr algn="just"/>
            <a:r>
              <a:rPr lang="en-GB" sz="2300" dirty="0"/>
              <a:t>BACCARAT - “library” que </a:t>
            </a:r>
            <a:r>
              <a:rPr lang="en-GB" sz="2300" dirty="0" err="1"/>
              <a:t>estrutura</a:t>
            </a:r>
            <a:r>
              <a:rPr lang="en-GB" sz="2300" dirty="0"/>
              <a:t> GEANT4 para as </a:t>
            </a:r>
            <a:r>
              <a:rPr lang="en-GB" sz="2300" dirty="0" err="1"/>
              <a:t>necessidades</a:t>
            </a:r>
            <a:r>
              <a:rPr lang="en-GB" sz="2300" dirty="0"/>
              <a:t> do LZ (</a:t>
            </a:r>
            <a:r>
              <a:rPr lang="en-GB" sz="2300" dirty="0" err="1"/>
              <a:t>geometria</a:t>
            </a:r>
            <a:r>
              <a:rPr lang="en-GB" sz="2300" dirty="0"/>
              <a:t>, </a:t>
            </a:r>
            <a:r>
              <a:rPr lang="en-GB" sz="2300" dirty="0" err="1"/>
              <a:t>composição</a:t>
            </a:r>
            <a:r>
              <a:rPr lang="en-GB" sz="2300" dirty="0"/>
              <a:t>, …)</a:t>
            </a:r>
          </a:p>
          <a:p>
            <a:r>
              <a:rPr lang="en-GB" sz="2300" dirty="0"/>
              <a:t>Root - </a:t>
            </a:r>
            <a:r>
              <a:rPr lang="en-GB" sz="2300" dirty="0" err="1"/>
              <a:t>análise</a:t>
            </a:r>
            <a:r>
              <a:rPr lang="en-GB" sz="2300" dirty="0"/>
              <a:t> dos dados da </a:t>
            </a:r>
            <a:r>
              <a:rPr lang="en-GB" sz="2300" dirty="0" err="1"/>
              <a:t>simulação</a:t>
            </a:r>
            <a:endParaRPr lang="en-GB" sz="2300" dirty="0"/>
          </a:p>
          <a:p>
            <a:r>
              <a:rPr lang="en-GB" sz="2300" dirty="0"/>
              <a:t>C++ - </a:t>
            </a:r>
            <a:r>
              <a:rPr lang="en-GB" sz="2300" dirty="0" err="1"/>
              <a:t>linguagem</a:t>
            </a:r>
            <a:r>
              <a:rPr lang="en-GB" sz="2300" dirty="0"/>
              <a:t> de </a:t>
            </a:r>
            <a:r>
              <a:rPr lang="en-GB" sz="2300" dirty="0" err="1"/>
              <a:t>programação</a:t>
            </a:r>
            <a:r>
              <a:rPr lang="en-GB" sz="2300" dirty="0"/>
              <a:t> </a:t>
            </a:r>
            <a:r>
              <a:rPr lang="en-GB" sz="2300" dirty="0" err="1"/>
              <a:t>usada</a:t>
            </a:r>
            <a:endParaRPr lang="en-GB" sz="2300" dirty="0"/>
          </a:p>
          <a:p>
            <a:pPr lvl="1"/>
            <a:endParaRPr lang="en-GB" sz="1900" dirty="0"/>
          </a:p>
          <a:p>
            <a:pPr lvl="1"/>
            <a:endParaRPr lang="en-GB" sz="19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D7B0B6-7561-4F92-9484-D3AF49845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215" y="1825626"/>
            <a:ext cx="2904730" cy="4051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EF40AB-F423-4CCA-AC98-2757303B735C}"/>
              </a:ext>
            </a:extLst>
          </p:cNvPr>
          <p:cNvSpPr txBox="1"/>
          <p:nvPr/>
        </p:nvSpPr>
        <p:spPr>
          <a:xfrm>
            <a:off x="7840215" y="5938877"/>
            <a:ext cx="29047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</a:t>
            </a:r>
            <a:r>
              <a:rPr lang="en-GB" sz="1500" dirty="0"/>
              <a:t> 4 - </a:t>
            </a:r>
            <a:r>
              <a:rPr lang="en-GB" sz="1500" dirty="0" err="1"/>
              <a:t>Cadeia</a:t>
            </a:r>
            <a:r>
              <a:rPr lang="en-GB" sz="1500" dirty="0"/>
              <a:t> de </a:t>
            </a:r>
            <a:r>
              <a:rPr lang="en-GB" sz="1500" dirty="0" err="1"/>
              <a:t>decaimento</a:t>
            </a:r>
            <a:r>
              <a:rPr lang="en-GB" sz="1500" dirty="0"/>
              <a:t> do </a:t>
            </a:r>
            <a:r>
              <a:rPr lang="en-GB" sz="1500" dirty="0" err="1"/>
              <a:t>urânio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180703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Atividades</a:t>
            </a:r>
            <a:r>
              <a:rPr lang="en-GB" dirty="0"/>
              <a:t> 1 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BEB95-273A-43D5-8101-E92EA1184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879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GB" sz="2700" dirty="0" err="1"/>
              <a:t>Simular</a:t>
            </a:r>
            <a:r>
              <a:rPr lang="en-GB" sz="2700" dirty="0"/>
              <a:t> </a:t>
            </a:r>
            <a:r>
              <a:rPr lang="en-GB" sz="2700" dirty="0" err="1"/>
              <a:t>uma</a:t>
            </a:r>
            <a:r>
              <a:rPr lang="en-GB" sz="2700" dirty="0"/>
              <a:t> </a:t>
            </a:r>
            <a:r>
              <a:rPr lang="en-GB" sz="2700" dirty="0" err="1"/>
              <a:t>fonte</a:t>
            </a:r>
            <a:r>
              <a:rPr lang="en-GB" sz="2700" dirty="0"/>
              <a:t> </a:t>
            </a:r>
            <a:r>
              <a:rPr lang="en-GB" sz="2700" dirty="0" err="1"/>
              <a:t>pontual</a:t>
            </a:r>
            <a:r>
              <a:rPr lang="en-GB" sz="2700" dirty="0"/>
              <a:t> </a:t>
            </a:r>
            <a:r>
              <a:rPr lang="en-GB" sz="2700" dirty="0" err="1"/>
              <a:t>monoenergética</a:t>
            </a:r>
            <a:r>
              <a:rPr lang="en-GB" sz="2700" dirty="0"/>
              <a:t> de </a:t>
            </a:r>
            <a:r>
              <a:rPr lang="en-GB" sz="2700" dirty="0" err="1"/>
              <a:t>radiação</a:t>
            </a:r>
            <a:r>
              <a:rPr lang="en-GB" sz="2700" dirty="0"/>
              <a:t> </a:t>
            </a:r>
            <a:r>
              <a:rPr lang="en-GB" sz="2700" dirty="0" err="1"/>
              <a:t>em</a:t>
            </a:r>
            <a:r>
              <a:rPr lang="en-GB" sz="2700" dirty="0"/>
              <a:t> </a:t>
            </a:r>
            <a:r>
              <a:rPr lang="en-GB" sz="2700" dirty="0" err="1"/>
              <a:t>diferentes</a:t>
            </a:r>
            <a:r>
              <a:rPr lang="en-GB" sz="2700" dirty="0"/>
              <a:t> </a:t>
            </a:r>
            <a:r>
              <a:rPr lang="en-GB" sz="2700" dirty="0" err="1"/>
              <a:t>posições</a:t>
            </a:r>
            <a:endParaRPr lang="en-GB" sz="2700" dirty="0"/>
          </a:p>
          <a:p>
            <a:r>
              <a:rPr lang="en-GB" sz="2700" dirty="0" err="1"/>
              <a:t>Tratar</a:t>
            </a:r>
            <a:r>
              <a:rPr lang="en-GB" sz="2700" dirty="0"/>
              <a:t> </a:t>
            </a:r>
            <a:r>
              <a:rPr lang="en-GB" sz="2700" dirty="0" err="1"/>
              <a:t>os</a:t>
            </a:r>
            <a:r>
              <a:rPr lang="en-GB" sz="2700" dirty="0"/>
              <a:t> dados com Root e </a:t>
            </a:r>
            <a:r>
              <a:rPr lang="en-GB" sz="2700" dirty="0" err="1"/>
              <a:t>criar</a:t>
            </a:r>
            <a:r>
              <a:rPr lang="en-GB" sz="2700" dirty="0"/>
              <a:t> um </a:t>
            </a:r>
            <a:r>
              <a:rPr lang="en-GB" sz="2700" dirty="0" err="1"/>
              <a:t>histograma</a:t>
            </a:r>
            <a:r>
              <a:rPr lang="en-GB" sz="2700" dirty="0"/>
              <a:t> 1D da </a:t>
            </a:r>
            <a:r>
              <a:rPr lang="en-GB" sz="2700" dirty="0" err="1"/>
              <a:t>energia</a:t>
            </a:r>
            <a:r>
              <a:rPr lang="en-GB" sz="2700" dirty="0"/>
              <a:t> </a:t>
            </a:r>
            <a:r>
              <a:rPr lang="en-GB" sz="2700" dirty="0" err="1"/>
              <a:t>depositada</a:t>
            </a:r>
            <a:r>
              <a:rPr lang="en-GB" sz="2700" dirty="0"/>
              <a:t> e um </a:t>
            </a:r>
            <a:r>
              <a:rPr lang="en-GB" sz="2700" dirty="0" err="1"/>
              <a:t>histograma</a:t>
            </a:r>
            <a:r>
              <a:rPr lang="en-GB" sz="2700" dirty="0"/>
              <a:t> 2D da </a:t>
            </a:r>
            <a:r>
              <a:rPr lang="en-GB" sz="2700" dirty="0" err="1"/>
              <a:t>posição</a:t>
            </a:r>
            <a:r>
              <a:rPr lang="en-GB" sz="2700" dirty="0"/>
              <a:t> r</a:t>
            </a:r>
            <a:r>
              <a:rPr lang="en-GB" baseline="30000" dirty="0"/>
              <a:t>2</a:t>
            </a:r>
            <a:r>
              <a:rPr lang="en-GB" sz="2700" dirty="0"/>
              <a:t>-h </a:t>
            </a:r>
            <a:r>
              <a:rPr lang="en-GB" sz="2700" dirty="0" err="1"/>
              <a:t>onde</a:t>
            </a:r>
            <a:r>
              <a:rPr lang="en-GB" sz="2700" dirty="0"/>
              <a:t> </a:t>
            </a:r>
            <a:r>
              <a:rPr lang="en-GB" sz="2700" dirty="0" err="1"/>
              <a:t>tal</a:t>
            </a:r>
            <a:r>
              <a:rPr lang="en-GB" sz="2700" dirty="0"/>
              <a:t> </a:t>
            </a:r>
            <a:r>
              <a:rPr lang="en-GB" sz="2700" dirty="0" err="1"/>
              <a:t>acontece</a:t>
            </a:r>
            <a:endParaRPr lang="en-GB" sz="2700" dirty="0"/>
          </a:p>
          <a:p>
            <a:endParaRPr lang="en-GB" sz="2700" dirty="0"/>
          </a:p>
          <a:p>
            <a:endParaRPr lang="en-GB" sz="27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5A8053-31A2-46CD-B295-4CA375A881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"/>
          <a:stretch/>
        </p:blipFill>
        <p:spPr bwMode="auto">
          <a:xfrm>
            <a:off x="3622990" y="3810000"/>
            <a:ext cx="4924425" cy="2111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EE76D6-65DD-4415-A124-E00FA448F62D}"/>
              </a:ext>
            </a:extLst>
          </p:cNvPr>
          <p:cNvSpPr txBox="1"/>
          <p:nvPr/>
        </p:nvSpPr>
        <p:spPr>
          <a:xfrm>
            <a:off x="3028950" y="6091580"/>
            <a:ext cx="60776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</a:t>
            </a:r>
            <a:r>
              <a:rPr lang="en-GB" sz="1500" dirty="0"/>
              <a:t> 5 – </a:t>
            </a:r>
            <a:r>
              <a:rPr lang="en-GB" sz="1500" dirty="0" err="1"/>
              <a:t>Parte</a:t>
            </a:r>
            <a:r>
              <a:rPr lang="en-GB" sz="1500" dirty="0"/>
              <a:t> do </a:t>
            </a:r>
            <a:r>
              <a:rPr lang="en-GB" sz="1500" dirty="0" err="1"/>
              <a:t>ficheiro</a:t>
            </a:r>
            <a:r>
              <a:rPr lang="en-GB" sz="1500" dirty="0"/>
              <a:t> macro de </a:t>
            </a:r>
            <a:r>
              <a:rPr lang="en-GB" sz="1500" dirty="0" err="1"/>
              <a:t>uma</a:t>
            </a:r>
            <a:r>
              <a:rPr lang="en-GB" sz="1500" dirty="0"/>
              <a:t> das </a:t>
            </a:r>
            <a:r>
              <a:rPr lang="en-GB" sz="1500" dirty="0" err="1"/>
              <a:t>simulações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1957279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Atividades</a:t>
            </a:r>
            <a:r>
              <a:rPr lang="en-GB" dirty="0"/>
              <a:t> 1 e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E76D6-65DD-4415-A124-E00FA448F62D}"/>
              </a:ext>
            </a:extLst>
          </p:cNvPr>
          <p:cNvSpPr txBox="1"/>
          <p:nvPr/>
        </p:nvSpPr>
        <p:spPr>
          <a:xfrm>
            <a:off x="3028950" y="6091580"/>
            <a:ext cx="60776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Figuras</a:t>
            </a:r>
            <a:r>
              <a:rPr lang="en-GB" sz="1500" dirty="0"/>
              <a:t> 6 e 7 – Código C++ que </a:t>
            </a:r>
            <a:r>
              <a:rPr lang="en-GB" sz="1500" dirty="0" err="1"/>
              <a:t>interpreta</a:t>
            </a:r>
            <a:r>
              <a:rPr lang="en-GB" sz="1500" dirty="0"/>
              <a:t> </a:t>
            </a:r>
            <a:r>
              <a:rPr lang="en-GB" sz="1500" dirty="0" err="1"/>
              <a:t>resultados</a:t>
            </a:r>
            <a:r>
              <a:rPr lang="en-GB" sz="1500" dirty="0"/>
              <a:t> da </a:t>
            </a:r>
            <a:r>
              <a:rPr lang="en-GB" sz="1500" dirty="0" err="1"/>
              <a:t>simulação</a:t>
            </a:r>
            <a:endParaRPr lang="en-GB" sz="1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0B218C-926F-425E-B060-6A96AB71D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988" y="2069537"/>
            <a:ext cx="5558023" cy="1152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E558EE-6B6A-41B0-8617-B404492A1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3722061"/>
            <a:ext cx="11435576" cy="1676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39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Atividades</a:t>
            </a:r>
            <a:r>
              <a:rPr lang="en-GB" dirty="0"/>
              <a:t> 1 e 2 - </a:t>
            </a:r>
            <a:r>
              <a:rPr lang="en-GB" dirty="0" err="1"/>
              <a:t>Resultados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F01B61-3B0A-47A7-BE4D-81532FC88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" y="2156779"/>
            <a:ext cx="4980940" cy="3377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19BA85-0B40-41B7-85C8-F44C76705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120" y="2156779"/>
            <a:ext cx="4980940" cy="33778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6D08C4-7236-433E-86FA-C4D52DC12160}"/>
              </a:ext>
            </a:extLst>
          </p:cNvPr>
          <p:cNvSpPr txBox="1"/>
          <p:nvPr/>
        </p:nvSpPr>
        <p:spPr>
          <a:xfrm>
            <a:off x="3036832" y="5758205"/>
            <a:ext cx="60776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Figuras</a:t>
            </a:r>
            <a:r>
              <a:rPr lang="en-GB" sz="1500" dirty="0"/>
              <a:t> 8 e 9 – </a:t>
            </a:r>
            <a:r>
              <a:rPr lang="en-GB" sz="1500" dirty="0" err="1"/>
              <a:t>Tratamento</a:t>
            </a:r>
            <a:r>
              <a:rPr lang="en-GB" sz="1500" dirty="0"/>
              <a:t> de dados para um </a:t>
            </a:r>
            <a:r>
              <a:rPr lang="en-GB" sz="1500" dirty="0" err="1"/>
              <a:t>fonte</a:t>
            </a:r>
            <a:r>
              <a:rPr lang="en-GB" sz="1500" dirty="0"/>
              <a:t> </a:t>
            </a:r>
            <a:r>
              <a:rPr lang="en-GB" sz="1500" dirty="0" err="1"/>
              <a:t>na</a:t>
            </a:r>
            <a:r>
              <a:rPr lang="en-GB" sz="1500" dirty="0"/>
              <a:t> </a:t>
            </a:r>
            <a:r>
              <a:rPr lang="en-GB" sz="1500" dirty="0" err="1"/>
              <a:t>posição</a:t>
            </a:r>
            <a:r>
              <a:rPr lang="en-GB" sz="1500" dirty="0"/>
              <a:t> (0,0,75) cm</a:t>
            </a:r>
          </a:p>
        </p:txBody>
      </p:sp>
    </p:spTree>
    <p:extLst>
      <p:ext uri="{BB962C8B-B14F-4D97-AF65-F5344CB8AC3E}">
        <p14:creationId xmlns:p14="http://schemas.microsoft.com/office/powerpoint/2010/main" val="2381527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Atividades</a:t>
            </a:r>
            <a:r>
              <a:rPr lang="en-GB" dirty="0"/>
              <a:t> 1 e 2 - </a:t>
            </a:r>
            <a:r>
              <a:rPr lang="en-GB" dirty="0" err="1"/>
              <a:t>Resultados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64F003-B21B-4B5B-841A-D6CB6F177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2148683"/>
            <a:ext cx="4980940" cy="33778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8A9C25-8994-443D-BB90-B6F42C60D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187" y="2148683"/>
            <a:ext cx="4980940" cy="33778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010D47-87A4-42BC-BFC2-8174880095DB}"/>
              </a:ext>
            </a:extLst>
          </p:cNvPr>
          <p:cNvSpPr txBox="1"/>
          <p:nvPr/>
        </p:nvSpPr>
        <p:spPr>
          <a:xfrm>
            <a:off x="2914650" y="5758206"/>
            <a:ext cx="62293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Figuras</a:t>
            </a:r>
            <a:r>
              <a:rPr lang="en-GB" sz="1500" dirty="0"/>
              <a:t> 10 e 11 – </a:t>
            </a:r>
            <a:r>
              <a:rPr lang="en-GB" sz="1500" dirty="0" err="1"/>
              <a:t>Tratamento</a:t>
            </a:r>
            <a:r>
              <a:rPr lang="en-GB" sz="1500" dirty="0"/>
              <a:t> de dados para um </a:t>
            </a:r>
            <a:r>
              <a:rPr lang="en-GB" sz="1500" dirty="0" err="1"/>
              <a:t>fonte</a:t>
            </a:r>
            <a:r>
              <a:rPr lang="en-GB" sz="1500" dirty="0"/>
              <a:t> </a:t>
            </a:r>
            <a:r>
              <a:rPr lang="en-GB" sz="1500" dirty="0" err="1"/>
              <a:t>na</a:t>
            </a:r>
            <a:r>
              <a:rPr lang="en-GB" sz="1500" dirty="0"/>
              <a:t> </a:t>
            </a:r>
            <a:r>
              <a:rPr lang="en-GB" sz="1500" dirty="0" err="1"/>
              <a:t>posição</a:t>
            </a:r>
            <a:r>
              <a:rPr lang="en-GB" sz="1500" dirty="0"/>
              <a:t> (80,0,75) cm</a:t>
            </a:r>
          </a:p>
        </p:txBody>
      </p:sp>
    </p:spTree>
    <p:extLst>
      <p:ext uri="{BB962C8B-B14F-4D97-AF65-F5344CB8AC3E}">
        <p14:creationId xmlns:p14="http://schemas.microsoft.com/office/powerpoint/2010/main" val="397640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CB94-F32F-48E7-885C-80BF6669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880" y="365125"/>
            <a:ext cx="10515600" cy="1325563"/>
          </a:xfrm>
        </p:spPr>
        <p:txBody>
          <a:bodyPr/>
          <a:lstStyle/>
          <a:p>
            <a:r>
              <a:rPr lang="en-GB" dirty="0" err="1"/>
              <a:t>Atividade</a:t>
            </a:r>
            <a:r>
              <a:rPr lang="en-GB" dirty="0"/>
              <a:t>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FC3008-5C73-41A9-A89E-173AB8F238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51"/>
          <a:stretch/>
        </p:blipFill>
        <p:spPr>
          <a:xfrm>
            <a:off x="3337242" y="4020344"/>
            <a:ext cx="6082983" cy="1873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9C3BB8-6365-4B1A-89A3-B89405BAD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879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GB" sz="2700" dirty="0" err="1"/>
              <a:t>Simular</a:t>
            </a:r>
            <a:r>
              <a:rPr lang="en-GB" sz="2700" dirty="0"/>
              <a:t> </a:t>
            </a:r>
            <a:r>
              <a:rPr lang="en-GB" sz="2700" dirty="0" err="1"/>
              <a:t>uma</a:t>
            </a:r>
            <a:r>
              <a:rPr lang="en-GB" sz="2700" dirty="0"/>
              <a:t> </a:t>
            </a:r>
            <a:r>
              <a:rPr lang="en-GB" sz="2700" dirty="0" err="1"/>
              <a:t>amostra</a:t>
            </a:r>
            <a:r>
              <a:rPr lang="en-GB" sz="2700" dirty="0"/>
              <a:t> de </a:t>
            </a:r>
            <a:r>
              <a:rPr lang="en-GB" sz="2700" dirty="0" err="1"/>
              <a:t>desintegrações</a:t>
            </a:r>
            <a:r>
              <a:rPr lang="en-GB" sz="2700" dirty="0"/>
              <a:t> (beta) do </a:t>
            </a:r>
            <a:r>
              <a:rPr lang="en-GB" sz="2700" baseline="30000" dirty="0"/>
              <a:t>85</a:t>
            </a:r>
            <a:r>
              <a:rPr lang="en-GB" sz="2700" dirty="0"/>
              <a:t>Kr no </a:t>
            </a:r>
            <a:r>
              <a:rPr lang="en-GB" sz="2700" dirty="0" err="1"/>
              <a:t>Xénon</a:t>
            </a:r>
            <a:endParaRPr lang="en-GB" sz="2700" baseline="30000" dirty="0"/>
          </a:p>
          <a:p>
            <a:r>
              <a:rPr lang="en-GB" sz="2700" dirty="0" err="1"/>
              <a:t>Tratar</a:t>
            </a:r>
            <a:r>
              <a:rPr lang="en-GB" sz="2700" dirty="0"/>
              <a:t> </a:t>
            </a:r>
            <a:r>
              <a:rPr lang="en-GB" sz="2700" dirty="0" err="1"/>
              <a:t>os</a:t>
            </a:r>
            <a:r>
              <a:rPr lang="en-GB" sz="2700" dirty="0"/>
              <a:t> dados com Root e </a:t>
            </a:r>
            <a:r>
              <a:rPr lang="en-GB" sz="2700" dirty="0" err="1"/>
              <a:t>criar</a:t>
            </a:r>
            <a:r>
              <a:rPr lang="en-GB" sz="2700" dirty="0"/>
              <a:t> um </a:t>
            </a:r>
            <a:r>
              <a:rPr lang="en-GB" sz="2700" dirty="0" err="1"/>
              <a:t>histograma</a:t>
            </a:r>
            <a:r>
              <a:rPr lang="en-GB" sz="2700" dirty="0"/>
              <a:t> 1D da </a:t>
            </a:r>
            <a:r>
              <a:rPr lang="en-GB" sz="2700" dirty="0" err="1"/>
              <a:t>energia</a:t>
            </a:r>
            <a:r>
              <a:rPr lang="en-GB" sz="2700" dirty="0"/>
              <a:t> </a:t>
            </a:r>
            <a:r>
              <a:rPr lang="en-GB" sz="2700" dirty="0" err="1"/>
              <a:t>depositada</a:t>
            </a:r>
            <a:r>
              <a:rPr lang="en-GB" sz="2700" dirty="0"/>
              <a:t> e um </a:t>
            </a:r>
            <a:r>
              <a:rPr lang="en-GB" sz="2700" dirty="0" err="1"/>
              <a:t>histograma</a:t>
            </a:r>
            <a:r>
              <a:rPr lang="en-GB" sz="2700" dirty="0"/>
              <a:t> 2D da </a:t>
            </a:r>
            <a:r>
              <a:rPr lang="en-GB" sz="2700" dirty="0" err="1"/>
              <a:t>posição</a:t>
            </a:r>
            <a:r>
              <a:rPr lang="en-GB" sz="2700" dirty="0"/>
              <a:t> r</a:t>
            </a:r>
            <a:r>
              <a:rPr lang="en-GB" baseline="30000" dirty="0"/>
              <a:t>2</a:t>
            </a:r>
            <a:r>
              <a:rPr lang="en-GB" sz="2700" dirty="0"/>
              <a:t>-h </a:t>
            </a:r>
            <a:r>
              <a:rPr lang="en-GB" sz="2700" dirty="0" err="1"/>
              <a:t>onde</a:t>
            </a:r>
            <a:r>
              <a:rPr lang="en-GB" sz="2700" dirty="0"/>
              <a:t> </a:t>
            </a:r>
            <a:r>
              <a:rPr lang="en-GB" sz="2700" dirty="0" err="1"/>
              <a:t>tal</a:t>
            </a:r>
            <a:r>
              <a:rPr lang="en-GB" sz="2700" dirty="0"/>
              <a:t> </a:t>
            </a:r>
            <a:r>
              <a:rPr lang="en-GB" sz="2700" dirty="0" err="1"/>
              <a:t>acontece</a:t>
            </a:r>
            <a:endParaRPr lang="en-GB" sz="2700" dirty="0"/>
          </a:p>
          <a:p>
            <a:r>
              <a:rPr lang="en-GB" sz="2700" dirty="0" err="1"/>
              <a:t>Normalizar</a:t>
            </a:r>
            <a:r>
              <a:rPr lang="en-GB" sz="2700" dirty="0"/>
              <a:t> o </a:t>
            </a:r>
            <a:r>
              <a:rPr lang="en-GB" sz="2700" dirty="0" err="1"/>
              <a:t>espetro</a:t>
            </a:r>
            <a:r>
              <a:rPr lang="en-GB" sz="2700" dirty="0"/>
              <a:t> de </a:t>
            </a:r>
            <a:r>
              <a:rPr lang="en-GB" sz="2700" dirty="0" err="1"/>
              <a:t>energia</a:t>
            </a:r>
            <a:endParaRPr lang="en-GB" sz="2700" dirty="0"/>
          </a:p>
          <a:p>
            <a:endParaRPr lang="en-GB" sz="27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DD0371-F13A-4CB0-B165-1F19EBC6C6B8}"/>
              </a:ext>
            </a:extLst>
          </p:cNvPr>
          <p:cNvSpPr txBox="1"/>
          <p:nvPr/>
        </p:nvSpPr>
        <p:spPr>
          <a:xfrm>
            <a:off x="3028950" y="6091580"/>
            <a:ext cx="60776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 err="1"/>
              <a:t>Figura</a:t>
            </a:r>
            <a:r>
              <a:rPr lang="en-GB" sz="1500" dirty="0"/>
              <a:t> 12 – </a:t>
            </a:r>
            <a:r>
              <a:rPr lang="en-GB" sz="1500" dirty="0" err="1"/>
              <a:t>Parte</a:t>
            </a:r>
            <a:r>
              <a:rPr lang="en-GB" sz="1500" dirty="0"/>
              <a:t> do </a:t>
            </a:r>
            <a:r>
              <a:rPr lang="en-GB" sz="1500" dirty="0" err="1"/>
              <a:t>ficheiro</a:t>
            </a:r>
            <a:r>
              <a:rPr lang="en-GB" sz="1500" dirty="0"/>
              <a:t> macro da </a:t>
            </a:r>
            <a:r>
              <a:rPr lang="en-GB" sz="1500" dirty="0" err="1"/>
              <a:t>simulação</a:t>
            </a:r>
            <a:r>
              <a:rPr lang="en-GB" sz="1500" dirty="0"/>
              <a:t> do Krypton</a:t>
            </a:r>
          </a:p>
        </p:txBody>
      </p:sp>
    </p:spTree>
    <p:extLst>
      <p:ext uri="{BB962C8B-B14F-4D97-AF65-F5344CB8AC3E}">
        <p14:creationId xmlns:p14="http://schemas.microsoft.com/office/powerpoint/2010/main" val="3562595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Microsoft Office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Simulações de Monte Carlo para preparar a procura de matéria escura na experiência LZ</vt:lpstr>
      <vt:lpstr>Tópicos</vt:lpstr>
      <vt:lpstr>Fontes de background do LZ</vt:lpstr>
      <vt:lpstr>Simulações de Monte Carlo</vt:lpstr>
      <vt:lpstr>Atividades 1 e 2</vt:lpstr>
      <vt:lpstr>Atividades 1 e 2</vt:lpstr>
      <vt:lpstr>Atividades 1 e 2 - Resultados</vt:lpstr>
      <vt:lpstr>Atividades 1 e 2 - Resultados</vt:lpstr>
      <vt:lpstr>Atividade 3</vt:lpstr>
      <vt:lpstr>Atividade 3 - resultados</vt:lpstr>
      <vt:lpstr>Atividade 4</vt:lpstr>
      <vt:lpstr>Atividade 4 - resultados</vt:lpstr>
      <vt:lpstr>Atividade 4 - resultados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Simulações de Monte Carlo para preparar a procura de matéria escura na experiência LZ</dc:title>
  <dc:creator>Frederico Simões</dc:creator>
  <cp:lastModifiedBy>Frederico Simões</cp:lastModifiedBy>
  <cp:revision>64</cp:revision>
  <dcterms:created xsi:type="dcterms:W3CDTF">2019-09-03T14:37:55Z</dcterms:created>
  <dcterms:modified xsi:type="dcterms:W3CDTF">2019-09-05T02:14:30Z</dcterms:modified>
</cp:coreProperties>
</file>