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98" r:id="rId1"/>
  </p:sldMasterIdLst>
  <p:notesMasterIdLst>
    <p:notesMasterId r:id="rId14"/>
  </p:notesMasterIdLst>
  <p:sldIdLst>
    <p:sldId id="264" r:id="rId2"/>
    <p:sldId id="268" r:id="rId3"/>
    <p:sldId id="269" r:id="rId4"/>
    <p:sldId id="270" r:id="rId5"/>
    <p:sldId id="266" r:id="rId6"/>
    <p:sldId id="257" r:id="rId7"/>
    <p:sldId id="274" r:id="rId8"/>
    <p:sldId id="276" r:id="rId9"/>
    <p:sldId id="277" r:id="rId10"/>
    <p:sldId id="278" r:id="rId11"/>
    <p:sldId id="271" r:id="rId12"/>
    <p:sldId id="272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7357128-2800-40D5-A155-CA64A21526CB}">
  <a:tblStyle styleId="{F7357128-2800-40D5-A155-CA64A21526C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2" autoAdjust="0"/>
    <p:restoredTop sz="94646"/>
  </p:normalViewPr>
  <p:slideViewPr>
    <p:cSldViewPr snapToGrid="0">
      <p:cViewPr varScale="1">
        <p:scale>
          <a:sx n="97" d="100"/>
          <a:sy n="97" d="100"/>
        </p:scale>
        <p:origin x="891" y="4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088F5-89C0-4128-85B6-EFDF40C6304E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fd2a4b56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fd2a4b56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88FC-B4E0-5942-9B28-4CBC450C56C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4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404" y="569214"/>
            <a:ext cx="7063740" cy="3031236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6404" y="3600450"/>
            <a:ext cx="7063740" cy="1268730"/>
          </a:xfrm>
        </p:spPr>
        <p:txBody>
          <a:bodyPr>
            <a:normAutofit/>
          </a:bodyPr>
          <a:lstStyle>
            <a:lvl1pPr marL="0" indent="0" algn="l">
              <a:buNone/>
              <a:defRPr sz="1650" baseline="0">
                <a:solidFill>
                  <a:schemeClr val="tx1">
                    <a:lumMod val="75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FABC0F30-1398-B545-BF2F-B434D99D5F1F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2" descr="http://www.lip.pt/cms/images/layout/logo.png">
            <a:extLst>
              <a:ext uri="{FF2B5EF4-FFF2-40B4-BE49-F238E27FC236}">
                <a16:creationId xmlns:a16="http://schemas.microsoft.com/office/drawing/2014/main" id="{2A2F8C8E-3B72-403C-9C40-E38D1D0AAE9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344" y="4211445"/>
            <a:ext cx="1080120" cy="6068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1225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7447E-85CD-BD42-A8A7-5C42969BDEC5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16586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6525" y="285750"/>
            <a:ext cx="1857375" cy="4423172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85750"/>
            <a:ext cx="5800725" cy="4423172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9A78-88FA-5B41-87D6-D704881E4648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78439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  <p:pic>
        <p:nvPicPr>
          <p:cNvPr id="5" name="Picture 2" descr="http://www.lip.pt/cms/images/layout/logo.png">
            <a:extLst>
              <a:ext uri="{FF2B5EF4-FFF2-40B4-BE49-F238E27FC236}">
                <a16:creationId xmlns:a16="http://schemas.microsoft.com/office/drawing/2014/main" id="{CEB10B82-CADB-441B-A7AB-41A5CA0805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6529" y="385989"/>
            <a:ext cx="671542" cy="3772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4894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3A98-9A39-874C-B919-DDB73C568C71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  <p:pic>
        <p:nvPicPr>
          <p:cNvPr id="7" name="Picture 2" descr="http://www.lip.pt/cms/images/layout/logo.png">
            <a:extLst>
              <a:ext uri="{FF2B5EF4-FFF2-40B4-BE49-F238E27FC236}">
                <a16:creationId xmlns:a16="http://schemas.microsoft.com/office/drawing/2014/main" id="{CD4C39C2-8516-4D07-86DF-0FEDAE7BFF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4745" y="223771"/>
            <a:ext cx="720685" cy="4048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6823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569214"/>
            <a:ext cx="7063740" cy="3031236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5400" b="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3600450"/>
            <a:ext cx="7063740" cy="1268730"/>
          </a:xfrm>
        </p:spPr>
        <p:txBody>
          <a:bodyPr anchor="t">
            <a:normAutofit/>
          </a:bodyPr>
          <a:lstStyle>
            <a:lvl1pPr marL="0" indent="0">
              <a:buNone/>
              <a:defRPr sz="16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CD38-41BA-3446-A124-7F0DC5588BE8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1100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6404" y="1371600"/>
            <a:ext cx="3360420" cy="3263503"/>
          </a:xfrm>
        </p:spPr>
        <p:txBody>
          <a:bodyPr/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860" y="1371600"/>
            <a:ext cx="3360420" cy="3263503"/>
          </a:xfrm>
        </p:spPr>
        <p:txBody>
          <a:bodyPr/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CA6E-6D4B-EE40-9C55-6F1883708B7B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3475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285241"/>
            <a:ext cx="3360420" cy="54864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6404" y="1880662"/>
            <a:ext cx="3360420" cy="2748488"/>
          </a:xfrm>
        </p:spPr>
        <p:txBody>
          <a:bodyPr/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4860" y="1285241"/>
            <a:ext cx="3360420" cy="54864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15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1500"/>
              </a:spcBef>
              <a:buFontTx/>
              <a:buNone/>
            </a:pPr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4860" y="1880662"/>
            <a:ext cx="3360420" cy="2748488"/>
          </a:xfrm>
        </p:spPr>
        <p:txBody>
          <a:bodyPr/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F9AE-8527-1F4B-8200-10AD0FD53C6A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6444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689EB-A3C6-1841-BEEC-553335832665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  <p:pic>
        <p:nvPicPr>
          <p:cNvPr id="7" name="Picture 2" descr="http://www.lip.pt/cms/images/layout/logo.png">
            <a:extLst>
              <a:ext uri="{FF2B5EF4-FFF2-40B4-BE49-F238E27FC236}">
                <a16:creationId xmlns:a16="http://schemas.microsoft.com/office/drawing/2014/main" id="{F3482474-CE33-4D12-9855-37FFEF543D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274320"/>
            <a:ext cx="734607" cy="4127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0252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B0864-529D-5E46-A3CA-5AB90BD016E8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  <p:pic>
        <p:nvPicPr>
          <p:cNvPr id="5" name="Picture 2" descr="http://www.lip.pt/cms/images/layout/logo.png">
            <a:extLst>
              <a:ext uri="{FF2B5EF4-FFF2-40B4-BE49-F238E27FC236}">
                <a16:creationId xmlns:a16="http://schemas.microsoft.com/office/drawing/2014/main" id="{551F5C8D-AC1F-4A6C-B132-A1D374F94F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8309" y="332964"/>
            <a:ext cx="707121" cy="3972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6277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400300" cy="1200148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00" y="514350"/>
            <a:ext cx="4559300" cy="411480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74801"/>
            <a:ext cx="2400300" cy="28575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600"/>
              </a:spcBef>
              <a:buNone/>
              <a:defRPr sz="9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8AE0D-33F4-AA40-95B1-525ED91BF035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0700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29050"/>
            <a:ext cx="8469630" cy="131445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943350"/>
            <a:ext cx="7486650" cy="685800"/>
          </a:xfrm>
        </p:spPr>
        <p:txBody>
          <a:bodyPr anchor="b">
            <a:normAutofit/>
          </a:bodyPr>
          <a:lstStyle>
            <a:lvl1pPr>
              <a:defRPr sz="2100" b="0">
                <a:solidFill>
                  <a:schemeClr val="bg1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1"/>
            <a:ext cx="8469630" cy="384669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581442"/>
            <a:ext cx="7486650" cy="4477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975">
                <a:solidFill>
                  <a:schemeClr val="bg1">
                    <a:lumMod val="8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F303-BBB4-C346-8500-543B0292E25F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39590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69630" y="0"/>
            <a:ext cx="685800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274320"/>
            <a:ext cx="7269480" cy="9941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371600"/>
            <a:ext cx="644652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8098157" y="748903"/>
            <a:ext cx="142874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60763D1-41D7-F248-ACBF-257EAE768A39}" type="datetime1">
              <a:rPr lang="en-US" smtClean="0"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469506" y="3034903"/>
            <a:ext cx="2686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9630" y="4629150"/>
            <a:ext cx="685800" cy="445294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27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1869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 spc="-38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5000"/>
        </a:lnSpc>
        <a:spcBef>
          <a:spcPts val="1050"/>
        </a:spcBef>
        <a:spcAft>
          <a:spcPts val="150"/>
        </a:spcAft>
        <a:buClr>
          <a:schemeClr val="accent1"/>
        </a:buClr>
        <a:buSzPct val="80000"/>
        <a:buFont typeface="Arial" pitchFamily="34" charset="0"/>
        <a:buChar char="•"/>
        <a:defRPr sz="1350" kern="1200" spc="8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225"/>
        </a:spcBef>
        <a:spcAft>
          <a:spcPts val="225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225"/>
        </a:spcBef>
        <a:spcAft>
          <a:spcPts val="225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225"/>
        </a:spcBef>
        <a:spcAft>
          <a:spcPts val="225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960120" indent="-137160" algn="l" defTabSz="685800" rtl="0" eaLnBrk="1" latinLnBrk="0" hangingPunct="1">
        <a:lnSpc>
          <a:spcPct val="90000"/>
        </a:lnSpc>
        <a:spcBef>
          <a:spcPts val="225"/>
        </a:spcBef>
        <a:spcAft>
          <a:spcPts val="225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171450" algn="l" defTabSz="685800" rtl="0" eaLnBrk="1" latinLnBrk="0" hangingPunct="1">
        <a:lnSpc>
          <a:spcPct val="90000"/>
        </a:lnSpc>
        <a:spcBef>
          <a:spcPts val="225"/>
        </a:spcBef>
        <a:spcAft>
          <a:spcPts val="225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25000" indent="-171450" algn="l" defTabSz="685800" rtl="0" eaLnBrk="1" latinLnBrk="0" hangingPunct="1">
        <a:lnSpc>
          <a:spcPct val="90000"/>
        </a:lnSpc>
        <a:spcBef>
          <a:spcPts val="225"/>
        </a:spcBef>
        <a:spcAft>
          <a:spcPts val="225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50000" indent="-171450" algn="l" defTabSz="685800" rtl="0" eaLnBrk="1" latinLnBrk="0" hangingPunct="1">
        <a:lnSpc>
          <a:spcPct val="90000"/>
        </a:lnSpc>
        <a:spcBef>
          <a:spcPts val="225"/>
        </a:spcBef>
        <a:spcAft>
          <a:spcPts val="225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75000" indent="-171450" algn="l" defTabSz="685800" rtl="0" eaLnBrk="1" latinLnBrk="0" hangingPunct="1">
        <a:lnSpc>
          <a:spcPct val="90000"/>
        </a:lnSpc>
        <a:spcBef>
          <a:spcPts val="225"/>
        </a:spcBef>
        <a:spcAft>
          <a:spcPts val="225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48408" y="832892"/>
            <a:ext cx="7247249" cy="1102519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High-precision timing detectors for HL-LHC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48407" y="2144486"/>
            <a:ext cx="6588663" cy="2425486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en-US" sz="2500" b="1" dirty="0"/>
              <a:t>summer internship ID #64 </a:t>
            </a:r>
            <a:br>
              <a:rPr lang="en-US" sz="2500" b="1" dirty="0"/>
            </a:br>
            <a:r>
              <a:rPr lang="en-US" sz="2500" b="1" dirty="0"/>
              <a:t>Jul-Sep 2019 </a:t>
            </a:r>
            <a:r>
              <a:rPr lang="pt-PT" sz="2500" b="1" dirty="0"/>
              <a:t>@ Tagus LIP</a:t>
            </a:r>
            <a:br>
              <a:rPr lang="pt-PT" sz="2500" b="1" dirty="0"/>
            </a:br>
            <a:br>
              <a:rPr lang="pt-PT" sz="2500" b="1" dirty="0"/>
            </a:br>
            <a:r>
              <a:rPr lang="pt-PT" sz="2500" i="1" dirty="0" err="1"/>
              <a:t>scientific</a:t>
            </a:r>
            <a:r>
              <a:rPr lang="pt-PT" sz="2500" i="1" dirty="0"/>
              <a:t> </a:t>
            </a:r>
            <a:r>
              <a:rPr lang="pt-PT" sz="2500" i="1" dirty="0" err="1"/>
              <a:t>advisor</a:t>
            </a:r>
            <a:r>
              <a:rPr lang="pt-PT" sz="2500" i="1" dirty="0"/>
              <a:t>:</a:t>
            </a:r>
          </a:p>
          <a:p>
            <a:pPr algn="r"/>
            <a:r>
              <a:rPr lang="pt-PT" sz="2500" b="1" dirty="0" err="1"/>
              <a:t>Niknejad,T</a:t>
            </a:r>
            <a:r>
              <a:rPr lang="pt-PT" sz="2500" b="1" dirty="0"/>
              <a:t>.</a:t>
            </a:r>
          </a:p>
          <a:p>
            <a:pPr algn="r"/>
            <a:r>
              <a:rPr lang="pt-PT" sz="2500" i="1" dirty="0"/>
              <a:t>trainees:</a:t>
            </a:r>
          </a:p>
          <a:p>
            <a:pPr algn="r"/>
            <a:r>
              <a:rPr lang="pt-PT" sz="2500" b="1" i="1" dirty="0" err="1"/>
              <a:t>Cardoso,V</a:t>
            </a:r>
            <a:r>
              <a:rPr lang="pt-PT" sz="2500" b="1" i="1" dirty="0"/>
              <a:t>.</a:t>
            </a:r>
          </a:p>
          <a:p>
            <a:pPr algn="r"/>
            <a:r>
              <a:rPr lang="pt-PT" sz="2500" b="1" i="1" dirty="0" err="1"/>
              <a:t>Vília</a:t>
            </a:r>
            <a:r>
              <a:rPr lang="pt-PT" sz="2500" b="1" i="1" dirty="0"/>
              <a:t>, G</a:t>
            </a:r>
            <a:r>
              <a:rPr lang="pt-PT" b="1" i="1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622E0-B885-DB4B-B285-D3DA7F615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1</a:t>
            </a:fld>
            <a:endParaRPr lang="pt-PT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4F5B3-7A73-0A4D-BAEC-05FE4A5A2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Scan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D851AE-E16C-0148-95F9-AF4D35E68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Tahereh Niknejad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85E77-C159-4D41-84E6-3653D7B70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TWEPP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4D84C9-D624-8342-A329-D351C8564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93F87344-7DEC-E944-A17D-144A3DBDB4D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D91A7-D9F6-1E4F-AC28-35213DBB16C5}"/>
              </a:ext>
            </a:extLst>
          </p:cNvPr>
          <p:cNvSpPr txBox="1"/>
          <p:nvPr/>
        </p:nvSpPr>
        <p:spPr>
          <a:xfrm>
            <a:off x="987988" y="1196814"/>
            <a:ext cx="3387378" cy="335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3692" indent="-183692">
              <a:buFont typeface="Wingdings" pitchFamily="2" charset="2"/>
              <a:buChar char="Ø"/>
            </a:pPr>
            <a:r>
              <a:rPr lang="en-US" sz="1179" dirty="0">
                <a:latin typeface="Cambria" panose="02040503050406030204" pitchFamily="18" charset="0"/>
              </a:rPr>
              <a:t> </a:t>
            </a:r>
            <a:r>
              <a:rPr lang="en-US" sz="1179" dirty="0" err="1">
                <a:latin typeface="Cambria" panose="02040503050406030204" pitchFamily="18" charset="0"/>
              </a:rPr>
              <a:t>SiPM</a:t>
            </a:r>
            <a:r>
              <a:rPr lang="en-US" sz="1179" dirty="0">
                <a:latin typeface="Cambria" panose="02040503050406030204" pitchFamily="18" charset="0"/>
              </a:rPr>
              <a:t> type</a:t>
            </a:r>
          </a:p>
          <a:p>
            <a:pPr marL="471720" lvl="1" indent="-183692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HDR2</a:t>
            </a:r>
          </a:p>
          <a:p>
            <a:pPr marL="471720" lvl="1" indent="-183692"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OV: 4.99 V, corresponds to the gain of 5e5</a:t>
            </a:r>
          </a:p>
          <a:p>
            <a:pPr marL="471720" lvl="1" indent="-183692">
              <a:buFont typeface="Arial" panose="020B0604020202020204" pitchFamily="34" charset="0"/>
              <a:buChar char="•"/>
            </a:pPr>
            <a:endParaRPr lang="en-US" sz="1179" dirty="0">
              <a:latin typeface="Cambria" panose="02040503050406030204" pitchFamily="18" charset="0"/>
            </a:endParaRPr>
          </a:p>
          <a:p>
            <a:pPr marL="183692" indent="-183692">
              <a:buFont typeface="Wingdings" pitchFamily="2" charset="2"/>
              <a:buChar char="Ø"/>
            </a:pPr>
            <a:r>
              <a:rPr lang="en-US" sz="1179" dirty="0">
                <a:latin typeface="Cambria" panose="02040503050406030204" pitchFamily="18" charset="0"/>
              </a:rPr>
              <a:t> Laser shine at both </a:t>
            </a:r>
            <a:r>
              <a:rPr lang="en-US" sz="1179" dirty="0" err="1">
                <a:latin typeface="Cambria" panose="02040503050406030204" pitchFamily="18" charset="0"/>
              </a:rPr>
              <a:t>SiPMs</a:t>
            </a:r>
            <a:r>
              <a:rPr lang="en-US" sz="1179" dirty="0">
                <a:latin typeface="Cambria" panose="02040503050406030204" pitchFamily="18" charset="0"/>
              </a:rPr>
              <a:t>:</a:t>
            </a:r>
          </a:p>
          <a:p>
            <a:pPr marL="183692" indent="-183692">
              <a:buFont typeface="Wingdings" pitchFamily="2" charset="2"/>
              <a:buChar char="Ø"/>
            </a:pPr>
            <a:endParaRPr lang="en-US" sz="1179" dirty="0">
              <a:latin typeface="Cambria" panose="02040503050406030204" pitchFamily="18" charset="0"/>
            </a:endParaRPr>
          </a:p>
          <a:p>
            <a:pPr marL="471720" lvl="1" indent="-183692"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~1000 </a:t>
            </a:r>
            <a:r>
              <a:rPr lang="en-US" sz="1179" dirty="0" err="1">
                <a:latin typeface="Cambria" panose="02040503050406030204" pitchFamily="18" charset="0"/>
              </a:rPr>
              <a:t>p.e.</a:t>
            </a:r>
            <a:r>
              <a:rPr lang="en-US" sz="1179" dirty="0">
                <a:latin typeface="Cambria" panose="02040503050406030204" pitchFamily="18" charset="0"/>
              </a:rPr>
              <a:t>  per pulse on average</a:t>
            </a:r>
          </a:p>
          <a:p>
            <a:pPr lvl="1"/>
            <a:r>
              <a:rPr lang="en-US" sz="1179" dirty="0">
                <a:latin typeface="Cambria" panose="02040503050406030204" pitchFamily="18" charset="0"/>
              </a:rPr>
              <a:t>					</a:t>
            </a:r>
          </a:p>
          <a:p>
            <a:pPr marL="183692" indent="-183692">
              <a:buFont typeface="Wingdings" pitchFamily="2" charset="2"/>
              <a:buChar char="Ø"/>
            </a:pPr>
            <a:r>
              <a:rPr lang="en-US" sz="1179" dirty="0">
                <a:latin typeface="Cambria" panose="02040503050406030204" pitchFamily="18" charset="0"/>
              </a:rPr>
              <a:t> Operation modes:</a:t>
            </a:r>
          </a:p>
          <a:p>
            <a:pPr marL="183692" indent="-183692">
              <a:buFont typeface="Wingdings" pitchFamily="2" charset="2"/>
              <a:buChar char="Ø"/>
            </a:pPr>
            <a:endParaRPr lang="en-US" sz="1179" dirty="0">
              <a:latin typeface="Cambria" panose="02040503050406030204" pitchFamily="18" charset="0"/>
            </a:endParaRPr>
          </a:p>
          <a:p>
            <a:pPr marL="471720" lvl="1" indent="-183692"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2 </a:t>
            </a:r>
            <a:r>
              <a:rPr lang="en-US" sz="1179" dirty="0" err="1">
                <a:latin typeface="Cambria" panose="02040503050406030204" pitchFamily="18" charset="0"/>
              </a:rPr>
              <a:t>SiPMs</a:t>
            </a:r>
            <a:r>
              <a:rPr lang="en-US" sz="1179" dirty="0">
                <a:latin typeface="Cambria" panose="02040503050406030204" pitchFamily="18" charset="0"/>
              </a:rPr>
              <a:t> are connected to 1 </a:t>
            </a:r>
            <a:r>
              <a:rPr lang="en-US" sz="1179" dirty="0" err="1">
                <a:latin typeface="Cambria" panose="02040503050406030204" pitchFamily="18" charset="0"/>
              </a:rPr>
              <a:t>TOFHiR</a:t>
            </a:r>
            <a:r>
              <a:rPr lang="en-US" sz="1179" dirty="0">
                <a:latin typeface="Cambria" panose="02040503050406030204" pitchFamily="18" charset="0"/>
              </a:rPr>
              <a:t> test board</a:t>
            </a:r>
          </a:p>
          <a:p>
            <a:pPr marL="471720" lvl="1" indent="-183692"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Temp : 18</a:t>
            </a:r>
            <a:r>
              <a:rPr lang="en-US" sz="1179" baseline="30000" dirty="0">
                <a:latin typeface="Cambria" panose="02040503050406030204" pitchFamily="18" charset="0"/>
              </a:rPr>
              <a:t>o</a:t>
            </a:r>
            <a:r>
              <a:rPr lang="en-US" sz="1179" dirty="0">
                <a:latin typeface="Cambria" panose="02040503050406030204" pitchFamily="18" charset="0"/>
              </a:rPr>
              <a:t>C</a:t>
            </a:r>
          </a:p>
          <a:p>
            <a:pPr marL="183692" indent="-183692">
              <a:buFont typeface="Wingdings" pitchFamily="2" charset="2"/>
              <a:buChar char="Ø"/>
            </a:pPr>
            <a:r>
              <a:rPr lang="en-US" sz="1179" dirty="0">
                <a:latin typeface="Cambria" panose="02040503050406030204" pitchFamily="18" charset="0"/>
              </a:rPr>
              <a:t>Threshold in DAC unit set  to 63 (139 mV over the baseline)</a:t>
            </a:r>
          </a:p>
          <a:p>
            <a:pPr lvl="1"/>
            <a:endParaRPr lang="en-US" sz="1179" dirty="0">
              <a:latin typeface="Cambria" panose="02040503050406030204" pitchFamily="18" charset="0"/>
            </a:endParaRPr>
          </a:p>
          <a:p>
            <a:pPr marL="471720" lvl="1" indent="-183692">
              <a:buFont typeface="Arial" panose="020B0604020202020204" pitchFamily="34" charset="0"/>
              <a:buChar char="•"/>
            </a:pPr>
            <a:endParaRPr lang="en-US" sz="1179" dirty="0">
              <a:latin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F028D-16EC-854D-80B7-6EDE4BE2992B}"/>
              </a:ext>
            </a:extLst>
          </p:cNvPr>
          <p:cNvSpPr txBox="1"/>
          <p:nvPr/>
        </p:nvSpPr>
        <p:spPr>
          <a:xfrm>
            <a:off x="5486014" y="1321661"/>
            <a:ext cx="1559349" cy="38908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4" dirty="0"/>
              <a:t>CTR vs frequency</a:t>
            </a:r>
          </a:p>
          <a:p>
            <a:pPr algn="ctr"/>
            <a:r>
              <a:rPr lang="en-US" sz="964" dirty="0"/>
              <a:t>100Hz-700 kHz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211D9EA5-24D4-4E8D-8568-D3F7933D2A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4375366" y="1763911"/>
            <a:ext cx="37806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972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B67F1A-F136-4E52-B33B-7649A0A7B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Summary</a:t>
            </a:r>
            <a:r>
              <a:rPr lang="pt-PT" dirty="0"/>
              <a:t> </a:t>
            </a:r>
            <a:r>
              <a:rPr lang="pt-PT" dirty="0" err="1"/>
              <a:t>and</a:t>
            </a:r>
            <a:r>
              <a:rPr lang="pt-PT" dirty="0"/>
              <a:t> </a:t>
            </a:r>
            <a:r>
              <a:rPr lang="pt-PT" dirty="0" err="1"/>
              <a:t>Conclusions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B1D202B7-18D1-4226-B320-FBCAFB7E01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Ø"/>
            </a:pPr>
            <a:endParaRPr lang="en-US" sz="1400" dirty="0">
              <a:latin typeface="Cambria" panose="02040503050406030204" pitchFamily="18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400" dirty="0">
                <a:latin typeface="Cambria" panose="02040503050406030204" pitchFamily="18" charset="0"/>
              </a:rPr>
              <a:t>Estimation of number of </a:t>
            </a:r>
            <a:r>
              <a:rPr lang="en-US" sz="1400" dirty="0" err="1">
                <a:latin typeface="Cambria" panose="02040503050406030204" pitchFamily="18" charset="0"/>
              </a:rPr>
              <a:t>p.e.</a:t>
            </a:r>
            <a:r>
              <a:rPr lang="en-US" sz="1400" dirty="0">
                <a:latin typeface="Cambria" panose="02040503050406030204" pitchFamily="18" charset="0"/>
              </a:rPr>
              <a:t> with laser pulses and attenuators based on simulation results</a:t>
            </a: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400" dirty="0">
                <a:latin typeface="Cambria" panose="02040503050406030204" pitchFamily="18" charset="0"/>
              </a:rPr>
              <a:t>Time resolution of laser pulse with BTL </a:t>
            </a:r>
            <a:r>
              <a:rPr lang="en-US" sz="1400" dirty="0" err="1">
                <a:latin typeface="Cambria" panose="02040503050406030204" pitchFamily="18" charset="0"/>
              </a:rPr>
              <a:t>SiPMs</a:t>
            </a:r>
            <a:r>
              <a:rPr lang="en-US" sz="1400" dirty="0">
                <a:latin typeface="Cambria" panose="02040503050406030204" pitchFamily="18" charset="0"/>
              </a:rPr>
              <a:t> has been measured at low thresholds </a:t>
            </a:r>
          </a:p>
          <a:p>
            <a:pPr lvl="1">
              <a:spcAft>
                <a:spcPts val="600"/>
              </a:spcAft>
              <a:buFont typeface="System Font Regular"/>
              <a:buChar char="-"/>
            </a:pPr>
            <a:r>
              <a:rPr lang="en-US" sz="1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laser pulse 1 k </a:t>
            </a:r>
            <a:r>
              <a:rPr lang="en-US" sz="14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p.e.</a:t>
            </a:r>
            <a:r>
              <a:rPr lang="en-US" sz="1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 (~10k </a:t>
            </a:r>
            <a:r>
              <a:rPr lang="en-US" sz="14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p.e.</a:t>
            </a:r>
            <a:r>
              <a:rPr lang="en-US" sz="1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 LYSO pulse): 19 </a:t>
            </a:r>
            <a:r>
              <a:rPr lang="en-US" sz="14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ps</a:t>
            </a:r>
            <a:endParaRPr lang="en-US" sz="1400" dirty="0">
              <a:solidFill>
                <a:schemeClr val="accent4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 lvl="1">
              <a:spcAft>
                <a:spcPts val="600"/>
              </a:spcAft>
              <a:buFont typeface="System Font Regular"/>
              <a:buChar char="-"/>
            </a:pPr>
            <a:r>
              <a:rPr lang="en-US" sz="1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laser pulse 200 </a:t>
            </a:r>
            <a:r>
              <a:rPr lang="en-US" sz="14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p.e.</a:t>
            </a:r>
            <a:r>
              <a:rPr lang="en-US" sz="1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 (~2k </a:t>
            </a:r>
            <a:r>
              <a:rPr lang="en-US" sz="14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p.e.</a:t>
            </a:r>
            <a:r>
              <a:rPr lang="en-US" sz="14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 LYSO pulse): 43 </a:t>
            </a:r>
            <a:r>
              <a:rPr lang="en-US" sz="1400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ps</a:t>
            </a:r>
            <a:endParaRPr lang="en-US" sz="1400" dirty="0">
              <a:solidFill>
                <a:schemeClr val="accent4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400" dirty="0">
                <a:latin typeface="Cambria" panose="02040503050406030204" pitchFamily="18" charset="0"/>
              </a:rPr>
              <a:t> Time resolution is stable with frequency (up to 700 </a:t>
            </a:r>
            <a:r>
              <a:rPr lang="en-US" sz="1400" dirty="0" err="1">
                <a:latin typeface="Cambria" panose="02040503050406030204" pitchFamily="18" charset="0"/>
              </a:rPr>
              <a:t>KHz</a:t>
            </a:r>
            <a:r>
              <a:rPr lang="en-US" sz="1400" dirty="0">
                <a:latin typeface="Cambria" panose="02040503050406030204" pitchFamily="18" charset="0"/>
              </a:rPr>
              <a:t>)</a:t>
            </a:r>
          </a:p>
          <a:p>
            <a:endParaRPr lang="pt-P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2BBA38-CBFB-5C49-A9D4-BA55FE449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86018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C41D1A-5966-4255-B508-874D2FD4F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314" y="2074664"/>
            <a:ext cx="2285372" cy="994172"/>
          </a:xfrm>
        </p:spPr>
        <p:txBody>
          <a:bodyPr/>
          <a:lstStyle/>
          <a:p>
            <a:r>
              <a:rPr lang="pt-PT" dirty="0" err="1"/>
              <a:t>Questions</a:t>
            </a:r>
            <a:r>
              <a:rPr lang="pt-PT" dirty="0"/>
              <a:t>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B45EC3-E25C-7341-A5DD-910C7EF7F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3282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C57E8-B8F8-E245-93DF-3D23ADC98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High-luminosity HL-LHC challenge</a:t>
            </a:r>
          </a:p>
        </p:txBody>
      </p:sp>
      <p:sp>
        <p:nvSpPr>
          <p:cNvPr id="8" name="Marcador de Posição de Conteúdo 7">
            <a:extLst>
              <a:ext uri="{FF2B5EF4-FFF2-40B4-BE49-F238E27FC236}">
                <a16:creationId xmlns:a16="http://schemas.microsoft.com/office/drawing/2014/main" id="{CE31F1C3-6672-4DB2-8AB3-7A1F241C7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62594" y="1705328"/>
            <a:ext cx="3807036" cy="2437694"/>
          </a:xfrm>
        </p:spPr>
        <p:txBody>
          <a:bodyPr>
            <a:normAutofit/>
          </a:bodyPr>
          <a:lstStyle/>
          <a:p>
            <a:pPr marL="300038" indent="-300038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dirty="0">
                <a:latin typeface="Cambria" panose="02040503050406030204" pitchFamily="18" charset="0"/>
              </a:rPr>
              <a:t>HL-LHC targeted luminosity for CMS in phase-2 upgrade is (5-7.5)x10</a:t>
            </a:r>
            <a:r>
              <a:rPr lang="en-US" sz="1400" baseline="30000" dirty="0">
                <a:latin typeface="Cambria" panose="02040503050406030204" pitchFamily="18" charset="0"/>
              </a:rPr>
              <a:t>34</a:t>
            </a:r>
            <a:r>
              <a:rPr lang="en-US" sz="1400" dirty="0">
                <a:latin typeface="Cambria" panose="02040503050406030204" pitchFamily="18" charset="0"/>
              </a:rPr>
              <a:t> Hz/cm</a:t>
            </a:r>
            <a:r>
              <a:rPr lang="en-US" sz="1400" baseline="30000" dirty="0">
                <a:latin typeface="Cambria" panose="02040503050406030204" pitchFamily="18" charset="0"/>
              </a:rPr>
              <a:t>2 </a:t>
            </a:r>
            <a:r>
              <a:rPr lang="en-US" sz="1400" dirty="0">
                <a:latin typeface="Cambria" panose="02040503050406030204" pitchFamily="18" charset="0"/>
              </a:rPr>
              <a:t>(140-200 pileup events)</a:t>
            </a:r>
            <a:endParaRPr lang="en-US" sz="1400" dirty="0">
              <a:solidFill>
                <a:schemeClr val="accent4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 marL="300038" indent="-300038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dirty="0">
                <a:latin typeface="Cambria" panose="02040503050406030204" pitchFamily="18" charset="0"/>
              </a:rPr>
              <a:t>This can degrade the identification and the reconstruction of the interaction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ADE1A-6B6C-C54D-863B-A0BE75BFB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2</a:t>
            </a:fld>
            <a:endParaRPr lang="pt-PT"/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5AECD9DD-125B-4E10-9ADC-F9685139B8F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14" r="34087" b="-21"/>
          <a:stretch/>
        </p:blipFill>
        <p:spPr>
          <a:xfrm>
            <a:off x="422628" y="1705328"/>
            <a:ext cx="3963282" cy="259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62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EEF62E-37A3-452A-B3B8-859EE0D16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274320"/>
            <a:ext cx="7269480" cy="710837"/>
          </a:xfrm>
        </p:spPr>
        <p:txBody>
          <a:bodyPr/>
          <a:lstStyle/>
          <a:p>
            <a:r>
              <a:rPr lang="en-US" dirty="0"/>
              <a:t>High-luminosity HL-LHC challenge</a:t>
            </a:r>
            <a:endParaRPr lang="pt-PT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FE0C94DC-BD79-481F-A760-91E77FD0F0A7}"/>
              </a:ext>
            </a:extLst>
          </p:cNvPr>
          <p:cNvSpPr/>
          <p:nvPr/>
        </p:nvSpPr>
        <p:spPr>
          <a:xfrm>
            <a:off x="4669971" y="2460171"/>
            <a:ext cx="2296886" cy="21227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B0A2704A-1613-4BE8-8FB6-2A0FA0AB8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7" t="42755" r="42412" b="7132"/>
          <a:stretch/>
        </p:blipFill>
        <p:spPr>
          <a:xfrm>
            <a:off x="4117762" y="1455683"/>
            <a:ext cx="4351868" cy="292276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D46DE2-80BB-EE43-9647-E6A04272B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3</a:t>
            </a:fld>
            <a:endParaRPr lang="pt-P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8BB02C-1BB5-FC46-9702-116FF9368FDA}"/>
              </a:ext>
            </a:extLst>
          </p:cNvPr>
          <p:cNvSpPr/>
          <p:nvPr/>
        </p:nvSpPr>
        <p:spPr>
          <a:xfrm>
            <a:off x="126522" y="1793680"/>
            <a:ext cx="410124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0038" indent="-300038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dirty="0">
                <a:latin typeface="Cambria" panose="02040503050406030204" pitchFamily="18" charset="0"/>
              </a:rPr>
              <a:t>Exploit the time spread of collision vertices to provide extra separation power against pileup collisions</a:t>
            </a:r>
          </a:p>
          <a:p>
            <a:pPr marL="300038" indent="-300038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dirty="0">
                <a:latin typeface="Cambria" panose="02040503050406030204" pitchFamily="18" charset="0"/>
              </a:rPr>
              <a:t>Time resolution of 30-50 </a:t>
            </a:r>
            <a:r>
              <a:rPr lang="en-US" sz="1400" dirty="0" err="1">
                <a:latin typeface="Cambria" panose="02040503050406030204" pitchFamily="18" charset="0"/>
              </a:rPr>
              <a:t>ps</a:t>
            </a:r>
            <a:r>
              <a:rPr lang="en-US" sz="1400" dirty="0">
                <a:latin typeface="Cambria" panose="02040503050406030204" pitchFamily="18" charset="0"/>
              </a:rPr>
              <a:t> for charge particles throughout the HL-LHC can be achieved with thin, large area and cost-effective detectors  </a:t>
            </a:r>
          </a:p>
          <a:p>
            <a:pPr marL="300038" indent="-300038">
              <a:buFont typeface="Wingdings" pitchFamily="2" charset="2"/>
              <a:buChar char="Ø"/>
            </a:pPr>
            <a:endParaRPr lang="en-US" sz="14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831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D33A2-B1D4-42F3-842B-56BC6BC85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274320"/>
            <a:ext cx="7269480" cy="656409"/>
          </a:xfrm>
        </p:spPr>
        <p:txBody>
          <a:bodyPr/>
          <a:lstStyle/>
          <a:p>
            <a:r>
              <a:rPr lang="pt-PT" dirty="0"/>
              <a:t>BTL – Barrel Timing </a:t>
            </a:r>
            <a:r>
              <a:rPr lang="pt-PT" dirty="0" err="1"/>
              <a:t>Layer</a:t>
            </a:r>
            <a:endParaRPr lang="pt-PT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E31356E-524B-4F24-AEC2-330BAE1B23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5014" y="1217703"/>
            <a:ext cx="4862739" cy="2732860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EEB6EC-6A4F-CB47-9A07-7AA8B3B3B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4</a:t>
            </a:fld>
            <a:endParaRPr lang="pt-PT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033783-AE3C-9D4F-8CBF-9F9976E431B0}"/>
              </a:ext>
            </a:extLst>
          </p:cNvPr>
          <p:cNvSpPr txBox="1"/>
          <p:nvPr/>
        </p:nvSpPr>
        <p:spPr>
          <a:xfrm>
            <a:off x="5287739" y="1370487"/>
            <a:ext cx="310165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Sensors:</a:t>
            </a:r>
          </a:p>
          <a:p>
            <a:pPr marL="880567" lvl="1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400" dirty="0" err="1">
                <a:latin typeface="Cambria" panose="02040503050406030204" pitchFamily="18" charset="0"/>
              </a:rPr>
              <a:t>LYSO:Ce</a:t>
            </a:r>
            <a:r>
              <a:rPr lang="en-US" sz="1400" dirty="0">
                <a:latin typeface="Cambria" panose="02040503050406030204" pitchFamily="18" charset="0"/>
              </a:rPr>
              <a:t> scintillator crystal bars (~3x3x57 mm</a:t>
            </a:r>
            <a:r>
              <a:rPr lang="en-US" sz="1400" baseline="30000" dirty="0">
                <a:latin typeface="Cambria" panose="02040503050406030204" pitchFamily="18" charset="0"/>
              </a:rPr>
              <a:t>2</a:t>
            </a:r>
            <a:r>
              <a:rPr lang="en-US" sz="1400" dirty="0">
                <a:latin typeface="Cambria" panose="02040503050406030204" pitchFamily="18" charset="0"/>
              </a:rPr>
              <a:t>)</a:t>
            </a:r>
            <a:endParaRPr lang="en-US" sz="1400" baseline="30000" dirty="0">
              <a:latin typeface="Cambria" panose="02040503050406030204" pitchFamily="18" charset="0"/>
            </a:endParaRPr>
          </a:p>
          <a:p>
            <a:pPr marL="880567" lvl="1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400" dirty="0" err="1">
                <a:latin typeface="Cambria" panose="02040503050406030204" pitchFamily="18" charset="0"/>
              </a:rPr>
              <a:t>SiPM</a:t>
            </a:r>
            <a:r>
              <a:rPr lang="en-US" sz="1400" dirty="0">
                <a:latin typeface="Cambria" panose="02040503050406030204" pitchFamily="18" charset="0"/>
              </a:rPr>
              <a:t> readout (double ended readout)</a:t>
            </a:r>
          </a:p>
          <a:p>
            <a:pPr marL="880567" lvl="1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400" dirty="0">
                <a:latin typeface="Cambria" panose="02040503050406030204" pitchFamily="18" charset="0"/>
              </a:rPr>
              <a:t>332k channels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1F3E35-5373-8D46-B839-ADD082A390E3}"/>
              </a:ext>
            </a:extLst>
          </p:cNvPr>
          <p:cNvSpPr txBox="1"/>
          <p:nvPr/>
        </p:nvSpPr>
        <p:spPr>
          <a:xfrm>
            <a:off x="5156969" y="3195240"/>
            <a:ext cx="32324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Readout electronics:</a:t>
            </a:r>
          </a:p>
          <a:p>
            <a:pPr marL="994867" lvl="1" indent="-4572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400" dirty="0" err="1">
                <a:latin typeface="Cambria" panose="02040503050406030204" pitchFamily="18" charset="0"/>
              </a:rPr>
              <a:t>TOFHiR</a:t>
            </a:r>
            <a:r>
              <a:rPr lang="en-US" sz="1400" dirty="0">
                <a:latin typeface="Cambria" panose="02040503050406030204" pitchFamily="18" charset="0"/>
              </a:rPr>
              <a:t> ASIC </a:t>
            </a:r>
          </a:p>
          <a:p>
            <a:pPr marL="1418234" lvl="2" indent="-342900">
              <a:spcAft>
                <a:spcPts val="600"/>
              </a:spcAft>
              <a:buFont typeface="System Font Regular"/>
              <a:buChar char="-"/>
            </a:pPr>
            <a:r>
              <a:rPr lang="en-US" sz="1400" dirty="0">
                <a:latin typeface="Cambria" panose="02040503050406030204" pitchFamily="18" charset="0"/>
              </a:rPr>
              <a:t>analog processing and digitization of </a:t>
            </a:r>
            <a:r>
              <a:rPr lang="en-US" sz="1400" dirty="0" err="1">
                <a:latin typeface="Cambria" panose="02040503050406030204" pitchFamily="18" charset="0"/>
              </a:rPr>
              <a:t>SiPM</a:t>
            </a:r>
            <a:r>
              <a:rPr lang="en-US" sz="1400" dirty="0">
                <a:latin typeface="Cambria" panose="02040503050406030204" pitchFamily="18" charset="0"/>
              </a:rPr>
              <a:t> signals</a:t>
            </a:r>
          </a:p>
        </p:txBody>
      </p:sp>
    </p:spTree>
    <p:extLst>
      <p:ext uri="{BB962C8B-B14F-4D97-AF65-F5344CB8AC3E}">
        <p14:creationId xmlns:p14="http://schemas.microsoft.com/office/powerpoint/2010/main" val="1601077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E2D688-9AC5-414E-9BAE-AFCFBAAC6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274320"/>
            <a:ext cx="7269480" cy="607423"/>
          </a:xfrm>
        </p:spPr>
        <p:txBody>
          <a:bodyPr/>
          <a:lstStyle/>
          <a:p>
            <a:r>
              <a:rPr lang="en-US" dirty="0"/>
              <a:t>High-precision timing detectors</a:t>
            </a:r>
            <a:endParaRPr lang="pt-PT" dirty="0"/>
          </a:p>
        </p:txBody>
      </p:sp>
      <p:sp>
        <p:nvSpPr>
          <p:cNvPr id="41" name="Marcador de Posição de Conteúdo 40">
            <a:extLst>
              <a:ext uri="{FF2B5EF4-FFF2-40B4-BE49-F238E27FC236}">
                <a16:creationId xmlns:a16="http://schemas.microsoft.com/office/drawing/2014/main" id="{928B72E3-6702-4268-B949-452E00973F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47A63035-CC02-4BB7-945A-82F1A9B0518F}"/>
              </a:ext>
            </a:extLst>
          </p:cNvPr>
          <p:cNvGrpSpPr/>
          <p:nvPr/>
        </p:nvGrpSpPr>
        <p:grpSpPr>
          <a:xfrm>
            <a:off x="4885479" y="1879240"/>
            <a:ext cx="3450148" cy="2695012"/>
            <a:chOff x="4890921" y="1883228"/>
            <a:chExt cx="3450148" cy="269501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8D890EA-8B4F-4D01-B358-33881F74C2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0089" t="4289"/>
            <a:stretch/>
          </p:blipFill>
          <p:spPr>
            <a:xfrm>
              <a:off x="4890921" y="1883228"/>
              <a:ext cx="3450148" cy="2695012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6A9C460-5DC2-423E-B66A-9BCACBF27087}"/>
                </a:ext>
              </a:extLst>
            </p:cNvPr>
            <p:cNvCxnSpPr>
              <a:cxnSpLocks/>
            </p:cNvCxnSpPr>
            <p:nvPr/>
          </p:nvCxnSpPr>
          <p:spPr>
            <a:xfrm>
              <a:off x="5333670" y="3913584"/>
              <a:ext cx="2955801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D2A3927-C758-4FAD-AB09-8DF01133529B}"/>
              </a:ext>
            </a:extLst>
          </p:cNvPr>
          <p:cNvGrpSpPr/>
          <p:nvPr/>
        </p:nvGrpSpPr>
        <p:grpSpPr>
          <a:xfrm>
            <a:off x="544992" y="1323553"/>
            <a:ext cx="4156516" cy="1130596"/>
            <a:chOff x="609220" y="1704553"/>
            <a:chExt cx="4156516" cy="11305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D09E110-E417-440A-968A-4642A86F5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220" y="1704553"/>
              <a:ext cx="4156516" cy="1130596"/>
            </a:xfrm>
            <a:prstGeom prst="rect">
              <a:avLst/>
            </a:prstGeom>
          </p:spPr>
        </p:pic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C36E374A-0E25-4169-8D69-A69D89CB2C35}"/>
                </a:ext>
              </a:extLst>
            </p:cNvPr>
            <p:cNvSpPr/>
            <p:nvPr/>
          </p:nvSpPr>
          <p:spPr>
            <a:xfrm>
              <a:off x="702129" y="1981200"/>
              <a:ext cx="723900" cy="283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52F78F5A-E025-47C8-920D-F09810797A44}"/>
              </a:ext>
            </a:extLst>
          </p:cNvPr>
          <p:cNvGrpSpPr/>
          <p:nvPr/>
        </p:nvGrpSpPr>
        <p:grpSpPr>
          <a:xfrm>
            <a:off x="544992" y="2824897"/>
            <a:ext cx="3955166" cy="2095445"/>
            <a:chOff x="702129" y="1920387"/>
            <a:chExt cx="4716836" cy="2641369"/>
          </a:xfrm>
        </p:grpSpPr>
        <p:pic>
          <p:nvPicPr>
            <p:cNvPr id="36" name="Imagem 35">
              <a:extLst>
                <a:ext uri="{FF2B5EF4-FFF2-40B4-BE49-F238E27FC236}">
                  <a16:creationId xmlns:a16="http://schemas.microsoft.com/office/drawing/2014/main" id="{75A1F70D-AE9D-49E7-B9B4-F0EC798D6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2129" y="1920387"/>
              <a:ext cx="4716836" cy="2531869"/>
            </a:xfrm>
            <a:prstGeom prst="rect">
              <a:avLst/>
            </a:prstGeom>
          </p:spPr>
        </p:pic>
        <p:pic>
          <p:nvPicPr>
            <p:cNvPr id="38" name="Imagem 37">
              <a:extLst>
                <a:ext uri="{FF2B5EF4-FFF2-40B4-BE49-F238E27FC236}">
                  <a16:creationId xmlns:a16="http://schemas.microsoft.com/office/drawing/2014/main" id="{26B818C2-7E80-4D61-AD39-3032422FC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2129" y="4125500"/>
              <a:ext cx="838200" cy="436256"/>
            </a:xfrm>
            <a:prstGeom prst="rect">
              <a:avLst/>
            </a:prstGeom>
          </p:spPr>
        </p:pic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CDE32D-6850-7947-9ED9-B3356BE9E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7657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Google Shape;60;p14"/>
          <p:cNvGraphicFramePr/>
          <p:nvPr>
            <p:extLst>
              <p:ext uri="{D42A27DB-BD31-4B8C-83A1-F6EECF244321}">
                <p14:modId xmlns:p14="http://schemas.microsoft.com/office/powerpoint/2010/main" val="797282053"/>
              </p:ext>
            </p:extLst>
          </p:nvPr>
        </p:nvGraphicFramePr>
        <p:xfrm>
          <a:off x="946404" y="755758"/>
          <a:ext cx="7217926" cy="4251630"/>
        </p:xfrm>
        <a:graphic>
          <a:graphicData uri="http://schemas.openxmlformats.org/drawingml/2006/table">
            <a:tbl>
              <a:tblPr>
                <a:noFill/>
                <a:tableStyleId>{F7357128-2800-40D5-A155-CA64A21526CB}</a:tableStyleId>
              </a:tblPr>
              <a:tblGrid>
                <a:gridCol w="611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3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1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1200" b="1" dirty="0" err="1"/>
                        <a:t>nPe</a:t>
                      </a:r>
                      <a:endParaRPr sz="1200" b="1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1200" b="1" dirty="0" err="1"/>
                        <a:t>Simulated</a:t>
                      </a:r>
                      <a:r>
                        <a:rPr lang="pt-PT" sz="1200" b="1" dirty="0"/>
                        <a:t> Pulse </a:t>
                      </a:r>
                      <a:r>
                        <a:rPr lang="pt-PT" sz="1200" b="1" dirty="0" err="1"/>
                        <a:t>Height</a:t>
                      </a:r>
                      <a:r>
                        <a:rPr lang="pt-PT" sz="1200" b="1" dirty="0"/>
                        <a:t> (</a:t>
                      </a:r>
                      <a:r>
                        <a:rPr lang="pt-PT" sz="1200" b="1" dirty="0" err="1"/>
                        <a:t>mV</a:t>
                      </a:r>
                      <a:r>
                        <a:rPr lang="pt-PT" sz="1200" b="1" dirty="0"/>
                        <a:t>)</a:t>
                      </a:r>
                      <a:endParaRPr sz="1200" b="1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1200" b="1" dirty="0" err="1"/>
                        <a:t>Measured</a:t>
                      </a:r>
                      <a:r>
                        <a:rPr lang="pt-PT" sz="1200" b="1" dirty="0"/>
                        <a:t> Pulse </a:t>
                      </a:r>
                      <a:r>
                        <a:rPr lang="pt-PT" sz="1200" b="1" dirty="0" err="1"/>
                        <a:t>Height</a:t>
                      </a:r>
                      <a:r>
                        <a:rPr lang="pt-PT" sz="1200" b="1" dirty="0"/>
                        <a:t> (</a:t>
                      </a:r>
                      <a:r>
                        <a:rPr lang="pt-PT" sz="1200" b="1" dirty="0" err="1"/>
                        <a:t>mV</a:t>
                      </a:r>
                      <a:r>
                        <a:rPr lang="pt-PT" sz="1200" b="1" dirty="0"/>
                        <a:t>)</a:t>
                      </a:r>
                      <a:endParaRPr sz="1200" b="1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1200" b="1" dirty="0" err="1"/>
                        <a:t>Optical</a:t>
                      </a:r>
                      <a:r>
                        <a:rPr lang="pt-PT" sz="1200" b="1" dirty="0"/>
                        <a:t> </a:t>
                      </a:r>
                      <a:r>
                        <a:rPr lang="pt-PT" sz="1200" b="1" dirty="0" err="1"/>
                        <a:t>Atenuators</a:t>
                      </a:r>
                      <a:endParaRPr sz="1200" b="1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100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9.68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8.75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PT" dirty="0">
                          <a:solidFill>
                            <a:schemeClr val="dk1"/>
                          </a:solidFill>
                        </a:rPr>
                        <a:t>NE20A+0.9</a:t>
                      </a:r>
                      <a:endParaRPr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200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20.14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20.00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PT" dirty="0">
                          <a:solidFill>
                            <a:schemeClr val="dk1"/>
                          </a:solidFill>
                        </a:rPr>
                        <a:t>NE20A+0.6</a:t>
                      </a:r>
                      <a:endParaRPr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300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28.79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31.25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PT" dirty="0">
                          <a:solidFill>
                            <a:schemeClr val="dk1"/>
                          </a:solidFill>
                        </a:rPr>
                        <a:t>NE20A+0.3+0.15</a:t>
                      </a:r>
                      <a:endParaRPr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400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37.99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35.25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PT" dirty="0">
                          <a:solidFill>
                            <a:schemeClr val="dk1"/>
                          </a:solidFill>
                        </a:rPr>
                        <a:t>NE20A+0.4</a:t>
                      </a:r>
                      <a:endParaRPr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500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48.18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45.25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PT" dirty="0">
                          <a:solidFill>
                            <a:schemeClr val="dk1"/>
                          </a:solidFill>
                        </a:rPr>
                        <a:t>NE20A+0.3</a:t>
                      </a:r>
                      <a:endParaRPr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600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57.12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52.5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>
                          <a:solidFill>
                            <a:schemeClr val="dk1"/>
                          </a:solidFill>
                        </a:rPr>
                        <a:t>ND1+0.9+0.6+0.15</a:t>
                      </a:r>
                      <a:endParaRPr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700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66.15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69.5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PT">
                          <a:solidFill>
                            <a:schemeClr val="dk1"/>
                          </a:solidFill>
                        </a:rPr>
                        <a:t>ND1+0.9+0.4+0.15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800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75.75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76.5</a:t>
                      </a:r>
                      <a:endParaRPr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PT" dirty="0">
                          <a:solidFill>
                            <a:schemeClr val="dk1"/>
                          </a:solidFill>
                        </a:rPr>
                        <a:t>ND1+0.6+0.4+0.3+0.15</a:t>
                      </a:r>
                      <a:endParaRPr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900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85.00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83.25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ND1+0.9+0.6</a:t>
                      </a:r>
                      <a:endParaRPr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1000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95.05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/>
                        <a:t>102.5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dirty="0"/>
                        <a:t>NE20A</a:t>
                      </a:r>
                      <a:endParaRPr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E249BDF8-A37D-466F-B9E6-D336DA339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274320"/>
            <a:ext cx="7269480" cy="481438"/>
          </a:xfrm>
        </p:spPr>
        <p:txBody>
          <a:bodyPr>
            <a:normAutofit fontScale="90000"/>
          </a:bodyPr>
          <a:lstStyle/>
          <a:p>
            <a:r>
              <a:rPr lang="en-US" dirty="0"/>
              <a:t>Pulse Height Comparison</a:t>
            </a:r>
            <a:endParaRPr lang="pt-PT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ED6BD5-C0CE-2C46-BA25-D2434BE7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mtClean="0"/>
              <a:t>6</a:t>
            </a:fld>
            <a:endParaRPr lang="pt-PT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8B39F-DA46-C448-A19B-2A8BDB2DB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420" y="178643"/>
            <a:ext cx="7269480" cy="994172"/>
          </a:xfrm>
        </p:spPr>
        <p:txBody>
          <a:bodyPr>
            <a:noAutofit/>
          </a:bodyPr>
          <a:lstStyle/>
          <a:p>
            <a:r>
              <a:rPr lang="en-US" sz="3000" dirty="0" err="1"/>
              <a:t>SiPM</a:t>
            </a:r>
            <a:r>
              <a:rPr lang="en-US" sz="3000" dirty="0"/>
              <a:t> Direct Output: Simulation vs Measurement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4CBE7-25A2-9542-AECC-7C84B2F84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Tahereh Niknejad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448BC-C685-3746-9D7A-CB06A1BE6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TWEPP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6A4DD2-B0A6-4245-B26B-1178E0EA7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93F87344-7DEC-E944-A17D-144A3DBDB4DE}" type="slidenum">
              <a:rPr lang="en-US" smtClean="0"/>
              <a:pPr/>
              <a:t>7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13E2A93-6093-9F4C-941C-9BFAE54E6D64}"/>
                  </a:ext>
                </a:extLst>
              </p:cNvPr>
              <p:cNvSpPr txBox="1"/>
              <p:nvPr/>
            </p:nvSpPr>
            <p:spPr>
              <a:xfrm>
                <a:off x="242711" y="1390810"/>
                <a:ext cx="4030609" cy="2046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880567" lvl="1" indent="-342900"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400" dirty="0">
                    <a:latin typeface="Cambria" panose="02040503050406030204" pitchFamily="18" charset="0"/>
                  </a:rPr>
                  <a:t>Comparing pulse shapes in simulation and measurement at the direct output of </a:t>
                </a:r>
                <a:r>
                  <a:rPr lang="en-US" sz="1400" dirty="0" err="1">
                    <a:latin typeface="Cambria" panose="02040503050406030204" pitchFamily="18" charset="0"/>
                  </a:rPr>
                  <a:t>SiPM</a:t>
                </a:r>
                <a:r>
                  <a:rPr lang="en-US" sz="1400" dirty="0">
                    <a:latin typeface="Cambria" panose="02040503050406030204" pitchFamily="18" charset="0"/>
                  </a:rPr>
                  <a:t> to estimate the number of photo-electrons </a:t>
                </a:r>
              </a:p>
              <a:p>
                <a:pPr marL="880567" lvl="1" indent="-342900"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400" dirty="0">
                    <a:latin typeface="Cambria" panose="02040503050406030204" pitchFamily="18" charset="0"/>
                    <a:sym typeface="Wingdings" pitchFamily="2" charset="2"/>
                  </a:rPr>
                  <a:t>Temperature is set to 18 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itchFamily="2" charset="2"/>
                      </a:rPr>
                      <m:t>°</m:t>
                    </m:r>
                  </m:oMath>
                </a14:m>
                <a:r>
                  <a:rPr lang="en-US" sz="1400" dirty="0">
                    <a:latin typeface="Cambria" panose="02040503050406030204" pitchFamily="18" charset="0"/>
                    <a:sym typeface="Wingdings" pitchFamily="2" charset="2"/>
                  </a:rPr>
                  <a:t>C</a:t>
                </a:r>
              </a:p>
              <a:p>
                <a:pPr marL="880567" lvl="1" indent="-342900"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400" dirty="0">
                    <a:latin typeface="Cambria" panose="02040503050406030204" pitchFamily="18" charset="0"/>
                    <a:sym typeface="Wingdings" pitchFamily="2" charset="2"/>
                  </a:rPr>
                  <a:t>Laser pulse width 50ps</a:t>
                </a:r>
              </a:p>
              <a:p>
                <a:pPr marL="880567" lvl="1" indent="-342900"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400" dirty="0">
                    <a:latin typeface="Cambria" panose="02040503050406030204" pitchFamily="18" charset="0"/>
                    <a:sym typeface="Wingdings" pitchFamily="2" charset="2"/>
                  </a:rPr>
                  <a:t>Scan a range of number of </a:t>
                </a:r>
                <a:r>
                  <a:rPr lang="en-US" sz="1400" dirty="0" err="1">
                    <a:latin typeface="Cambria" panose="02040503050406030204" pitchFamily="18" charset="0"/>
                    <a:sym typeface="Wingdings" pitchFamily="2" charset="2"/>
                  </a:rPr>
                  <a:t>p.e.</a:t>
                </a:r>
                <a:r>
                  <a:rPr lang="en-US" sz="1400" dirty="0">
                    <a:latin typeface="Cambria" panose="02040503050406030204" pitchFamily="18" charset="0"/>
                    <a:sym typeface="Wingdings" pitchFamily="2" charset="2"/>
                  </a:rPr>
                  <a:t> (200-1000 with)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13E2A93-6093-9F4C-941C-9BFAE54E6D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711" y="1390810"/>
                <a:ext cx="4030609" cy="2046714"/>
              </a:xfrm>
              <a:prstGeom prst="rect">
                <a:avLst/>
              </a:prstGeom>
              <a:blipFill>
                <a:blip r:embed="rId2"/>
                <a:stretch>
                  <a:fillRect t="-893" b="-208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Agrupar 2">
            <a:extLst>
              <a:ext uri="{FF2B5EF4-FFF2-40B4-BE49-F238E27FC236}">
                <a16:creationId xmlns:a16="http://schemas.microsoft.com/office/drawing/2014/main" id="{7FD53557-2B38-4BE5-BB26-E7272C547679}"/>
              </a:ext>
            </a:extLst>
          </p:cNvPr>
          <p:cNvGrpSpPr/>
          <p:nvPr/>
        </p:nvGrpSpPr>
        <p:grpSpPr>
          <a:xfrm>
            <a:off x="5321073" y="2989776"/>
            <a:ext cx="2791094" cy="2084668"/>
            <a:chOff x="4698908" y="2759470"/>
            <a:chExt cx="2791094" cy="2084668"/>
          </a:xfrm>
        </p:grpSpPr>
        <p:pic>
          <p:nvPicPr>
            <p:cNvPr id="15" name="Picture 14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5B3DA5F3-167A-374E-9B0C-820827A5CA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6086" b="11294"/>
            <a:stretch/>
          </p:blipFill>
          <p:spPr>
            <a:xfrm>
              <a:off x="4698908" y="3095613"/>
              <a:ext cx="2636427" cy="174852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DE27FD3-D569-BD41-A8C1-8A94CE45AEEB}"/>
                </a:ext>
              </a:extLst>
            </p:cNvPr>
            <p:cNvSpPr txBox="1"/>
            <p:nvPr/>
          </p:nvSpPr>
          <p:spPr>
            <a:xfrm>
              <a:off x="5667087" y="3360873"/>
              <a:ext cx="1822915" cy="685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4" dirty="0">
                  <a:solidFill>
                    <a:schemeClr val="bg1"/>
                  </a:solidFill>
                </a:rPr>
                <a:t>1000 simultaneous </a:t>
              </a:r>
              <a:r>
                <a:rPr lang="en-US" sz="964" dirty="0" err="1">
                  <a:solidFill>
                    <a:schemeClr val="bg1"/>
                  </a:solidFill>
                </a:rPr>
                <a:t>p.e.</a:t>
              </a:r>
              <a:endParaRPr lang="en-US" sz="964" dirty="0">
                <a:solidFill>
                  <a:schemeClr val="bg1"/>
                </a:solidFill>
              </a:endParaRPr>
            </a:p>
            <a:p>
              <a:r>
                <a:rPr lang="en-US" sz="964" dirty="0">
                  <a:solidFill>
                    <a:schemeClr val="bg1"/>
                  </a:solidFill>
                </a:rPr>
                <a:t>Amplitude:  ~100 mV</a:t>
              </a:r>
            </a:p>
            <a:p>
              <a:r>
                <a:rPr lang="en-US" sz="964" dirty="0">
                  <a:solidFill>
                    <a:schemeClr val="bg1"/>
                  </a:solidFill>
                </a:rPr>
                <a:t>Peaking time: ~5.8 ns</a:t>
              </a:r>
            </a:p>
            <a:p>
              <a:r>
                <a:rPr lang="en-US" sz="964" dirty="0">
                  <a:solidFill>
                    <a:schemeClr val="bg1"/>
                  </a:solidFill>
                </a:rPr>
                <a:t>Fall time (90-10 %): ~ 83 ns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FC8CD0A-19E5-6C4A-81C0-F2DBB337F9D9}"/>
                </a:ext>
              </a:extLst>
            </p:cNvPr>
            <p:cNvSpPr txBox="1"/>
            <p:nvPr/>
          </p:nvSpPr>
          <p:spPr>
            <a:xfrm>
              <a:off x="5564578" y="2759470"/>
              <a:ext cx="1154483" cy="273793"/>
            </a:xfrm>
            <a:prstGeom prst="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179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Measurement</a:t>
              </a:r>
            </a:p>
          </p:txBody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CCF7DBBD-A4D5-4441-B53F-E6ED309BEF06}"/>
              </a:ext>
            </a:extLst>
          </p:cNvPr>
          <p:cNvGrpSpPr/>
          <p:nvPr/>
        </p:nvGrpSpPr>
        <p:grpSpPr>
          <a:xfrm>
            <a:off x="5191637" y="764346"/>
            <a:ext cx="3271118" cy="2084668"/>
            <a:chOff x="704744" y="2759470"/>
            <a:chExt cx="3271118" cy="2084668"/>
          </a:xfrm>
        </p:grpSpPr>
        <p:pic>
          <p:nvPicPr>
            <p:cNvPr id="21" name="Picture 20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DC512104-FAB2-1D43-8C16-DC25945E45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4208" t="3407" r="788" b="3739"/>
            <a:stretch/>
          </p:blipFill>
          <p:spPr>
            <a:xfrm>
              <a:off x="704744" y="2977465"/>
              <a:ext cx="2848068" cy="1866673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888600-6437-434F-AB3C-169238EE5004}"/>
                </a:ext>
              </a:extLst>
            </p:cNvPr>
            <p:cNvSpPr txBox="1"/>
            <p:nvPr/>
          </p:nvSpPr>
          <p:spPr>
            <a:xfrm>
              <a:off x="1854663" y="2759470"/>
              <a:ext cx="962123" cy="273793"/>
            </a:xfrm>
            <a:prstGeom prst="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179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Simulation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402EDC7-C6E3-F844-A366-9ED255C8695D}"/>
                </a:ext>
              </a:extLst>
            </p:cNvPr>
            <p:cNvSpPr txBox="1"/>
            <p:nvPr/>
          </p:nvSpPr>
          <p:spPr>
            <a:xfrm>
              <a:off x="1854663" y="3251258"/>
              <a:ext cx="2121199" cy="685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4" dirty="0"/>
                <a:t>1000 simultaneous </a:t>
              </a:r>
              <a:r>
                <a:rPr lang="en-US" sz="964" dirty="0" err="1"/>
                <a:t>p.e.</a:t>
              </a:r>
              <a:endParaRPr lang="en-US" sz="964" dirty="0"/>
            </a:p>
            <a:p>
              <a:r>
                <a:rPr lang="en-US" sz="964" dirty="0"/>
                <a:t>Amplitude: 100 mV</a:t>
              </a:r>
            </a:p>
            <a:p>
              <a:r>
                <a:rPr lang="en-US" sz="964" dirty="0"/>
                <a:t>Peaking time: 5.6 ns</a:t>
              </a:r>
            </a:p>
            <a:p>
              <a:r>
                <a:rPr lang="en-US" sz="964" dirty="0"/>
                <a:t>Fall time (90-10 %): 81 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7941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8B39F-DA46-C448-A19B-2A8BDB2DB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580" y="142356"/>
            <a:ext cx="7269480" cy="694438"/>
          </a:xfrm>
        </p:spPr>
        <p:txBody>
          <a:bodyPr/>
          <a:lstStyle/>
          <a:p>
            <a:r>
              <a:rPr lang="en-US" dirty="0"/>
              <a:t>Threshold Scan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4CBE7-25A2-9542-AECC-7C84B2F84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Tahereh Niknejad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448BC-C685-3746-9D7A-CB06A1BE6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TWEPP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6A4DD2-B0A6-4245-B26B-1178E0EA7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93F87344-7DEC-E944-A17D-144A3DBDB4D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7A4BF7-BFA1-5645-BCDB-3092E866E673}"/>
              </a:ext>
            </a:extLst>
          </p:cNvPr>
          <p:cNvSpPr txBox="1"/>
          <p:nvPr/>
        </p:nvSpPr>
        <p:spPr>
          <a:xfrm>
            <a:off x="759641" y="1397603"/>
            <a:ext cx="3387378" cy="3259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3692" indent="-183692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179" dirty="0">
                <a:latin typeface="Cambria" panose="02040503050406030204" pitchFamily="18" charset="0"/>
              </a:rPr>
              <a:t> </a:t>
            </a:r>
            <a:r>
              <a:rPr lang="en-US" sz="1286" dirty="0" err="1">
                <a:latin typeface="Cambria" panose="02040503050406030204" pitchFamily="18" charset="0"/>
              </a:rPr>
              <a:t>SiPM</a:t>
            </a:r>
            <a:r>
              <a:rPr lang="en-US" sz="1286" dirty="0">
                <a:latin typeface="Cambria" panose="02040503050406030204" pitchFamily="18" charset="0"/>
              </a:rPr>
              <a:t> type: HDR2 </a:t>
            </a:r>
          </a:p>
          <a:p>
            <a:pPr marL="471720" lvl="1" indent="-183692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OV: 4.99 V</a:t>
            </a:r>
          </a:p>
          <a:p>
            <a:pPr marL="183692" indent="-183692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179" dirty="0">
                <a:latin typeface="Cambria" panose="02040503050406030204" pitchFamily="18" charset="0"/>
              </a:rPr>
              <a:t> Laser shine at both </a:t>
            </a:r>
            <a:r>
              <a:rPr lang="en-US" sz="1179" dirty="0" err="1">
                <a:latin typeface="Cambria" panose="02040503050406030204" pitchFamily="18" charset="0"/>
              </a:rPr>
              <a:t>SiPMs</a:t>
            </a:r>
            <a:r>
              <a:rPr lang="en-US" sz="1179" dirty="0">
                <a:latin typeface="Cambria" panose="02040503050406030204" pitchFamily="18" charset="0"/>
              </a:rPr>
              <a:t>	</a:t>
            </a:r>
          </a:p>
          <a:p>
            <a:pPr marL="471720" lvl="1" indent="-183692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Operation modes:</a:t>
            </a:r>
          </a:p>
          <a:p>
            <a:pPr marL="471720" lvl="1" indent="-183692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2 </a:t>
            </a:r>
            <a:r>
              <a:rPr lang="en-US" sz="1179" dirty="0" err="1">
                <a:latin typeface="Cambria" panose="02040503050406030204" pitchFamily="18" charset="0"/>
              </a:rPr>
              <a:t>SiPMs</a:t>
            </a:r>
            <a:r>
              <a:rPr lang="en-US" sz="1179" dirty="0">
                <a:latin typeface="Cambria" panose="02040503050406030204" pitchFamily="18" charset="0"/>
              </a:rPr>
              <a:t> are connected to 1 </a:t>
            </a:r>
            <a:r>
              <a:rPr lang="en-US" sz="1179" dirty="0" err="1">
                <a:latin typeface="Cambria" panose="02040503050406030204" pitchFamily="18" charset="0"/>
              </a:rPr>
              <a:t>TOFHiR</a:t>
            </a:r>
            <a:r>
              <a:rPr lang="en-US" sz="1179" dirty="0">
                <a:latin typeface="Cambria" panose="02040503050406030204" pitchFamily="18" charset="0"/>
              </a:rPr>
              <a:t> test board</a:t>
            </a:r>
          </a:p>
          <a:p>
            <a:pPr marL="471720" lvl="1" indent="-183692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Trigger the laser through FPGA at (100kHz)</a:t>
            </a:r>
          </a:p>
          <a:p>
            <a:pPr marL="471720" lvl="1" indent="-183692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79" dirty="0">
                <a:latin typeface="Cambria" panose="02040503050406030204" pitchFamily="18" charset="0"/>
              </a:rPr>
              <a:t>Temp : 18</a:t>
            </a:r>
            <a:r>
              <a:rPr lang="en-US" sz="1179" baseline="30000" dirty="0">
                <a:latin typeface="Cambria" panose="02040503050406030204" pitchFamily="18" charset="0"/>
              </a:rPr>
              <a:t>o</a:t>
            </a:r>
            <a:r>
              <a:rPr lang="en-US" sz="1179" dirty="0">
                <a:latin typeface="Cambria" panose="02040503050406030204" pitchFamily="18" charset="0"/>
              </a:rPr>
              <a:t>C</a:t>
            </a:r>
          </a:p>
          <a:p>
            <a:pPr marL="183692" indent="-183692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1179" dirty="0">
                <a:latin typeface="Cambria" panose="02040503050406030204" pitchFamily="18" charset="0"/>
              </a:rPr>
              <a:t>LYSO/</a:t>
            </a:r>
            <a:r>
              <a:rPr lang="en-US" sz="1179" dirty="0" err="1">
                <a:latin typeface="Cambria" panose="02040503050406030204" pitchFamily="18" charset="0"/>
              </a:rPr>
              <a:t>SiPM</a:t>
            </a:r>
            <a:r>
              <a:rPr lang="en-US" sz="1179" dirty="0">
                <a:latin typeface="Cambria" panose="02040503050406030204" pitchFamily="18" charset="0"/>
              </a:rPr>
              <a:t> pulse is ~10k </a:t>
            </a:r>
            <a:r>
              <a:rPr lang="en-US" sz="1179" dirty="0" err="1">
                <a:latin typeface="Cambria" panose="02040503050406030204" pitchFamily="18" charset="0"/>
              </a:rPr>
              <a:t>p.e.</a:t>
            </a:r>
            <a:endParaRPr lang="en-US" sz="1179" dirty="0">
              <a:latin typeface="Cambria" panose="02040503050406030204" pitchFamily="18" charset="0"/>
            </a:endParaRPr>
          </a:p>
          <a:p>
            <a:pPr marL="471720" lvl="1" indent="-183692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79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Best threshold for timing 5-10 </a:t>
            </a:r>
            <a:r>
              <a:rPr lang="en-US" sz="1179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p.e.</a:t>
            </a:r>
            <a:endParaRPr lang="en-US" sz="1179" dirty="0">
              <a:solidFill>
                <a:schemeClr val="accent4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 marL="471720" lvl="1" indent="-183692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79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1 </a:t>
            </a:r>
            <a:r>
              <a:rPr lang="en-US" sz="1179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p.e.</a:t>
            </a:r>
            <a:r>
              <a:rPr lang="en-US" sz="1179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 ~(10mV)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97634B5-AE64-400A-B374-2A8A1E56B3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7"/>
          <a:stretch/>
        </p:blipFill>
        <p:spPr>
          <a:xfrm>
            <a:off x="4609568" y="0"/>
            <a:ext cx="3824461" cy="2632777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1205779F-93EC-4999-9475-41EB0B38DC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1"/>
          <a:stretch/>
        </p:blipFill>
        <p:spPr>
          <a:xfrm>
            <a:off x="4572000" y="2571750"/>
            <a:ext cx="3747186" cy="253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97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8B39F-DA46-C448-A19B-2A8BDB2DB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405" y="154435"/>
            <a:ext cx="7269480" cy="628113"/>
          </a:xfrm>
        </p:spPr>
        <p:txBody>
          <a:bodyPr/>
          <a:lstStyle/>
          <a:p>
            <a:r>
              <a:rPr lang="en-US" dirty="0"/>
              <a:t>Number of photo-electron scan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4CBE7-25A2-9542-AECC-7C84B2F84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Tahereh Niknejad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448BC-C685-3746-9D7A-CB06A1BE6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TWEPP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6A4DD2-B0A6-4245-B26B-1178E0EA7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93F87344-7DEC-E944-A17D-144A3DBDB4D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D44BD0-7247-5D4A-8C86-31CDB349B30A}"/>
              </a:ext>
            </a:extLst>
          </p:cNvPr>
          <p:cNvSpPr txBox="1"/>
          <p:nvPr/>
        </p:nvSpPr>
        <p:spPr>
          <a:xfrm>
            <a:off x="4587145" y="703385"/>
            <a:ext cx="3521311" cy="2407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964" dirty="0"/>
              <a:t>Coincidence time resolution vs Number of photo-electron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0D5EF7-5467-A142-A734-60A38EA77AD5}"/>
              </a:ext>
            </a:extLst>
          </p:cNvPr>
          <p:cNvSpPr txBox="1"/>
          <p:nvPr/>
        </p:nvSpPr>
        <p:spPr>
          <a:xfrm>
            <a:off x="4573006" y="2938217"/>
            <a:ext cx="3521311" cy="2407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964" dirty="0"/>
              <a:t>Time resolution per channel vs Number of photo-electron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72C475C-1BEF-424E-97B9-4A971BDE9E40}"/>
                  </a:ext>
                </a:extLst>
              </p:cNvPr>
              <p:cNvSpPr txBox="1"/>
              <p:nvPr/>
            </p:nvSpPr>
            <p:spPr>
              <a:xfrm>
                <a:off x="382955" y="825077"/>
                <a:ext cx="3387378" cy="37418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83692" indent="-183692">
                  <a:lnSpc>
                    <a:spcPct val="150000"/>
                  </a:lnSpc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179" dirty="0">
                    <a:latin typeface="Cambria" panose="02040503050406030204" pitchFamily="18" charset="0"/>
                  </a:rPr>
                  <a:t> </a:t>
                </a:r>
                <a:r>
                  <a:rPr lang="en-US" sz="1286" dirty="0" err="1">
                    <a:latin typeface="Cambria" panose="02040503050406030204" pitchFamily="18" charset="0"/>
                  </a:rPr>
                  <a:t>SiPM</a:t>
                </a:r>
                <a:r>
                  <a:rPr lang="en-US" sz="1286" dirty="0">
                    <a:latin typeface="Cambria" panose="02040503050406030204" pitchFamily="18" charset="0"/>
                  </a:rPr>
                  <a:t> type: </a:t>
                </a:r>
              </a:p>
              <a:p>
                <a:pPr marL="471720" lvl="1" indent="-183692">
                  <a:lnSpc>
                    <a:spcPct val="15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179" dirty="0">
                    <a:latin typeface="Cambria" panose="02040503050406030204" pitchFamily="18" charset="0"/>
                  </a:rPr>
                  <a:t>HDR2 </a:t>
                </a:r>
              </a:p>
              <a:p>
                <a:pPr marL="471720" lvl="1" indent="-183692">
                  <a:lnSpc>
                    <a:spcPct val="15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179" dirty="0">
                    <a:latin typeface="Cambria" panose="02040503050406030204" pitchFamily="18" charset="0"/>
                  </a:rPr>
                  <a:t>OV: 4.99 V</a:t>
                </a:r>
              </a:p>
              <a:p>
                <a:pPr marL="183692" indent="-183692">
                  <a:lnSpc>
                    <a:spcPct val="150000"/>
                  </a:lnSpc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179" dirty="0">
                    <a:latin typeface="Cambria" panose="02040503050406030204" pitchFamily="18" charset="0"/>
                  </a:rPr>
                  <a:t> Laser shine at both </a:t>
                </a:r>
                <a:r>
                  <a:rPr lang="en-US" sz="1179" dirty="0" err="1">
                    <a:latin typeface="Cambria" panose="02040503050406030204" pitchFamily="18" charset="0"/>
                  </a:rPr>
                  <a:t>SiPMs</a:t>
                </a:r>
                <a:r>
                  <a:rPr lang="en-US" sz="1179" dirty="0">
                    <a:latin typeface="Cambria" panose="02040503050406030204" pitchFamily="18" charset="0"/>
                  </a:rPr>
                  <a:t>			</a:t>
                </a:r>
              </a:p>
              <a:p>
                <a:pPr marL="183692" indent="-183692"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179" dirty="0">
                    <a:latin typeface="Cambria" panose="02040503050406030204" pitchFamily="18" charset="0"/>
                  </a:rPr>
                  <a:t> Operation modes:</a:t>
                </a:r>
              </a:p>
              <a:p>
                <a:pPr marL="471720" lvl="1" indent="-183692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179" dirty="0">
                    <a:latin typeface="Cambria" panose="02040503050406030204" pitchFamily="18" charset="0"/>
                  </a:rPr>
                  <a:t>2 </a:t>
                </a:r>
                <a:r>
                  <a:rPr lang="en-US" sz="1179" dirty="0" err="1">
                    <a:latin typeface="Cambria" panose="02040503050406030204" pitchFamily="18" charset="0"/>
                  </a:rPr>
                  <a:t>SiPMs</a:t>
                </a:r>
                <a:r>
                  <a:rPr lang="en-US" sz="1179" dirty="0">
                    <a:latin typeface="Cambria" panose="02040503050406030204" pitchFamily="18" charset="0"/>
                  </a:rPr>
                  <a:t> are connected to 1 </a:t>
                </a:r>
                <a:r>
                  <a:rPr lang="en-US" sz="1179" dirty="0" err="1">
                    <a:latin typeface="Cambria" panose="02040503050406030204" pitchFamily="18" charset="0"/>
                  </a:rPr>
                  <a:t>TOFHiR</a:t>
                </a:r>
                <a:r>
                  <a:rPr lang="en-US" sz="1179" dirty="0">
                    <a:latin typeface="Cambria" panose="02040503050406030204" pitchFamily="18" charset="0"/>
                  </a:rPr>
                  <a:t> test board</a:t>
                </a:r>
              </a:p>
              <a:p>
                <a:pPr marL="471720" lvl="1" indent="-183692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179" dirty="0">
                    <a:latin typeface="Cambria" panose="02040503050406030204" pitchFamily="18" charset="0"/>
                  </a:rPr>
                  <a:t>Trigger the laser through FPGA at (100kHz)</a:t>
                </a:r>
              </a:p>
              <a:p>
                <a:pPr marL="471720" lvl="1" indent="-183692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179" dirty="0">
                    <a:latin typeface="Cambria" panose="02040503050406030204" pitchFamily="18" charset="0"/>
                  </a:rPr>
                  <a:t>Temp : 18</a:t>
                </a:r>
                <a:r>
                  <a:rPr lang="en-US" sz="1179" baseline="30000" dirty="0">
                    <a:latin typeface="Cambria" panose="02040503050406030204" pitchFamily="18" charset="0"/>
                  </a:rPr>
                  <a:t>o</a:t>
                </a:r>
                <a:r>
                  <a:rPr lang="en-US" sz="1179" dirty="0">
                    <a:latin typeface="Cambria" panose="02040503050406030204" pitchFamily="18" charset="0"/>
                  </a:rPr>
                  <a:t>C</a:t>
                </a:r>
              </a:p>
              <a:p>
                <a:pPr marL="471720" lvl="1" indent="-183692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en-US" sz="1179" dirty="0">
                  <a:latin typeface="Cambria" panose="02040503050406030204" pitchFamily="18" charset="0"/>
                </a:endParaRPr>
              </a:p>
              <a:p>
                <a:pPr marL="183692" indent="-183692">
                  <a:spcAft>
                    <a:spcPts val="600"/>
                  </a:spcAft>
                  <a:buFont typeface="Wingdings" pitchFamily="2" charset="2"/>
                  <a:buChar char="Ø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179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179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𝑡𝑖𝑚𝑒</m:t>
                        </m:r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𝑡𝑖𝑚𝑒</m:t>
                        </m:r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1179" dirty="0">
                    <a:latin typeface="Cambria" panose="02040503050406030204" pitchFamily="18" charset="0"/>
                  </a:rPr>
                  <a:t>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179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179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𝑡𝑖𝑚𝑒</m:t>
                        </m:r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1179" dirty="0">
                    <a:latin typeface="Cambria" panose="02040503050406030204" pitchFamily="18" charset="0"/>
                  </a:rPr>
                  <a:t>+</a:t>
                </a:r>
                <a:r>
                  <a:rPr lang="en-US" sz="1179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179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179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𝑡𝑖𝑚𝑒</m:t>
                        </m:r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pt-PT" sz="1179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endParaRPr lang="en-US" sz="1179" dirty="0">
                  <a:latin typeface="Cambria" panose="02040503050406030204" pitchFamily="18" charset="0"/>
                </a:endParaRPr>
              </a:p>
              <a:p>
                <a:endParaRPr lang="en-US" sz="1179" dirty="0">
                  <a:latin typeface="Cambria" panose="02040503050406030204" pitchFamily="18" charset="0"/>
                </a:endParaRPr>
              </a:p>
              <a:p>
                <a:endParaRPr lang="en-US" sz="804" dirty="0">
                  <a:latin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72C475C-1BEF-424E-97B9-4A971BDE9E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955" y="825077"/>
                <a:ext cx="3387378" cy="374185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m 7">
            <a:extLst>
              <a:ext uri="{FF2B5EF4-FFF2-40B4-BE49-F238E27FC236}">
                <a16:creationId xmlns:a16="http://schemas.microsoft.com/office/drawing/2014/main" id="{7189D63C-4810-41B2-8608-89974A3B6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073" y="944092"/>
            <a:ext cx="2777072" cy="192913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2DB6C01-AFBC-45B7-9017-6DDFFF310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072" y="3243910"/>
            <a:ext cx="2738771" cy="188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39461"/>
      </p:ext>
    </p:extLst>
  </p:cSld>
  <p:clrMapOvr>
    <a:masterClrMapping/>
  </p:clrMapOvr>
</p:sld>
</file>

<file path=ppt/theme/theme1.xml><?xml version="1.0" encoding="utf-8"?>
<a:theme xmlns:a="http://schemas.openxmlformats.org/drawingml/2006/main" name="Vista">
  <a:themeElements>
    <a:clrScheme name="Vista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sta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sta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Vista</Template>
  <TotalTime>3736</TotalTime>
  <Words>481</Words>
  <Application>Microsoft Office PowerPoint</Application>
  <PresentationFormat>Apresentação no Ecrã (16:9)</PresentationFormat>
  <Paragraphs>151</Paragraphs>
  <Slides>12</Slides>
  <Notes>3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20" baseType="lpstr">
      <vt:lpstr>Arial</vt:lpstr>
      <vt:lpstr>Cambria</vt:lpstr>
      <vt:lpstr>Cambria Math</vt:lpstr>
      <vt:lpstr>Century Schoolbook</vt:lpstr>
      <vt:lpstr>System Font Regular</vt:lpstr>
      <vt:lpstr>Wingdings</vt:lpstr>
      <vt:lpstr>Wingdings 2</vt:lpstr>
      <vt:lpstr>Vista</vt:lpstr>
      <vt:lpstr>High-precision timing detectors for HL-LHC</vt:lpstr>
      <vt:lpstr>High-luminosity HL-LHC challenge</vt:lpstr>
      <vt:lpstr>High-luminosity HL-LHC challenge</vt:lpstr>
      <vt:lpstr>BTL – Barrel Timing Layer</vt:lpstr>
      <vt:lpstr>High-precision timing detectors</vt:lpstr>
      <vt:lpstr>Pulse Height Comparison</vt:lpstr>
      <vt:lpstr>SiPM Direct Output: Simulation vs Measurement</vt:lpstr>
      <vt:lpstr>Threshold Scan</vt:lpstr>
      <vt:lpstr>Number of photo-electron scan</vt:lpstr>
      <vt:lpstr>Frequency Scan</vt:lpstr>
      <vt:lpstr>Summary and Conclusions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Results</dc:title>
  <cp:lastModifiedBy>Utilizador</cp:lastModifiedBy>
  <cp:revision>41</cp:revision>
  <dcterms:modified xsi:type="dcterms:W3CDTF">2019-09-04T10:33:24Z</dcterms:modified>
</cp:coreProperties>
</file>