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84" r:id="rId1"/>
  </p:sldMasterIdLst>
  <p:notesMasterIdLst>
    <p:notesMasterId r:id="rId16"/>
  </p:notesMasterIdLst>
  <p:sldIdLst>
    <p:sldId id="303" r:id="rId2"/>
    <p:sldId id="267" r:id="rId3"/>
    <p:sldId id="430" r:id="rId4"/>
    <p:sldId id="435" r:id="rId5"/>
    <p:sldId id="431" r:id="rId6"/>
    <p:sldId id="432" r:id="rId7"/>
    <p:sldId id="433" r:id="rId8"/>
    <p:sldId id="436" r:id="rId9"/>
    <p:sldId id="437" r:id="rId10"/>
    <p:sldId id="441" r:id="rId11"/>
    <p:sldId id="442" r:id="rId12"/>
    <p:sldId id="440" r:id="rId13"/>
    <p:sldId id="438" r:id="rId14"/>
    <p:sldId id="424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300"/>
    <a:srgbClr val="FF7E79"/>
    <a:srgbClr val="FFD244"/>
    <a:srgbClr val="FFE428"/>
    <a:srgbClr val="009193"/>
    <a:srgbClr val="00CCCF"/>
    <a:srgbClr val="C392DB"/>
    <a:srgbClr val="D883FF"/>
    <a:srgbClr val="53548A"/>
    <a:srgbClr val="FF4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BBEC066-34E6-4CB8-9E9B-B084A1CECAAB}" v="211" dt="2019-09-03T22:35:04.040"/>
    <p1510:client id="{35622D1C-6F01-4795-AC9E-2E0284067F10}" v="1" dt="2019-09-03T11:43:06.537"/>
    <p1510:client id="{5BA45C84-1BEE-4CFC-A008-CD02938F13B9}" v="555" dt="2019-09-04T06:06:01.973"/>
    <p1510:client id="{973F0655-BFD5-444B-A72D-120525E3BF81}" v="40" dt="2019-09-03T09:51:29.27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497"/>
    <p:restoredTop sz="94663"/>
  </p:normalViewPr>
  <p:slideViewPr>
    <p:cSldViewPr>
      <p:cViewPr varScale="1">
        <p:scale>
          <a:sx n="106" d="100"/>
          <a:sy n="106" d="100"/>
        </p:scale>
        <p:origin x="176" y="41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94" d="100"/>
          <a:sy n="94" d="100"/>
        </p:scale>
        <p:origin x="22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ECA236-D86B-7C47-81BB-45696CB32500}" type="datetimeFigureOut">
              <a:rPr lang="es-ES" smtClean="0"/>
              <a:t>04/09/2019</a:t>
            </a:fld>
            <a:endParaRPr lang="es-E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E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489C9D5-EA6D-1146-8BE9-4BF1225D37F4}" type="slidenum">
              <a:rPr lang="es-ES" smtClean="0"/>
              <a:t>‹#›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271093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052962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10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6771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11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262938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12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396231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13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6652305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14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8916748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2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8519351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3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542732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4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3849857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5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66927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6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59577764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7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96209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09417487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489C9D5-EA6D-1146-8BE9-4BF1225D37F4}" type="slidenum">
              <a:rPr lang="es-ES" smtClean="0"/>
              <a:t>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19777835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1940071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4884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104869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504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68946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99399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en-US" dirty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21833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2574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71489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0750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337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1931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555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478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6852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69760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022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9/4/2019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2076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  <p:sldLayoutId id="2147483698" r:id="rId14"/>
    <p:sldLayoutId id="2147483699" r:id="rId15"/>
    <p:sldLayoutId id="2147483700" r:id="rId16"/>
    <p:sldLayoutId id="2147483701" r:id="rId17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tif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6.pn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5.jp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11.jpeg"/><Relationship Id="rId7" Type="http://schemas.openxmlformats.org/officeDocument/2006/relationships/image" Target="../media/image4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5.jpg"/><Relationship Id="rId10" Type="http://schemas.openxmlformats.org/officeDocument/2006/relationships/image" Target="../media/image14.png"/><Relationship Id="rId4" Type="http://schemas.openxmlformats.org/officeDocument/2006/relationships/image" Target="../media/image2.png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5.gi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tiff"/><Relationship Id="rId5" Type="http://schemas.openxmlformats.org/officeDocument/2006/relationships/image" Target="../media/image3.png"/><Relationship Id="rId4" Type="http://schemas.openxmlformats.org/officeDocument/2006/relationships/image" Target="../media/image5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7"/>
          <p:cNvSpPr txBox="1"/>
          <p:nvPr/>
        </p:nvSpPr>
        <p:spPr>
          <a:xfrm>
            <a:off x="472833" y="1882385"/>
            <a:ext cx="8208912" cy="1754326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600" b="1" kern="0" dirty="0" err="1">
                <a:latin typeface="Arial"/>
                <a:ea typeface="Verdana"/>
                <a:cs typeface="Arial"/>
              </a:rPr>
              <a:t>Simulation</a:t>
            </a:r>
            <a:r>
              <a:rPr lang="es-ES" sz="3600" b="1" kern="0" dirty="0">
                <a:latin typeface="Arial"/>
                <a:ea typeface="Verdana"/>
                <a:cs typeface="Arial"/>
              </a:rPr>
              <a:t> and </a:t>
            </a:r>
            <a:r>
              <a:rPr lang="es-ES" sz="3600" b="1" kern="0" dirty="0" err="1">
                <a:latin typeface="Arial"/>
                <a:ea typeface="Verdana"/>
                <a:cs typeface="Arial"/>
              </a:rPr>
              <a:t>Measurement</a:t>
            </a:r>
          </a:p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600" b="1" kern="0" dirty="0" err="1">
                <a:latin typeface="Arial"/>
                <a:ea typeface="Verdana"/>
                <a:cs typeface="Arial"/>
              </a:rPr>
              <a:t>of</a:t>
            </a:r>
            <a:r>
              <a:rPr lang="es-ES" sz="3600" b="1" kern="0" dirty="0">
                <a:latin typeface="Arial"/>
                <a:ea typeface="Verdana"/>
                <a:cs typeface="Arial"/>
              </a:rPr>
              <a:t> </a:t>
            </a:r>
            <a:r>
              <a:rPr lang="es-ES" sz="3600" b="1" kern="0" dirty="0" err="1">
                <a:latin typeface="Arial"/>
                <a:ea typeface="Verdana"/>
                <a:cs typeface="Arial"/>
              </a:rPr>
              <a:t>Environmental</a:t>
            </a:r>
            <a:r>
              <a:rPr lang="es-ES" sz="3600" b="1" kern="0" dirty="0">
                <a:latin typeface="Arial"/>
                <a:ea typeface="Verdana"/>
                <a:cs typeface="Arial"/>
              </a:rPr>
              <a:t> </a:t>
            </a:r>
            <a:endParaRPr lang="es-ES" sz="3600" b="1" dirty="0">
              <a:latin typeface="Arial"/>
              <a:ea typeface="Verdana"/>
              <a:cs typeface="Arial"/>
            </a:endParaRPr>
          </a:p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3600" b="1" kern="0" dirty="0" err="1">
                <a:latin typeface="Arial"/>
                <a:ea typeface="Verdana"/>
                <a:cs typeface="Arial"/>
              </a:rPr>
              <a:t>Radioactivity</a:t>
            </a:r>
            <a:endParaRPr lang="es-ES" sz="3600" b="1" i="0" u="none" strike="noStrike" kern="1200" cap="none" spc="0" baseline="0" dirty="0" err="1">
              <a:uFillTx/>
              <a:latin typeface="Arial"/>
              <a:ea typeface="Verdana"/>
              <a:cs typeface="Arial"/>
            </a:endParaRPr>
          </a:p>
        </p:txBody>
      </p:sp>
      <p:sp>
        <p:nvSpPr>
          <p:cNvPr id="9" name="CuadroTexto 8"/>
          <p:cNvSpPr txBox="1"/>
          <p:nvPr/>
        </p:nvSpPr>
        <p:spPr>
          <a:xfrm>
            <a:off x="1700942" y="4018028"/>
            <a:ext cx="5742115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algn="ctr" defTabSz="45720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000" dirty="0">
                <a:solidFill>
                  <a:srgbClr val="000000"/>
                </a:solidFill>
                <a:latin typeface="Arial"/>
                <a:cs typeface="Arial"/>
              </a:rPr>
              <a:t>José António dos Santos Nunes</a:t>
            </a:r>
            <a:endParaRPr lang="es-ES" sz="2000" i="0" u="none" strike="noStrike" kern="1200" cap="none" spc="0" baseline="0">
              <a:solidFill>
                <a:srgbClr val="000000"/>
              </a:solidFill>
              <a:uFillTx/>
              <a:latin typeface="Arial"/>
              <a:cs typeface="Arial"/>
            </a:endParaRPr>
          </a:p>
        </p:txBody>
      </p:sp>
      <p:sp>
        <p:nvSpPr>
          <p:cNvPr id="10" name="CuadroTexto 6"/>
          <p:cNvSpPr txBox="1"/>
          <p:nvPr/>
        </p:nvSpPr>
        <p:spPr>
          <a:xfrm>
            <a:off x="2609559" y="905097"/>
            <a:ext cx="4325632" cy="40011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s-ES" sz="2000" b="1" dirty="0">
                <a:solidFill>
                  <a:srgbClr val="0070C0"/>
                </a:solidFill>
                <a:latin typeface="Arial"/>
                <a:ea typeface="Verdana"/>
                <a:cs typeface="Arial"/>
              </a:rPr>
              <a:t>LIP Summer </a:t>
            </a:r>
            <a:r>
              <a:rPr lang="es-ES" sz="2000" b="1" dirty="0" err="1">
                <a:solidFill>
                  <a:srgbClr val="0070C0"/>
                </a:solidFill>
                <a:latin typeface="Arial"/>
                <a:ea typeface="Verdana"/>
                <a:cs typeface="Arial"/>
              </a:rPr>
              <a:t>Internships</a:t>
            </a:r>
            <a:r>
              <a:rPr lang="es-ES" sz="2000" b="1" dirty="0">
                <a:solidFill>
                  <a:srgbClr val="0070C0"/>
                </a:solidFill>
                <a:latin typeface="Arial"/>
                <a:ea typeface="Verdana"/>
                <a:cs typeface="Arial"/>
              </a:rPr>
              <a:t> 2019</a:t>
            </a:r>
            <a:endParaRPr lang="en-US" sz="2000" b="1" u="none" strike="noStrike" kern="1200" cap="none" spc="0" baseline="0">
              <a:solidFill>
                <a:srgbClr val="0070C0"/>
              </a:solidFill>
              <a:uFillTx/>
              <a:latin typeface="Arial"/>
              <a:ea typeface="Verdana"/>
              <a:cs typeface="Arial"/>
            </a:endParaRPr>
          </a:p>
        </p:txBody>
      </p:sp>
      <p:pic>
        <p:nvPicPr>
          <p:cNvPr id="3076" name="Picture 4" descr="Resultado de imagen de Universidade de Lisboa faculdade de ciencias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3149" y="6153759"/>
            <a:ext cx="1418535" cy="5760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Imagen 22">
            <a:extLst>
              <a:ext uri="{FF2B5EF4-FFF2-40B4-BE49-F238E27FC236}">
                <a16:creationId xmlns:a16="http://schemas.microsoft.com/office/drawing/2014/main" id="{C2741195-D338-1E44-840B-75D39A4A95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0117" y="6101594"/>
            <a:ext cx="971601" cy="68583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5EAE15-234C-F840-B372-71451590AFB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64312" y="6035413"/>
            <a:ext cx="1240532" cy="827021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678A9DC-F25B-454C-B52C-6268D5C79F92}"/>
              </a:ext>
            </a:extLst>
          </p:cNvPr>
          <p:cNvSpPr txBox="1"/>
          <p:nvPr/>
        </p:nvSpPr>
        <p:spPr>
          <a:xfrm>
            <a:off x="3056626" y="4479985"/>
            <a:ext cx="3045125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dirty="0"/>
              <a:t>Tutor:</a:t>
            </a:r>
            <a:r>
              <a:rPr lang="en-GB" dirty="0"/>
              <a:t> Elisabet Galiana </a:t>
            </a:r>
            <a:r>
              <a:rPr lang="en-GB" dirty="0" err="1"/>
              <a:t>Baldó</a:t>
            </a:r>
            <a:endParaRPr lang="en-US" dirty="0" err="1"/>
          </a:p>
        </p:txBody>
      </p:sp>
    </p:spTree>
    <p:extLst>
      <p:ext uri="{BB962C8B-B14F-4D97-AF65-F5344CB8AC3E}">
        <p14:creationId xmlns:p14="http://schemas.microsoft.com/office/powerpoint/2010/main" val="23618242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14">
            <a:extLst>
              <a:ext uri="{FF2B5EF4-FFF2-40B4-BE49-F238E27FC236}">
                <a16:creationId xmlns:a16="http://schemas.microsoft.com/office/drawing/2014/main" id="{FE7B487A-2394-F747-AEC9-7FD1474A6559}"/>
              </a:ext>
            </a:extLst>
          </p:cNvPr>
          <p:cNvSpPr txBox="1"/>
          <p:nvPr/>
        </p:nvSpPr>
        <p:spPr>
          <a:xfrm>
            <a:off x="1137135" y="122551"/>
            <a:ext cx="7684953" cy="350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n-US" sz="2200" b="1" dirty="0">
                <a:latin typeface="Arial"/>
                <a:ea typeface="+mn-lt"/>
                <a:cs typeface="+mn-lt"/>
              </a:rPr>
              <a:t>RESULTS</a:t>
            </a:r>
            <a:endParaRPr lang="en-US" sz="2200" dirty="0">
              <a:latin typeface="Arial"/>
              <a:ea typeface="+mn-lt"/>
              <a:cs typeface="+mn-lt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5F7F9A-28DA-6840-9727-A0F05B258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10</a:t>
            </a:fld>
            <a:endParaRPr kumimoji="0" lang="en-US"/>
          </a:p>
        </p:txBody>
      </p:sp>
      <p:pic>
        <p:nvPicPr>
          <p:cNvPr id="8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55D5064B-3B2D-4BCE-871D-85D4C348D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B98B1B-3288-4DFB-A8C0-AB2CE4F3F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13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5920D0F-4C48-43ED-9D40-570EA6D22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9DA46A23-AB67-421E-A8F6-B09FA10D48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  <p:pic>
        <p:nvPicPr>
          <p:cNvPr id="10" name="Picture 17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B273F022-7CDD-4AA2-9D01-FC91F86245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0740" y="2132855"/>
            <a:ext cx="6912633" cy="3670593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04C042AE-6000-4851-9395-A7D00B075A08}"/>
              </a:ext>
            </a:extLst>
          </p:cNvPr>
          <p:cNvSpPr txBox="1"/>
          <p:nvPr/>
        </p:nvSpPr>
        <p:spPr>
          <a:xfrm>
            <a:off x="3150269" y="2127481"/>
            <a:ext cx="3666922" cy="323165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s-ES" sz="1500" b="1" dirty="0">
                <a:latin typeface="Arial"/>
                <a:ea typeface="Gulim"/>
                <a:cs typeface="Arial"/>
              </a:rPr>
              <a:t>URANIUM</a:t>
            </a:r>
            <a:r>
              <a:rPr lang="es-ES" sz="1500" dirty="0">
                <a:latin typeface="Arial"/>
                <a:ea typeface="Gulim"/>
                <a:cs typeface="Arial"/>
              </a:rPr>
              <a:t> vs natural </a:t>
            </a:r>
            <a:r>
              <a:rPr lang="es-ES" sz="1500" dirty="0" err="1">
                <a:latin typeface="Arial"/>
                <a:ea typeface="Gulim"/>
                <a:cs typeface="Arial"/>
              </a:rPr>
              <a:t>background</a:t>
            </a:r>
            <a:endParaRPr lang="es-ES" sz="1500" b="1" dirty="0" err="1">
              <a:latin typeface="Arial"/>
              <a:ea typeface="Gulim" panose="020B0600000101010101" pitchFamily="34" charset="-127"/>
              <a:cs typeface="Arial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D78F5AB5-CDE9-451B-9939-37022D5CA3EA}"/>
              </a:ext>
            </a:extLst>
          </p:cNvPr>
          <p:cNvSpPr txBox="1"/>
          <p:nvPr/>
        </p:nvSpPr>
        <p:spPr>
          <a:xfrm>
            <a:off x="181155" y="63346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/>
              <a:t>10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61D7C6A-09AA-4BF9-A91E-773937099E11}"/>
              </a:ext>
            </a:extLst>
          </p:cNvPr>
          <p:cNvSpPr txBox="1"/>
          <p:nvPr/>
        </p:nvSpPr>
        <p:spPr>
          <a:xfrm>
            <a:off x="1130060" y="569343"/>
            <a:ext cx="7444596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GB" dirty="0">
                <a:latin typeface="Arial"/>
                <a:cs typeface="Arial"/>
              </a:rPr>
              <a:t>Using </a:t>
            </a:r>
            <a:r>
              <a:rPr lang="en-GB" dirty="0" err="1">
                <a:latin typeface="Arial"/>
                <a:cs typeface="Arial"/>
              </a:rPr>
              <a:t>EnsarRoot</a:t>
            </a:r>
            <a:r>
              <a:rPr lang="en-GB" dirty="0">
                <a:latin typeface="Arial"/>
                <a:cs typeface="Arial"/>
              </a:rPr>
              <a:t> features, the gamma rays released by ground natural decay was simulated, </a:t>
            </a:r>
            <a:r>
              <a:rPr lang="en-GB" b="1" dirty="0">
                <a:latin typeface="Arial"/>
                <a:cs typeface="Arial"/>
              </a:rPr>
              <a:t>over 5 million </a:t>
            </a:r>
            <a:r>
              <a:rPr lang="en-GB" dirty="0">
                <a:latin typeface="Arial"/>
                <a:cs typeface="Arial"/>
              </a:rPr>
              <a:t>events for each decay, and, after </a:t>
            </a:r>
            <a:r>
              <a:rPr lang="en-GB" dirty="0" err="1">
                <a:latin typeface="Arial"/>
                <a:cs typeface="Arial"/>
              </a:rPr>
              <a:t>aplying</a:t>
            </a:r>
            <a:r>
              <a:rPr lang="en-GB" dirty="0">
                <a:latin typeface="Arial"/>
                <a:cs typeface="Arial"/>
              </a:rPr>
              <a:t> the most suitable </a:t>
            </a:r>
            <a:r>
              <a:rPr lang="en-GB" b="1" dirty="0">
                <a:latin typeface="Arial"/>
                <a:cs typeface="Arial"/>
              </a:rPr>
              <a:t>weights</a:t>
            </a:r>
            <a:r>
              <a:rPr lang="en-GB" dirty="0">
                <a:latin typeface="Arial"/>
                <a:cs typeface="Arial"/>
              </a:rPr>
              <a:t> and </a:t>
            </a:r>
            <a:r>
              <a:rPr lang="en-GB" b="1" dirty="0">
                <a:latin typeface="Arial"/>
                <a:cs typeface="Arial"/>
              </a:rPr>
              <a:t>resolution functions</a:t>
            </a:r>
            <a:r>
              <a:rPr lang="en-GB" dirty="0">
                <a:latin typeface="Arial"/>
                <a:cs typeface="Arial"/>
              </a:rPr>
              <a:t>, plots </a:t>
            </a:r>
            <a:r>
              <a:rPr lang="en-GB" dirty="0" err="1">
                <a:latin typeface="Arial"/>
                <a:cs typeface="Arial"/>
              </a:rPr>
              <a:t>overlaping</a:t>
            </a:r>
            <a:r>
              <a:rPr lang="en-GB" dirty="0">
                <a:latin typeface="Arial"/>
                <a:cs typeface="Arial"/>
              </a:rPr>
              <a:t> the </a:t>
            </a:r>
            <a:r>
              <a:rPr lang="en-GB" b="1" dirty="0">
                <a:latin typeface="Arial"/>
                <a:cs typeface="Arial"/>
              </a:rPr>
              <a:t>simulation results</a:t>
            </a:r>
            <a:r>
              <a:rPr lang="en-GB" dirty="0">
                <a:latin typeface="Arial"/>
                <a:cs typeface="Arial"/>
              </a:rPr>
              <a:t> and the </a:t>
            </a:r>
            <a:r>
              <a:rPr lang="en-GB" b="1" dirty="0">
                <a:latin typeface="Arial"/>
                <a:cs typeface="Arial"/>
              </a:rPr>
              <a:t>real measurements</a:t>
            </a:r>
            <a:r>
              <a:rPr lang="en-GB" dirty="0">
                <a:latin typeface="Arial"/>
                <a:cs typeface="Arial"/>
              </a:rPr>
              <a:t> could be done:</a:t>
            </a:r>
          </a:p>
        </p:txBody>
      </p:sp>
    </p:spTree>
    <p:extLst>
      <p:ext uri="{BB962C8B-B14F-4D97-AF65-F5344CB8AC3E}">
        <p14:creationId xmlns:p14="http://schemas.microsoft.com/office/powerpoint/2010/main" val="3243425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14">
            <a:extLst>
              <a:ext uri="{FF2B5EF4-FFF2-40B4-BE49-F238E27FC236}">
                <a16:creationId xmlns:a16="http://schemas.microsoft.com/office/drawing/2014/main" id="{FE7B487A-2394-F747-AEC9-7FD1474A6559}"/>
              </a:ext>
            </a:extLst>
          </p:cNvPr>
          <p:cNvSpPr txBox="1"/>
          <p:nvPr/>
        </p:nvSpPr>
        <p:spPr>
          <a:xfrm>
            <a:off x="1137135" y="122551"/>
            <a:ext cx="7684953" cy="350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n-US" sz="2200" b="1" dirty="0">
                <a:latin typeface="Arial"/>
                <a:ea typeface="+mn-lt"/>
                <a:cs typeface="+mn-lt"/>
              </a:rPr>
              <a:t>RESULTS</a:t>
            </a:r>
            <a:endParaRPr lang="en-US" sz="2200" dirty="0">
              <a:latin typeface="Arial"/>
              <a:ea typeface="+mn-lt"/>
              <a:cs typeface="+mn-lt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5F7F9A-28DA-6840-9727-A0F05B258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11</a:t>
            </a:fld>
            <a:endParaRPr kumimoji="0" lang="en-US"/>
          </a:p>
        </p:txBody>
      </p:sp>
      <p:pic>
        <p:nvPicPr>
          <p:cNvPr id="8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55D5064B-3B2D-4BCE-871D-85D4C348D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B98B1B-3288-4DFB-A8C0-AB2CE4F3F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13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5920D0F-4C48-43ED-9D40-570EA6D22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9DA46A23-AB67-421E-A8F6-B09FA10D48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  <p:pic>
        <p:nvPicPr>
          <p:cNvPr id="2" name="Picture 3" descr="A screenshot of a cell phone&#10;&#10;Description generated with very high confidence">
            <a:extLst>
              <a:ext uri="{FF2B5EF4-FFF2-40B4-BE49-F238E27FC236}">
                <a16:creationId xmlns:a16="http://schemas.microsoft.com/office/drawing/2014/main" id="{034F0A4D-0A94-426C-9694-1BE32F1846D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89494" y="2069191"/>
            <a:ext cx="6998898" cy="379792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2E1B1AA-38F5-434E-93B2-DEAFA4C8EAFB}"/>
              </a:ext>
            </a:extLst>
          </p:cNvPr>
          <p:cNvSpPr txBox="1"/>
          <p:nvPr/>
        </p:nvSpPr>
        <p:spPr>
          <a:xfrm>
            <a:off x="3078381" y="2069972"/>
            <a:ext cx="3666922" cy="323165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s-ES" sz="1500" b="1" dirty="0">
                <a:latin typeface="Arial"/>
                <a:ea typeface="Gulim"/>
                <a:cs typeface="Arial"/>
              </a:rPr>
              <a:t>ACTINIUM</a:t>
            </a:r>
            <a:r>
              <a:rPr lang="es-ES" sz="1500" dirty="0">
                <a:latin typeface="Arial"/>
                <a:ea typeface="Gulim"/>
                <a:cs typeface="Arial"/>
              </a:rPr>
              <a:t> vs natural </a:t>
            </a:r>
            <a:r>
              <a:rPr lang="es-ES" sz="1500" dirty="0" err="1">
                <a:latin typeface="Arial"/>
                <a:ea typeface="Gulim"/>
                <a:cs typeface="Arial"/>
              </a:rPr>
              <a:t>background</a:t>
            </a:r>
            <a:endParaRPr lang="es-ES" sz="1500" b="1" dirty="0" err="1">
              <a:latin typeface="Arial"/>
              <a:ea typeface="Gulim" panose="020B0600000101010101" pitchFamily="34" charset="-127"/>
              <a:cs typeface="Arial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E226C1E-CC53-4FF6-ADFC-AD10836EBFD3}"/>
              </a:ext>
            </a:extLst>
          </p:cNvPr>
          <p:cNvSpPr txBox="1"/>
          <p:nvPr/>
        </p:nvSpPr>
        <p:spPr>
          <a:xfrm>
            <a:off x="181155" y="63346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/>
              <a:t>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7159996-188B-4EF2-81C3-0B0E106871E7}"/>
              </a:ext>
            </a:extLst>
          </p:cNvPr>
          <p:cNvSpPr txBox="1"/>
          <p:nvPr/>
        </p:nvSpPr>
        <p:spPr>
          <a:xfrm>
            <a:off x="1130060" y="569343"/>
            <a:ext cx="7444596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GB" dirty="0">
                <a:latin typeface="Arial"/>
                <a:cs typeface="Arial"/>
              </a:rPr>
              <a:t>Using </a:t>
            </a:r>
            <a:r>
              <a:rPr lang="en-GB" dirty="0" err="1">
                <a:latin typeface="Arial"/>
                <a:cs typeface="Arial"/>
              </a:rPr>
              <a:t>EnsarRoot</a:t>
            </a:r>
            <a:r>
              <a:rPr lang="en-GB" dirty="0">
                <a:latin typeface="Arial"/>
                <a:cs typeface="Arial"/>
              </a:rPr>
              <a:t> features, the gamma rays released by ground natural decay was simulated, </a:t>
            </a:r>
            <a:r>
              <a:rPr lang="en-GB" b="1" dirty="0">
                <a:latin typeface="Arial"/>
                <a:cs typeface="Arial"/>
              </a:rPr>
              <a:t>over 5 million </a:t>
            </a:r>
            <a:r>
              <a:rPr lang="en-GB" dirty="0">
                <a:latin typeface="Arial"/>
                <a:cs typeface="Arial"/>
              </a:rPr>
              <a:t>events for each decay, and, after </a:t>
            </a:r>
            <a:r>
              <a:rPr lang="en-GB" dirty="0" err="1">
                <a:latin typeface="Arial"/>
                <a:cs typeface="Arial"/>
              </a:rPr>
              <a:t>aplying</a:t>
            </a:r>
            <a:r>
              <a:rPr lang="en-GB" dirty="0">
                <a:latin typeface="Arial"/>
                <a:cs typeface="Arial"/>
              </a:rPr>
              <a:t> the most suitable </a:t>
            </a:r>
            <a:r>
              <a:rPr lang="en-GB" b="1" dirty="0">
                <a:latin typeface="Arial"/>
                <a:cs typeface="Arial"/>
              </a:rPr>
              <a:t>weights</a:t>
            </a:r>
            <a:r>
              <a:rPr lang="en-GB" dirty="0">
                <a:latin typeface="Arial"/>
                <a:cs typeface="Arial"/>
              </a:rPr>
              <a:t> and </a:t>
            </a:r>
            <a:r>
              <a:rPr lang="en-GB" b="1" dirty="0">
                <a:latin typeface="Arial"/>
                <a:cs typeface="Arial"/>
              </a:rPr>
              <a:t>resolution functions</a:t>
            </a:r>
            <a:r>
              <a:rPr lang="en-GB" dirty="0">
                <a:latin typeface="Arial"/>
                <a:cs typeface="Arial"/>
              </a:rPr>
              <a:t>, plots </a:t>
            </a:r>
            <a:r>
              <a:rPr lang="en-GB" dirty="0" err="1">
                <a:latin typeface="Arial"/>
                <a:cs typeface="Arial"/>
              </a:rPr>
              <a:t>overlaping</a:t>
            </a:r>
            <a:r>
              <a:rPr lang="en-GB" dirty="0">
                <a:latin typeface="Arial"/>
                <a:cs typeface="Arial"/>
              </a:rPr>
              <a:t> the </a:t>
            </a:r>
            <a:r>
              <a:rPr lang="en-GB" b="1" dirty="0">
                <a:latin typeface="Arial"/>
                <a:cs typeface="Arial"/>
              </a:rPr>
              <a:t>simulation results</a:t>
            </a:r>
            <a:r>
              <a:rPr lang="en-GB" dirty="0">
                <a:latin typeface="Arial"/>
                <a:cs typeface="Arial"/>
              </a:rPr>
              <a:t> and the </a:t>
            </a:r>
            <a:r>
              <a:rPr lang="en-GB" b="1" dirty="0">
                <a:latin typeface="Arial"/>
                <a:cs typeface="Arial"/>
              </a:rPr>
              <a:t>real measurements</a:t>
            </a:r>
            <a:r>
              <a:rPr lang="en-GB" dirty="0">
                <a:latin typeface="Arial"/>
                <a:cs typeface="Arial"/>
              </a:rPr>
              <a:t> could be done:</a:t>
            </a:r>
          </a:p>
        </p:txBody>
      </p:sp>
    </p:spTree>
    <p:extLst>
      <p:ext uri="{BB962C8B-B14F-4D97-AF65-F5344CB8AC3E}">
        <p14:creationId xmlns:p14="http://schemas.microsoft.com/office/powerpoint/2010/main" val="11627450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14">
            <a:extLst>
              <a:ext uri="{FF2B5EF4-FFF2-40B4-BE49-F238E27FC236}">
                <a16:creationId xmlns:a16="http://schemas.microsoft.com/office/drawing/2014/main" id="{FE7B487A-2394-F747-AEC9-7FD1474A6559}"/>
              </a:ext>
            </a:extLst>
          </p:cNvPr>
          <p:cNvSpPr txBox="1"/>
          <p:nvPr/>
        </p:nvSpPr>
        <p:spPr>
          <a:xfrm>
            <a:off x="1137135" y="122551"/>
            <a:ext cx="7684953" cy="350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n-US" sz="2200" b="1" dirty="0">
                <a:latin typeface="Arial"/>
                <a:ea typeface="+mn-lt"/>
                <a:cs typeface="+mn-lt"/>
              </a:rPr>
              <a:t>RESULTS</a:t>
            </a:r>
            <a:endParaRPr lang="en-US" sz="2200" dirty="0">
              <a:latin typeface="Arial"/>
              <a:ea typeface="+mn-lt"/>
              <a:cs typeface="+mn-lt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5F7F9A-28DA-6840-9727-A0F05B258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12</a:t>
            </a:fld>
            <a:endParaRPr kumimoji="0" lang="en-US"/>
          </a:p>
        </p:txBody>
      </p:sp>
      <p:pic>
        <p:nvPicPr>
          <p:cNvPr id="8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55D5064B-3B2D-4BCE-871D-85D4C348D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B98B1B-3288-4DFB-A8C0-AB2CE4F3F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13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5920D0F-4C48-43ED-9D40-570EA6D22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9DA46A23-AB67-421E-A8F6-B09FA10D48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7FFEFDC0-9D67-46B6-B95C-4BAC060EE02F}"/>
              </a:ext>
            </a:extLst>
          </p:cNvPr>
          <p:cNvSpPr txBox="1"/>
          <p:nvPr/>
        </p:nvSpPr>
        <p:spPr>
          <a:xfrm>
            <a:off x="1733909" y="5414513"/>
            <a:ext cx="7315201" cy="707886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" sz="2000" dirty="0">
                <a:solidFill>
                  <a:srgbClr val="0070C0"/>
                </a:solidFill>
                <a:latin typeface="Arial"/>
                <a:ea typeface="+mn-lt"/>
                <a:cs typeface="+mn-lt"/>
              </a:rPr>
              <a:t>Despite the reasonably good results, the simulation, </a:t>
            </a:r>
            <a:r>
              <a:rPr lang="en" sz="2000" b="1" dirty="0">
                <a:solidFill>
                  <a:srgbClr val="0070C0"/>
                </a:solidFill>
                <a:latin typeface="Arial"/>
                <a:ea typeface="+mn-lt"/>
                <a:cs typeface="+mn-lt"/>
              </a:rPr>
              <a:t>at the point we left it, </a:t>
            </a:r>
            <a:r>
              <a:rPr lang="en" sz="2000" dirty="0">
                <a:solidFill>
                  <a:srgbClr val="0070C0"/>
                </a:solidFill>
                <a:latin typeface="Arial"/>
                <a:ea typeface="+mn-lt"/>
                <a:cs typeface="+mn-lt"/>
              </a:rPr>
              <a:t>isn't able of completely describe reality.</a:t>
            </a:r>
          </a:p>
        </p:txBody>
      </p:sp>
      <p:pic>
        <p:nvPicPr>
          <p:cNvPr id="6" name="Picture 6" descr="A close up of a logo&#10;&#10;Description generated with high confidence">
            <a:extLst>
              <a:ext uri="{FF2B5EF4-FFF2-40B4-BE49-F238E27FC236}">
                <a16:creationId xmlns:a16="http://schemas.microsoft.com/office/drawing/2014/main" id="{DEA1F888-8F27-4326-932C-9C7D8AC6466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762664" y="834583"/>
            <a:ext cx="6898256" cy="425430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76B20470-6A0D-4F0C-82E9-7EFA7706AF00}"/>
              </a:ext>
            </a:extLst>
          </p:cNvPr>
          <p:cNvSpPr txBox="1"/>
          <p:nvPr/>
        </p:nvSpPr>
        <p:spPr>
          <a:xfrm>
            <a:off x="3552834" y="833519"/>
            <a:ext cx="3666922" cy="323165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s-ES" sz="1500" b="1" dirty="0">
                <a:latin typeface="Arial"/>
                <a:ea typeface="Gulim"/>
                <a:cs typeface="Arial"/>
              </a:rPr>
              <a:t>THORIUM</a:t>
            </a:r>
            <a:r>
              <a:rPr lang="es-ES" sz="1500" dirty="0">
                <a:latin typeface="Arial"/>
                <a:ea typeface="Gulim"/>
                <a:cs typeface="Arial"/>
              </a:rPr>
              <a:t> vs natural </a:t>
            </a:r>
            <a:r>
              <a:rPr lang="es-ES" sz="1500" dirty="0" err="1">
                <a:latin typeface="Arial"/>
                <a:ea typeface="Gulim"/>
                <a:cs typeface="Arial"/>
              </a:rPr>
              <a:t>background</a:t>
            </a:r>
            <a:endParaRPr lang="es-ES" sz="1500" b="1" dirty="0" err="1">
              <a:latin typeface="Arial"/>
              <a:ea typeface="Gulim" panose="020B0600000101010101" pitchFamily="34" charset="-127"/>
              <a:cs typeface="Arial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3727AE7-CE21-4FF5-9E6E-BACC50C8CD62}"/>
              </a:ext>
            </a:extLst>
          </p:cNvPr>
          <p:cNvSpPr txBox="1"/>
          <p:nvPr/>
        </p:nvSpPr>
        <p:spPr>
          <a:xfrm>
            <a:off x="181155" y="63346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4485558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14">
            <a:extLst>
              <a:ext uri="{FF2B5EF4-FFF2-40B4-BE49-F238E27FC236}">
                <a16:creationId xmlns:a16="http://schemas.microsoft.com/office/drawing/2014/main" id="{FE7B487A-2394-F747-AEC9-7FD1474A6559}"/>
              </a:ext>
            </a:extLst>
          </p:cNvPr>
          <p:cNvSpPr txBox="1"/>
          <p:nvPr/>
        </p:nvSpPr>
        <p:spPr>
          <a:xfrm>
            <a:off x="1137135" y="122551"/>
            <a:ext cx="7684953" cy="350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n-US" sz="2200" b="1" dirty="0">
                <a:latin typeface="Arial"/>
                <a:ea typeface="+mn-lt"/>
                <a:cs typeface="+mn-lt"/>
              </a:rPr>
              <a:t>In the future...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5F7F9A-28DA-6840-9727-A0F05B258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13</a:t>
            </a:fld>
            <a:endParaRPr kumimoji="0" lang="en-US"/>
          </a:p>
        </p:txBody>
      </p:sp>
      <p:pic>
        <p:nvPicPr>
          <p:cNvPr id="8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55D5064B-3B2D-4BCE-871D-85D4C348D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B98B1B-3288-4DFB-A8C0-AB2CE4F3F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13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5920D0F-4C48-43ED-9D40-570EA6D22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9DA46A23-AB67-421E-A8F6-B09FA10D48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FBE779-F8FF-4183-AF35-4B4AD027A2A6}"/>
              </a:ext>
            </a:extLst>
          </p:cNvPr>
          <p:cNvSpPr txBox="1"/>
          <p:nvPr/>
        </p:nvSpPr>
        <p:spPr>
          <a:xfrm>
            <a:off x="1130060" y="569343"/>
            <a:ext cx="7444596" cy="64633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GB" dirty="0">
                <a:latin typeface="Arial"/>
                <a:cs typeface="Arial"/>
              </a:rPr>
              <a:t>This study was only focused on the terrestrial radiation. Therefore, the radiation which reaches earth surface is not completely accounted for.</a:t>
            </a:r>
          </a:p>
        </p:txBody>
      </p:sp>
      <p:pic>
        <p:nvPicPr>
          <p:cNvPr id="2" name="Picture 4" descr="A picture containing sky&#10;&#10;Description generated with high confidence">
            <a:extLst>
              <a:ext uri="{FF2B5EF4-FFF2-40B4-BE49-F238E27FC236}">
                <a16:creationId xmlns:a16="http://schemas.microsoft.com/office/drawing/2014/main" id="{E396F3F9-1C74-4EE7-95E2-3FBE3A9F85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9114" y="3888716"/>
            <a:ext cx="8540150" cy="317811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07719473-7682-423F-A49F-4F8AE094B600}"/>
              </a:ext>
            </a:extLst>
          </p:cNvPr>
          <p:cNvSpPr txBox="1"/>
          <p:nvPr/>
        </p:nvSpPr>
        <p:spPr>
          <a:xfrm>
            <a:off x="2237117" y="1949570"/>
            <a:ext cx="5503652" cy="156966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GB" sz="2400" dirty="0">
                <a:solidFill>
                  <a:srgbClr val="0070C0"/>
                </a:solidFill>
                <a:latin typeface="Arial"/>
                <a:cs typeface="Arial"/>
              </a:rPr>
              <a:t>The study and simulation of  the effects of cosmic rays would hopefully contribute for the completeness of the study.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94291CA-C523-4448-9688-7D070723899C}"/>
              </a:ext>
            </a:extLst>
          </p:cNvPr>
          <p:cNvSpPr txBox="1"/>
          <p:nvPr/>
        </p:nvSpPr>
        <p:spPr>
          <a:xfrm>
            <a:off x="181155" y="63346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54824801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77CD0AF-AA86-EC41-B498-C71C04518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14</a:t>
            </a:fld>
            <a:endParaRPr kumimoji="0" lang="en-US"/>
          </a:p>
        </p:txBody>
      </p:sp>
      <p:pic>
        <p:nvPicPr>
          <p:cNvPr id="15" name="Picture 16">
            <a:extLst>
              <a:ext uri="{FF2B5EF4-FFF2-40B4-BE49-F238E27FC236}">
                <a16:creationId xmlns:a16="http://schemas.microsoft.com/office/drawing/2014/main" id="{AE210558-1968-473F-BDC6-5EBA8A478D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1524000"/>
            <a:ext cx="3810000" cy="3810000"/>
          </a:xfrm>
          <a:prstGeom prst="rect">
            <a:avLst/>
          </a:prstGeom>
        </p:spPr>
      </p:pic>
      <p:pic>
        <p:nvPicPr>
          <p:cNvPr id="20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B0E5CEAE-0BCD-41A3-BDCF-8C42158A7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 descr="A blurry image of a blue background&#10;&#10;Description generated with very high confidence">
            <a:extLst>
              <a:ext uri="{FF2B5EF4-FFF2-40B4-BE49-F238E27FC236}">
                <a16:creationId xmlns:a16="http://schemas.microsoft.com/office/drawing/2014/main" id="{C5D85BB4-50DC-462B-A6A5-2029C22AEB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24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AE71B86E-D9BB-4AC8-8C6B-5530087AFB8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26" name="Picture 25" descr="A close up of a logo&#10;&#10;Description generated with high confidence">
            <a:extLst>
              <a:ext uri="{FF2B5EF4-FFF2-40B4-BE49-F238E27FC236}">
                <a16:creationId xmlns:a16="http://schemas.microsoft.com/office/drawing/2014/main" id="{F6592C0B-0FA7-418A-9C7F-B7140F1EF35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47185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49FE4EEB-9526-6F4D-B095-B405B57C4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47243CE-D537-B341-B759-ACB01F1188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7" name="Imagen 22">
            <a:extLst>
              <a:ext uri="{FF2B5EF4-FFF2-40B4-BE49-F238E27FC236}">
                <a16:creationId xmlns:a16="http://schemas.microsoft.com/office/drawing/2014/main" id="{964AB9B1-CF22-7141-B17D-C846A38E406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sp>
        <p:nvSpPr>
          <p:cNvPr id="8" name="Google Shape;131;p14">
            <a:extLst>
              <a:ext uri="{FF2B5EF4-FFF2-40B4-BE49-F238E27FC236}">
                <a16:creationId xmlns:a16="http://schemas.microsoft.com/office/drawing/2014/main" id="{3EF527C5-374B-1142-BECE-B68B2D4A10D5}"/>
              </a:ext>
            </a:extLst>
          </p:cNvPr>
          <p:cNvSpPr txBox="1"/>
          <p:nvPr/>
        </p:nvSpPr>
        <p:spPr>
          <a:xfrm>
            <a:off x="6082037" y="3268964"/>
            <a:ext cx="3672184" cy="13129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endParaRPr lang="en-US" sz="1200" dirty="0">
              <a:latin typeface="Nixie One"/>
            </a:endParaRPr>
          </a:p>
        </p:txBody>
      </p:sp>
      <p:sp>
        <p:nvSpPr>
          <p:cNvPr id="9" name="Google Shape;131;p14">
            <a:extLst>
              <a:ext uri="{FF2B5EF4-FFF2-40B4-BE49-F238E27FC236}">
                <a16:creationId xmlns:a16="http://schemas.microsoft.com/office/drawing/2014/main" id="{FE7B487A-2394-F747-AEC9-7FD1474A6559}"/>
              </a:ext>
            </a:extLst>
          </p:cNvPr>
          <p:cNvSpPr txBox="1"/>
          <p:nvPr/>
        </p:nvSpPr>
        <p:spPr>
          <a:xfrm>
            <a:off x="1257501" y="601083"/>
            <a:ext cx="2012349" cy="39447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n-US" sz="2400" b="1" dirty="0">
                <a:latin typeface="Arial"/>
                <a:cs typeface="Calibri"/>
              </a:rPr>
              <a:t>INDEX</a:t>
            </a:r>
          </a:p>
        </p:txBody>
      </p:sp>
      <p:sp>
        <p:nvSpPr>
          <p:cNvPr id="11" name="CuadroTexto 3">
            <a:extLst>
              <a:ext uri="{FF2B5EF4-FFF2-40B4-BE49-F238E27FC236}">
                <a16:creationId xmlns:a16="http://schemas.microsoft.com/office/drawing/2014/main" id="{E51AA9BA-838F-7D44-8919-9B4AF82215D8}"/>
              </a:ext>
            </a:extLst>
          </p:cNvPr>
          <p:cNvSpPr txBox="1"/>
          <p:nvPr/>
        </p:nvSpPr>
        <p:spPr>
          <a:xfrm>
            <a:off x="1252358" y="1254821"/>
            <a:ext cx="6124196" cy="55092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000" dirty="0">
                <a:latin typeface="Calibri"/>
                <a:cs typeface="Calibri"/>
              </a:rPr>
              <a:t>●</a:t>
            </a:r>
            <a:r>
              <a:rPr lang="en-US" sz="2000" dirty="0">
                <a:latin typeface="Arial"/>
                <a:cs typeface="Calibri"/>
              </a:rPr>
              <a:t>Motivation</a:t>
            </a:r>
          </a:p>
          <a:p>
            <a:endParaRPr lang="en-US" sz="2000" dirty="0">
              <a:latin typeface="Arial"/>
              <a:cs typeface="Calibri"/>
            </a:endParaRPr>
          </a:p>
          <a:p>
            <a:r>
              <a:rPr lang="en-US" sz="2000" dirty="0">
                <a:latin typeface="Arial"/>
                <a:cs typeface="Arial"/>
              </a:rPr>
              <a:t>●</a:t>
            </a:r>
            <a:r>
              <a:rPr lang="es-ES" sz="2000" dirty="0">
                <a:latin typeface="Arial"/>
                <a:cs typeface="Arial"/>
              </a:rPr>
              <a:t>DATA: </a:t>
            </a:r>
            <a:r>
              <a:rPr lang="es-ES" sz="2000" dirty="0" err="1">
                <a:latin typeface="Arial"/>
                <a:cs typeface="Arial"/>
              </a:rPr>
              <a:t>European</a:t>
            </a:r>
            <a:r>
              <a:rPr lang="es-ES" sz="2000" dirty="0">
                <a:latin typeface="Arial"/>
                <a:cs typeface="Arial"/>
              </a:rPr>
              <a:t> Atlas </a:t>
            </a:r>
            <a:r>
              <a:rPr lang="es-ES" sz="2000" dirty="0" err="1">
                <a:latin typeface="Arial"/>
                <a:cs typeface="Arial"/>
              </a:rPr>
              <a:t>of</a:t>
            </a:r>
            <a:r>
              <a:rPr lang="es-ES" sz="2000" dirty="0">
                <a:latin typeface="Arial"/>
                <a:cs typeface="Arial"/>
              </a:rPr>
              <a:t> Natural </a:t>
            </a:r>
            <a:r>
              <a:rPr lang="es-ES" sz="2000" dirty="0" err="1">
                <a:latin typeface="Arial"/>
                <a:cs typeface="Arial"/>
              </a:rPr>
              <a:t>Radiation</a:t>
            </a:r>
            <a:r>
              <a:rPr lang="es-ES" sz="2000" dirty="0">
                <a:latin typeface="Arial"/>
                <a:cs typeface="Arial"/>
              </a:rPr>
              <a:t> </a:t>
            </a:r>
            <a:endParaRPr lang="es-ES" sz="2000" dirty="0">
              <a:ea typeface="+mn-lt"/>
              <a:cs typeface="+mn-lt"/>
            </a:endParaRPr>
          </a:p>
          <a:p>
            <a:r>
              <a:rPr lang="en-US" sz="2000" dirty="0">
                <a:latin typeface="Arial"/>
                <a:cs typeface="Calibri"/>
              </a:rPr>
              <a:t>●RADIOACTIVITY</a:t>
            </a:r>
            <a:endParaRPr lang="en-US" sz="2000" dirty="0">
              <a:latin typeface="Arial"/>
              <a:cs typeface="Arial"/>
            </a:endParaRPr>
          </a:p>
          <a:p>
            <a:endParaRPr lang="en-US" sz="2000" dirty="0">
              <a:latin typeface="Arial"/>
              <a:cs typeface="Calibri" panose="020F0502020204030204" pitchFamily="34" charset="0"/>
            </a:endParaRPr>
          </a:p>
          <a:p>
            <a:r>
              <a:rPr lang="en-US" sz="2000" dirty="0">
                <a:latin typeface="Arial"/>
                <a:ea typeface="+mn-lt"/>
                <a:cs typeface="+mn-lt"/>
              </a:rPr>
              <a:t>●</a:t>
            </a:r>
            <a:r>
              <a:rPr lang="en-US" sz="2000" dirty="0">
                <a:latin typeface="Arial"/>
                <a:ea typeface="+mn-lt"/>
                <a:cs typeface="Arial"/>
              </a:rPr>
              <a:t>POTASSIUM: decay of </a:t>
            </a:r>
            <a:r>
              <a:rPr lang="en-US" sz="2000" baseline="30000" dirty="0">
                <a:latin typeface="Arial"/>
                <a:ea typeface="+mn-lt"/>
                <a:cs typeface="Arial"/>
              </a:rPr>
              <a:t>40</a:t>
            </a:r>
            <a:r>
              <a:rPr lang="en-US" sz="2000" dirty="0">
                <a:latin typeface="Arial"/>
                <a:ea typeface="+mn-lt"/>
                <a:cs typeface="Arial"/>
              </a:rPr>
              <a:t>K</a:t>
            </a:r>
            <a:endParaRPr lang="en-US" sz="2000">
              <a:ea typeface="+mn-lt"/>
              <a:cs typeface="+mn-lt"/>
            </a:endParaRPr>
          </a:p>
          <a:p>
            <a:r>
              <a:rPr lang="en-US" sz="2000" dirty="0">
                <a:latin typeface="Arial"/>
                <a:ea typeface="+mn-lt"/>
                <a:cs typeface="Arial"/>
              </a:rPr>
              <a:t>●</a:t>
            </a:r>
            <a:r>
              <a:rPr lang="es-ES" sz="2000" dirty="0">
                <a:latin typeface="Arial"/>
                <a:ea typeface="+mn-lt"/>
                <a:cs typeface="Arial"/>
              </a:rPr>
              <a:t>URANIUM, ACTINIUM and THORIUM: </a:t>
            </a:r>
            <a:r>
              <a:rPr lang="es-ES" sz="2000" dirty="0" err="1">
                <a:latin typeface="Arial"/>
                <a:ea typeface="+mn-lt"/>
                <a:cs typeface="Arial"/>
              </a:rPr>
              <a:t>decay</a:t>
            </a:r>
            <a:r>
              <a:rPr lang="es-ES" sz="2000" dirty="0">
                <a:latin typeface="Arial"/>
                <a:ea typeface="+mn-lt"/>
                <a:cs typeface="Arial"/>
              </a:rPr>
              <a:t> </a:t>
            </a:r>
            <a:r>
              <a:rPr lang="es-ES" sz="2000" dirty="0" err="1">
                <a:latin typeface="Arial"/>
                <a:ea typeface="+mn-lt"/>
                <a:cs typeface="Arial"/>
              </a:rPr>
              <a:t>chains</a:t>
            </a:r>
            <a:endParaRPr lang="es-ES" sz="2000">
              <a:ea typeface="+mn-lt"/>
              <a:cs typeface="+mn-lt"/>
            </a:endParaRPr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>
                <a:latin typeface="Arial"/>
                <a:cs typeface="Arial"/>
              </a:rPr>
              <a:t>●ENSARROOT framework</a:t>
            </a:r>
            <a:endParaRPr lang="es-ES" sz="2000"/>
          </a:p>
          <a:p>
            <a:r>
              <a:rPr lang="en-US" sz="2000" dirty="0">
                <a:latin typeface="Arial"/>
                <a:cs typeface="Arial"/>
              </a:rPr>
              <a:t>●RESULTS</a:t>
            </a:r>
            <a:endParaRPr lang="en-US" sz="2000"/>
          </a:p>
          <a:p>
            <a:endParaRPr lang="en-US" sz="2000" dirty="0">
              <a:latin typeface="Arial"/>
              <a:cs typeface="Arial"/>
            </a:endParaRPr>
          </a:p>
          <a:p>
            <a:r>
              <a:rPr lang="en-US" sz="2000" dirty="0">
                <a:latin typeface="Arial"/>
                <a:cs typeface="Arial"/>
              </a:rPr>
              <a:t>●In the future...</a:t>
            </a:r>
            <a:endParaRPr lang="en-US" sz="2000" dirty="0"/>
          </a:p>
          <a:p>
            <a:endParaRPr lang="en-US" dirty="0">
              <a:latin typeface="Arial"/>
              <a:cs typeface="Arial"/>
            </a:endParaRPr>
          </a:p>
          <a:p>
            <a:endParaRPr lang="en-US" dirty="0">
              <a:latin typeface="Corbel" panose="020B0503020204020204"/>
              <a:cs typeface="Arial"/>
            </a:endParaRPr>
          </a:p>
          <a:p>
            <a:endParaRPr lang="en-US" dirty="0">
              <a:latin typeface="Arial"/>
              <a:cs typeface="Arial"/>
            </a:endParaRPr>
          </a:p>
          <a:p>
            <a:endParaRPr lang="en-US" dirty="0">
              <a:latin typeface="Arial"/>
              <a:cs typeface="Calibri"/>
            </a:endParaRPr>
          </a:p>
        </p:txBody>
      </p:sp>
      <p:sp>
        <p:nvSpPr>
          <p:cNvPr id="10" name="Slide Number Placeholder 9">
            <a:extLst>
              <a:ext uri="{FF2B5EF4-FFF2-40B4-BE49-F238E27FC236}">
                <a16:creationId xmlns:a16="http://schemas.microsoft.com/office/drawing/2014/main" id="{977CD0AF-AA86-EC41-B498-C71C04518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2</a:t>
            </a:fld>
            <a:endParaRPr kumimoji="0" lang="en-US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C6B741-CE0B-CE4F-8E48-D077479A60F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919668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31;p14">
            <a:extLst>
              <a:ext uri="{FF2B5EF4-FFF2-40B4-BE49-F238E27FC236}">
                <a16:creationId xmlns:a16="http://schemas.microsoft.com/office/drawing/2014/main" id="{F9F32D1B-93E2-6849-879C-462F063A2FD2}"/>
              </a:ext>
            </a:extLst>
          </p:cNvPr>
          <p:cNvSpPr txBox="1"/>
          <p:nvPr/>
        </p:nvSpPr>
        <p:spPr>
          <a:xfrm>
            <a:off x="1130501" y="359063"/>
            <a:ext cx="3456384" cy="373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n-US" sz="2400" b="1" dirty="0">
                <a:latin typeface="Arial"/>
                <a:cs typeface="Arial"/>
              </a:rPr>
              <a:t>MOTIVATION</a:t>
            </a:r>
          </a:p>
          <a:p>
            <a:endParaRPr lang="en-US" b="1" dirty="0">
              <a:latin typeface="Arial"/>
              <a:cs typeface="Arial"/>
            </a:endParaRPr>
          </a:p>
        </p:txBody>
      </p:sp>
      <p:sp>
        <p:nvSpPr>
          <p:cNvPr id="11" name="Google Shape;130;p14">
            <a:extLst>
              <a:ext uri="{FF2B5EF4-FFF2-40B4-BE49-F238E27FC236}">
                <a16:creationId xmlns:a16="http://schemas.microsoft.com/office/drawing/2014/main" id="{CAC2E76D-721A-594B-9D67-7E74DBF464F3}"/>
              </a:ext>
            </a:extLst>
          </p:cNvPr>
          <p:cNvSpPr txBox="1"/>
          <p:nvPr/>
        </p:nvSpPr>
        <p:spPr>
          <a:xfrm>
            <a:off x="1135713" y="733813"/>
            <a:ext cx="7652056" cy="2205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algn="just"/>
            <a:r>
              <a:rPr lang="en-US" b="1" dirty="0">
                <a:latin typeface="Arial"/>
                <a:cs typeface="Arial"/>
              </a:rPr>
              <a:t>Environmental Radiation </a:t>
            </a:r>
            <a:r>
              <a:rPr lang="en-US" dirty="0">
                <a:latin typeface="Arial"/>
                <a:cs typeface="Arial"/>
              </a:rPr>
              <a:t>is not the easiest to quantify, as it depends on a good deal of variables, such as the </a:t>
            </a:r>
            <a:r>
              <a:rPr lang="en-US" b="1" dirty="0">
                <a:latin typeface="Arial"/>
                <a:cs typeface="Arial"/>
              </a:rPr>
              <a:t>type of soil</a:t>
            </a:r>
            <a:r>
              <a:rPr lang="en-US" dirty="0">
                <a:latin typeface="Arial"/>
                <a:cs typeface="Arial"/>
              </a:rPr>
              <a:t> and the surrounding </a:t>
            </a:r>
            <a:r>
              <a:rPr lang="en-US" b="1" dirty="0">
                <a:latin typeface="Arial"/>
                <a:cs typeface="Arial"/>
              </a:rPr>
              <a:t>materials of building</a:t>
            </a:r>
            <a:r>
              <a:rPr lang="en-US" dirty="0">
                <a:latin typeface="Arial"/>
                <a:cs typeface="Arial"/>
              </a:rPr>
              <a:t>. Therefore, it's hard to predict its effects on measurements in advance.</a:t>
            </a:r>
          </a:p>
          <a:p>
            <a:pPr algn="just"/>
            <a:endParaRPr lang="en-GB" dirty="0">
              <a:latin typeface="Arial"/>
              <a:ea typeface="Nixie One"/>
              <a:cs typeface="Arial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A095360A-E61F-F54D-9142-8F99FBE6CBA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520" y="3311474"/>
            <a:ext cx="3832108" cy="258606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4A9F32E-7584-B449-A373-322306CA6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3</a:t>
            </a:fld>
            <a:endParaRPr kumimoji="0" lang="en-US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F7745B3-25FB-4442-BA4B-D9221F2074BA}"/>
              </a:ext>
            </a:extLst>
          </p:cNvPr>
          <p:cNvSpPr txBox="1"/>
          <p:nvPr/>
        </p:nvSpPr>
        <p:spPr>
          <a:xfrm>
            <a:off x="5255115" y="3269044"/>
            <a:ext cx="2919299" cy="21544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es-ES" sz="800" b="1" dirty="0" err="1">
                <a:latin typeface="Arial"/>
                <a:ea typeface="Gulim" panose="020B0600000101010101" pitchFamily="34" charset="-127"/>
                <a:cs typeface="Arial"/>
              </a:rPr>
              <a:t>European</a:t>
            </a:r>
            <a:r>
              <a:rPr lang="es-ES" sz="800" b="1" dirty="0">
                <a:latin typeface="Arial"/>
                <a:ea typeface="Gulim" panose="020B0600000101010101" pitchFamily="34" charset="-127"/>
                <a:cs typeface="Arial"/>
              </a:rPr>
              <a:t> </a:t>
            </a:r>
            <a:r>
              <a:rPr lang="es-ES" sz="800" b="1" dirty="0" err="1">
                <a:latin typeface="Arial"/>
                <a:ea typeface="Gulim" panose="020B0600000101010101" pitchFamily="34" charset="-127"/>
                <a:cs typeface="Arial"/>
              </a:rPr>
              <a:t>Indoor</a:t>
            </a:r>
            <a:r>
              <a:rPr lang="es-ES" sz="800" b="1" dirty="0">
                <a:latin typeface="Arial"/>
                <a:ea typeface="Gulim" panose="020B0600000101010101" pitchFamily="34" charset="-127"/>
                <a:cs typeface="Arial"/>
              </a:rPr>
              <a:t> </a:t>
            </a:r>
            <a:r>
              <a:rPr lang="es-ES" sz="800" b="1" dirty="0" err="1">
                <a:latin typeface="Arial"/>
                <a:ea typeface="Gulim" panose="020B0600000101010101" pitchFamily="34" charset="-127"/>
                <a:cs typeface="Arial"/>
              </a:rPr>
              <a:t>Radon</a:t>
            </a:r>
            <a:r>
              <a:rPr lang="es-ES" sz="800" b="1" dirty="0">
                <a:latin typeface="Arial"/>
                <a:ea typeface="Gulim" panose="020B0600000101010101" pitchFamily="34" charset="-127"/>
                <a:cs typeface="Arial"/>
              </a:rPr>
              <a:t> </a:t>
            </a:r>
            <a:r>
              <a:rPr lang="es-ES" sz="800" b="1" dirty="0" err="1">
                <a:latin typeface="Arial"/>
                <a:ea typeface="Gulim" panose="020B0600000101010101" pitchFamily="34" charset="-127"/>
                <a:cs typeface="Arial"/>
              </a:rPr>
              <a:t>Map</a:t>
            </a:r>
            <a:r>
              <a:rPr lang="es-ES" sz="800" b="1" dirty="0">
                <a:latin typeface="Arial"/>
                <a:ea typeface="Gulim" panose="020B0600000101010101" pitchFamily="34" charset="-127"/>
                <a:cs typeface="Arial"/>
              </a:rPr>
              <a:t>, </a:t>
            </a:r>
            <a:r>
              <a:rPr lang="es-ES" sz="800" b="1" dirty="0" err="1">
                <a:latin typeface="Arial"/>
                <a:ea typeface="Gulim" panose="020B0600000101010101" pitchFamily="34" charset="-127"/>
                <a:cs typeface="Arial"/>
              </a:rPr>
              <a:t>September</a:t>
            </a:r>
            <a:r>
              <a:rPr lang="es-ES" sz="800" b="1" dirty="0">
                <a:latin typeface="Arial"/>
                <a:ea typeface="Gulim" panose="020B0600000101010101" pitchFamily="34" charset="-127"/>
                <a:cs typeface="Arial"/>
              </a:rPr>
              <a:t> 2018</a:t>
            </a:r>
          </a:p>
        </p:txBody>
      </p:sp>
      <p:pic>
        <p:nvPicPr>
          <p:cNvPr id="17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F6A377BE-84E4-4AB3-BA1C-023ECA2EF2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A616FE65-BBC7-4FA7-92AA-470F03566C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28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A9E4CB7F-781C-40AE-90B9-8C29E4C950C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40" name="Picture 39" descr="A close up of a logo&#10;&#10;Description generated with high confidence">
            <a:extLst>
              <a:ext uri="{FF2B5EF4-FFF2-40B4-BE49-F238E27FC236}">
                <a16:creationId xmlns:a16="http://schemas.microsoft.com/office/drawing/2014/main" id="{9555AEDA-8D78-4CA7-85C5-4117EFC5928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E9FADEE-C411-4EE3-BFB0-749842B148F8}"/>
              </a:ext>
            </a:extLst>
          </p:cNvPr>
          <p:cNvSpPr txBox="1"/>
          <p:nvPr/>
        </p:nvSpPr>
        <p:spPr>
          <a:xfrm>
            <a:off x="4551872" y="1834551"/>
            <a:ext cx="4238444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GB" dirty="0">
                <a:latin typeface="Arial"/>
                <a:cs typeface="Arial"/>
              </a:rPr>
              <a:t>Until now, natural radioactivity analysis has only been based on radiometric measurements, or dose calculations, for instance, but </a:t>
            </a:r>
            <a:r>
              <a:rPr lang="en-GB" b="1" dirty="0">
                <a:latin typeface="Arial"/>
                <a:cs typeface="Arial"/>
              </a:rPr>
              <a:t>never on simulations</a:t>
            </a:r>
            <a:r>
              <a:rPr lang="en-GB" dirty="0">
                <a:latin typeface="Arial"/>
                <a:cs typeface="Arial"/>
              </a:rPr>
              <a:t>.</a:t>
            </a:r>
            <a:endParaRPr lang="en-US" dirty="0">
              <a:ea typeface="+mn-lt"/>
              <a:cs typeface="+mn-lt"/>
            </a:endParaRPr>
          </a:p>
          <a:p>
            <a:endParaRPr lang="en-GB" dirty="0"/>
          </a:p>
        </p:txBody>
      </p:sp>
      <p:pic>
        <p:nvPicPr>
          <p:cNvPr id="3" name="Picture 4" descr="A close up of a map&#10;&#10;Description generated with high confidence">
            <a:extLst>
              <a:ext uri="{FF2B5EF4-FFF2-40B4-BE49-F238E27FC236}">
                <a16:creationId xmlns:a16="http://schemas.microsoft.com/office/drawing/2014/main" id="{8C9FE9EF-2E9E-444A-BE79-31253989047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53448" y="2162355"/>
            <a:ext cx="2298992" cy="37266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54AE6CB-A106-48C5-A8A5-DE2E39B2EDAC}"/>
              </a:ext>
            </a:extLst>
          </p:cNvPr>
          <p:cNvSpPr txBox="1"/>
          <p:nvPr/>
        </p:nvSpPr>
        <p:spPr>
          <a:xfrm>
            <a:off x="181155" y="63346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450112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14">
            <a:extLst>
              <a:ext uri="{FF2B5EF4-FFF2-40B4-BE49-F238E27FC236}">
                <a16:creationId xmlns:a16="http://schemas.microsoft.com/office/drawing/2014/main" id="{FE7B487A-2394-F747-AEC9-7FD1474A6559}"/>
              </a:ext>
            </a:extLst>
          </p:cNvPr>
          <p:cNvSpPr txBox="1"/>
          <p:nvPr/>
        </p:nvSpPr>
        <p:spPr>
          <a:xfrm>
            <a:off x="1137135" y="122551"/>
            <a:ext cx="7684953" cy="350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s-ES" sz="2200" b="1" dirty="0">
                <a:latin typeface="Arial"/>
                <a:cs typeface="Arial"/>
              </a:rPr>
              <a:t>DATA: </a:t>
            </a:r>
            <a:r>
              <a:rPr lang="es-ES" sz="2200" b="1" dirty="0" err="1">
                <a:latin typeface="Arial"/>
                <a:cs typeface="Arial"/>
              </a:rPr>
              <a:t>European</a:t>
            </a:r>
            <a:r>
              <a:rPr lang="es-ES" sz="2200" b="1" dirty="0">
                <a:latin typeface="Arial"/>
                <a:cs typeface="Arial"/>
              </a:rPr>
              <a:t> Atlas </a:t>
            </a:r>
            <a:r>
              <a:rPr lang="es-ES" sz="2200" b="1" dirty="0" err="1">
                <a:latin typeface="Arial"/>
                <a:cs typeface="Arial"/>
              </a:rPr>
              <a:t>of</a:t>
            </a:r>
            <a:r>
              <a:rPr lang="es-ES" sz="2200" b="1" dirty="0">
                <a:latin typeface="Arial"/>
                <a:cs typeface="Arial"/>
              </a:rPr>
              <a:t> Natural </a:t>
            </a:r>
            <a:r>
              <a:rPr lang="es-ES" sz="2200" b="1" dirty="0" err="1">
                <a:latin typeface="Arial"/>
                <a:cs typeface="Arial"/>
              </a:rPr>
              <a:t>Radiation</a:t>
            </a:r>
            <a:r>
              <a:rPr lang="es-ES" sz="2200" b="1" dirty="0">
                <a:latin typeface="Arial"/>
                <a:cs typeface="Arial"/>
              </a:rPr>
              <a:t> </a:t>
            </a:r>
            <a:endParaRPr lang="en-US" dirty="0">
              <a:latin typeface="Arial"/>
              <a:ea typeface="+mn-lt"/>
              <a:cs typeface="+mn-lt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5F7F9A-28DA-6840-9727-A0F05B258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4</a:t>
            </a:fld>
            <a:endParaRPr kumimoji="0" lang="en-US"/>
          </a:p>
        </p:txBody>
      </p:sp>
      <p:pic>
        <p:nvPicPr>
          <p:cNvPr id="8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55D5064B-3B2D-4BCE-871D-85D4C348D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B98B1B-3288-4DFB-A8C0-AB2CE4F3F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13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5920D0F-4C48-43ED-9D40-570EA6D22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9DA46A23-AB67-421E-A8F6-B09FA10D48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  <p:pic>
        <p:nvPicPr>
          <p:cNvPr id="2" name="Picture 2" descr="A close up of a map&#10;&#10;Description generated with high confidence">
            <a:extLst>
              <a:ext uri="{FF2B5EF4-FFF2-40B4-BE49-F238E27FC236}">
                <a16:creationId xmlns:a16="http://schemas.microsoft.com/office/drawing/2014/main" id="{C398D3ED-C23C-4F95-AB69-5324F50B5BD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288211" y="807139"/>
            <a:ext cx="3447689" cy="2468889"/>
          </a:xfrm>
          <a:prstGeom prst="rect">
            <a:avLst/>
          </a:prstGeom>
        </p:spPr>
      </p:pic>
      <p:pic>
        <p:nvPicPr>
          <p:cNvPr id="5" name="Picture 5" descr="A close up of a map&#10;&#10;Description generated with high confidence">
            <a:extLst>
              <a:ext uri="{FF2B5EF4-FFF2-40B4-BE49-F238E27FC236}">
                <a16:creationId xmlns:a16="http://schemas.microsoft.com/office/drawing/2014/main" id="{15454233-6E54-42B3-A944-9A9ED42FD5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57004" y="807140"/>
            <a:ext cx="3476445" cy="2468890"/>
          </a:xfrm>
          <a:prstGeom prst="rect">
            <a:avLst/>
          </a:prstGeom>
        </p:spPr>
      </p:pic>
      <p:pic>
        <p:nvPicPr>
          <p:cNvPr id="7" name="Picture 9" descr="A close up of a map&#10;&#10;Description generated with high confidence">
            <a:extLst>
              <a:ext uri="{FF2B5EF4-FFF2-40B4-BE49-F238E27FC236}">
                <a16:creationId xmlns:a16="http://schemas.microsoft.com/office/drawing/2014/main" id="{C91A798F-310F-4A1F-B418-3A2D960AC93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44174" y="3538837"/>
            <a:ext cx="3476445" cy="2454513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9475035C-B8FA-40C9-BE8E-5F36D517BF83}"/>
              </a:ext>
            </a:extLst>
          </p:cNvPr>
          <p:cNvSpPr txBox="1"/>
          <p:nvPr/>
        </p:nvSpPr>
        <p:spPr>
          <a:xfrm>
            <a:off x="2053183" y="804673"/>
            <a:ext cx="2214808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r>
              <a:rPr lang="es-ES" sz="1200" dirty="0" err="1"/>
              <a:t>Potassium</a:t>
            </a:r>
            <a:r>
              <a:rPr lang="es-ES" sz="1200" dirty="0"/>
              <a:t> </a:t>
            </a:r>
            <a:r>
              <a:rPr lang="es-ES" sz="1200" dirty="0" err="1"/>
              <a:t>concentration</a:t>
            </a:r>
            <a:r>
              <a:rPr lang="es-ES" sz="1200" dirty="0"/>
              <a:t> in </a:t>
            </a:r>
            <a:r>
              <a:rPr lang="es-ES" sz="1200" dirty="0" err="1"/>
              <a:t>soil</a:t>
            </a:r>
            <a:endParaRPr lang="en-US" sz="1200" dirty="0" err="1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C942F34-9961-4854-BB84-F03BBBD30B4E}"/>
              </a:ext>
            </a:extLst>
          </p:cNvPr>
          <p:cNvSpPr txBox="1"/>
          <p:nvPr/>
        </p:nvSpPr>
        <p:spPr>
          <a:xfrm>
            <a:off x="6107597" y="804672"/>
            <a:ext cx="2214808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r>
              <a:rPr lang="es-ES" sz="1200" dirty="0" err="1"/>
              <a:t>Uranium</a:t>
            </a:r>
            <a:r>
              <a:rPr lang="es-ES" sz="1200" dirty="0"/>
              <a:t> </a:t>
            </a:r>
            <a:r>
              <a:rPr lang="es-ES" sz="1200" dirty="0" err="1"/>
              <a:t>concentration</a:t>
            </a:r>
            <a:r>
              <a:rPr lang="es-ES" sz="1200" dirty="0"/>
              <a:t> in </a:t>
            </a:r>
            <a:r>
              <a:rPr lang="es-ES" sz="1200" dirty="0" err="1"/>
              <a:t>soil</a:t>
            </a:r>
            <a:endParaRPr lang="en-US" sz="1200" dirty="0" err="1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22D78F0-92FF-476C-A4A1-295E58E7FA27}"/>
              </a:ext>
            </a:extLst>
          </p:cNvPr>
          <p:cNvSpPr txBox="1"/>
          <p:nvPr/>
        </p:nvSpPr>
        <p:spPr>
          <a:xfrm>
            <a:off x="4051636" y="3536371"/>
            <a:ext cx="2214808" cy="276999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r>
              <a:rPr lang="es-ES" sz="1200" dirty="0" err="1"/>
              <a:t>Thorium</a:t>
            </a:r>
            <a:r>
              <a:rPr lang="es-ES" sz="1200" dirty="0"/>
              <a:t> </a:t>
            </a:r>
            <a:r>
              <a:rPr lang="es-ES" sz="1200" dirty="0" err="1"/>
              <a:t>concentration</a:t>
            </a:r>
            <a:r>
              <a:rPr lang="es-ES" sz="1200" dirty="0"/>
              <a:t> in </a:t>
            </a:r>
            <a:r>
              <a:rPr lang="es-ES" sz="1200" dirty="0" err="1"/>
              <a:t>soil</a:t>
            </a:r>
            <a:endParaRPr lang="en-US" sz="1200" dirty="0" err="1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227FD1B-C5DC-4EC0-86B7-966F91827354}"/>
              </a:ext>
            </a:extLst>
          </p:cNvPr>
          <p:cNvSpPr txBox="1"/>
          <p:nvPr/>
        </p:nvSpPr>
        <p:spPr>
          <a:xfrm>
            <a:off x="181155" y="63346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2971499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14">
            <a:extLst>
              <a:ext uri="{FF2B5EF4-FFF2-40B4-BE49-F238E27FC236}">
                <a16:creationId xmlns:a16="http://schemas.microsoft.com/office/drawing/2014/main" id="{FE7B487A-2394-F747-AEC9-7FD1474A6559}"/>
              </a:ext>
            </a:extLst>
          </p:cNvPr>
          <p:cNvSpPr txBox="1"/>
          <p:nvPr/>
        </p:nvSpPr>
        <p:spPr>
          <a:xfrm>
            <a:off x="1237498" y="466408"/>
            <a:ext cx="5039519" cy="3795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n-US" sz="2400" b="1" dirty="0">
                <a:latin typeface="Arial"/>
                <a:cs typeface="Arial"/>
              </a:rPr>
              <a:t>RADIOACTIVITY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5F7F9A-28DA-6840-9727-A0F05B258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5</a:t>
            </a:fld>
            <a:endParaRPr kumimoji="0" 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52E6D94-F4D4-A340-BA42-E9D4DF75A726}"/>
              </a:ext>
            </a:extLst>
          </p:cNvPr>
          <p:cNvSpPr txBox="1"/>
          <p:nvPr/>
        </p:nvSpPr>
        <p:spPr>
          <a:xfrm>
            <a:off x="1243678" y="975414"/>
            <a:ext cx="7501156" cy="9233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" b="1" dirty="0">
                <a:latin typeface="Arial"/>
                <a:ea typeface="Verdana"/>
                <a:cs typeface="Arial"/>
              </a:rPr>
              <a:t>Radioactivity</a:t>
            </a:r>
            <a:r>
              <a:rPr lang="en" dirty="0">
                <a:latin typeface="Arial"/>
                <a:ea typeface="Verdana"/>
                <a:cs typeface="Arial"/>
              </a:rPr>
              <a:t> refers to the amount of ionizing radiation released by a material.</a:t>
            </a:r>
          </a:p>
          <a:p>
            <a:r>
              <a:rPr lang="en" dirty="0">
                <a:latin typeface="Arial"/>
                <a:ea typeface="+mn-lt"/>
                <a:cs typeface="+mn-lt"/>
              </a:rPr>
              <a:t>There are three types of radioactive decays in nature.</a:t>
            </a:r>
            <a:endParaRPr lang="en" dirty="0">
              <a:latin typeface="Arial"/>
              <a:cs typeface="Arial"/>
            </a:endParaRPr>
          </a:p>
        </p:txBody>
      </p:sp>
      <p:pic>
        <p:nvPicPr>
          <p:cNvPr id="2" name="Picture 5" descr="A picture containing screenshot&#10;&#10;Description generated with very high confidence">
            <a:extLst>
              <a:ext uri="{FF2B5EF4-FFF2-40B4-BE49-F238E27FC236}">
                <a16:creationId xmlns:a16="http://schemas.microsoft.com/office/drawing/2014/main" id="{2ED11F1F-B571-4242-ABDC-DF9F90F56E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76428" y="2180506"/>
            <a:ext cx="4163145" cy="2856421"/>
          </a:xfrm>
          <a:prstGeom prst="rect">
            <a:avLst/>
          </a:prstGeom>
        </p:spPr>
      </p:pic>
      <p:pic>
        <p:nvPicPr>
          <p:cNvPr id="7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6DCA561A-976B-4ACB-AB9C-6F2BAB55F5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 descr="A blurry image of a blue background&#10;&#10;Description generated with very high confidence">
            <a:extLst>
              <a:ext uri="{FF2B5EF4-FFF2-40B4-BE49-F238E27FC236}">
                <a16:creationId xmlns:a16="http://schemas.microsoft.com/office/drawing/2014/main" id="{52B87902-8EA9-4E90-B576-2905AEB23E4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11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C8EBC4BD-9E2A-483D-8C20-D812C123206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13" name="Picture 12" descr="A close up of a logo&#10;&#10;Description generated with high confidence">
            <a:extLst>
              <a:ext uri="{FF2B5EF4-FFF2-40B4-BE49-F238E27FC236}">
                <a16:creationId xmlns:a16="http://schemas.microsoft.com/office/drawing/2014/main" id="{95443972-5EBE-4B86-BA0B-2B9D7647E73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  <p:pic>
        <p:nvPicPr>
          <p:cNvPr id="3" name="Picture 31" descr="A screenshot of a cell phone&#10;&#10;Description generated with high confidence">
            <a:extLst>
              <a:ext uri="{FF2B5EF4-FFF2-40B4-BE49-F238E27FC236}">
                <a16:creationId xmlns:a16="http://schemas.microsoft.com/office/drawing/2014/main" id="{BD0ECF12-7DDF-44BE-A0BC-547980D37FE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1268" y="2271021"/>
            <a:ext cx="3706483" cy="2675392"/>
          </a:xfrm>
          <a:prstGeom prst="rect">
            <a:avLst/>
          </a:prstGeom>
        </p:spPr>
      </p:pic>
      <p:pic>
        <p:nvPicPr>
          <p:cNvPr id="4" name="Picture 33" descr="A close up of a sign&#10;&#10;Description generated with very high confidence">
            <a:extLst>
              <a:ext uri="{FF2B5EF4-FFF2-40B4-BE49-F238E27FC236}">
                <a16:creationId xmlns:a16="http://schemas.microsoft.com/office/drawing/2014/main" id="{AF5CBAB2-4E8C-4E1F-B89D-FC5123A94C7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54989" y="5405167"/>
            <a:ext cx="2007080" cy="432759"/>
          </a:xfrm>
          <a:prstGeom prst="rect">
            <a:avLst/>
          </a:prstGeom>
        </p:spPr>
      </p:pic>
      <p:pic>
        <p:nvPicPr>
          <p:cNvPr id="5" name="Picture 35" descr="A picture containing object&#10;&#10;Description generated with high confidence">
            <a:extLst>
              <a:ext uri="{FF2B5EF4-FFF2-40B4-BE49-F238E27FC236}">
                <a16:creationId xmlns:a16="http://schemas.microsoft.com/office/drawing/2014/main" id="{22AF75F6-04E7-4FCB-BE82-D8DE77C302EB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641517" y="5405437"/>
            <a:ext cx="1501535" cy="719767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9427BF82-CFF2-4D02-9850-E502B0B4C5CC}"/>
              </a:ext>
            </a:extLst>
          </p:cNvPr>
          <p:cNvSpPr txBox="1"/>
          <p:nvPr/>
        </p:nvSpPr>
        <p:spPr>
          <a:xfrm>
            <a:off x="181155" y="63346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722958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14">
            <a:extLst>
              <a:ext uri="{FF2B5EF4-FFF2-40B4-BE49-F238E27FC236}">
                <a16:creationId xmlns:a16="http://schemas.microsoft.com/office/drawing/2014/main" id="{FE7B487A-2394-F747-AEC9-7FD1474A6559}"/>
              </a:ext>
            </a:extLst>
          </p:cNvPr>
          <p:cNvSpPr txBox="1"/>
          <p:nvPr/>
        </p:nvSpPr>
        <p:spPr>
          <a:xfrm>
            <a:off x="1137135" y="424476"/>
            <a:ext cx="4061859" cy="39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n-US" sz="2200" b="1" dirty="0">
                <a:latin typeface="Arial"/>
                <a:ea typeface="+mn-lt"/>
                <a:cs typeface="+mn-lt"/>
              </a:rPr>
              <a:t>POTASSIUM: decay of </a:t>
            </a:r>
            <a:r>
              <a:rPr lang="en-US" sz="2200" b="1" baseline="30000" dirty="0">
                <a:latin typeface="Arial"/>
                <a:ea typeface="+mn-lt"/>
                <a:cs typeface="+mn-lt"/>
              </a:rPr>
              <a:t>40</a:t>
            </a:r>
            <a:r>
              <a:rPr lang="en-US" sz="2200" b="1" dirty="0">
                <a:latin typeface="Arial"/>
                <a:ea typeface="+mn-lt"/>
                <a:cs typeface="+mn-lt"/>
              </a:rPr>
              <a:t>K</a:t>
            </a:r>
            <a:endParaRPr lang="en-US" sz="2200" dirty="0">
              <a:latin typeface="Arial"/>
              <a:ea typeface="+mn-lt"/>
              <a:cs typeface="+mn-lt"/>
            </a:endParaRPr>
          </a:p>
          <a:p>
            <a:endParaRPr lang="en-US" sz="2200" b="1" dirty="0">
              <a:latin typeface="Calibri"/>
              <a:cs typeface="Calibri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5F7F9A-28DA-6840-9727-A0F05B258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6</a:t>
            </a:fld>
            <a:endParaRPr kumimoji="0" lang="en-US"/>
          </a:p>
        </p:txBody>
      </p:sp>
      <p:pic>
        <p:nvPicPr>
          <p:cNvPr id="8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55D5064B-3B2D-4BCE-871D-85D4C348D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B98B1B-3288-4DFB-A8C0-AB2CE4F3F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13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5920D0F-4C48-43ED-9D40-570EA6D22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9DA46A23-AB67-421E-A8F6-B09FA10D48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  <p:pic>
        <p:nvPicPr>
          <p:cNvPr id="4" name="Picture 4" descr="A close up of a logo&#10;&#10;Description generated with high confidence">
            <a:extLst>
              <a:ext uri="{FF2B5EF4-FFF2-40B4-BE49-F238E27FC236}">
                <a16:creationId xmlns:a16="http://schemas.microsoft.com/office/drawing/2014/main" id="{046385F0-74A3-437C-BFB6-3A407C24AD1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69441" y="2249158"/>
            <a:ext cx="5680853" cy="366802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E0B825C-6B7E-4B14-9007-D33C77D40D32}"/>
              </a:ext>
            </a:extLst>
          </p:cNvPr>
          <p:cNvSpPr txBox="1"/>
          <p:nvPr/>
        </p:nvSpPr>
        <p:spPr>
          <a:xfrm>
            <a:off x="1130060" y="871268"/>
            <a:ext cx="7703389" cy="1200329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GB" dirty="0">
                <a:latin typeface="Arial"/>
                <a:ea typeface="+mn-lt"/>
                <a:cs typeface="+mn-lt"/>
              </a:rPr>
              <a:t>The half-life of </a:t>
            </a:r>
            <a:r>
              <a:rPr lang="en-GB" b="1" dirty="0">
                <a:latin typeface="Arial"/>
                <a:ea typeface="+mn-lt"/>
                <a:cs typeface="+mn-lt"/>
              </a:rPr>
              <a:t>potassium</a:t>
            </a:r>
            <a:r>
              <a:rPr lang="en-GB" dirty="0">
                <a:latin typeface="Arial"/>
                <a:ea typeface="+mn-lt"/>
                <a:cs typeface="+mn-lt"/>
              </a:rPr>
              <a:t>-</a:t>
            </a:r>
            <a:r>
              <a:rPr lang="en-GB" b="1" dirty="0">
                <a:latin typeface="Arial"/>
                <a:ea typeface="+mn-lt"/>
                <a:cs typeface="+mn-lt"/>
              </a:rPr>
              <a:t>40</a:t>
            </a:r>
            <a:r>
              <a:rPr lang="en-GB" dirty="0">
                <a:latin typeface="Arial"/>
                <a:ea typeface="+mn-lt"/>
                <a:cs typeface="+mn-lt"/>
              </a:rPr>
              <a:t> is 1.3 billion years, and it </a:t>
            </a:r>
            <a:r>
              <a:rPr lang="en-GB" b="1" dirty="0">
                <a:latin typeface="Arial"/>
                <a:ea typeface="+mn-lt"/>
                <a:cs typeface="+mn-lt"/>
              </a:rPr>
              <a:t>decays</a:t>
            </a:r>
            <a:r>
              <a:rPr lang="en-GB" dirty="0">
                <a:latin typeface="Arial"/>
                <a:ea typeface="+mn-lt"/>
                <a:cs typeface="+mn-lt"/>
              </a:rPr>
              <a:t> to calcium-</a:t>
            </a:r>
            <a:r>
              <a:rPr lang="en-GB" b="1" dirty="0">
                <a:latin typeface="Arial"/>
                <a:ea typeface="+mn-lt"/>
                <a:cs typeface="+mn-lt"/>
              </a:rPr>
              <a:t>40</a:t>
            </a:r>
            <a:r>
              <a:rPr lang="en-GB" dirty="0">
                <a:latin typeface="Arial"/>
                <a:ea typeface="+mn-lt"/>
                <a:cs typeface="+mn-lt"/>
              </a:rPr>
              <a:t> by emitting a beta particle with no attendant gamma radiation (89% of the time) and to the gas argon-</a:t>
            </a:r>
            <a:r>
              <a:rPr lang="en-GB" b="1" dirty="0">
                <a:latin typeface="Arial"/>
                <a:ea typeface="+mn-lt"/>
                <a:cs typeface="+mn-lt"/>
              </a:rPr>
              <a:t>40</a:t>
            </a:r>
            <a:r>
              <a:rPr lang="en-GB" dirty="0">
                <a:latin typeface="Arial"/>
                <a:ea typeface="+mn-lt"/>
                <a:cs typeface="+mn-lt"/>
              </a:rPr>
              <a:t> by electron capture with emission of an energetic gamma ray (11% of the time).</a:t>
            </a:r>
            <a:endParaRPr lang="en-US" dirty="0">
              <a:latin typeface="Arial"/>
              <a:cs typeface="Arial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34C032A-34E7-43D5-8398-27ED7347769B}"/>
              </a:ext>
            </a:extLst>
          </p:cNvPr>
          <p:cNvSpPr txBox="1"/>
          <p:nvPr/>
        </p:nvSpPr>
        <p:spPr>
          <a:xfrm>
            <a:off x="181155" y="63346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6229012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14">
            <a:extLst>
              <a:ext uri="{FF2B5EF4-FFF2-40B4-BE49-F238E27FC236}">
                <a16:creationId xmlns:a16="http://schemas.microsoft.com/office/drawing/2014/main" id="{FE7B487A-2394-F747-AEC9-7FD1474A6559}"/>
              </a:ext>
            </a:extLst>
          </p:cNvPr>
          <p:cNvSpPr txBox="1"/>
          <p:nvPr/>
        </p:nvSpPr>
        <p:spPr>
          <a:xfrm>
            <a:off x="1137135" y="122551"/>
            <a:ext cx="7684953" cy="350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s-ES" sz="2200" b="1" dirty="0">
                <a:latin typeface="Arial"/>
                <a:ea typeface="+mn-lt"/>
                <a:cs typeface="+mn-lt"/>
              </a:rPr>
              <a:t>URANIUM, ACTINIUM and THORIUM: </a:t>
            </a:r>
            <a:r>
              <a:rPr lang="es-ES" sz="2200" b="1" dirty="0" err="1">
                <a:latin typeface="Arial"/>
                <a:ea typeface="+mn-lt"/>
                <a:cs typeface="+mn-lt"/>
              </a:rPr>
              <a:t>decay</a:t>
            </a:r>
            <a:r>
              <a:rPr lang="es-ES" sz="2200" b="1" dirty="0">
                <a:latin typeface="Arial"/>
                <a:ea typeface="+mn-lt"/>
                <a:cs typeface="+mn-lt"/>
              </a:rPr>
              <a:t> </a:t>
            </a:r>
            <a:r>
              <a:rPr lang="es-ES" sz="2200" b="1" dirty="0" err="1">
                <a:latin typeface="Arial"/>
                <a:ea typeface="+mn-lt"/>
                <a:cs typeface="+mn-lt"/>
              </a:rPr>
              <a:t>chains</a:t>
            </a:r>
            <a:endParaRPr lang="es-ES" sz="2200" b="1" dirty="0" err="1">
              <a:latin typeface="Arial"/>
            </a:endParaRPr>
          </a:p>
          <a:p>
            <a:endParaRPr lang="en-US" dirty="0">
              <a:ea typeface="+mn-lt"/>
              <a:cs typeface="+mn-lt"/>
            </a:endParaRPr>
          </a:p>
          <a:p>
            <a:r>
              <a:rPr lang="en-US" dirty="0">
                <a:latin typeface="Arial"/>
                <a:ea typeface="+mn-lt"/>
                <a:cs typeface="+mn-lt"/>
              </a:rPr>
              <a:t>A </a:t>
            </a:r>
            <a:r>
              <a:rPr lang="en-US" b="1" dirty="0">
                <a:latin typeface="Arial"/>
                <a:ea typeface="+mn-lt"/>
                <a:cs typeface="+mn-lt"/>
              </a:rPr>
              <a:t>radioactive decay chain</a:t>
            </a:r>
            <a:r>
              <a:rPr lang="en-US" dirty="0">
                <a:latin typeface="Arial"/>
                <a:ea typeface="+mn-lt"/>
                <a:cs typeface="+mn-lt"/>
              </a:rPr>
              <a:t> is a sequence of unstable atomic nuclei and their modes of decays, which leads to a stable nucleus.</a:t>
            </a: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5F7F9A-28DA-6840-9727-A0F05B258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7</a:t>
            </a:fld>
            <a:endParaRPr kumimoji="0" lang="en-US"/>
          </a:p>
        </p:txBody>
      </p:sp>
      <p:pic>
        <p:nvPicPr>
          <p:cNvPr id="8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55D5064B-3B2D-4BCE-871D-85D4C348D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B98B1B-3288-4DFB-A8C0-AB2CE4F3F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13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5920D0F-4C48-43ED-9D40-570EA6D22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9DA46A23-AB67-421E-A8F6-B09FA10D48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  <p:pic>
        <p:nvPicPr>
          <p:cNvPr id="16" name="Picture 16" descr="A close up of a logo&#10;&#10;Description generated with high confidence">
            <a:extLst>
              <a:ext uri="{FF2B5EF4-FFF2-40B4-BE49-F238E27FC236}">
                <a16:creationId xmlns:a16="http://schemas.microsoft.com/office/drawing/2014/main" id="{C16D0B66-C86E-4271-A2AF-23907C152D1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56384" y="1557186"/>
            <a:ext cx="7369658" cy="4586225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EC2C244F-31F5-4D03-8634-7DE917CEF03B}"/>
              </a:ext>
            </a:extLst>
          </p:cNvPr>
          <p:cNvSpPr txBox="1"/>
          <p:nvPr/>
        </p:nvSpPr>
        <p:spPr>
          <a:xfrm>
            <a:off x="181155" y="63346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/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34409103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14">
            <a:extLst>
              <a:ext uri="{FF2B5EF4-FFF2-40B4-BE49-F238E27FC236}">
                <a16:creationId xmlns:a16="http://schemas.microsoft.com/office/drawing/2014/main" id="{FE7B487A-2394-F747-AEC9-7FD1474A6559}"/>
              </a:ext>
            </a:extLst>
          </p:cNvPr>
          <p:cNvSpPr txBox="1"/>
          <p:nvPr/>
        </p:nvSpPr>
        <p:spPr>
          <a:xfrm>
            <a:off x="1137135" y="122551"/>
            <a:ext cx="7684953" cy="350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n-US" sz="2200" b="1" dirty="0">
                <a:latin typeface="Arial"/>
                <a:ea typeface="+mn-lt"/>
                <a:cs typeface="+mn-lt"/>
              </a:rPr>
              <a:t>ENSARROOT framework</a:t>
            </a:r>
            <a:endParaRPr lang="en-US" sz="2200" dirty="0">
              <a:latin typeface="Arial"/>
              <a:ea typeface="+mn-lt"/>
              <a:cs typeface="+mn-lt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5F7F9A-28DA-6840-9727-A0F05B258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8</a:t>
            </a:fld>
            <a:endParaRPr kumimoji="0" lang="en-US"/>
          </a:p>
        </p:txBody>
      </p:sp>
      <p:pic>
        <p:nvPicPr>
          <p:cNvPr id="8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55D5064B-3B2D-4BCE-871D-85D4C348D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B98B1B-3288-4DFB-A8C0-AB2CE4F3F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13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5920D0F-4C48-43ED-9D40-570EA6D22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9DA46A23-AB67-421E-A8F6-B09FA10D48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FBE779-F8FF-4183-AF35-4B4AD027A2A6}"/>
              </a:ext>
            </a:extLst>
          </p:cNvPr>
          <p:cNvSpPr txBox="1"/>
          <p:nvPr/>
        </p:nvSpPr>
        <p:spPr>
          <a:xfrm>
            <a:off x="1130060" y="569343"/>
            <a:ext cx="7444596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" dirty="0" err="1">
                <a:latin typeface="Arial"/>
                <a:ea typeface="+mn-lt"/>
                <a:cs typeface="+mn-lt"/>
              </a:rPr>
              <a:t>EnsarRoot</a:t>
            </a:r>
            <a:r>
              <a:rPr lang="en" dirty="0">
                <a:latin typeface="Arial"/>
                <a:ea typeface="+mn-lt"/>
                <a:cs typeface="+mn-lt"/>
              </a:rPr>
              <a:t> consists on a framework for the analysis and simulation of different moderate size setups, and tools and examples to develop new ones. It is based on:</a:t>
            </a:r>
            <a:endParaRPr lang="en-US" dirty="0"/>
          </a:p>
          <a:p>
            <a:pPr marL="285750" indent="-285750" algn="just">
              <a:buFont typeface="Arial"/>
              <a:buChar char="•"/>
            </a:pPr>
            <a:r>
              <a:rPr lang="en-US" b="1" err="1">
                <a:latin typeface="Arial"/>
                <a:ea typeface="+mn-lt"/>
                <a:cs typeface="+mn-lt"/>
              </a:rPr>
              <a:t>FairSoft</a:t>
            </a:r>
            <a:r>
              <a:rPr lang="en-US" dirty="0">
                <a:latin typeface="Arial"/>
                <a:ea typeface="+mn-lt"/>
                <a:cs typeface="+mn-lt"/>
              </a:rPr>
              <a:t> and </a:t>
            </a:r>
            <a:r>
              <a:rPr lang="en-US" b="1" err="1">
                <a:latin typeface="Arial"/>
                <a:ea typeface="+mn-lt"/>
                <a:cs typeface="+mn-lt"/>
              </a:rPr>
              <a:t>FairRoot</a:t>
            </a:r>
            <a:r>
              <a:rPr lang="en-US" dirty="0">
                <a:latin typeface="Arial"/>
                <a:ea typeface="+mn-lt"/>
                <a:cs typeface="+mn-lt"/>
              </a:rPr>
              <a:t> which are fully based on the </a:t>
            </a:r>
            <a:r>
              <a:rPr lang="en-US" b="1" dirty="0">
                <a:latin typeface="Arial"/>
                <a:ea typeface="+mn-lt"/>
                <a:cs typeface="+mn-lt"/>
              </a:rPr>
              <a:t>ROOT</a:t>
            </a:r>
            <a:r>
              <a:rPr lang="en-US" dirty="0">
                <a:latin typeface="Arial"/>
                <a:ea typeface="+mn-lt"/>
                <a:cs typeface="+mn-lt"/>
              </a:rPr>
              <a:t> code.</a:t>
            </a:r>
          </a:p>
          <a:p>
            <a:pPr marL="285750" indent="-285750" algn="just">
              <a:buFont typeface="Arial"/>
              <a:buChar char="•"/>
            </a:pPr>
            <a:r>
              <a:rPr lang="en-US" b="1" dirty="0">
                <a:latin typeface="Arial"/>
                <a:ea typeface="+mn-lt"/>
                <a:cs typeface="+mn-lt"/>
              </a:rPr>
              <a:t>Virtual Monte Carlo </a:t>
            </a:r>
            <a:r>
              <a:rPr lang="en-US" dirty="0">
                <a:latin typeface="Arial"/>
                <a:ea typeface="+mn-lt"/>
                <a:cs typeface="+mn-lt"/>
              </a:rPr>
              <a:t>platform.</a:t>
            </a:r>
          </a:p>
          <a:p>
            <a:pPr marL="285750" indent="-285750" algn="just">
              <a:buFont typeface="Arial"/>
              <a:buChar char="•"/>
            </a:pPr>
            <a:r>
              <a:rPr lang="en-US" dirty="0">
                <a:latin typeface="Arial"/>
                <a:ea typeface="+mn-lt"/>
                <a:cs typeface="+mn-lt"/>
              </a:rPr>
              <a:t>Support different transport engines, as Geant3 and </a:t>
            </a:r>
            <a:r>
              <a:rPr lang="en-US" b="1" dirty="0">
                <a:latin typeface="Arial"/>
                <a:ea typeface="+mn-lt"/>
                <a:cs typeface="+mn-lt"/>
              </a:rPr>
              <a:t>Geant4</a:t>
            </a:r>
            <a:r>
              <a:rPr lang="en-US" dirty="0">
                <a:latin typeface="Arial"/>
                <a:ea typeface="+mn-lt"/>
                <a:cs typeface="+mn-lt"/>
              </a:rPr>
              <a:t>.</a:t>
            </a:r>
          </a:p>
          <a:p>
            <a:pPr marL="285750" indent="-285750" algn="just">
              <a:buFont typeface="Arial"/>
              <a:buChar char="•"/>
            </a:pPr>
            <a:endParaRPr lang="en-US" dirty="0">
              <a:latin typeface="Arial"/>
              <a:ea typeface="+mn-lt"/>
              <a:cs typeface="+mn-lt"/>
            </a:endParaRPr>
          </a:p>
          <a:p>
            <a:endParaRPr lang="es-ES" dirty="0">
              <a:latin typeface="Arial"/>
              <a:ea typeface="+mn-lt"/>
              <a:cs typeface="+mn-lt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FEFDC0-9D67-46B6-B95C-4BAC060EE02F}"/>
              </a:ext>
            </a:extLst>
          </p:cNvPr>
          <p:cNvSpPr txBox="1"/>
          <p:nvPr/>
        </p:nvSpPr>
        <p:spPr>
          <a:xfrm>
            <a:off x="1130060" y="2582174"/>
            <a:ext cx="7157050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" sz="2000" dirty="0">
                <a:solidFill>
                  <a:srgbClr val="0070C0"/>
                </a:solidFill>
                <a:latin typeface="Arial"/>
                <a:ea typeface="+mn-lt"/>
                <a:cs typeface="+mn-lt"/>
              </a:rPr>
              <a:t>In this context, </a:t>
            </a:r>
            <a:r>
              <a:rPr lang="en" sz="2000" dirty="0" err="1">
                <a:solidFill>
                  <a:srgbClr val="0070C0"/>
                </a:solidFill>
                <a:latin typeface="Arial"/>
                <a:ea typeface="+mn-lt"/>
                <a:cs typeface="+mn-lt"/>
              </a:rPr>
              <a:t>EnsarRoot</a:t>
            </a:r>
            <a:r>
              <a:rPr lang="en" sz="2000" dirty="0">
                <a:solidFill>
                  <a:srgbClr val="0070C0"/>
                </a:solidFill>
                <a:latin typeface="Arial"/>
                <a:ea typeface="+mn-lt"/>
                <a:cs typeface="+mn-lt"/>
              </a:rPr>
              <a:t> was used to simulate the </a:t>
            </a:r>
            <a:r>
              <a:rPr lang="en" sz="2000" b="1" dirty="0">
                <a:solidFill>
                  <a:srgbClr val="0070C0"/>
                </a:solidFill>
                <a:latin typeface="Arial"/>
                <a:ea typeface="+mn-lt"/>
                <a:cs typeface="+mn-lt"/>
              </a:rPr>
              <a:t>detection of terrestrial gamma natural radiation</a:t>
            </a:r>
            <a:r>
              <a:rPr lang="en" sz="2000" dirty="0">
                <a:solidFill>
                  <a:srgbClr val="0070C0"/>
                </a:solidFill>
                <a:latin typeface="Arial"/>
                <a:ea typeface="+mn-lt"/>
                <a:cs typeface="+mn-lt"/>
              </a:rPr>
              <a:t> by  a </a:t>
            </a:r>
            <a:r>
              <a:rPr lang="en" sz="2000" b="1" dirty="0">
                <a:solidFill>
                  <a:srgbClr val="0070C0"/>
                </a:solidFill>
                <a:latin typeface="Arial"/>
                <a:cs typeface="Arial"/>
              </a:rPr>
              <a:t>Sodium iodide</a:t>
            </a:r>
            <a:r>
              <a:rPr lang="en" sz="2000" b="1" dirty="0">
                <a:solidFill>
                  <a:srgbClr val="0070C0"/>
                </a:solidFill>
                <a:latin typeface="Arial"/>
                <a:ea typeface="+mn-lt"/>
                <a:cs typeface="+mn-lt"/>
              </a:rPr>
              <a:t> (</a:t>
            </a:r>
            <a:r>
              <a:rPr lang="en" sz="2000" b="1" dirty="0" err="1">
                <a:solidFill>
                  <a:srgbClr val="0070C0"/>
                </a:solidFill>
                <a:latin typeface="Arial"/>
                <a:ea typeface="+mn-lt"/>
                <a:cs typeface="+mn-lt"/>
              </a:rPr>
              <a:t>NaI</a:t>
            </a:r>
            <a:r>
              <a:rPr lang="en" sz="2000" b="1" dirty="0">
                <a:solidFill>
                  <a:srgbClr val="0070C0"/>
                </a:solidFill>
                <a:latin typeface="Arial"/>
                <a:ea typeface="+mn-lt"/>
                <a:cs typeface="+mn-lt"/>
              </a:rPr>
              <a:t>) detector</a:t>
            </a:r>
            <a:r>
              <a:rPr lang="en" sz="2000" dirty="0">
                <a:solidFill>
                  <a:srgbClr val="0070C0"/>
                </a:solidFill>
                <a:latin typeface="Arial"/>
                <a:ea typeface="+mn-lt"/>
                <a:cs typeface="+mn-lt"/>
              </a:rPr>
              <a:t>.</a:t>
            </a:r>
            <a:endParaRPr lang="en" sz="2000">
              <a:solidFill>
                <a:srgbClr val="0070C0"/>
              </a:solidFill>
              <a:latin typeface="Arial"/>
              <a:cs typeface="Arial"/>
            </a:endParaRPr>
          </a:p>
        </p:txBody>
      </p:sp>
      <p:pic>
        <p:nvPicPr>
          <p:cNvPr id="6" name="Picture 6" descr="A picture containing black, indoor&#10;&#10;Description generated with very high confidence">
            <a:extLst>
              <a:ext uri="{FF2B5EF4-FFF2-40B4-BE49-F238E27FC236}">
                <a16:creationId xmlns:a16="http://schemas.microsoft.com/office/drawing/2014/main" id="{5ED856F0-1467-4971-85E9-7220BD0C363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68800" y="3902555"/>
            <a:ext cx="2949155" cy="2949155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F24735C2-BCD0-4083-A5C9-4107158E28E4}"/>
              </a:ext>
            </a:extLst>
          </p:cNvPr>
          <p:cNvSpPr txBox="1"/>
          <p:nvPr/>
        </p:nvSpPr>
        <p:spPr>
          <a:xfrm>
            <a:off x="4839419" y="5658928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dirty="0">
                <a:latin typeface="Arial"/>
                <a:cs typeface="Arial"/>
              </a:rPr>
              <a:t>Figure: </a:t>
            </a:r>
            <a:r>
              <a:rPr lang="en-GB" dirty="0" err="1">
                <a:latin typeface="Arial"/>
                <a:cs typeface="Arial"/>
              </a:rPr>
              <a:t>NaI</a:t>
            </a:r>
            <a:r>
              <a:rPr lang="en-GB" dirty="0">
                <a:latin typeface="Arial"/>
                <a:cs typeface="Arial"/>
              </a:rPr>
              <a:t> detector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06F5A58-1A99-424A-9099-E05FED420776}"/>
              </a:ext>
            </a:extLst>
          </p:cNvPr>
          <p:cNvSpPr txBox="1"/>
          <p:nvPr/>
        </p:nvSpPr>
        <p:spPr>
          <a:xfrm>
            <a:off x="181155" y="63346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en-GB" b="1" dirty="0"/>
              <a:t>8</a:t>
            </a:r>
          </a:p>
        </p:txBody>
      </p:sp>
    </p:spTree>
    <p:extLst>
      <p:ext uri="{BB962C8B-B14F-4D97-AF65-F5344CB8AC3E}">
        <p14:creationId xmlns:p14="http://schemas.microsoft.com/office/powerpoint/2010/main" val="16929222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131;p14">
            <a:extLst>
              <a:ext uri="{FF2B5EF4-FFF2-40B4-BE49-F238E27FC236}">
                <a16:creationId xmlns:a16="http://schemas.microsoft.com/office/drawing/2014/main" id="{FE7B487A-2394-F747-AEC9-7FD1474A6559}"/>
              </a:ext>
            </a:extLst>
          </p:cNvPr>
          <p:cNvSpPr txBox="1"/>
          <p:nvPr/>
        </p:nvSpPr>
        <p:spPr>
          <a:xfrm>
            <a:off x="1137135" y="122551"/>
            <a:ext cx="7684953" cy="3508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r>
              <a:rPr lang="en-US" sz="2200" b="1" dirty="0">
                <a:latin typeface="Arial"/>
                <a:ea typeface="+mn-lt"/>
                <a:cs typeface="+mn-lt"/>
              </a:rPr>
              <a:t>RESULTS</a:t>
            </a:r>
            <a:endParaRPr lang="en-US" sz="2200" dirty="0">
              <a:latin typeface="Arial"/>
              <a:ea typeface="+mn-lt"/>
              <a:cs typeface="+mn-lt"/>
            </a:endParaRPr>
          </a:p>
        </p:txBody>
      </p:sp>
      <p:sp>
        <p:nvSpPr>
          <p:cNvPr id="12" name="Slide Number Placeholder 11">
            <a:extLst>
              <a:ext uri="{FF2B5EF4-FFF2-40B4-BE49-F238E27FC236}">
                <a16:creationId xmlns:a16="http://schemas.microsoft.com/office/drawing/2014/main" id="{7D5F7F9A-28DA-6840-9727-A0F05B258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96652B35-718D-4E28-AFEB-B694A3B357E8}" type="slidenum">
              <a:rPr kumimoji="0" lang="en-US" smtClean="0"/>
              <a:pPr eaLnBrk="1" latinLnBrk="0" hangingPunct="1"/>
              <a:t>9</a:t>
            </a:fld>
            <a:endParaRPr kumimoji="0" lang="en-US"/>
          </a:p>
        </p:txBody>
      </p:sp>
      <p:pic>
        <p:nvPicPr>
          <p:cNvPr id="8" name="Picture 4" descr="Resultado de imagen de Universidade de Lisboa faculdade de ciencias">
            <a:extLst>
              <a:ext uri="{FF2B5EF4-FFF2-40B4-BE49-F238E27FC236}">
                <a16:creationId xmlns:a16="http://schemas.microsoft.com/office/drawing/2014/main" id="{55D5064B-3B2D-4BCE-871D-85D4C348DE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8595" y="6369783"/>
            <a:ext cx="864096" cy="3509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AB98B1B-3288-4DFB-A8C0-AB2CE4F3F59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5252" y="6369783"/>
            <a:ext cx="936104" cy="373780"/>
          </a:xfrm>
          <a:prstGeom prst="rect">
            <a:avLst/>
          </a:prstGeom>
        </p:spPr>
      </p:pic>
      <p:pic>
        <p:nvPicPr>
          <p:cNvPr id="13" name="Imagen 22" descr="A close up of a device&#10;&#10;Description generated with high confidence">
            <a:extLst>
              <a:ext uri="{FF2B5EF4-FFF2-40B4-BE49-F238E27FC236}">
                <a16:creationId xmlns:a16="http://schemas.microsoft.com/office/drawing/2014/main" id="{85920D0F-4C48-43ED-9D40-570EA6D22C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10641" y="6333369"/>
            <a:ext cx="597463" cy="421738"/>
          </a:xfrm>
          <a:prstGeom prst="rect">
            <a:avLst/>
          </a:prstGeom>
        </p:spPr>
      </p:pic>
      <p:pic>
        <p:nvPicPr>
          <p:cNvPr id="14" name="Picture 13" descr="A close up of a logo&#10;&#10;Description generated with high confidence">
            <a:extLst>
              <a:ext uri="{FF2B5EF4-FFF2-40B4-BE49-F238E27FC236}">
                <a16:creationId xmlns:a16="http://schemas.microsoft.com/office/drawing/2014/main" id="{9DA46A23-AB67-421E-A8F6-B09FA10D48D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29552" y="6187482"/>
            <a:ext cx="1052368" cy="70157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EFBE779-F8FF-4183-AF35-4B4AD027A2A6}"/>
              </a:ext>
            </a:extLst>
          </p:cNvPr>
          <p:cNvSpPr txBox="1"/>
          <p:nvPr/>
        </p:nvSpPr>
        <p:spPr>
          <a:xfrm>
            <a:off x="1130060" y="569343"/>
            <a:ext cx="7444596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just"/>
            <a:r>
              <a:rPr lang="en-GB" dirty="0">
                <a:latin typeface="Arial"/>
                <a:cs typeface="Arial"/>
              </a:rPr>
              <a:t>Using </a:t>
            </a:r>
            <a:r>
              <a:rPr lang="en-GB" dirty="0" err="1">
                <a:latin typeface="Arial"/>
                <a:cs typeface="Arial"/>
              </a:rPr>
              <a:t>EnsarRoot</a:t>
            </a:r>
            <a:r>
              <a:rPr lang="en-GB" dirty="0">
                <a:latin typeface="Arial"/>
                <a:cs typeface="Arial"/>
              </a:rPr>
              <a:t> features, the gamma rays released by ground natural decay was simulated, </a:t>
            </a:r>
            <a:r>
              <a:rPr lang="en-GB" b="1" dirty="0">
                <a:latin typeface="Arial"/>
                <a:cs typeface="Arial"/>
              </a:rPr>
              <a:t>over 5 million </a:t>
            </a:r>
            <a:r>
              <a:rPr lang="en-GB" dirty="0">
                <a:latin typeface="Arial"/>
                <a:cs typeface="Arial"/>
              </a:rPr>
              <a:t>events for each decay, and, after </a:t>
            </a:r>
            <a:r>
              <a:rPr lang="en-GB" dirty="0" err="1">
                <a:latin typeface="Arial"/>
                <a:cs typeface="Arial"/>
              </a:rPr>
              <a:t>aplying</a:t>
            </a:r>
            <a:r>
              <a:rPr lang="en-GB" dirty="0">
                <a:latin typeface="Arial"/>
                <a:cs typeface="Arial"/>
              </a:rPr>
              <a:t> the most suitable </a:t>
            </a:r>
            <a:r>
              <a:rPr lang="en-GB" b="1" dirty="0">
                <a:latin typeface="Arial"/>
                <a:cs typeface="Arial"/>
              </a:rPr>
              <a:t>weights</a:t>
            </a:r>
            <a:r>
              <a:rPr lang="en-GB" dirty="0">
                <a:latin typeface="Arial"/>
                <a:cs typeface="Arial"/>
              </a:rPr>
              <a:t> and </a:t>
            </a:r>
            <a:r>
              <a:rPr lang="en-GB" b="1" dirty="0">
                <a:latin typeface="Arial"/>
                <a:cs typeface="Arial"/>
              </a:rPr>
              <a:t>resolution functions</a:t>
            </a:r>
            <a:r>
              <a:rPr lang="en-GB" dirty="0">
                <a:latin typeface="Arial"/>
                <a:cs typeface="Arial"/>
              </a:rPr>
              <a:t>, plots </a:t>
            </a:r>
            <a:r>
              <a:rPr lang="en-GB" dirty="0" err="1">
                <a:latin typeface="Arial"/>
                <a:cs typeface="Arial"/>
              </a:rPr>
              <a:t>overlaping</a:t>
            </a:r>
            <a:r>
              <a:rPr lang="en-GB" dirty="0">
                <a:latin typeface="Arial"/>
                <a:cs typeface="Arial"/>
              </a:rPr>
              <a:t> the </a:t>
            </a:r>
            <a:r>
              <a:rPr lang="en-GB" b="1" dirty="0">
                <a:latin typeface="Arial"/>
                <a:cs typeface="Arial"/>
              </a:rPr>
              <a:t>simulation results</a:t>
            </a:r>
            <a:r>
              <a:rPr lang="en-GB" dirty="0">
                <a:latin typeface="Arial"/>
                <a:cs typeface="Arial"/>
              </a:rPr>
              <a:t> and the </a:t>
            </a:r>
            <a:r>
              <a:rPr lang="en-GB" b="1" dirty="0">
                <a:latin typeface="Arial"/>
                <a:cs typeface="Arial"/>
              </a:rPr>
              <a:t>real measurements</a:t>
            </a:r>
            <a:r>
              <a:rPr lang="en-GB" dirty="0">
                <a:latin typeface="Arial"/>
                <a:cs typeface="Arial"/>
              </a:rPr>
              <a:t> could be done:</a:t>
            </a:r>
          </a:p>
        </p:txBody>
      </p:sp>
      <p:pic>
        <p:nvPicPr>
          <p:cNvPr id="2" name="Picture 4">
            <a:extLst>
              <a:ext uri="{FF2B5EF4-FFF2-40B4-BE49-F238E27FC236}">
                <a16:creationId xmlns:a16="http://schemas.microsoft.com/office/drawing/2014/main" id="{EE39DE64-B118-4DC3-869D-F763022BCF0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60739" y="2193468"/>
            <a:ext cx="6912633" cy="357811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EC9DCB0D-7F83-48B1-BF37-68A46F00674E}"/>
              </a:ext>
            </a:extLst>
          </p:cNvPr>
          <p:cNvSpPr txBox="1"/>
          <p:nvPr/>
        </p:nvSpPr>
        <p:spPr>
          <a:xfrm>
            <a:off x="2897227" y="2190742"/>
            <a:ext cx="3896959" cy="323165"/>
          </a:xfrm>
          <a:prstGeom prst="rect">
            <a:avLst/>
          </a:prstGeom>
          <a:solidFill>
            <a:srgbClr val="FFFFFF"/>
          </a:solidFill>
        </p:spPr>
        <p:txBody>
          <a:bodyPr wrap="square" rtlCol="0" anchor="t">
            <a:spAutoFit/>
          </a:bodyPr>
          <a:lstStyle/>
          <a:p>
            <a:pPr algn="ctr"/>
            <a:r>
              <a:rPr lang="es-ES" sz="1500" b="1" dirty="0">
                <a:latin typeface="Arial"/>
                <a:ea typeface="Gulim"/>
                <a:cs typeface="Arial"/>
              </a:rPr>
              <a:t>POTASSIUM</a:t>
            </a:r>
            <a:r>
              <a:rPr lang="es-ES" sz="1500" dirty="0">
                <a:latin typeface="Arial"/>
                <a:ea typeface="Gulim"/>
                <a:cs typeface="Arial"/>
              </a:rPr>
              <a:t> vs natural </a:t>
            </a:r>
            <a:r>
              <a:rPr lang="es-ES" sz="1500" dirty="0" err="1">
                <a:latin typeface="Arial"/>
                <a:ea typeface="Gulim"/>
                <a:cs typeface="Arial"/>
              </a:rPr>
              <a:t>background</a:t>
            </a:r>
            <a:endParaRPr lang="es-ES" sz="1500" b="1" dirty="0" err="1">
              <a:latin typeface="Arial"/>
              <a:ea typeface="Gulim" panose="020B0600000101010101" pitchFamily="34" charset="-127"/>
              <a:cs typeface="Arial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025DB21-7C9C-4A9B-88DD-CA78F0D26947}"/>
              </a:ext>
            </a:extLst>
          </p:cNvPr>
          <p:cNvSpPr txBox="1"/>
          <p:nvPr/>
        </p:nvSpPr>
        <p:spPr>
          <a:xfrm>
            <a:off x="181155" y="6334664"/>
            <a:ext cx="2743200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GB" b="1" dirty="0"/>
              <a:t>9</a:t>
            </a:r>
          </a:p>
        </p:txBody>
      </p:sp>
    </p:spTree>
    <p:extLst>
      <p:ext uri="{BB962C8B-B14F-4D97-AF65-F5344CB8AC3E}">
        <p14:creationId xmlns:p14="http://schemas.microsoft.com/office/powerpoint/2010/main" val="39679194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arallax">
  <a:themeElements>
    <a:clrScheme name="Parallax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Parallax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rallax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5903</TotalTime>
  <Words>3245</Words>
  <Application>Microsoft Office PowerPoint</Application>
  <PresentationFormat>On-screen Show (4:3)</PresentationFormat>
  <Paragraphs>763</Paragraphs>
  <Slides>14</Slides>
  <Notes>14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Parallax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Elizabet</dc:creator>
  <cp:lastModifiedBy>Galiana Baldó Elisabet</cp:lastModifiedBy>
  <cp:revision>1539</cp:revision>
  <cp:lastPrinted>2019-07-07T22:01:30Z</cp:lastPrinted>
  <dcterms:created xsi:type="dcterms:W3CDTF">2018-04-09T16:41:49Z</dcterms:created>
  <dcterms:modified xsi:type="dcterms:W3CDTF">2019-09-04T08:36:03Z</dcterms:modified>
</cp:coreProperties>
</file>