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commentAuthors.xml" ContentType="application/vnd.openxmlformats-officedocument.presentationml.commentAuthors+xml"/>
  <Override PartName="/ppt/notesSlides/_rels/notesSlide20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0.xml" ContentType="application/vnd.openxmlformats-officedocument.presentationml.notesSlide+xml"/>
  <Override PartName="/ppt/media/image62.jpeg" ContentType="image/jpeg"/>
  <Override PartName="/ppt/media/image61.jpeg" ContentType="image/jpeg"/>
  <Override PartName="/ppt/media/image59.png" ContentType="image/png"/>
  <Override PartName="/ppt/media/image58.png" ContentType="image/png"/>
  <Override PartName="/ppt/media/image52.png" ContentType="image/png"/>
  <Override PartName="/ppt/media/image51.png" ContentType="image/png"/>
  <Override PartName="/ppt/media/image54.png" ContentType="image/png"/>
  <Override PartName="/ppt/media/image50.jpeg" ContentType="image/jpeg"/>
  <Override PartName="/ppt/media/image49.png" ContentType="image/png"/>
  <Override PartName="/ppt/media/image47.png" ContentType="image/png"/>
  <Override PartName="/ppt/media/image44.png" ContentType="image/png"/>
  <Override PartName="/ppt/media/image43.png" ContentType="image/png"/>
  <Override PartName="/ppt/media/image60.png" ContentType="image/png"/>
  <Override PartName="/ppt/media/image42.jpeg" ContentType="image/jpeg"/>
  <Override PartName="/ppt/media/image41.jpeg" ContentType="image/jpeg"/>
  <Override PartName="/ppt/media/image40.png" ContentType="image/png"/>
  <Override PartName="/ppt/media/image38.jpeg" ContentType="image/jpeg"/>
  <Override PartName="/ppt/media/image39.png" ContentType="image/png"/>
  <Override PartName="/ppt/media/image37.jpeg" ContentType="image/jpeg"/>
  <Override PartName="/ppt/media/image15.jpeg" ContentType="image/jpeg"/>
  <Override PartName="/ppt/media/image14.jpeg" ContentType="image/jpeg"/>
  <Override PartName="/ppt/media/image46.jpeg" ContentType="image/jpeg"/>
  <Override PartName="/ppt/media/image13.jpeg" ContentType="image/jpeg"/>
  <Override PartName="/ppt/media/image45.jpeg" ContentType="image/jpeg"/>
  <Override PartName="/ppt/media/image12.jpeg" ContentType="image/jpeg"/>
  <Override PartName="/ppt/media/image11.jpeg" ContentType="image/jpeg"/>
  <Override PartName="/ppt/media/image10.jpeg" ContentType="image/jpeg"/>
  <Override PartName="/ppt/media/image16.jpeg" ContentType="image/jpeg"/>
  <Override PartName="/ppt/media/image17.jpeg" ContentType="image/jpeg"/>
  <Override PartName="/ppt/media/image19.jpeg" ContentType="image/jpeg"/>
  <Override PartName="/ppt/media/image3.jpeg" ContentType="image/jpeg"/>
  <Override PartName="/ppt/media/image5.jpeg" ContentType="image/jpeg"/>
  <Override PartName="/ppt/media/image6.jpeg" ContentType="image/jpeg"/>
  <Override PartName="/ppt/media/image20.png" ContentType="image/png"/>
  <Override PartName="/ppt/media/image9.jpeg" ContentType="image/jpeg"/>
  <Override PartName="/ppt/media/image21.png" ContentType="image/png"/>
  <Override PartName="/ppt/media/image48.png" ContentType="image/png"/>
  <Override PartName="/ppt/media/image23.png" ContentType="image/png"/>
  <Override PartName="/ppt/media/image25.png" ContentType="image/png"/>
  <Override PartName="/ppt/media/image18.jpeg" ContentType="image/jpeg"/>
  <Override PartName="/ppt/media/image27.png" ContentType="image/png"/>
  <Override PartName="/ppt/media/image28.png" ContentType="image/png"/>
  <Override PartName="/ppt/media/image56.png" ContentType="image/png"/>
  <Override PartName="/ppt/media/image31.png" ContentType="image/png"/>
  <Override PartName="/ppt/media/image32.png" ContentType="image/png"/>
  <Override PartName="/ppt/media/image35.png" ContentType="image/png"/>
  <Override PartName="/ppt/media/image8.jpeg" ContentType="image/jpeg"/>
  <Override PartName="/ppt/media/image36.png" ContentType="image/png"/>
  <Override PartName="/ppt/media/image1.png" ContentType="image/png"/>
  <Override PartName="/ppt/media/image53.jpeg" ContentType="image/jpeg"/>
  <Override PartName="/ppt/media/image4.png" ContentType="image/png"/>
  <Override PartName="/ppt/media/image55.jpeg" ContentType="image/jpeg"/>
  <Override PartName="/ppt/media/image22.jpeg" ContentType="image/jpeg"/>
  <Override PartName="/ppt/media/image57.jpeg" ContentType="image/jpeg"/>
  <Override PartName="/ppt/media/image2.jpeg" ContentType="image/jpeg"/>
  <Override PartName="/ppt/media/image24.jpeg" ContentType="image/jpeg"/>
  <Override PartName="/ppt/media/image26.jpeg" ContentType="image/jpeg"/>
  <Override PartName="/ppt/media/image7.jpeg" ContentType="image/jpeg"/>
  <Override PartName="/ppt/media/image29.jpeg" ContentType="image/jpeg"/>
  <Override PartName="/ppt/media/image30.jpeg" ContentType="image/jpeg"/>
  <Override PartName="/ppt/media/image33.jpeg" ContentType="image/jpeg"/>
  <Override PartName="/ppt/media/image34.jpeg" ContentType="image/jpeg"/>
  <Override PartName="/ppt/comments/comment1.xml" ContentType="application/vnd.openxmlformats-officedocument.presentationml.comment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6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9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2192000" cy="6858000"/>
  <p:notesSz cx="6858000" cy="9144000"/>
</p:presentation>
</file>

<file path=ppt/commentAuthors.xml><?xml version="1.0" encoding="utf-8"?>
<p:cmAuthorLst xmlns:p="http://schemas.openxmlformats.org/presentationml/2006/main">
  <p:cmAuthor id="0" name="Leonardo da Silva Rosa e Oliveira" initials="LdSReO" lastIdx="1" clrIdx="0"/>
</p:cmAuthorLst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commentAuthors" Target="commentAuthors.xml"/>
</Relationships>
</file>

<file path=ppt/comments/comment1.xml><?xml version="1.0" encoding="utf-8"?>
<p:cmLst xmlns:p="http://schemas.openxmlformats.org/presentationml/2006/main">
  <p:cm authorId="0" dt="2019-09-03T04:11:25.153000000" idx="1">
    <p:pos x="7198" y="3599"/>
    <p:text>formatar:
leonardo   |   sofia   |   lip 4-set-2019</p:text>
  </p:cm>
</p:cmLst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Click to move the slide</a:t>
            </a:r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2000" spc="-1" strike="noStrike">
                <a:latin typeface="Arial"/>
              </a:rPr>
              <a:t>Click to edit the notes format</a:t>
            </a:r>
            <a:endParaRPr b="0" lang="en-GB" sz="2000" spc="-1" strike="noStrike">
              <a:latin typeface="Arial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&lt;header&gt;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14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14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3F4449DF-24FF-4055-99EC-396CBE217A3E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</p:spPr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p>
            <a:endParaRPr b="0" lang="en-GB" sz="2000" spc="-1" strike="noStrike">
              <a:latin typeface="Arial"/>
            </a:endParaRPr>
          </a:p>
        </p:txBody>
      </p:sp>
      <p:sp>
        <p:nvSpPr>
          <p:cNvPr id="373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3B591FC4-C493-4C70-B0FE-A73EDC661E6D}" type="slidenum">
              <a:rPr b="0" lang="en-GB" sz="1200" spc="-1" strike="noStrike">
                <a:latin typeface="Times New Roman"/>
              </a:rPr>
              <a:t>&lt;number&gt;</a:t>
            </a:fld>
            <a:endParaRPr b="0" lang="en-GB" sz="1200" spc="-1" strike="noStrike">
              <a:latin typeface="Times New Roman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</p:spPr>
      </p:sp>
      <p:sp>
        <p:nvSpPr>
          <p:cNvPr id="37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p>
            <a:endParaRPr b="0" lang="en-GB" sz="2000" spc="-1" strike="noStrike">
              <a:latin typeface="Arial"/>
            </a:endParaRPr>
          </a:p>
        </p:txBody>
      </p:sp>
      <p:sp>
        <p:nvSpPr>
          <p:cNvPr id="376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B12DD32A-6948-4F30-A14E-8A7FFE566CDA}" type="slidenum">
              <a:rPr b="0" lang="en-GB" sz="1200" spc="-1" strike="noStrike">
                <a:latin typeface="Times New Roman"/>
              </a:rPr>
              <a:t>&lt;number&gt;</a:t>
            </a:fld>
            <a:endParaRPr b="0" lang="en-GB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subTitle"/>
          </p:nvPr>
        </p:nvSpPr>
        <p:spPr>
          <a:xfrm>
            <a:off x="581040" y="1020600"/>
            <a:ext cx="10993320" cy="6836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8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subTitle"/>
          </p:nvPr>
        </p:nvSpPr>
        <p:spPr>
          <a:xfrm>
            <a:off x="581040" y="1020600"/>
            <a:ext cx="10993320" cy="6836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3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581040" y="1020600"/>
            <a:ext cx="10993320" cy="6836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446400" y="457200"/>
            <a:ext cx="3702960" cy="946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8042040" y="453600"/>
            <a:ext cx="3702960" cy="9828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4241880" y="457200"/>
            <a:ext cx="3702960" cy="9108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446400" y="3085920"/>
            <a:ext cx="11262600" cy="330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581040" y="1020600"/>
            <a:ext cx="10993320" cy="1474560"/>
          </a:xfrm>
          <a:prstGeom prst="rect">
            <a:avLst/>
          </a:prstGeom>
        </p:spPr>
        <p:txBody>
          <a:bodyPr anchor="b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1a3260"/>
                </a:solidFill>
                <a:latin typeface="Gill Sans MT"/>
              </a:rPr>
              <a:t>Click to edit Master title style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dt"/>
          </p:nvPr>
        </p:nvSpPr>
        <p:spPr>
          <a:xfrm>
            <a:off x="7606080" y="5956200"/>
            <a:ext cx="2844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03DDA42D-B940-41F7-AEB7-51C5DBC4C0A3}" type="datetime">
              <a:rPr b="0" lang="en-GB" sz="900" spc="-1" strike="noStrike">
                <a:solidFill>
                  <a:srgbClr val="2f5aac"/>
                </a:solidFill>
                <a:latin typeface="Gill Sans MT"/>
              </a:rPr>
              <a:t>04/09/19</a:t>
            </a:fld>
            <a:endParaRPr b="0" lang="en-GB" sz="900" spc="-1" strike="noStrike">
              <a:latin typeface="Times New Roman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ftr"/>
          </p:nvPr>
        </p:nvSpPr>
        <p:spPr>
          <a:xfrm>
            <a:off x="581040" y="5951880"/>
            <a:ext cx="6916680" cy="364680"/>
          </a:xfrm>
          <a:prstGeom prst="rect">
            <a:avLst/>
          </a:prstGeom>
        </p:spPr>
        <p:txBody>
          <a:bodyPr anchor="ctr"/>
          <a:p>
            <a:endParaRPr b="0" lang="en-GB" sz="2400" spc="-1" strike="noStrike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sldNum"/>
          </p:nvPr>
        </p:nvSpPr>
        <p:spPr>
          <a:xfrm>
            <a:off x="10558440" y="5956200"/>
            <a:ext cx="101592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ABFDE1C1-816A-4F81-AFBF-6C6E0081C0BA}" type="slidenum">
              <a:rPr b="0" lang="en-GB" sz="900" spc="-1" strike="noStrike">
                <a:solidFill>
                  <a:srgbClr val="2f5aac"/>
                </a:solidFill>
                <a:latin typeface="Gill Sans MT"/>
              </a:rPr>
              <a:t>20</a:t>
            </a:fld>
            <a:endParaRPr b="0" lang="en-GB" sz="9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Click to edit the outline text format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3d3d3d"/>
                </a:solidFill>
                <a:latin typeface="Gill Sans MT"/>
              </a:rPr>
              <a:t>Second Outline Level</a:t>
            </a:r>
            <a:endParaRPr b="0" lang="en-US" sz="1400" spc="-1" strike="noStrike">
              <a:solidFill>
                <a:srgbClr val="3d3d3d"/>
              </a:solidFill>
              <a:latin typeface="Gill Sans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Third Outline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Fourth Outline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Fifth Outline Level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Sixth Outline Level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Seventh Outline Level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446400" y="457200"/>
            <a:ext cx="3702960" cy="946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6" name="CustomShape 2"/>
          <p:cNvSpPr/>
          <p:nvPr/>
        </p:nvSpPr>
        <p:spPr>
          <a:xfrm>
            <a:off x="8042040" y="453600"/>
            <a:ext cx="3702960" cy="9828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7" name="CustomShape 3"/>
          <p:cNvSpPr/>
          <p:nvPr/>
        </p:nvSpPr>
        <p:spPr>
          <a:xfrm>
            <a:off x="4241880" y="457200"/>
            <a:ext cx="3702960" cy="9108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8" name="CustomShape 4"/>
          <p:cNvSpPr/>
          <p:nvPr/>
        </p:nvSpPr>
        <p:spPr>
          <a:xfrm>
            <a:off x="440280" y="614520"/>
            <a:ext cx="11309040" cy="1189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9" name="PlaceHolder 5"/>
          <p:cNvSpPr>
            <a:spLocks noGrp="1"/>
          </p:cNvSpPr>
          <p:nvPr>
            <p:ph type="title"/>
          </p:nvPr>
        </p:nvSpPr>
        <p:spPr>
          <a:xfrm>
            <a:off x="581040" y="702000"/>
            <a:ext cx="11029320" cy="101340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0" lang="en-US" sz="2800" spc="-1" strike="noStrike" cap="all">
                <a:solidFill>
                  <a:srgbClr val="ffffff"/>
                </a:solidFill>
                <a:latin typeface="Gill Sans MT"/>
              </a:rPr>
              <a:t>Click to edit Master title style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0" name="PlaceHolder 6"/>
          <p:cNvSpPr>
            <a:spLocks noGrp="1"/>
          </p:cNvSpPr>
          <p:nvPr>
            <p:ph type="body"/>
          </p:nvPr>
        </p:nvSpPr>
        <p:spPr>
          <a:xfrm>
            <a:off x="581040" y="2180520"/>
            <a:ext cx="11029320" cy="3678120"/>
          </a:xfrm>
          <a:prstGeom prst="rect">
            <a:avLst/>
          </a:prstGeom>
        </p:spPr>
        <p:txBody>
          <a:bodyPr anchor="ctr"/>
          <a:p>
            <a:pPr marL="306000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Edit Master text styles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564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600" spc="-1" strike="noStrike">
                <a:solidFill>
                  <a:srgbClr val="3d3d3d"/>
                </a:solidFill>
                <a:latin typeface="Gill Sans MT"/>
              </a:rPr>
              <a:t>Second level</a:t>
            </a:r>
            <a:endParaRPr b="0" lang="en-US" sz="1600" spc="-1" strike="noStrike">
              <a:solidFill>
                <a:srgbClr val="3d3d3d"/>
              </a:solidFill>
              <a:latin typeface="Gill Sans MT"/>
            </a:endParaRPr>
          </a:p>
          <a:p>
            <a:pPr lvl="2" marL="900000" indent="-269640">
              <a:lnSpc>
                <a:spcPct val="100000"/>
              </a:lnSpc>
              <a:spcBef>
                <a:spcPts val="28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400" spc="-1" strike="noStrike">
                <a:solidFill>
                  <a:srgbClr val="3d3d3d"/>
                </a:solidFill>
                <a:latin typeface="Gill Sans MT"/>
              </a:rPr>
              <a:t>Third level</a:t>
            </a:r>
            <a:endParaRPr b="0" lang="en-US" sz="1400" spc="-1" strike="noStrike">
              <a:solidFill>
                <a:srgbClr val="3d3d3d"/>
              </a:solidFill>
              <a:latin typeface="Gill Sans MT"/>
            </a:endParaRPr>
          </a:p>
          <a:p>
            <a:pPr lvl="3" marL="124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Fourth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  <a:p>
            <a:pPr lvl="4" marL="160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Fifth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dt"/>
          </p:nvPr>
        </p:nvSpPr>
        <p:spPr>
          <a:xfrm>
            <a:off x="7606080" y="5956200"/>
            <a:ext cx="2844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DBBDCC2C-51DA-4D2F-8B08-05A55C9148BC}" type="datetime">
              <a:rPr b="0" lang="en-GB" sz="900" spc="-1" strike="noStrike">
                <a:solidFill>
                  <a:srgbClr val="4590b8"/>
                </a:solidFill>
                <a:latin typeface="Gill Sans MT"/>
              </a:rPr>
              <a:t>04/09/19</a:t>
            </a:fld>
            <a:endParaRPr b="0" lang="en-GB" sz="900" spc="-1" strike="noStrike">
              <a:latin typeface="Times New Roman"/>
            </a:endParaRPr>
          </a:p>
        </p:txBody>
      </p:sp>
      <p:sp>
        <p:nvSpPr>
          <p:cNvPr id="52" name="PlaceHolder 8"/>
          <p:cNvSpPr>
            <a:spLocks noGrp="1"/>
          </p:cNvSpPr>
          <p:nvPr>
            <p:ph type="ftr"/>
          </p:nvPr>
        </p:nvSpPr>
        <p:spPr>
          <a:xfrm>
            <a:off x="581040" y="5951880"/>
            <a:ext cx="6916680" cy="364680"/>
          </a:xfrm>
          <a:prstGeom prst="rect">
            <a:avLst/>
          </a:prstGeom>
        </p:spPr>
        <p:txBody>
          <a:bodyPr anchor="ctr"/>
          <a:p>
            <a:endParaRPr b="0" lang="en-GB" sz="2400" spc="-1" strike="noStrike">
              <a:latin typeface="Times New Roman"/>
            </a:endParaRPr>
          </a:p>
        </p:txBody>
      </p:sp>
      <p:sp>
        <p:nvSpPr>
          <p:cNvPr id="53" name="PlaceHolder 9"/>
          <p:cNvSpPr>
            <a:spLocks noGrp="1"/>
          </p:cNvSpPr>
          <p:nvPr>
            <p:ph type="sldNum"/>
          </p:nvPr>
        </p:nvSpPr>
        <p:spPr>
          <a:xfrm>
            <a:off x="10558440" y="5956200"/>
            <a:ext cx="105228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63248B8F-9B9F-4689-B5EC-76F87C2DE13E}" type="slidenum">
              <a:rPr b="0" lang="en-GB" sz="900" spc="-1" strike="noStrike">
                <a:solidFill>
                  <a:srgbClr val="4590b8"/>
                </a:solidFill>
                <a:latin typeface="Gill Sans MT"/>
              </a:rPr>
              <a:t>&lt;number&gt;</a:t>
            </a:fld>
            <a:endParaRPr b="0" lang="en-GB" sz="9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446400" y="457200"/>
            <a:ext cx="3702960" cy="946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1" name="CustomShape 2"/>
          <p:cNvSpPr/>
          <p:nvPr/>
        </p:nvSpPr>
        <p:spPr>
          <a:xfrm>
            <a:off x="8042040" y="453600"/>
            <a:ext cx="3702960" cy="9828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2" name="CustomShape 3"/>
          <p:cNvSpPr/>
          <p:nvPr/>
        </p:nvSpPr>
        <p:spPr>
          <a:xfrm>
            <a:off x="4241880" y="457200"/>
            <a:ext cx="3702960" cy="9108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3" name="CustomShape 4"/>
          <p:cNvSpPr/>
          <p:nvPr/>
        </p:nvSpPr>
        <p:spPr>
          <a:xfrm>
            <a:off x="446040" y="606600"/>
            <a:ext cx="11299680" cy="12585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4" name="PlaceHolder 5"/>
          <p:cNvSpPr>
            <a:spLocks noGrp="1"/>
          </p:cNvSpPr>
          <p:nvPr>
            <p:ph type="title"/>
          </p:nvPr>
        </p:nvSpPr>
        <p:spPr>
          <a:xfrm>
            <a:off x="581040" y="729720"/>
            <a:ext cx="11029320" cy="9878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0" lang="en-US" sz="2800" spc="-1" strike="noStrike" cap="all">
                <a:solidFill>
                  <a:srgbClr val="ffffff"/>
                </a:solidFill>
                <a:latin typeface="Gill Sans MT"/>
              </a:rPr>
              <a:t>Click to edit Master title style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95" name="PlaceHolder 6"/>
          <p:cNvSpPr>
            <a:spLocks noGrp="1"/>
          </p:cNvSpPr>
          <p:nvPr>
            <p:ph type="body"/>
          </p:nvPr>
        </p:nvSpPr>
        <p:spPr>
          <a:xfrm>
            <a:off x="581040" y="2228040"/>
            <a:ext cx="5421960" cy="3632760"/>
          </a:xfrm>
          <a:prstGeom prst="rect">
            <a:avLst/>
          </a:prstGeom>
        </p:spPr>
        <p:txBody>
          <a:bodyPr anchor="ctr">
            <a:normAutofit/>
          </a:bodyPr>
          <a:p>
            <a:pPr marL="306000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Edit Master text styles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564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600" spc="-1" strike="noStrike">
                <a:solidFill>
                  <a:srgbClr val="3d3d3d"/>
                </a:solidFill>
                <a:latin typeface="Gill Sans MT"/>
              </a:rPr>
              <a:t>Second level</a:t>
            </a:r>
            <a:endParaRPr b="0" lang="en-US" sz="1600" spc="-1" strike="noStrike">
              <a:solidFill>
                <a:srgbClr val="3d3d3d"/>
              </a:solidFill>
              <a:latin typeface="Gill Sans MT"/>
            </a:endParaRPr>
          </a:p>
          <a:p>
            <a:pPr lvl="2" marL="900000" indent="-269640">
              <a:lnSpc>
                <a:spcPct val="100000"/>
              </a:lnSpc>
              <a:spcBef>
                <a:spcPts val="28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400" spc="-1" strike="noStrike">
                <a:solidFill>
                  <a:srgbClr val="3d3d3d"/>
                </a:solidFill>
                <a:latin typeface="Gill Sans MT"/>
              </a:rPr>
              <a:t>Third level</a:t>
            </a:r>
            <a:endParaRPr b="0" lang="en-US" sz="1400" spc="-1" strike="noStrike">
              <a:solidFill>
                <a:srgbClr val="3d3d3d"/>
              </a:solidFill>
              <a:latin typeface="Gill Sans MT"/>
            </a:endParaRPr>
          </a:p>
          <a:p>
            <a:pPr lvl="3" marL="124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Fourth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  <a:p>
            <a:pPr lvl="4" marL="160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Fifth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96" name="PlaceHolder 7"/>
          <p:cNvSpPr>
            <a:spLocks noGrp="1"/>
          </p:cNvSpPr>
          <p:nvPr>
            <p:ph type="body"/>
          </p:nvPr>
        </p:nvSpPr>
        <p:spPr>
          <a:xfrm>
            <a:off x="6188400" y="2228040"/>
            <a:ext cx="5421960" cy="3632760"/>
          </a:xfrm>
          <a:prstGeom prst="rect">
            <a:avLst/>
          </a:prstGeom>
        </p:spPr>
        <p:txBody>
          <a:bodyPr anchor="ctr">
            <a:normAutofit/>
          </a:bodyPr>
          <a:p>
            <a:pPr marL="306000" indent="-3056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Edit Master text styles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564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600" spc="-1" strike="noStrike">
                <a:solidFill>
                  <a:srgbClr val="3d3d3d"/>
                </a:solidFill>
                <a:latin typeface="Gill Sans MT"/>
              </a:rPr>
              <a:t>Second level</a:t>
            </a:r>
            <a:endParaRPr b="0" lang="en-US" sz="1600" spc="-1" strike="noStrike">
              <a:solidFill>
                <a:srgbClr val="3d3d3d"/>
              </a:solidFill>
              <a:latin typeface="Gill Sans MT"/>
            </a:endParaRPr>
          </a:p>
          <a:p>
            <a:pPr lvl="2" marL="900000" indent="-269640">
              <a:lnSpc>
                <a:spcPct val="100000"/>
              </a:lnSpc>
              <a:spcBef>
                <a:spcPts val="28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400" spc="-1" strike="noStrike">
                <a:solidFill>
                  <a:srgbClr val="3d3d3d"/>
                </a:solidFill>
                <a:latin typeface="Gill Sans MT"/>
              </a:rPr>
              <a:t>Third level</a:t>
            </a:r>
            <a:endParaRPr b="0" lang="en-US" sz="1400" spc="-1" strike="noStrike">
              <a:solidFill>
                <a:srgbClr val="3d3d3d"/>
              </a:solidFill>
              <a:latin typeface="Gill Sans MT"/>
            </a:endParaRPr>
          </a:p>
          <a:p>
            <a:pPr lvl="3" marL="124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Fourth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  <a:p>
            <a:pPr lvl="4" marL="1602000" indent="-233640">
              <a:lnSpc>
                <a:spcPct val="100000"/>
              </a:lnSpc>
              <a:spcBef>
                <a:spcPts val="241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200" spc="-1" strike="noStrike">
                <a:solidFill>
                  <a:srgbClr val="3d3d3d"/>
                </a:solidFill>
                <a:latin typeface="Gill Sans MT"/>
              </a:rPr>
              <a:t>Fifth level</a:t>
            </a:r>
            <a:endParaRPr b="0" lang="en-US" sz="12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97" name="PlaceHolder 8"/>
          <p:cNvSpPr>
            <a:spLocks noGrp="1"/>
          </p:cNvSpPr>
          <p:nvPr>
            <p:ph type="dt"/>
          </p:nvPr>
        </p:nvSpPr>
        <p:spPr>
          <a:xfrm>
            <a:off x="7606080" y="5956200"/>
            <a:ext cx="2844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38FB891-3529-4603-BC1D-EE1F1A4DB6C4}" type="datetime">
              <a:rPr b="0" lang="en-GB" sz="900" spc="-1" strike="noStrike">
                <a:solidFill>
                  <a:srgbClr val="4590b8"/>
                </a:solidFill>
                <a:latin typeface="Gill Sans MT"/>
              </a:rPr>
              <a:t>04/09/19</a:t>
            </a:fld>
            <a:endParaRPr b="0" lang="en-GB" sz="900" spc="-1" strike="noStrike">
              <a:latin typeface="Times New Roman"/>
            </a:endParaRPr>
          </a:p>
        </p:txBody>
      </p:sp>
      <p:sp>
        <p:nvSpPr>
          <p:cNvPr id="98" name="PlaceHolder 9"/>
          <p:cNvSpPr>
            <a:spLocks noGrp="1"/>
          </p:cNvSpPr>
          <p:nvPr>
            <p:ph type="ftr"/>
          </p:nvPr>
        </p:nvSpPr>
        <p:spPr>
          <a:xfrm>
            <a:off x="581040" y="5951880"/>
            <a:ext cx="6916680" cy="364680"/>
          </a:xfrm>
          <a:prstGeom prst="rect">
            <a:avLst/>
          </a:prstGeom>
        </p:spPr>
        <p:txBody>
          <a:bodyPr anchor="ctr"/>
          <a:p>
            <a:endParaRPr b="0" lang="en-GB" sz="2400" spc="-1" strike="noStrike">
              <a:latin typeface="Times New Roman"/>
            </a:endParaRPr>
          </a:p>
        </p:txBody>
      </p:sp>
      <p:sp>
        <p:nvSpPr>
          <p:cNvPr id="99" name="PlaceHolder 10"/>
          <p:cNvSpPr>
            <a:spLocks noGrp="1"/>
          </p:cNvSpPr>
          <p:nvPr>
            <p:ph type="sldNum"/>
          </p:nvPr>
        </p:nvSpPr>
        <p:spPr>
          <a:xfrm>
            <a:off x="10558440" y="5956200"/>
            <a:ext cx="105228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E3FD76B-8555-4F66-A446-1C0300B21370}" type="slidenum">
              <a:rPr b="0" lang="en-GB" sz="900" spc="-1" strike="noStrike">
                <a:solidFill>
                  <a:srgbClr val="4590b8"/>
                </a:solidFill>
                <a:latin typeface="Gill Sans MT"/>
              </a:rPr>
              <a:t>&lt;number&gt;</a:t>
            </a:fld>
            <a:endParaRPr b="0" lang="en-GB" sz="9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omments" Target="../comments/commen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4" Type="http://schemas.openxmlformats.org/officeDocument/2006/relationships/image" Target="../media/image31.png"/><Relationship Id="rId5" Type="http://schemas.openxmlformats.org/officeDocument/2006/relationships/slideLayout" Target="../slideLayouts/slideLayout28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jpeg"/><Relationship Id="rId3" Type="http://schemas.openxmlformats.org/officeDocument/2006/relationships/image" Target="../media/image34.jpeg"/><Relationship Id="rId4" Type="http://schemas.openxmlformats.org/officeDocument/2006/relationships/image" Target="../media/image35.png"/><Relationship Id="rId5" Type="http://schemas.openxmlformats.org/officeDocument/2006/relationships/slideLayout" Target="../slideLayouts/slideLayout28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jpeg"/><Relationship Id="rId3" Type="http://schemas.openxmlformats.org/officeDocument/2006/relationships/image" Target="../media/image38.jpeg"/><Relationship Id="rId4" Type="http://schemas.openxmlformats.org/officeDocument/2006/relationships/image" Target="../media/image39.png"/><Relationship Id="rId5" Type="http://schemas.openxmlformats.org/officeDocument/2006/relationships/slideLayout" Target="../slideLayouts/slideLayout28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jpeg"/><Relationship Id="rId3" Type="http://schemas.openxmlformats.org/officeDocument/2006/relationships/image" Target="../media/image42.jpeg"/><Relationship Id="rId4" Type="http://schemas.openxmlformats.org/officeDocument/2006/relationships/image" Target="../media/image43.png"/><Relationship Id="rId5" Type="http://schemas.openxmlformats.org/officeDocument/2006/relationships/slideLayout" Target="../slideLayouts/slideLayout28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image" Target="../media/image45.jpeg"/><Relationship Id="rId3" Type="http://schemas.openxmlformats.org/officeDocument/2006/relationships/image" Target="../media/image46.jpeg"/><Relationship Id="rId4" Type="http://schemas.openxmlformats.org/officeDocument/2006/relationships/image" Target="../media/image47.png"/><Relationship Id="rId5" Type="http://schemas.openxmlformats.org/officeDocument/2006/relationships/slideLayout" Target="../slideLayouts/slideLayout28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image" Target="../media/image50.jpeg"/><Relationship Id="rId4" Type="http://schemas.openxmlformats.org/officeDocument/2006/relationships/slideLayout" Target="../slideLayouts/slideLayout28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image" Target="../media/image53.jpeg"/><Relationship Id="rId4" Type="http://schemas.openxmlformats.org/officeDocument/2006/relationships/slideLayout" Target="../slideLayouts/slideLayout28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jpeg"/><Relationship Id="rId3" Type="http://schemas.openxmlformats.org/officeDocument/2006/relationships/image" Target="../media/image56.png"/><Relationship Id="rId4" Type="http://schemas.openxmlformats.org/officeDocument/2006/relationships/slideLayout" Target="../slideLayouts/slideLayout28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slideLayout" Target="../slideLayouts/slideLayout2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jpeg"/><Relationship Id="rId3" Type="http://schemas.openxmlformats.org/officeDocument/2006/relationships/slideLayout" Target="../slideLayouts/slideLayout2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0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jpeg"/><Relationship Id="rId11" Type="http://schemas.openxmlformats.org/officeDocument/2006/relationships/image" Target="../media/image14.jpeg"/><Relationship Id="rId12" Type="http://schemas.openxmlformats.org/officeDocument/2006/relationships/image" Target="../media/image15.jpeg"/><Relationship Id="rId1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2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2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jpeg"/><Relationship Id="rId3" Type="http://schemas.openxmlformats.org/officeDocument/2006/relationships/slideLayout" Target="../slideLayouts/slideLayout2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jpeg"/><Relationship Id="rId3" Type="http://schemas.openxmlformats.org/officeDocument/2006/relationships/slideLayout" Target="../slideLayouts/slideLayout28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jpe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2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43" name="Group 2"/>
          <p:cNvGrpSpPr/>
          <p:nvPr/>
        </p:nvGrpSpPr>
        <p:grpSpPr>
          <a:xfrm>
            <a:off x="446400" y="453600"/>
            <a:ext cx="11298600" cy="98280"/>
            <a:chOff x="446400" y="453600"/>
            <a:chExt cx="11298600" cy="98280"/>
          </a:xfrm>
        </p:grpSpPr>
        <p:sp>
          <p:nvSpPr>
            <p:cNvPr id="144" name="CustomShape 3"/>
            <p:cNvSpPr/>
            <p:nvPr/>
          </p:nvSpPr>
          <p:spPr>
            <a:xfrm>
              <a:off x="446400" y="457200"/>
              <a:ext cx="3702960" cy="94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5" name="CustomShape 4"/>
            <p:cNvSpPr/>
            <p:nvPr/>
          </p:nvSpPr>
          <p:spPr>
            <a:xfrm>
              <a:off x="8042040" y="453600"/>
              <a:ext cx="3702960" cy="982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46" name="CustomShape 5"/>
            <p:cNvSpPr/>
            <p:nvPr/>
          </p:nvSpPr>
          <p:spPr>
            <a:xfrm>
              <a:off x="4241880" y="457200"/>
              <a:ext cx="3702960" cy="91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47" name="CustomShape 6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54000">
                <a:schemeClr val="accent1"/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7"/>
          <p:cNvSpPr/>
          <p:nvPr/>
        </p:nvSpPr>
        <p:spPr>
          <a:xfrm>
            <a:off x="448560" y="4428000"/>
            <a:ext cx="11260440" cy="1962000"/>
          </a:xfrm>
          <a:prstGeom prst="rect">
            <a:avLst/>
          </a:prstGeom>
          <a:solidFill>
            <a:schemeClr val="accent1">
              <a:alpha val="97000"/>
            </a:schemeClr>
          </a:solidFill>
          <a:ln w="6480"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9" name="TextShape 8"/>
          <p:cNvSpPr txBox="1"/>
          <p:nvPr/>
        </p:nvSpPr>
        <p:spPr>
          <a:xfrm>
            <a:off x="581040" y="4881960"/>
            <a:ext cx="11597040" cy="8949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0" lang="en-US" sz="6000" spc="-1" strike="noStrike" cap="all">
                <a:solidFill>
                  <a:srgbClr val="4590b8"/>
                </a:solidFill>
                <a:latin typeface="Gill Sans MT"/>
              </a:rPr>
              <a:t>Dune &amp; ARTIE:</a:t>
            </a:r>
            <a:br/>
            <a:r>
              <a:rPr b="0" lang="en-US" sz="4400" spc="-1" strike="noStrike" cap="all">
                <a:solidFill>
                  <a:srgbClr val="ffffff"/>
                </a:solidFill>
                <a:latin typeface="Gill Sans MT"/>
              </a:rPr>
              <a:t>Argon transparency to neutrons</a:t>
            </a:r>
            <a:endParaRPr b="0" lang="en-US" sz="44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50" name="TextShape 9"/>
          <p:cNvSpPr txBox="1"/>
          <p:nvPr/>
        </p:nvSpPr>
        <p:spPr>
          <a:xfrm>
            <a:off x="581040" y="5901480"/>
            <a:ext cx="10993320" cy="962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</a:pPr>
            <a:r>
              <a:rPr b="0" lang="en-GB" sz="1600" spc="-1" strike="noStrike" cap="all">
                <a:solidFill>
                  <a:srgbClr val="969fa7"/>
                </a:solidFill>
                <a:latin typeface="Gill Sans MT"/>
              </a:rPr>
              <a:t>Leonardo oliveira                                              LIP 4-set-2019                                              Dr. Sofia andringa</a:t>
            </a:r>
            <a:endParaRPr b="0" lang="en-GB" sz="16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98" name="CustomShape 2"/>
          <p:cNvSpPr/>
          <p:nvPr/>
        </p:nvSpPr>
        <p:spPr>
          <a:xfrm>
            <a:off x="640440" y="6053760"/>
            <a:ext cx="5312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9.1: Energy distribution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99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10: Close-up illustration of ARTIE setup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00" name="Picture 11" descr=""/>
          <p:cNvPicPr/>
          <p:nvPr/>
        </p:nvPicPr>
        <p:blipFill>
          <a:blip r:embed="rId1"/>
          <a:stretch/>
        </p:blipFill>
        <p:spPr>
          <a:xfrm>
            <a:off x="636840" y="2228040"/>
            <a:ext cx="5310720" cy="3632760"/>
          </a:xfrm>
          <a:prstGeom prst="rect">
            <a:avLst/>
          </a:prstGeom>
          <a:ln>
            <a:noFill/>
          </a:ln>
        </p:spPr>
      </p:pic>
      <p:pic>
        <p:nvPicPr>
          <p:cNvPr id="301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02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10155240" y="730080"/>
            <a:ext cx="1455480" cy="989640"/>
          </a:xfrm>
          <a:prstGeom prst="rect">
            <a:avLst/>
          </a:prstGeom>
          <a:ln>
            <a:noFill/>
          </a:ln>
        </p:spPr>
      </p:pic>
      <p:pic>
        <p:nvPicPr>
          <p:cNvPr id="303" name="Picture 15" descr=""/>
          <p:cNvPicPr/>
          <p:nvPr/>
        </p:nvPicPr>
        <p:blipFill>
          <a:blip r:embed="rId4"/>
          <a:stretch/>
        </p:blipFill>
        <p:spPr>
          <a:xfrm>
            <a:off x="6188400" y="2602440"/>
            <a:ext cx="5421960" cy="288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7" dur="indefinite" restart="never" nodeType="tmRoot">
          <p:childTnLst>
            <p:seq>
              <p:cTn id="20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05" name="CustomShape 2"/>
          <p:cNvSpPr/>
          <p:nvPr/>
        </p:nvSpPr>
        <p:spPr>
          <a:xfrm>
            <a:off x="640440" y="6053760"/>
            <a:ext cx="5312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9.2: Energy distribution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06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10: Close-up illustration of ARTIE setup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07" name="Picture 11" descr=""/>
          <p:cNvPicPr/>
          <p:nvPr/>
        </p:nvPicPr>
        <p:blipFill>
          <a:blip r:embed="rId1"/>
          <a:stretch/>
        </p:blipFill>
        <p:spPr>
          <a:xfrm>
            <a:off x="647640" y="2228040"/>
            <a:ext cx="5289120" cy="3632760"/>
          </a:xfrm>
          <a:prstGeom prst="rect">
            <a:avLst/>
          </a:prstGeom>
          <a:ln>
            <a:noFill/>
          </a:ln>
        </p:spPr>
      </p:pic>
      <p:pic>
        <p:nvPicPr>
          <p:cNvPr id="308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09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10155240" y="730080"/>
            <a:ext cx="1455480" cy="989640"/>
          </a:xfrm>
          <a:prstGeom prst="rect">
            <a:avLst/>
          </a:prstGeom>
          <a:ln>
            <a:noFill/>
          </a:ln>
        </p:spPr>
      </p:pic>
      <p:pic>
        <p:nvPicPr>
          <p:cNvPr id="310" name="Picture 15" descr=""/>
          <p:cNvPicPr/>
          <p:nvPr/>
        </p:nvPicPr>
        <p:blipFill>
          <a:blip r:embed="rId4"/>
          <a:stretch/>
        </p:blipFill>
        <p:spPr>
          <a:xfrm>
            <a:off x="6188400" y="2602440"/>
            <a:ext cx="5421960" cy="288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9" dur="indefinite" restart="never" nodeType="tmRoot">
          <p:childTnLst>
            <p:seq>
              <p:cTn id="2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12" name="CustomShape 2"/>
          <p:cNvSpPr/>
          <p:nvPr/>
        </p:nvSpPr>
        <p:spPr>
          <a:xfrm>
            <a:off x="640440" y="6053760"/>
            <a:ext cx="5312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9.2: Energy distribution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13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10: Close-up illustration of ARTIE setup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14" name="Picture 11" descr=""/>
          <p:cNvPicPr/>
          <p:nvPr/>
        </p:nvPicPr>
        <p:blipFill>
          <a:blip r:embed="rId1"/>
          <a:stretch/>
        </p:blipFill>
        <p:spPr>
          <a:xfrm>
            <a:off x="641880" y="2228040"/>
            <a:ext cx="5301000" cy="3632760"/>
          </a:xfrm>
          <a:prstGeom prst="rect">
            <a:avLst/>
          </a:prstGeom>
          <a:ln>
            <a:noFill/>
          </a:ln>
        </p:spPr>
      </p:pic>
      <p:pic>
        <p:nvPicPr>
          <p:cNvPr id="315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16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10155240" y="730080"/>
            <a:ext cx="1455480" cy="989640"/>
          </a:xfrm>
          <a:prstGeom prst="rect">
            <a:avLst/>
          </a:prstGeom>
          <a:ln>
            <a:noFill/>
          </a:ln>
        </p:spPr>
      </p:pic>
      <p:pic>
        <p:nvPicPr>
          <p:cNvPr id="317" name="Picture 15" descr=""/>
          <p:cNvPicPr/>
          <p:nvPr/>
        </p:nvPicPr>
        <p:blipFill>
          <a:blip r:embed="rId4"/>
          <a:stretch/>
        </p:blipFill>
        <p:spPr>
          <a:xfrm>
            <a:off x="6188400" y="2602440"/>
            <a:ext cx="5421960" cy="288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1" dur="indefinite" restart="never" nodeType="tmRoot">
          <p:childTnLst>
            <p:seq>
              <p:cTn id="2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19" name="CustomShape 2"/>
          <p:cNvSpPr/>
          <p:nvPr/>
        </p:nvSpPr>
        <p:spPr>
          <a:xfrm>
            <a:off x="640440" y="6053760"/>
            <a:ext cx="5312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9.3: Energy distribution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20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10: Close-up illustration of ARTIE setup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21" name="Picture 11" descr=""/>
          <p:cNvPicPr/>
          <p:nvPr/>
        </p:nvPicPr>
        <p:blipFill>
          <a:blip r:embed="rId1"/>
          <a:stretch/>
        </p:blipFill>
        <p:spPr>
          <a:xfrm>
            <a:off x="644760" y="2228040"/>
            <a:ext cx="5295240" cy="3632760"/>
          </a:xfrm>
          <a:prstGeom prst="rect">
            <a:avLst/>
          </a:prstGeom>
          <a:ln>
            <a:noFill/>
          </a:ln>
        </p:spPr>
      </p:pic>
      <p:pic>
        <p:nvPicPr>
          <p:cNvPr id="322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23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10155240" y="730080"/>
            <a:ext cx="1455480" cy="989640"/>
          </a:xfrm>
          <a:prstGeom prst="rect">
            <a:avLst/>
          </a:prstGeom>
          <a:ln>
            <a:noFill/>
          </a:ln>
        </p:spPr>
      </p:pic>
      <p:pic>
        <p:nvPicPr>
          <p:cNvPr id="324" name="Picture 15" descr=""/>
          <p:cNvPicPr/>
          <p:nvPr/>
        </p:nvPicPr>
        <p:blipFill>
          <a:blip r:embed="rId4"/>
          <a:stretch/>
        </p:blipFill>
        <p:spPr>
          <a:xfrm>
            <a:off x="6188400" y="2602440"/>
            <a:ext cx="5421960" cy="288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3" dur="indefinite" restart="never" nodeType="tmRoot">
          <p:childTnLst>
            <p:seq>
              <p:cTn id="2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26" name="CustomShape 2"/>
          <p:cNvSpPr/>
          <p:nvPr/>
        </p:nvSpPr>
        <p:spPr>
          <a:xfrm>
            <a:off x="640440" y="6053760"/>
            <a:ext cx="5312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9.4: Energy distribution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27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10: Close-up illustration of ARTIE setup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28" name="Picture 11" descr=""/>
          <p:cNvPicPr/>
          <p:nvPr/>
        </p:nvPicPr>
        <p:blipFill>
          <a:blip r:embed="rId1"/>
          <a:stretch/>
        </p:blipFill>
        <p:spPr>
          <a:xfrm>
            <a:off x="654840" y="2228040"/>
            <a:ext cx="5275080" cy="3632760"/>
          </a:xfrm>
          <a:prstGeom prst="rect">
            <a:avLst/>
          </a:prstGeom>
          <a:ln>
            <a:noFill/>
          </a:ln>
        </p:spPr>
      </p:pic>
      <p:pic>
        <p:nvPicPr>
          <p:cNvPr id="329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30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10155240" y="730080"/>
            <a:ext cx="1455480" cy="989640"/>
          </a:xfrm>
          <a:prstGeom prst="rect">
            <a:avLst/>
          </a:prstGeom>
          <a:ln>
            <a:noFill/>
          </a:ln>
        </p:spPr>
      </p:pic>
      <p:pic>
        <p:nvPicPr>
          <p:cNvPr id="331" name="Picture 15" descr=""/>
          <p:cNvPicPr/>
          <p:nvPr/>
        </p:nvPicPr>
        <p:blipFill>
          <a:blip r:embed="rId4"/>
          <a:stretch/>
        </p:blipFill>
        <p:spPr>
          <a:xfrm>
            <a:off x="6188400" y="2602440"/>
            <a:ext cx="5421960" cy="2883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5" dur="indefinite" restart="never" nodeType="tmRoot">
          <p:childTnLst>
            <p:seq>
              <p:cTn id="2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33" name="CustomShape 2"/>
          <p:cNvSpPr/>
          <p:nvPr/>
        </p:nvSpPr>
        <p:spPr>
          <a:xfrm>
            <a:off x="580680" y="6043680"/>
            <a:ext cx="542232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11: Plot of gamma emission, z-coordinate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34" name="CustomShape 3"/>
          <p:cNvSpPr/>
          <p:nvPr/>
        </p:nvSpPr>
        <p:spPr>
          <a:xfrm>
            <a:off x="6049080" y="6046200"/>
            <a:ext cx="556164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12: Plot of gamma emission, initial energy of neutron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35" name="Picture 11" descr=""/>
          <p:cNvPicPr/>
          <p:nvPr/>
        </p:nvPicPr>
        <p:blipFill>
          <a:blip r:embed="rId1"/>
          <a:stretch/>
        </p:blipFill>
        <p:spPr>
          <a:xfrm>
            <a:off x="581040" y="2328480"/>
            <a:ext cx="5421960" cy="3431520"/>
          </a:xfrm>
          <a:prstGeom prst="rect">
            <a:avLst/>
          </a:prstGeom>
          <a:ln>
            <a:noFill/>
          </a:ln>
        </p:spPr>
      </p:pic>
      <p:pic>
        <p:nvPicPr>
          <p:cNvPr id="336" name="Picture 4" descr=""/>
          <p:cNvPicPr/>
          <p:nvPr/>
        </p:nvPicPr>
        <p:blipFill>
          <a:blip r:embed="rId2"/>
          <a:stretch/>
        </p:blipFill>
        <p:spPr>
          <a:xfrm>
            <a:off x="6188400" y="2309040"/>
            <a:ext cx="5421960" cy="3470400"/>
          </a:xfrm>
          <a:prstGeom prst="rect">
            <a:avLst/>
          </a:prstGeom>
          <a:ln>
            <a:noFill/>
          </a:ln>
        </p:spPr>
      </p:pic>
      <p:pic>
        <p:nvPicPr>
          <p:cNvPr id="337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7" dur="indefinite" restart="never" nodeType="tmRoot">
          <p:childTnLst>
            <p:seq>
              <p:cTn id="2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576000" y="6042960"/>
            <a:ext cx="54324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13: Initial Energy profile for counter hits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40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14: Total cross section data for ⁴⁰Ar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41" name="Picture 6" descr=""/>
          <p:cNvPicPr/>
          <p:nvPr/>
        </p:nvPicPr>
        <p:blipFill>
          <a:blip r:embed="rId1"/>
          <a:stretch/>
        </p:blipFill>
        <p:spPr>
          <a:xfrm>
            <a:off x="581040" y="2315880"/>
            <a:ext cx="5421960" cy="3456720"/>
          </a:xfrm>
          <a:prstGeom prst="rect">
            <a:avLst/>
          </a:prstGeom>
          <a:ln>
            <a:noFill/>
          </a:ln>
        </p:spPr>
      </p:pic>
      <p:pic>
        <p:nvPicPr>
          <p:cNvPr id="342" name="Picture 4" descr=""/>
          <p:cNvPicPr/>
          <p:nvPr/>
        </p:nvPicPr>
        <p:blipFill>
          <a:blip r:embed="rId2"/>
          <a:srcRect l="0" t="0" r="92" b="138"/>
          <a:stretch/>
        </p:blipFill>
        <p:spPr>
          <a:xfrm>
            <a:off x="6188400" y="2232360"/>
            <a:ext cx="5416920" cy="3619080"/>
          </a:xfrm>
          <a:prstGeom prst="rect">
            <a:avLst/>
          </a:prstGeom>
          <a:ln>
            <a:noFill/>
          </a:ln>
        </p:spPr>
      </p:pic>
      <p:pic>
        <p:nvPicPr>
          <p:cNvPr id="343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9" dur="indefinite" restart="never" nodeType="tmRoot">
          <p:childTnLst>
            <p:seq>
              <p:cTn id="2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45" name="CustomShape 2"/>
          <p:cNvSpPr/>
          <p:nvPr/>
        </p:nvSpPr>
        <p:spPr>
          <a:xfrm>
            <a:off x="576000" y="6042960"/>
            <a:ext cx="54324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15: Initial Energy – Time profile for counter hits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46" name="CustomShape 3"/>
          <p:cNvSpPr/>
          <p:nvPr/>
        </p:nvSpPr>
        <p:spPr>
          <a:xfrm>
            <a:off x="5969520" y="5940360"/>
            <a:ext cx="57808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16: Time signal for counter hits, with uniform random 150ns noise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47" name="Picture 6" descr=""/>
          <p:cNvPicPr/>
          <p:nvPr/>
        </p:nvPicPr>
        <p:blipFill>
          <a:blip r:embed="rId1"/>
          <a:stretch/>
        </p:blipFill>
        <p:spPr>
          <a:xfrm>
            <a:off x="581040" y="2331000"/>
            <a:ext cx="5421960" cy="3426840"/>
          </a:xfrm>
          <a:prstGeom prst="rect">
            <a:avLst/>
          </a:prstGeom>
          <a:ln>
            <a:noFill/>
          </a:ln>
        </p:spPr>
      </p:pic>
      <p:pic>
        <p:nvPicPr>
          <p:cNvPr id="348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49" name="Picture 7" descr=""/>
          <p:cNvPicPr/>
          <p:nvPr/>
        </p:nvPicPr>
        <p:blipFill>
          <a:blip r:embed="rId3"/>
          <a:stretch/>
        </p:blipFill>
        <p:spPr>
          <a:xfrm>
            <a:off x="6188400" y="2308680"/>
            <a:ext cx="5421960" cy="3471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1" dur="indefinite" restart="never" nodeType="tmRoot">
          <p:childTnLst>
            <p:seq>
              <p:cTn id="22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Results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51" name="CustomShape 2"/>
          <p:cNvSpPr/>
          <p:nvPr/>
        </p:nvSpPr>
        <p:spPr>
          <a:xfrm>
            <a:off x="576000" y="6042960"/>
            <a:ext cx="543240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17: Energy reconstruction from Time signal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52" name="CustomShape 3"/>
          <p:cNvSpPr/>
          <p:nvPr/>
        </p:nvSpPr>
        <p:spPr>
          <a:xfrm>
            <a:off x="5969520" y="6046200"/>
            <a:ext cx="57808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18: Relative error in E(T)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353" name="Picture 9" descr=""/>
          <p:cNvPicPr/>
          <p:nvPr/>
        </p:nvPicPr>
        <p:blipFill>
          <a:blip r:embed="rId1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354" name="Picture 4" descr=""/>
          <p:cNvPicPr/>
          <p:nvPr/>
        </p:nvPicPr>
        <p:blipFill>
          <a:blip r:embed="rId2"/>
          <a:stretch/>
        </p:blipFill>
        <p:spPr>
          <a:xfrm>
            <a:off x="581040" y="2333520"/>
            <a:ext cx="5421960" cy="3421440"/>
          </a:xfrm>
          <a:prstGeom prst="rect">
            <a:avLst/>
          </a:prstGeom>
          <a:ln>
            <a:noFill/>
          </a:ln>
        </p:spPr>
      </p:pic>
      <p:pic>
        <p:nvPicPr>
          <p:cNvPr id="355" name="Picture 6" descr=""/>
          <p:cNvPicPr/>
          <p:nvPr/>
        </p:nvPicPr>
        <p:blipFill>
          <a:blip r:embed="rId3"/>
          <a:stretch/>
        </p:blipFill>
        <p:spPr>
          <a:xfrm>
            <a:off x="6334200" y="2242080"/>
            <a:ext cx="5130360" cy="3604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3" dur="indefinite" restart="never" nodeType="tmRoot">
          <p:childTnLst>
            <p:seq>
              <p:cTn id="22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Conclusions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57" name="TextShape 2"/>
          <p:cNvSpPr txBox="1"/>
          <p:nvPr/>
        </p:nvSpPr>
        <p:spPr>
          <a:xfrm>
            <a:off x="6188400" y="2228040"/>
            <a:ext cx="5421960" cy="363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Simulations were succesful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ARTIE setup cleans kapton and air interference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Final dataset appears robust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Possible experimental issue: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Neutron counter efficiency is only 1% ...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ARTIE date: mid-October 2019!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</p:txBody>
      </p:sp>
      <p:pic>
        <p:nvPicPr>
          <p:cNvPr id="358" name="Picture 11" descr=""/>
          <p:cNvPicPr/>
          <p:nvPr/>
        </p:nvPicPr>
        <p:blipFill>
          <a:blip r:embed="rId1"/>
          <a:srcRect l="0" t="824" r="184" b="775"/>
          <a:stretch/>
        </p:blipFill>
        <p:spPr>
          <a:xfrm>
            <a:off x="566640" y="2229480"/>
            <a:ext cx="5436000" cy="3633480"/>
          </a:xfrm>
          <a:prstGeom prst="rect">
            <a:avLst/>
          </a:prstGeom>
          <a:ln>
            <a:noFill/>
          </a:ln>
        </p:spPr>
      </p:pic>
      <p:sp>
        <p:nvSpPr>
          <p:cNvPr id="359" name="CustomShape 3"/>
          <p:cNvSpPr/>
          <p:nvPr/>
        </p:nvSpPr>
        <p:spPr>
          <a:xfrm>
            <a:off x="531000" y="6051240"/>
            <a:ext cx="55666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19: Total cross section data for ⁴⁰Ar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360" name="CustomShape 4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6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361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5" dur="indefinite" restart="never" nodeType="tmRoot">
          <p:childTnLst>
            <p:seq>
              <p:cTn id="22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4" descr=""/>
          <p:cNvPicPr/>
          <p:nvPr/>
        </p:nvPicPr>
        <p:blipFill>
          <a:blip r:embed="rId1"/>
          <a:stretch/>
        </p:blipFill>
        <p:spPr>
          <a:xfrm>
            <a:off x="705600" y="753840"/>
            <a:ext cx="5396760" cy="879840"/>
          </a:xfrm>
          <a:prstGeom prst="rect">
            <a:avLst/>
          </a:prstGeom>
          <a:ln>
            <a:noFill/>
          </a:ln>
        </p:spPr>
      </p:pic>
      <p:pic>
        <p:nvPicPr>
          <p:cNvPr id="152" name="Picture 6" descr=""/>
          <p:cNvPicPr/>
          <p:nvPr/>
        </p:nvPicPr>
        <p:blipFill>
          <a:blip r:embed="rId2"/>
          <a:stretch/>
        </p:blipFill>
        <p:spPr>
          <a:xfrm>
            <a:off x="434520" y="2347200"/>
            <a:ext cx="11325960" cy="3736440"/>
          </a:xfrm>
          <a:prstGeom prst="rect">
            <a:avLst/>
          </a:prstGeom>
          <a:ln>
            <a:noFill/>
          </a:ln>
        </p:spPr>
      </p:pic>
      <p:sp>
        <p:nvSpPr>
          <p:cNvPr id="153" name="CustomShape 1"/>
          <p:cNvSpPr/>
          <p:nvPr/>
        </p:nvSpPr>
        <p:spPr>
          <a:xfrm>
            <a:off x="436320" y="6280200"/>
            <a:ext cx="1132416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1: Illustration of DUNE setup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154" name="CustomShape 2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2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155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CustomShape 1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63" name="Picture 5" descr=""/>
          <p:cNvPicPr/>
          <p:nvPr/>
        </p:nvPicPr>
        <p:blipFill>
          <a:blip r:embed="rId1"/>
          <a:srcRect l="12494" t="0" r="12698" b="28"/>
          <a:stretch/>
        </p:blipFill>
        <p:spPr>
          <a:xfrm>
            <a:off x="437400" y="722160"/>
            <a:ext cx="7512480" cy="5672160"/>
          </a:xfrm>
          <a:prstGeom prst="rect">
            <a:avLst/>
          </a:prstGeom>
          <a:ln>
            <a:noFill/>
          </a:ln>
        </p:spPr>
      </p:pic>
      <p:sp>
        <p:nvSpPr>
          <p:cNvPr id="364" name="CustomShape 2"/>
          <p:cNvSpPr/>
          <p:nvPr/>
        </p:nvSpPr>
        <p:spPr>
          <a:xfrm>
            <a:off x="8042040" y="723960"/>
            <a:ext cx="3702960" cy="566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400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65" name="TextShape 3"/>
          <p:cNvSpPr txBox="1"/>
          <p:nvPr/>
        </p:nvSpPr>
        <p:spPr>
          <a:xfrm>
            <a:off x="8296200" y="1419120"/>
            <a:ext cx="3081240" cy="174636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Thank You!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66" name="TextShape 4"/>
          <p:cNvSpPr txBox="1"/>
          <p:nvPr/>
        </p:nvSpPr>
        <p:spPr>
          <a:xfrm>
            <a:off x="8296200" y="3504960"/>
            <a:ext cx="3081240" cy="2628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720"/>
              </a:spcBef>
              <a:spcAft>
                <a:spcPts val="601"/>
              </a:spcAft>
            </a:pPr>
            <a:r>
              <a:rPr b="0" lang="en-GB" sz="3600" spc="-1" strike="noStrike" cap="all">
                <a:solidFill>
                  <a:srgbClr val="ebebeb"/>
                </a:solidFill>
                <a:latin typeface="Gill Sans MT"/>
              </a:rPr>
              <a:t>Questions?</a:t>
            </a:r>
            <a:endParaRPr b="0" lang="en-GB" sz="3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</a:pPr>
            <a:endParaRPr b="0" lang="en-GB" sz="3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</a:pPr>
            <a:endParaRPr b="0" lang="en-GB" sz="3600" spc="-1" strike="noStrike">
              <a:latin typeface="Arial"/>
            </a:endParaRPr>
          </a:p>
        </p:txBody>
      </p:sp>
      <p:grpSp>
        <p:nvGrpSpPr>
          <p:cNvPr id="367" name="Group 5"/>
          <p:cNvGrpSpPr/>
          <p:nvPr/>
        </p:nvGrpSpPr>
        <p:grpSpPr>
          <a:xfrm>
            <a:off x="446400" y="453600"/>
            <a:ext cx="11298600" cy="98280"/>
            <a:chOff x="446400" y="453600"/>
            <a:chExt cx="11298600" cy="98280"/>
          </a:xfrm>
        </p:grpSpPr>
        <p:sp>
          <p:nvSpPr>
            <p:cNvPr id="368" name="CustomShape 6"/>
            <p:cNvSpPr/>
            <p:nvPr/>
          </p:nvSpPr>
          <p:spPr>
            <a:xfrm>
              <a:off x="446400" y="457200"/>
              <a:ext cx="3702960" cy="94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69" name="CustomShape 7"/>
            <p:cNvSpPr/>
            <p:nvPr/>
          </p:nvSpPr>
          <p:spPr>
            <a:xfrm>
              <a:off x="8042040" y="453600"/>
              <a:ext cx="3702960" cy="982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370" name="CustomShape 8"/>
            <p:cNvSpPr/>
            <p:nvPr/>
          </p:nvSpPr>
          <p:spPr>
            <a:xfrm>
              <a:off x="4241880" y="457200"/>
              <a:ext cx="3702960" cy="91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8100" dir="5400000" dist="25400" rotWithShape="0">
                <a:srgbClr val="000000">
                  <a:alpha val="5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</p:spTree>
  </p:cSld>
  <p:timing>
    <p:tnLst>
      <p:par>
        <p:cTn id="227" dur="indefinite" restart="never" nodeType="tmRoot">
          <p:childTnLst>
            <p:seq>
              <p:cTn id="22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4" descr=""/>
          <p:cNvPicPr/>
          <p:nvPr/>
        </p:nvPicPr>
        <p:blipFill>
          <a:blip r:embed="rId1"/>
          <a:stretch/>
        </p:blipFill>
        <p:spPr>
          <a:xfrm>
            <a:off x="705600" y="753840"/>
            <a:ext cx="5396760" cy="879840"/>
          </a:xfrm>
          <a:prstGeom prst="rect">
            <a:avLst/>
          </a:prstGeom>
          <a:ln>
            <a:noFill/>
          </a:ln>
        </p:spPr>
      </p:pic>
      <p:pic>
        <p:nvPicPr>
          <p:cNvPr id="157" name="Picture 6" descr=""/>
          <p:cNvPicPr/>
          <p:nvPr/>
        </p:nvPicPr>
        <p:blipFill>
          <a:blip r:embed="rId2"/>
          <a:stretch/>
        </p:blipFill>
        <p:spPr>
          <a:xfrm>
            <a:off x="434520" y="2347200"/>
            <a:ext cx="11325960" cy="3736440"/>
          </a:xfrm>
          <a:prstGeom prst="rect">
            <a:avLst/>
          </a:prstGeom>
          <a:ln>
            <a:noFill/>
          </a:ln>
        </p:spPr>
      </p:pic>
      <p:pic>
        <p:nvPicPr>
          <p:cNvPr id="158" name="Picture 6" descr=""/>
          <p:cNvPicPr/>
          <p:nvPr/>
        </p:nvPicPr>
        <p:blipFill>
          <a:blip r:embed="rId3"/>
          <a:srcRect l="41743" t="78903" r="27485" b="-133"/>
          <a:stretch/>
        </p:blipFill>
        <p:spPr>
          <a:xfrm>
            <a:off x="2603520" y="5273280"/>
            <a:ext cx="7182000" cy="813240"/>
          </a:xfrm>
          <a:prstGeom prst="rect">
            <a:avLst/>
          </a:prstGeom>
          <a:ln>
            <a:noFill/>
          </a:ln>
        </p:spPr>
      </p:pic>
      <p:sp>
        <p:nvSpPr>
          <p:cNvPr id="159" name="CustomShape 1"/>
          <p:cNvSpPr/>
          <p:nvPr/>
        </p:nvSpPr>
        <p:spPr>
          <a:xfrm>
            <a:off x="2408040" y="4617720"/>
            <a:ext cx="842760" cy="853200"/>
          </a:xfrm>
          <a:prstGeom prst="ellipse">
            <a:avLst/>
          </a:prstGeom>
          <a:noFill/>
          <a:ln w="57240">
            <a:solidFill>
              <a:srgbClr val="ffc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CustomShape 2"/>
          <p:cNvSpPr/>
          <p:nvPr/>
        </p:nvSpPr>
        <p:spPr>
          <a:xfrm>
            <a:off x="3500280" y="5394960"/>
            <a:ext cx="4927320" cy="700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0" lang="en-GB" sz="2000" spc="-1" strike="noStrike">
                <a:solidFill>
                  <a:srgbClr val="ffc000"/>
                </a:solidFill>
                <a:latin typeface="Gill Sans MT"/>
              </a:rPr>
              <a:t>Liquid-Argon Time Projection Chambers</a:t>
            </a:r>
            <a:endParaRPr b="0" lang="en-GB" sz="2000" spc="-1" strike="noStrike">
              <a:latin typeface="Arial"/>
            </a:endParaRPr>
          </a:p>
        </p:txBody>
      </p:sp>
      <p:pic>
        <p:nvPicPr>
          <p:cNvPr id="161" name="Picture 6" descr=""/>
          <p:cNvPicPr/>
          <p:nvPr/>
        </p:nvPicPr>
        <p:blipFill>
          <a:blip r:embed="rId4"/>
          <a:srcRect l="806" t="273" r="75496" b="79582"/>
          <a:stretch/>
        </p:blipFill>
        <p:spPr>
          <a:xfrm>
            <a:off x="566280" y="3053520"/>
            <a:ext cx="2682720" cy="752040"/>
          </a:xfrm>
          <a:prstGeom prst="rect">
            <a:avLst/>
          </a:prstGeom>
          <a:ln>
            <a:noFill/>
          </a:ln>
        </p:spPr>
      </p:pic>
      <p:pic>
        <p:nvPicPr>
          <p:cNvPr id="162" name="Picture 6" descr=""/>
          <p:cNvPicPr/>
          <p:nvPr/>
        </p:nvPicPr>
        <p:blipFill>
          <a:blip r:embed="rId5"/>
          <a:srcRect l="1257" t="531" r="75506" b="79280"/>
          <a:stretch/>
        </p:blipFill>
        <p:spPr>
          <a:xfrm>
            <a:off x="9009360" y="3093840"/>
            <a:ext cx="2630520" cy="753480"/>
          </a:xfrm>
          <a:prstGeom prst="rect">
            <a:avLst/>
          </a:prstGeom>
          <a:ln>
            <a:noFill/>
          </a:ln>
        </p:spPr>
      </p:pic>
      <p:pic>
        <p:nvPicPr>
          <p:cNvPr id="163" name="Picture 6" descr=""/>
          <p:cNvPicPr/>
          <p:nvPr/>
        </p:nvPicPr>
        <p:blipFill>
          <a:blip r:embed="rId6"/>
          <a:srcRect l="41743" t="78903" r="27485" b="-133"/>
          <a:stretch/>
        </p:blipFill>
        <p:spPr>
          <a:xfrm>
            <a:off x="2273400" y="5537520"/>
            <a:ext cx="659520" cy="284760"/>
          </a:xfrm>
          <a:prstGeom prst="rect">
            <a:avLst/>
          </a:prstGeom>
          <a:ln>
            <a:noFill/>
          </a:ln>
        </p:spPr>
      </p:pic>
      <p:pic>
        <p:nvPicPr>
          <p:cNvPr id="164" name="Picture 6" descr=""/>
          <p:cNvPicPr/>
          <p:nvPr/>
        </p:nvPicPr>
        <p:blipFill>
          <a:blip r:embed="rId7"/>
          <a:srcRect l="41743" t="78903" r="27485" b="-133"/>
          <a:stretch/>
        </p:blipFill>
        <p:spPr>
          <a:xfrm>
            <a:off x="6479640" y="4277880"/>
            <a:ext cx="1776960" cy="1062000"/>
          </a:xfrm>
          <a:prstGeom prst="rect">
            <a:avLst/>
          </a:prstGeom>
          <a:ln>
            <a:noFill/>
          </a:ln>
        </p:spPr>
      </p:pic>
      <p:pic>
        <p:nvPicPr>
          <p:cNvPr id="165" name="Picture 6" descr=""/>
          <p:cNvPicPr/>
          <p:nvPr/>
        </p:nvPicPr>
        <p:blipFill>
          <a:blip r:embed="rId8"/>
          <a:srcRect l="41743" t="78903" r="27485" b="-133"/>
          <a:stretch/>
        </p:blipFill>
        <p:spPr>
          <a:xfrm>
            <a:off x="7561440" y="4084560"/>
            <a:ext cx="263160" cy="574200"/>
          </a:xfrm>
          <a:prstGeom prst="rect">
            <a:avLst/>
          </a:prstGeom>
          <a:ln>
            <a:noFill/>
          </a:ln>
        </p:spPr>
      </p:pic>
      <p:pic>
        <p:nvPicPr>
          <p:cNvPr id="166" name="Picture 6" descr=""/>
          <p:cNvPicPr/>
          <p:nvPr/>
        </p:nvPicPr>
        <p:blipFill>
          <a:blip r:embed="rId9"/>
          <a:srcRect l="41743" t="78903" r="27485" b="-133"/>
          <a:stretch/>
        </p:blipFill>
        <p:spPr>
          <a:xfrm>
            <a:off x="8877240" y="5105880"/>
            <a:ext cx="1086120" cy="574200"/>
          </a:xfrm>
          <a:prstGeom prst="rect">
            <a:avLst/>
          </a:prstGeom>
          <a:ln>
            <a:noFill/>
          </a:ln>
        </p:spPr>
      </p:pic>
      <p:pic>
        <p:nvPicPr>
          <p:cNvPr id="167" name="Picture 6" descr=""/>
          <p:cNvPicPr/>
          <p:nvPr/>
        </p:nvPicPr>
        <p:blipFill>
          <a:blip r:embed="rId10"/>
          <a:srcRect l="41743" t="78903" r="27485" b="-133"/>
          <a:stretch/>
        </p:blipFill>
        <p:spPr>
          <a:xfrm>
            <a:off x="9212760" y="4933080"/>
            <a:ext cx="212400" cy="574200"/>
          </a:xfrm>
          <a:prstGeom prst="rect">
            <a:avLst/>
          </a:prstGeom>
          <a:ln>
            <a:noFill/>
          </a:ln>
        </p:spPr>
      </p:pic>
      <p:pic>
        <p:nvPicPr>
          <p:cNvPr id="168" name="Picture 6" descr=""/>
          <p:cNvPicPr/>
          <p:nvPr/>
        </p:nvPicPr>
        <p:blipFill>
          <a:blip r:embed="rId11"/>
          <a:srcRect l="41743" t="78903" r="27485" b="-133"/>
          <a:stretch/>
        </p:blipFill>
        <p:spPr>
          <a:xfrm rot="21120000">
            <a:off x="3841920" y="3985920"/>
            <a:ext cx="2036160" cy="361080"/>
          </a:xfrm>
          <a:prstGeom prst="rect">
            <a:avLst/>
          </a:prstGeom>
          <a:ln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2859480" y="5592960"/>
            <a:ext cx="681120" cy="4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ffc000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CustomShape 4"/>
          <p:cNvSpPr/>
          <p:nvPr/>
        </p:nvSpPr>
        <p:spPr>
          <a:xfrm flipH="1">
            <a:off x="2849040" y="5500080"/>
            <a:ext cx="3240" cy="92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1" name="CustomShape 5"/>
          <p:cNvSpPr/>
          <p:nvPr/>
        </p:nvSpPr>
        <p:spPr>
          <a:xfrm>
            <a:off x="436320" y="6280200"/>
            <a:ext cx="1132416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2: Modified illustration of DUNE setup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172" name="CustomShape 6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3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173" name="Picture 9" descr=""/>
          <p:cNvPicPr/>
          <p:nvPr/>
        </p:nvPicPr>
        <p:blipFill>
          <a:blip r:embed="rId1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Liquid-argon time projection chamber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pic>
        <p:nvPicPr>
          <p:cNvPr id="175" name="Picture 5" descr=""/>
          <p:cNvPicPr/>
          <p:nvPr/>
        </p:nvPicPr>
        <p:blipFill>
          <a:blip r:embed="rId1"/>
          <a:stretch/>
        </p:blipFill>
        <p:spPr>
          <a:xfrm>
            <a:off x="438840" y="2230200"/>
            <a:ext cx="4721040" cy="3533400"/>
          </a:xfrm>
          <a:prstGeom prst="rect">
            <a:avLst/>
          </a:prstGeom>
          <a:ln>
            <a:noFill/>
          </a:ln>
        </p:spPr>
      </p:pic>
      <p:pic>
        <p:nvPicPr>
          <p:cNvPr id="176" name="Picture 7" descr=""/>
          <p:cNvPicPr/>
          <p:nvPr/>
        </p:nvPicPr>
        <p:blipFill>
          <a:blip r:embed="rId2"/>
          <a:stretch/>
        </p:blipFill>
        <p:spPr>
          <a:xfrm>
            <a:off x="5496120" y="2230560"/>
            <a:ext cx="6253920" cy="3528000"/>
          </a:xfrm>
          <a:prstGeom prst="rect">
            <a:avLst/>
          </a:prstGeom>
          <a:ln>
            <a:noFill/>
          </a:ln>
        </p:spPr>
      </p:pic>
      <p:sp>
        <p:nvSpPr>
          <p:cNvPr id="177" name="CustomShape 2"/>
          <p:cNvSpPr/>
          <p:nvPr/>
        </p:nvSpPr>
        <p:spPr>
          <a:xfrm>
            <a:off x="441360" y="6036120"/>
            <a:ext cx="471996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3: Animation of LArTPC mechanism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178" name="CustomShape 3"/>
          <p:cNvSpPr/>
          <p:nvPr/>
        </p:nvSpPr>
        <p:spPr>
          <a:xfrm>
            <a:off x="5491440" y="6033600"/>
            <a:ext cx="625896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4: CERN scientist inside the unfinished ProtoDUNE LArTPC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179" name="CustomShape 4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4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180" name="Picture 9" descr=""/>
          <p:cNvPicPr/>
          <p:nvPr/>
        </p:nvPicPr>
        <p:blipFill>
          <a:blip r:embed="rId3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Pulsed neutron source calibration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82" name="TextShape 2"/>
          <p:cNvSpPr txBox="1"/>
          <p:nvPr/>
        </p:nvSpPr>
        <p:spPr>
          <a:xfrm>
            <a:off x="6188400" y="2228040"/>
            <a:ext cx="5421960" cy="36327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Pulsed Neutron Source (PNS) shoots neutrons into LArTPC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Elastic scattering distributes neutrons throughout volume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Neutron capture reaction with Argon atom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</a:pP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Gamma rays provide current profile of the detector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  <a:ea typeface="Gill Sans MT"/>
              </a:rPr>
              <a:t>PNS calibration relies on large scattering length for ⁴⁰Ar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585360" y="3065400"/>
            <a:ext cx="5413680" cy="1958040"/>
          </a:xfrm>
          <a:prstGeom prst="rect">
            <a:avLst/>
          </a:prstGeom>
          <a:noFill/>
          <a:ln w="57240">
            <a:solidFill>
              <a:srgbClr val="4472c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4" name="CustomShape 4"/>
          <p:cNvSpPr/>
          <p:nvPr/>
        </p:nvSpPr>
        <p:spPr>
          <a:xfrm>
            <a:off x="1517040" y="2733840"/>
            <a:ext cx="220320" cy="38736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5" name="CustomShape 5"/>
          <p:cNvSpPr/>
          <p:nvPr/>
        </p:nvSpPr>
        <p:spPr>
          <a:xfrm>
            <a:off x="4772520" y="2733840"/>
            <a:ext cx="220320" cy="38736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CustomShape 6"/>
          <p:cNvSpPr/>
          <p:nvPr/>
        </p:nvSpPr>
        <p:spPr>
          <a:xfrm>
            <a:off x="1626480" y="3083760"/>
            <a:ext cx="360" cy="1395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CustomShape 7"/>
          <p:cNvSpPr/>
          <p:nvPr/>
        </p:nvSpPr>
        <p:spPr>
          <a:xfrm flipH="1">
            <a:off x="1640160" y="3641040"/>
            <a:ext cx="967320" cy="838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  <a:head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CustomShape 8"/>
          <p:cNvSpPr/>
          <p:nvPr/>
        </p:nvSpPr>
        <p:spPr>
          <a:xfrm>
            <a:off x="580680" y="5338800"/>
            <a:ext cx="542232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5: Illustration of PNS calibration mechanism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189" name="CustomShape 9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5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190" name="Picture 9" descr=""/>
          <p:cNvPicPr/>
          <p:nvPr/>
        </p:nvPicPr>
        <p:blipFill>
          <a:blip r:embed="rId1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pic>
        <p:nvPicPr>
          <p:cNvPr id="191" name="Picture 23" descr=""/>
          <p:cNvPicPr/>
          <p:nvPr/>
        </p:nvPicPr>
        <p:blipFill>
          <a:blip r:embed="rId2"/>
          <a:stretch/>
        </p:blipFill>
        <p:spPr>
          <a:xfrm>
            <a:off x="7031520" y="4124160"/>
            <a:ext cx="3318480" cy="272520"/>
          </a:xfrm>
          <a:prstGeom prst="rect">
            <a:avLst/>
          </a:prstGeom>
          <a:ln>
            <a:noFill/>
          </a:ln>
        </p:spPr>
      </p:pic>
      <p:sp>
        <p:nvSpPr>
          <p:cNvPr id="192" name="CustomShape 10"/>
          <p:cNvSpPr/>
          <p:nvPr/>
        </p:nvSpPr>
        <p:spPr>
          <a:xfrm>
            <a:off x="2605320" y="34923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3" name="CustomShape 11"/>
          <p:cNvSpPr/>
          <p:nvPr/>
        </p:nvSpPr>
        <p:spPr>
          <a:xfrm>
            <a:off x="1622520" y="3083760"/>
            <a:ext cx="360" cy="1656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4" name="CustomShape 12"/>
          <p:cNvSpPr/>
          <p:nvPr/>
        </p:nvSpPr>
        <p:spPr>
          <a:xfrm flipV="1">
            <a:off x="1113120" y="4739400"/>
            <a:ext cx="517320" cy="81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  <a:head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5" name="CustomShape 13"/>
          <p:cNvSpPr/>
          <p:nvPr/>
        </p:nvSpPr>
        <p:spPr>
          <a:xfrm>
            <a:off x="951480" y="47401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6" name="CustomShape 14"/>
          <p:cNvSpPr/>
          <p:nvPr/>
        </p:nvSpPr>
        <p:spPr>
          <a:xfrm>
            <a:off x="1622520" y="3083760"/>
            <a:ext cx="360" cy="1103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CustomShape 15"/>
          <p:cNvSpPr/>
          <p:nvPr/>
        </p:nvSpPr>
        <p:spPr>
          <a:xfrm>
            <a:off x="960480" y="3486960"/>
            <a:ext cx="669600" cy="753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 w="28440">
            <a:solidFill>
              <a:schemeClr val="accent6"/>
            </a:solidFill>
            <a:custDash>
              <a:ds d="400000" sp="300000"/>
            </a:custDash>
            <a:round/>
            <a:head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8" name="CustomShape 16"/>
          <p:cNvSpPr/>
          <p:nvPr/>
        </p:nvSpPr>
        <p:spPr>
          <a:xfrm>
            <a:off x="799200" y="33415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9" name="CustomShape 17"/>
          <p:cNvSpPr/>
          <p:nvPr/>
        </p:nvSpPr>
        <p:spPr>
          <a:xfrm>
            <a:off x="1280880" y="34768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0" name="CustomShape 18"/>
          <p:cNvSpPr/>
          <p:nvPr/>
        </p:nvSpPr>
        <p:spPr>
          <a:xfrm>
            <a:off x="1843560" y="44521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CustomShape 19"/>
          <p:cNvSpPr/>
          <p:nvPr/>
        </p:nvSpPr>
        <p:spPr>
          <a:xfrm>
            <a:off x="1762920" y="39081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CustomShape 20"/>
          <p:cNvSpPr/>
          <p:nvPr/>
        </p:nvSpPr>
        <p:spPr>
          <a:xfrm>
            <a:off x="1350000" y="44319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CustomShape 21"/>
          <p:cNvSpPr/>
          <p:nvPr/>
        </p:nvSpPr>
        <p:spPr>
          <a:xfrm>
            <a:off x="1366920" y="37436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CustomShape 22"/>
          <p:cNvSpPr/>
          <p:nvPr/>
        </p:nvSpPr>
        <p:spPr>
          <a:xfrm>
            <a:off x="1711440" y="34513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CustomShape 23"/>
          <p:cNvSpPr/>
          <p:nvPr/>
        </p:nvSpPr>
        <p:spPr>
          <a:xfrm>
            <a:off x="1733760" y="36770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CustomShape 24"/>
          <p:cNvSpPr/>
          <p:nvPr/>
        </p:nvSpPr>
        <p:spPr>
          <a:xfrm>
            <a:off x="1269360" y="41126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7" name="CustomShape 25"/>
          <p:cNvSpPr/>
          <p:nvPr/>
        </p:nvSpPr>
        <p:spPr>
          <a:xfrm>
            <a:off x="1987920" y="36946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8" name="CustomShape 26"/>
          <p:cNvSpPr/>
          <p:nvPr/>
        </p:nvSpPr>
        <p:spPr>
          <a:xfrm>
            <a:off x="2099520" y="41814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9" name="CustomShape 27"/>
          <p:cNvSpPr/>
          <p:nvPr/>
        </p:nvSpPr>
        <p:spPr>
          <a:xfrm>
            <a:off x="1152000" y="38966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0" name="CustomShape 28"/>
          <p:cNvSpPr/>
          <p:nvPr/>
        </p:nvSpPr>
        <p:spPr>
          <a:xfrm>
            <a:off x="1692720" y="32659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1" name="CustomShape 29"/>
          <p:cNvSpPr/>
          <p:nvPr/>
        </p:nvSpPr>
        <p:spPr>
          <a:xfrm>
            <a:off x="1536120" y="35388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2" name="CustomShape 30"/>
          <p:cNvSpPr/>
          <p:nvPr/>
        </p:nvSpPr>
        <p:spPr>
          <a:xfrm>
            <a:off x="1534320" y="39398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31"/>
          <p:cNvSpPr/>
          <p:nvPr/>
        </p:nvSpPr>
        <p:spPr>
          <a:xfrm>
            <a:off x="1534320" y="41853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4" name="CustomShape 32"/>
          <p:cNvSpPr/>
          <p:nvPr/>
        </p:nvSpPr>
        <p:spPr>
          <a:xfrm>
            <a:off x="1437840" y="32245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5" name="CustomShape 33"/>
          <p:cNvSpPr/>
          <p:nvPr/>
        </p:nvSpPr>
        <p:spPr>
          <a:xfrm>
            <a:off x="1158120" y="36594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6" name="CustomShape 34"/>
          <p:cNvSpPr/>
          <p:nvPr/>
        </p:nvSpPr>
        <p:spPr>
          <a:xfrm>
            <a:off x="1991160" y="39117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CustomShape 35"/>
          <p:cNvSpPr/>
          <p:nvPr/>
        </p:nvSpPr>
        <p:spPr>
          <a:xfrm>
            <a:off x="1541880" y="45234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8" name="CustomShape 36"/>
          <p:cNvSpPr/>
          <p:nvPr/>
        </p:nvSpPr>
        <p:spPr>
          <a:xfrm>
            <a:off x="1773360" y="41641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37"/>
          <p:cNvSpPr/>
          <p:nvPr/>
        </p:nvSpPr>
        <p:spPr>
          <a:xfrm>
            <a:off x="1176840" y="33069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CustomShape 38"/>
          <p:cNvSpPr/>
          <p:nvPr/>
        </p:nvSpPr>
        <p:spPr>
          <a:xfrm>
            <a:off x="2057760" y="34722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CustomShape 39"/>
          <p:cNvSpPr/>
          <p:nvPr/>
        </p:nvSpPr>
        <p:spPr>
          <a:xfrm>
            <a:off x="1145880" y="42742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40"/>
          <p:cNvSpPr/>
          <p:nvPr/>
        </p:nvSpPr>
        <p:spPr>
          <a:xfrm>
            <a:off x="2602800" y="47556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ustomShape 41"/>
          <p:cNvSpPr/>
          <p:nvPr/>
        </p:nvSpPr>
        <p:spPr>
          <a:xfrm>
            <a:off x="754920" y="39182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4" name="CustomShape 42"/>
          <p:cNvSpPr/>
          <p:nvPr/>
        </p:nvSpPr>
        <p:spPr>
          <a:xfrm>
            <a:off x="1826640" y="47415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CustomShape 43"/>
          <p:cNvSpPr/>
          <p:nvPr/>
        </p:nvSpPr>
        <p:spPr>
          <a:xfrm>
            <a:off x="5654160" y="34290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CustomShape 44"/>
          <p:cNvSpPr/>
          <p:nvPr/>
        </p:nvSpPr>
        <p:spPr>
          <a:xfrm>
            <a:off x="4000680" y="46767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7" name="CustomShape 45"/>
          <p:cNvSpPr/>
          <p:nvPr/>
        </p:nvSpPr>
        <p:spPr>
          <a:xfrm>
            <a:off x="3848040" y="32781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8" name="CustomShape 46"/>
          <p:cNvSpPr/>
          <p:nvPr/>
        </p:nvSpPr>
        <p:spPr>
          <a:xfrm>
            <a:off x="4329720" y="34131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9" name="CustomShape 47"/>
          <p:cNvSpPr/>
          <p:nvPr/>
        </p:nvSpPr>
        <p:spPr>
          <a:xfrm>
            <a:off x="4892760" y="43884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0" name="CustomShape 48"/>
          <p:cNvSpPr/>
          <p:nvPr/>
        </p:nvSpPr>
        <p:spPr>
          <a:xfrm>
            <a:off x="4811760" y="38444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1" name="CustomShape 49"/>
          <p:cNvSpPr/>
          <p:nvPr/>
        </p:nvSpPr>
        <p:spPr>
          <a:xfrm>
            <a:off x="4398840" y="43682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2" name="CustomShape 50"/>
          <p:cNvSpPr/>
          <p:nvPr/>
        </p:nvSpPr>
        <p:spPr>
          <a:xfrm>
            <a:off x="4415760" y="36799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3" name="CustomShape 51"/>
          <p:cNvSpPr/>
          <p:nvPr/>
        </p:nvSpPr>
        <p:spPr>
          <a:xfrm>
            <a:off x="4760280" y="33879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4" name="CustomShape 52"/>
          <p:cNvSpPr/>
          <p:nvPr/>
        </p:nvSpPr>
        <p:spPr>
          <a:xfrm>
            <a:off x="4782600" y="36136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5" name="CustomShape 53"/>
          <p:cNvSpPr/>
          <p:nvPr/>
        </p:nvSpPr>
        <p:spPr>
          <a:xfrm>
            <a:off x="4318200" y="40492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6" name="CustomShape 54"/>
          <p:cNvSpPr/>
          <p:nvPr/>
        </p:nvSpPr>
        <p:spPr>
          <a:xfrm>
            <a:off x="5037120" y="36313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7" name="CustomShape 55"/>
          <p:cNvSpPr/>
          <p:nvPr/>
        </p:nvSpPr>
        <p:spPr>
          <a:xfrm>
            <a:off x="5148360" y="41180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8" name="CustomShape 56"/>
          <p:cNvSpPr/>
          <p:nvPr/>
        </p:nvSpPr>
        <p:spPr>
          <a:xfrm>
            <a:off x="4200840" y="38329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9" name="CustomShape 57"/>
          <p:cNvSpPr/>
          <p:nvPr/>
        </p:nvSpPr>
        <p:spPr>
          <a:xfrm>
            <a:off x="4741560" y="32025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CustomShape 58"/>
          <p:cNvSpPr/>
          <p:nvPr/>
        </p:nvSpPr>
        <p:spPr>
          <a:xfrm>
            <a:off x="4585320" y="34750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CustomShape 59"/>
          <p:cNvSpPr/>
          <p:nvPr/>
        </p:nvSpPr>
        <p:spPr>
          <a:xfrm>
            <a:off x="4583160" y="38764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CustomShape 60"/>
          <p:cNvSpPr/>
          <p:nvPr/>
        </p:nvSpPr>
        <p:spPr>
          <a:xfrm>
            <a:off x="4583160" y="41216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ustomShape 61"/>
          <p:cNvSpPr/>
          <p:nvPr/>
        </p:nvSpPr>
        <p:spPr>
          <a:xfrm>
            <a:off x="4486680" y="31611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4" name="CustomShape 62"/>
          <p:cNvSpPr/>
          <p:nvPr/>
        </p:nvSpPr>
        <p:spPr>
          <a:xfrm>
            <a:off x="4207320" y="35960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5" name="CustomShape 63"/>
          <p:cNvSpPr/>
          <p:nvPr/>
        </p:nvSpPr>
        <p:spPr>
          <a:xfrm>
            <a:off x="5040000" y="38484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6" name="CustomShape 64"/>
          <p:cNvSpPr/>
          <p:nvPr/>
        </p:nvSpPr>
        <p:spPr>
          <a:xfrm>
            <a:off x="4590720" y="44596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CustomShape 65"/>
          <p:cNvSpPr/>
          <p:nvPr/>
        </p:nvSpPr>
        <p:spPr>
          <a:xfrm>
            <a:off x="4822200" y="41007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8" name="CustomShape 66"/>
          <p:cNvSpPr/>
          <p:nvPr/>
        </p:nvSpPr>
        <p:spPr>
          <a:xfrm>
            <a:off x="4226040" y="32436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9" name="CustomShape 67"/>
          <p:cNvSpPr/>
          <p:nvPr/>
        </p:nvSpPr>
        <p:spPr>
          <a:xfrm>
            <a:off x="5106600" y="340848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0" name="CustomShape 68"/>
          <p:cNvSpPr/>
          <p:nvPr/>
        </p:nvSpPr>
        <p:spPr>
          <a:xfrm>
            <a:off x="4194720" y="421056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1" name="CustomShape 69"/>
          <p:cNvSpPr/>
          <p:nvPr/>
        </p:nvSpPr>
        <p:spPr>
          <a:xfrm>
            <a:off x="5651640" y="469224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2" name="CustomShape 70"/>
          <p:cNvSpPr/>
          <p:nvPr/>
        </p:nvSpPr>
        <p:spPr>
          <a:xfrm>
            <a:off x="3804120" y="385452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3" name="CustomShape 71"/>
          <p:cNvSpPr/>
          <p:nvPr/>
        </p:nvSpPr>
        <p:spPr>
          <a:xfrm>
            <a:off x="4875480" y="4678200"/>
            <a:ext cx="160920" cy="174240"/>
          </a:xfrm>
          <a:prstGeom prst="irregularSeal1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9" dur="indefinite" restart="never" nodeType="tmRoot">
          <p:childTnLst>
            <p:seq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15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nodeType="after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9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nodeType="with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3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35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nodeType="with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47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nodeType="afterEffect" fill="hold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 additive="repl">
                                        <p:cTn id="51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"/>
                            </p:stCondLst>
                            <p:childTnLst>
                              <p:par>
                                <p:cTn id="65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"/>
                            </p:stCondLst>
                            <p:childTnLst>
                              <p:par>
                                <p:cTn id="68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"/>
                            </p:stCondLst>
                            <p:childTnLst>
                              <p:par>
                                <p:cTn id="71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"/>
                            </p:stCondLst>
                            <p:childTnLst>
                              <p:par>
                                <p:cTn id="74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"/>
                            </p:stCondLst>
                            <p:childTnLst>
                              <p:par>
                                <p:cTn id="77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"/>
                            </p:stCondLst>
                            <p:childTnLst>
                              <p:par>
                                <p:cTn id="80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"/>
                            </p:stCondLst>
                            <p:childTnLst>
                              <p:par>
                                <p:cTn id="83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"/>
                            </p:stCondLst>
                            <p:childTnLst>
                              <p:par>
                                <p:cTn id="86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"/>
                            </p:stCondLst>
                            <p:childTnLst>
                              <p:par>
                                <p:cTn id="89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"/>
                            </p:stCondLst>
                            <p:childTnLst>
                              <p:par>
                                <p:cTn id="95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"/>
                            </p:stCondLst>
                            <p:childTnLst>
                              <p:par>
                                <p:cTn id="98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"/>
                            </p:stCondLst>
                            <p:childTnLst>
                              <p:par>
                                <p:cTn id="101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"/>
                            </p:stCondLst>
                            <p:childTnLst>
                              <p:par>
                                <p:cTn id="104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"/>
                            </p:stCondLst>
                            <p:childTnLst>
                              <p:par>
                                <p:cTn id="107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"/>
                            </p:stCondLst>
                            <p:childTnLst>
                              <p:par>
                                <p:cTn id="110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"/>
                            </p:stCondLst>
                            <p:childTnLst>
                              <p:par>
                                <p:cTn id="113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"/>
                            </p:stCondLst>
                            <p:childTnLst>
                              <p:par>
                                <p:cTn id="119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"/>
                            </p:stCondLst>
                            <p:childTnLst>
                              <p:par>
                                <p:cTn id="125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00"/>
                            </p:stCondLst>
                            <p:childTnLst>
                              <p:par>
                                <p:cTn id="128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"/>
                            </p:stCondLst>
                            <p:childTnLst>
                              <p:par>
                                <p:cTn id="131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0"/>
                            </p:stCondLst>
                            <p:childTnLst>
                              <p:par>
                                <p:cTn id="134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50"/>
                            </p:stCondLst>
                            <p:childTnLst>
                              <p:par>
                                <p:cTn id="137" nodeType="afterEffect" fill="hold" presetClass="entr" presetID="1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Scattering length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55" name="TextShape 2"/>
          <p:cNvSpPr txBox="1"/>
          <p:nvPr/>
        </p:nvSpPr>
        <p:spPr>
          <a:xfrm>
            <a:off x="6188400" y="2228040"/>
            <a:ext cx="5421960" cy="363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Depends on cross-section (isotope-specific)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Measured only once for 40-Ar (Winters, 1991)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Focused on resonance peaks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Not enough precision for anti-resonance peak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Anti-resonance peak at 57 keV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Predicted by theory, but not yet measured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</a:rPr>
              <a:t>Integral for PNS calibration to actually work!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pic>
        <p:nvPicPr>
          <p:cNvPr id="256" name="Picture 11" descr=""/>
          <p:cNvPicPr/>
          <p:nvPr/>
        </p:nvPicPr>
        <p:blipFill>
          <a:blip r:embed="rId1"/>
          <a:srcRect l="0" t="824" r="184" b="775"/>
          <a:stretch/>
        </p:blipFill>
        <p:spPr>
          <a:xfrm>
            <a:off x="566640" y="2229480"/>
            <a:ext cx="5436000" cy="3633480"/>
          </a:xfrm>
          <a:prstGeom prst="rect">
            <a:avLst/>
          </a:prstGeom>
          <a:ln>
            <a:noFill/>
          </a:ln>
        </p:spPr>
      </p:pic>
      <p:sp>
        <p:nvSpPr>
          <p:cNvPr id="257" name="CustomShape 3"/>
          <p:cNvSpPr/>
          <p:nvPr/>
        </p:nvSpPr>
        <p:spPr>
          <a:xfrm>
            <a:off x="531000" y="6051240"/>
            <a:ext cx="55666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6: Total cross section data for ⁴⁰Ar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58" name="CustomShape 4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6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259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9" dur="indefinite" restart="never" nodeType="tmRoot">
          <p:childTnLst>
            <p:seq>
              <p:cTn id="20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Artie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pic>
        <p:nvPicPr>
          <p:cNvPr id="261" name="Picture 5" descr=""/>
          <p:cNvPicPr/>
          <p:nvPr/>
        </p:nvPicPr>
        <p:blipFill>
          <a:blip r:embed="rId1"/>
          <a:stretch/>
        </p:blipFill>
        <p:spPr>
          <a:xfrm>
            <a:off x="581040" y="2283120"/>
            <a:ext cx="6607800" cy="3516840"/>
          </a:xfrm>
          <a:prstGeom prst="rect">
            <a:avLst/>
          </a:prstGeom>
          <a:ln>
            <a:noFill/>
          </a:ln>
        </p:spPr>
      </p:pic>
      <p:sp>
        <p:nvSpPr>
          <p:cNvPr id="262" name="TextShape 2"/>
          <p:cNvSpPr txBox="1"/>
          <p:nvPr/>
        </p:nvSpPr>
        <p:spPr>
          <a:xfrm>
            <a:off x="7513200" y="2228040"/>
            <a:ext cx="4097160" cy="36327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1" lang="en-US" sz="2000" spc="-1" strike="noStrike">
                <a:solidFill>
                  <a:srgbClr val="3d3d3d"/>
                </a:solidFill>
                <a:latin typeface="Courier New"/>
              </a:rPr>
              <a:t>A 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rgon</a:t>
            </a:r>
            <a:br/>
            <a:r>
              <a:rPr b="1" lang="en-US" sz="2000" spc="-1" strike="noStrike">
                <a:solidFill>
                  <a:srgbClr val="3d3d3d"/>
                </a:solidFill>
                <a:latin typeface="Courier New"/>
              </a:rPr>
              <a:t>R 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esonant</a:t>
            </a:r>
            <a:br/>
            <a:r>
              <a:rPr b="1" lang="en-US" sz="2000" spc="-1" strike="noStrike">
                <a:solidFill>
                  <a:srgbClr val="3d3d3d"/>
                </a:solidFill>
                <a:latin typeface="Courier New"/>
              </a:rPr>
              <a:t>T 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ransport</a:t>
            </a:r>
            <a:br/>
            <a:r>
              <a:rPr b="1" lang="en-US" sz="2000" spc="-1" strike="noStrike">
                <a:solidFill>
                  <a:srgbClr val="3d3d3d"/>
                </a:solidFill>
                <a:latin typeface="Courier New"/>
              </a:rPr>
              <a:t>I 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nteraction</a:t>
            </a:r>
            <a:br/>
            <a:r>
              <a:rPr b="1" lang="en-US" sz="2000" spc="-1" strike="noStrike">
                <a:solidFill>
                  <a:srgbClr val="3d3d3d"/>
                </a:solidFill>
                <a:latin typeface="Courier New"/>
              </a:rPr>
              <a:t>E 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xperiment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Seeks to confirm scattering length for natural Liquid Argon at the </a:t>
            </a:r>
            <a:br/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40 – 70 keV range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</a:rPr>
              <a:t>Uses "Time" variable to</a:t>
            </a:r>
            <a:r>
              <a:rPr b="0" lang="en-US" sz="2000" spc="-1" strike="noStrike">
                <a:solidFill>
                  <a:srgbClr val="3d3d3d"/>
                </a:solidFill>
                <a:latin typeface="Gill Sans MT"/>
                <a:ea typeface="Gill Sans MT"/>
              </a:rPr>
              <a:t> determine "Initial Energy"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580680" y="6051240"/>
            <a:ext cx="661248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7: Close-up illustration of ARTIE setup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64" name="CustomShape 4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7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265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1" dur="indefinite" restart="never" nodeType="tmRoot">
          <p:childTnLst>
            <p:seq>
              <p:cTn id="20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Artie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2630520" y="2583360"/>
            <a:ext cx="6922440" cy="2649240"/>
          </a:xfrm>
          <a:prstGeom prst="rect">
            <a:avLst/>
          </a:prstGeom>
          <a:noFill/>
          <a:ln w="57240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68" name="Picture 5" descr=""/>
          <p:cNvPicPr/>
          <p:nvPr/>
        </p:nvPicPr>
        <p:blipFill>
          <a:blip r:embed="rId1"/>
          <a:srcRect l="11603" t="32008" r="0" b="22235"/>
          <a:stretch/>
        </p:blipFill>
        <p:spPr>
          <a:xfrm>
            <a:off x="3175920" y="3099960"/>
            <a:ext cx="5841000" cy="1608840"/>
          </a:xfrm>
          <a:prstGeom prst="rect">
            <a:avLst/>
          </a:prstGeom>
          <a:ln>
            <a:noFill/>
          </a:ln>
        </p:spPr>
      </p:pic>
      <p:sp>
        <p:nvSpPr>
          <p:cNvPr id="269" name="CustomShape 3"/>
          <p:cNvSpPr/>
          <p:nvPr/>
        </p:nvSpPr>
        <p:spPr>
          <a:xfrm>
            <a:off x="77760" y="6011280"/>
            <a:ext cx="11747520" cy="30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ctr">
              <a:lnSpc>
                <a:spcPct val="100000"/>
              </a:lnSpc>
            </a:pPr>
            <a:r>
              <a:rPr b="0" lang="en-GB" sz="1400" spc="-1" strike="noStrike">
                <a:solidFill>
                  <a:srgbClr val="000000"/>
                </a:solidFill>
                <a:latin typeface="Gill Sans MT"/>
                <a:ea typeface="Gill Sans MT"/>
              </a:rPr>
              <a:t>Fig. 8: Full illustration of ARTIE setup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70" name="CustomShape 4"/>
          <p:cNvSpPr/>
          <p:nvPr/>
        </p:nvSpPr>
        <p:spPr>
          <a:xfrm>
            <a:off x="11871360" y="6597720"/>
            <a:ext cx="322200" cy="259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algn="r">
              <a:lnSpc>
                <a:spcPct val="100000"/>
              </a:lnSpc>
            </a:pPr>
            <a:r>
              <a:rPr b="0" lang="en-GB" sz="1100" spc="-1" strike="noStrike">
                <a:solidFill>
                  <a:srgbClr val="000000"/>
                </a:solidFill>
                <a:latin typeface="Gill Sans MT"/>
              </a:rPr>
              <a:t>7</a:t>
            </a:r>
            <a:endParaRPr b="0" lang="en-GB" sz="1100" spc="-1" strike="noStrike">
              <a:latin typeface="Arial"/>
            </a:endParaRPr>
          </a:p>
        </p:txBody>
      </p:sp>
      <p:pic>
        <p:nvPicPr>
          <p:cNvPr id="271" name="Picture 9" descr=""/>
          <p:cNvPicPr/>
          <p:nvPr/>
        </p:nvPicPr>
        <p:blipFill>
          <a:blip r:embed="rId2"/>
          <a:srcRect l="0" t="15112" r="462" b="22457"/>
          <a:stretch/>
        </p:blipFill>
        <p:spPr>
          <a:xfrm>
            <a:off x="72720" y="6371280"/>
            <a:ext cx="632880" cy="433440"/>
          </a:xfrm>
          <a:prstGeom prst="rect">
            <a:avLst/>
          </a:prstGeom>
          <a:ln>
            <a:noFill/>
          </a:ln>
        </p:spPr>
      </p:pic>
      <p:sp>
        <p:nvSpPr>
          <p:cNvPr id="272" name="CustomShape 5"/>
          <p:cNvSpPr/>
          <p:nvPr/>
        </p:nvSpPr>
        <p:spPr>
          <a:xfrm>
            <a:off x="9583560" y="3450240"/>
            <a:ext cx="2240640" cy="916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3" name="CustomShape 6"/>
          <p:cNvSpPr/>
          <p:nvPr/>
        </p:nvSpPr>
        <p:spPr>
          <a:xfrm>
            <a:off x="11766600" y="3720600"/>
            <a:ext cx="79200" cy="368280"/>
          </a:xfrm>
          <a:prstGeom prst="rect">
            <a:avLst/>
          </a:prstGeom>
          <a:solidFill>
            <a:srgbClr val="7030a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4" name="CustomShape 7"/>
          <p:cNvSpPr/>
          <p:nvPr/>
        </p:nvSpPr>
        <p:spPr>
          <a:xfrm>
            <a:off x="75960" y="3440160"/>
            <a:ext cx="2554560" cy="9259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75" name="Picture 5" descr=""/>
          <p:cNvPicPr/>
          <p:nvPr/>
        </p:nvPicPr>
        <p:blipFill>
          <a:blip r:embed="rId3"/>
          <a:srcRect l="0" t="37389" r="88308" b="38946"/>
          <a:stretch/>
        </p:blipFill>
        <p:spPr>
          <a:xfrm>
            <a:off x="73080" y="3458520"/>
            <a:ext cx="771480" cy="906480"/>
          </a:xfrm>
          <a:prstGeom prst="rect">
            <a:avLst/>
          </a:prstGeom>
          <a:ln>
            <a:noFill/>
          </a:ln>
        </p:spPr>
      </p:pic>
      <p:sp>
        <p:nvSpPr>
          <p:cNvPr id="276" name="CustomShape 8"/>
          <p:cNvSpPr/>
          <p:nvPr/>
        </p:nvSpPr>
        <p:spPr>
          <a:xfrm>
            <a:off x="3447360" y="3041640"/>
            <a:ext cx="5257080" cy="7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172d56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7" name="CustomShape 9"/>
          <p:cNvSpPr/>
          <p:nvPr/>
        </p:nvSpPr>
        <p:spPr>
          <a:xfrm flipV="1">
            <a:off x="3411000" y="2990160"/>
            <a:ext cx="360" cy="761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8" name="CustomShape 10"/>
          <p:cNvSpPr/>
          <p:nvPr/>
        </p:nvSpPr>
        <p:spPr>
          <a:xfrm flipV="1">
            <a:off x="8730000" y="3015000"/>
            <a:ext cx="360" cy="761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CustomShape 11"/>
          <p:cNvSpPr/>
          <p:nvPr/>
        </p:nvSpPr>
        <p:spPr>
          <a:xfrm>
            <a:off x="4721400" y="2764080"/>
            <a:ext cx="2742840" cy="30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0" i="1" lang="en-GB" sz="1400" spc="-1" strike="noStrike">
                <a:solidFill>
                  <a:srgbClr val="000000"/>
                </a:solidFill>
                <a:latin typeface="Gill Sans MT"/>
              </a:rPr>
              <a:t>1.6 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80" name="CustomShape 12"/>
          <p:cNvSpPr/>
          <p:nvPr/>
        </p:nvSpPr>
        <p:spPr>
          <a:xfrm flipV="1">
            <a:off x="3221640" y="4534200"/>
            <a:ext cx="360" cy="562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1" name="CustomShape 13"/>
          <p:cNvSpPr/>
          <p:nvPr/>
        </p:nvSpPr>
        <p:spPr>
          <a:xfrm flipV="1">
            <a:off x="8894520" y="4534200"/>
            <a:ext cx="360" cy="562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2" name="CustomShape 14"/>
          <p:cNvSpPr/>
          <p:nvPr/>
        </p:nvSpPr>
        <p:spPr>
          <a:xfrm flipV="1">
            <a:off x="2640600" y="5065920"/>
            <a:ext cx="605160" cy="1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172d56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CustomShape 15"/>
          <p:cNvSpPr/>
          <p:nvPr/>
        </p:nvSpPr>
        <p:spPr>
          <a:xfrm>
            <a:off x="1573560" y="4786200"/>
            <a:ext cx="2742840" cy="30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0" i="1" lang="en-GB" sz="1400" spc="-1" strike="noStrike">
                <a:solidFill>
                  <a:srgbClr val="000000"/>
                </a:solidFill>
                <a:latin typeface="Gill Sans MT"/>
              </a:rPr>
              <a:t>1 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84" name="CustomShape 16"/>
          <p:cNvSpPr/>
          <p:nvPr/>
        </p:nvSpPr>
        <p:spPr>
          <a:xfrm>
            <a:off x="7863840" y="4761000"/>
            <a:ext cx="2742840" cy="30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0" i="1" lang="en-GB" sz="1400" spc="-1" strike="noStrike">
                <a:solidFill>
                  <a:srgbClr val="000000"/>
                </a:solidFill>
                <a:latin typeface="Gill Sans MT"/>
              </a:rPr>
              <a:t>1 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85" name="CustomShape 17"/>
          <p:cNvSpPr/>
          <p:nvPr/>
        </p:nvSpPr>
        <p:spPr>
          <a:xfrm flipV="1">
            <a:off x="8920800" y="5065920"/>
            <a:ext cx="605160" cy="1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172d56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CustomShape 18"/>
          <p:cNvSpPr/>
          <p:nvPr/>
        </p:nvSpPr>
        <p:spPr>
          <a:xfrm flipV="1">
            <a:off x="70560" y="4851720"/>
            <a:ext cx="2517840" cy="18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172d56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CustomShape 19"/>
          <p:cNvSpPr/>
          <p:nvPr/>
        </p:nvSpPr>
        <p:spPr>
          <a:xfrm flipV="1">
            <a:off x="74160" y="4364640"/>
            <a:ext cx="360" cy="562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CustomShape 20"/>
          <p:cNvSpPr/>
          <p:nvPr/>
        </p:nvSpPr>
        <p:spPr>
          <a:xfrm>
            <a:off x="0" y="4572000"/>
            <a:ext cx="2742840" cy="30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0" i="1" lang="en-GB" sz="1400" spc="-1" strike="noStrike">
                <a:solidFill>
                  <a:srgbClr val="000000"/>
                </a:solidFill>
                <a:latin typeface="Gill Sans MT"/>
              </a:rPr>
              <a:t>30 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89" name="CustomShape 21"/>
          <p:cNvSpPr/>
          <p:nvPr/>
        </p:nvSpPr>
        <p:spPr>
          <a:xfrm>
            <a:off x="9618120" y="4809600"/>
            <a:ext cx="2184120" cy="2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172d56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0" name="CustomShape 22"/>
          <p:cNvSpPr/>
          <p:nvPr/>
        </p:nvSpPr>
        <p:spPr>
          <a:xfrm flipV="1">
            <a:off x="11822760" y="4379760"/>
            <a:ext cx="360" cy="562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cap="rnd">
            <a:solidFill>
              <a:srgbClr val="172d56"/>
            </a:solidFill>
            <a:custDash>
              <a:ds d="400000" sp="300000"/>
            </a:custDash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1" name="CustomShape 23"/>
          <p:cNvSpPr/>
          <p:nvPr/>
        </p:nvSpPr>
        <p:spPr>
          <a:xfrm>
            <a:off x="9447840" y="4507200"/>
            <a:ext cx="2742840" cy="30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0" i="1" lang="en-GB" sz="1400" spc="-1" strike="noStrike">
                <a:solidFill>
                  <a:srgbClr val="000000"/>
                </a:solidFill>
                <a:latin typeface="Gill Sans MT"/>
              </a:rPr>
              <a:t>30 m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292" name="CustomShape 24"/>
          <p:cNvSpPr/>
          <p:nvPr/>
        </p:nvSpPr>
        <p:spPr>
          <a:xfrm>
            <a:off x="2590920" y="3723840"/>
            <a:ext cx="99360" cy="368280"/>
          </a:xfrm>
          <a:prstGeom prst="rect">
            <a:avLst/>
          </a:prstGeom>
          <a:solidFill>
            <a:srgbClr val="ffc000"/>
          </a:solidFill>
          <a:ln w="1260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3" name="CustomShape 25"/>
          <p:cNvSpPr/>
          <p:nvPr/>
        </p:nvSpPr>
        <p:spPr>
          <a:xfrm>
            <a:off x="9503640" y="3718800"/>
            <a:ext cx="99360" cy="368280"/>
          </a:xfrm>
          <a:prstGeom prst="rect">
            <a:avLst/>
          </a:prstGeom>
          <a:solidFill>
            <a:srgbClr val="ffc000"/>
          </a:solidFill>
          <a:ln w="1260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203" dur="indefinite" restart="never" nodeType="tmRoot">
          <p:childTnLst>
            <p:seq>
              <p:cTn id="20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Shape 1"/>
          <p:cNvSpPr txBox="1"/>
          <p:nvPr/>
        </p:nvSpPr>
        <p:spPr>
          <a:xfrm>
            <a:off x="581040" y="729720"/>
            <a:ext cx="11029320" cy="9878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 cap="all">
                <a:solidFill>
                  <a:srgbClr val="ffffff"/>
                </a:solidFill>
                <a:latin typeface="Gill Sans MT"/>
              </a:rPr>
              <a:t>Project outline</a:t>
            </a:r>
            <a:endParaRPr b="0" lang="en-US" sz="36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95" name="TextShape 2"/>
          <p:cNvSpPr txBox="1"/>
          <p:nvPr/>
        </p:nvSpPr>
        <p:spPr>
          <a:xfrm>
            <a:off x="2244600" y="2228040"/>
            <a:ext cx="3758760" cy="36327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  <a:ea typeface="Gill Sans MT"/>
              </a:rPr>
              <a:t>Main analysis goals: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Energy (E0) profile along setup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Energy – Time relation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Noise effect on Time signal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Time → Energy reconstruction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  <p:sp>
        <p:nvSpPr>
          <p:cNvPr id="296" name="TextShape 3"/>
          <p:cNvSpPr txBox="1"/>
          <p:nvPr/>
        </p:nvSpPr>
        <p:spPr>
          <a:xfrm>
            <a:off x="6188400" y="2228040"/>
            <a:ext cx="3091320" cy="36327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  <a:ea typeface="Gill Sans MT"/>
              </a:rPr>
              <a:t>Simulations using Geant4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marL="305280" indent="-30492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2000" spc="-1" strike="noStrike">
                <a:solidFill>
                  <a:srgbClr val="3d3d3d"/>
                </a:solidFill>
                <a:latin typeface="Gill Sans MT"/>
                <a:ea typeface="Gill Sans MT"/>
              </a:rPr>
              <a:t>Nine sensitive detectors:</a:t>
            </a:r>
            <a:endParaRPr b="0" lang="en-US" sz="20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(6) Kapton windows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(2) Liquid Argon target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  <a:p>
            <a:pPr lvl="1" marL="630000" indent="-30492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4590b8"/>
              </a:buClr>
              <a:buSzPct val="92000"/>
              <a:buFont typeface="Wingdings 2" charset="2"/>
              <a:buChar char=""/>
            </a:pPr>
            <a:r>
              <a:rPr b="0" lang="en-US" sz="1800" spc="-1" strike="noStrike">
                <a:solidFill>
                  <a:srgbClr val="3d3d3d"/>
                </a:solidFill>
                <a:latin typeface="Gill Sans MT"/>
                <a:ea typeface="Gill Sans MT"/>
              </a:rPr>
              <a:t>(1) Neutron counter</a:t>
            </a:r>
            <a:endParaRPr b="0" lang="en-US" sz="1800" spc="-1" strike="noStrike">
              <a:solidFill>
                <a:srgbClr val="3d3d3d"/>
              </a:solidFill>
              <a:latin typeface="Gill Sans MT"/>
            </a:endParaRPr>
          </a:p>
        </p:txBody>
      </p:sp>
    </p:spTree>
  </p:cSld>
  <p:timing>
    <p:tnLst>
      <p:par>
        <p:cTn id="205" dur="indefinite" restart="never" nodeType="tmRoot">
          <p:childTnLst>
            <p:seq>
              <p:cTn id="20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LibreOffice/6.0.7.3.0$Linux_X86_64 LibreOffice_project/00$Build-3</Application>
  <Words>217</Words>
  <Paragraphs>45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2019-05-14T19:26:29Z</dcterms:created>
  <dc:creator/>
  <dc:description/>
  <dc:language>en-GB</dc:language>
  <cp:lastModifiedBy/>
  <dcterms:modified xsi:type="dcterms:W3CDTF">2019-09-04T08:08:19Z</dcterms:modified>
  <cp:revision>1662</cp:revision>
  <dc:subject/>
  <dc:title>Tech dividend design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0x01010079F111ED35F8CC479449609E8A0923A6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1</vt:i4>
  </property>
  <property fmtid="{D5CDD505-2E9C-101B-9397-08002B2CF9AE}" pid="8" name="Notes">
    <vt:i4>2</vt:i4>
  </property>
  <property fmtid="{D5CDD505-2E9C-101B-9397-08002B2CF9AE}" pid="9" name="PresentationFormat">
    <vt:lpwstr>Widescreen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20</vt:i4>
  </property>
</Properties>
</file>