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99" r:id="rId1"/>
  </p:sldMasterIdLst>
  <p:notesMasterIdLst>
    <p:notesMasterId r:id="rId20"/>
  </p:notesMasterIdLst>
  <p:handoutMasterIdLst>
    <p:handoutMasterId r:id="rId21"/>
  </p:handoutMasterIdLst>
  <p:sldIdLst>
    <p:sldId id="256" r:id="rId2"/>
    <p:sldId id="675" r:id="rId3"/>
    <p:sldId id="592" r:id="rId4"/>
    <p:sldId id="591" r:id="rId5"/>
    <p:sldId id="679" r:id="rId6"/>
    <p:sldId id="671" r:id="rId7"/>
    <p:sldId id="595" r:id="rId8"/>
    <p:sldId id="678" r:id="rId9"/>
    <p:sldId id="621" r:id="rId10"/>
    <p:sldId id="551" r:id="rId11"/>
    <p:sldId id="553" r:id="rId12"/>
    <p:sldId id="673" r:id="rId13"/>
    <p:sldId id="676" r:id="rId14"/>
    <p:sldId id="547" r:id="rId15"/>
    <p:sldId id="682" r:id="rId16"/>
    <p:sldId id="680" r:id="rId17"/>
    <p:sldId id="681" r:id="rId18"/>
    <p:sldId id="677" r:id="rId19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丸山智幸" initials="丸山智幸" lastIdx="1" clrIdx="0">
    <p:extLst>
      <p:ext uri="{19B8F6BF-5375-455C-9EA6-DF929625EA0E}">
        <p15:presenceInfo xmlns:p15="http://schemas.microsoft.com/office/powerpoint/2012/main" userId="a1a1f2129a2e88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EAFF"/>
    <a:srgbClr val="0EAE6D"/>
    <a:srgbClr val="ECF1FA"/>
    <a:srgbClr val="E5FFE5"/>
    <a:srgbClr val="FFFFCD"/>
    <a:srgbClr val="CEF3FE"/>
    <a:srgbClr val="94F6CE"/>
    <a:srgbClr val="EAF0FA"/>
    <a:srgbClr val="FFECAF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2218" autoAdjust="0"/>
  </p:normalViewPr>
  <p:slideViewPr>
    <p:cSldViewPr>
      <p:cViewPr varScale="1">
        <p:scale>
          <a:sx n="75" d="100"/>
          <a:sy n="75" d="100"/>
        </p:scale>
        <p:origin x="10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6T12:20:34.792" idx="1">
    <p:pos x="5511" y="754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67D11C56-1DDA-46EF-8377-CDDB8B6E94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80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BC2F4B0D-C751-4E4B-9061-A8DC9ACF3F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123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明朝" pitchFamily="-109" charset="-128"/>
        <a:cs typeface="ＭＳ Ｐ明朝" pitchFamily="-109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65C5-A4C7-4FCA-A41B-C5C4AD2077C6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531B-2939-4C7E-BC2B-91882F4166B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98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2B0D-7842-4912-B105-C6078A2DD184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0298-26EC-47D8-AE28-1CF8B6352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807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2BFA-B880-49E7-85F3-49AF1F9B5FAC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944D-3AF6-4968-B21A-665C46D5229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22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7D2F-FF0E-4059-8D89-D3DFF73E8067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7DFB-5EDF-4CF8-A374-7D96FEB3FA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643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2144-C64E-4E74-81A9-BFFBC4A3045C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4E58-6D9C-4215-8D97-A89479859B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60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7BA6-470B-4972-8B14-1B9B77B76EBD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440E-745C-495B-A979-E8DB741CAB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274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0E8F-BE5C-47A7-B3B6-77C13842E016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1613-30E7-4D3C-BF19-AEB0DAC9B8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566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9F11-43D1-4CF6-B51D-A43A0623FC8B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3925-00F6-41CD-A711-A2B5161BD89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49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E596-8B71-44CF-AE22-717A356F4CF3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4F3D-5107-47A1-91DA-26032ECBFA6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314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E92A-611E-4767-8801-FAADA493EB95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D11D-D98F-4DF7-98E9-F32641CDC29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625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2235-CDF4-45C9-B289-28B6E66F5B23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C266-FD5F-45D4-946C-49206AEC87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08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C838-40CA-4C37-BB03-212412D75EED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836A-9D6E-42D9-AED7-C66B8BB367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215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9409-005D-4E50-A3FB-EE3E1D3B8B8E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406F-A8E5-4764-A218-F9221531C5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6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5026-6797-4831-863C-DEC2D16C3182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871-D625-4EEA-A935-6965E7AFC0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620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283C-E62E-4A1C-BB27-F026B280FAEA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1BB0-D024-4FF2-BD20-22EE4FFB4D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5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DFAE-EC33-43F0-AE88-E63BB1691FE8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EB2D-143A-4410-ABC3-33F7E51F09B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37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800B-CFE7-4DD1-9114-6BB3FC4140DF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429C-D303-411D-8902-050EC40672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60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E3A4B6D-E46B-462D-9524-8BEEB467D113}" type="datetimeFigureOut">
              <a:rPr lang="ja-JP" altLang="en-US"/>
              <a:pPr>
                <a:defRPr/>
              </a:pPr>
              <a:t>2021/9/8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9892969-B468-4E30-B6FD-2EF6215F87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kumimoji="1"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240"/>
            <a:ext cx="8064896" cy="1792927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4600"/>
              </a:lnSpc>
              <a:spcAft>
                <a:spcPts val="0"/>
              </a:spcAft>
              <a:defRPr/>
            </a:pPr>
            <a:r>
              <a:rPr lang="en-US" altLang="ja-JP" sz="2800" b="1" cap="none" dirty="0">
                <a:solidFill>
                  <a:srgbClr val="FFFFCC"/>
                </a:solidFill>
                <a:latin typeface="Century Schoolbook" panose="02040604050505020304" pitchFamily="18" charset="0"/>
              </a:rPr>
              <a:t>Neutron Star Cooling in Strong Magnetic Field : </a:t>
            </a:r>
            <a:r>
              <a:rPr lang="en-US" altLang="ja-JP" sz="2600" b="1" cap="none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Neutrino -Antineutrino Pair Emission </a:t>
            </a:r>
            <a:r>
              <a:rPr lang="en-US" altLang="ja-JP" sz="2400" b="1" cap="none" dirty="0">
                <a:solidFill>
                  <a:srgbClr val="FFFFCC"/>
                </a:solidFill>
                <a:latin typeface="Century Schoolbook" panose="02040604050505020304" pitchFamily="18" charset="0"/>
              </a:rPr>
              <a:t>and </a:t>
            </a:r>
            <a:r>
              <a:rPr lang="en-US" altLang="ja-JP" sz="2400" b="1" cap="none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Diret</a:t>
            </a:r>
            <a:r>
              <a:rPr lang="en-US" altLang="ja-JP" sz="2400" b="1" cap="none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Schoolbook" panose="02040604050505020304" pitchFamily="18" charset="0"/>
              </a:rPr>
              <a:t> Urca Processes</a:t>
            </a:r>
            <a:endParaRPr lang="ja-JP" altLang="en-US" sz="2800" b="1" i="1" cap="none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ourier New" pitchFamily="49" charset="0"/>
            </a:endParaRPr>
          </a:p>
        </p:txBody>
      </p:sp>
      <p:sp>
        <p:nvSpPr>
          <p:cNvPr id="22531" name="スライド番号プレースホルダ 3"/>
          <p:cNvSpPr txBox="1">
            <a:spLocks noGrp="1"/>
          </p:cNvSpPr>
          <p:nvPr/>
        </p:nvSpPr>
        <p:spPr bwMode="auto">
          <a:xfrm>
            <a:off x="6948488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8E2A755-0F98-4196-957F-97207A380ED4}" type="slidenum">
              <a:rPr kumimoji="0" lang="ja-JP" altLang="en-US" sz="1400"/>
              <a:pPr algn="r" eaLnBrk="1" hangingPunct="1">
                <a:spcBef>
                  <a:spcPct val="50000"/>
                </a:spcBef>
              </a:pPr>
              <a:t>1</a:t>
            </a:fld>
            <a:endParaRPr kumimoji="0" lang="en-US" altLang="ja-JP" sz="1400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F15857A-89CC-4F5F-BD1C-FF7398C6B7E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23528" y="2513227"/>
            <a:ext cx="7993063" cy="70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450850" algn="ctr" eaLnBrk="1" hangingPunct="1">
              <a:lnSpc>
                <a:spcPct val="120000"/>
              </a:lnSpc>
              <a:defRPr/>
            </a:pPr>
            <a:r>
              <a:rPr kumimoji="0" lang="en-US" altLang="ja-JP" sz="24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Tomoyuki Maruyama </a:t>
            </a:r>
            <a:r>
              <a:rPr kumimoji="0" lang="ja-JP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0" lang="en-US" altLang="ja-JP" sz="24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BRS, Nihon University</a:t>
            </a:r>
            <a:r>
              <a:rPr kumimoji="0" lang="ja-JP" altLang="en-US" sz="2200" b="1" dirty="0">
                <a:solidFill>
                  <a:srgbClr val="FFFFCC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kumimoji="0" lang="en-US" altLang="ja-JP" sz="2200" b="1" dirty="0">
              <a:solidFill>
                <a:srgbClr val="FFFFCC"/>
              </a:solidFill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E23D2C-5FC2-46EC-82E9-E2A84B18A7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2091" y="3965187"/>
            <a:ext cx="80645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indent="627063" eaLnBrk="1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ja-JP" sz="2400" b="1" dirty="0">
                <a:solidFill>
                  <a:srgbClr val="FFCC00"/>
                </a:solidFill>
                <a:cs typeface="Times New Roman" panose="02020603050405020304" pitchFamily="18" charset="0"/>
              </a:rPr>
              <a:t>Collaborators  </a:t>
            </a:r>
          </a:p>
          <a:p>
            <a:pPr indent="627063"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ja-JP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 </a:t>
            </a:r>
            <a:r>
              <a:rPr kumimoji="0" lang="en-US" altLang="ja-JP" sz="2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Toshitaka</a:t>
            </a: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 altLang="ja-JP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Kajino</a:t>
            </a: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kumimoji="0" lang="en-US" altLang="ja-JP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Beihang</a:t>
            </a: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Univ., China </a:t>
            </a:r>
            <a:r>
              <a:rPr kumimoji="0"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　 　　</a:t>
            </a:r>
            <a:endParaRPr kumimoji="0" lang="en-US" altLang="ja-JP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627063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　 </a:t>
            </a:r>
            <a:r>
              <a:rPr kumimoji="0" lang="en-US" altLang="ja-JP" sz="2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Myong-Ki </a:t>
            </a: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Cheoun</a:t>
            </a:r>
            <a:r>
              <a:rPr kumimoji="0"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　　　　　 </a:t>
            </a:r>
            <a:r>
              <a:rPr kumimoji="0" lang="en-US" altLang="ja-JP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Soongsil</a:t>
            </a: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Univ., Korea</a:t>
            </a:r>
          </a:p>
          <a:p>
            <a:pPr indent="627063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A. Baha </a:t>
            </a:r>
            <a:r>
              <a:rPr kumimoji="0" lang="en-US" altLang="ja-JP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Balantekin</a:t>
            </a:r>
            <a:r>
              <a:rPr kumimoji="0"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                </a:t>
            </a:r>
            <a:r>
              <a:rPr kumimoji="0" lang="en-US" altLang="ja-JP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Univ . of  Wisconsin, USA</a:t>
            </a:r>
            <a:r>
              <a:rPr kumimoji="0" lang="ja-JP" alt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endParaRPr lang="en-US" altLang="ja-JP" sz="2200" b="1" dirty="0"/>
          </a:p>
          <a:p>
            <a:pPr indent="627063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ja-JP" sz="2200" b="1" i="1" dirty="0"/>
              <a:t>     </a:t>
            </a:r>
            <a:r>
              <a:rPr lang="en-US" altLang="ja-JP" sz="2200" b="1" dirty="0"/>
              <a:t>Grand. J.  Mathews                  </a:t>
            </a:r>
            <a:r>
              <a:rPr lang="en-US" altLang="ja-JP" sz="2200" b="1" dirty="0">
                <a:cs typeface="Times New Roman" panose="02020603050405020304" pitchFamily="18" charset="0"/>
              </a:rPr>
              <a:t>Univ. of Notre Dome</a:t>
            </a:r>
            <a:r>
              <a:rPr kumimoji="0" lang="en-US" altLang="ja-JP" sz="2200" dirty="0">
                <a:effectLst>
                  <a:outerShdw blurRad="38100" dist="38100" dir="2700000" algn="tl">
                    <a:srgbClr val="000000"/>
                  </a:outerShdw>
                </a:effectLst>
                <a:ea typeface="HGS祥南行書体" pitchFamily="66" charset="-128"/>
                <a:cs typeface="Times New Roman" panose="02020603050405020304" pitchFamily="18" charset="0"/>
              </a:rPr>
              <a:t>, USA</a:t>
            </a:r>
            <a:r>
              <a:rPr kumimoji="0" lang="ja-JP" altLang="en-US" sz="2200" dirty="0">
                <a:effectLst>
                  <a:outerShdw blurRad="38100" dist="38100" dir="2700000" algn="tl">
                    <a:srgbClr val="000000"/>
                  </a:outerShdw>
                </a:effectLst>
                <a:ea typeface="HGS祥南行書体" pitchFamily="66" charset="-128"/>
                <a:cs typeface="Times New Roman" panose="02020603050405020304" pitchFamily="18" charset="0"/>
              </a:rPr>
              <a:t> </a:t>
            </a:r>
            <a:endParaRPr lang="ja-JP" alt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FA72D0-122A-4966-95D8-7EB39DD78E18}"/>
              </a:ext>
            </a:extLst>
          </p:cNvPr>
          <p:cNvSpPr txBox="1"/>
          <p:nvPr/>
        </p:nvSpPr>
        <p:spPr>
          <a:xfrm>
            <a:off x="751642" y="3251699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T.M. et al</a:t>
            </a:r>
            <a:r>
              <a:rPr lang="en-US" altLang="ja-JP" sz="2000" dirty="0"/>
              <a:t>., PLB805 (2020) 135413,   T.M. et al., arXiv:2103.01703  </a:t>
            </a:r>
            <a:endParaRPr kumimoji="1" lang="ja-JP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1"/>
    </mc:Choice>
    <mc:Fallback xmlns="">
      <p:transition spd="slow" advTm="514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1C03453-16FA-464D-B90B-45F880A7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3339480" cy="900336"/>
          </a:xfrm>
        </p:spPr>
        <p:txBody>
          <a:bodyPr/>
          <a:lstStyle/>
          <a:p>
            <a:r>
              <a:rPr lang="en-US" altLang="ja-JP" cap="none" dirty="0">
                <a:latin typeface="+mn-ea"/>
                <a:ea typeface="+mn-ea"/>
              </a:rPr>
              <a:t>Direct Urca Process</a:t>
            </a:r>
          </a:p>
        </p:txBody>
      </p:sp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B03F9C05-0D40-4EF3-91CF-EDCE2A7C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3F69D83-1E9B-44AB-A28D-8C4CEFDB99B8}" type="slidenum">
              <a:rPr lang="en-US" altLang="ja-JP" sz="1400"/>
              <a:pPr/>
              <a:t>10</a:t>
            </a:fld>
            <a:endParaRPr lang="en-US" altLang="ja-JP" sz="1400"/>
          </a:p>
        </p:txBody>
      </p:sp>
      <p:pic>
        <p:nvPicPr>
          <p:cNvPr id="21509" name="Picture 8">
            <a:extLst>
              <a:ext uri="{FF2B5EF4-FFF2-40B4-BE49-F238E27FC236}">
                <a16:creationId xmlns:a16="http://schemas.microsoft.com/office/drawing/2014/main" id="{928E3435-D0F4-408B-A410-489F10629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30" y="188640"/>
            <a:ext cx="3859749" cy="170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4A6A640F-7FED-45B4-9739-0E8FA597A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226" y="1339925"/>
                <a:ext cx="342842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2400" b="1" dirty="0">
                    <a:cs typeface="Times New Roman" panose="02020603050405020304" pitchFamily="18" charset="0"/>
                  </a:rPr>
                  <a:t>Low Temperature Limit</a:t>
                </a:r>
                <a:r>
                  <a:rPr lang="ja-JP" altLang="en-US" sz="2400" b="1" dirty="0">
                    <a:cs typeface="Times New Roman" panose="02020603050405020304" pitchFamily="18" charset="0"/>
                  </a:rPr>
                  <a:t>　</a:t>
                </a:r>
                <a:endParaRPr lang="en-US" altLang="ja-JP" sz="2400" b="1" dirty="0"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ja-JP" altLang="en-US" sz="2400" b="1" dirty="0"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ja-JP" alt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altLang="ja-JP" sz="24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4A6A640F-7FED-45B4-9739-0E8FA597A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226" y="1339925"/>
                <a:ext cx="342842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A9953356-2E15-4AC4-953A-81F77C0D0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9" y="2132856"/>
            <a:ext cx="8496944" cy="12203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DC2402-C83A-4246-98A3-8E14E152662C}"/>
              </a:ext>
            </a:extLst>
          </p:cNvPr>
          <p:cNvSpPr txBox="1"/>
          <p:nvPr/>
        </p:nvSpPr>
        <p:spPr>
          <a:xfrm>
            <a:off x="3707904" y="3244914"/>
            <a:ext cx="4176464" cy="400110"/>
          </a:xfrm>
          <a:prstGeom prst="rect">
            <a:avLst/>
          </a:prstGeom>
          <a:solidFill>
            <a:srgbClr val="FFFFA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</a:rPr>
              <a:t>All Particles on Fermi Surface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0EEA0D-2F21-4463-B2BB-09D8D15CF36C}"/>
              </a:ext>
            </a:extLst>
          </p:cNvPr>
          <p:cNvSpPr txBox="1"/>
          <p:nvPr/>
        </p:nvSpPr>
        <p:spPr>
          <a:xfrm>
            <a:off x="359178" y="403684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FFCC"/>
                </a:solidFill>
              </a:rPr>
              <a:t>Neutrino Emissivity</a:t>
            </a:r>
            <a:endParaRPr kumimoji="1" lang="ja-JP" altLang="en-US" sz="2400" b="1" dirty="0">
              <a:solidFill>
                <a:srgbClr val="FFFFCC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27F5090-E3E2-46BB-8118-A33CD79ED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509120"/>
            <a:ext cx="8957533" cy="9215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0FE5C53-6A7E-44D2-AE9F-4A88B8BB7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5445224"/>
            <a:ext cx="6682618" cy="693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C879E4F-9C8B-4AD3-A406-5406B011CB5B}"/>
                  </a:ext>
                </a:extLst>
              </p:cNvPr>
              <p:cNvSpPr txBox="1"/>
              <p:nvPr/>
            </p:nvSpPr>
            <p:spPr>
              <a:xfrm>
                <a:off x="4838231" y="6248400"/>
                <a:ext cx="3888432" cy="457113"/>
              </a:xfrm>
              <a:prstGeom prst="rect">
                <a:avLst/>
              </a:prstGeom>
              <a:solidFill>
                <a:srgbClr val="F3FFF3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chemeClr val="bg2"/>
                    </a:solidFill>
                  </a:rPr>
                  <a:t> :</a:t>
                </a:r>
                <a:r>
                  <a:rPr lang="ja-JP" altLang="en-US" sz="2000" dirty="0">
                    <a:solidFill>
                      <a:schemeClr val="bg2"/>
                    </a:solidFill>
                  </a:rPr>
                  <a:t>１</a:t>
                </a:r>
                <a:r>
                  <a:rPr lang="en-US" altLang="ja-JP" sz="2000" dirty="0">
                    <a:solidFill>
                      <a:schemeClr val="bg2"/>
                    </a:solidFill>
                  </a:rPr>
                  <a:t>dim. HO Wave-Function</a:t>
                </a:r>
                <a:r>
                  <a:rPr lang="ja-JP" altLang="en-US" sz="2000" dirty="0">
                    <a:solidFill>
                      <a:schemeClr val="bg2"/>
                    </a:solidFill>
                  </a:rPr>
                  <a:t>　</a:t>
                </a:r>
                <a:endParaRPr lang="en-US" altLang="ja-JP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C879E4F-9C8B-4AD3-A406-5406B011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1" y="6248400"/>
                <a:ext cx="3888432" cy="457113"/>
              </a:xfrm>
              <a:prstGeom prst="rect">
                <a:avLst/>
              </a:prstGeom>
              <a:blipFill>
                <a:blip r:embed="rId7"/>
                <a:stretch>
                  <a:fillRect l="-784" b="-2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E08354B-08B4-4327-8A87-F2182D53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ja-JP" cap="none" dirty="0">
                <a:latin typeface="Century Schoolbook" panose="02040604050505020304" pitchFamily="18" charset="0"/>
                <a:ea typeface="ＭＳ Ｐゴシック" panose="020B0600070205080204" pitchFamily="50" charset="-128"/>
              </a:rPr>
              <a:t>Nuclear Matter RMF Equations of State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47BD26FC-C080-4F13-A0C8-AAD305CC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F0AA841-215E-4B25-AF9A-8ACDDC097674}" type="slidenum">
              <a:rPr lang="en-US" altLang="ja-JP" sz="1400"/>
              <a:pPr/>
              <a:t>11</a:t>
            </a:fld>
            <a:endParaRPr lang="en-US" altLang="ja-JP" sz="140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8621013E-6F21-42B0-A53A-6AACEBC6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" y="1052736"/>
            <a:ext cx="480084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29711122-480D-42AA-A053-87BA15D3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864" y="2541006"/>
            <a:ext cx="329184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877824" eaLnBrk="1" hangingPunct="1">
              <a:spcBef>
                <a:spcPct val="50000"/>
              </a:spcBef>
            </a:pPr>
            <a:r>
              <a:rPr lang="en-US" altLang="ja-JP" sz="1920" b="1" dirty="0">
                <a:solidFill>
                  <a:srgbClr val="010000"/>
                </a:solidFill>
              </a:rPr>
              <a:t>Two kinds of symmetric force</a:t>
            </a:r>
          </a:p>
          <a:p>
            <a:pPr defTabSz="877824" eaLnBrk="1" hangingPunct="1">
              <a:spcBef>
                <a:spcPct val="50000"/>
              </a:spcBef>
            </a:pPr>
            <a:r>
              <a:rPr lang="en-US" altLang="ja-JP" sz="1920" b="1" dirty="0">
                <a:solidFill>
                  <a:srgbClr val="010000"/>
                </a:solidFill>
              </a:rPr>
              <a:t>  Lorenz Vector &amp; Scalar 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4E1F4E8-59FD-4794-A351-217B0183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8" y="5441266"/>
            <a:ext cx="3511296" cy="11560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877824" eaLnBrk="1" hangingPunct="1">
              <a:lnSpc>
                <a:spcPct val="120000"/>
              </a:lnSpc>
            </a:pPr>
            <a:r>
              <a:rPr lang="en-US" altLang="ja-JP" sz="1920" b="1" dirty="0">
                <a:solidFill>
                  <a:srgbClr val="0000F8"/>
                </a:solidFill>
              </a:rPr>
              <a:t>SF1 : Vector Type Sym. Force</a:t>
            </a:r>
          </a:p>
          <a:p>
            <a:pPr defTabSz="877824" eaLnBrk="1" hangingPunct="1">
              <a:lnSpc>
                <a:spcPct val="120000"/>
              </a:lnSpc>
            </a:pPr>
            <a:r>
              <a:rPr lang="en-US" altLang="ja-JP" sz="1920" b="1" dirty="0">
                <a:solidFill>
                  <a:srgbClr val="FF0303"/>
                </a:solidFill>
              </a:rPr>
              <a:t>SF2 : Scalar Type </a:t>
            </a:r>
            <a:r>
              <a:rPr lang="en-US" altLang="ja-JP" sz="1920" b="1" dirty="0" err="1">
                <a:solidFill>
                  <a:srgbClr val="FF0303"/>
                </a:solidFill>
              </a:rPr>
              <a:t>Sy</a:t>
            </a:r>
            <a:r>
              <a:rPr lang="en-US" altLang="ja-JP" sz="1920" b="1" dirty="0">
                <a:solidFill>
                  <a:srgbClr val="FF0303"/>
                </a:solidFill>
              </a:rPr>
              <a:t>, Force</a:t>
            </a:r>
          </a:p>
          <a:p>
            <a:pPr defTabSz="877824" eaLnBrk="1" hangingPunct="1">
              <a:lnSpc>
                <a:spcPct val="120000"/>
              </a:lnSpc>
            </a:pPr>
            <a:r>
              <a:rPr lang="en-US" altLang="ja-JP" sz="1920" b="1" dirty="0">
                <a:solidFill>
                  <a:srgbClr val="006600"/>
                </a:solidFill>
              </a:rPr>
              <a:t>SF3: Negative Vector</a:t>
            </a:r>
            <a:endParaRPr lang="en-US" altLang="ja-JP" sz="1920" b="1" dirty="0">
              <a:solidFill>
                <a:srgbClr val="01000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8BB1D0-810B-444A-8AF4-3E036798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76" y="3429000"/>
            <a:ext cx="3875079" cy="175425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86B02359-36BF-4736-973E-AA38309D7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0009"/>
            <a:ext cx="4904108" cy="139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698A04-B6D3-40D9-ABA4-C50674D5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5688632" cy="6033053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Density-Dependence of the Neutrino Emissivity in DU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4633972"/>
            <a:ext cx="720000" cy="396000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72000" tIns="0" rIns="36000" bIns="0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⇑</a:t>
            </a:r>
            <a:r>
              <a:rPr kumimoji="1" lang="ja-JP" altLang="en-US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DU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7945" y="5373216"/>
            <a:ext cx="993895" cy="442035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lIns="36000" tIns="72000" rIns="36000" bIns="0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⇓</a:t>
            </a:r>
            <a:r>
              <a:rPr lang="ja-JP" altLang="en-US" sz="16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18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 DU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5220072" y="2867848"/>
            <a:ext cx="1026864" cy="2073320"/>
          </a:xfrm>
          <a:prstGeom prst="straightConnector1">
            <a:avLst/>
          </a:prstGeom>
          <a:ln w="41275" cmpd="dbl">
            <a:solidFill>
              <a:srgbClr val="94F6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195736" y="38999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Proton Fraction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2B1CFB-D18E-42CA-8F35-2E1B6AC602F5}"/>
              </a:ext>
            </a:extLst>
          </p:cNvPr>
          <p:cNvSpPr txBox="1"/>
          <p:nvPr/>
        </p:nvSpPr>
        <p:spPr>
          <a:xfrm>
            <a:off x="6246936" y="5019273"/>
            <a:ext cx="2448272" cy="707886"/>
          </a:xfrm>
          <a:prstGeom prst="rect">
            <a:avLst/>
          </a:prstGeom>
          <a:solidFill>
            <a:srgbClr val="F8FA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</a:rPr>
              <a:t>DU does not appear </a:t>
            </a:r>
          </a:p>
          <a:p>
            <a:pPr algn="ctr"/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</a:rPr>
              <a:t>when B=0</a:t>
            </a:r>
            <a:endParaRPr kumimoji="1"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AC31E367-19D8-4552-A32C-B034B598F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080" y="2281911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/>
              <a:t>Spikes reflect the density of states given by the Landau levels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9BD476EB-E5A6-4577-8F50-EC89EFB8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411" y="3456726"/>
            <a:ext cx="2736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Neutrinos emitted through Transitions between Landau levels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03AFF4-57AE-497C-A299-E200D9647289}"/>
              </a:ext>
            </a:extLst>
          </p:cNvPr>
          <p:cNvSpPr txBox="1"/>
          <p:nvPr/>
        </p:nvSpPr>
        <p:spPr>
          <a:xfrm>
            <a:off x="6219080" y="1196752"/>
            <a:ext cx="2529384" cy="707886"/>
          </a:xfrm>
          <a:prstGeom prst="rect">
            <a:avLst/>
          </a:prstGeom>
          <a:solidFill>
            <a:srgbClr val="F8FA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NS matter </a:t>
            </a:r>
            <a:r>
              <a:rPr kumimoji="1" lang="en-US" altLang="ja-JP" sz="2000" dirty="0" err="1">
                <a:solidFill>
                  <a:schemeClr val="bg1"/>
                </a:solidFill>
              </a:rPr>
              <a:t>consistss</a:t>
            </a:r>
            <a:r>
              <a:rPr kumimoji="1" lang="en-US" altLang="ja-JP" sz="2000" dirty="0">
                <a:solidFill>
                  <a:schemeClr val="bg1"/>
                </a:solidFill>
              </a:rPr>
              <a:t> of</a:t>
            </a:r>
          </a:p>
          <a:p>
            <a:pPr algn="ctr"/>
            <a:r>
              <a:rPr lang="en-US" altLang="ja-JP" sz="2000" i="1" dirty="0">
                <a:solidFill>
                  <a:srgbClr val="FF0000"/>
                </a:solidFill>
              </a:rPr>
              <a:t>n</a:t>
            </a:r>
            <a:r>
              <a:rPr lang="en-US" altLang="ja-JP" sz="2000" dirty="0">
                <a:solidFill>
                  <a:srgbClr val="FF0000"/>
                </a:solidFill>
              </a:rPr>
              <a:t> &amp; </a:t>
            </a:r>
            <a:r>
              <a:rPr lang="en-US" altLang="ja-JP" sz="2000" i="1" dirty="0">
                <a:solidFill>
                  <a:srgbClr val="FF0000"/>
                </a:solidFill>
              </a:rPr>
              <a:t>p</a:t>
            </a:r>
            <a:r>
              <a:rPr lang="en-US" altLang="ja-JP" sz="2000" dirty="0">
                <a:solidFill>
                  <a:srgbClr val="FF0000"/>
                </a:solidFill>
              </a:rPr>
              <a:t>  &amp; 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8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225271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Density &amp; Mag. Fld. Dep. of the Neutrino Emissivity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195736" y="0"/>
            <a:ext cx="72008" cy="213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5220072" y="2867848"/>
            <a:ext cx="936104" cy="1065208"/>
          </a:xfrm>
          <a:prstGeom prst="straightConnector1">
            <a:avLst/>
          </a:prstGeom>
          <a:ln w="41275" cmpd="dbl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030C55E1-05A3-4CC2-9FFC-B728C524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0" y="1373873"/>
            <a:ext cx="8842426" cy="50074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AC4628-9F5F-4CFD-B669-B9FA969692FD}"/>
              </a:ext>
            </a:extLst>
          </p:cNvPr>
          <p:cNvSpPr txBox="1"/>
          <p:nvPr/>
        </p:nvSpPr>
        <p:spPr>
          <a:xfrm>
            <a:off x="611560" y="1156682"/>
            <a:ext cx="1368152" cy="400110"/>
          </a:xfrm>
          <a:prstGeom prst="rect">
            <a:avLst/>
          </a:prstGeom>
          <a:solidFill>
            <a:srgbClr val="F8FA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>
                <a:solidFill>
                  <a:srgbClr val="FF0000"/>
                </a:solidFill>
              </a:rPr>
              <a:t>n</a:t>
            </a:r>
            <a:r>
              <a:rPr lang="en-US" altLang="ja-JP" sz="2000" dirty="0">
                <a:solidFill>
                  <a:srgbClr val="FF0000"/>
                </a:solidFill>
              </a:rPr>
              <a:t> &amp; </a:t>
            </a:r>
            <a:r>
              <a:rPr lang="en-US" altLang="ja-JP" sz="2000" i="1" dirty="0">
                <a:solidFill>
                  <a:srgbClr val="FF0000"/>
                </a:solidFill>
              </a:rPr>
              <a:t>p</a:t>
            </a:r>
            <a:r>
              <a:rPr lang="en-US" altLang="ja-JP" sz="2000" dirty="0">
                <a:solidFill>
                  <a:srgbClr val="FF0000"/>
                </a:solidFill>
              </a:rPr>
              <a:t>  &amp; 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D92293-46F5-4D26-99B6-C9CA43C1A7A1}"/>
              </a:ext>
            </a:extLst>
          </p:cNvPr>
          <p:cNvSpPr txBox="1"/>
          <p:nvPr/>
        </p:nvSpPr>
        <p:spPr>
          <a:xfrm>
            <a:off x="5148064" y="1156682"/>
            <a:ext cx="2088232" cy="400110"/>
          </a:xfrm>
          <a:prstGeom prst="rect">
            <a:avLst/>
          </a:prstGeom>
          <a:solidFill>
            <a:srgbClr val="F8FA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>
                <a:solidFill>
                  <a:srgbClr val="FF0000"/>
                </a:solidFill>
              </a:rPr>
              <a:t>n</a:t>
            </a:r>
            <a:r>
              <a:rPr lang="en-US" altLang="ja-JP" sz="2000" dirty="0">
                <a:solidFill>
                  <a:srgbClr val="FF0000"/>
                </a:solidFill>
              </a:rPr>
              <a:t> &amp; </a:t>
            </a:r>
            <a:r>
              <a:rPr lang="en-US" altLang="ja-JP" sz="2000" i="1" dirty="0">
                <a:solidFill>
                  <a:srgbClr val="FF0000"/>
                </a:solidFill>
              </a:rPr>
              <a:t>p</a:t>
            </a:r>
            <a:r>
              <a:rPr lang="en-US" altLang="ja-JP" sz="2000" dirty="0">
                <a:solidFill>
                  <a:srgbClr val="FF0000"/>
                </a:solidFill>
              </a:rPr>
              <a:t>  &amp; e &amp; </a:t>
            </a:r>
            <a:r>
              <a:rPr lang="el-GR" altLang="ja-JP" sz="20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kumimoji="1" lang="ja-JP" alt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5AEB59B-7055-440C-93EC-7E1E9046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931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b="1" cap="none" dirty="0">
                <a:solidFill>
                  <a:srgbClr val="FFECAF"/>
                </a:solidFill>
                <a:latin typeface="Century Schoolbook" panose="020406040505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E384-53BB-40FF-A1F4-B5C75252C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36" y="2481605"/>
            <a:ext cx="7560840" cy="1577587"/>
          </a:xfrm>
          <a:solidFill>
            <a:srgbClr val="CEF3FE"/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DU process from NS matter  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   Three Parameter-sets for Symmetry Energy</a:t>
            </a:r>
            <a:endParaRPr lang="en-US" altLang="ja-JP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Proton Fraction  </a:t>
            </a:r>
            <a:r>
              <a:rPr lang="en-US" altLang="ja-JP" sz="24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←→</a:t>
            </a:r>
            <a:r>
              <a:rPr lang="en-US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Neutrino Emissivity.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CFE73B-C175-4D87-96FF-0212D1911AC8}"/>
              </a:ext>
            </a:extLst>
          </p:cNvPr>
          <p:cNvSpPr txBox="1"/>
          <p:nvPr/>
        </p:nvSpPr>
        <p:spPr>
          <a:xfrm>
            <a:off x="586680" y="881552"/>
            <a:ext cx="8237004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ja-JP" sz="2400" b="1" dirty="0" err="1">
                <a:ln w="3175" cmpd="sng">
                  <a:noFill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Laudau</a:t>
            </a:r>
            <a:r>
              <a:rPr lang="en-US" altLang="ja-JP" sz="2400" b="1" dirty="0">
                <a:ln w="3175" cmpd="sng">
                  <a:noFill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 Levels </a:t>
            </a:r>
            <a:r>
              <a:rPr lang="en-US" altLang="ja-JP" sz="2400" b="1" dirty="0">
                <a:ln w="3175" cmpd="sng">
                  <a:noFill/>
                </a:ln>
                <a:cs typeface="Times New Roman" panose="02020603050405020304" pitchFamily="18" charset="0"/>
              </a:rPr>
              <a:t>are</a:t>
            </a:r>
            <a:r>
              <a:rPr lang="en-US" altLang="ja-JP" sz="2400" b="1" dirty="0">
                <a:ln w="3175" cmpd="sng">
                  <a:noFill/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introduced into Calculations </a:t>
            </a:r>
          </a:p>
          <a:p>
            <a:pPr>
              <a:lnSpc>
                <a:spcPts val="3200"/>
              </a:lnSpc>
            </a:pPr>
            <a:r>
              <a:rPr lang="en-US" altLang="ja-JP" sz="2400" b="1" dirty="0">
                <a:ln w="3175" cmpd="sng">
                  <a:noFill/>
                </a:ln>
                <a:cs typeface="Times New Roman" panose="02020603050405020304" pitchFamily="18" charset="0"/>
              </a:rPr>
              <a:t>              </a:t>
            </a:r>
            <a:r>
              <a:rPr lang="en-US" altLang="ja-JP" sz="2400" b="1" dirty="0">
                <a:ln w="3175" cmpd="sng">
                  <a:noFill/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of  Neutrino Emissions </a:t>
            </a:r>
            <a:r>
              <a:rPr lang="en-US" altLang="ja-JP" sz="2400" b="1" dirty="0">
                <a:ln w="3175" cmpd="sng">
                  <a:noFill/>
                </a:ln>
                <a:cs typeface="Times New Roman" panose="02020603050405020304" pitchFamily="18" charset="0"/>
              </a:rPr>
              <a:t> i</a:t>
            </a:r>
            <a:r>
              <a:rPr lang="en-US" altLang="ja-JP" sz="2400" b="1" dirty="0">
                <a:ln w="3175" cmpd="sng">
                  <a:noFill/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n </a:t>
            </a:r>
            <a:r>
              <a:rPr lang="en-US" altLang="ja-JP" sz="2400" b="1" dirty="0">
                <a:ln w="3175" cmpd="sng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Strong Magnetic Field </a:t>
            </a:r>
            <a:endParaRPr lang="en-US" altLang="ja-JP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662244-B106-43E3-AE99-1207DA6E9833}"/>
              </a:ext>
            </a:extLst>
          </p:cNvPr>
          <p:cNvSpPr txBox="1">
            <a:spLocks/>
          </p:cNvSpPr>
          <p:nvPr/>
        </p:nvSpPr>
        <p:spPr bwMode="auto">
          <a:xfrm>
            <a:off x="367444" y="5013176"/>
            <a:ext cx="8237004" cy="504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None/>
            </a:pP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At Low Temp. Limit,  </a:t>
            </a:r>
            <a:r>
              <a:rPr lang="en-US" altLang="ja-JP" sz="2000" b="1" dirty="0">
                <a:solidFill>
                  <a:srgbClr val="FFFFCD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Mag.  Effect</a:t>
            </a:r>
            <a:r>
              <a:rPr lang="en-US" altLang="ja-JP" sz="2000" dirty="0">
                <a:solidFill>
                  <a:srgbClr val="FFFFCD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in DU</a:t>
            </a:r>
            <a:r>
              <a:rPr lang="ja-JP" altLang="en-US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is </a:t>
            </a:r>
            <a:r>
              <a:rPr lang="en-US" altLang="ja-JP" sz="2000" b="1" dirty="0">
                <a:solidFill>
                  <a:srgbClr val="FFFFCD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not very Large </a:t>
            </a: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when </a:t>
            </a:r>
            <a:r>
              <a:rPr lang="en-US" altLang="ja-JP" sz="2000" i="1" dirty="0" err="1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-25000" dirty="0" err="1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&lt; 1/9 </a:t>
            </a:r>
            <a:r>
              <a:rPr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ECA913-6376-4368-A81C-AB80EE574918}"/>
              </a:ext>
            </a:extLst>
          </p:cNvPr>
          <p:cNvSpPr txBox="1">
            <a:spLocks/>
          </p:cNvSpPr>
          <p:nvPr/>
        </p:nvSpPr>
        <p:spPr bwMode="auto">
          <a:xfrm>
            <a:off x="612715" y="6127268"/>
            <a:ext cx="7464288" cy="628002"/>
          </a:xfrm>
          <a:prstGeom prst="rect">
            <a:avLst/>
          </a:prstGeom>
          <a:solidFill>
            <a:srgbClr val="FFFFE1"/>
          </a:solidFill>
          <a:ln w="31750"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None/>
            </a:pPr>
            <a:r>
              <a:rPr lang="en-US" altLang="ja-JP" sz="24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ja-JP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Emissivity may become Larger in Exact </a:t>
            </a:r>
            <a:r>
              <a:rPr lang="en-US" altLang="ja-JP" sz="2400" dirty="0">
                <a:solidFill>
                  <a:srgbClr val="99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Calculations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624A70-D716-488E-9D7B-D440773E878F}"/>
              </a:ext>
            </a:extLst>
          </p:cNvPr>
          <p:cNvSpPr txBox="1"/>
          <p:nvPr/>
        </p:nvSpPr>
        <p:spPr>
          <a:xfrm>
            <a:off x="367444" y="4323886"/>
            <a:ext cx="4104456" cy="461665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cs typeface="Times New Roman" panose="02020603050405020304" pitchFamily="18" charset="0"/>
              </a:rPr>
              <a:t>In the forbidden region </a:t>
            </a:r>
            <a:r>
              <a:rPr lang="en-US" altLang="ja-JP" sz="24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</a:t>
            </a:r>
            <a:r>
              <a:rPr lang="en-US" altLang="ja-JP" sz="2400" baseline="-25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US" altLang="ja-JP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&lt; 1/9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6097C3-5268-4713-B7F8-41B470F8093A}"/>
                  </a:ext>
                </a:extLst>
              </p:cNvPr>
              <p:cNvSpPr txBox="1"/>
              <p:nvPr/>
            </p:nvSpPr>
            <p:spPr>
              <a:xfrm>
                <a:off x="216036" y="1862011"/>
                <a:ext cx="6768752" cy="471155"/>
              </a:xfrm>
              <a:prstGeom prst="rect">
                <a:avLst/>
              </a:prstGeom>
              <a:solidFill>
                <a:srgbClr val="F8FAF0"/>
              </a:solidFill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ja-JP" sz="2400" b="1" i="1" dirty="0">
                    <a:ln w="3175" cmpd="sng">
                      <a:noFill/>
                    </a:ln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l-GR" altLang="ja-JP" sz="2400" b="1" i="1" dirty="0">
                    <a:ln w="3175" cmpd="sng"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2400" b="1" i="1">
                            <a:ln w="3175" cmpd="sng"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2400" b="1" i="1" dirty="0">
                            <a:ln w="3175" cmpd="sng"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400" b="1" i="1" dirty="0">
                    <a:ln w="3175" cmpd="sng"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entury Schoolbook" panose="02040604050505020304" pitchFamily="18" charset="0"/>
                  </a:rPr>
                  <a:t> - </a:t>
                </a:r>
                <a:r>
                  <a:rPr lang="en-US" altLang="ja-JP" sz="2000" b="1" dirty="0">
                    <a:ln w="3175" cmpd="sng"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entury Schoolbook" panose="02040604050505020304" pitchFamily="18" charset="0"/>
                  </a:rPr>
                  <a:t>Pair Emission  </a:t>
                </a:r>
                <a:endParaRPr lang="en-US" altLang="ja-JP" sz="2400" b="1" baseline="30000" dirty="0">
                  <a:ln w="3175" cmpd="sng">
                    <a:noFill/>
                  </a:ln>
                  <a:latin typeface="Century Schoolbook" panose="02040604050505020304" pitchFamily="18" charset="0"/>
                </a:endParaRP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6097C3-5268-4713-B7F8-41B470F8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36" y="1862011"/>
                <a:ext cx="6768752" cy="471155"/>
              </a:xfrm>
              <a:prstGeom prst="rect">
                <a:avLst/>
              </a:prstGeom>
              <a:blipFill>
                <a:blip r:embed="rId2"/>
                <a:stretch>
                  <a:fillRect t="-6024" b="-22892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5F614C-84F6-4D57-8360-0944D1EDA038}"/>
              </a:ext>
            </a:extLst>
          </p:cNvPr>
          <p:cNvSpPr txBox="1"/>
          <p:nvPr/>
        </p:nvSpPr>
        <p:spPr>
          <a:xfrm>
            <a:off x="5408004" y="4359638"/>
            <a:ext cx="2877527" cy="461665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Mag. </a:t>
            </a:r>
            <a:r>
              <a:rPr lang="en-US" altLang="ja-JP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Flds</a:t>
            </a:r>
            <a:r>
              <a:rPr lang="en-US" altLang="ja-JP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 make DU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7C7133FC-AC35-431F-B4DB-8DFD51C75453}"/>
              </a:ext>
            </a:extLst>
          </p:cNvPr>
          <p:cNvSpPr/>
          <p:nvPr/>
        </p:nvSpPr>
        <p:spPr>
          <a:xfrm>
            <a:off x="4705182" y="4394696"/>
            <a:ext cx="360040" cy="404013"/>
          </a:xfrm>
          <a:prstGeom prst="rightArrow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F1A930-76B8-4D17-8C6B-E156D15ACB37}"/>
              </a:ext>
            </a:extLst>
          </p:cNvPr>
          <p:cNvSpPr txBox="1">
            <a:spLocks/>
          </p:cNvSpPr>
          <p:nvPr/>
        </p:nvSpPr>
        <p:spPr bwMode="auto">
          <a:xfrm>
            <a:off x="539552" y="5457077"/>
            <a:ext cx="8237004" cy="504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kumimoji="1"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Aft>
                <a:spcPts val="0"/>
              </a:spcAft>
              <a:buNone/>
            </a:pPr>
            <a:r>
              <a:rPr lang="en-US" altLang="ja-JP" sz="2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Because of Low Temperature Approximation (?) </a:t>
            </a:r>
            <a:r>
              <a:rPr lang="en-US" altLang="ja-JP" sz="20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722A33-2337-45C2-AA2F-001815433A3B}"/>
              </a:ext>
            </a:extLst>
          </p:cNvPr>
          <p:cNvSpPr txBox="1"/>
          <p:nvPr/>
        </p:nvSpPr>
        <p:spPr>
          <a:xfrm>
            <a:off x="3419872" y="1887308"/>
            <a:ext cx="3068252" cy="396000"/>
          </a:xfrm>
          <a:prstGeom prst="rect">
            <a:avLst/>
          </a:prstGeom>
          <a:solidFill>
            <a:srgbClr val="F8FAF0"/>
          </a:solidFill>
          <a:ln w="28575">
            <a:noFill/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ja-JP" sz="2000" b="1" dirty="0">
                <a:ln w="3175" cmpd="sng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Energy Loss  </a:t>
            </a:r>
            <a:r>
              <a:rPr lang="en-US" altLang="ja-JP" sz="2000" b="1" dirty="0">
                <a:ln w="3175" cmpd="sng">
                  <a:noFill/>
                </a:ln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≫</a:t>
            </a:r>
            <a:r>
              <a:rPr lang="en-US" altLang="ja-JP" sz="2000" b="1" dirty="0">
                <a:ln w="3175" cmpd="sng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  MU</a:t>
            </a:r>
            <a:endParaRPr lang="en-US" altLang="ja-JP" sz="2400" b="1" baseline="30000" dirty="0">
              <a:ln w="3175" cmpd="sng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/>
      <p:bldP spid="7" grpId="0" build="p" animBg="1"/>
      <p:bldP spid="2" grpId="0" animBg="1"/>
      <p:bldP spid="9" grpId="0" animBg="1"/>
      <p:bldP spid="10" grpId="0" animBg="1"/>
      <p:bldP spid="8" grpId="0" animBg="1"/>
      <p:bldP spid="12" grpId="0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BB18E-9791-42B1-9B2C-8A34E0B4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772816"/>
            <a:ext cx="6764288" cy="1456267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54000">
                <a:schemeClr val="accent2">
                  <a:lumMod val="20000"/>
                  <a:lumOff val="80000"/>
                </a:schemeClr>
              </a:gs>
              <a:gs pos="83000">
                <a:schemeClr val="bg2">
                  <a:lumMod val="20000"/>
                  <a:lumOff val="80000"/>
                </a:schemeClr>
              </a:gs>
              <a:gs pos="100000">
                <a:srgbClr val="AFEAFF"/>
              </a:gs>
            </a:gsLst>
            <a:lin ang="5400000" scaled="1"/>
            <a:tileRect/>
          </a:gradFill>
          <a:ln w="66675" cmpd="dbl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en-US" altLang="ja-JP" sz="6000" b="1" i="1" cap="none" dirty="0">
                <a:solidFill>
                  <a:srgbClr val="C00000"/>
                </a:solidFill>
                <a:latin typeface="Century Schoolbook" panose="02040604050505020304" pitchFamily="18" charset="0"/>
              </a:rPr>
              <a:t>Thank you</a:t>
            </a:r>
            <a:endParaRPr kumimoji="1" lang="ja-JP" altLang="en-US" sz="4800" b="1" i="1" cap="none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6718A71-2C33-4BAD-91BB-FAEC641E6B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19672" y="116632"/>
                <a:ext cx="5616624" cy="576063"/>
              </a:xfrm>
            </p:spPr>
            <p:txBody>
              <a:bodyPr>
                <a:normAutofit/>
              </a:bodyPr>
              <a:lstStyle/>
              <a:p>
                <a:r>
                  <a:rPr lang="el-GR" altLang="ja-JP" sz="2400" b="1" i="1" cap="none" dirty="0">
                    <a:solidFill>
                      <a:srgbClr val="FFFFC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2400" b="1" i="1" cap="none">
                            <a:solidFill>
                              <a:srgbClr val="FFFF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2400" b="1" i="1" cap="none" dirty="0">
                            <a:solidFill>
                              <a:srgbClr val="FFFF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400" b="1" i="1" cap="none" dirty="0">
                    <a:solidFill>
                      <a:srgbClr val="FFFFC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altLang="ja-JP" sz="2400" b="1" i="1" cap="none" dirty="0">
                    <a:solidFill>
                      <a:srgbClr val="FFFFCD"/>
                    </a:solidFill>
                    <a:latin typeface="Century Schoolbook" panose="02040604050505020304" pitchFamily="18" charset="0"/>
                  </a:rPr>
                  <a:t>- pair </a:t>
                </a:r>
                <a:r>
                  <a:rPr lang="en-US" altLang="ja-JP" sz="2400" b="1" i="1" cap="none" dirty="0">
                    <a:solidFill>
                      <a:srgbClr val="FFFF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</a:t>
                </a:r>
                <a:r>
                  <a:rPr kumimoji="1" lang="en-US" altLang="ja-JP" sz="24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vs. </a:t>
                </a:r>
                <a:r>
                  <a:rPr lang="en-US" altLang="ja-JP" sz="2400" b="1" cap="none" dirty="0">
                    <a:solidFill>
                      <a:srgbClr val="FFFFCD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Magnetic-Field</a:t>
                </a:r>
                <a:endParaRPr kumimoji="1" lang="ja-JP" altLang="en-US" sz="24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6718A71-2C33-4BAD-91BB-FAEC641E6B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19672" y="116632"/>
                <a:ext cx="5616624" cy="576063"/>
              </a:xfrm>
              <a:blipFill>
                <a:blip r:embed="rId2"/>
                <a:stretch>
                  <a:fillRect l="-1737" b="-1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5BDB63BC-778F-4A53-B5CA-EA4D642B4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751756"/>
            <a:ext cx="5616624" cy="59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E65C1E2-DDF9-4F27-A11B-ACFFD611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24744"/>
            <a:ext cx="5832648" cy="557621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58E9E6C-A219-4F92-B6D6-302CDF05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640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Neutrino Emissivity in SF1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9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Matter include </a:t>
            </a:r>
            <a:r>
              <a:rPr lang="en-US" altLang="ja-JP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MuonEmissivity</a:t>
            </a:r>
            <a:endParaRPr lang="ja-JP" altLang="en-US" sz="2400" b="1" dirty="0">
              <a:solidFill>
                <a:prstClr val="white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123728" y="0"/>
            <a:ext cx="72008" cy="213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5220072" y="2867848"/>
            <a:ext cx="936104" cy="1065208"/>
          </a:xfrm>
          <a:prstGeom prst="straightConnector1">
            <a:avLst/>
          </a:prstGeom>
          <a:ln w="41275" cmpd="dbl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0670A4A-29A6-4B1A-BF1E-1A010F20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64704"/>
            <a:ext cx="5015006" cy="60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7768" y="1052736"/>
            <a:ext cx="84974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ja-JP" sz="2400" dirty="0">
                <a:solidFill>
                  <a:srgbClr val="FFFFCC"/>
                </a:solidFill>
              </a:rPr>
              <a:t>Very Strong Magnetic Field    </a:t>
            </a:r>
            <a:r>
              <a:rPr lang="en-US" altLang="ja-JP" sz="2400" i="1" dirty="0">
                <a:solidFill>
                  <a:srgbClr val="FFFFCC"/>
                </a:solidFill>
              </a:rPr>
              <a:t>B </a:t>
            </a:r>
            <a:r>
              <a:rPr lang="ja-JP" altLang="en-US" sz="2400" dirty="0">
                <a:solidFill>
                  <a:srgbClr val="FFFFCC"/>
                </a:solidFill>
              </a:rPr>
              <a:t>～ </a:t>
            </a:r>
            <a:r>
              <a:rPr lang="en-US" altLang="ja-JP" sz="2400" dirty="0">
                <a:solidFill>
                  <a:srgbClr val="FFFFCC"/>
                </a:solidFill>
              </a:rPr>
              <a:t>10</a:t>
            </a:r>
            <a:r>
              <a:rPr lang="en-US" altLang="ja-JP" sz="2400" baseline="30000" dirty="0">
                <a:solidFill>
                  <a:srgbClr val="FFFFCC"/>
                </a:solidFill>
              </a:rPr>
              <a:t>14</a:t>
            </a:r>
            <a:r>
              <a:rPr lang="ja-JP" altLang="en-US" sz="2400" baseline="30000" dirty="0" err="1">
                <a:solidFill>
                  <a:srgbClr val="FFFFCC"/>
                </a:solidFill>
              </a:rPr>
              <a:t>ー</a:t>
            </a:r>
            <a:r>
              <a:rPr lang="en-US" altLang="ja-JP" sz="2400" baseline="30000" dirty="0">
                <a:solidFill>
                  <a:srgbClr val="FFFFCC"/>
                </a:solidFill>
              </a:rPr>
              <a:t>15</a:t>
            </a:r>
            <a:r>
              <a:rPr lang="en-US" altLang="ja-JP" sz="2400" dirty="0">
                <a:solidFill>
                  <a:srgbClr val="FFFFCC"/>
                </a:solidFill>
              </a:rPr>
              <a:t> G   </a:t>
            </a:r>
            <a:r>
              <a:rPr lang="ja-JP" altLang="en-US" sz="2400" dirty="0">
                <a:solidFill>
                  <a:srgbClr val="FFFFCC"/>
                </a:solidFill>
              </a:rPr>
              <a:t>　   </a:t>
            </a:r>
            <a:r>
              <a:rPr lang="en-US" altLang="ja-JP" sz="2400" dirty="0">
                <a:solidFill>
                  <a:srgbClr val="FFFFCC"/>
                </a:solidFill>
              </a:rPr>
              <a:t>(surface)</a:t>
            </a:r>
          </a:p>
          <a:p>
            <a:r>
              <a:rPr lang="en-US" altLang="ja-JP" sz="2400" dirty="0">
                <a:solidFill>
                  <a:srgbClr val="FFFFCC"/>
                </a:solidFill>
              </a:rPr>
              <a:t>                                                       </a:t>
            </a:r>
            <a:r>
              <a:rPr lang="en-US" altLang="ja-JP" sz="2400" i="1" dirty="0">
                <a:solidFill>
                  <a:srgbClr val="FFFFCC"/>
                </a:solidFill>
              </a:rPr>
              <a:t>B </a:t>
            </a:r>
            <a:r>
              <a:rPr lang="ja-JP" altLang="en-US" sz="2400" dirty="0">
                <a:solidFill>
                  <a:srgbClr val="FFFFCC"/>
                </a:solidFill>
              </a:rPr>
              <a:t>～ </a:t>
            </a:r>
            <a:r>
              <a:rPr lang="en-US" altLang="ja-JP" sz="2400" dirty="0">
                <a:solidFill>
                  <a:srgbClr val="FFFFCC"/>
                </a:solidFill>
              </a:rPr>
              <a:t>10</a:t>
            </a:r>
            <a:r>
              <a:rPr lang="en-US" altLang="ja-JP" sz="2400" baseline="30000" dirty="0">
                <a:solidFill>
                  <a:srgbClr val="FFFFCC"/>
                </a:solidFill>
              </a:rPr>
              <a:t>17</a:t>
            </a:r>
            <a:r>
              <a:rPr lang="ja-JP" altLang="en-US" sz="2400" baseline="30000" dirty="0">
                <a:solidFill>
                  <a:srgbClr val="FFFFCC"/>
                </a:solidFill>
              </a:rPr>
              <a:t>－</a:t>
            </a:r>
            <a:r>
              <a:rPr lang="en-US" altLang="ja-JP" sz="2400" baseline="30000" dirty="0">
                <a:solidFill>
                  <a:srgbClr val="FFFFCC"/>
                </a:solidFill>
              </a:rPr>
              <a:t>19</a:t>
            </a:r>
            <a:r>
              <a:rPr lang="en-US" altLang="ja-JP" sz="2400" dirty="0">
                <a:solidFill>
                  <a:srgbClr val="FFFFCC"/>
                </a:solidFill>
              </a:rPr>
              <a:t> G</a:t>
            </a:r>
            <a:r>
              <a:rPr lang="ja-JP" altLang="en-US" sz="2400" dirty="0">
                <a:solidFill>
                  <a:srgbClr val="FFFFCC"/>
                </a:solidFill>
              </a:rPr>
              <a:t>　      </a:t>
            </a:r>
            <a:r>
              <a:rPr lang="en-US" altLang="ja-JP" sz="2400" dirty="0">
                <a:solidFill>
                  <a:srgbClr val="FFFFCC"/>
                </a:solidFill>
              </a:rPr>
              <a:t>(insides)</a:t>
            </a:r>
          </a:p>
          <a:p>
            <a:pPr>
              <a:spcBef>
                <a:spcPts val="600"/>
              </a:spcBef>
            </a:pPr>
            <a:r>
              <a:rPr lang="en-US" altLang="ja-JP" sz="2400" dirty="0"/>
              <a:t>                Normal Neutron Star     </a:t>
            </a:r>
            <a:r>
              <a:rPr lang="en-US" altLang="ja-JP" sz="2400" i="1" dirty="0"/>
              <a:t>B </a:t>
            </a:r>
            <a:r>
              <a:rPr lang="ja-JP" altLang="en-US" sz="2400" dirty="0"/>
              <a:t>～ 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12 </a:t>
            </a:r>
            <a:r>
              <a:rPr lang="ja-JP" altLang="en-US" sz="2400" baseline="30000" dirty="0"/>
              <a:t>－</a:t>
            </a:r>
            <a:r>
              <a:rPr lang="en-US" altLang="ja-JP" sz="2400" baseline="30000" dirty="0"/>
              <a:t>13</a:t>
            </a:r>
            <a:r>
              <a:rPr lang="en-US" altLang="ja-JP" sz="2400" dirty="0"/>
              <a:t> G</a:t>
            </a:r>
          </a:p>
          <a:p>
            <a:pPr>
              <a:spcBef>
                <a:spcPts val="2400"/>
              </a:spcBef>
            </a:pPr>
            <a:r>
              <a:rPr kumimoji="1" lang="en-US" altLang="ja-JP" sz="2400" dirty="0">
                <a:solidFill>
                  <a:srgbClr val="FFFFCC"/>
                </a:solidFill>
              </a:rPr>
              <a:t>2) </a:t>
            </a:r>
            <a:r>
              <a:rPr lang="en-US" altLang="ja-JP" sz="2400" dirty="0">
                <a:solidFill>
                  <a:srgbClr val="FFFFCC"/>
                </a:solidFill>
              </a:rPr>
              <a:t> </a:t>
            </a:r>
            <a:r>
              <a:rPr kumimoji="1" lang="en-US" altLang="ja-JP" sz="2400" dirty="0">
                <a:solidFill>
                  <a:srgbClr val="FFFFCC"/>
                </a:solidFill>
              </a:rPr>
              <a:t>Long Spin Period</a:t>
            </a: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FFC000"/>
                </a:solidFill>
              </a:rPr>
              <a:t>           </a:t>
            </a:r>
            <a:r>
              <a:rPr lang="en-US" altLang="ja-JP" sz="2400" b="1" i="1" dirty="0">
                <a:solidFill>
                  <a:srgbClr val="FFFF00"/>
                </a:solidFill>
              </a:rPr>
              <a:t>P</a:t>
            </a:r>
            <a:r>
              <a:rPr lang="en-US" altLang="ja-JP" sz="2400" b="1" dirty="0">
                <a:solidFill>
                  <a:srgbClr val="FFFF00"/>
                </a:solidFill>
              </a:rPr>
              <a:t>  = 2 </a:t>
            </a:r>
            <a:r>
              <a:rPr lang="ja-JP" altLang="en-US" sz="2400" b="1" dirty="0">
                <a:solidFill>
                  <a:srgbClr val="FFFF00"/>
                </a:solidFill>
              </a:rPr>
              <a:t>～ </a:t>
            </a:r>
            <a:r>
              <a:rPr lang="en-US" altLang="ja-JP" sz="2400" b="1" dirty="0">
                <a:solidFill>
                  <a:srgbClr val="FFFF00"/>
                </a:solidFill>
              </a:rPr>
              <a:t>12 s</a:t>
            </a:r>
            <a:endParaRPr lang="en-US" altLang="ja-JP" sz="2400" b="1" dirty="0">
              <a:solidFill>
                <a:srgbClr val="FFC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768" y="188640"/>
            <a:ext cx="8748464" cy="864096"/>
          </a:xfrm>
        </p:spPr>
        <p:txBody>
          <a:bodyPr>
            <a:normAutofit fontScale="90000"/>
          </a:bodyPr>
          <a:lstStyle/>
          <a:p>
            <a:r>
              <a:rPr lang="en-US" altLang="ja-JP" sz="3100" b="1" cap="none" dirty="0">
                <a:solidFill>
                  <a:srgbClr val="FFC000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Magnetars</a:t>
            </a:r>
            <a:r>
              <a:rPr lang="en-US" altLang="ja-JP" cap="none" dirty="0">
                <a:solidFill>
                  <a:srgbClr val="FFFF00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 </a:t>
            </a:r>
            <a:r>
              <a:rPr lang="en-US" altLang="ja-JP" cap="none" dirty="0">
                <a:solidFill>
                  <a:srgbClr val="FFFFCC"/>
                </a:solidFill>
                <a:latin typeface="Century Schoolbook" panose="02040604050505020304" pitchFamily="18" charset="0"/>
                <a:ea typeface="ＭＳ ゴシック" panose="020B0609070205080204" pitchFamily="49" charset="-128"/>
              </a:rPr>
              <a:t>  </a:t>
            </a:r>
            <a:r>
              <a:rPr lang="en-US" altLang="ja-JP" sz="2700" cap="none" dirty="0">
                <a:latin typeface="Century Schoolbook" panose="02040604050505020304" pitchFamily="18" charset="0"/>
                <a:ea typeface="ＭＳ ゴシック" panose="020B0609070205080204" pitchFamily="49" charset="-128"/>
              </a:rPr>
              <a:t>Neutron-Star with Strong Magnetic-Field </a:t>
            </a:r>
            <a:endParaRPr kumimoji="1" lang="ja-JP" altLang="en-US" sz="2700" cap="none" dirty="0">
              <a:latin typeface="Century Schoolbook" panose="020406040505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1B3EB9-B616-4E6B-8621-467321862CAB}"/>
              </a:ext>
            </a:extLst>
          </p:cNvPr>
          <p:cNvSpPr txBox="1"/>
          <p:nvPr/>
        </p:nvSpPr>
        <p:spPr>
          <a:xfrm>
            <a:off x="197768" y="3789040"/>
            <a:ext cx="856895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800"/>
              </a:spcBef>
              <a:buAutoNum type="arabicParenR" startAt="3"/>
            </a:pPr>
            <a:r>
              <a:rPr lang="en-US" altLang="ja-JP" sz="2400" dirty="0">
                <a:solidFill>
                  <a:srgbClr val="FFFFCC"/>
                </a:solidFill>
              </a:rPr>
              <a:t>Higher Temperature</a:t>
            </a:r>
          </a:p>
          <a:p>
            <a:pPr>
              <a:spcBef>
                <a:spcPts val="1200"/>
              </a:spcBef>
            </a:pPr>
            <a:r>
              <a:rPr lang="en-US" altLang="ja-JP" sz="2400" dirty="0">
                <a:solidFill>
                  <a:srgbClr val="FFFFCC"/>
                </a:solidFill>
              </a:rPr>
              <a:t>        Magnetic Eng. -&gt; Thermal Eng.</a:t>
            </a:r>
          </a:p>
          <a:p>
            <a:pPr>
              <a:spcBef>
                <a:spcPts val="3000"/>
              </a:spcBef>
            </a:pPr>
            <a:r>
              <a:rPr lang="en-US" altLang="ja-JP" sz="2400" dirty="0">
                <a:solidFill>
                  <a:srgbClr val="FFFFCC"/>
                </a:solidFill>
              </a:rPr>
              <a:t>4)  Emitting High Energy Photons</a:t>
            </a:r>
          </a:p>
          <a:p>
            <a:pPr>
              <a:spcBef>
                <a:spcPts val="600"/>
              </a:spcBef>
            </a:pPr>
            <a:r>
              <a:rPr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Soft</a:t>
            </a:r>
            <a:r>
              <a:rPr lang="en-US" altLang="ja-JP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Gamma Repeater (SGR) </a:t>
            </a:r>
          </a:p>
          <a:p>
            <a:pPr>
              <a:spcBef>
                <a:spcPts val="600"/>
              </a:spcBef>
            </a:pPr>
            <a:r>
              <a:rPr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Anomalous </a:t>
            </a:r>
            <a:r>
              <a:rPr lang="en-US" altLang="ja-JP" sz="20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Xray</a:t>
            </a:r>
            <a:r>
              <a:rPr lang="en-US" altLang="ja-JP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pulsar (AXP</a:t>
            </a:r>
            <a:r>
              <a:rPr lang="en-US" altLang="ja-JP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8" name="Picture 5" descr="magnetar-300x300.jpg">
            <a:extLst>
              <a:ext uri="{FF2B5EF4-FFF2-40B4-BE49-F238E27FC236}">
                <a16:creationId xmlns:a16="http://schemas.microsoft.com/office/drawing/2014/main" id="{BFE685C6-57F6-4232-A7E6-9EA1DE776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44" y="2953902"/>
            <a:ext cx="3427426" cy="34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9"/>
    </mc:Choice>
    <mc:Fallback xmlns="">
      <p:transition spd="slow" advTm="639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87151"/>
          </a:xfrm>
        </p:spPr>
        <p:txBody>
          <a:bodyPr>
            <a:normAutofit/>
          </a:bodyPr>
          <a:lstStyle/>
          <a:p>
            <a:r>
              <a:rPr lang="en-US" altLang="ja-JP" sz="2800" b="1" cap="none" dirty="0">
                <a:solidFill>
                  <a:srgbClr val="FFFF66"/>
                </a:solidFill>
                <a:latin typeface="Century Schoolbook" panose="02040604050505020304" pitchFamily="18" charset="0"/>
              </a:rPr>
              <a:t>Neutron Star Cooling</a:t>
            </a:r>
            <a:endParaRPr kumimoji="1" lang="ja-JP" altLang="en-US" sz="2800" b="1" cap="none" dirty="0">
              <a:solidFill>
                <a:srgbClr val="EFFFEF"/>
              </a:solidFill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13284" y="1527344"/>
                <a:ext cx="853518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1) Modified Urca   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ja-JP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           </a:t>
                </a:r>
                <a:r>
                  <a:rPr lang="en-US" altLang="ja-JP" sz="2000" dirty="0">
                    <a:latin typeface="Century Schoolbook" panose="02040604050505020304" pitchFamily="18" charset="0"/>
                  </a:rPr>
                  <a:t>Neutrino Emissivity  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ja-JP" dirty="0">
                  <a:latin typeface="Century Schoolbook" panose="020406040505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2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) </a:t>
                </a:r>
                <a:r>
                  <a:rPr lang="en-US" altLang="ja-JP" sz="2400" dirty="0"/>
                  <a:t>Direct Urca     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>
                  <a:lnSpc>
                    <a:spcPts val="3600"/>
                  </a:lnSpc>
                  <a:spcBef>
                    <a:spcPts val="600"/>
                  </a:spcBef>
                </a:pPr>
                <a:r>
                  <a:rPr lang="en-US" altLang="ja-JP" sz="2200" dirty="0"/>
                  <a:t>         Proton Fraction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rgbClr val="FFFFA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FFFFA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FFFFA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200" i="1">
                        <a:solidFill>
                          <a:srgbClr val="FFFFA3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ja-JP" sz="2200" i="1">
                            <a:solidFill>
                              <a:srgbClr val="FFFFA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i="1">
                            <a:solidFill>
                              <a:srgbClr val="FFFFA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i="1">
                            <a:solidFill>
                              <a:srgbClr val="FFFFA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ja-JP" sz="2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sz="2200" dirty="0"/>
                  <a:t>    (</a:t>
                </a:r>
                <a:r>
                  <a:rPr lang="en-US" altLang="ja-JP" sz="2200" i="1" dirty="0" err="1"/>
                  <a:t>k</a:t>
                </a:r>
                <a:r>
                  <a:rPr lang="en-US" altLang="ja-JP" sz="2200" baseline="-25000" dirty="0" err="1"/>
                  <a:t>n</a:t>
                </a:r>
                <a:r>
                  <a:rPr lang="en-US" altLang="ja-JP" sz="2200" dirty="0"/>
                  <a:t> &lt; </a:t>
                </a:r>
                <a:r>
                  <a:rPr lang="en-US" altLang="ja-JP" sz="2200" i="1" dirty="0" err="1"/>
                  <a:t>k</a:t>
                </a:r>
                <a:r>
                  <a:rPr lang="en-US" altLang="ja-JP" sz="2200" baseline="-25000" dirty="0" err="1"/>
                  <a:t>p</a:t>
                </a:r>
                <a:r>
                  <a:rPr lang="en-US" altLang="ja-JP" sz="2200" dirty="0"/>
                  <a:t> + </a:t>
                </a:r>
                <a:r>
                  <a:rPr lang="en-US" altLang="ja-JP" sz="2200" i="1" dirty="0" err="1"/>
                  <a:t>k</a:t>
                </a:r>
                <a:r>
                  <a:rPr lang="en-US" altLang="ja-JP" sz="2200" baseline="-25000" dirty="0" err="1"/>
                  <a:t>e</a:t>
                </a:r>
                <a:r>
                  <a:rPr lang="en-US" altLang="ja-JP" sz="2200" dirty="0"/>
                  <a:t> =2</a:t>
                </a:r>
                <a:r>
                  <a:rPr lang="en-US" altLang="ja-JP" sz="2200" i="1" dirty="0"/>
                  <a:t> </a:t>
                </a:r>
                <a:r>
                  <a:rPr lang="en-US" altLang="ja-JP" sz="2200" i="1" dirty="0" err="1"/>
                  <a:t>k</a:t>
                </a:r>
                <a:r>
                  <a:rPr lang="en-US" altLang="ja-JP" sz="2200" baseline="-25000" dirty="0" err="1"/>
                  <a:t>p</a:t>
                </a:r>
                <a:r>
                  <a:rPr lang="en-US" altLang="ja-JP" sz="2200" dirty="0"/>
                  <a:t> : Fermi  Mom. )</a:t>
                </a:r>
              </a:p>
              <a:p>
                <a:r>
                  <a:rPr lang="en-US" altLang="ja-JP" sz="2000" dirty="0">
                    <a:latin typeface="Century Schoolbook" panose="02040604050505020304" pitchFamily="18" charset="0"/>
                  </a:rPr>
                  <a:t>               Neutrino Emissivity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3)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neutrino-antineutrino pair emission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ja-JP" sz="24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altLang="ja-JP" sz="2400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ja-JP" sz="24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  (Crust,  Low Density Region)</a:t>
                </a:r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4" y="1527344"/>
                <a:ext cx="8535180" cy="3247043"/>
              </a:xfrm>
              <a:prstGeom prst="rect">
                <a:avLst/>
              </a:prstGeom>
              <a:blipFill>
                <a:blip r:embed="rId2"/>
                <a:stretch>
                  <a:fillRect l="-1143" t="-1504" b="-3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23528" y="4868991"/>
            <a:ext cx="8676456" cy="461665"/>
          </a:xfrm>
          <a:prstGeom prst="rect">
            <a:avLst/>
          </a:prstGeom>
          <a:solidFill>
            <a:srgbClr val="E1FFE1"/>
          </a:solidFill>
          <a:ln w="50800" cmpd="dbl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Conditions are determined </a:t>
            </a:r>
            <a:r>
              <a:rPr lang="en-US" altLang="ja-JP" sz="2400">
                <a:solidFill>
                  <a:srgbClr val="0000FF"/>
                </a:solidFill>
                <a:cs typeface="Times New Roman" panose="02020603050405020304" pitchFamily="18" charset="0"/>
              </a:rPr>
              <a:t>by</a:t>
            </a:r>
            <a:r>
              <a:rPr lang="en-US" altLang="ja-JP" sz="24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sz="2400" b="1">
                <a:solidFill>
                  <a:srgbClr val="FF0000"/>
                </a:solidFill>
                <a:cs typeface="Times New Roman" panose="02020603050405020304" pitchFamily="18" charset="0"/>
              </a:rPr>
              <a:t>Energy-Momentum </a:t>
            </a:r>
            <a:r>
              <a:rPr lang="en-US" altLang="ja-JP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Conservation</a:t>
            </a:r>
            <a:endParaRPr lang="ja-JP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300" y="5469031"/>
            <a:ext cx="8408912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DDFF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4">
                    <a:lumMod val="75000"/>
                  </a:schemeClr>
                </a:solidFill>
              </a:rPr>
              <a:t>In Strong Magnetic Field </a:t>
            </a:r>
          </a:p>
          <a:p>
            <a:pPr algn="ctr"/>
            <a:r>
              <a:rPr lang="en-US" altLang="ja-JP" sz="2400" b="1" dirty="0">
                <a:solidFill>
                  <a:srgbClr val="0070C0"/>
                </a:solidFill>
              </a:rPr>
              <a:t>      </a:t>
            </a:r>
            <a:r>
              <a:rPr kumimoji="1" lang="en-US" altLang="ja-JP" sz="2400" b="1" dirty="0">
                <a:solidFill>
                  <a:srgbClr val="0033CC"/>
                </a:solidFill>
              </a:rPr>
              <a:t>Momentum Conservation is not necessary</a:t>
            </a:r>
          </a:p>
          <a:p>
            <a:pPr algn="ctr"/>
            <a:r>
              <a:rPr lang="en-US" altLang="ja-JP" sz="2400" b="1" dirty="0">
                <a:solidFill>
                  <a:srgbClr val="FE6B52"/>
                </a:solidFill>
              </a:rPr>
              <a:t>Trans. bet. Two Landau Levels give Additional Momentum</a:t>
            </a:r>
            <a:endParaRPr kumimoji="1" lang="ja-JP" altLang="en-US" sz="2400" b="1" dirty="0">
              <a:solidFill>
                <a:srgbClr val="FE6B52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C5C9622-3A01-433C-A7DC-6D55C303658F}"/>
              </a:ext>
            </a:extLst>
          </p:cNvPr>
          <p:cNvSpPr/>
          <p:nvPr/>
        </p:nvSpPr>
        <p:spPr>
          <a:xfrm>
            <a:off x="2987824" y="2907795"/>
            <a:ext cx="1008112" cy="533673"/>
          </a:xfrm>
          <a:prstGeom prst="roundRect">
            <a:avLst/>
          </a:prstGeom>
          <a:noFill/>
          <a:ln w="38100">
            <a:solidFill>
              <a:srgbClr val="FFF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31052B-6A38-4715-AB29-3A6CFEFE5ACF}"/>
              </a:ext>
            </a:extLst>
          </p:cNvPr>
          <p:cNvSpPr txBox="1"/>
          <p:nvPr/>
        </p:nvSpPr>
        <p:spPr>
          <a:xfrm>
            <a:off x="755576" y="898847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EFFFEF"/>
                </a:solidFill>
                <a:latin typeface="Century Schoolbook" panose="02040604050505020304" pitchFamily="18" charset="0"/>
              </a:rPr>
              <a:t>Neutrino Emission  </a:t>
            </a:r>
            <a:r>
              <a:rPr lang="en-US" altLang="ja-JP" sz="2000" b="1" dirty="0">
                <a:solidFill>
                  <a:srgbClr val="EFFFEF"/>
                </a:solidFill>
                <a:latin typeface="ＭＳ Ｐゴシック" panose="020B0600070205080204" pitchFamily="50" charset="-128"/>
              </a:rPr>
              <a:t>→</a:t>
            </a:r>
            <a:r>
              <a:rPr lang="en-US" altLang="ja-JP" sz="2000" b="1" dirty="0">
                <a:solidFill>
                  <a:srgbClr val="EFFFEF"/>
                </a:solidFill>
                <a:latin typeface="Century Schoolbook" panose="02040604050505020304" pitchFamily="18" charset="0"/>
              </a:rPr>
              <a:t> Information on Inside of  NSs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503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89"/>
    </mc:Choice>
    <mc:Fallback xmlns="">
      <p:transition spd="slow" advTm="618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16" y="332656"/>
            <a:ext cx="7772400" cy="515143"/>
          </a:xfrm>
        </p:spPr>
        <p:txBody>
          <a:bodyPr>
            <a:normAutofit fontScale="90000"/>
          </a:bodyPr>
          <a:lstStyle/>
          <a:p>
            <a:r>
              <a:rPr lang="el-GR" altLang="ja-JP" sz="2800" b="1" i="1" cap="none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1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 Work</a:t>
            </a:r>
            <a:endParaRPr kumimoji="1" lang="ja-JP" altLang="en-US" sz="3100" i="1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37904" y="1180964"/>
                <a:ext cx="8352928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FFCC"/>
                    </a:solidFill>
                  </a:rPr>
                  <a:t>In Strong Magnetic Field</a:t>
                </a:r>
                <a:r>
                  <a:rPr kumimoji="1" lang="en-US" altLang="ja-JP" sz="2400" dirty="0">
                    <a:solidFill>
                      <a:srgbClr val="FFFFCC"/>
                    </a:solidFill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ja-JP" sz="2400" dirty="0"/>
                  <a:t>         Transition Between Different Landau Level States</a:t>
                </a:r>
                <a:endParaRPr kumimoji="1" lang="en-US" altLang="ja-JP" sz="2400" dirty="0">
                  <a:solidFill>
                    <a:srgbClr val="FFFFCC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altLang="ja-JP" sz="2400" dirty="0"/>
                  <a:t> 1)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altLang="ja-JP" sz="2400" i="1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ja-JP" sz="24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altLang="ja-JP" sz="2400" i="1">
                        <a:latin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ja-JP" sz="24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200" dirty="0"/>
                  <a:t>   (</a:t>
                </a:r>
                <a:r>
                  <a:rPr lang="el-GR" altLang="ja-JP" sz="2000" b="1" i="1" dirty="0">
                    <a:ln w="3175" cmpd="sng">
                      <a:noFill/>
                    </a:ln>
                    <a:solidFill>
                      <a:srgbClr val="FFFFCD"/>
                    </a:solidFill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2000" b="1" i="1">
                            <a:ln w="3175" cmpd="sng">
                              <a:noFill/>
                            </a:ln>
                            <a:solidFill>
                              <a:srgbClr val="FFFFC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2000" b="1" i="1" dirty="0">
                            <a:ln w="3175" cmpd="sng">
                              <a:noFill/>
                            </a:ln>
                            <a:solidFill>
                              <a:srgbClr val="FFFFCD"/>
                            </a:solidFill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000" b="1" i="1" dirty="0">
                    <a:ln w="3175" cmpd="sng">
                      <a:noFill/>
                    </a:ln>
                    <a:solidFill>
                      <a:srgbClr val="FFFFCD"/>
                    </a:solidFill>
                    <a:latin typeface="Century Schoolbook" panose="02040604050505020304" pitchFamily="18" charset="0"/>
                    <a:cs typeface="+mj-cs"/>
                  </a:rPr>
                  <a:t> - pair Emission</a:t>
                </a:r>
                <a:r>
                  <a:rPr lang="en-US" altLang="ja-JP" sz="2200" dirty="0"/>
                  <a:t>)</a:t>
                </a:r>
              </a:p>
              <a:p>
                <a:endParaRPr kumimoji="1" lang="en-US" altLang="ja-JP" sz="2400" dirty="0"/>
              </a:p>
              <a:p>
                <a:endParaRPr lang="en-US" altLang="ja-JP" dirty="0"/>
              </a:p>
              <a:p>
                <a:endParaRPr lang="en-US" altLang="ja-JP" dirty="0"/>
              </a:p>
              <a:p>
                <a:pPr>
                  <a:tabLst>
                    <a:tab pos="2417763" algn="l"/>
                  </a:tabLst>
                </a:pPr>
                <a:r>
                  <a:rPr lang="en-US" altLang="ja-JP" sz="2400" dirty="0"/>
                  <a:t>     </a:t>
                </a:r>
                <a:r>
                  <a:rPr lang="en-US" altLang="ja-JP" sz="2400" dirty="0">
                    <a:solidFill>
                      <a:srgbClr val="FFCC99"/>
                    </a:solidFill>
                  </a:rPr>
                  <a:t>Inner Crust  </a:t>
                </a:r>
                <a:r>
                  <a:rPr lang="en-US" altLang="ja-JP" sz="2400" dirty="0">
                    <a:solidFill>
                      <a:srgbClr val="FFCC99"/>
                    </a:solidFill>
                    <a:latin typeface="Century Schoolbook" panose="02040604050505020304" pitchFamily="18" charset="0"/>
                  </a:rPr>
                  <a:t>~ Core</a:t>
                </a:r>
                <a:endParaRPr lang="en-US" altLang="ja-JP" sz="2400" dirty="0">
                  <a:solidFill>
                    <a:srgbClr val="FFCC99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4" y="1180964"/>
                <a:ext cx="8352928" cy="3262432"/>
              </a:xfrm>
              <a:prstGeom prst="rect">
                <a:avLst/>
              </a:prstGeom>
              <a:blipFill>
                <a:blip r:embed="rId2"/>
                <a:stretch>
                  <a:fillRect l="-1095" t="-1495" b="-3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683568" y="3031805"/>
            <a:ext cx="4060743" cy="1011068"/>
            <a:chOff x="271497" y="3266059"/>
            <a:chExt cx="4060743" cy="1011068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971600" y="3573016"/>
              <a:ext cx="18722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971600" y="4149080"/>
              <a:ext cx="1872208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271497" y="3313504"/>
                  <a:ext cx="5734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/>
                    <a:t>p,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ja-JP" altLang="en-US" sz="2000" i="1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97" y="3313504"/>
                  <a:ext cx="573427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638" t="-7576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線矢印コネクタ 13"/>
            <p:cNvCxnSpPr/>
            <p:nvPr/>
          </p:nvCxnSpPr>
          <p:spPr>
            <a:xfrm>
              <a:off x="1711657" y="3628816"/>
              <a:ext cx="0" cy="504000"/>
            </a:xfrm>
            <a:prstGeom prst="straightConnector1">
              <a:avLst/>
            </a:prstGeom>
            <a:ln w="57150" cmpd="dbl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835696" y="3861048"/>
              <a:ext cx="1224136" cy="0"/>
            </a:xfrm>
            <a:prstGeom prst="line">
              <a:avLst/>
            </a:prstGeom>
            <a:ln w="22225">
              <a:gradFill>
                <a:gsLst>
                  <a:gs pos="0">
                    <a:schemeClr val="tx1"/>
                  </a:gs>
                  <a:gs pos="100000">
                    <a:srgbClr val="FFFF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3059832" y="3501008"/>
              <a:ext cx="864096" cy="360040"/>
            </a:xfrm>
            <a:prstGeom prst="straightConnector1">
              <a:avLst/>
            </a:prstGeom>
            <a:ln w="25400">
              <a:solidFill>
                <a:srgbClr val="CCFF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3059832" y="3861048"/>
              <a:ext cx="864096" cy="288032"/>
            </a:xfrm>
            <a:prstGeom prst="straightConnector1">
              <a:avLst/>
            </a:prstGeom>
            <a:ln w="25400">
              <a:solidFill>
                <a:srgbClr val="CCFF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/>
                <p:cNvSpPr/>
                <p:nvPr/>
              </p:nvSpPr>
              <p:spPr>
                <a:xfrm>
                  <a:off x="3903918" y="3877017"/>
                  <a:ext cx="42832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l-GR" altLang="ja-JP" sz="2000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5" name="正方形/長方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918" y="3877017"/>
                  <a:ext cx="42832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3851551" y="3266059"/>
                  <a:ext cx="42832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altLang="ja-JP" sz="2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</m:acc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551" y="3266059"/>
                  <a:ext cx="428322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A9BC63-770B-4371-A23F-B72B27E8701A}"/>
              </a:ext>
            </a:extLst>
          </p:cNvPr>
          <p:cNvSpPr txBox="1"/>
          <p:nvPr/>
        </p:nvSpPr>
        <p:spPr>
          <a:xfrm>
            <a:off x="5282713" y="3279305"/>
            <a:ext cx="40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T.M. et al</a:t>
            </a:r>
            <a:r>
              <a:rPr lang="en-US" altLang="ja-JP" sz="2000" dirty="0"/>
              <a:t>., PLB805 (2020) 135413</a:t>
            </a:r>
            <a:endParaRPr kumimoji="1" lang="ja-JP" altLang="en-US" sz="18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B4C414EF-5156-4759-8F8A-2B8E2C918603}"/>
              </a:ext>
            </a:extLst>
          </p:cNvPr>
          <p:cNvGrpSpPr/>
          <p:nvPr/>
        </p:nvGrpSpPr>
        <p:grpSpPr>
          <a:xfrm>
            <a:off x="831310" y="5517232"/>
            <a:ext cx="3668682" cy="1008112"/>
            <a:chOff x="755576" y="4941168"/>
            <a:chExt cx="3668682" cy="1008112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E842FBA3-3673-400B-B38E-BD8054BE25C9}"/>
                </a:ext>
              </a:extLst>
            </p:cNvPr>
            <p:cNvCxnSpPr>
              <a:cxnSpLocks/>
            </p:cNvCxnSpPr>
            <p:nvPr/>
          </p:nvCxnSpPr>
          <p:spPr>
            <a:xfrm>
              <a:off x="1547728" y="5805264"/>
              <a:ext cx="57600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CF558DA-CDE2-4A10-A1D1-334CFE6DA75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2" y="5157192"/>
              <a:ext cx="900000" cy="0"/>
            </a:xfrm>
            <a:prstGeom prst="line">
              <a:avLst/>
            </a:prstGeom>
            <a:ln w="25400">
              <a:solidFill>
                <a:srgbClr val="CCFF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873A83AE-7088-4F06-97B3-2F9128A1031F}"/>
                </a:ext>
              </a:extLst>
            </p:cNvPr>
            <p:cNvCxnSpPr>
              <a:cxnSpLocks/>
            </p:cNvCxnSpPr>
            <p:nvPr/>
          </p:nvCxnSpPr>
          <p:spPr>
            <a:xfrm>
              <a:off x="2915880" y="5805264"/>
              <a:ext cx="5760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0CC4D55-17E6-4411-8FCE-02CDAA434A0C}"/>
                </a:ext>
              </a:extLst>
            </p:cNvPr>
            <p:cNvSpPr/>
            <p:nvPr/>
          </p:nvSpPr>
          <p:spPr>
            <a:xfrm>
              <a:off x="755576" y="4941168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rgbClr val="CCFFCC"/>
                  </a:solidFill>
                </a:rPr>
                <a:t>n</a:t>
              </a:r>
              <a:endParaRPr lang="ja-JP" altLang="en-US" i="1" dirty="0">
                <a:solidFill>
                  <a:srgbClr val="CCFFCC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FF200F3-5233-4A33-BFF8-41E1A1814D56}"/>
                </a:ext>
              </a:extLst>
            </p:cNvPr>
            <p:cNvSpPr/>
            <p:nvPr/>
          </p:nvSpPr>
          <p:spPr>
            <a:xfrm>
              <a:off x="1162750" y="554917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solidFill>
                    <a:srgbClr val="FFD85B"/>
                  </a:solidFill>
                </a:rPr>
                <a:t>p</a:t>
              </a:r>
              <a:endParaRPr lang="ja-JP" altLang="en-US" i="1" dirty="0">
                <a:solidFill>
                  <a:srgbClr val="FFD85B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32DCC9E0-B416-45AA-9CFD-E4289B74C6CB}"/>
                    </a:ext>
                  </a:extLst>
                </p:cNvPr>
                <p:cNvSpPr/>
                <p:nvPr/>
              </p:nvSpPr>
              <p:spPr>
                <a:xfrm>
                  <a:off x="3542863" y="5549170"/>
                  <a:ext cx="3810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ja-JP" altLang="en-US" sz="2000" i="1" dirty="0"/>
                </a:p>
              </p:txBody>
            </p:sp>
          </mc:Choice>
          <mc:Fallback xmlns="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32DCC9E0-B416-45AA-9CFD-E4289B74C6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2863" y="5549170"/>
                  <a:ext cx="381065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4DA065D0-67F6-450A-A14E-EA8AA516C154}"/>
                </a:ext>
              </a:extLst>
            </p:cNvPr>
            <p:cNvCxnSpPr/>
            <p:nvPr/>
          </p:nvCxnSpPr>
          <p:spPr>
            <a:xfrm>
              <a:off x="1835696" y="5229200"/>
              <a:ext cx="0" cy="576000"/>
            </a:xfrm>
            <a:prstGeom prst="straightConnector1">
              <a:avLst/>
            </a:prstGeom>
            <a:ln w="57150" cmpd="dbl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50779A4F-4781-4C99-93DB-918B23ED1A2A}"/>
                </a:ext>
              </a:extLst>
            </p:cNvPr>
            <p:cNvCxnSpPr/>
            <p:nvPr/>
          </p:nvCxnSpPr>
          <p:spPr>
            <a:xfrm>
              <a:off x="1907704" y="5445224"/>
              <a:ext cx="1080000" cy="0"/>
            </a:xfrm>
            <a:prstGeom prst="line">
              <a:avLst/>
            </a:prstGeom>
            <a:ln w="254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88E18A68-D557-4A3E-8E59-CBB303B46F13}"/>
                </a:ext>
              </a:extLst>
            </p:cNvPr>
            <p:cNvCxnSpPr>
              <a:cxnSpLocks/>
            </p:cNvCxnSpPr>
            <p:nvPr/>
          </p:nvCxnSpPr>
          <p:spPr>
            <a:xfrm>
              <a:off x="2987704" y="5445224"/>
              <a:ext cx="216145" cy="304001"/>
            </a:xfrm>
            <a:prstGeom prst="straightConnector1">
              <a:avLst/>
            </a:prstGeom>
            <a:ln w="28575">
              <a:solidFill>
                <a:srgbClr val="CCFF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5D1F4587-AEF9-4612-AE7D-EFD1821AF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7704" y="5207731"/>
              <a:ext cx="1008232" cy="237494"/>
            </a:xfrm>
            <a:prstGeom prst="straightConnector1">
              <a:avLst/>
            </a:prstGeom>
            <a:ln w="25400">
              <a:solidFill>
                <a:srgbClr val="CCFF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3DC48744-6AD2-4934-8793-7412735648D2}"/>
                    </a:ext>
                  </a:extLst>
                </p:cNvPr>
                <p:cNvSpPr/>
                <p:nvPr/>
              </p:nvSpPr>
              <p:spPr>
                <a:xfrm>
                  <a:off x="3995936" y="4973106"/>
                  <a:ext cx="42832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2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l-GR" altLang="ja-JP" sz="2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ν</m:t>
                            </m:r>
                          </m:e>
                        </m:acc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3DC48744-6AD2-4934-8793-74127356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4973106"/>
                  <a:ext cx="428322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8F84FF7-AD9E-428E-BC9E-11CB8E3382A2}"/>
                  </a:ext>
                </a:extLst>
              </p:cNvPr>
              <p:cNvSpPr txBox="1"/>
              <p:nvPr/>
            </p:nvSpPr>
            <p:spPr>
              <a:xfrm>
                <a:off x="323528" y="4890067"/>
                <a:ext cx="8352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0" dirty="0">
                    <a:ea typeface="Cambria Math" panose="02040503050406030204" pitchFamily="18" charset="0"/>
                  </a:rPr>
                  <a:t>2)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</a:rPr>
                      <m:t> +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ja-JP" sz="240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dirty="0"/>
                  <a:t>    (DU)      </a:t>
                </a:r>
                <a:r>
                  <a:rPr lang="en-US" altLang="ja-JP" sz="2400" dirty="0">
                    <a:solidFill>
                      <a:srgbClr val="FFCC99"/>
                    </a:solidFill>
                    <a:latin typeface="Century Schoolbook" panose="02040604050505020304" pitchFamily="18" charset="0"/>
                  </a:rPr>
                  <a:t>Core</a:t>
                </a:r>
                <a:endParaRPr lang="en-US" altLang="ja-JP" sz="2400" dirty="0">
                  <a:solidFill>
                    <a:srgbClr val="FFCC99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8F84FF7-AD9E-428E-BC9E-11CB8E33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90067"/>
                <a:ext cx="8352928" cy="523220"/>
              </a:xfrm>
              <a:prstGeom prst="rect">
                <a:avLst/>
              </a:prstGeom>
              <a:blipFill>
                <a:blip r:embed="rId11"/>
                <a:stretch>
                  <a:fillRect l="-1095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1C1981-26F6-4AF5-9EB6-3B8229D4894D}"/>
              </a:ext>
            </a:extLst>
          </p:cNvPr>
          <p:cNvSpPr/>
          <p:nvPr/>
        </p:nvSpPr>
        <p:spPr>
          <a:xfrm>
            <a:off x="5392383" y="5554022"/>
            <a:ext cx="3284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T.M. et al., arXiv:2103.01703 </a:t>
            </a:r>
            <a:r>
              <a:rPr lang="en-US" altLang="ja-JP" dirty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18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"/>
    </mc:Choice>
    <mc:Fallback xmlns="">
      <p:transition spd="slow" advTm="14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75D1AE52-636F-4C9A-94F7-68C3FE0A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68" y="123807"/>
            <a:ext cx="9109519" cy="91644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800" b="1" cap="none" dirty="0">
                <a:solidFill>
                  <a:srgbClr val="FFFF00"/>
                </a:solidFill>
                <a:latin typeface="Century Schoolbook" panose="02040604050505020304" pitchFamily="18" charset="0"/>
              </a:rPr>
              <a:t>Neutron-Star Matter </a:t>
            </a:r>
            <a:r>
              <a:rPr lang="en-US" altLang="ja-JP" sz="2800" b="1" cap="none" dirty="0">
                <a:solidFill>
                  <a:srgbClr val="FFFF00"/>
                </a:solidFill>
                <a:latin typeface="Century Schoolbook" panose="02040604050505020304" pitchFamily="18" charset="0"/>
              </a:rPr>
              <a:t>with Strong Mag. Field</a:t>
            </a:r>
            <a:endParaRPr kumimoji="1" lang="ja-JP" altLang="en-US" sz="2800" b="1" cap="none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7650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fld id="{2538E86D-C07D-4C86-B105-BFF49995C9B3}" type="slidenum">
              <a:rPr kumimoji="0" lang="ja-JP" altLang="en-US" sz="1400">
                <a:solidFill>
                  <a:prstClr val="white"/>
                </a:solidFill>
              </a:rPr>
              <a:pPr>
                <a:spcBef>
                  <a:spcPct val="50000"/>
                </a:spcBef>
              </a:pPr>
              <a:t>5</a:t>
            </a:fld>
            <a:endParaRPr kumimoji="0" lang="en-US" altLang="ja-JP" sz="1400">
              <a:solidFill>
                <a:prstClr val="white"/>
              </a:solidFill>
            </a:endParaRPr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876412" y="1304137"/>
            <a:ext cx="7693232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Nucleon Mean-Fields   </a:t>
            </a:r>
            <a:r>
              <a:rPr lang="en-US" altLang="ja-JP" b="1" dirty="0">
                <a:solidFill>
                  <a:srgbClr val="FF0000"/>
                </a:solidFill>
              </a:rPr>
              <a:t>RMF Theory</a:t>
            </a:r>
            <a:r>
              <a:rPr lang="en-US" altLang="ja-JP" b="1" dirty="0">
                <a:solidFill>
                  <a:schemeClr val="bg1"/>
                </a:solidFill>
              </a:rPr>
              <a:t> 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12360" y="57728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solidFill>
                  <a:srgbClr val="FFFFCC"/>
                </a:solidFill>
              </a:rPr>
              <a:t>e</a:t>
            </a:r>
            <a:endParaRPr kumimoji="1" lang="ja-JP" altLang="en-US" sz="2000" i="1" dirty="0">
              <a:solidFill>
                <a:srgbClr val="FFFFCC"/>
              </a:solidFill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98347FC2-1A34-43FA-9251-D214B1B2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59" y="223165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400" b="1" dirty="0">
                <a:solidFill>
                  <a:srgbClr val="FFFFCC"/>
                </a:solidFill>
              </a:rPr>
              <a:t>Magnetic Field :</a:t>
            </a: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848B2F7B-3344-48C3-9FCE-7581581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49" y="2231650"/>
            <a:ext cx="1328679" cy="47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3">
            <a:extLst>
              <a:ext uri="{FF2B5EF4-FFF2-40B4-BE49-F238E27FC236}">
                <a16:creationId xmlns:a16="http://schemas.microsoft.com/office/drawing/2014/main" id="{8C7A2632-1D7C-49FF-A500-5F49CCEC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32" y="2288666"/>
            <a:ext cx="1874912" cy="4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1">
            <a:extLst>
              <a:ext uri="{FF2B5EF4-FFF2-40B4-BE49-F238E27FC236}">
                <a16:creationId xmlns:a16="http://schemas.microsoft.com/office/drawing/2014/main" id="{91C17D31-B2F6-4F8D-A25B-93F625CE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7" y="3165709"/>
            <a:ext cx="1514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>
                <a:solidFill>
                  <a:prstClr val="white"/>
                </a:solidFill>
              </a:rPr>
              <a:t>Dirac Eq.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1A97B1B-4FB1-469A-A587-CF74BEA052C4}"/>
                  </a:ext>
                </a:extLst>
              </p:cNvPr>
              <p:cNvSpPr txBox="1"/>
              <p:nvPr/>
            </p:nvSpPr>
            <p:spPr>
              <a:xfrm>
                <a:off x="1932984" y="3038053"/>
                <a:ext cx="6959496" cy="75520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2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200" b="1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ja-JP" altLang="en-US" sz="22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ja-JP" altLang="en-US" sz="2200" i="1" dirty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2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ja-JP" altLang="en-US" sz="2200" b="1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𝜵</m:t>
                              </m:r>
                              <m:r>
                                <a:rPr lang="en-US" altLang="ja-JP" sz="22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2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ja-JP" sz="2200" b="1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altLang="ja-JP" sz="22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2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2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2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2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ja-JP" altLang="en-US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2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r>
                        <a:rPr kumimoji="1" lang="ja-JP" altLang="en-US" sz="22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sz="22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200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kumimoji="1" lang="en-US" altLang="ja-JP" sz="22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sz="22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ja-JP" altLang="en-US" sz="22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ja-JP" sz="22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200" b="1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2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2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1A97B1B-4FB1-469A-A587-CF74BEA05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84" y="3038053"/>
                <a:ext cx="6959496" cy="755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51CFDD1-E141-4AA7-AC7D-B974454C0330}"/>
                  </a:ext>
                </a:extLst>
              </p:cNvPr>
              <p:cNvSpPr txBox="1"/>
              <p:nvPr/>
            </p:nvSpPr>
            <p:spPr>
              <a:xfrm>
                <a:off x="723049" y="3925719"/>
                <a:ext cx="2700000" cy="432000"/>
              </a:xfrm>
              <a:prstGeom prst="rect">
                <a:avLst/>
              </a:prstGeom>
              <a:solidFill>
                <a:srgbClr val="FFFFCD"/>
              </a:solidFill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rgbClr val="002060"/>
                    </a:solidFill>
                  </a:rPr>
                  <a:t>:Scalar Mean-Field</a:t>
                </a:r>
                <a:endParaRPr kumimoji="1" lang="ja-JP" altLang="en-US" sz="22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51CFDD1-E141-4AA7-AC7D-B974454C0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49" y="3925719"/>
                <a:ext cx="2700000" cy="432000"/>
              </a:xfrm>
              <a:prstGeom prst="rect">
                <a:avLst/>
              </a:prstGeom>
              <a:blipFill>
                <a:blip r:embed="rId5"/>
                <a:stretch>
                  <a:fillRect t="-8451" r="-903"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8BDF05A-9EE6-4852-AFF4-44513299310D}"/>
                  </a:ext>
                </a:extLst>
              </p:cNvPr>
              <p:cNvSpPr txBox="1"/>
              <p:nvPr/>
            </p:nvSpPr>
            <p:spPr>
              <a:xfrm>
                <a:off x="3643230" y="3933053"/>
                <a:ext cx="2736000" cy="432000"/>
              </a:xfrm>
              <a:prstGeom prst="rect">
                <a:avLst/>
              </a:prstGeom>
              <a:solidFill>
                <a:srgbClr val="FFFFCD"/>
              </a:solidFill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rgbClr val="002060"/>
                    </a:solidFill>
                  </a:rPr>
                  <a:t>:Vector Mean-Field</a:t>
                </a:r>
                <a:endParaRPr kumimoji="1" lang="ja-JP" altLang="en-US" sz="22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8BDF05A-9EE6-4852-AFF4-445132993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30" y="3933053"/>
                <a:ext cx="2736000" cy="432000"/>
              </a:xfrm>
              <a:prstGeom prst="rect">
                <a:avLst/>
              </a:prstGeom>
              <a:blipFill>
                <a:blip r:embed="rId6"/>
                <a:stretch>
                  <a:fillRect t="-8451" r="-1339"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1">
            <a:extLst>
              <a:ext uri="{FF2B5EF4-FFF2-40B4-BE49-F238E27FC236}">
                <a16:creationId xmlns:a16="http://schemas.microsoft.com/office/drawing/2014/main" id="{6EBB1125-49E7-45E2-8136-D48EDE33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025" y="3920857"/>
            <a:ext cx="864096" cy="400110"/>
          </a:xfrm>
          <a:prstGeom prst="rect">
            <a:avLst/>
          </a:prstGeom>
          <a:solidFill>
            <a:srgbClr val="EFFFE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000" dirty="0">
                <a:solidFill>
                  <a:srgbClr val="002060"/>
                </a:solidFill>
              </a:rPr>
              <a:t>AMM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id="{33D76157-4DD0-4286-9B8A-A2CC4623199E}"/>
                  </a:ext>
                </a:extLst>
              </p:cNvPr>
              <p:cNvSpPr txBox="1"/>
              <p:nvPr/>
            </p:nvSpPr>
            <p:spPr bwMode="auto">
              <a:xfrm>
                <a:off x="2267744" y="4802212"/>
                <a:ext cx="4410387" cy="14351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ts val="3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,   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𝑠𝑦𝑚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=32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ja-JP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0.17 </m:t>
                      </m:r>
                      <m:r>
                        <m:rPr>
                          <m:nor/>
                        </m:rPr>
                        <a:rPr lang="ja-JP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ja-JP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ja-JP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id="{33D76157-4DD0-4286-9B8A-A2CC46231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4802212"/>
                <a:ext cx="4410387" cy="1435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96716"/>
      </p:ext>
    </p:extLst>
  </p:cSld>
  <p:clrMapOvr>
    <a:masterClrMapping/>
  </p:clrMapOvr>
  <p:transition advTm="3911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808832" y="241871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</a:t>
            </a:r>
            <a:endParaRPr kumimoji="1" lang="ja-JP" altLang="en-US" sz="18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650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188913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fld id="{2538E86D-C07D-4C86-B105-BFF49995C9B3}" type="slidenum">
              <a:rPr kumimoji="0" lang="ja-JP" altLang="en-US" sz="1400">
                <a:solidFill>
                  <a:prstClr val="white"/>
                </a:solidFill>
              </a:rPr>
              <a:pPr>
                <a:spcBef>
                  <a:spcPct val="50000"/>
                </a:spcBef>
              </a:pPr>
              <a:t>6</a:t>
            </a:fld>
            <a:endParaRPr kumimoji="0" lang="en-US" altLang="ja-JP" sz="1400">
              <a:solidFill>
                <a:prstClr val="white"/>
              </a:solidFill>
            </a:endParaRPr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827584" y="188913"/>
            <a:ext cx="7693232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Single Particle Energies and Wave-Functions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7654" name="テキスト ボックス 1"/>
          <p:cNvSpPr txBox="1">
            <a:spLocks noChangeArrowheads="1"/>
          </p:cNvSpPr>
          <p:nvPr/>
        </p:nvSpPr>
        <p:spPr bwMode="auto">
          <a:xfrm>
            <a:off x="179512" y="980728"/>
            <a:ext cx="3053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200" dirty="0">
                <a:solidFill>
                  <a:srgbClr val="E3F2F9"/>
                </a:solidFill>
              </a:rPr>
              <a:t>Single </a:t>
            </a:r>
            <a:r>
              <a:rPr lang="en-US" altLang="ja-JP" sz="2200" dirty="0" err="1">
                <a:solidFill>
                  <a:srgbClr val="E3F2F9"/>
                </a:solidFill>
              </a:rPr>
              <a:t>Pariicle</a:t>
            </a:r>
            <a:r>
              <a:rPr lang="en-US" altLang="ja-JP" sz="2200" dirty="0">
                <a:solidFill>
                  <a:srgbClr val="E3F2F9"/>
                </a:solidFill>
              </a:rPr>
              <a:t> Energy</a:t>
            </a:r>
            <a:endParaRPr lang="ja-JP" altLang="en-US" sz="2200" dirty="0">
              <a:solidFill>
                <a:srgbClr val="E3F2F9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94" y="1676144"/>
            <a:ext cx="6708001" cy="526630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55576" y="1715705"/>
            <a:ext cx="9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FFCC"/>
                </a:solidFill>
              </a:rPr>
              <a:t>p </a:t>
            </a:r>
            <a:r>
              <a:rPr kumimoji="1" lang="en-US" altLang="ja-JP" sz="2400" dirty="0">
                <a:solidFill>
                  <a:srgbClr val="FFFFCC"/>
                </a:solidFill>
              </a:rPr>
              <a:t>&amp; </a:t>
            </a:r>
            <a:r>
              <a:rPr kumimoji="1" lang="en-US" altLang="ja-JP" sz="2400" i="1" dirty="0">
                <a:solidFill>
                  <a:srgbClr val="FFFFCC"/>
                </a:solidFill>
              </a:rPr>
              <a:t>e</a:t>
            </a:r>
            <a:endParaRPr kumimoji="1" lang="ja-JP" altLang="en-US" sz="1800" i="1" dirty="0">
              <a:solidFill>
                <a:srgbClr val="FFFFCC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73" y="2344892"/>
            <a:ext cx="6397951" cy="636174"/>
          </a:xfrm>
          <a:prstGeom prst="rect">
            <a:avLst/>
          </a:prstGeom>
        </p:spPr>
      </p:pic>
      <p:sp>
        <p:nvSpPr>
          <p:cNvPr id="20" name="テキスト ボックス 1"/>
          <p:cNvSpPr txBox="1">
            <a:spLocks noChangeArrowheads="1"/>
          </p:cNvSpPr>
          <p:nvPr/>
        </p:nvSpPr>
        <p:spPr bwMode="auto">
          <a:xfrm>
            <a:off x="-25329" y="3068912"/>
            <a:ext cx="1872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200" dirty="0">
                <a:solidFill>
                  <a:srgbClr val="E3F2F9"/>
                </a:solidFill>
              </a:rPr>
              <a:t>Wave-</a:t>
            </a:r>
            <a:r>
              <a:rPr lang="en-US" altLang="ja-JP" sz="2200" dirty="0" err="1">
                <a:solidFill>
                  <a:srgbClr val="E3F2F9"/>
                </a:solidFill>
              </a:rPr>
              <a:t>Fuction</a:t>
            </a:r>
            <a:endParaRPr lang="ja-JP" altLang="en-US" sz="2200" dirty="0">
              <a:solidFill>
                <a:srgbClr val="E3F2F9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949" y="3526981"/>
            <a:ext cx="6048672" cy="7443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97" y="4395532"/>
            <a:ext cx="8406841" cy="53868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55576" y="365073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>
                <a:solidFill>
                  <a:srgbClr val="FFFFCC"/>
                </a:solidFill>
              </a:rPr>
              <a:t>p</a:t>
            </a:r>
            <a:r>
              <a:rPr kumimoji="1" lang="en-US" altLang="ja-JP" sz="2200" dirty="0">
                <a:solidFill>
                  <a:srgbClr val="FFFFCC"/>
                </a:solidFill>
              </a:rPr>
              <a:t> &amp; </a:t>
            </a:r>
            <a:r>
              <a:rPr kumimoji="1" lang="en-US" altLang="ja-JP" sz="2200" i="1" dirty="0">
                <a:solidFill>
                  <a:srgbClr val="FFFFCC"/>
                </a:solidFill>
              </a:rPr>
              <a:t>e</a:t>
            </a:r>
            <a:endParaRPr kumimoji="1" lang="ja-JP" altLang="en-US" sz="2200" i="1" dirty="0">
              <a:solidFill>
                <a:srgbClr val="FFFFCC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980771"/>
            <a:ext cx="3016650" cy="39244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923928" y="49807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i="1" dirty="0">
                <a:solidFill>
                  <a:srgbClr val="FFFFCC"/>
                </a:solidFill>
              </a:rPr>
              <a:t>p</a:t>
            </a:r>
            <a:endParaRPr kumimoji="1" lang="ja-JP" altLang="en-US" sz="1800" b="1" i="1" dirty="0">
              <a:solidFill>
                <a:srgbClr val="FFFFCC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069" y="4980771"/>
            <a:ext cx="2602275" cy="38831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812360" y="498077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solidFill>
                  <a:srgbClr val="FFFFCC"/>
                </a:solidFill>
              </a:rPr>
              <a:t>e</a:t>
            </a:r>
            <a:endParaRPr kumimoji="1" lang="ja-JP" altLang="en-US" sz="2000" i="1" dirty="0">
              <a:solidFill>
                <a:srgbClr val="FFFF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9725" y="544061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</a:t>
            </a:r>
            <a:r>
              <a:rPr kumimoji="1" lang="en-US" altLang="ja-JP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eutron</a:t>
            </a:r>
            <a:endParaRPr kumimoji="1" lang="ja-JP" altLang="en-US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7" y="5817614"/>
            <a:ext cx="8473141" cy="8212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D9D5C5-5962-49EB-BCFB-648FB7DCCAEE}"/>
              </a:ext>
            </a:extLst>
          </p:cNvPr>
          <p:cNvSpPr txBox="1"/>
          <p:nvPr/>
        </p:nvSpPr>
        <p:spPr>
          <a:xfrm>
            <a:off x="3558929" y="1101824"/>
            <a:ext cx="2664296" cy="400110"/>
          </a:xfrm>
          <a:prstGeom prst="rect">
            <a:avLst/>
          </a:prstGeom>
          <a:solidFill>
            <a:srgbClr val="FFFFCD"/>
          </a:solidFill>
          <a:ln w="28575">
            <a:solidFill>
              <a:srgbClr val="FFD0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</a:rPr>
              <a:t>Landau Level Number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C3047DF-2580-44F9-B322-6742B6CFCD72}"/>
              </a:ext>
            </a:extLst>
          </p:cNvPr>
          <p:cNvSpPr/>
          <p:nvPr/>
        </p:nvSpPr>
        <p:spPr>
          <a:xfrm>
            <a:off x="5724128" y="1798977"/>
            <a:ext cx="216024" cy="33544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42B012E-A217-4C27-BBB9-1326BB9F0901}"/>
              </a:ext>
            </a:extLst>
          </p:cNvPr>
          <p:cNvCxnSpPr>
            <a:cxnSpLocks/>
          </p:cNvCxnSpPr>
          <p:nvPr/>
        </p:nvCxnSpPr>
        <p:spPr>
          <a:xfrm>
            <a:off x="5508104" y="1548491"/>
            <a:ext cx="216025" cy="239622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7AA712-AF1F-48F2-BCB3-67E132C15D7C}"/>
              </a:ext>
            </a:extLst>
          </p:cNvPr>
          <p:cNvSpPr txBox="1"/>
          <p:nvPr/>
        </p:nvSpPr>
        <p:spPr>
          <a:xfrm>
            <a:off x="6425952" y="1135255"/>
            <a:ext cx="2484784" cy="369332"/>
          </a:xfrm>
          <a:prstGeom prst="rect">
            <a:avLst/>
          </a:prstGeom>
          <a:solidFill>
            <a:srgbClr val="ECF1FA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>
                <a:solidFill>
                  <a:srgbClr val="FF0000"/>
                </a:solidFill>
              </a:rPr>
              <a:t>Anomalous Mag. Mom.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28DE6449-381C-4E99-9EDB-6A0ABAD416ED}"/>
              </a:ext>
            </a:extLst>
          </p:cNvPr>
          <p:cNvCxnSpPr>
            <a:cxnSpLocks/>
          </p:cNvCxnSpPr>
          <p:nvPr/>
        </p:nvCxnSpPr>
        <p:spPr>
          <a:xfrm flipH="1">
            <a:off x="7210606" y="1556792"/>
            <a:ext cx="313723" cy="335441"/>
          </a:xfrm>
          <a:prstGeom prst="straightConnector1">
            <a:avLst/>
          </a:prstGeom>
          <a:ln w="28575">
            <a:solidFill>
              <a:srgbClr val="0EAE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9F40A3B5-275E-4E7D-BC24-828AFFC829D7}"/>
              </a:ext>
            </a:extLst>
          </p:cNvPr>
          <p:cNvSpPr/>
          <p:nvPr/>
        </p:nvSpPr>
        <p:spPr>
          <a:xfrm>
            <a:off x="7020272" y="1796414"/>
            <a:ext cx="190334" cy="406360"/>
          </a:xfrm>
          <a:prstGeom prst="ellipse">
            <a:avLst/>
          </a:prstGeom>
          <a:noFill/>
          <a:ln w="25400">
            <a:solidFill>
              <a:srgbClr val="00B05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6F71F7B-1A01-4CE1-8512-F25C46D560AF}"/>
              </a:ext>
            </a:extLst>
          </p:cNvPr>
          <p:cNvSpPr/>
          <p:nvPr/>
        </p:nvSpPr>
        <p:spPr>
          <a:xfrm>
            <a:off x="6829938" y="2564904"/>
            <a:ext cx="190334" cy="315478"/>
          </a:xfrm>
          <a:prstGeom prst="ellipse">
            <a:avLst/>
          </a:prstGeom>
          <a:noFill/>
          <a:ln w="254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4768"/>
      </p:ext>
    </p:extLst>
  </p:cSld>
  <p:clrMapOvr>
    <a:masterClrMapping/>
  </p:clrMapOvr>
  <p:transition advTm="3911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C3E543D-1A5E-4FE7-8326-38C6B6D5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9" y="1676830"/>
            <a:ext cx="8816645" cy="687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0648"/>
                <a:ext cx="7772400" cy="515143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sz="3100" cap="none" dirty="0">
                    <a:latin typeface="Century Schoolbook" panose="02040604050505020304" pitchFamily="18" charset="0"/>
                  </a:rPr>
                  <a:t>Decay Width of </a:t>
                </a:r>
                <a:r>
                  <a:rPr lang="el-GR" altLang="ja-JP" sz="3100" b="1" i="1" cap="none" dirty="0">
                    <a:solidFill>
                      <a:srgbClr val="FFFFC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3100" b="1" i="1" cap="none">
                            <a:solidFill>
                              <a:srgbClr val="FFFF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3100" b="1" i="1" cap="none" dirty="0">
                            <a:solidFill>
                              <a:srgbClr val="FFFFC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3100" b="1" i="1" cap="none" dirty="0">
                    <a:solidFill>
                      <a:srgbClr val="FFFFC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altLang="ja-JP" sz="3100" b="1" i="1" cap="none" dirty="0">
                    <a:solidFill>
                      <a:srgbClr val="FFFFCD"/>
                    </a:solidFill>
                    <a:latin typeface="Century Schoolbook" panose="02040604050505020304" pitchFamily="18" charset="0"/>
                  </a:rPr>
                  <a:t>- pair Emission</a:t>
                </a:r>
                <a:r>
                  <a:rPr kumimoji="1" lang="en-US" altLang="ja-JP" cap="none" dirty="0">
                    <a:latin typeface="Century Schoolbook" panose="02040604050505020304" pitchFamily="18" charset="0"/>
                  </a:rPr>
                  <a:t> </a:t>
                </a:r>
                <a:endParaRPr kumimoji="1" lang="ja-JP" altLang="en-US" cap="none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0648"/>
                <a:ext cx="7772400" cy="515143"/>
              </a:xfrm>
              <a:blipFill>
                <a:blip r:embed="rId4"/>
                <a:stretch>
                  <a:fillRect l="-1647" t="-11905" b="-34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54065" y="253809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Landau Level  Transition Energy is kept to be  a</a:t>
            </a:r>
            <a:r>
              <a:rPr lang="en-US" altLang="ja-JP" sz="2400" dirty="0"/>
              <a:t>  few MeV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20868"/>
              </p:ext>
            </p:extLst>
          </p:nvPr>
        </p:nvGraphicFramePr>
        <p:xfrm>
          <a:off x="2336974" y="3068960"/>
          <a:ext cx="34591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数式" r:id="rId5" imgW="2095200" imgH="228600" progId="Equation.3">
                  <p:embed/>
                </p:oleObj>
              </mc:Choice>
              <mc:Fallback>
                <p:oleObj name="数式" r:id="rId5" imgW="2095200" imgH="228600" progId="Equation.3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6974" y="3068960"/>
                        <a:ext cx="3459162" cy="3762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98028" y="965007"/>
            <a:ext cx="519810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Total Emissivity (Luminosity)</a:t>
            </a:r>
            <a:endParaRPr lang="en-US" altLang="ja-JP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30863" y="1772816"/>
            <a:ext cx="1389409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69C5A43-37BD-4055-816B-EADE965CFA48}"/>
              </a:ext>
            </a:extLst>
          </p:cNvPr>
          <p:cNvGrpSpPr/>
          <p:nvPr/>
        </p:nvGrpSpPr>
        <p:grpSpPr>
          <a:xfrm>
            <a:off x="308752" y="3677401"/>
            <a:ext cx="8720129" cy="2919951"/>
            <a:chOff x="219703" y="2510177"/>
            <a:chExt cx="8720129" cy="291995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46395" y="3645024"/>
              <a:ext cx="8677754" cy="17851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3300"/>
                  </a:solidFill>
                </a:rPr>
                <a:t> </a:t>
              </a:r>
              <a:r>
                <a:rPr lang="en-US" altLang="ja-JP" sz="2400" b="1" dirty="0">
                  <a:solidFill>
                    <a:srgbClr val="0033CC"/>
                  </a:solidFill>
                </a:rPr>
                <a:t>Low Temperature Expansion ( </a:t>
              </a:r>
              <a:r>
                <a:rPr lang="en-US" altLang="ja-JP" sz="2400" b="1" i="1" dirty="0">
                  <a:solidFill>
                    <a:srgbClr val="0033CC"/>
                  </a:solidFill>
                </a:rPr>
                <a:t>T</a:t>
              </a:r>
              <a:r>
                <a:rPr lang="en-US" altLang="ja-JP" sz="2400" b="1" dirty="0">
                  <a:solidFill>
                    <a:srgbClr val="0033CC"/>
                  </a:solidFill>
                </a:rPr>
                <a:t> &lt; &lt; 1 )</a:t>
              </a:r>
            </a:p>
            <a:p>
              <a:endParaRPr lang="en-US" altLang="ja-JP" sz="2400" b="1" dirty="0">
                <a:solidFill>
                  <a:srgbClr val="0033CC"/>
                </a:solidFill>
              </a:endParaRPr>
            </a:p>
            <a:p>
              <a:endParaRPr lang="en-US" altLang="ja-JP" sz="2400" b="1" dirty="0">
                <a:solidFill>
                  <a:srgbClr val="FF3300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kumimoji="1" lang="en-US" altLang="ja-JP" sz="2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  </a:t>
              </a:r>
              <a:r>
                <a:rPr kumimoji="1" lang="en-US" altLang="ja-JP" sz="2400" b="1" dirty="0">
                  <a:solidFill>
                    <a:srgbClr val="C00000"/>
                  </a:solidFill>
                </a:rPr>
                <a:t>Emitted Particle Energy  </a:t>
              </a:r>
              <a:r>
                <a:rPr kumimoji="1" lang="en-US" altLang="ja-JP" sz="2400" b="1" dirty="0">
                  <a:solidFill>
                    <a:srgbClr val="C00000"/>
                  </a:solidFill>
                  <a:latin typeface="Century Schoolbook" panose="02040604050505020304" pitchFamily="18" charset="0"/>
                </a:rPr>
                <a:t>&gt; </a:t>
              </a:r>
              <a:r>
                <a:rPr kumimoji="1" lang="en-US" altLang="ja-JP" sz="2400" b="1" i="1" dirty="0">
                  <a:solidFill>
                    <a:srgbClr val="C00000"/>
                  </a:solidFill>
                  <a:latin typeface="Century Schoolbook" panose="02040604050505020304" pitchFamily="18" charset="0"/>
                </a:rPr>
                <a:t>T</a:t>
              </a:r>
              <a:r>
                <a:rPr kumimoji="1" lang="en-US" altLang="ja-JP" sz="2400" b="1" dirty="0">
                  <a:solidFill>
                    <a:srgbClr val="C00000"/>
                  </a:solidFill>
                  <a:latin typeface="Century Schoolbook" panose="02040604050505020304" pitchFamily="18" charset="0"/>
                </a:rPr>
                <a:t> (Temperature)</a:t>
              </a:r>
              <a:endParaRPr kumimoji="1" lang="en-US" altLang="ja-JP" b="1" dirty="0">
                <a:solidFill>
                  <a:srgbClr val="C00000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960000">
              <a:off x="6708836" y="4222798"/>
              <a:ext cx="22309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600" b="1" dirty="0">
                  <a:solidFill>
                    <a:srgbClr val="FF0000"/>
                  </a:solidFill>
                </a:rPr>
                <a:t>Unavailable!</a:t>
              </a:r>
              <a:endParaRPr kumimoji="1" lang="ja-JP" altLang="en-US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19703" y="2510177"/>
              <a:ext cx="8326121" cy="984885"/>
            </a:xfrm>
            <a:prstGeom prst="rect">
              <a:avLst/>
            </a:prstGeom>
            <a:solidFill>
              <a:srgbClr val="E5FFE5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C00000"/>
                  </a:solidFill>
                </a:rPr>
                <a:t>       In Strong Mag. Fld. </a:t>
              </a:r>
              <a:r>
                <a:rPr kumimoji="1" lang="en-US" altLang="ja-JP" sz="2400" i="1" dirty="0">
                  <a:solidFill>
                    <a:srgbClr val="C00000"/>
                  </a:solidFill>
                </a:rPr>
                <a:t>    </a:t>
              </a:r>
              <a:r>
                <a:rPr kumimoji="1" lang="en-US" altLang="ja-JP" sz="2400" i="1" dirty="0">
                  <a:solidFill>
                    <a:schemeClr val="bg2">
                      <a:lumMod val="75000"/>
                    </a:schemeClr>
                  </a:solidFill>
                </a:rPr>
                <a:t>n</a:t>
              </a:r>
              <a:r>
                <a:rPr kumimoji="1" lang="en-US" altLang="ja-JP" sz="2400" dirty="0">
                  <a:solidFill>
                    <a:schemeClr val="bg2">
                      <a:lumMod val="75000"/>
                    </a:schemeClr>
                  </a:solidFill>
                </a:rPr>
                <a:t>(</a:t>
              </a:r>
              <a:r>
                <a:rPr kumimoji="1" lang="en-US" altLang="ja-JP" sz="2400" i="1" dirty="0" err="1">
                  <a:solidFill>
                    <a:schemeClr val="bg2">
                      <a:lumMod val="75000"/>
                    </a:schemeClr>
                  </a:solidFill>
                </a:rPr>
                <a:t>e</a:t>
              </a:r>
              <a:r>
                <a:rPr kumimoji="1" lang="en-US" altLang="ja-JP" sz="2400" baseline="-25000" dirty="0" err="1">
                  <a:solidFill>
                    <a:schemeClr val="bg2">
                      <a:lumMod val="75000"/>
                    </a:schemeClr>
                  </a:solidFill>
                </a:rPr>
                <a:t>i</a:t>
              </a:r>
              <a:r>
                <a:rPr kumimoji="1" lang="en-US" altLang="ja-JP" sz="2400" dirty="0">
                  <a:solidFill>
                    <a:schemeClr val="bg2">
                      <a:lumMod val="75000"/>
                    </a:schemeClr>
                  </a:solidFill>
                </a:rPr>
                <a:t>) </a:t>
              </a:r>
              <a:r>
                <a:rPr kumimoji="1" lang="en-US" altLang="ja-JP" sz="2400" dirty="0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~(1</a:t>
              </a:r>
              <a:r>
                <a:rPr kumimoji="1" lang="ja-JP" altLang="en-US" sz="2000" dirty="0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－</a:t>
              </a:r>
              <a:r>
                <a:rPr lang="en-US" altLang="ja-JP" sz="2400" i="1" dirty="0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n</a:t>
              </a:r>
              <a:r>
                <a:rPr kumimoji="1" lang="en-US" altLang="ja-JP" sz="2400" dirty="0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(</a:t>
              </a:r>
              <a:r>
                <a:rPr kumimoji="1" lang="en-US" altLang="ja-JP" sz="2400" i="1" dirty="0" err="1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e</a:t>
              </a:r>
              <a:r>
                <a:rPr kumimoji="1" lang="en-US" altLang="ja-JP" sz="2400" baseline="-25000" dirty="0" err="1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f</a:t>
              </a:r>
              <a:r>
                <a:rPr kumimoji="1" lang="en-US" altLang="ja-JP" sz="2400" dirty="0">
                  <a:solidFill>
                    <a:schemeClr val="bg2">
                      <a:lumMod val="75000"/>
                    </a:schemeClr>
                  </a:solidFill>
                  <a:latin typeface="Century Schoolbook" panose="02040604050505020304" pitchFamily="18" charset="0"/>
                </a:rPr>
                <a:t>))</a:t>
              </a:r>
              <a:r>
                <a:rPr kumimoji="1" lang="en-US" altLang="ja-JP" sz="2400" dirty="0">
                  <a:solidFill>
                    <a:schemeClr val="bg2">
                      <a:lumMod val="75000"/>
                    </a:schemeClr>
                  </a:solidFill>
                </a:rPr>
                <a:t> &lt;&lt;1  </a:t>
              </a:r>
            </a:p>
            <a:p>
              <a:pPr>
                <a:spcBef>
                  <a:spcPts val="1200"/>
                </a:spcBef>
              </a:pPr>
              <a:r>
                <a:rPr kumimoji="1" lang="ja-JP" altLang="en-US" sz="2400" dirty="0">
                  <a:solidFill>
                    <a:srgbClr val="C00000"/>
                  </a:solidFill>
                </a:rPr>
                <a:t>　　　    　　　　　　　　　　　　  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(</a:t>
              </a:r>
              <a:r>
                <a:rPr kumimoji="1" lang="en-US" altLang="ja-JP" sz="2400" i="1" dirty="0" err="1">
                  <a:solidFill>
                    <a:srgbClr val="FF0000"/>
                  </a:solidFill>
                </a:rPr>
                <a:t>e</a:t>
              </a:r>
              <a:r>
                <a:rPr kumimoji="1" lang="en-US" altLang="ja-JP" sz="2400" baseline="-25000" dirty="0" err="1">
                  <a:solidFill>
                    <a:srgbClr val="FF0000"/>
                  </a:solidFill>
                </a:rPr>
                <a:t>i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 – </a:t>
              </a:r>
              <a:r>
                <a:rPr kumimoji="1" lang="en-US" altLang="ja-JP" sz="2400" i="1" dirty="0" err="1">
                  <a:solidFill>
                    <a:srgbClr val="FF0000"/>
                  </a:solidFill>
                </a:rPr>
                <a:t>e</a:t>
              </a:r>
              <a:r>
                <a:rPr kumimoji="1" lang="en-US" altLang="ja-JP" sz="2400" baseline="-25000" dirty="0" err="1">
                  <a:solidFill>
                    <a:srgbClr val="FF0000"/>
                  </a:solidFill>
                </a:rPr>
                <a:t>f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) </a:t>
              </a:r>
              <a:r>
                <a:rPr lang="en-US" altLang="ja-JP" sz="2400" dirty="0">
                  <a:solidFill>
                    <a:srgbClr val="FF0000"/>
                  </a:solidFill>
                </a:rPr>
                <a:t>&gt;&gt; </a:t>
              </a:r>
              <a:r>
                <a:rPr lang="en-US" altLang="ja-JP" sz="2400" i="1" dirty="0">
                  <a:solidFill>
                    <a:srgbClr val="FF0000"/>
                  </a:solidFill>
                </a:rPr>
                <a:t>T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  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A3197FF8-3CB6-4F95-9E38-177CCE47128C}"/>
                    </a:ext>
                  </a:extLst>
                </p:cNvPr>
                <p:cNvSpPr txBox="1"/>
                <p:nvPr/>
              </p:nvSpPr>
              <p:spPr>
                <a:xfrm>
                  <a:off x="420033" y="4128376"/>
                  <a:ext cx="6350236" cy="659348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kumimoji="1" lang="en-US" altLang="ja-JP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kumimoji="1" lang="en-US" altLang="ja-JP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kumimoji="1" lang="en-US" altLang="ja-JP" sz="18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ctrlPr>
                                                  <a:rPr kumimoji="1" lang="en-US" altLang="ja-JP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  <m:r>
                                                  <a:rPr kumimoji="1" lang="en-US" altLang="ja-JP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ja-JP" altLang="en-US" sz="1800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kumimoji="1" lang="en-US" altLang="ja-JP" sz="18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den>
                        </m:f>
                        <m:r>
                          <a:rPr kumimoji="1" lang="en-US" altLang="ja-JP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kumimoji="1" lang="ja-JP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ja-JP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kumimoji="1" lang="en-US" altLang="ja-JP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ja-JP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oMath>
                    </m:oMathPara>
                  </a14:m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A3197FF8-3CB6-4F95-9E38-177CCE4712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33" y="4128376"/>
                  <a:ext cx="6350236" cy="6593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07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09"/>
    </mc:Choice>
    <mc:Fallback xmlns="">
      <p:transition spd="slow" advTm="884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C85F608-DA23-4E7E-A887-D42333B4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" y="1573018"/>
            <a:ext cx="9048319" cy="3816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46AD72F-3663-45FF-80ED-974A08255F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352928" cy="75526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ja-JP" sz="2400" b="1" cap="none" dirty="0">
                    <a:latin typeface="Century Schoolbook" panose="02040604050505020304" pitchFamily="18" charset="0"/>
                  </a:rPr>
                  <a:t>Emission Energy / A   in </a:t>
                </a:r>
                <a:r>
                  <a:rPr lang="el-GR" altLang="ja-JP" sz="2400" b="1" i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ν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ja-JP" sz="2400" b="1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altLang="ja-JP" sz="2400" b="1" i="1" cap="none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400" b="1" i="1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altLang="ja-JP" sz="2400" b="1" i="1" cap="none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 pair Emission</a:t>
                </a:r>
                <a:r>
                  <a:rPr lang="en-US" altLang="ja-JP" sz="2400" cap="none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</a:t>
                </a:r>
                <a:endParaRPr kumimoji="1" lang="ja-JP" altLang="en-US" sz="2400" b="1" cap="none" dirty="0">
                  <a:latin typeface="Century Schoolbook" panose="02040604050505020304" pitchFamily="18" charset="0"/>
                </a:endParaRPr>
              </a:p>
            </p:txBody>
          </p:sp>
        </mc:Choice>
        <mc:Fallback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846AD72F-3663-45FF-80ED-974A08255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352928" cy="75526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CC5CAE-7DC2-4F7B-9EF3-03E34FCDAA39}"/>
              </a:ext>
            </a:extLst>
          </p:cNvPr>
          <p:cNvSpPr txBox="1"/>
          <p:nvPr/>
        </p:nvSpPr>
        <p:spPr>
          <a:xfrm>
            <a:off x="971600" y="2636912"/>
            <a:ext cx="959030" cy="442018"/>
          </a:xfrm>
          <a:prstGeom prst="rect">
            <a:avLst/>
          </a:prstGeom>
          <a:solidFill>
            <a:srgbClr val="F9740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proton</a:t>
            </a:r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0BB4A7-B7D6-4B8B-BF9F-BC1C6E66E1B3}"/>
              </a:ext>
            </a:extLst>
          </p:cNvPr>
          <p:cNvSpPr txBox="1"/>
          <p:nvPr/>
        </p:nvSpPr>
        <p:spPr>
          <a:xfrm>
            <a:off x="1724053" y="3670141"/>
            <a:ext cx="626223" cy="4104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</a:rPr>
              <a:t>MU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A81148-6330-4C09-B219-D3D7C0447212}"/>
              </a:ext>
            </a:extLst>
          </p:cNvPr>
          <p:cNvSpPr txBox="1"/>
          <p:nvPr/>
        </p:nvSpPr>
        <p:spPr>
          <a:xfrm>
            <a:off x="3951855" y="4070251"/>
            <a:ext cx="626223" cy="4104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</a:rPr>
              <a:t>MU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E49651-6EA8-494C-9DDC-4678D42E6A9D}"/>
              </a:ext>
            </a:extLst>
          </p:cNvPr>
          <p:cNvSpPr txBox="1"/>
          <p:nvPr/>
        </p:nvSpPr>
        <p:spPr>
          <a:xfrm>
            <a:off x="3635896" y="2854097"/>
            <a:ext cx="959030" cy="442018"/>
          </a:xfrm>
          <a:prstGeom prst="rect">
            <a:avLst/>
          </a:prstGeom>
          <a:solidFill>
            <a:srgbClr val="F9740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proton</a:t>
            </a:r>
            <a:endParaRPr kumimoji="1" lang="ja-JP" altLang="en-US" sz="2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2A1977-5854-4536-BA81-3B44D481F42B}"/>
              </a:ext>
            </a:extLst>
          </p:cNvPr>
          <p:cNvSpPr txBox="1"/>
          <p:nvPr/>
        </p:nvSpPr>
        <p:spPr>
          <a:xfrm>
            <a:off x="683568" y="1145956"/>
            <a:ext cx="4248472" cy="430887"/>
          </a:xfrm>
          <a:prstGeom prst="rect">
            <a:avLst/>
          </a:prstGeom>
          <a:solidFill>
            <a:srgbClr val="FFFFC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Temperature Dependence</a:t>
            </a:r>
            <a:endParaRPr kumimoji="1" lang="ja-JP" altLang="en-US" sz="2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3FD54E9-F979-42F6-A414-898B9BA1EA14}"/>
                  </a:ext>
                </a:extLst>
              </p:cNvPr>
              <p:cNvSpPr txBox="1"/>
              <p:nvPr/>
            </p:nvSpPr>
            <p:spPr>
              <a:xfrm>
                <a:off x="5796136" y="1076302"/>
                <a:ext cx="2016224" cy="5232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kumimoji="1" lang="ja-JP" altLang="en-US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rgbClr val="C00000"/>
                    </a:solidFill>
                  </a:rPr>
                  <a:t>G</a:t>
                </a:r>
                <a:endParaRPr kumimoji="1"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3FD54E9-F979-42F6-A414-898B9BA1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076302"/>
                <a:ext cx="2016224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8319CC31-C2F5-42D0-9CCC-5D2E4DA828CB}"/>
                  </a:ext>
                </a:extLst>
              </p:cNvPr>
              <p:cNvSpPr txBox="1"/>
              <p:nvPr/>
            </p:nvSpPr>
            <p:spPr bwMode="auto">
              <a:xfrm>
                <a:off x="251520" y="5950635"/>
                <a:ext cx="7200800" cy="81441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/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400" dirty="0">
                    <a:solidFill>
                      <a:srgbClr val="000000"/>
                    </a:solidFill>
                  </a:rPr>
                  <a:t>EOS:  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𝐵𝐸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ja-JP" altLang="en-US" sz="24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ja-JP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4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=200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,   </m:t>
                    </m:r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=32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0.17 </m:t>
                    </m:r>
                    <m:r>
                      <m:rPr>
                        <m:nor/>
                      </m:rPr>
                      <a:rPr lang="ja-JP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ja-JP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8319CC31-C2F5-42D0-9CCC-5D2E4DA82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950635"/>
                <a:ext cx="7200800" cy="814413"/>
              </a:xfrm>
              <a:prstGeom prst="rect">
                <a:avLst/>
              </a:prstGeom>
              <a:blipFill>
                <a:blip r:embed="rId5"/>
                <a:stretch>
                  <a:fillRect l="-590" t="-52143" b="-33571"/>
                </a:stretch>
              </a:blipFill>
              <a:ln w="38100">
                <a:solidFill>
                  <a:srgbClr val="FFCC99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0E04236-3DBA-4020-8FD6-1EAD7991A111}"/>
                  </a:ext>
                </a:extLst>
              </p:cNvPr>
              <p:cNvSpPr txBox="1"/>
              <p:nvPr/>
            </p:nvSpPr>
            <p:spPr>
              <a:xfrm>
                <a:off x="5076056" y="5284982"/>
                <a:ext cx="3913088" cy="430887"/>
              </a:xfrm>
              <a:prstGeom prst="rect">
                <a:avLst/>
              </a:prstGeom>
              <a:solidFill>
                <a:srgbClr val="EFFFE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ja-JP" sz="2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ν</m:t>
                    </m:r>
                    <m:acc>
                      <m:accPr>
                        <m:chr m:val="̅"/>
                        <m:ctrlPr>
                          <a:rPr lang="en-US" altLang="ja-JP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ja-JP" sz="2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200" b="1" dirty="0">
                    <a:solidFill>
                      <a:srgbClr val="0070C0"/>
                    </a:solidFill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2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Pair) &gt;&gt; (Modified Urca</a:t>
                </a:r>
                <a:r>
                  <a:rPr lang="en-US" altLang="ja-JP" sz="2200" b="1" dirty="0">
                    <a:solidFill>
                      <a:srgbClr val="0070C0"/>
                    </a:solidFill>
                    <a:latin typeface="Century Schoolbook" panose="02040604050505020304" pitchFamily="18" charset="0"/>
                  </a:rPr>
                  <a:t>)</a:t>
                </a:r>
                <a:r>
                  <a:rPr kumimoji="1" lang="en-US" altLang="ja-JP" sz="2200" b="1" dirty="0">
                    <a:solidFill>
                      <a:srgbClr val="FF0000"/>
                    </a:solidFill>
                  </a:rPr>
                  <a:t> 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0E04236-3DBA-4020-8FD6-1EAD7991A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84982"/>
                <a:ext cx="3913088" cy="430887"/>
              </a:xfrm>
              <a:prstGeom prst="rect">
                <a:avLst/>
              </a:prstGeom>
              <a:blipFill>
                <a:blip r:embed="rId6"/>
                <a:stretch>
                  <a:fillRect t="-9589" b="-2465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7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63"/>
    </mc:Choice>
    <mc:Fallback xmlns="">
      <p:transition spd="slow" advTm="493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92696"/>
            <a:ext cx="8928992" cy="51898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36179" y="836712"/>
            <a:ext cx="1080120" cy="400110"/>
          </a:xfrm>
          <a:prstGeom prst="rect">
            <a:avLst/>
          </a:prstGeom>
          <a:solidFill>
            <a:srgbClr val="F9740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proton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4509120"/>
            <a:ext cx="1296144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electron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1120" y="2492896"/>
            <a:ext cx="65260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</a:rPr>
              <a:t>MU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F31125-6851-4A45-80C8-A4B6595BB9D7}"/>
              </a:ext>
            </a:extLst>
          </p:cNvPr>
          <p:cNvSpPr txBox="1"/>
          <p:nvPr/>
        </p:nvSpPr>
        <p:spPr>
          <a:xfrm>
            <a:off x="989108" y="6309320"/>
            <a:ext cx="7128792" cy="461665"/>
          </a:xfrm>
          <a:prstGeom prst="rect">
            <a:avLst/>
          </a:prstGeom>
          <a:solidFill>
            <a:srgbClr val="FFFFC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</a:rPr>
              <a:t>Effects of Magnetic Fields are Very Large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B5044C1-6930-4BFD-A590-514A362CEE9E}"/>
                  </a:ext>
                </a:extLst>
              </p:cNvPr>
              <p:cNvSpPr txBox="1"/>
              <p:nvPr/>
            </p:nvSpPr>
            <p:spPr>
              <a:xfrm>
                <a:off x="2099072" y="5805264"/>
                <a:ext cx="5652628" cy="430887"/>
              </a:xfrm>
              <a:prstGeom prst="rect">
                <a:avLst/>
              </a:prstGeom>
              <a:solidFill>
                <a:srgbClr val="EFFFE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200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ja-JP" sz="22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ν</m:t>
                    </m:r>
                    <m:acc>
                      <m:accPr>
                        <m:chr m:val="̅"/>
                        <m:ctrlPr>
                          <a:rPr lang="en-US" altLang="ja-JP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2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altLang="ja-JP" sz="2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e>
                    </m:acc>
                  </m:oMath>
                </a14:m>
                <a:r>
                  <a:rPr lang="en-US" altLang="ja-JP" sz="2200" b="1" dirty="0">
                    <a:solidFill>
                      <a:srgbClr val="0070C0"/>
                    </a:solidFill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2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Pair) &gt;&gt; (Modified Urca</a:t>
                </a:r>
                <a:r>
                  <a:rPr lang="en-US" altLang="ja-JP" sz="2200" b="1" dirty="0">
                    <a:solidFill>
                      <a:srgbClr val="0070C0"/>
                    </a:solidFill>
                    <a:latin typeface="Century Schoolbook" panose="02040604050505020304" pitchFamily="18" charset="0"/>
                  </a:rPr>
                  <a:t>)</a:t>
                </a:r>
                <a:r>
                  <a:rPr kumimoji="1" lang="en-US" altLang="ja-JP" sz="2200" b="1" dirty="0">
                    <a:solidFill>
                      <a:srgbClr val="FF0000"/>
                    </a:solidFill>
                  </a:rPr>
                  <a:t> </a:t>
                </a:r>
                <a:endParaRPr kumimoji="1" lang="ja-JP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B5044C1-6930-4BFD-A590-514A362CE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72" y="5805264"/>
                <a:ext cx="5652628" cy="430887"/>
              </a:xfrm>
              <a:prstGeom prst="rect">
                <a:avLst/>
              </a:prstGeom>
              <a:blipFill>
                <a:blip r:embed="rId3"/>
                <a:stretch>
                  <a:fillRect t="-8219" b="-26027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4C959C-383B-4CEA-8DCA-5A1AAB9348F8}"/>
              </a:ext>
            </a:extLst>
          </p:cNvPr>
          <p:cNvSpPr txBox="1"/>
          <p:nvPr/>
        </p:nvSpPr>
        <p:spPr>
          <a:xfrm>
            <a:off x="3203848" y="189801"/>
            <a:ext cx="3312368" cy="430887"/>
          </a:xfrm>
          <a:prstGeom prst="rect">
            <a:avLst/>
          </a:prstGeom>
          <a:solidFill>
            <a:srgbClr val="FFFFC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Density Dependence</a:t>
            </a:r>
            <a:endParaRPr kumimoji="1" lang="ja-JP" altLang="en-US" sz="2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"/>
    </mc:Choice>
    <mc:Fallback xmlns="">
      <p:transition spd="slow" advTm="341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TC103457452[[fn=天空]]</Template>
  <TotalTime>44604</TotalTime>
  <Words>930</Words>
  <Application>Microsoft Office PowerPoint</Application>
  <PresentationFormat>画面に合わせる (4:3)</PresentationFormat>
  <Paragraphs>145</Paragraphs>
  <Slides>18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2" baseType="lpstr">
      <vt:lpstr>HGS祥南行書体</vt:lpstr>
      <vt:lpstr>ＭＳ Ｐゴシック</vt:lpstr>
      <vt:lpstr>ＭＳ Ｐ明朝</vt:lpstr>
      <vt:lpstr>ＭＳ ゴシック</vt:lpstr>
      <vt:lpstr>Arial</vt:lpstr>
      <vt:lpstr>Calibri</vt:lpstr>
      <vt:lpstr>Calibri Light</vt:lpstr>
      <vt:lpstr>Cambria Math</vt:lpstr>
      <vt:lpstr>Century Schoolbook</vt:lpstr>
      <vt:lpstr>Courier New</vt:lpstr>
      <vt:lpstr>Symbol</vt:lpstr>
      <vt:lpstr>Times New Roman</vt:lpstr>
      <vt:lpstr>天空</vt:lpstr>
      <vt:lpstr>数式</vt:lpstr>
      <vt:lpstr>Neutron Star Cooling in Strong Magnetic Field : Neutrino -Antineutrino Pair Emission and Diret Urca Processes</vt:lpstr>
      <vt:lpstr>Magnetars   Neutron-Star with Strong Magnetic-Field </vt:lpstr>
      <vt:lpstr>Neutron Star Cooling</vt:lpstr>
      <vt:lpstr> The Present Work</vt:lpstr>
      <vt:lpstr>Neutron-Star Matter with Strong Mag. Field</vt:lpstr>
      <vt:lpstr>PowerPoint プレゼンテーション</vt:lpstr>
      <vt:lpstr>Decay Width of ν"ν"  ̅  - pair Emission </vt:lpstr>
      <vt:lpstr>Emission Energy / A   in ν"ν"  ̅  - pair Emission </vt:lpstr>
      <vt:lpstr>PowerPoint プレゼンテーション</vt:lpstr>
      <vt:lpstr>Direct Urca Process</vt:lpstr>
      <vt:lpstr>Nuclear Matter RMF Equations of State</vt:lpstr>
      <vt:lpstr>PowerPoint プレゼンテーション</vt:lpstr>
      <vt:lpstr>PowerPoint プレゼンテーション</vt:lpstr>
      <vt:lpstr>Summary</vt:lpstr>
      <vt:lpstr>Thank you</vt:lpstr>
      <vt:lpstr>ν"ν"  ̅  - pair Emission  vs. Magnetic-Field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</dc:creator>
  <cp:lastModifiedBy>丸山智幸</cp:lastModifiedBy>
  <cp:revision>774</cp:revision>
  <cp:lastPrinted>2011-07-26T12:19:10Z</cp:lastPrinted>
  <dcterms:created xsi:type="dcterms:W3CDTF">1601-01-01T00:00:00Z</dcterms:created>
  <dcterms:modified xsi:type="dcterms:W3CDTF">2021-09-08T15:27:14Z</dcterms:modified>
</cp:coreProperties>
</file>