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5782" autoAdjust="0"/>
  </p:normalViewPr>
  <p:slideViewPr>
    <p:cSldViewPr snapToGrid="0">
      <p:cViewPr>
        <p:scale>
          <a:sx n="100" d="100"/>
          <a:sy n="100" d="100"/>
        </p:scale>
        <p:origin x="-4818" y="-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E15A0-0A2C-4472-BEF5-42D558432D9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2B88-3597-4FE6-A838-E08AA384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E2B88-3597-4FE6-A838-E08AA38439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5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7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3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3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8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612B-A9D3-4A40-8DE5-B92E97AA717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3FE-4439-47FA-B5B3-5E6A034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>
            <a:extLst>
              <a:ext uri="{FF2B5EF4-FFF2-40B4-BE49-F238E27FC236}">
                <a16:creationId xmlns:a16="http://schemas.microsoft.com/office/drawing/2014/main" id="{1FD0043A-10B1-4116-9AE5-A53D3DE66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985" y="2510531"/>
            <a:ext cx="2461257" cy="23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7B4CCFC-5D40-4CD6-98D0-64923482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14" y="7122587"/>
            <a:ext cx="2058791" cy="19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bject 11">
            <a:extLst>
              <a:ext uri="{FF2B5EF4-FFF2-40B4-BE49-F238E27FC236}">
                <a16:creationId xmlns:a16="http://schemas.microsoft.com/office/drawing/2014/main" id="{BE885B75-7EAA-4EA8-B86C-B0E011FD0C57}"/>
              </a:ext>
            </a:extLst>
          </p:cNvPr>
          <p:cNvSpPr/>
          <p:nvPr/>
        </p:nvSpPr>
        <p:spPr>
          <a:xfrm>
            <a:off x="0" y="4690881"/>
            <a:ext cx="4638764" cy="966173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DE7EE3-F3E3-40C6-B5AA-B07317EF4361}"/>
              </a:ext>
            </a:extLst>
          </p:cNvPr>
          <p:cNvSpPr/>
          <p:nvPr/>
        </p:nvSpPr>
        <p:spPr>
          <a:xfrm>
            <a:off x="2133600" y="-3915"/>
            <a:ext cx="14935200" cy="1053090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BC86-4822-4AF6-A97C-01E2E59F4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77" y="-9907"/>
            <a:ext cx="2680780" cy="1064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7F2908-431E-4CE2-99BE-08DE04CD5D37}"/>
              </a:ext>
            </a:extLst>
          </p:cNvPr>
          <p:cNvSpPr txBox="1"/>
          <p:nvPr/>
        </p:nvSpPr>
        <p:spPr>
          <a:xfrm>
            <a:off x="2657918" y="135616"/>
            <a:ext cx="1407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Networks on FPGAs for Real-Time Energy Reconstruction of the ATLAS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Calorimeters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PANIC Lisbon Portugal – Particles and Nuclei International Conference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CF94ADD-74D6-4779-9296-3097394BDF1F}"/>
              </a:ext>
            </a:extLst>
          </p:cNvPr>
          <p:cNvSpPr/>
          <p:nvPr/>
        </p:nvSpPr>
        <p:spPr>
          <a:xfrm>
            <a:off x="1" y="9077981"/>
            <a:ext cx="13944600" cy="523220"/>
          </a:xfrm>
          <a:custGeom>
            <a:avLst/>
            <a:gdLst/>
            <a:ahLst/>
            <a:cxnLst/>
            <a:rect l="l" t="t" r="r" b="b"/>
            <a:pathLst>
              <a:path w="8531860" h="356870">
                <a:moveTo>
                  <a:pt x="0" y="356501"/>
                </a:moveTo>
                <a:lnTo>
                  <a:pt x="8531275" y="356501"/>
                </a:lnTo>
                <a:lnTo>
                  <a:pt x="8531275" y="0"/>
                </a:lnTo>
                <a:lnTo>
                  <a:pt x="0" y="0"/>
                </a:lnTo>
                <a:lnTo>
                  <a:pt x="0" y="356501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FABA5D3-A891-4F12-ADCC-66945B127E04}"/>
              </a:ext>
            </a:extLst>
          </p:cNvPr>
          <p:cNvSpPr/>
          <p:nvPr/>
        </p:nvSpPr>
        <p:spPr>
          <a:xfrm>
            <a:off x="13944601" y="9077981"/>
            <a:ext cx="3124199" cy="406152"/>
          </a:xfrm>
          <a:custGeom>
            <a:avLst/>
            <a:gdLst/>
            <a:ahLst/>
            <a:cxnLst/>
            <a:rect l="l" t="t" r="r" b="b"/>
            <a:pathLst>
              <a:path w="2159634" h="356870">
                <a:moveTo>
                  <a:pt x="0" y="356501"/>
                </a:moveTo>
                <a:lnTo>
                  <a:pt x="0" y="0"/>
                </a:lnTo>
                <a:lnTo>
                  <a:pt x="2159634" y="0"/>
                </a:lnTo>
              </a:path>
            </a:pathLst>
          </a:custGeom>
          <a:ln w="3175">
            <a:solidFill>
              <a:srgbClr val="336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Université d&amp;#39;Aix-Marseille — Wikipédia">
            <a:extLst>
              <a:ext uri="{FF2B5EF4-FFF2-40B4-BE49-F238E27FC236}">
                <a16:creationId xmlns:a16="http://schemas.microsoft.com/office/drawing/2014/main" id="{7C7A3007-849C-4667-8580-A9A132AF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648" y="9075397"/>
            <a:ext cx="812851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te Web du CPPM : Page d&amp;#39;accueil">
            <a:extLst>
              <a:ext uri="{FF2B5EF4-FFF2-40B4-BE49-F238E27FC236}">
                <a16:creationId xmlns:a16="http://schemas.microsoft.com/office/drawing/2014/main" id="{062324D1-8F1C-4DFB-BC09-CAF5DDBD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549" y="9139332"/>
            <a:ext cx="242936" cy="3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nch National Centre for Scientific Research - Wikipedia">
            <a:extLst>
              <a:ext uri="{FF2B5EF4-FFF2-40B4-BE49-F238E27FC236}">
                <a16:creationId xmlns:a16="http://schemas.microsoft.com/office/drawing/2014/main" id="{D03EAF98-76A4-4169-AC32-446AB75B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518" y="9149977"/>
            <a:ext cx="293610" cy="3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oine Zimmermann&amp;#39;s Home Page">
            <a:extLst>
              <a:ext uri="{FF2B5EF4-FFF2-40B4-BE49-F238E27FC236}">
                <a16:creationId xmlns:a16="http://schemas.microsoft.com/office/drawing/2014/main" id="{2EAE2211-44BE-45AD-815B-7297B018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592" y="9177823"/>
            <a:ext cx="394166" cy="3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526749-E820-4390-A883-305EA93DF883}"/>
              </a:ext>
            </a:extLst>
          </p:cNvPr>
          <p:cNvSpPr txBox="1"/>
          <p:nvPr/>
        </p:nvSpPr>
        <p:spPr>
          <a:xfrm>
            <a:off x="79896" y="9171033"/>
            <a:ext cx="10139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Peter Matta on behalf of the ATLAS Liquid Argon Calorimeter Group </a:t>
            </a:r>
          </a:p>
          <a:p>
            <a:r>
              <a:rPr lang="en-US" sz="1200" dirty="0">
                <a:solidFill>
                  <a:schemeClr val="bg1"/>
                </a:solidFill>
              </a:rPr>
              <a:t>Ecole des Mines de Saint-Etienne, </a:t>
            </a:r>
            <a:r>
              <a:rPr lang="fr-FR" sz="1200" dirty="0">
                <a:solidFill>
                  <a:schemeClr val="bg1"/>
                </a:solidFill>
              </a:rPr>
              <a:t>Centre de Physique des Particules de Marseille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AEDE7483-2650-4422-89A2-26F3F073EF27}"/>
              </a:ext>
            </a:extLst>
          </p:cNvPr>
          <p:cNvSpPr/>
          <p:nvPr/>
        </p:nvSpPr>
        <p:spPr>
          <a:xfrm>
            <a:off x="0" y="1048980"/>
            <a:ext cx="4593671" cy="746255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51EB3-1C05-4958-AAAD-6B04BFCA6A64}"/>
              </a:ext>
            </a:extLst>
          </p:cNvPr>
          <p:cNvSpPr txBox="1"/>
          <p:nvPr/>
        </p:nvSpPr>
        <p:spPr>
          <a:xfrm>
            <a:off x="105278" y="1215445"/>
            <a:ext cx="4340545" cy="170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ATLAS Liquid Argon Calorimeter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The </a:t>
            </a:r>
            <a:r>
              <a:rPr lang="en-US" sz="900" dirty="0" err="1"/>
              <a:t>LAr</a:t>
            </a:r>
            <a:r>
              <a:rPr lang="en-US" sz="900" dirty="0"/>
              <a:t> Calorimeter measure the energy deposited by electrons photons and positrons.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The triangular pulse is shaped to be a bipolar shape. Then it is sampled and digitized at 40 MHz.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Current Energy Reconstruction algorithm is : Optimal Filter with Maximum Finder (</a:t>
            </a:r>
            <a:r>
              <a:rPr lang="en-US" sz="900" dirty="0" err="1"/>
              <a:t>OFMax</a:t>
            </a:r>
            <a:r>
              <a:rPr lang="en-US" sz="900" dirty="0"/>
              <a:t>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Linear Combination of up to 5 samples</a:t>
            </a:r>
          </a:p>
        </p:txBody>
      </p:sp>
      <p:pic>
        <p:nvPicPr>
          <p:cNvPr id="38" name="object 13">
            <a:extLst>
              <a:ext uri="{FF2B5EF4-FFF2-40B4-BE49-F238E27FC236}">
                <a16:creationId xmlns:a16="http://schemas.microsoft.com/office/drawing/2014/main" id="{76B90CB8-1A5F-4E13-B852-8A84CB6A7BC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26716" y="3066671"/>
            <a:ext cx="1874111" cy="13656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EE0EFE-515D-449B-BB5F-1362EEAD6B8D}"/>
              </a:ext>
            </a:extLst>
          </p:cNvPr>
          <p:cNvSpPr/>
          <p:nvPr/>
        </p:nvSpPr>
        <p:spPr>
          <a:xfrm>
            <a:off x="-3914" y="4496671"/>
            <a:ext cx="4605324" cy="199071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41F528-A738-4A91-B486-E1C2A8F4A037}"/>
              </a:ext>
            </a:extLst>
          </p:cNvPr>
          <p:cNvSpPr/>
          <p:nvPr/>
        </p:nvSpPr>
        <p:spPr>
          <a:xfrm rot="5400000" flipV="1">
            <a:off x="556707" y="4969681"/>
            <a:ext cx="8122682" cy="148208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FB326-A28C-4D93-8385-E01BBC984C39}"/>
              </a:ext>
            </a:extLst>
          </p:cNvPr>
          <p:cNvSpPr txBox="1"/>
          <p:nvPr/>
        </p:nvSpPr>
        <p:spPr>
          <a:xfrm>
            <a:off x="12241" y="4854574"/>
            <a:ext cx="4601881" cy="400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  <a:latin typeface="+mj-lt"/>
              </a:rPr>
              <a:t>Phase-II Readout Electronic upgrade</a:t>
            </a:r>
            <a:endParaRPr lang="en-US" sz="23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High Luminosity LHC(HL-LHC) is expected to produce 5-7 times  the instantaneous luminosity of the current system.	</a:t>
            </a:r>
          </a:p>
          <a:p>
            <a:pPr marL="28575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140-200 simultaneous proton-proton collisions on average</a:t>
            </a:r>
          </a:p>
          <a:p>
            <a:pPr marL="28575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Challenges for </a:t>
            </a:r>
            <a:r>
              <a:rPr lang="en-US" sz="900" dirty="0" err="1"/>
              <a:t>LAr</a:t>
            </a:r>
            <a:r>
              <a:rPr lang="en-US" sz="900" dirty="0"/>
              <a:t> calorimeter readout under HL-LHC conditions:</a:t>
            </a:r>
          </a:p>
          <a:p>
            <a:pPr marL="742950" lvl="1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Overlapping of signals</a:t>
            </a:r>
          </a:p>
          <a:p>
            <a:pPr marL="742950" lvl="1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New trigger scheme allows the selection of subsequent bunch crossing (BC), i.e. every 25ns</a:t>
            </a:r>
          </a:p>
          <a:p>
            <a:pPr marL="28575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 err="1"/>
              <a:t>OFMax</a:t>
            </a:r>
            <a:r>
              <a:rPr lang="en-US" sz="900" dirty="0"/>
              <a:t> decreases in performance under HL-LHC conditions</a:t>
            </a:r>
          </a:p>
          <a:p>
            <a:pPr marL="742950" lvl="1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FPGA to implement more complex real-time energy reconstruction algorithms. </a:t>
            </a:r>
          </a:p>
          <a:p>
            <a:pPr marL="742950" lvl="1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Very low latency required for reconstructing the energy (typically up to 150 ns)</a:t>
            </a:r>
          </a:p>
          <a:p>
            <a:pPr marL="742950" lvl="1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One FPGA should process 384 or 512 Lar Calorimeter cells</a:t>
            </a:r>
          </a:p>
          <a:p>
            <a:pPr marL="285750" indent="-2520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Machine Learning solutions under investigation to replace the OF in the  future HL-LHC conditions. </a:t>
            </a:r>
          </a:p>
        </p:txBody>
      </p:sp>
      <p:sp>
        <p:nvSpPr>
          <p:cNvPr id="42" name="object 11">
            <a:extLst>
              <a:ext uri="{FF2B5EF4-FFF2-40B4-BE49-F238E27FC236}">
                <a16:creationId xmlns:a16="http://schemas.microsoft.com/office/drawing/2014/main" id="{0BA1C953-3A7F-43DE-83EC-81ABB41D2833}"/>
              </a:ext>
            </a:extLst>
          </p:cNvPr>
          <p:cNvSpPr/>
          <p:nvPr/>
        </p:nvSpPr>
        <p:spPr>
          <a:xfrm>
            <a:off x="4638762" y="1026583"/>
            <a:ext cx="7594305" cy="523220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903C4-5AA0-4329-8D98-222BD0F15B37}"/>
              </a:ext>
            </a:extLst>
          </p:cNvPr>
          <p:cNvSpPr txBox="1"/>
          <p:nvPr/>
        </p:nvSpPr>
        <p:spPr>
          <a:xfrm>
            <a:off x="4895540" y="1057224"/>
            <a:ext cx="620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Convolutional Neural Network (CNN)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0A9B7-B9EB-494A-B852-8DA6AD2A7B91}"/>
              </a:ext>
            </a:extLst>
          </p:cNvPr>
          <p:cNvSpPr txBox="1"/>
          <p:nvPr/>
        </p:nvSpPr>
        <p:spPr>
          <a:xfrm>
            <a:off x="6359693" y="1759518"/>
            <a:ext cx="424986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CNN architecture is designed to compute energy deposits from samples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Pulse tagging sub-networks ( 2 Layers):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Trained to detect energy deposits above noise threshold.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Sigmoid activation function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spc="-5" dirty="0">
                <a:cs typeface="Arial MT"/>
              </a:rPr>
              <a:t>Receiver </a:t>
            </a:r>
            <a:r>
              <a:rPr lang="en-US" sz="900" dirty="0">
                <a:cs typeface="Arial MT"/>
              </a:rPr>
              <a:t>operating </a:t>
            </a:r>
            <a:r>
              <a:rPr lang="en-US" sz="900" spc="-5" dirty="0">
                <a:cs typeface="Arial MT"/>
              </a:rPr>
              <a:t>characteristic </a:t>
            </a:r>
            <a:r>
              <a:rPr lang="en-US" sz="900" dirty="0">
                <a:cs typeface="Arial MT"/>
              </a:rPr>
              <a:t>(ROC) </a:t>
            </a:r>
            <a:r>
              <a:rPr lang="en-US" sz="900" spc="-5" dirty="0">
                <a:cs typeface="Arial MT"/>
              </a:rPr>
              <a:t>curve </a:t>
            </a:r>
            <a:r>
              <a:rPr lang="en-US" sz="900" spc="-155" dirty="0">
                <a:cs typeface="Arial MT"/>
              </a:rPr>
              <a:t> </a:t>
            </a:r>
            <a:r>
              <a:rPr lang="en-US" sz="900" spc="-5" dirty="0">
                <a:cs typeface="Arial MT"/>
              </a:rPr>
              <a:t>shows</a:t>
            </a:r>
            <a:r>
              <a:rPr lang="en-US" sz="900" spc="-20" dirty="0">
                <a:cs typeface="Arial MT"/>
              </a:rPr>
              <a:t> </a:t>
            </a:r>
            <a:r>
              <a:rPr lang="en-US" sz="900" dirty="0">
                <a:cs typeface="Arial MT"/>
              </a:rPr>
              <a:t>performance</a:t>
            </a:r>
            <a:r>
              <a:rPr lang="en-US" sz="900" spc="-5" dirty="0">
                <a:cs typeface="Arial MT"/>
              </a:rPr>
              <a:t> </a:t>
            </a:r>
            <a:r>
              <a:rPr lang="en-US" sz="900" dirty="0">
                <a:cs typeface="Arial MT"/>
              </a:rPr>
              <a:t>better</a:t>
            </a:r>
            <a:r>
              <a:rPr lang="en-US" sz="900" spc="-15" dirty="0">
                <a:cs typeface="Arial MT"/>
              </a:rPr>
              <a:t> </a:t>
            </a:r>
            <a:r>
              <a:rPr lang="en-US" sz="900" dirty="0">
                <a:cs typeface="Arial MT"/>
              </a:rPr>
              <a:t>than </a:t>
            </a:r>
            <a:r>
              <a:rPr lang="en-US" sz="900" spc="5" dirty="0" err="1">
                <a:cs typeface="Arial MT"/>
              </a:rPr>
              <a:t>OFmax</a:t>
            </a:r>
            <a:endParaRPr lang="en-US" sz="9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Energy Reconstruction sub-network (1-2 Layers):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Uses results of tagging sub-network and raw ADC samples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Respectively one and two reconstruction layer results in 3D and 4D Conv networks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 err="1"/>
              <a:t>ReLU</a:t>
            </a:r>
            <a:r>
              <a:rPr lang="en-US" sz="900" dirty="0"/>
              <a:t> activation function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Trained and evaluated on simulated samples using the AREUS software package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10E4D8A-E391-4AA5-82FA-37C9FCE8F104}"/>
              </a:ext>
            </a:extLst>
          </p:cNvPr>
          <p:cNvSpPr/>
          <p:nvPr/>
        </p:nvSpPr>
        <p:spPr>
          <a:xfrm>
            <a:off x="4698934" y="3631706"/>
            <a:ext cx="7533211" cy="124230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1202417-893F-4B8A-AC48-581D397534ED}"/>
              </a:ext>
            </a:extLst>
          </p:cNvPr>
          <p:cNvSpPr/>
          <p:nvPr/>
        </p:nvSpPr>
        <p:spPr>
          <a:xfrm rot="5400000" flipV="1">
            <a:off x="8252014" y="5016843"/>
            <a:ext cx="8060589" cy="98480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40B29F99-C2B7-4C42-AC0E-B03BABE89DBE}"/>
              </a:ext>
            </a:extLst>
          </p:cNvPr>
          <p:cNvSpPr/>
          <p:nvPr/>
        </p:nvSpPr>
        <p:spPr>
          <a:xfrm>
            <a:off x="4692152" y="3766472"/>
            <a:ext cx="7548655" cy="523220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4062D-F669-494E-B0EE-DF62DEEE746F}"/>
              </a:ext>
            </a:extLst>
          </p:cNvPr>
          <p:cNvSpPr txBox="1"/>
          <p:nvPr/>
        </p:nvSpPr>
        <p:spPr>
          <a:xfrm>
            <a:off x="4901401" y="3721342"/>
            <a:ext cx="444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Recurrent Neural Network (RNN)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1BBD768-25C4-4D9E-BE55-D75B178F1200}"/>
              </a:ext>
            </a:extLst>
          </p:cNvPr>
          <p:cNvSpPr/>
          <p:nvPr/>
        </p:nvSpPr>
        <p:spPr>
          <a:xfrm rot="5400000" flipV="1">
            <a:off x="12941587" y="4959145"/>
            <a:ext cx="8139196" cy="98476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bject 11">
            <a:extLst>
              <a:ext uri="{FF2B5EF4-FFF2-40B4-BE49-F238E27FC236}">
                <a16:creationId xmlns:a16="http://schemas.microsoft.com/office/drawing/2014/main" id="{3E37318A-04D2-48BE-A32F-A7E191EF74C7}"/>
              </a:ext>
            </a:extLst>
          </p:cNvPr>
          <p:cNvSpPr/>
          <p:nvPr/>
        </p:nvSpPr>
        <p:spPr>
          <a:xfrm>
            <a:off x="12347129" y="1032848"/>
            <a:ext cx="4640809" cy="523220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5E98F-2A0A-4635-BF39-04DF3E7C96F7}"/>
              </a:ext>
            </a:extLst>
          </p:cNvPr>
          <p:cNvSpPr txBox="1"/>
          <p:nvPr/>
        </p:nvSpPr>
        <p:spPr>
          <a:xfrm>
            <a:off x="4720668" y="7254923"/>
            <a:ext cx="60140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CNNs and RNNs outperform OF in both mean and resolution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CNNs and RNNs better reconstruct pulses distorted by previous events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Reconstruction of overlapping pulses is better when additional information from past events are used (number of samples before the pulse)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955171-E3A1-4293-A12A-6886AAC43E64}"/>
              </a:ext>
            </a:extLst>
          </p:cNvPr>
          <p:cNvSpPr txBox="1"/>
          <p:nvPr/>
        </p:nvSpPr>
        <p:spPr>
          <a:xfrm>
            <a:off x="12347127" y="1036178"/>
            <a:ext cx="4557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FPGA Firmware Implementation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A2A1BF-1D41-480E-BB8A-729F2B16724A}"/>
              </a:ext>
            </a:extLst>
          </p:cNvPr>
          <p:cNvSpPr txBox="1"/>
          <p:nvPr/>
        </p:nvSpPr>
        <p:spPr>
          <a:xfrm>
            <a:off x="12354916" y="1654955"/>
            <a:ext cx="434289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CNN: Direct Implementation in VHDL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Optimal use of DSP internal architecture in FPGA 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Architecture automatically configured from files obtained during training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RNN: High Level Synthesis approach 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More flexibility in architecture, optimized for high frequency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Good agreement between firmware simulation results and software reference model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3D092A-E07D-49A0-A1DD-03A45F372191}"/>
              </a:ext>
            </a:extLst>
          </p:cNvPr>
          <p:cNvSpPr txBox="1"/>
          <p:nvPr/>
        </p:nvSpPr>
        <p:spPr>
          <a:xfrm>
            <a:off x="12354916" y="6113263"/>
            <a:ext cx="464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Energy Reconstruction using CNNs/RNNs can be implemented on LASP FPGA and show good agreement between software and firmware model and outperform OF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A9EBB20-63CA-45EF-9079-3651922A47D0}"/>
              </a:ext>
            </a:extLst>
          </p:cNvPr>
          <p:cNvSpPr/>
          <p:nvPr/>
        </p:nvSpPr>
        <p:spPr>
          <a:xfrm>
            <a:off x="12347127" y="6474446"/>
            <a:ext cx="4664057" cy="206854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bject 11">
            <a:extLst>
              <a:ext uri="{FF2B5EF4-FFF2-40B4-BE49-F238E27FC236}">
                <a16:creationId xmlns:a16="http://schemas.microsoft.com/office/drawing/2014/main" id="{40314479-32BB-4932-9C8B-B3413C7A35F1}"/>
              </a:ext>
            </a:extLst>
          </p:cNvPr>
          <p:cNvSpPr/>
          <p:nvPr/>
        </p:nvSpPr>
        <p:spPr>
          <a:xfrm>
            <a:off x="12318850" y="6676975"/>
            <a:ext cx="4648478" cy="523220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1ECC3D-CBB8-4D0D-9D84-9B654F505C30}"/>
              </a:ext>
            </a:extLst>
          </p:cNvPr>
          <p:cNvSpPr txBox="1"/>
          <p:nvPr/>
        </p:nvSpPr>
        <p:spPr>
          <a:xfrm>
            <a:off x="12294248" y="6716672"/>
            <a:ext cx="438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FPGA Hardware Implementation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978E2CC-2D2A-40B8-B3F2-17D151056060}"/>
              </a:ext>
            </a:extLst>
          </p:cNvPr>
          <p:cNvSpPr txBox="1"/>
          <p:nvPr/>
        </p:nvSpPr>
        <p:spPr>
          <a:xfrm>
            <a:off x="12348434" y="7265362"/>
            <a:ext cx="2479018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RNN implemented on Intel FPGA development Kit Stratix 10 GX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Build a test firmware environment (with VHDL) around the RNN IP generated from the HLS code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Tests on Hardware compatible with firmware simulation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Validation of the design in the Hardware: The Firmware runs at the expected frequency without timing violations.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Tests carried with one RNN implemented in the FPGA, multiple RNN instances inside one FPGA is ongoing. 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62AEFAB-8E37-4884-9DFD-678E013C0C98}"/>
              </a:ext>
            </a:extLst>
          </p:cNvPr>
          <p:cNvGrpSpPr/>
          <p:nvPr/>
        </p:nvGrpSpPr>
        <p:grpSpPr>
          <a:xfrm>
            <a:off x="207994" y="5804338"/>
            <a:ext cx="4173402" cy="1167943"/>
            <a:chOff x="79408" y="5804338"/>
            <a:chExt cx="3111842" cy="1054172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69B9A38C-95B1-4B49-8800-7C0893EBD56C}"/>
                </a:ext>
              </a:extLst>
            </p:cNvPr>
            <p:cNvSpPr/>
            <p:nvPr/>
          </p:nvSpPr>
          <p:spPr>
            <a:xfrm>
              <a:off x="79408" y="6069000"/>
              <a:ext cx="590550" cy="30754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Run 1</a:t>
              </a:r>
            </a:p>
          </p:txBody>
        </p: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18DA6874-1A4F-4E1B-988B-6F09C862D537}"/>
                </a:ext>
              </a:extLst>
            </p:cNvPr>
            <p:cNvSpPr/>
            <p:nvPr/>
          </p:nvSpPr>
          <p:spPr>
            <a:xfrm>
              <a:off x="845084" y="6060989"/>
              <a:ext cx="590550" cy="30754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 Run2</a:t>
              </a:r>
            </a:p>
          </p:txBody>
        </p:sp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850BBA78-DDDD-4DA1-A97E-F18EAEAC2EE9}"/>
                </a:ext>
              </a:extLst>
            </p:cNvPr>
            <p:cNvSpPr/>
            <p:nvPr/>
          </p:nvSpPr>
          <p:spPr>
            <a:xfrm>
              <a:off x="1610760" y="6080200"/>
              <a:ext cx="590550" cy="30754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 Run 3</a:t>
              </a:r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EE7773C3-7F69-43D2-9799-8FEEDCAF9582}"/>
                </a:ext>
              </a:extLst>
            </p:cNvPr>
            <p:cNvSpPr/>
            <p:nvPr/>
          </p:nvSpPr>
          <p:spPr>
            <a:xfrm>
              <a:off x="2375784" y="6060989"/>
              <a:ext cx="590550" cy="307544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 Run 4</a:t>
              </a:r>
              <a:endParaRPr lang="en-US" dirty="0"/>
            </a:p>
          </p:txBody>
        </p:sp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152A5FE-B892-49ED-82E7-EE957DA6A602}"/>
                </a:ext>
              </a:extLst>
            </p:cNvPr>
            <p:cNvSpPr/>
            <p:nvPr/>
          </p:nvSpPr>
          <p:spPr>
            <a:xfrm>
              <a:off x="725837" y="6060987"/>
              <a:ext cx="238490" cy="307544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Arrow: Chevron 84">
              <a:extLst>
                <a:ext uri="{FF2B5EF4-FFF2-40B4-BE49-F238E27FC236}">
                  <a16:creationId xmlns:a16="http://schemas.microsoft.com/office/drawing/2014/main" id="{80B4589A-9941-49C3-BD54-A372ADC7F796}"/>
                </a:ext>
              </a:extLst>
            </p:cNvPr>
            <p:cNvSpPr/>
            <p:nvPr/>
          </p:nvSpPr>
          <p:spPr>
            <a:xfrm>
              <a:off x="1468268" y="6080198"/>
              <a:ext cx="238490" cy="307544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6C23ADB4-542B-4D4D-A6EE-DB8FDC7ED1B2}"/>
                </a:ext>
              </a:extLst>
            </p:cNvPr>
            <p:cNvSpPr/>
            <p:nvPr/>
          </p:nvSpPr>
          <p:spPr>
            <a:xfrm>
              <a:off x="2239059" y="6060987"/>
              <a:ext cx="238490" cy="307544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5CA65B-A1FF-4CAF-A350-04BB49348761}"/>
                </a:ext>
              </a:extLst>
            </p:cNvPr>
            <p:cNvSpPr/>
            <p:nvPr/>
          </p:nvSpPr>
          <p:spPr>
            <a:xfrm>
              <a:off x="79408" y="5804338"/>
              <a:ext cx="2121902" cy="17644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LHC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629D65-EFF4-4D95-ABF8-3F2A68E93849}"/>
                </a:ext>
              </a:extLst>
            </p:cNvPr>
            <p:cNvSpPr/>
            <p:nvPr/>
          </p:nvSpPr>
          <p:spPr>
            <a:xfrm>
              <a:off x="2282255" y="5815385"/>
              <a:ext cx="908995" cy="1764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HL-LHC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7FBBF7-7C78-445F-AFD4-E798E01A5988}"/>
                </a:ext>
              </a:extLst>
            </p:cNvPr>
            <p:cNvSpPr txBox="1"/>
            <p:nvPr/>
          </p:nvSpPr>
          <p:spPr>
            <a:xfrm>
              <a:off x="79408" y="6481646"/>
              <a:ext cx="646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2011-2013</a:t>
              </a:r>
            </a:p>
            <a:p>
              <a:r>
                <a:rPr 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30 Fb</a:t>
              </a:r>
              <a:r>
                <a:rPr lang="en-US" sz="1000" baseline="30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</a:t>
              </a:r>
              <a:endPara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4FCD47C-812A-4AF6-AF1E-AD08C292A4D1}"/>
                </a:ext>
              </a:extLst>
            </p:cNvPr>
            <p:cNvSpPr txBox="1"/>
            <p:nvPr/>
          </p:nvSpPr>
          <p:spPr>
            <a:xfrm>
              <a:off x="800517" y="6481646"/>
              <a:ext cx="646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2015-2018</a:t>
              </a:r>
            </a:p>
            <a:p>
              <a:r>
                <a:rPr 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190 Fb</a:t>
              </a:r>
              <a:r>
                <a:rPr lang="en-US" sz="1000" baseline="30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</a:t>
              </a:r>
              <a:endPara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70FC09F-2045-43D9-9330-B85DA11E4F2A}"/>
                </a:ext>
              </a:extLst>
            </p:cNvPr>
            <p:cNvSpPr txBox="1"/>
            <p:nvPr/>
          </p:nvSpPr>
          <p:spPr>
            <a:xfrm>
              <a:off x="1554881" y="6489178"/>
              <a:ext cx="646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2022-2024</a:t>
              </a:r>
            </a:p>
            <a:p>
              <a:r>
                <a:rPr lang="en-US" sz="1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350 Fb</a:t>
              </a:r>
              <a:r>
                <a:rPr lang="en-US" sz="1000" baseline="30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</a:t>
              </a:r>
              <a:endParaRPr lang="en-US" sz="1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4AD6848-E450-4BB4-9187-FA0362C0C5BE}"/>
                </a:ext>
              </a:extLst>
            </p:cNvPr>
            <p:cNvSpPr txBox="1"/>
            <p:nvPr/>
          </p:nvSpPr>
          <p:spPr>
            <a:xfrm>
              <a:off x="2309245" y="6481646"/>
              <a:ext cx="88200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2027-2040</a:t>
              </a:r>
            </a:p>
            <a:p>
              <a:r>
                <a:rPr lang="en-US" sz="9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3000-4000 Fb</a:t>
              </a:r>
              <a:r>
                <a:rPr lang="en-US" sz="900" baseline="300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-1</a:t>
              </a:r>
              <a:endPara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6EA38ED-53C0-47FB-8AD6-14555D11B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554" y="1638370"/>
            <a:ext cx="1556021" cy="19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AF0D7247-EF0F-4D90-8421-2581D7E2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87" y="1723446"/>
            <a:ext cx="1581079" cy="17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DF1A7A2-7633-468E-9F53-134CCB8BD3E0}"/>
              </a:ext>
            </a:extLst>
          </p:cNvPr>
          <p:cNvSpPr txBox="1"/>
          <p:nvPr/>
        </p:nvSpPr>
        <p:spPr>
          <a:xfrm>
            <a:off x="4642639" y="4502107"/>
            <a:ext cx="465932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RNN algorithms are designed for interference of time series and underlying parameters: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Natural candidates for the interference of deposited energies from time ordered digitalized Lar signals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Vanilla RNN : Simple recurrent structure with a </a:t>
            </a:r>
            <a:r>
              <a:rPr lang="en-US" sz="900" dirty="0" err="1"/>
              <a:t>ReLU</a:t>
            </a:r>
            <a:r>
              <a:rPr lang="en-US" sz="900" dirty="0"/>
              <a:t> activation function.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Long Short-Term Memory(LSTM) with sigmoid and tanh functions which is more suited for longer term effects</a:t>
            </a:r>
          </a:p>
        </p:txBody>
      </p:sp>
      <p:pic>
        <p:nvPicPr>
          <p:cNvPr id="32" name="Picture 6">
            <a:extLst>
              <a:ext uri="{FF2B5EF4-FFF2-40B4-BE49-F238E27FC236}">
                <a16:creationId xmlns:a16="http://schemas.microsoft.com/office/drawing/2014/main" id="{75E521C7-6F39-45F0-AA56-9924DA94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82" y="4298441"/>
            <a:ext cx="2868014" cy="100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130025-C138-4199-8340-C4CAD83BFDF1}"/>
              </a:ext>
            </a:extLst>
          </p:cNvPr>
          <p:cNvSpPr txBox="1"/>
          <p:nvPr/>
        </p:nvSpPr>
        <p:spPr>
          <a:xfrm>
            <a:off x="4655259" y="5237797"/>
            <a:ext cx="5307745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Single Cell LSTM: 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Operates sample per sample on entire sequence 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Feeding data by continuous stream of digitized samples for single cells.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E4CA22A-9062-4EEF-BBEE-D74408057E21}"/>
              </a:ext>
            </a:extLst>
          </p:cNvPr>
          <p:cNvSpPr txBox="1"/>
          <p:nvPr/>
        </p:nvSpPr>
        <p:spPr>
          <a:xfrm>
            <a:off x="4632008" y="5655580"/>
            <a:ext cx="476870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Sliding-Window LSTM: 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Feeding data in a window size of 5 including one sample before the pulse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Sliding-Window and Single cell LSTM:</a:t>
            </a:r>
          </a:p>
          <a:p>
            <a:pPr marL="628650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Dense operation which corresponds to the single neuron decoder which reads the LSTM output and calculates the energy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pic>
        <p:nvPicPr>
          <p:cNvPr id="41" name="Picture 8">
            <a:extLst>
              <a:ext uri="{FF2B5EF4-FFF2-40B4-BE49-F238E27FC236}">
                <a16:creationId xmlns:a16="http://schemas.microsoft.com/office/drawing/2014/main" id="{62C92D41-4C7B-49E3-AFF4-62FA423A3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7"/>
          <a:stretch/>
        </p:blipFill>
        <p:spPr bwMode="auto">
          <a:xfrm>
            <a:off x="9991520" y="5258311"/>
            <a:ext cx="2120348" cy="133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B7D9DEF-500E-4A7E-9D39-521E53A8889D}"/>
              </a:ext>
            </a:extLst>
          </p:cNvPr>
          <p:cNvSpPr/>
          <p:nvPr/>
        </p:nvSpPr>
        <p:spPr>
          <a:xfrm>
            <a:off x="4698933" y="6635259"/>
            <a:ext cx="7541799" cy="112710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bject 11">
            <a:extLst>
              <a:ext uri="{FF2B5EF4-FFF2-40B4-BE49-F238E27FC236}">
                <a16:creationId xmlns:a16="http://schemas.microsoft.com/office/drawing/2014/main" id="{64AB39EB-B5A2-4A62-B2BD-FCD0C92889D1}"/>
              </a:ext>
            </a:extLst>
          </p:cNvPr>
          <p:cNvSpPr/>
          <p:nvPr/>
        </p:nvSpPr>
        <p:spPr>
          <a:xfrm>
            <a:off x="4709038" y="6737532"/>
            <a:ext cx="7531770" cy="523220"/>
          </a:xfrm>
          <a:custGeom>
            <a:avLst/>
            <a:gdLst/>
            <a:ahLst/>
            <a:cxnLst/>
            <a:rect l="l" t="t" r="r" b="b"/>
            <a:pathLst>
              <a:path w="3240404" h="290194">
                <a:moveTo>
                  <a:pt x="3239998" y="0"/>
                </a:moveTo>
                <a:lnTo>
                  <a:pt x="0" y="0"/>
                </a:lnTo>
                <a:lnTo>
                  <a:pt x="0" y="290169"/>
                </a:lnTo>
                <a:lnTo>
                  <a:pt x="1619999" y="290169"/>
                </a:lnTo>
                <a:lnTo>
                  <a:pt x="3239998" y="290169"/>
                </a:lnTo>
                <a:lnTo>
                  <a:pt x="3239998" y="0"/>
                </a:lnTo>
                <a:close/>
              </a:path>
            </a:pathLst>
          </a:custGeom>
          <a:solidFill>
            <a:srgbClr val="0A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1963DF-B393-4B88-88B7-50DD8D534201}"/>
              </a:ext>
            </a:extLst>
          </p:cNvPr>
          <p:cNvSpPr txBox="1"/>
          <p:nvPr/>
        </p:nvSpPr>
        <p:spPr>
          <a:xfrm>
            <a:off x="4898780" y="6699227"/>
            <a:ext cx="55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Energy Reconstruction Performance 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26FEF52-1CF0-4FC6-A952-A7BE01CE3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27" y="7848617"/>
            <a:ext cx="1439175" cy="11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1E5A554-7A8B-48B4-A6F5-DEA19DA2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8" y="7848617"/>
            <a:ext cx="1439175" cy="11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9CE5E89-EFA4-40B7-B491-910572E8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24" y="7853937"/>
            <a:ext cx="1439175" cy="11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FDBFCFFA-E7BA-487A-8F6F-B3C74AEF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55" y="7863834"/>
            <a:ext cx="1439175" cy="11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05CFD0-4959-4B42-A922-F8ECE3C6A60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522873" y="2677172"/>
            <a:ext cx="1931783" cy="134573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7CE5F32-4D22-4299-A999-8F191861BA7C}"/>
              </a:ext>
            </a:extLst>
          </p:cNvPr>
          <p:cNvSpPr txBox="1"/>
          <p:nvPr/>
        </p:nvSpPr>
        <p:spPr>
          <a:xfrm>
            <a:off x="12570822" y="4055974"/>
            <a:ext cx="16862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Performance and </a:t>
            </a:r>
            <a:r>
              <a:rPr lang="en-US" sz="600" dirty="0" err="1"/>
              <a:t>rss</a:t>
            </a:r>
            <a:r>
              <a:rPr lang="en-US" sz="600" dirty="0"/>
              <a:t> usage for single instance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E8A8152-CA84-4426-83DE-C52D8C59B9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44425" y="4240640"/>
            <a:ext cx="1556797" cy="16370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1AC0F62C-1AC5-41C6-80E4-1E3563FA64D2}"/>
              </a:ext>
            </a:extLst>
          </p:cNvPr>
          <p:cNvSpPr txBox="1"/>
          <p:nvPr/>
        </p:nvSpPr>
        <p:spPr>
          <a:xfrm>
            <a:off x="12557298" y="5895532"/>
            <a:ext cx="181800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Performance and </a:t>
            </a:r>
            <a:r>
              <a:rPr lang="en-US" sz="600" dirty="0" err="1"/>
              <a:t>rss</a:t>
            </a:r>
            <a:r>
              <a:rPr lang="en-US" sz="600" dirty="0"/>
              <a:t> usage for multiplexed model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116D6F-1F5E-400A-9E0D-87319344CDB8}"/>
              </a:ext>
            </a:extLst>
          </p:cNvPr>
          <p:cNvSpPr txBox="1"/>
          <p:nvPr/>
        </p:nvSpPr>
        <p:spPr>
          <a:xfrm>
            <a:off x="14314807" y="5102448"/>
            <a:ext cx="2461257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CNN shows lower latency and resource (</a:t>
            </a:r>
            <a:r>
              <a:rPr lang="en-US" sz="900" dirty="0" err="1"/>
              <a:t>rss</a:t>
            </a:r>
            <a:r>
              <a:rPr lang="en-US" sz="900" dirty="0"/>
              <a:t>) usage but needs improvement for frequency in the multiplexed model.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Vanilla RNN meets the requirements for </a:t>
            </a:r>
            <a:r>
              <a:rPr lang="en-US" sz="900" dirty="0" err="1"/>
              <a:t>rss</a:t>
            </a:r>
            <a:r>
              <a:rPr lang="en-US" sz="900" dirty="0"/>
              <a:t> usage and Clock frequency in the multiplexed model, but has higher latency than CNN.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59CE809-6979-412A-85CD-23237ECCB6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84" y="7264028"/>
            <a:ext cx="2154547" cy="1615910"/>
          </a:xfrm>
          <a:prstGeom prst="rect">
            <a:avLst/>
          </a:prstGeom>
        </p:spPr>
      </p:pic>
      <p:pic>
        <p:nvPicPr>
          <p:cNvPr id="15" name="Picture 2" descr="LArCaloPublicResultsDetStatus &amp;lt; AtlasPublic &amp;lt; TWiki">
            <a:extLst>
              <a:ext uri="{FF2B5EF4-FFF2-40B4-BE49-F238E27FC236}">
                <a16:creationId xmlns:a16="http://schemas.microsoft.com/office/drawing/2014/main" id="{B32E394D-70F3-4172-AF20-31B13AD6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3" y="3023456"/>
            <a:ext cx="1757334" cy="1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CD164CC-8853-4F4F-81FB-96C804E14562}"/>
              </a:ext>
            </a:extLst>
          </p:cNvPr>
          <p:cNvSpPr/>
          <p:nvPr/>
        </p:nvSpPr>
        <p:spPr>
          <a:xfrm rot="5400000" flipV="1">
            <a:off x="-4022907" y="5466663"/>
            <a:ext cx="8139196" cy="98476"/>
          </a:xfrm>
          <a:prstGeom prst="rect">
            <a:avLst/>
          </a:prstGeom>
          <a:solidFill>
            <a:srgbClr val="177CC0"/>
          </a:solidFill>
          <a:ln>
            <a:solidFill>
              <a:srgbClr val="177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 descr="logo amidex">
            <a:extLst>
              <a:ext uri="{FF2B5EF4-FFF2-40B4-BE49-F238E27FC236}">
                <a16:creationId xmlns:a16="http://schemas.microsoft.com/office/drawing/2014/main" id="{718826DF-4E51-4679-B65C-2AC38651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7044" y="9242287"/>
            <a:ext cx="656632" cy="17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7DCD56A-E99D-4A8D-87C3-C65ABE3838C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725" y="9208511"/>
            <a:ext cx="448994" cy="2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5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570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matta</dc:creator>
  <cp:lastModifiedBy>peter matta</cp:lastModifiedBy>
  <cp:revision>72</cp:revision>
  <dcterms:created xsi:type="dcterms:W3CDTF">2021-08-06T07:05:28Z</dcterms:created>
  <dcterms:modified xsi:type="dcterms:W3CDTF">2021-08-25T10:22:45Z</dcterms:modified>
</cp:coreProperties>
</file>