
<file path=[Content_Types].xml><?xml version="1.0" encoding="utf-8"?>
<Types xmlns="http://schemas.openxmlformats.org/package/2006/content-types">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comments+xml" PartName="/ppt/comments/comment2.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binary" PartName="/ppt/metadata"/>
  <Override ContentType="application/vnd.openxmlformats-officedocument.presentationml.notesMaster+xml" PartName="/ppt/notesMasters/notesMaster1.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48" r:id="rId6"/>
    <p:sldMasterId id="2147483655"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 id="284" r:id="rId37"/>
    <p:sldId id="285" r:id="rId38"/>
    <p:sldId id="286" r:id="rId39"/>
    <p:sldId id="287" r:id="rId40"/>
    <p:sldId id="288" r:id="rId41"/>
    <p:sldId id="289" r:id="rId42"/>
    <p:sldId id="290" r:id="rId43"/>
    <p:sldId id="291" r:id="rId44"/>
  </p:sldIdLst>
  <p:sldSz cy="6858000" cx="9144000"/>
  <p:notesSz cx="6858000" cy="9144000"/>
  <p:embeddedFontLst>
    <p:embeddedFont>
      <p:font typeface="Garamond"/>
      <p:regular r:id="rId45"/>
      <p:bold r:id="rId46"/>
      <p:italic r:id="rId47"/>
      <p:boldItalic r:id="rId4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http://customooxmlschemas.google.com/">
      <go:slidesCustomData xmlns:go="http://customooxmlschemas.google.com/" r:id="rId49" roundtripDataSignature="AMtx7miTf/v3ie15AP2t2lZxbfIP3eY6Bw=="/>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Author clrIdx="0" id="0" initials="" lastIdx="3" name="Ignacio Blanquer"/>
  <p:cmAuthor clrIdx="1" id="1" initials="" lastIdx="2" name="Anonymous"/>
  <p:cmAuthor clrIdx="2" id="2" initials="" lastIdx="2" name="Miroslav Dobrucky"/>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164CB90B-6779-4421-A370-F60213DA9069}">
  <a:tblStyle styleId="{164CB90B-6779-4421-A370-F60213DA9069}" styleName="Table_0">
    <a:wholeTbl>
      <a:tcTxStyle b="off" i="off">
        <a:font>
          <a:latin typeface="Arial"/>
          <a:ea typeface="Arial"/>
          <a:cs typeface="Arial"/>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EF5E6"/>
          </a:solidFill>
        </a:fill>
      </a:tcStyle>
    </a:wholeTbl>
    <a:band1H>
      <a:tcTxStyle b="off" i="off"/>
      <a:tcStyle>
        <a:fill>
          <a:solidFill>
            <a:srgbClr val="DCEACA"/>
          </a:solidFill>
        </a:fill>
      </a:tcStyle>
    </a:band1H>
    <a:band2H>
      <a:tcTxStyle b="off" i="off"/>
    </a:band2H>
    <a:band1V>
      <a:tcTxStyle b="off" i="off"/>
      <a:tcStyle>
        <a:fill>
          <a:solidFill>
            <a:srgbClr val="DCEACA"/>
          </a:solidFill>
        </a:fill>
      </a:tcStyle>
    </a:band1V>
    <a:band2V>
      <a:tcTxStyle b="off" i="off"/>
    </a:band2V>
    <a:lastCol>
      <a:tcTxStyle b="on" i="off">
        <a:font>
          <a:latin typeface="Arial"/>
          <a:ea typeface="Arial"/>
          <a:cs typeface="Arial"/>
        </a:font>
        <a:schemeClr val="lt1"/>
      </a:tcTxStyle>
      <a:tcStyle>
        <a:fill>
          <a:solidFill>
            <a:schemeClr val="accent1"/>
          </a:solidFill>
        </a:fill>
      </a:tcStyle>
    </a:lastCol>
    <a:firstCol>
      <a:tcTxStyle b="on" i="off">
        <a:font>
          <a:latin typeface="Arial"/>
          <a:ea typeface="Arial"/>
          <a:cs typeface="Arial"/>
        </a:font>
        <a:schemeClr val="lt1"/>
      </a:tcTxStyle>
      <a:tcStyle>
        <a:fill>
          <a:solidFill>
            <a:schemeClr val="accent1"/>
          </a:solidFill>
        </a:fill>
      </a:tcStyle>
    </a:firstCol>
    <a:lastRow>
      <a:tcTxStyle b="on" i="off">
        <a:font>
          <a:latin typeface="Arial"/>
          <a:ea typeface="Arial"/>
          <a:cs typeface="Arial"/>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b="off" i="off"/>
    </a:seCell>
    <a:swCell>
      <a:tcTxStyle b="off" i="off"/>
    </a:swCell>
    <a:firstRow>
      <a:tcTxStyle b="on" i="off">
        <a:font>
          <a:latin typeface="Arial"/>
          <a:ea typeface="Arial"/>
          <a:cs typeface="Arial"/>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2.xml"/><Relationship Id="rId42" Type="http://schemas.openxmlformats.org/officeDocument/2006/relationships/slide" Target="slides/slide34.xml"/><Relationship Id="rId41" Type="http://schemas.openxmlformats.org/officeDocument/2006/relationships/slide" Target="slides/slide33.xml"/><Relationship Id="rId44" Type="http://schemas.openxmlformats.org/officeDocument/2006/relationships/slide" Target="slides/slide36.xml"/><Relationship Id="rId43" Type="http://schemas.openxmlformats.org/officeDocument/2006/relationships/slide" Target="slides/slide35.xml"/><Relationship Id="rId46" Type="http://schemas.openxmlformats.org/officeDocument/2006/relationships/font" Target="fonts/Garamond-bold.fntdata"/><Relationship Id="rId45" Type="http://schemas.openxmlformats.org/officeDocument/2006/relationships/font" Target="fonts/Garamond-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1.xml"/><Relationship Id="rId48" Type="http://schemas.openxmlformats.org/officeDocument/2006/relationships/font" Target="fonts/Garamond-boldItalic.fntdata"/><Relationship Id="rId47" Type="http://schemas.openxmlformats.org/officeDocument/2006/relationships/font" Target="fonts/Garamond-italic.fntdata"/><Relationship Id="rId49" Type="http://customschemas.google.com/relationships/presentationmetadata" Target="metadata"/><Relationship Id="rId5" Type="http://schemas.openxmlformats.org/officeDocument/2006/relationships/commentAuthors" Target="commentAuthors.xml"/><Relationship Id="rId6" Type="http://schemas.openxmlformats.org/officeDocument/2006/relationships/slideMaster" Target="slideMasters/slideMaster1.xml"/><Relationship Id="rId7" Type="http://schemas.openxmlformats.org/officeDocument/2006/relationships/slideMaster" Target="slideMasters/slideMaster2.xml"/><Relationship Id="rId8" Type="http://schemas.openxmlformats.org/officeDocument/2006/relationships/notesMaster" Target="notesMasters/notesMaster1.xml"/><Relationship Id="rId31" Type="http://schemas.openxmlformats.org/officeDocument/2006/relationships/slide" Target="slides/slide23.xml"/><Relationship Id="rId30" Type="http://schemas.openxmlformats.org/officeDocument/2006/relationships/slide" Target="slides/slide22.xml"/><Relationship Id="rId33" Type="http://schemas.openxmlformats.org/officeDocument/2006/relationships/slide" Target="slides/slide25.xml"/><Relationship Id="rId32" Type="http://schemas.openxmlformats.org/officeDocument/2006/relationships/slide" Target="slides/slide24.xml"/><Relationship Id="rId35" Type="http://schemas.openxmlformats.org/officeDocument/2006/relationships/slide" Target="slides/slide27.xml"/><Relationship Id="rId34" Type="http://schemas.openxmlformats.org/officeDocument/2006/relationships/slide" Target="slides/slide26.xml"/><Relationship Id="rId37" Type="http://schemas.openxmlformats.org/officeDocument/2006/relationships/slide" Target="slides/slide29.xml"/><Relationship Id="rId36" Type="http://schemas.openxmlformats.org/officeDocument/2006/relationships/slide" Target="slides/slide28.xml"/><Relationship Id="rId39" Type="http://schemas.openxmlformats.org/officeDocument/2006/relationships/slide" Target="slides/slide31.xml"/><Relationship Id="rId38" Type="http://schemas.openxmlformats.org/officeDocument/2006/relationships/slide" Target="slides/slide30.xml"/><Relationship Id="rId20" Type="http://schemas.openxmlformats.org/officeDocument/2006/relationships/slide" Target="slides/slide12.xml"/><Relationship Id="rId22" Type="http://schemas.openxmlformats.org/officeDocument/2006/relationships/slide" Target="slides/slide14.xml"/><Relationship Id="rId21" Type="http://schemas.openxmlformats.org/officeDocument/2006/relationships/slide" Target="slides/slide13.xml"/><Relationship Id="rId24" Type="http://schemas.openxmlformats.org/officeDocument/2006/relationships/slide" Target="slides/slide16.xml"/><Relationship Id="rId23" Type="http://schemas.openxmlformats.org/officeDocument/2006/relationships/slide" Target="slides/slide15.xml"/><Relationship Id="rId26" Type="http://schemas.openxmlformats.org/officeDocument/2006/relationships/slide" Target="slides/slide18.xml"/><Relationship Id="rId25" Type="http://schemas.openxmlformats.org/officeDocument/2006/relationships/slide" Target="slides/slide17.xml"/><Relationship Id="rId28" Type="http://schemas.openxmlformats.org/officeDocument/2006/relationships/slide" Target="slides/slide20.xml"/><Relationship Id="rId27" Type="http://schemas.openxmlformats.org/officeDocument/2006/relationships/slide" Target="slides/slide19.xml"/><Relationship Id="rId29" Type="http://schemas.openxmlformats.org/officeDocument/2006/relationships/slide" Target="slides/slide21.xml"/><Relationship Id="rId11" Type="http://schemas.openxmlformats.org/officeDocument/2006/relationships/slide" Target="slides/slide3.xml"/><Relationship Id="rId10" Type="http://schemas.openxmlformats.org/officeDocument/2006/relationships/slide" Target="slides/slide2.xml"/><Relationship Id="rId13" Type="http://schemas.openxmlformats.org/officeDocument/2006/relationships/slide" Target="slides/slide5.xml"/><Relationship Id="rId12" Type="http://schemas.openxmlformats.org/officeDocument/2006/relationships/slide" Target="slides/slide4.xml"/><Relationship Id="rId15" Type="http://schemas.openxmlformats.org/officeDocument/2006/relationships/slide" Target="slides/slide7.xml"/><Relationship Id="rId14" Type="http://schemas.openxmlformats.org/officeDocument/2006/relationships/slide" Target="slides/slide6.xml"/><Relationship Id="rId17" Type="http://schemas.openxmlformats.org/officeDocument/2006/relationships/slide" Target="slides/slide9.xml"/><Relationship Id="rId16" Type="http://schemas.openxmlformats.org/officeDocument/2006/relationships/slide" Target="slides/slide8.xml"/><Relationship Id="rId19" Type="http://schemas.openxmlformats.org/officeDocument/2006/relationships/slide" Target="slides/slide11.xml"/><Relationship Id="rId18" Type="http://schemas.openxmlformats.org/officeDocument/2006/relationships/slide" Target="slides/slide10.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 authorId="0" idx="1" dt="2019-09-04T13:42:28.304">
    <p:pos x="6000" y="0"/>
    <p:text>Questions to be made:
- Communication tools: Repository, wiki, mailing lists, conferencing.
-</p:text>
    <p:extLst>
      <p:ext uri="{C676402C-5697-4E1C-873F-D02D1690AC5C}">
        <p15:threadingInfo timeZoneBias="0"/>
      </p:ext>
      <p:ext uri="http://customooxmlschemas.google.com/">
        <go:slidesCustomData xmlns:go="http://customooxmlschemas.google.com/" commentPostId="AAAACx6UD00"/>
      </p:ext>
    </p:extLst>
  </p:cm>
</p:cmLst>
</file>

<file path=ppt/comments/comment2.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 authorId="1" idx="1" dt="2019-09-12T07:25:15.368">
    <p:pos x="800" y="1928"/>
    <p:text>Storage, CPU</p:text>
    <p:extLst>
      <p:ext uri="{C676402C-5697-4E1C-873F-D02D1690AC5C}">
        <p15:threadingInfo timeZoneBias="0"/>
      </p:ext>
      <p:ext uri="http://customooxmlschemas.google.com/">
        <go:slidesCustomData xmlns:go="http://customooxmlschemas.google.com/" commentPostId="AAAACyhM7MQ"/>
      </p:ext>
    </p:extLst>
  </p:cm>
  <p:cm authorId="2" idx="1" dt="2019-09-10T07:17:56.101">
    <p:pos x="800" y="1928"/>
    <p:text>Please insert: Storage, CPU</p:text>
    <p:extLst>
      <p:ext uri="{C676402C-5697-4E1C-873F-D02D1690AC5C}">
        <p15:threadingInfo timeZoneBias="0">
          <p15:parentCm authorId="1" idx="1"/>
        </p15:threadingInfo>
      </p:ext>
      <p:ext uri="http://customooxmlschemas.google.com/">
        <go:slidesCustomData xmlns:go="http://customooxmlschemas.google.com/" commentPostId="AAAACyhM7OQ"/>
      </p:ext>
    </p:extLst>
  </p:cm>
  <p:cm authorId="0" idx="2" dt="2019-09-12T07:25:15.368">
    <p:pos x="800" y="1928"/>
    <p:text>Please be more precise: e.g. persistent distributed storage services, NoSQL databases, metadata services, high-throughput processing services, workflow engines, etc.</p:text>
    <p:extLst>
      <p:ext uri="{C676402C-5697-4E1C-873F-D02D1690AC5C}">
        <p15:threadingInfo timeZoneBias="0">
          <p15:parentCm authorId="1" idx="1"/>
        </p15:threadingInfo>
      </p:ext>
      <p:ext uri="http://customooxmlschemas.google.com/">
        <go:slidesCustomData xmlns:go="http://customooxmlschemas.google.com/" commentPostId="AAAADbb7rGA"/>
      </p:ext>
    </p:extLst>
  </p:cm>
  <p:cm authorId="1" idx="2" dt="2019-09-12T07:23:55.952">
    <p:pos x="800" y="1520"/>
    <p:text>private single or group access</p:text>
    <p:extLst>
      <p:ext uri="{C676402C-5697-4E1C-873F-D02D1690AC5C}">
        <p15:threadingInfo timeZoneBias="0"/>
      </p:ext>
      <p:ext uri="http://customooxmlschemas.google.com/">
        <go:slidesCustomData xmlns:go="http://customooxmlschemas.google.com/" commentPostId="AAAACyhM7KU"/>
      </p:ext>
    </p:extLst>
  </p:cm>
  <p:cm authorId="2" idx="2" dt="2019-09-10T07:17:13.485">
    <p:pos x="800" y="1520"/>
    <p:text>Please insert: private single or group access</p:text>
    <p:extLst>
      <p:ext uri="{C676402C-5697-4E1C-873F-D02D1690AC5C}">
        <p15:threadingInfo timeZoneBias="0">
          <p15:parentCm authorId="1" idx="2"/>
        </p15:threadingInfo>
      </p:ext>
      <p:ext uri="http://customooxmlschemas.google.com/">
        <go:slidesCustomData xmlns:go="http://customooxmlschemas.google.com/" commentPostId="AAAACyhM7No"/>
      </p:ext>
    </p:extLst>
  </p:cm>
  <p:cm authorId="0" idx="3" dt="2019-09-12T07:23:55.952">
    <p:pos x="800" y="1520"/>
    <p:text>Hi Miroslav, I refer if the users are urban planners, engineers, general public, etc.</p:text>
    <p:extLst>
      <p:ext uri="{C676402C-5697-4E1C-873F-D02D1690AC5C}">
        <p15:threadingInfo timeZoneBias="0">
          <p15:parentCm authorId="1" idx="2"/>
        </p15:threadingInfo>
      </p:ext>
      <p:ext uri="http://customooxmlschemas.google.com/">
        <go:slidesCustomData xmlns:go="http://customooxmlschemas.google.com/" commentPostId="AAAADbb7rFc"/>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s-E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3" name="Shape 113"/>
        <p:cNvGrpSpPr/>
        <p:nvPr/>
      </p:nvGrpSpPr>
      <p:grpSpPr>
        <a:xfrm>
          <a:off x="0" y="0"/>
          <a:ext cx="0" cy="0"/>
          <a:chOff x="0" y="0"/>
          <a:chExt cx="0" cy="0"/>
        </a:xfrm>
      </p:grpSpPr>
      <p:sp>
        <p:nvSpPr>
          <p:cNvPr id="114" name="Google Shape;114;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5" name="Google Shape;115;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s-ES"/>
              <a:t>Añadir logo de IBERGRID</a:t>
            </a:r>
            <a:endParaRPr/>
          </a:p>
        </p:txBody>
      </p:sp>
      <p:sp>
        <p:nvSpPr>
          <p:cNvPr id="116" name="Google Shape;116;p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s-E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8" name="Shape 228"/>
        <p:cNvGrpSpPr/>
        <p:nvPr/>
      </p:nvGrpSpPr>
      <p:grpSpPr>
        <a:xfrm>
          <a:off x="0" y="0"/>
          <a:ext cx="0" cy="0"/>
          <a:chOff x="0" y="0"/>
          <a:chExt cx="0" cy="0"/>
        </a:xfrm>
      </p:grpSpPr>
      <p:sp>
        <p:nvSpPr>
          <p:cNvPr id="229" name="Google Shape;229;p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0" name="Google Shape;230;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3" name="Shape 233"/>
        <p:cNvGrpSpPr/>
        <p:nvPr/>
      </p:nvGrpSpPr>
      <p:grpSpPr>
        <a:xfrm>
          <a:off x="0" y="0"/>
          <a:ext cx="0" cy="0"/>
          <a:chOff x="0" y="0"/>
          <a:chExt cx="0" cy="0"/>
        </a:xfrm>
      </p:grpSpPr>
      <p:sp>
        <p:nvSpPr>
          <p:cNvPr id="234" name="Google Shape;234;p1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5" name="Google Shape;235;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9" name="Shape 239"/>
        <p:cNvGrpSpPr/>
        <p:nvPr/>
      </p:nvGrpSpPr>
      <p:grpSpPr>
        <a:xfrm>
          <a:off x="0" y="0"/>
          <a:ext cx="0" cy="0"/>
          <a:chOff x="0" y="0"/>
          <a:chExt cx="0" cy="0"/>
        </a:xfrm>
      </p:grpSpPr>
      <p:sp>
        <p:nvSpPr>
          <p:cNvPr id="240" name="Google Shape;240;p1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1" name="Google Shape;241;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5" name="Shape 245"/>
        <p:cNvGrpSpPr/>
        <p:nvPr/>
      </p:nvGrpSpPr>
      <p:grpSpPr>
        <a:xfrm>
          <a:off x="0" y="0"/>
          <a:ext cx="0" cy="0"/>
          <a:chOff x="0" y="0"/>
          <a:chExt cx="0" cy="0"/>
        </a:xfrm>
      </p:grpSpPr>
      <p:sp>
        <p:nvSpPr>
          <p:cNvPr id="246" name="Google Shape;246;p1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7" name="Google Shape;247;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1" name="Shape 251"/>
        <p:cNvGrpSpPr/>
        <p:nvPr/>
      </p:nvGrpSpPr>
      <p:grpSpPr>
        <a:xfrm>
          <a:off x="0" y="0"/>
          <a:ext cx="0" cy="0"/>
          <a:chOff x="0" y="0"/>
          <a:chExt cx="0" cy="0"/>
        </a:xfrm>
      </p:grpSpPr>
      <p:sp>
        <p:nvSpPr>
          <p:cNvPr id="252" name="Google Shape;252;p1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3" name="Google Shape;253;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7" name="Shape 257"/>
        <p:cNvGrpSpPr/>
        <p:nvPr/>
      </p:nvGrpSpPr>
      <p:grpSpPr>
        <a:xfrm>
          <a:off x="0" y="0"/>
          <a:ext cx="0" cy="0"/>
          <a:chOff x="0" y="0"/>
          <a:chExt cx="0" cy="0"/>
        </a:xfrm>
      </p:grpSpPr>
      <p:sp>
        <p:nvSpPr>
          <p:cNvPr id="258" name="Google Shape;258;p1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9" name="Google Shape;259;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5" name="Shape 265"/>
        <p:cNvGrpSpPr/>
        <p:nvPr/>
      </p:nvGrpSpPr>
      <p:grpSpPr>
        <a:xfrm>
          <a:off x="0" y="0"/>
          <a:ext cx="0" cy="0"/>
          <a:chOff x="0" y="0"/>
          <a:chExt cx="0" cy="0"/>
        </a:xfrm>
      </p:grpSpPr>
      <p:sp>
        <p:nvSpPr>
          <p:cNvPr id="266" name="Google Shape;266;p1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7" name="Google Shape;267;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1" name="Shape 271"/>
        <p:cNvGrpSpPr/>
        <p:nvPr/>
      </p:nvGrpSpPr>
      <p:grpSpPr>
        <a:xfrm>
          <a:off x="0" y="0"/>
          <a:ext cx="0" cy="0"/>
          <a:chOff x="0" y="0"/>
          <a:chExt cx="0" cy="0"/>
        </a:xfrm>
      </p:grpSpPr>
      <p:sp>
        <p:nvSpPr>
          <p:cNvPr id="272" name="Google Shape;272;p1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3" name="Google Shape;273;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6" name="Shape 276"/>
        <p:cNvGrpSpPr/>
        <p:nvPr/>
      </p:nvGrpSpPr>
      <p:grpSpPr>
        <a:xfrm>
          <a:off x="0" y="0"/>
          <a:ext cx="0" cy="0"/>
          <a:chOff x="0" y="0"/>
          <a:chExt cx="0" cy="0"/>
        </a:xfrm>
      </p:grpSpPr>
      <p:sp>
        <p:nvSpPr>
          <p:cNvPr id="277" name="Google Shape;277;g5ffef06335_0_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8" name="Google Shape;278;g5ffef06335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3" name="Shape 283"/>
        <p:cNvGrpSpPr/>
        <p:nvPr/>
      </p:nvGrpSpPr>
      <p:grpSpPr>
        <a:xfrm>
          <a:off x="0" y="0"/>
          <a:ext cx="0" cy="0"/>
          <a:chOff x="0" y="0"/>
          <a:chExt cx="0" cy="0"/>
        </a:xfrm>
      </p:grpSpPr>
      <p:sp>
        <p:nvSpPr>
          <p:cNvPr id="284" name="Google Shape;284;p1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5" name="Google Shape;285;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2" name="Shape 122"/>
        <p:cNvGrpSpPr/>
        <p:nvPr/>
      </p:nvGrpSpPr>
      <p:grpSpPr>
        <a:xfrm>
          <a:off x="0" y="0"/>
          <a:ext cx="0" cy="0"/>
          <a:chOff x="0" y="0"/>
          <a:chExt cx="0" cy="0"/>
        </a:xfrm>
      </p:grpSpPr>
      <p:sp>
        <p:nvSpPr>
          <p:cNvPr id="123" name="Google Shape;123;p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4" name="Google Shape;124;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9" name="Shape 289"/>
        <p:cNvGrpSpPr/>
        <p:nvPr/>
      </p:nvGrpSpPr>
      <p:grpSpPr>
        <a:xfrm>
          <a:off x="0" y="0"/>
          <a:ext cx="0" cy="0"/>
          <a:chOff x="0" y="0"/>
          <a:chExt cx="0" cy="0"/>
        </a:xfrm>
      </p:grpSpPr>
      <p:sp>
        <p:nvSpPr>
          <p:cNvPr id="290" name="Google Shape;290;p1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1" name="Google Shape;291;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7" name="Shape 297"/>
        <p:cNvGrpSpPr/>
        <p:nvPr/>
      </p:nvGrpSpPr>
      <p:grpSpPr>
        <a:xfrm>
          <a:off x="0" y="0"/>
          <a:ext cx="0" cy="0"/>
          <a:chOff x="0" y="0"/>
          <a:chExt cx="0" cy="0"/>
        </a:xfrm>
      </p:grpSpPr>
      <p:sp>
        <p:nvSpPr>
          <p:cNvPr id="298" name="Google Shape;298;p2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9" name="Google Shape;299;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3" name="Shape 303"/>
        <p:cNvGrpSpPr/>
        <p:nvPr/>
      </p:nvGrpSpPr>
      <p:grpSpPr>
        <a:xfrm>
          <a:off x="0" y="0"/>
          <a:ext cx="0" cy="0"/>
          <a:chOff x="0" y="0"/>
          <a:chExt cx="0" cy="0"/>
        </a:xfrm>
      </p:grpSpPr>
      <p:sp>
        <p:nvSpPr>
          <p:cNvPr id="304" name="Google Shape;304;p2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5" name="Google Shape;305;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8" name="Shape 308"/>
        <p:cNvGrpSpPr/>
        <p:nvPr/>
      </p:nvGrpSpPr>
      <p:grpSpPr>
        <a:xfrm>
          <a:off x="0" y="0"/>
          <a:ext cx="0" cy="0"/>
          <a:chOff x="0" y="0"/>
          <a:chExt cx="0" cy="0"/>
        </a:xfrm>
      </p:grpSpPr>
      <p:sp>
        <p:nvSpPr>
          <p:cNvPr id="309" name="Google Shape;309;p2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0" name="Google Shape;310;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6" name="Shape 316"/>
        <p:cNvGrpSpPr/>
        <p:nvPr/>
      </p:nvGrpSpPr>
      <p:grpSpPr>
        <a:xfrm>
          <a:off x="0" y="0"/>
          <a:ext cx="0" cy="0"/>
          <a:chOff x="0" y="0"/>
          <a:chExt cx="0" cy="0"/>
        </a:xfrm>
      </p:grpSpPr>
      <p:sp>
        <p:nvSpPr>
          <p:cNvPr id="317" name="Google Shape;317;p2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8" name="Google Shape;318;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2" name="Shape 322"/>
        <p:cNvGrpSpPr/>
        <p:nvPr/>
      </p:nvGrpSpPr>
      <p:grpSpPr>
        <a:xfrm>
          <a:off x="0" y="0"/>
          <a:ext cx="0" cy="0"/>
          <a:chOff x="0" y="0"/>
          <a:chExt cx="0" cy="0"/>
        </a:xfrm>
      </p:grpSpPr>
      <p:sp>
        <p:nvSpPr>
          <p:cNvPr id="323" name="Google Shape;323;p2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4" name="Google Shape;324;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7" name="Shape 327"/>
        <p:cNvGrpSpPr/>
        <p:nvPr/>
      </p:nvGrpSpPr>
      <p:grpSpPr>
        <a:xfrm>
          <a:off x="0" y="0"/>
          <a:ext cx="0" cy="0"/>
          <a:chOff x="0" y="0"/>
          <a:chExt cx="0" cy="0"/>
        </a:xfrm>
      </p:grpSpPr>
      <p:sp>
        <p:nvSpPr>
          <p:cNvPr id="328" name="Google Shape;328;g41b49f9a21_0_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9" name="Google Shape;329;g41b49f9a21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3" name="Shape 333"/>
        <p:cNvGrpSpPr/>
        <p:nvPr/>
      </p:nvGrpSpPr>
      <p:grpSpPr>
        <a:xfrm>
          <a:off x="0" y="0"/>
          <a:ext cx="0" cy="0"/>
          <a:chOff x="0" y="0"/>
          <a:chExt cx="0" cy="0"/>
        </a:xfrm>
      </p:grpSpPr>
      <p:sp>
        <p:nvSpPr>
          <p:cNvPr id="334" name="Google Shape;334;g41b49f9a21_0_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5" name="Google Shape;335;g41b49f9a21_0_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9" name="Shape 339"/>
        <p:cNvGrpSpPr/>
        <p:nvPr/>
      </p:nvGrpSpPr>
      <p:grpSpPr>
        <a:xfrm>
          <a:off x="0" y="0"/>
          <a:ext cx="0" cy="0"/>
          <a:chOff x="0" y="0"/>
          <a:chExt cx="0" cy="0"/>
        </a:xfrm>
      </p:grpSpPr>
      <p:sp>
        <p:nvSpPr>
          <p:cNvPr id="340" name="Google Shape;340;p2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1" name="Google Shape;341;p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5" name="Shape 345"/>
        <p:cNvGrpSpPr/>
        <p:nvPr/>
      </p:nvGrpSpPr>
      <p:grpSpPr>
        <a:xfrm>
          <a:off x="0" y="0"/>
          <a:ext cx="0" cy="0"/>
          <a:chOff x="0" y="0"/>
          <a:chExt cx="0" cy="0"/>
        </a:xfrm>
      </p:grpSpPr>
      <p:sp>
        <p:nvSpPr>
          <p:cNvPr id="346" name="Google Shape;346;p2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7" name="Google Shape;347;p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1" name="Shape 131"/>
        <p:cNvGrpSpPr/>
        <p:nvPr/>
      </p:nvGrpSpPr>
      <p:grpSpPr>
        <a:xfrm>
          <a:off x="0" y="0"/>
          <a:ext cx="0" cy="0"/>
          <a:chOff x="0" y="0"/>
          <a:chExt cx="0" cy="0"/>
        </a:xfrm>
      </p:grpSpPr>
      <p:sp>
        <p:nvSpPr>
          <p:cNvPr id="132" name="Google Shape;132;g41c40d4a6c_0_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3" name="Google Shape;133;g41c40d4a6c_0_1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4" name="Google Shape;134;g41c40d4a6c_0_1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s-ES"/>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1" name="Shape 351"/>
        <p:cNvGrpSpPr/>
        <p:nvPr/>
      </p:nvGrpSpPr>
      <p:grpSpPr>
        <a:xfrm>
          <a:off x="0" y="0"/>
          <a:ext cx="0" cy="0"/>
          <a:chOff x="0" y="0"/>
          <a:chExt cx="0" cy="0"/>
        </a:xfrm>
      </p:grpSpPr>
      <p:sp>
        <p:nvSpPr>
          <p:cNvPr id="352" name="Google Shape;352;p2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53" name="Google Shape;353;p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7" name="Shape 357"/>
        <p:cNvGrpSpPr/>
        <p:nvPr/>
      </p:nvGrpSpPr>
      <p:grpSpPr>
        <a:xfrm>
          <a:off x="0" y="0"/>
          <a:ext cx="0" cy="0"/>
          <a:chOff x="0" y="0"/>
          <a:chExt cx="0" cy="0"/>
        </a:xfrm>
      </p:grpSpPr>
      <p:sp>
        <p:nvSpPr>
          <p:cNvPr id="358" name="Google Shape;358;p3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59" name="Google Shape;359;p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3" name="Shape 363"/>
        <p:cNvGrpSpPr/>
        <p:nvPr/>
      </p:nvGrpSpPr>
      <p:grpSpPr>
        <a:xfrm>
          <a:off x="0" y="0"/>
          <a:ext cx="0" cy="0"/>
          <a:chOff x="0" y="0"/>
          <a:chExt cx="0" cy="0"/>
        </a:xfrm>
      </p:grpSpPr>
      <p:sp>
        <p:nvSpPr>
          <p:cNvPr id="364" name="Google Shape;364;p3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65" name="Google Shape;365;p3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9" name="Shape 369"/>
        <p:cNvGrpSpPr/>
        <p:nvPr/>
      </p:nvGrpSpPr>
      <p:grpSpPr>
        <a:xfrm>
          <a:off x="0" y="0"/>
          <a:ext cx="0" cy="0"/>
          <a:chOff x="0" y="0"/>
          <a:chExt cx="0" cy="0"/>
        </a:xfrm>
      </p:grpSpPr>
      <p:sp>
        <p:nvSpPr>
          <p:cNvPr id="370" name="Google Shape;370;p3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71" name="Google Shape;371;p3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5" name="Shape 375"/>
        <p:cNvGrpSpPr/>
        <p:nvPr/>
      </p:nvGrpSpPr>
      <p:grpSpPr>
        <a:xfrm>
          <a:off x="0" y="0"/>
          <a:ext cx="0" cy="0"/>
          <a:chOff x="0" y="0"/>
          <a:chExt cx="0" cy="0"/>
        </a:xfrm>
      </p:grpSpPr>
      <p:sp>
        <p:nvSpPr>
          <p:cNvPr id="376" name="Google Shape;376;g41c40d4a6c_0_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7" name="Google Shape;377;g41c40d4a6c_0_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78" name="Google Shape;378;g41c40d4a6c_0_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s-ES"/>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2" name="Shape 382"/>
        <p:cNvGrpSpPr/>
        <p:nvPr/>
      </p:nvGrpSpPr>
      <p:grpSpPr>
        <a:xfrm>
          <a:off x="0" y="0"/>
          <a:ext cx="0" cy="0"/>
          <a:chOff x="0" y="0"/>
          <a:chExt cx="0" cy="0"/>
        </a:xfrm>
      </p:grpSpPr>
      <p:sp>
        <p:nvSpPr>
          <p:cNvPr id="383" name="Google Shape;383;p3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84" name="Google Shape;384;p3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6" name="Shape 406"/>
        <p:cNvGrpSpPr/>
        <p:nvPr/>
      </p:nvGrpSpPr>
      <p:grpSpPr>
        <a:xfrm>
          <a:off x="0" y="0"/>
          <a:ext cx="0" cy="0"/>
          <a:chOff x="0" y="0"/>
          <a:chExt cx="0" cy="0"/>
        </a:xfrm>
      </p:grpSpPr>
      <p:sp>
        <p:nvSpPr>
          <p:cNvPr id="407" name="Google Shape;407;p3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08" name="Google Shape;408;p3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8" name="Shape 138"/>
        <p:cNvGrpSpPr/>
        <p:nvPr/>
      </p:nvGrpSpPr>
      <p:grpSpPr>
        <a:xfrm>
          <a:off x="0" y="0"/>
          <a:ext cx="0" cy="0"/>
          <a:chOff x="0" y="0"/>
          <a:chExt cx="0" cy="0"/>
        </a:xfrm>
      </p:grpSpPr>
      <p:sp>
        <p:nvSpPr>
          <p:cNvPr id="139" name="Google Shape;139;p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0" name="Google Shape;140;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4" name="Shape 144"/>
        <p:cNvGrpSpPr/>
        <p:nvPr/>
      </p:nvGrpSpPr>
      <p:grpSpPr>
        <a:xfrm>
          <a:off x="0" y="0"/>
          <a:ext cx="0" cy="0"/>
          <a:chOff x="0" y="0"/>
          <a:chExt cx="0" cy="0"/>
        </a:xfrm>
      </p:grpSpPr>
      <p:sp>
        <p:nvSpPr>
          <p:cNvPr id="145" name="Google Shape;145;p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6" name="Google Shape;146;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0" name="Shape 150"/>
        <p:cNvGrpSpPr/>
        <p:nvPr/>
      </p:nvGrpSpPr>
      <p:grpSpPr>
        <a:xfrm>
          <a:off x="0" y="0"/>
          <a:ext cx="0" cy="0"/>
          <a:chOff x="0" y="0"/>
          <a:chExt cx="0" cy="0"/>
        </a:xfrm>
      </p:grpSpPr>
      <p:sp>
        <p:nvSpPr>
          <p:cNvPr id="151" name="Google Shape;151;p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2" name="Google Shape;152;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7" name="Shape 157"/>
        <p:cNvGrpSpPr/>
        <p:nvPr/>
      </p:nvGrpSpPr>
      <p:grpSpPr>
        <a:xfrm>
          <a:off x="0" y="0"/>
          <a:ext cx="0" cy="0"/>
          <a:chOff x="0" y="0"/>
          <a:chExt cx="0" cy="0"/>
        </a:xfrm>
      </p:grpSpPr>
      <p:sp>
        <p:nvSpPr>
          <p:cNvPr id="158" name="Google Shape;158;p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9" name="Google Shape;159;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9" name="Shape 169"/>
        <p:cNvGrpSpPr/>
        <p:nvPr/>
      </p:nvGrpSpPr>
      <p:grpSpPr>
        <a:xfrm>
          <a:off x="0" y="0"/>
          <a:ext cx="0" cy="0"/>
          <a:chOff x="0" y="0"/>
          <a:chExt cx="0" cy="0"/>
        </a:xfrm>
      </p:grpSpPr>
      <p:sp>
        <p:nvSpPr>
          <p:cNvPr id="170" name="Google Shape;170;p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1" name="Google Shape;171;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5" name="Shape 175"/>
        <p:cNvGrpSpPr/>
        <p:nvPr/>
      </p:nvGrpSpPr>
      <p:grpSpPr>
        <a:xfrm>
          <a:off x="0" y="0"/>
          <a:ext cx="0" cy="0"/>
          <a:chOff x="0" y="0"/>
          <a:chExt cx="0" cy="0"/>
        </a:xfrm>
      </p:grpSpPr>
      <p:sp>
        <p:nvSpPr>
          <p:cNvPr id="176" name="Google Shape;176;p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7" name="Google Shape;177;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 Id="rId3"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iapositiva de título" type="title">
  <p:cSld name="TITLE">
    <p:bg>
      <p:bgPr>
        <a:gradFill>
          <a:gsLst>
            <a:gs pos="0">
              <a:srgbClr val="3F3F3F"/>
            </a:gs>
            <a:gs pos="88000">
              <a:srgbClr val="3F3F3F"/>
            </a:gs>
            <a:gs pos="94000">
              <a:schemeClr val="accent1"/>
            </a:gs>
            <a:gs pos="100000">
              <a:srgbClr val="7F7F7F"/>
            </a:gs>
          </a:gsLst>
          <a:lin ang="18420001" scaled="0"/>
        </a:gradFill>
      </p:bgPr>
    </p:bg>
    <p:spTree>
      <p:nvGrpSpPr>
        <p:cNvPr id="15" name="Shape 15"/>
        <p:cNvGrpSpPr/>
        <p:nvPr/>
      </p:nvGrpSpPr>
      <p:grpSpPr>
        <a:xfrm>
          <a:off x="0" y="0"/>
          <a:ext cx="0" cy="0"/>
          <a:chOff x="0" y="0"/>
          <a:chExt cx="0" cy="0"/>
        </a:xfrm>
      </p:grpSpPr>
      <p:sp>
        <p:nvSpPr>
          <p:cNvPr id="16" name="Google Shape;16;p36"/>
          <p:cNvSpPr txBox="1"/>
          <p:nvPr>
            <p:ph type="ctrTitle"/>
          </p:nvPr>
        </p:nvSpPr>
        <p:spPr>
          <a:xfrm>
            <a:off x="914400" y="3031934"/>
            <a:ext cx="7315200" cy="1345928"/>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lt1"/>
              </a:buClr>
              <a:buSzPts val="4800"/>
              <a:buFont typeface="Garamond"/>
              <a:buNone/>
              <a:defRPr sz="48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36"/>
          <p:cNvSpPr txBox="1"/>
          <p:nvPr>
            <p:ph idx="1" type="subTitle"/>
          </p:nvPr>
        </p:nvSpPr>
        <p:spPr>
          <a:xfrm>
            <a:off x="914401" y="4799548"/>
            <a:ext cx="7315200" cy="1144632"/>
          </a:xfrm>
          <a:prstGeom prst="rect">
            <a:avLst/>
          </a:prstGeom>
          <a:noFill/>
          <a:ln>
            <a:noFill/>
          </a:ln>
        </p:spPr>
        <p:txBody>
          <a:bodyPr anchorCtr="0" anchor="t" bIns="45700" lIns="91425" spcFirstLastPara="1" rIns="91425" wrap="square" tIns="45700">
            <a:normAutofit/>
          </a:bodyPr>
          <a:lstStyle>
            <a:lvl1pPr lvl="0" algn="r">
              <a:lnSpc>
                <a:spcPct val="100000"/>
              </a:lnSpc>
              <a:spcBef>
                <a:spcPts val="440"/>
              </a:spcBef>
              <a:spcAft>
                <a:spcPts val="0"/>
              </a:spcAft>
              <a:buSzPts val="2200"/>
              <a:buNone/>
              <a:defRPr sz="2200">
                <a:solidFill>
                  <a:srgbClr val="DCE875"/>
                </a:solidFill>
              </a:defRPr>
            </a:lvl1pPr>
            <a:lvl2pPr lvl="1" algn="ctr">
              <a:lnSpc>
                <a:spcPct val="100000"/>
              </a:lnSpc>
              <a:spcBef>
                <a:spcPts val="360"/>
              </a:spcBef>
              <a:spcAft>
                <a:spcPts val="0"/>
              </a:spcAft>
              <a:buSzPts val="1800"/>
              <a:buNone/>
              <a:defRPr>
                <a:solidFill>
                  <a:schemeClr val="lt1"/>
                </a:solidFill>
              </a:defRPr>
            </a:lvl2pPr>
            <a:lvl3pPr lvl="2" algn="ctr">
              <a:lnSpc>
                <a:spcPct val="100000"/>
              </a:lnSpc>
              <a:spcBef>
                <a:spcPts val="320"/>
              </a:spcBef>
              <a:spcAft>
                <a:spcPts val="0"/>
              </a:spcAft>
              <a:buSzPts val="1600"/>
              <a:buNone/>
              <a:defRPr>
                <a:solidFill>
                  <a:schemeClr val="lt1"/>
                </a:solidFill>
              </a:defRPr>
            </a:lvl3pPr>
            <a:lvl4pPr lvl="3" algn="ctr">
              <a:lnSpc>
                <a:spcPct val="100000"/>
              </a:lnSpc>
              <a:spcBef>
                <a:spcPts val="280"/>
              </a:spcBef>
              <a:spcAft>
                <a:spcPts val="0"/>
              </a:spcAft>
              <a:buSzPts val="1400"/>
              <a:buNone/>
              <a:defRPr>
                <a:solidFill>
                  <a:schemeClr val="lt1"/>
                </a:solidFill>
              </a:defRPr>
            </a:lvl4pPr>
            <a:lvl5pPr lvl="4" algn="ctr">
              <a:lnSpc>
                <a:spcPct val="100000"/>
              </a:lnSpc>
              <a:spcBef>
                <a:spcPts val="280"/>
              </a:spcBef>
              <a:spcAft>
                <a:spcPts val="0"/>
              </a:spcAft>
              <a:buSzPts val="1400"/>
              <a:buNone/>
              <a:defRPr>
                <a:solidFill>
                  <a:schemeClr val="lt1"/>
                </a:solidFill>
              </a:defRPr>
            </a:lvl5pPr>
            <a:lvl6pPr lvl="5" algn="ctr">
              <a:lnSpc>
                <a:spcPct val="100000"/>
              </a:lnSpc>
              <a:spcBef>
                <a:spcPts val="280"/>
              </a:spcBef>
              <a:spcAft>
                <a:spcPts val="0"/>
              </a:spcAft>
              <a:buSzPts val="1400"/>
              <a:buNone/>
              <a:defRPr>
                <a:solidFill>
                  <a:schemeClr val="lt1"/>
                </a:solidFill>
              </a:defRPr>
            </a:lvl6pPr>
            <a:lvl7pPr lvl="6" algn="ctr">
              <a:lnSpc>
                <a:spcPct val="100000"/>
              </a:lnSpc>
              <a:spcBef>
                <a:spcPts val="280"/>
              </a:spcBef>
              <a:spcAft>
                <a:spcPts val="0"/>
              </a:spcAft>
              <a:buSzPts val="1400"/>
              <a:buNone/>
              <a:defRPr>
                <a:solidFill>
                  <a:schemeClr val="lt1"/>
                </a:solidFill>
              </a:defRPr>
            </a:lvl7pPr>
            <a:lvl8pPr lvl="7" algn="ctr">
              <a:lnSpc>
                <a:spcPct val="100000"/>
              </a:lnSpc>
              <a:spcBef>
                <a:spcPts val="280"/>
              </a:spcBef>
              <a:spcAft>
                <a:spcPts val="0"/>
              </a:spcAft>
              <a:buSzPts val="1400"/>
              <a:buNone/>
              <a:defRPr>
                <a:solidFill>
                  <a:schemeClr val="lt1"/>
                </a:solidFill>
              </a:defRPr>
            </a:lvl8pPr>
            <a:lvl9pPr lvl="8" algn="ctr">
              <a:lnSpc>
                <a:spcPct val="100000"/>
              </a:lnSpc>
              <a:spcBef>
                <a:spcPts val="280"/>
              </a:spcBef>
              <a:spcAft>
                <a:spcPts val="0"/>
              </a:spcAft>
              <a:buSzPts val="1400"/>
              <a:buNone/>
              <a:defRPr>
                <a:solidFill>
                  <a:schemeClr val="lt1"/>
                </a:solidFill>
              </a:defRPr>
            </a:lvl9pPr>
          </a:lstStyle>
          <a:p/>
        </p:txBody>
      </p:sp>
      <p:pic>
        <p:nvPicPr>
          <p:cNvPr descr="logo_V1-01-mini.png" id="18" name="Google Shape;18;p36"/>
          <p:cNvPicPr preferRelativeResize="0"/>
          <p:nvPr/>
        </p:nvPicPr>
        <p:blipFill rotWithShape="1">
          <a:blip r:embed="rId2">
            <a:alphaModFix/>
          </a:blip>
          <a:srcRect b="0" l="0" r="0" t="0"/>
          <a:stretch/>
        </p:blipFill>
        <p:spPr>
          <a:xfrm>
            <a:off x="914413" y="1106483"/>
            <a:ext cx="2853064" cy="1929246"/>
          </a:xfrm>
          <a:prstGeom prst="rect">
            <a:avLst/>
          </a:prstGeom>
          <a:noFill/>
          <a:ln>
            <a:noFill/>
          </a:ln>
        </p:spPr>
      </p:pic>
      <p:pic>
        <p:nvPicPr>
          <p:cNvPr descr="european-commission-small.png" id="19" name="Google Shape;19;p36"/>
          <p:cNvPicPr preferRelativeResize="0"/>
          <p:nvPr/>
        </p:nvPicPr>
        <p:blipFill rotWithShape="1">
          <a:blip r:embed="rId3">
            <a:alphaModFix/>
          </a:blip>
          <a:srcRect b="0" l="0" r="0" t="0"/>
          <a:stretch/>
        </p:blipFill>
        <p:spPr>
          <a:xfrm>
            <a:off x="914401" y="6421039"/>
            <a:ext cx="417129" cy="278086"/>
          </a:xfrm>
          <a:prstGeom prst="rect">
            <a:avLst/>
          </a:prstGeom>
          <a:noFill/>
          <a:ln>
            <a:noFill/>
          </a:ln>
          <a:effectLst>
            <a:outerShdw blurRad="292100" rotWithShape="0" algn="tl" dir="2700000" dist="139700">
              <a:srgbClr val="333333">
                <a:alpha val="63921"/>
              </a:srgbClr>
            </a:outerShdw>
          </a:effectLst>
        </p:spPr>
      </p:pic>
      <p:sp>
        <p:nvSpPr>
          <p:cNvPr id="20" name="Google Shape;20;p36"/>
          <p:cNvSpPr txBox="1"/>
          <p:nvPr/>
        </p:nvSpPr>
        <p:spPr>
          <a:xfrm>
            <a:off x="1278976" y="6533630"/>
            <a:ext cx="3792263" cy="301227"/>
          </a:xfrm>
          <a:prstGeom prst="rect">
            <a:avLst/>
          </a:prstGeom>
          <a:noFill/>
          <a:ln>
            <a:noFill/>
          </a:ln>
          <a:effectLst>
            <a:outerShdw blurRad="76200" kx="-1200000" rotWithShape="0" algn="bl" sy="23000">
              <a:srgbClr val="000000">
                <a:alpha val="20000"/>
              </a:srgbClr>
            </a:outerShdw>
          </a:effectLst>
        </p:spPr>
        <p:txBody>
          <a:bodyPr anchorCtr="0" anchor="t" bIns="45700" lIns="91425" spcFirstLastPara="1" rIns="91425" wrap="square" tIns="0">
            <a:noAutofit/>
          </a:bodyPr>
          <a:lstStyle/>
          <a:p>
            <a:pPr indent="0" lvl="0" marL="0" marR="0" rtl="0" algn="l">
              <a:lnSpc>
                <a:spcPct val="100000"/>
              </a:lnSpc>
              <a:spcBef>
                <a:spcPts val="0"/>
              </a:spcBef>
              <a:spcAft>
                <a:spcPts val="0"/>
              </a:spcAft>
              <a:buClr>
                <a:srgbClr val="000000"/>
              </a:buClr>
              <a:buSzPts val="1000"/>
              <a:buFont typeface="Arial"/>
              <a:buNone/>
            </a:pPr>
            <a:r>
              <a:rPr b="0" i="1" lang="es-ES" sz="1000" u="none" cap="none" strike="noStrike">
                <a:solidFill>
                  <a:schemeClr val="lt1"/>
                </a:solidFill>
                <a:latin typeface="Arial"/>
                <a:ea typeface="Arial"/>
                <a:cs typeface="Arial"/>
                <a:sym typeface="Arial"/>
              </a:rPr>
              <a:t>EOSC-synergy receives funding from the EC via Horizon 2020</a:t>
            </a:r>
            <a:endParaRPr b="0" i="1" sz="10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Encabezado de sección">
  <p:cSld name="Encabezado de sección">
    <p:bg>
      <p:bgPr>
        <a:gradFill>
          <a:gsLst>
            <a:gs pos="0">
              <a:srgbClr val="3F3F3F"/>
            </a:gs>
            <a:gs pos="88000">
              <a:srgbClr val="3F3F3F"/>
            </a:gs>
            <a:gs pos="94000">
              <a:schemeClr val="accent1"/>
            </a:gs>
            <a:gs pos="100000">
              <a:srgbClr val="7F7F7F"/>
            </a:gs>
          </a:gsLst>
          <a:lin ang="18599929" scaled="0"/>
        </a:gradFill>
      </p:bgPr>
    </p:bg>
    <p:spTree>
      <p:nvGrpSpPr>
        <p:cNvPr id="90" name="Shape 90"/>
        <p:cNvGrpSpPr/>
        <p:nvPr/>
      </p:nvGrpSpPr>
      <p:grpSpPr>
        <a:xfrm>
          <a:off x="0" y="0"/>
          <a:ext cx="0" cy="0"/>
          <a:chOff x="0" y="0"/>
          <a:chExt cx="0" cy="0"/>
        </a:xfrm>
      </p:grpSpPr>
      <p:sp>
        <p:nvSpPr>
          <p:cNvPr id="91" name="Google Shape;91;g41b49f9a21_0_39"/>
          <p:cNvSpPr txBox="1"/>
          <p:nvPr>
            <p:ph idx="1" type="body"/>
          </p:nvPr>
        </p:nvSpPr>
        <p:spPr>
          <a:xfrm>
            <a:off x="914400" y="3865097"/>
            <a:ext cx="7315200" cy="1098300"/>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400"/>
              </a:spcBef>
              <a:spcAft>
                <a:spcPts val="0"/>
              </a:spcAft>
              <a:buSzPts val="2000"/>
              <a:buNone/>
              <a:defRPr sz="2000">
                <a:solidFill>
                  <a:srgbClr val="FF6600"/>
                </a:solidFill>
              </a:defRPr>
            </a:lvl1pPr>
            <a:lvl2pPr indent="-228600" lvl="1" marL="914400" algn="l">
              <a:lnSpc>
                <a:spcPct val="100000"/>
              </a:lnSpc>
              <a:spcBef>
                <a:spcPts val="360"/>
              </a:spcBef>
              <a:spcAft>
                <a:spcPts val="0"/>
              </a:spcAft>
              <a:buSzPts val="1800"/>
              <a:buNone/>
              <a:defRPr sz="1800">
                <a:solidFill>
                  <a:schemeClr val="lt1"/>
                </a:solidFill>
              </a:defRPr>
            </a:lvl2pPr>
            <a:lvl3pPr indent="-228600" lvl="2" marL="1371600" algn="l">
              <a:lnSpc>
                <a:spcPct val="100000"/>
              </a:lnSpc>
              <a:spcBef>
                <a:spcPts val="320"/>
              </a:spcBef>
              <a:spcAft>
                <a:spcPts val="0"/>
              </a:spcAft>
              <a:buSzPts val="1600"/>
              <a:buNone/>
              <a:defRPr sz="1600">
                <a:solidFill>
                  <a:schemeClr val="lt1"/>
                </a:solidFill>
              </a:defRPr>
            </a:lvl3pPr>
            <a:lvl4pPr indent="-228600" lvl="3" marL="1828800" algn="l">
              <a:lnSpc>
                <a:spcPct val="100000"/>
              </a:lnSpc>
              <a:spcBef>
                <a:spcPts val="280"/>
              </a:spcBef>
              <a:spcAft>
                <a:spcPts val="0"/>
              </a:spcAft>
              <a:buSzPts val="1400"/>
              <a:buNone/>
              <a:defRPr sz="1400">
                <a:solidFill>
                  <a:schemeClr val="lt1"/>
                </a:solidFill>
              </a:defRPr>
            </a:lvl4pPr>
            <a:lvl5pPr indent="-228600" lvl="4" marL="2286000" algn="l">
              <a:lnSpc>
                <a:spcPct val="100000"/>
              </a:lnSpc>
              <a:spcBef>
                <a:spcPts val="280"/>
              </a:spcBef>
              <a:spcAft>
                <a:spcPts val="0"/>
              </a:spcAft>
              <a:buSzPts val="1400"/>
              <a:buNone/>
              <a:defRPr sz="1400">
                <a:solidFill>
                  <a:schemeClr val="lt1"/>
                </a:solidFill>
              </a:defRPr>
            </a:lvl5pPr>
            <a:lvl6pPr indent="-228600" lvl="5" marL="2743200" algn="l">
              <a:lnSpc>
                <a:spcPct val="100000"/>
              </a:lnSpc>
              <a:spcBef>
                <a:spcPts val="280"/>
              </a:spcBef>
              <a:spcAft>
                <a:spcPts val="0"/>
              </a:spcAft>
              <a:buSzPts val="1400"/>
              <a:buNone/>
              <a:defRPr sz="1400">
                <a:solidFill>
                  <a:schemeClr val="lt1"/>
                </a:solidFill>
              </a:defRPr>
            </a:lvl6pPr>
            <a:lvl7pPr indent="-228600" lvl="6" marL="3200400" algn="l">
              <a:lnSpc>
                <a:spcPct val="100000"/>
              </a:lnSpc>
              <a:spcBef>
                <a:spcPts val="280"/>
              </a:spcBef>
              <a:spcAft>
                <a:spcPts val="0"/>
              </a:spcAft>
              <a:buSzPts val="1400"/>
              <a:buNone/>
              <a:defRPr sz="1400">
                <a:solidFill>
                  <a:schemeClr val="lt1"/>
                </a:solidFill>
              </a:defRPr>
            </a:lvl7pPr>
            <a:lvl8pPr indent="-228600" lvl="7" marL="3657600" algn="l">
              <a:lnSpc>
                <a:spcPct val="100000"/>
              </a:lnSpc>
              <a:spcBef>
                <a:spcPts val="280"/>
              </a:spcBef>
              <a:spcAft>
                <a:spcPts val="0"/>
              </a:spcAft>
              <a:buSzPts val="1400"/>
              <a:buNone/>
              <a:defRPr sz="1400">
                <a:solidFill>
                  <a:schemeClr val="lt1"/>
                </a:solidFill>
              </a:defRPr>
            </a:lvl8pPr>
            <a:lvl9pPr indent="-228600" lvl="8" marL="4114800" algn="l">
              <a:lnSpc>
                <a:spcPct val="100000"/>
              </a:lnSpc>
              <a:spcBef>
                <a:spcPts val="280"/>
              </a:spcBef>
              <a:spcAft>
                <a:spcPts val="0"/>
              </a:spcAft>
              <a:buSzPts val="1400"/>
              <a:buNone/>
              <a:defRPr sz="1400">
                <a:solidFill>
                  <a:schemeClr val="lt1"/>
                </a:solidFill>
              </a:defRPr>
            </a:lvl9pPr>
          </a:lstStyle>
          <a:p/>
        </p:txBody>
      </p:sp>
      <p:sp>
        <p:nvSpPr>
          <p:cNvPr id="92" name="Google Shape;92;g41b49f9a21_0_39"/>
          <p:cNvSpPr txBox="1"/>
          <p:nvPr>
            <p:ph idx="10" type="dt"/>
          </p:nvPr>
        </p:nvSpPr>
        <p:spPr>
          <a:xfrm>
            <a:off x="914400" y="6523220"/>
            <a:ext cx="1189200" cy="2979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3" name="Google Shape;93;g41b49f9a21_0_39"/>
          <p:cNvSpPr txBox="1"/>
          <p:nvPr>
            <p:ph idx="11" type="ftr"/>
          </p:nvPr>
        </p:nvSpPr>
        <p:spPr>
          <a:xfrm>
            <a:off x="5456895" y="6527242"/>
            <a:ext cx="2246400" cy="301200"/>
          </a:xfrm>
          <a:prstGeom prst="rect">
            <a:avLst/>
          </a:prstGeom>
          <a:noFill/>
          <a:ln>
            <a:noFill/>
          </a:ln>
        </p:spPr>
        <p:txBody>
          <a:bodyPr anchorCtr="0" anchor="t" bIns="45700" lIns="91425" spcFirstLastPara="1" rIns="91425"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4" name="Google Shape;94;g41b49f9a21_0_39"/>
          <p:cNvSpPr txBox="1"/>
          <p:nvPr>
            <p:ph idx="12" type="sldNum"/>
          </p:nvPr>
        </p:nvSpPr>
        <p:spPr>
          <a:xfrm>
            <a:off x="7795172" y="6523220"/>
            <a:ext cx="460500" cy="3018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pic>
        <p:nvPicPr>
          <p:cNvPr descr="logo_V1-01-mini.png" id="95" name="Google Shape;95;g41b49f9a21_0_39"/>
          <p:cNvPicPr preferRelativeResize="0"/>
          <p:nvPr/>
        </p:nvPicPr>
        <p:blipFill rotWithShape="1">
          <a:blip r:embed="rId2">
            <a:alphaModFix/>
          </a:blip>
          <a:srcRect b="0" l="0" r="0" t="0"/>
          <a:stretch/>
        </p:blipFill>
        <p:spPr>
          <a:xfrm>
            <a:off x="914400" y="2034900"/>
            <a:ext cx="2483945" cy="1679647"/>
          </a:xfrm>
          <a:prstGeom prst="rect">
            <a:avLst/>
          </a:prstGeom>
          <a:noFill/>
          <a:ln>
            <a:noFill/>
          </a:ln>
        </p:spPr>
      </p:pic>
      <p:pic>
        <p:nvPicPr>
          <p:cNvPr descr="european-commission-small.png" id="96" name="Google Shape;96;g41b49f9a21_0_39"/>
          <p:cNvPicPr preferRelativeResize="0"/>
          <p:nvPr/>
        </p:nvPicPr>
        <p:blipFill rotWithShape="1">
          <a:blip r:embed="rId3">
            <a:alphaModFix/>
          </a:blip>
          <a:srcRect b="0" l="0" r="0" t="0"/>
          <a:stretch/>
        </p:blipFill>
        <p:spPr>
          <a:xfrm>
            <a:off x="4200206" y="6417679"/>
            <a:ext cx="499892" cy="333261"/>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os objetos">
  <p:cSld name="Dos objetos">
    <p:bg>
      <p:bgPr>
        <a:solidFill>
          <a:schemeClr val="lt1"/>
        </a:solidFill>
      </p:bgPr>
    </p:bg>
    <p:spTree>
      <p:nvGrpSpPr>
        <p:cNvPr id="97" name="Shape 97"/>
        <p:cNvGrpSpPr/>
        <p:nvPr/>
      </p:nvGrpSpPr>
      <p:grpSpPr>
        <a:xfrm>
          <a:off x="0" y="0"/>
          <a:ext cx="0" cy="0"/>
          <a:chOff x="0" y="0"/>
          <a:chExt cx="0" cy="0"/>
        </a:xfrm>
      </p:grpSpPr>
      <p:sp>
        <p:nvSpPr>
          <p:cNvPr id="98" name="Google Shape;98;g41b49f9a21_0_46"/>
          <p:cNvSpPr txBox="1"/>
          <p:nvPr>
            <p:ph idx="10" type="dt"/>
          </p:nvPr>
        </p:nvSpPr>
        <p:spPr>
          <a:xfrm>
            <a:off x="914400" y="6523220"/>
            <a:ext cx="1189200" cy="2979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9" name="Google Shape;99;g41b49f9a21_0_46"/>
          <p:cNvSpPr txBox="1"/>
          <p:nvPr>
            <p:ph idx="11" type="ftr"/>
          </p:nvPr>
        </p:nvSpPr>
        <p:spPr>
          <a:xfrm>
            <a:off x="5067926" y="6484509"/>
            <a:ext cx="2246400" cy="301200"/>
          </a:xfrm>
          <a:prstGeom prst="rect">
            <a:avLst/>
          </a:prstGeom>
          <a:noFill/>
          <a:ln>
            <a:noFill/>
          </a:ln>
        </p:spPr>
        <p:txBody>
          <a:bodyPr anchorCtr="0" anchor="t" bIns="45700" lIns="91425" spcFirstLastPara="1" rIns="91425" wrap="square" tIns="0">
            <a:noAutofit/>
          </a:bodyPr>
          <a:lstStyle>
            <a:lvl1pPr lvl="0" algn="l">
              <a:lnSpc>
                <a:spcPct val="100000"/>
              </a:lnSpc>
              <a:spcBef>
                <a:spcPts val="0"/>
              </a:spcBef>
              <a:spcAft>
                <a:spcPts val="0"/>
              </a:spcAft>
              <a:buSzPts val="1400"/>
              <a:buNone/>
              <a:defRPr sz="1100">
                <a:solidFill>
                  <a:srgbClr val="000000"/>
                </a:solidFill>
                <a:latin typeface="Garamond"/>
                <a:ea typeface="Garamond"/>
                <a:cs typeface="Garamond"/>
                <a:sym typeface="Garamon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0" name="Google Shape;100;g41b49f9a21_0_46"/>
          <p:cNvSpPr txBox="1"/>
          <p:nvPr>
            <p:ph idx="1" type="body"/>
          </p:nvPr>
        </p:nvSpPr>
        <p:spPr>
          <a:xfrm>
            <a:off x="578069" y="1278759"/>
            <a:ext cx="3902400" cy="50580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SzPts val="1800"/>
              <a:buChar char="▪"/>
              <a:defRPr/>
            </a:lvl1pPr>
            <a:lvl2pPr indent="-342900" lvl="1" marL="914400" algn="l">
              <a:lnSpc>
                <a:spcPct val="100000"/>
              </a:lnSpc>
              <a:spcBef>
                <a:spcPts val="360"/>
              </a:spcBef>
              <a:spcAft>
                <a:spcPts val="0"/>
              </a:spcAft>
              <a:buSzPts val="1800"/>
              <a:buChar char="▪"/>
              <a:defRPr/>
            </a:lvl2pPr>
            <a:lvl3pPr indent="-342900" lvl="2" marL="1371600" algn="l">
              <a:lnSpc>
                <a:spcPct val="100000"/>
              </a:lnSpc>
              <a:spcBef>
                <a:spcPts val="360"/>
              </a:spcBef>
              <a:spcAft>
                <a:spcPts val="0"/>
              </a:spcAft>
              <a:buSzPts val="1800"/>
              <a:buChar char="▪"/>
              <a:defRPr/>
            </a:lvl3pPr>
            <a:lvl4pPr indent="-342900" lvl="3" marL="1828800" algn="l">
              <a:lnSpc>
                <a:spcPct val="100000"/>
              </a:lnSpc>
              <a:spcBef>
                <a:spcPts val="360"/>
              </a:spcBef>
              <a:spcAft>
                <a:spcPts val="0"/>
              </a:spcAft>
              <a:buSzPts val="1800"/>
              <a:buChar char="▪"/>
              <a:defRPr/>
            </a:lvl4pPr>
            <a:lvl5pPr indent="-342900" lvl="4" marL="2286000" algn="l">
              <a:lnSpc>
                <a:spcPct val="100000"/>
              </a:lnSpc>
              <a:spcBef>
                <a:spcPts val="360"/>
              </a:spcBef>
              <a:spcAft>
                <a:spcPts val="0"/>
              </a:spcAft>
              <a:buSzPts val="1800"/>
              <a:buChar char="▪"/>
              <a:defRPr/>
            </a:lvl5pPr>
            <a:lvl6pPr indent="-342900" lvl="5" marL="2743200" algn="l">
              <a:lnSpc>
                <a:spcPct val="100000"/>
              </a:lnSpc>
              <a:spcBef>
                <a:spcPts val="360"/>
              </a:spcBef>
              <a:spcAft>
                <a:spcPts val="0"/>
              </a:spcAft>
              <a:buSzPts val="1800"/>
              <a:buChar char="▪"/>
              <a:defRPr/>
            </a:lvl6pPr>
            <a:lvl7pPr indent="-342900" lvl="6" marL="3200400" algn="l">
              <a:lnSpc>
                <a:spcPct val="100000"/>
              </a:lnSpc>
              <a:spcBef>
                <a:spcPts val="360"/>
              </a:spcBef>
              <a:spcAft>
                <a:spcPts val="0"/>
              </a:spcAft>
              <a:buSzPts val="1800"/>
              <a:buChar char="▪"/>
              <a:defRPr/>
            </a:lvl7pPr>
            <a:lvl8pPr indent="-342900" lvl="7" marL="3657600" algn="l">
              <a:lnSpc>
                <a:spcPct val="100000"/>
              </a:lnSpc>
              <a:spcBef>
                <a:spcPts val="360"/>
              </a:spcBef>
              <a:spcAft>
                <a:spcPts val="0"/>
              </a:spcAft>
              <a:buSzPts val="1800"/>
              <a:buChar char="▪"/>
              <a:defRPr/>
            </a:lvl8pPr>
            <a:lvl9pPr indent="-342900" lvl="8" marL="4114800" algn="l">
              <a:lnSpc>
                <a:spcPct val="100000"/>
              </a:lnSpc>
              <a:spcBef>
                <a:spcPts val="360"/>
              </a:spcBef>
              <a:spcAft>
                <a:spcPts val="0"/>
              </a:spcAft>
              <a:buSzPts val="1800"/>
              <a:buChar char="▪"/>
              <a:defRPr/>
            </a:lvl9pPr>
          </a:lstStyle>
          <a:p/>
        </p:txBody>
      </p:sp>
      <p:sp>
        <p:nvSpPr>
          <p:cNvPr id="101" name="Google Shape;101;g41b49f9a21_0_46"/>
          <p:cNvSpPr txBox="1"/>
          <p:nvPr>
            <p:ph idx="2" type="body"/>
          </p:nvPr>
        </p:nvSpPr>
        <p:spPr>
          <a:xfrm>
            <a:off x="4681728" y="1278759"/>
            <a:ext cx="3901800" cy="50601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SzPts val="1800"/>
              <a:buChar char="▪"/>
              <a:defRPr/>
            </a:lvl1pPr>
            <a:lvl2pPr indent="-342900" lvl="1" marL="914400" algn="l">
              <a:lnSpc>
                <a:spcPct val="100000"/>
              </a:lnSpc>
              <a:spcBef>
                <a:spcPts val="360"/>
              </a:spcBef>
              <a:spcAft>
                <a:spcPts val="0"/>
              </a:spcAft>
              <a:buSzPts val="1800"/>
              <a:buChar char="▪"/>
              <a:defRPr/>
            </a:lvl2pPr>
            <a:lvl3pPr indent="-342900" lvl="2" marL="1371600" algn="l">
              <a:lnSpc>
                <a:spcPct val="100000"/>
              </a:lnSpc>
              <a:spcBef>
                <a:spcPts val="360"/>
              </a:spcBef>
              <a:spcAft>
                <a:spcPts val="0"/>
              </a:spcAft>
              <a:buSzPts val="1800"/>
              <a:buChar char="▪"/>
              <a:defRPr/>
            </a:lvl3pPr>
            <a:lvl4pPr indent="-342900" lvl="3" marL="1828800" algn="l">
              <a:lnSpc>
                <a:spcPct val="100000"/>
              </a:lnSpc>
              <a:spcBef>
                <a:spcPts val="360"/>
              </a:spcBef>
              <a:spcAft>
                <a:spcPts val="0"/>
              </a:spcAft>
              <a:buSzPts val="1800"/>
              <a:buChar char="▪"/>
              <a:defRPr/>
            </a:lvl4pPr>
            <a:lvl5pPr indent="-342900" lvl="4" marL="2286000" algn="l">
              <a:lnSpc>
                <a:spcPct val="100000"/>
              </a:lnSpc>
              <a:spcBef>
                <a:spcPts val="360"/>
              </a:spcBef>
              <a:spcAft>
                <a:spcPts val="0"/>
              </a:spcAft>
              <a:buSzPts val="1800"/>
              <a:buChar char="▪"/>
              <a:defRPr/>
            </a:lvl5pPr>
            <a:lvl6pPr indent="-342900" lvl="5" marL="2743200" algn="l">
              <a:lnSpc>
                <a:spcPct val="100000"/>
              </a:lnSpc>
              <a:spcBef>
                <a:spcPts val="360"/>
              </a:spcBef>
              <a:spcAft>
                <a:spcPts val="0"/>
              </a:spcAft>
              <a:buSzPts val="1800"/>
              <a:buChar char="▪"/>
              <a:defRPr/>
            </a:lvl6pPr>
            <a:lvl7pPr indent="-342900" lvl="6" marL="3200400" algn="l">
              <a:lnSpc>
                <a:spcPct val="100000"/>
              </a:lnSpc>
              <a:spcBef>
                <a:spcPts val="360"/>
              </a:spcBef>
              <a:spcAft>
                <a:spcPts val="0"/>
              </a:spcAft>
              <a:buSzPts val="1800"/>
              <a:buChar char="▪"/>
              <a:defRPr/>
            </a:lvl7pPr>
            <a:lvl8pPr indent="-342900" lvl="7" marL="3657600" algn="l">
              <a:lnSpc>
                <a:spcPct val="100000"/>
              </a:lnSpc>
              <a:spcBef>
                <a:spcPts val="360"/>
              </a:spcBef>
              <a:spcAft>
                <a:spcPts val="0"/>
              </a:spcAft>
              <a:buSzPts val="1800"/>
              <a:buChar char="▪"/>
              <a:defRPr/>
            </a:lvl8pPr>
            <a:lvl9pPr indent="-342900" lvl="8" marL="4114800" algn="l">
              <a:lnSpc>
                <a:spcPct val="100000"/>
              </a:lnSpc>
              <a:spcBef>
                <a:spcPts val="360"/>
              </a:spcBef>
              <a:spcAft>
                <a:spcPts val="0"/>
              </a:spcAft>
              <a:buSzPts val="1800"/>
              <a:buChar char="▪"/>
              <a:defRPr/>
            </a:lvl9pPr>
          </a:lstStyle>
          <a:p/>
        </p:txBody>
      </p:sp>
      <p:sp>
        <p:nvSpPr>
          <p:cNvPr id="102" name="Google Shape;102;g41b49f9a21_0_46"/>
          <p:cNvSpPr txBox="1"/>
          <p:nvPr>
            <p:ph type="title"/>
          </p:nvPr>
        </p:nvSpPr>
        <p:spPr>
          <a:xfrm>
            <a:off x="578069" y="204629"/>
            <a:ext cx="6805500" cy="8640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rgbClr val="FF6600"/>
              </a:buClr>
              <a:buSzPts val="4000"/>
              <a:buFont typeface="Garamond"/>
              <a:buNone/>
              <a:defRPr>
                <a:solidFill>
                  <a:srgbClr val="FF660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descr="logo_V1-01-mini.png" id="103" name="Google Shape;103;g41b49f9a21_0_46"/>
          <p:cNvPicPr preferRelativeResize="0"/>
          <p:nvPr/>
        </p:nvPicPr>
        <p:blipFill rotWithShape="1">
          <a:blip r:embed="rId2">
            <a:alphaModFix/>
          </a:blip>
          <a:srcRect b="0" l="0" r="0" t="0"/>
          <a:stretch/>
        </p:blipFill>
        <p:spPr>
          <a:xfrm>
            <a:off x="7383516" y="204629"/>
            <a:ext cx="1277613" cy="863923"/>
          </a:xfrm>
          <a:prstGeom prst="rect">
            <a:avLst/>
          </a:prstGeom>
          <a:noFill/>
          <a:ln>
            <a:noFill/>
          </a:ln>
        </p:spPr>
      </p:pic>
      <p:cxnSp>
        <p:nvCxnSpPr>
          <p:cNvPr id="104" name="Google Shape;104;g41b49f9a21_0_46"/>
          <p:cNvCxnSpPr/>
          <p:nvPr/>
        </p:nvCxnSpPr>
        <p:spPr>
          <a:xfrm>
            <a:off x="578069" y="1068552"/>
            <a:ext cx="8083200" cy="23400"/>
          </a:xfrm>
          <a:prstGeom prst="straightConnector1">
            <a:avLst/>
          </a:prstGeom>
          <a:noFill/>
          <a:ln cap="flat" cmpd="sng" w="19050">
            <a:solidFill>
              <a:schemeClr val="dk1"/>
            </a:solidFill>
            <a:prstDash val="solid"/>
            <a:round/>
            <a:headEnd len="sm" w="sm" type="none"/>
            <a:tailEnd len="sm" w="sm" type="none"/>
          </a:ln>
          <a:effectLst>
            <a:outerShdw blurRad="50800" rotWithShape="0" dir="5400000" dist="38100">
              <a:srgbClr val="000000">
                <a:alpha val="26666"/>
              </a:srgbClr>
            </a:outerShdw>
          </a:effectLst>
        </p:spPr>
      </p:cxnSp>
      <p:pic>
        <p:nvPicPr>
          <p:cNvPr descr="european-commission-small.png" id="105" name="Google Shape;105;g41b49f9a21_0_46"/>
          <p:cNvPicPr preferRelativeResize="0"/>
          <p:nvPr/>
        </p:nvPicPr>
        <p:blipFill rotWithShape="1">
          <a:blip r:embed="rId3">
            <a:alphaModFix/>
          </a:blip>
          <a:srcRect b="0" l="0" r="0" t="0"/>
          <a:stretch/>
        </p:blipFill>
        <p:spPr>
          <a:xfrm>
            <a:off x="4200206" y="6443956"/>
            <a:ext cx="499892" cy="333261"/>
          </a:xfrm>
          <a:prstGeom prst="rect">
            <a:avLst/>
          </a:prstGeom>
          <a:noFill/>
          <a:ln>
            <a:noFill/>
          </a:ln>
        </p:spPr>
      </p:pic>
      <p:sp>
        <p:nvSpPr>
          <p:cNvPr id="106" name="Google Shape;106;g41b49f9a21_0_46"/>
          <p:cNvSpPr txBox="1"/>
          <p:nvPr/>
        </p:nvSpPr>
        <p:spPr>
          <a:xfrm>
            <a:off x="7795172" y="6523220"/>
            <a:ext cx="588900" cy="3018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s-E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En blanco">
  <p:cSld name="En blanco">
    <p:bg>
      <p:bgPr>
        <a:solidFill>
          <a:schemeClr val="lt1"/>
        </a:solidFill>
      </p:bgPr>
    </p:bg>
    <p:spTree>
      <p:nvGrpSpPr>
        <p:cNvPr id="107" name="Shape 107"/>
        <p:cNvGrpSpPr/>
        <p:nvPr/>
      </p:nvGrpSpPr>
      <p:grpSpPr>
        <a:xfrm>
          <a:off x="0" y="0"/>
          <a:ext cx="0" cy="0"/>
          <a:chOff x="0" y="0"/>
          <a:chExt cx="0" cy="0"/>
        </a:xfrm>
      </p:grpSpPr>
      <p:sp>
        <p:nvSpPr>
          <p:cNvPr id="108" name="Google Shape;108;g41b49f9a21_0_56"/>
          <p:cNvSpPr txBox="1"/>
          <p:nvPr>
            <p:ph idx="10" type="dt"/>
          </p:nvPr>
        </p:nvSpPr>
        <p:spPr>
          <a:xfrm>
            <a:off x="577345" y="6473540"/>
            <a:ext cx="1189200" cy="2979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solidFill>
                  <a:srgbClr val="00000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9" name="Google Shape;109;g41b49f9a21_0_56"/>
          <p:cNvSpPr txBox="1"/>
          <p:nvPr>
            <p:ph idx="11" type="ftr"/>
          </p:nvPr>
        </p:nvSpPr>
        <p:spPr>
          <a:xfrm>
            <a:off x="5105382" y="6469706"/>
            <a:ext cx="2246400" cy="301200"/>
          </a:xfrm>
          <a:prstGeom prst="rect">
            <a:avLst/>
          </a:prstGeom>
          <a:noFill/>
          <a:ln>
            <a:noFill/>
          </a:ln>
        </p:spPr>
        <p:txBody>
          <a:bodyPr anchorCtr="0" anchor="t" bIns="45700" lIns="91425" spcFirstLastPara="1" rIns="91425" wrap="square" tIns="0">
            <a:noAutofit/>
          </a:bodyPr>
          <a:lstStyle>
            <a:lvl1pPr lvl="0" algn="l">
              <a:lnSpc>
                <a:spcPct val="100000"/>
              </a:lnSpc>
              <a:spcBef>
                <a:spcPts val="0"/>
              </a:spcBef>
              <a:spcAft>
                <a:spcPts val="0"/>
              </a:spcAft>
              <a:buSzPts val="1400"/>
              <a:buNone/>
              <a:defRPr>
                <a:solidFill>
                  <a:srgbClr val="00000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0" name="Google Shape;110;g41b49f9a21_0_56"/>
          <p:cNvSpPr txBox="1"/>
          <p:nvPr>
            <p:ph idx="12" type="sldNum"/>
          </p:nvPr>
        </p:nvSpPr>
        <p:spPr>
          <a:xfrm>
            <a:off x="7441309" y="6469706"/>
            <a:ext cx="498900" cy="3018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pic>
        <p:nvPicPr>
          <p:cNvPr descr="logo_V1-01-mini.png" id="111" name="Google Shape;111;g41b49f9a21_0_56"/>
          <p:cNvPicPr preferRelativeResize="0"/>
          <p:nvPr/>
        </p:nvPicPr>
        <p:blipFill rotWithShape="1">
          <a:blip r:embed="rId2">
            <a:alphaModFix/>
          </a:blip>
          <a:srcRect b="0" l="0" r="0" t="0"/>
          <a:stretch/>
        </p:blipFill>
        <p:spPr>
          <a:xfrm>
            <a:off x="7383516" y="204629"/>
            <a:ext cx="1277613" cy="863923"/>
          </a:xfrm>
          <a:prstGeom prst="rect">
            <a:avLst/>
          </a:prstGeom>
          <a:noFill/>
          <a:ln>
            <a:noFill/>
          </a:ln>
        </p:spPr>
      </p:pic>
      <p:pic>
        <p:nvPicPr>
          <p:cNvPr descr="european-commission-small.png" id="112" name="Google Shape;112;g41b49f9a21_0_56"/>
          <p:cNvPicPr preferRelativeResize="0"/>
          <p:nvPr/>
        </p:nvPicPr>
        <p:blipFill rotWithShape="1">
          <a:blip r:embed="rId3">
            <a:alphaModFix/>
          </a:blip>
          <a:srcRect b="0" l="0" r="0" t="0"/>
          <a:stretch/>
        </p:blipFill>
        <p:spPr>
          <a:xfrm>
            <a:off x="4200206" y="6417679"/>
            <a:ext cx="499892" cy="333261"/>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ítulo y objetos" type="obj">
  <p:cSld name="OBJECT">
    <p:bg>
      <p:bgPr>
        <a:solidFill>
          <a:schemeClr val="lt1"/>
        </a:solidFill>
      </p:bgPr>
    </p:bg>
    <p:spTree>
      <p:nvGrpSpPr>
        <p:cNvPr id="21" name="Shape 21"/>
        <p:cNvGrpSpPr/>
        <p:nvPr/>
      </p:nvGrpSpPr>
      <p:grpSpPr>
        <a:xfrm>
          <a:off x="0" y="0"/>
          <a:ext cx="0" cy="0"/>
          <a:chOff x="0" y="0"/>
          <a:chExt cx="0" cy="0"/>
        </a:xfrm>
      </p:grpSpPr>
      <p:sp>
        <p:nvSpPr>
          <p:cNvPr id="22" name="Google Shape;22;p37"/>
          <p:cNvSpPr txBox="1"/>
          <p:nvPr>
            <p:ph type="title"/>
          </p:nvPr>
        </p:nvSpPr>
        <p:spPr>
          <a:xfrm>
            <a:off x="578069" y="204629"/>
            <a:ext cx="6805447" cy="863923"/>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rgbClr val="FF6600"/>
              </a:buClr>
              <a:buSzPts val="4000"/>
              <a:buFont typeface="Garamond"/>
              <a:buNone/>
              <a:defRPr>
                <a:solidFill>
                  <a:srgbClr val="FF660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37"/>
          <p:cNvSpPr txBox="1"/>
          <p:nvPr>
            <p:ph idx="1" type="body"/>
          </p:nvPr>
        </p:nvSpPr>
        <p:spPr>
          <a:xfrm>
            <a:off x="578069" y="1348828"/>
            <a:ext cx="8083060" cy="4475655"/>
          </a:xfrm>
          <a:prstGeom prst="rect">
            <a:avLst/>
          </a:prstGeom>
          <a:noFill/>
          <a:ln>
            <a:noFill/>
          </a:ln>
        </p:spPr>
        <p:txBody>
          <a:bodyPr anchorCtr="0" anchor="t" bIns="45700" lIns="91425" spcFirstLastPara="1" rIns="91425" wrap="square" tIns="45700">
            <a:normAutofit/>
          </a:bodyPr>
          <a:lstStyle>
            <a:lvl1pPr indent="-355600" lvl="0" marL="457200" algn="l">
              <a:lnSpc>
                <a:spcPct val="100000"/>
              </a:lnSpc>
              <a:spcBef>
                <a:spcPts val="400"/>
              </a:spcBef>
              <a:spcAft>
                <a:spcPts val="0"/>
              </a:spcAft>
              <a:buSzPts val="2000"/>
              <a:buFont typeface="Arial"/>
              <a:buChar char="•"/>
              <a:defRPr/>
            </a:lvl1pPr>
            <a:lvl2pPr indent="-342900" lvl="1" marL="914400" algn="l">
              <a:lnSpc>
                <a:spcPct val="100000"/>
              </a:lnSpc>
              <a:spcBef>
                <a:spcPts val="360"/>
              </a:spcBef>
              <a:spcAft>
                <a:spcPts val="0"/>
              </a:spcAft>
              <a:buSzPts val="1800"/>
              <a:buFont typeface="Arial"/>
              <a:buChar char="•"/>
              <a:defRPr/>
            </a:lvl2pPr>
            <a:lvl3pPr indent="-330200" lvl="2" marL="1371600" algn="l">
              <a:lnSpc>
                <a:spcPct val="100000"/>
              </a:lnSpc>
              <a:spcBef>
                <a:spcPts val="320"/>
              </a:spcBef>
              <a:spcAft>
                <a:spcPts val="0"/>
              </a:spcAft>
              <a:buSzPts val="1600"/>
              <a:buFont typeface="Arial"/>
              <a:buChar char="•"/>
              <a:defRPr/>
            </a:lvl3pPr>
            <a:lvl4pPr indent="-317500" lvl="3" marL="1828800" algn="l">
              <a:lnSpc>
                <a:spcPct val="100000"/>
              </a:lnSpc>
              <a:spcBef>
                <a:spcPts val="280"/>
              </a:spcBef>
              <a:spcAft>
                <a:spcPts val="0"/>
              </a:spcAft>
              <a:buSzPts val="1400"/>
              <a:buFont typeface="Arial"/>
              <a:buChar char="•"/>
              <a:defRPr/>
            </a:lvl4pPr>
            <a:lvl5pPr indent="-317500" lvl="4" marL="2286000" algn="l">
              <a:lnSpc>
                <a:spcPct val="100000"/>
              </a:lnSpc>
              <a:spcBef>
                <a:spcPts val="280"/>
              </a:spcBef>
              <a:spcAft>
                <a:spcPts val="0"/>
              </a:spcAft>
              <a:buSzPts val="1400"/>
              <a:buFont typeface="Arial"/>
              <a:buChar char="•"/>
              <a:defRPr/>
            </a:lvl5pPr>
            <a:lvl6pPr indent="-342900" lvl="5" marL="2743200" algn="l">
              <a:lnSpc>
                <a:spcPct val="100000"/>
              </a:lnSpc>
              <a:spcBef>
                <a:spcPts val="360"/>
              </a:spcBef>
              <a:spcAft>
                <a:spcPts val="0"/>
              </a:spcAft>
              <a:buSzPts val="1800"/>
              <a:buChar char="▪"/>
              <a:defRPr/>
            </a:lvl6pPr>
            <a:lvl7pPr indent="-342900" lvl="6" marL="3200400" algn="l">
              <a:lnSpc>
                <a:spcPct val="100000"/>
              </a:lnSpc>
              <a:spcBef>
                <a:spcPts val="360"/>
              </a:spcBef>
              <a:spcAft>
                <a:spcPts val="0"/>
              </a:spcAft>
              <a:buSzPts val="1800"/>
              <a:buChar char="▪"/>
              <a:defRPr/>
            </a:lvl7pPr>
            <a:lvl8pPr indent="-342900" lvl="7" marL="3657600" algn="l">
              <a:lnSpc>
                <a:spcPct val="100000"/>
              </a:lnSpc>
              <a:spcBef>
                <a:spcPts val="360"/>
              </a:spcBef>
              <a:spcAft>
                <a:spcPts val="0"/>
              </a:spcAft>
              <a:buSzPts val="1800"/>
              <a:buChar char="▪"/>
              <a:defRPr/>
            </a:lvl8pPr>
            <a:lvl9pPr indent="-342900" lvl="8" marL="4114800" algn="l">
              <a:lnSpc>
                <a:spcPct val="100000"/>
              </a:lnSpc>
              <a:spcBef>
                <a:spcPts val="360"/>
              </a:spcBef>
              <a:spcAft>
                <a:spcPts val="0"/>
              </a:spcAft>
              <a:buSzPts val="1800"/>
              <a:buChar char="▪"/>
              <a:defRPr/>
            </a:lvl9pPr>
          </a:lstStyle>
          <a:p/>
        </p:txBody>
      </p:sp>
      <p:sp>
        <p:nvSpPr>
          <p:cNvPr id="24" name="Google Shape;24;p37"/>
          <p:cNvSpPr txBox="1"/>
          <p:nvPr>
            <p:ph idx="10" type="dt"/>
          </p:nvPr>
        </p:nvSpPr>
        <p:spPr>
          <a:xfrm>
            <a:off x="914400" y="6417680"/>
            <a:ext cx="1189132" cy="29791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solidFill>
                  <a:srgbClr val="00000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37"/>
          <p:cNvSpPr txBox="1"/>
          <p:nvPr>
            <p:ph idx="11" type="ftr"/>
          </p:nvPr>
        </p:nvSpPr>
        <p:spPr>
          <a:xfrm>
            <a:off x="5228915" y="6413846"/>
            <a:ext cx="2246489" cy="301227"/>
          </a:xfrm>
          <a:prstGeom prst="rect">
            <a:avLst/>
          </a:prstGeom>
          <a:noFill/>
          <a:ln>
            <a:noFill/>
          </a:ln>
        </p:spPr>
        <p:txBody>
          <a:bodyPr anchorCtr="0" anchor="t" bIns="45700" lIns="91425" spcFirstLastPara="1" rIns="91425" wrap="square" tIns="0">
            <a:noAutofit/>
          </a:bodyPr>
          <a:lstStyle>
            <a:lvl1pPr lvl="0" algn="l">
              <a:lnSpc>
                <a:spcPct val="100000"/>
              </a:lnSpc>
              <a:spcBef>
                <a:spcPts val="0"/>
              </a:spcBef>
              <a:spcAft>
                <a:spcPts val="0"/>
              </a:spcAft>
              <a:buSzPts val="1400"/>
              <a:buNone/>
              <a:defRPr sz="1100">
                <a:solidFill>
                  <a:srgbClr val="000000"/>
                </a:solidFill>
                <a:latin typeface="Garamond"/>
                <a:ea typeface="Garamond"/>
                <a:cs typeface="Garamond"/>
                <a:sym typeface="Garamon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37"/>
          <p:cNvSpPr txBox="1"/>
          <p:nvPr>
            <p:ph idx="12" type="sldNum"/>
          </p:nvPr>
        </p:nvSpPr>
        <p:spPr>
          <a:xfrm>
            <a:off x="7557579" y="6413846"/>
            <a:ext cx="698039" cy="301752"/>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pic>
        <p:nvPicPr>
          <p:cNvPr descr="logo_V1-01-mini.png" id="27" name="Google Shape;27;p37"/>
          <p:cNvPicPr preferRelativeResize="0"/>
          <p:nvPr/>
        </p:nvPicPr>
        <p:blipFill rotWithShape="1">
          <a:blip r:embed="rId2">
            <a:alphaModFix/>
          </a:blip>
          <a:srcRect b="0" l="0" r="0" t="0"/>
          <a:stretch/>
        </p:blipFill>
        <p:spPr>
          <a:xfrm>
            <a:off x="7383516" y="204629"/>
            <a:ext cx="1277613" cy="863923"/>
          </a:xfrm>
          <a:prstGeom prst="rect">
            <a:avLst/>
          </a:prstGeom>
          <a:noFill/>
          <a:ln>
            <a:noFill/>
          </a:ln>
        </p:spPr>
      </p:pic>
      <p:cxnSp>
        <p:nvCxnSpPr>
          <p:cNvPr id="28" name="Google Shape;28;p37"/>
          <p:cNvCxnSpPr/>
          <p:nvPr/>
        </p:nvCxnSpPr>
        <p:spPr>
          <a:xfrm>
            <a:off x="578069" y="1068552"/>
            <a:ext cx="8083060" cy="23484"/>
          </a:xfrm>
          <a:prstGeom prst="straightConnector1">
            <a:avLst/>
          </a:prstGeom>
          <a:noFill/>
          <a:ln cap="flat" cmpd="sng" w="19050">
            <a:solidFill>
              <a:schemeClr val="dk1"/>
            </a:solidFill>
            <a:prstDash val="solid"/>
            <a:round/>
            <a:headEnd len="sm" w="sm" type="none"/>
            <a:tailEnd len="sm" w="sm" type="none"/>
          </a:ln>
          <a:effectLst>
            <a:outerShdw blurRad="50800" rotWithShape="0" dir="5400000" dist="38100">
              <a:srgbClr val="000000">
                <a:alpha val="27058"/>
              </a:srgbClr>
            </a:outerShdw>
          </a:effectLst>
        </p:spPr>
      </p:cxnSp>
      <p:pic>
        <p:nvPicPr>
          <p:cNvPr descr="european-commission-small.png" id="29" name="Google Shape;29;p37"/>
          <p:cNvPicPr preferRelativeResize="0"/>
          <p:nvPr/>
        </p:nvPicPr>
        <p:blipFill rotWithShape="1">
          <a:blip r:embed="rId3">
            <a:alphaModFix/>
          </a:blip>
          <a:srcRect b="0" l="0" r="0" t="0"/>
          <a:stretch/>
        </p:blipFill>
        <p:spPr>
          <a:xfrm>
            <a:off x="4200206" y="6417679"/>
            <a:ext cx="499892" cy="333261"/>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ólo el título">
  <p:cSld name="Sólo el título">
    <p:bg>
      <p:bgPr>
        <a:solidFill>
          <a:schemeClr val="lt1"/>
        </a:solidFill>
      </p:bgPr>
    </p:bg>
    <p:spTree>
      <p:nvGrpSpPr>
        <p:cNvPr id="30" name="Shape 30"/>
        <p:cNvGrpSpPr/>
        <p:nvPr/>
      </p:nvGrpSpPr>
      <p:grpSpPr>
        <a:xfrm>
          <a:off x="0" y="0"/>
          <a:ext cx="0" cy="0"/>
          <a:chOff x="0" y="0"/>
          <a:chExt cx="0" cy="0"/>
        </a:xfrm>
      </p:grpSpPr>
      <p:sp>
        <p:nvSpPr>
          <p:cNvPr id="31" name="Google Shape;31;p38"/>
          <p:cNvSpPr txBox="1"/>
          <p:nvPr>
            <p:ph idx="10" type="dt"/>
          </p:nvPr>
        </p:nvSpPr>
        <p:spPr>
          <a:xfrm>
            <a:off x="853090" y="6505704"/>
            <a:ext cx="1189132" cy="29791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38"/>
          <p:cNvSpPr txBox="1"/>
          <p:nvPr>
            <p:ph idx="12" type="sldNum"/>
          </p:nvPr>
        </p:nvSpPr>
        <p:spPr>
          <a:xfrm>
            <a:off x="7575467" y="6505704"/>
            <a:ext cx="654133" cy="301752"/>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sp>
        <p:nvSpPr>
          <p:cNvPr id="33" name="Google Shape;33;p38"/>
          <p:cNvSpPr txBox="1"/>
          <p:nvPr>
            <p:ph type="title"/>
          </p:nvPr>
        </p:nvSpPr>
        <p:spPr>
          <a:xfrm>
            <a:off x="578069" y="204629"/>
            <a:ext cx="6805447" cy="863923"/>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rgbClr val="FF6600"/>
              </a:buClr>
              <a:buSzPts val="4000"/>
              <a:buFont typeface="Garamond"/>
              <a:buNone/>
              <a:defRPr>
                <a:solidFill>
                  <a:srgbClr val="FF660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descr="logo_V1-01-mini.png" id="34" name="Google Shape;34;p38"/>
          <p:cNvPicPr preferRelativeResize="0"/>
          <p:nvPr/>
        </p:nvPicPr>
        <p:blipFill rotWithShape="1">
          <a:blip r:embed="rId2">
            <a:alphaModFix/>
          </a:blip>
          <a:srcRect b="0" l="0" r="0" t="0"/>
          <a:stretch/>
        </p:blipFill>
        <p:spPr>
          <a:xfrm>
            <a:off x="7383516" y="204629"/>
            <a:ext cx="1277613" cy="863923"/>
          </a:xfrm>
          <a:prstGeom prst="rect">
            <a:avLst/>
          </a:prstGeom>
          <a:noFill/>
          <a:ln>
            <a:noFill/>
          </a:ln>
        </p:spPr>
      </p:pic>
      <p:cxnSp>
        <p:nvCxnSpPr>
          <p:cNvPr id="35" name="Google Shape;35;p38"/>
          <p:cNvCxnSpPr/>
          <p:nvPr/>
        </p:nvCxnSpPr>
        <p:spPr>
          <a:xfrm>
            <a:off x="578069" y="1068552"/>
            <a:ext cx="8083060" cy="23484"/>
          </a:xfrm>
          <a:prstGeom prst="straightConnector1">
            <a:avLst/>
          </a:prstGeom>
          <a:noFill/>
          <a:ln cap="flat" cmpd="sng" w="19050">
            <a:solidFill>
              <a:schemeClr val="dk1"/>
            </a:solidFill>
            <a:prstDash val="solid"/>
            <a:round/>
            <a:headEnd len="sm" w="sm" type="none"/>
            <a:tailEnd len="sm" w="sm" type="none"/>
          </a:ln>
          <a:effectLst>
            <a:outerShdw blurRad="50800" rotWithShape="0" dir="5400000" dist="38100">
              <a:srgbClr val="000000">
                <a:alpha val="27058"/>
              </a:srgbClr>
            </a:outerShdw>
          </a:effectLst>
        </p:spPr>
      </p:cxnSp>
      <p:pic>
        <p:nvPicPr>
          <p:cNvPr descr="european-commission-small.png" id="36" name="Google Shape;36;p38"/>
          <p:cNvPicPr preferRelativeResize="0"/>
          <p:nvPr/>
        </p:nvPicPr>
        <p:blipFill rotWithShape="1">
          <a:blip r:embed="rId3">
            <a:alphaModFix/>
          </a:blip>
          <a:srcRect b="0" l="0" r="0" t="0"/>
          <a:stretch/>
        </p:blipFill>
        <p:spPr>
          <a:xfrm>
            <a:off x="4200206" y="6417679"/>
            <a:ext cx="499892" cy="333261"/>
          </a:xfrm>
          <a:prstGeom prst="rect">
            <a:avLst/>
          </a:prstGeom>
          <a:noFill/>
          <a:ln>
            <a:noFill/>
          </a:ln>
        </p:spPr>
      </p:pic>
      <p:sp>
        <p:nvSpPr>
          <p:cNvPr id="37" name="Google Shape;37;p38"/>
          <p:cNvSpPr txBox="1"/>
          <p:nvPr>
            <p:ph idx="11" type="ftr"/>
          </p:nvPr>
        </p:nvSpPr>
        <p:spPr>
          <a:xfrm>
            <a:off x="5067926" y="6484509"/>
            <a:ext cx="2246489" cy="301227"/>
          </a:xfrm>
          <a:prstGeom prst="rect">
            <a:avLst/>
          </a:prstGeom>
          <a:noFill/>
          <a:ln>
            <a:noFill/>
          </a:ln>
        </p:spPr>
        <p:txBody>
          <a:bodyPr anchorCtr="0" anchor="t" bIns="45700" lIns="91425" spcFirstLastPara="1" rIns="91425" wrap="square" tIns="0">
            <a:noAutofit/>
          </a:bodyPr>
          <a:lstStyle>
            <a:lvl1pPr lvl="0" algn="l">
              <a:lnSpc>
                <a:spcPct val="100000"/>
              </a:lnSpc>
              <a:spcBef>
                <a:spcPts val="0"/>
              </a:spcBef>
              <a:spcAft>
                <a:spcPts val="0"/>
              </a:spcAft>
              <a:buSzPts val="1400"/>
              <a:buNone/>
              <a:defRPr sz="1100">
                <a:solidFill>
                  <a:srgbClr val="000000"/>
                </a:solidFill>
                <a:latin typeface="Garamond"/>
                <a:ea typeface="Garamond"/>
                <a:cs typeface="Garamond"/>
                <a:sym typeface="Garamon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Encabezado de sección">
  <p:cSld name="Encabezado de sección">
    <p:bg>
      <p:bgPr>
        <a:gradFill>
          <a:gsLst>
            <a:gs pos="0">
              <a:srgbClr val="3F3F3F"/>
            </a:gs>
            <a:gs pos="88000">
              <a:srgbClr val="3F3F3F"/>
            </a:gs>
            <a:gs pos="94000">
              <a:schemeClr val="accent1"/>
            </a:gs>
            <a:gs pos="100000">
              <a:srgbClr val="7F7F7F"/>
            </a:gs>
          </a:gsLst>
          <a:lin ang="18600000" scaled="0"/>
        </a:gradFill>
      </p:bgPr>
    </p:bg>
    <p:spTree>
      <p:nvGrpSpPr>
        <p:cNvPr id="38" name="Shape 38"/>
        <p:cNvGrpSpPr/>
        <p:nvPr/>
      </p:nvGrpSpPr>
      <p:grpSpPr>
        <a:xfrm>
          <a:off x="0" y="0"/>
          <a:ext cx="0" cy="0"/>
          <a:chOff x="0" y="0"/>
          <a:chExt cx="0" cy="0"/>
        </a:xfrm>
      </p:grpSpPr>
      <p:sp>
        <p:nvSpPr>
          <p:cNvPr id="39" name="Google Shape;39;p39"/>
          <p:cNvSpPr txBox="1"/>
          <p:nvPr>
            <p:ph idx="1" type="body"/>
          </p:nvPr>
        </p:nvSpPr>
        <p:spPr>
          <a:xfrm>
            <a:off x="914400" y="3865097"/>
            <a:ext cx="7315200" cy="1098439"/>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00"/>
              </a:spcBef>
              <a:spcAft>
                <a:spcPts val="0"/>
              </a:spcAft>
              <a:buSzPts val="2000"/>
              <a:buNone/>
              <a:defRPr sz="2000">
                <a:solidFill>
                  <a:srgbClr val="FF6600"/>
                </a:solidFill>
              </a:defRPr>
            </a:lvl1pPr>
            <a:lvl2pPr indent="-228600" lvl="1" marL="914400" algn="l">
              <a:lnSpc>
                <a:spcPct val="100000"/>
              </a:lnSpc>
              <a:spcBef>
                <a:spcPts val="360"/>
              </a:spcBef>
              <a:spcAft>
                <a:spcPts val="0"/>
              </a:spcAft>
              <a:buSzPts val="1800"/>
              <a:buNone/>
              <a:defRPr sz="1800">
                <a:solidFill>
                  <a:schemeClr val="lt1"/>
                </a:solidFill>
              </a:defRPr>
            </a:lvl2pPr>
            <a:lvl3pPr indent="-228600" lvl="2" marL="1371600" algn="l">
              <a:lnSpc>
                <a:spcPct val="100000"/>
              </a:lnSpc>
              <a:spcBef>
                <a:spcPts val="320"/>
              </a:spcBef>
              <a:spcAft>
                <a:spcPts val="0"/>
              </a:spcAft>
              <a:buSzPts val="1600"/>
              <a:buNone/>
              <a:defRPr sz="1600">
                <a:solidFill>
                  <a:schemeClr val="lt1"/>
                </a:solidFill>
              </a:defRPr>
            </a:lvl3pPr>
            <a:lvl4pPr indent="-228600" lvl="3" marL="1828800" algn="l">
              <a:lnSpc>
                <a:spcPct val="100000"/>
              </a:lnSpc>
              <a:spcBef>
                <a:spcPts val="280"/>
              </a:spcBef>
              <a:spcAft>
                <a:spcPts val="0"/>
              </a:spcAft>
              <a:buSzPts val="1400"/>
              <a:buNone/>
              <a:defRPr sz="1400">
                <a:solidFill>
                  <a:schemeClr val="lt1"/>
                </a:solidFill>
              </a:defRPr>
            </a:lvl4pPr>
            <a:lvl5pPr indent="-228600" lvl="4" marL="2286000" algn="l">
              <a:lnSpc>
                <a:spcPct val="100000"/>
              </a:lnSpc>
              <a:spcBef>
                <a:spcPts val="280"/>
              </a:spcBef>
              <a:spcAft>
                <a:spcPts val="0"/>
              </a:spcAft>
              <a:buSzPts val="1400"/>
              <a:buNone/>
              <a:defRPr sz="1400">
                <a:solidFill>
                  <a:schemeClr val="lt1"/>
                </a:solidFill>
              </a:defRPr>
            </a:lvl5pPr>
            <a:lvl6pPr indent="-228600" lvl="5" marL="2743200" algn="l">
              <a:lnSpc>
                <a:spcPct val="100000"/>
              </a:lnSpc>
              <a:spcBef>
                <a:spcPts val="280"/>
              </a:spcBef>
              <a:spcAft>
                <a:spcPts val="0"/>
              </a:spcAft>
              <a:buSzPts val="1400"/>
              <a:buNone/>
              <a:defRPr sz="1400">
                <a:solidFill>
                  <a:schemeClr val="lt1"/>
                </a:solidFill>
              </a:defRPr>
            </a:lvl6pPr>
            <a:lvl7pPr indent="-228600" lvl="6" marL="3200400" algn="l">
              <a:lnSpc>
                <a:spcPct val="100000"/>
              </a:lnSpc>
              <a:spcBef>
                <a:spcPts val="280"/>
              </a:spcBef>
              <a:spcAft>
                <a:spcPts val="0"/>
              </a:spcAft>
              <a:buSzPts val="1400"/>
              <a:buNone/>
              <a:defRPr sz="1400">
                <a:solidFill>
                  <a:schemeClr val="lt1"/>
                </a:solidFill>
              </a:defRPr>
            </a:lvl7pPr>
            <a:lvl8pPr indent="-228600" lvl="7" marL="3657600" algn="l">
              <a:lnSpc>
                <a:spcPct val="100000"/>
              </a:lnSpc>
              <a:spcBef>
                <a:spcPts val="280"/>
              </a:spcBef>
              <a:spcAft>
                <a:spcPts val="0"/>
              </a:spcAft>
              <a:buSzPts val="1400"/>
              <a:buNone/>
              <a:defRPr sz="1400">
                <a:solidFill>
                  <a:schemeClr val="lt1"/>
                </a:solidFill>
              </a:defRPr>
            </a:lvl8pPr>
            <a:lvl9pPr indent="-228600" lvl="8" marL="4114800" algn="l">
              <a:lnSpc>
                <a:spcPct val="100000"/>
              </a:lnSpc>
              <a:spcBef>
                <a:spcPts val="280"/>
              </a:spcBef>
              <a:spcAft>
                <a:spcPts val="0"/>
              </a:spcAft>
              <a:buSzPts val="1400"/>
              <a:buNone/>
              <a:defRPr sz="1400">
                <a:solidFill>
                  <a:schemeClr val="lt1"/>
                </a:solidFill>
              </a:defRPr>
            </a:lvl9pPr>
          </a:lstStyle>
          <a:p/>
        </p:txBody>
      </p:sp>
      <p:sp>
        <p:nvSpPr>
          <p:cNvPr id="40" name="Google Shape;40;p39"/>
          <p:cNvSpPr txBox="1"/>
          <p:nvPr>
            <p:ph idx="10" type="dt"/>
          </p:nvPr>
        </p:nvSpPr>
        <p:spPr>
          <a:xfrm>
            <a:off x="914400" y="6523220"/>
            <a:ext cx="1189132" cy="29791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39"/>
          <p:cNvSpPr txBox="1"/>
          <p:nvPr>
            <p:ph idx="11" type="ftr"/>
          </p:nvPr>
        </p:nvSpPr>
        <p:spPr>
          <a:xfrm>
            <a:off x="5456895" y="6527242"/>
            <a:ext cx="2246489" cy="301227"/>
          </a:xfrm>
          <a:prstGeom prst="rect">
            <a:avLst/>
          </a:prstGeom>
          <a:noFill/>
          <a:ln>
            <a:noFill/>
          </a:ln>
        </p:spPr>
        <p:txBody>
          <a:bodyPr anchorCtr="0" anchor="t" bIns="45700" lIns="91425" spcFirstLastPara="1" rIns="91425"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39"/>
          <p:cNvSpPr txBox="1"/>
          <p:nvPr>
            <p:ph idx="12" type="sldNum"/>
          </p:nvPr>
        </p:nvSpPr>
        <p:spPr>
          <a:xfrm>
            <a:off x="7795172" y="6523220"/>
            <a:ext cx="460446" cy="301752"/>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pic>
        <p:nvPicPr>
          <p:cNvPr descr="logo_V1-01-mini.png" id="43" name="Google Shape;43;p39"/>
          <p:cNvPicPr preferRelativeResize="0"/>
          <p:nvPr/>
        </p:nvPicPr>
        <p:blipFill rotWithShape="1">
          <a:blip r:embed="rId2">
            <a:alphaModFix/>
          </a:blip>
          <a:srcRect b="0" l="0" r="0" t="0"/>
          <a:stretch/>
        </p:blipFill>
        <p:spPr>
          <a:xfrm>
            <a:off x="914400" y="2034900"/>
            <a:ext cx="2483945" cy="1679647"/>
          </a:xfrm>
          <a:prstGeom prst="rect">
            <a:avLst/>
          </a:prstGeom>
          <a:noFill/>
          <a:ln>
            <a:noFill/>
          </a:ln>
        </p:spPr>
      </p:pic>
      <p:pic>
        <p:nvPicPr>
          <p:cNvPr descr="european-commission-small.png" id="44" name="Google Shape;44;p39"/>
          <p:cNvPicPr preferRelativeResize="0"/>
          <p:nvPr/>
        </p:nvPicPr>
        <p:blipFill rotWithShape="1">
          <a:blip r:embed="rId3">
            <a:alphaModFix/>
          </a:blip>
          <a:srcRect b="0" l="0" r="0" t="0"/>
          <a:stretch/>
        </p:blipFill>
        <p:spPr>
          <a:xfrm>
            <a:off x="4200206" y="6417679"/>
            <a:ext cx="499892" cy="333261"/>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os objetos">
  <p:cSld name="Dos objetos">
    <p:bg>
      <p:bgPr>
        <a:solidFill>
          <a:schemeClr val="lt1"/>
        </a:solidFill>
      </p:bgPr>
    </p:bg>
    <p:spTree>
      <p:nvGrpSpPr>
        <p:cNvPr id="45" name="Shape 45"/>
        <p:cNvGrpSpPr/>
        <p:nvPr/>
      </p:nvGrpSpPr>
      <p:grpSpPr>
        <a:xfrm>
          <a:off x="0" y="0"/>
          <a:ext cx="0" cy="0"/>
          <a:chOff x="0" y="0"/>
          <a:chExt cx="0" cy="0"/>
        </a:xfrm>
      </p:grpSpPr>
      <p:sp>
        <p:nvSpPr>
          <p:cNvPr id="46" name="Google Shape;46;p40"/>
          <p:cNvSpPr txBox="1"/>
          <p:nvPr>
            <p:ph idx="10" type="dt"/>
          </p:nvPr>
        </p:nvSpPr>
        <p:spPr>
          <a:xfrm>
            <a:off x="914400" y="6523220"/>
            <a:ext cx="1189132" cy="29791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40"/>
          <p:cNvSpPr txBox="1"/>
          <p:nvPr>
            <p:ph idx="11" type="ftr"/>
          </p:nvPr>
        </p:nvSpPr>
        <p:spPr>
          <a:xfrm>
            <a:off x="5067926" y="6484509"/>
            <a:ext cx="2246489" cy="301227"/>
          </a:xfrm>
          <a:prstGeom prst="rect">
            <a:avLst/>
          </a:prstGeom>
          <a:noFill/>
          <a:ln>
            <a:noFill/>
          </a:ln>
        </p:spPr>
        <p:txBody>
          <a:bodyPr anchorCtr="0" anchor="t" bIns="45700" lIns="91425" spcFirstLastPara="1" rIns="91425" wrap="square" tIns="0">
            <a:noAutofit/>
          </a:bodyPr>
          <a:lstStyle>
            <a:lvl1pPr lvl="0" algn="l">
              <a:lnSpc>
                <a:spcPct val="100000"/>
              </a:lnSpc>
              <a:spcBef>
                <a:spcPts val="0"/>
              </a:spcBef>
              <a:spcAft>
                <a:spcPts val="0"/>
              </a:spcAft>
              <a:buSzPts val="1400"/>
              <a:buNone/>
              <a:defRPr sz="1100">
                <a:solidFill>
                  <a:srgbClr val="000000"/>
                </a:solidFill>
                <a:latin typeface="Garamond"/>
                <a:ea typeface="Garamond"/>
                <a:cs typeface="Garamond"/>
                <a:sym typeface="Garamon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40"/>
          <p:cNvSpPr txBox="1"/>
          <p:nvPr>
            <p:ph idx="1" type="body"/>
          </p:nvPr>
        </p:nvSpPr>
        <p:spPr>
          <a:xfrm>
            <a:off x="578069" y="1278759"/>
            <a:ext cx="3902491" cy="5058033"/>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SzPts val="1800"/>
              <a:buChar char="▪"/>
              <a:defRPr/>
            </a:lvl1pPr>
            <a:lvl2pPr indent="-342900" lvl="1" marL="914400" algn="l">
              <a:lnSpc>
                <a:spcPct val="100000"/>
              </a:lnSpc>
              <a:spcBef>
                <a:spcPts val="360"/>
              </a:spcBef>
              <a:spcAft>
                <a:spcPts val="0"/>
              </a:spcAft>
              <a:buSzPts val="1800"/>
              <a:buChar char="▪"/>
              <a:defRPr/>
            </a:lvl2pPr>
            <a:lvl3pPr indent="-342900" lvl="2" marL="1371600" algn="l">
              <a:lnSpc>
                <a:spcPct val="100000"/>
              </a:lnSpc>
              <a:spcBef>
                <a:spcPts val="360"/>
              </a:spcBef>
              <a:spcAft>
                <a:spcPts val="0"/>
              </a:spcAft>
              <a:buSzPts val="1800"/>
              <a:buChar char="▪"/>
              <a:defRPr/>
            </a:lvl3pPr>
            <a:lvl4pPr indent="-342900" lvl="3" marL="1828800" algn="l">
              <a:lnSpc>
                <a:spcPct val="100000"/>
              </a:lnSpc>
              <a:spcBef>
                <a:spcPts val="360"/>
              </a:spcBef>
              <a:spcAft>
                <a:spcPts val="0"/>
              </a:spcAft>
              <a:buSzPts val="1800"/>
              <a:buChar char="▪"/>
              <a:defRPr/>
            </a:lvl4pPr>
            <a:lvl5pPr indent="-342900" lvl="4" marL="2286000" algn="l">
              <a:lnSpc>
                <a:spcPct val="100000"/>
              </a:lnSpc>
              <a:spcBef>
                <a:spcPts val="360"/>
              </a:spcBef>
              <a:spcAft>
                <a:spcPts val="0"/>
              </a:spcAft>
              <a:buSzPts val="1800"/>
              <a:buChar char="▪"/>
              <a:defRPr/>
            </a:lvl5pPr>
            <a:lvl6pPr indent="-342900" lvl="5" marL="2743200" algn="l">
              <a:lnSpc>
                <a:spcPct val="100000"/>
              </a:lnSpc>
              <a:spcBef>
                <a:spcPts val="360"/>
              </a:spcBef>
              <a:spcAft>
                <a:spcPts val="0"/>
              </a:spcAft>
              <a:buSzPts val="1800"/>
              <a:buChar char="▪"/>
              <a:defRPr/>
            </a:lvl6pPr>
            <a:lvl7pPr indent="-342900" lvl="6" marL="3200400" algn="l">
              <a:lnSpc>
                <a:spcPct val="100000"/>
              </a:lnSpc>
              <a:spcBef>
                <a:spcPts val="360"/>
              </a:spcBef>
              <a:spcAft>
                <a:spcPts val="0"/>
              </a:spcAft>
              <a:buSzPts val="1800"/>
              <a:buChar char="▪"/>
              <a:defRPr/>
            </a:lvl7pPr>
            <a:lvl8pPr indent="-342900" lvl="7" marL="3657600" algn="l">
              <a:lnSpc>
                <a:spcPct val="100000"/>
              </a:lnSpc>
              <a:spcBef>
                <a:spcPts val="360"/>
              </a:spcBef>
              <a:spcAft>
                <a:spcPts val="0"/>
              </a:spcAft>
              <a:buSzPts val="1800"/>
              <a:buChar char="▪"/>
              <a:defRPr/>
            </a:lvl8pPr>
            <a:lvl9pPr indent="-342900" lvl="8" marL="4114800" algn="l">
              <a:lnSpc>
                <a:spcPct val="100000"/>
              </a:lnSpc>
              <a:spcBef>
                <a:spcPts val="360"/>
              </a:spcBef>
              <a:spcAft>
                <a:spcPts val="0"/>
              </a:spcAft>
              <a:buSzPts val="1800"/>
              <a:buChar char="▪"/>
              <a:defRPr/>
            </a:lvl9pPr>
          </a:lstStyle>
          <a:p/>
        </p:txBody>
      </p:sp>
      <p:sp>
        <p:nvSpPr>
          <p:cNvPr id="49" name="Google Shape;49;p40"/>
          <p:cNvSpPr txBox="1"/>
          <p:nvPr>
            <p:ph idx="2" type="body"/>
          </p:nvPr>
        </p:nvSpPr>
        <p:spPr>
          <a:xfrm>
            <a:off x="4681728" y="1278759"/>
            <a:ext cx="3901720" cy="5060129"/>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SzPts val="1800"/>
              <a:buChar char="▪"/>
              <a:defRPr/>
            </a:lvl1pPr>
            <a:lvl2pPr indent="-342900" lvl="1" marL="914400" algn="l">
              <a:lnSpc>
                <a:spcPct val="100000"/>
              </a:lnSpc>
              <a:spcBef>
                <a:spcPts val="360"/>
              </a:spcBef>
              <a:spcAft>
                <a:spcPts val="0"/>
              </a:spcAft>
              <a:buSzPts val="1800"/>
              <a:buChar char="▪"/>
              <a:defRPr/>
            </a:lvl2pPr>
            <a:lvl3pPr indent="-342900" lvl="2" marL="1371600" algn="l">
              <a:lnSpc>
                <a:spcPct val="100000"/>
              </a:lnSpc>
              <a:spcBef>
                <a:spcPts val="360"/>
              </a:spcBef>
              <a:spcAft>
                <a:spcPts val="0"/>
              </a:spcAft>
              <a:buSzPts val="1800"/>
              <a:buChar char="▪"/>
              <a:defRPr/>
            </a:lvl3pPr>
            <a:lvl4pPr indent="-342900" lvl="3" marL="1828800" algn="l">
              <a:lnSpc>
                <a:spcPct val="100000"/>
              </a:lnSpc>
              <a:spcBef>
                <a:spcPts val="360"/>
              </a:spcBef>
              <a:spcAft>
                <a:spcPts val="0"/>
              </a:spcAft>
              <a:buSzPts val="1800"/>
              <a:buChar char="▪"/>
              <a:defRPr/>
            </a:lvl4pPr>
            <a:lvl5pPr indent="-342900" lvl="4" marL="2286000" algn="l">
              <a:lnSpc>
                <a:spcPct val="100000"/>
              </a:lnSpc>
              <a:spcBef>
                <a:spcPts val="360"/>
              </a:spcBef>
              <a:spcAft>
                <a:spcPts val="0"/>
              </a:spcAft>
              <a:buSzPts val="1800"/>
              <a:buChar char="▪"/>
              <a:defRPr/>
            </a:lvl5pPr>
            <a:lvl6pPr indent="-342900" lvl="5" marL="2743200" algn="l">
              <a:lnSpc>
                <a:spcPct val="100000"/>
              </a:lnSpc>
              <a:spcBef>
                <a:spcPts val="360"/>
              </a:spcBef>
              <a:spcAft>
                <a:spcPts val="0"/>
              </a:spcAft>
              <a:buSzPts val="1800"/>
              <a:buChar char="▪"/>
              <a:defRPr/>
            </a:lvl6pPr>
            <a:lvl7pPr indent="-342900" lvl="6" marL="3200400" algn="l">
              <a:lnSpc>
                <a:spcPct val="100000"/>
              </a:lnSpc>
              <a:spcBef>
                <a:spcPts val="360"/>
              </a:spcBef>
              <a:spcAft>
                <a:spcPts val="0"/>
              </a:spcAft>
              <a:buSzPts val="1800"/>
              <a:buChar char="▪"/>
              <a:defRPr/>
            </a:lvl7pPr>
            <a:lvl8pPr indent="-342900" lvl="7" marL="3657600" algn="l">
              <a:lnSpc>
                <a:spcPct val="100000"/>
              </a:lnSpc>
              <a:spcBef>
                <a:spcPts val="360"/>
              </a:spcBef>
              <a:spcAft>
                <a:spcPts val="0"/>
              </a:spcAft>
              <a:buSzPts val="1800"/>
              <a:buChar char="▪"/>
              <a:defRPr/>
            </a:lvl8pPr>
            <a:lvl9pPr indent="-342900" lvl="8" marL="4114800" algn="l">
              <a:lnSpc>
                <a:spcPct val="100000"/>
              </a:lnSpc>
              <a:spcBef>
                <a:spcPts val="360"/>
              </a:spcBef>
              <a:spcAft>
                <a:spcPts val="0"/>
              </a:spcAft>
              <a:buSzPts val="1800"/>
              <a:buChar char="▪"/>
              <a:defRPr/>
            </a:lvl9pPr>
          </a:lstStyle>
          <a:p/>
        </p:txBody>
      </p:sp>
      <p:sp>
        <p:nvSpPr>
          <p:cNvPr id="50" name="Google Shape;50;p40"/>
          <p:cNvSpPr txBox="1"/>
          <p:nvPr>
            <p:ph type="title"/>
          </p:nvPr>
        </p:nvSpPr>
        <p:spPr>
          <a:xfrm>
            <a:off x="578069" y="204629"/>
            <a:ext cx="6805447" cy="863923"/>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rgbClr val="FF6600"/>
              </a:buClr>
              <a:buSzPts val="4000"/>
              <a:buFont typeface="Garamond"/>
              <a:buNone/>
              <a:defRPr>
                <a:solidFill>
                  <a:srgbClr val="FF660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descr="logo_V1-01-mini.png" id="51" name="Google Shape;51;p40"/>
          <p:cNvPicPr preferRelativeResize="0"/>
          <p:nvPr/>
        </p:nvPicPr>
        <p:blipFill rotWithShape="1">
          <a:blip r:embed="rId2">
            <a:alphaModFix/>
          </a:blip>
          <a:srcRect b="0" l="0" r="0" t="0"/>
          <a:stretch/>
        </p:blipFill>
        <p:spPr>
          <a:xfrm>
            <a:off x="7383516" y="204629"/>
            <a:ext cx="1277613" cy="863923"/>
          </a:xfrm>
          <a:prstGeom prst="rect">
            <a:avLst/>
          </a:prstGeom>
          <a:noFill/>
          <a:ln>
            <a:noFill/>
          </a:ln>
        </p:spPr>
      </p:pic>
      <p:cxnSp>
        <p:nvCxnSpPr>
          <p:cNvPr id="52" name="Google Shape;52;p40"/>
          <p:cNvCxnSpPr/>
          <p:nvPr/>
        </p:nvCxnSpPr>
        <p:spPr>
          <a:xfrm>
            <a:off x="578069" y="1068552"/>
            <a:ext cx="8083060" cy="23484"/>
          </a:xfrm>
          <a:prstGeom prst="straightConnector1">
            <a:avLst/>
          </a:prstGeom>
          <a:noFill/>
          <a:ln cap="flat" cmpd="sng" w="19050">
            <a:solidFill>
              <a:schemeClr val="dk1"/>
            </a:solidFill>
            <a:prstDash val="solid"/>
            <a:round/>
            <a:headEnd len="sm" w="sm" type="none"/>
            <a:tailEnd len="sm" w="sm" type="none"/>
          </a:ln>
          <a:effectLst>
            <a:outerShdw blurRad="50800" rotWithShape="0" dir="5400000" dist="38100">
              <a:srgbClr val="000000">
                <a:alpha val="27058"/>
              </a:srgbClr>
            </a:outerShdw>
          </a:effectLst>
        </p:spPr>
      </p:cxnSp>
      <p:pic>
        <p:nvPicPr>
          <p:cNvPr descr="european-commission-small.png" id="53" name="Google Shape;53;p40"/>
          <p:cNvPicPr preferRelativeResize="0"/>
          <p:nvPr/>
        </p:nvPicPr>
        <p:blipFill rotWithShape="1">
          <a:blip r:embed="rId3">
            <a:alphaModFix/>
          </a:blip>
          <a:srcRect b="0" l="0" r="0" t="0"/>
          <a:stretch/>
        </p:blipFill>
        <p:spPr>
          <a:xfrm>
            <a:off x="4200206" y="6443956"/>
            <a:ext cx="499892" cy="333261"/>
          </a:xfrm>
          <a:prstGeom prst="rect">
            <a:avLst/>
          </a:prstGeom>
          <a:noFill/>
          <a:ln>
            <a:noFill/>
          </a:ln>
        </p:spPr>
      </p:pic>
      <p:sp>
        <p:nvSpPr>
          <p:cNvPr id="54" name="Google Shape;54;p40"/>
          <p:cNvSpPr txBox="1"/>
          <p:nvPr/>
        </p:nvSpPr>
        <p:spPr>
          <a:xfrm>
            <a:off x="7795172" y="6523220"/>
            <a:ext cx="588910" cy="301752"/>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s-E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En blanco">
  <p:cSld name="En blanco">
    <p:bg>
      <p:bgPr>
        <a:solidFill>
          <a:schemeClr val="lt1"/>
        </a:solidFill>
      </p:bgPr>
    </p:bg>
    <p:spTree>
      <p:nvGrpSpPr>
        <p:cNvPr id="55" name="Shape 55"/>
        <p:cNvGrpSpPr/>
        <p:nvPr/>
      </p:nvGrpSpPr>
      <p:grpSpPr>
        <a:xfrm>
          <a:off x="0" y="0"/>
          <a:ext cx="0" cy="0"/>
          <a:chOff x="0" y="0"/>
          <a:chExt cx="0" cy="0"/>
        </a:xfrm>
      </p:grpSpPr>
      <p:sp>
        <p:nvSpPr>
          <p:cNvPr id="56" name="Google Shape;56;p41"/>
          <p:cNvSpPr txBox="1"/>
          <p:nvPr>
            <p:ph idx="10" type="dt"/>
          </p:nvPr>
        </p:nvSpPr>
        <p:spPr>
          <a:xfrm>
            <a:off x="577345" y="6473540"/>
            <a:ext cx="1189132" cy="29791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solidFill>
                  <a:srgbClr val="00000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41"/>
          <p:cNvSpPr txBox="1"/>
          <p:nvPr>
            <p:ph idx="11" type="ftr"/>
          </p:nvPr>
        </p:nvSpPr>
        <p:spPr>
          <a:xfrm>
            <a:off x="5105382" y="6469706"/>
            <a:ext cx="2246489" cy="301227"/>
          </a:xfrm>
          <a:prstGeom prst="rect">
            <a:avLst/>
          </a:prstGeom>
          <a:noFill/>
          <a:ln>
            <a:noFill/>
          </a:ln>
        </p:spPr>
        <p:txBody>
          <a:bodyPr anchorCtr="0" anchor="t" bIns="45700" lIns="91425" spcFirstLastPara="1" rIns="91425" wrap="square" tIns="0">
            <a:noAutofit/>
          </a:bodyPr>
          <a:lstStyle>
            <a:lvl1pPr lvl="0" algn="l">
              <a:lnSpc>
                <a:spcPct val="100000"/>
              </a:lnSpc>
              <a:spcBef>
                <a:spcPts val="0"/>
              </a:spcBef>
              <a:spcAft>
                <a:spcPts val="0"/>
              </a:spcAft>
              <a:buSzPts val="1400"/>
              <a:buNone/>
              <a:defRPr>
                <a:solidFill>
                  <a:srgbClr val="00000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41"/>
          <p:cNvSpPr txBox="1"/>
          <p:nvPr>
            <p:ph idx="12" type="sldNum"/>
          </p:nvPr>
        </p:nvSpPr>
        <p:spPr>
          <a:xfrm>
            <a:off x="7441309" y="6469706"/>
            <a:ext cx="498998" cy="301752"/>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pic>
        <p:nvPicPr>
          <p:cNvPr descr="logo_V1-01-mini.png" id="59" name="Google Shape;59;p41"/>
          <p:cNvPicPr preferRelativeResize="0"/>
          <p:nvPr/>
        </p:nvPicPr>
        <p:blipFill rotWithShape="1">
          <a:blip r:embed="rId2">
            <a:alphaModFix/>
          </a:blip>
          <a:srcRect b="0" l="0" r="0" t="0"/>
          <a:stretch/>
        </p:blipFill>
        <p:spPr>
          <a:xfrm>
            <a:off x="7383516" y="204629"/>
            <a:ext cx="1277613" cy="863923"/>
          </a:xfrm>
          <a:prstGeom prst="rect">
            <a:avLst/>
          </a:prstGeom>
          <a:noFill/>
          <a:ln>
            <a:noFill/>
          </a:ln>
        </p:spPr>
      </p:pic>
      <p:pic>
        <p:nvPicPr>
          <p:cNvPr descr="european-commission-small.png" id="60" name="Google Shape;60;p41"/>
          <p:cNvPicPr preferRelativeResize="0"/>
          <p:nvPr/>
        </p:nvPicPr>
        <p:blipFill rotWithShape="1">
          <a:blip r:embed="rId3">
            <a:alphaModFix/>
          </a:blip>
          <a:srcRect b="0" l="0" r="0" t="0"/>
          <a:stretch/>
        </p:blipFill>
        <p:spPr>
          <a:xfrm>
            <a:off x="4200206" y="6417679"/>
            <a:ext cx="499892" cy="333261"/>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ítulo y objetos" type="obj">
  <p:cSld name="OBJECT">
    <p:bg>
      <p:bgPr>
        <a:solidFill>
          <a:schemeClr val="lt1"/>
        </a:solidFill>
      </p:bgPr>
    </p:bg>
    <p:spTree>
      <p:nvGrpSpPr>
        <p:cNvPr id="67" name="Shape 67"/>
        <p:cNvGrpSpPr/>
        <p:nvPr/>
      </p:nvGrpSpPr>
      <p:grpSpPr>
        <a:xfrm>
          <a:off x="0" y="0"/>
          <a:ext cx="0" cy="0"/>
          <a:chOff x="0" y="0"/>
          <a:chExt cx="0" cy="0"/>
        </a:xfrm>
      </p:grpSpPr>
      <p:sp>
        <p:nvSpPr>
          <p:cNvPr id="68" name="Google Shape;68;g41b49f9a21_0_16"/>
          <p:cNvSpPr txBox="1"/>
          <p:nvPr>
            <p:ph type="title"/>
          </p:nvPr>
        </p:nvSpPr>
        <p:spPr>
          <a:xfrm>
            <a:off x="578069" y="204629"/>
            <a:ext cx="6805500" cy="8640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rgbClr val="FF6600"/>
              </a:buClr>
              <a:buSzPts val="4000"/>
              <a:buFont typeface="Garamond"/>
              <a:buNone/>
              <a:defRPr>
                <a:solidFill>
                  <a:srgbClr val="FF660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g41b49f9a21_0_16"/>
          <p:cNvSpPr txBox="1"/>
          <p:nvPr>
            <p:ph idx="1" type="body"/>
          </p:nvPr>
        </p:nvSpPr>
        <p:spPr>
          <a:xfrm>
            <a:off x="578069" y="1348828"/>
            <a:ext cx="8083200" cy="4475700"/>
          </a:xfrm>
          <a:prstGeom prst="rect">
            <a:avLst/>
          </a:prstGeom>
          <a:noFill/>
          <a:ln>
            <a:noFill/>
          </a:ln>
        </p:spPr>
        <p:txBody>
          <a:bodyPr anchorCtr="0" anchor="t" bIns="45700" lIns="91425" spcFirstLastPara="1" rIns="91425" wrap="square" tIns="45700">
            <a:noAutofit/>
          </a:bodyPr>
          <a:lstStyle>
            <a:lvl1pPr indent="-355600" lvl="0" marL="457200" algn="l">
              <a:lnSpc>
                <a:spcPct val="100000"/>
              </a:lnSpc>
              <a:spcBef>
                <a:spcPts val="400"/>
              </a:spcBef>
              <a:spcAft>
                <a:spcPts val="0"/>
              </a:spcAft>
              <a:buSzPts val="2000"/>
              <a:buFont typeface="Arial"/>
              <a:buChar char="•"/>
              <a:defRPr/>
            </a:lvl1pPr>
            <a:lvl2pPr indent="-342900" lvl="1" marL="914400" algn="l">
              <a:lnSpc>
                <a:spcPct val="100000"/>
              </a:lnSpc>
              <a:spcBef>
                <a:spcPts val="360"/>
              </a:spcBef>
              <a:spcAft>
                <a:spcPts val="0"/>
              </a:spcAft>
              <a:buSzPts val="1800"/>
              <a:buFont typeface="Arial"/>
              <a:buChar char="•"/>
              <a:defRPr/>
            </a:lvl2pPr>
            <a:lvl3pPr indent="-330200" lvl="2" marL="1371600" algn="l">
              <a:lnSpc>
                <a:spcPct val="100000"/>
              </a:lnSpc>
              <a:spcBef>
                <a:spcPts val="320"/>
              </a:spcBef>
              <a:spcAft>
                <a:spcPts val="0"/>
              </a:spcAft>
              <a:buSzPts val="1600"/>
              <a:buFont typeface="Arial"/>
              <a:buChar char="•"/>
              <a:defRPr/>
            </a:lvl3pPr>
            <a:lvl4pPr indent="-317500" lvl="3" marL="1828800" algn="l">
              <a:lnSpc>
                <a:spcPct val="100000"/>
              </a:lnSpc>
              <a:spcBef>
                <a:spcPts val="280"/>
              </a:spcBef>
              <a:spcAft>
                <a:spcPts val="0"/>
              </a:spcAft>
              <a:buSzPts val="1400"/>
              <a:buFont typeface="Arial"/>
              <a:buChar char="•"/>
              <a:defRPr/>
            </a:lvl4pPr>
            <a:lvl5pPr indent="-317500" lvl="4" marL="2286000" algn="l">
              <a:lnSpc>
                <a:spcPct val="100000"/>
              </a:lnSpc>
              <a:spcBef>
                <a:spcPts val="280"/>
              </a:spcBef>
              <a:spcAft>
                <a:spcPts val="0"/>
              </a:spcAft>
              <a:buSzPts val="1400"/>
              <a:buFont typeface="Arial"/>
              <a:buChar char="•"/>
              <a:defRPr/>
            </a:lvl5pPr>
            <a:lvl6pPr indent="-342900" lvl="5" marL="2743200" algn="l">
              <a:lnSpc>
                <a:spcPct val="100000"/>
              </a:lnSpc>
              <a:spcBef>
                <a:spcPts val="360"/>
              </a:spcBef>
              <a:spcAft>
                <a:spcPts val="0"/>
              </a:spcAft>
              <a:buSzPts val="1800"/>
              <a:buChar char="▪"/>
              <a:defRPr/>
            </a:lvl6pPr>
            <a:lvl7pPr indent="-342900" lvl="6" marL="3200400" algn="l">
              <a:lnSpc>
                <a:spcPct val="100000"/>
              </a:lnSpc>
              <a:spcBef>
                <a:spcPts val="360"/>
              </a:spcBef>
              <a:spcAft>
                <a:spcPts val="0"/>
              </a:spcAft>
              <a:buSzPts val="1800"/>
              <a:buChar char="▪"/>
              <a:defRPr/>
            </a:lvl7pPr>
            <a:lvl8pPr indent="-342900" lvl="7" marL="3657600" algn="l">
              <a:lnSpc>
                <a:spcPct val="100000"/>
              </a:lnSpc>
              <a:spcBef>
                <a:spcPts val="360"/>
              </a:spcBef>
              <a:spcAft>
                <a:spcPts val="0"/>
              </a:spcAft>
              <a:buSzPts val="1800"/>
              <a:buChar char="▪"/>
              <a:defRPr/>
            </a:lvl8pPr>
            <a:lvl9pPr indent="-342900" lvl="8" marL="4114800" algn="l">
              <a:lnSpc>
                <a:spcPct val="100000"/>
              </a:lnSpc>
              <a:spcBef>
                <a:spcPts val="360"/>
              </a:spcBef>
              <a:spcAft>
                <a:spcPts val="0"/>
              </a:spcAft>
              <a:buSzPts val="1800"/>
              <a:buChar char="▪"/>
              <a:defRPr/>
            </a:lvl9pPr>
          </a:lstStyle>
          <a:p/>
        </p:txBody>
      </p:sp>
      <p:sp>
        <p:nvSpPr>
          <p:cNvPr id="70" name="Google Shape;70;g41b49f9a21_0_16"/>
          <p:cNvSpPr txBox="1"/>
          <p:nvPr>
            <p:ph idx="10" type="dt"/>
          </p:nvPr>
        </p:nvSpPr>
        <p:spPr>
          <a:xfrm>
            <a:off x="914400" y="6417680"/>
            <a:ext cx="1189200" cy="2979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solidFill>
                  <a:srgbClr val="00000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g41b49f9a21_0_16"/>
          <p:cNvSpPr txBox="1"/>
          <p:nvPr>
            <p:ph idx="11" type="ftr"/>
          </p:nvPr>
        </p:nvSpPr>
        <p:spPr>
          <a:xfrm>
            <a:off x="5228915" y="6413846"/>
            <a:ext cx="2246400" cy="301200"/>
          </a:xfrm>
          <a:prstGeom prst="rect">
            <a:avLst/>
          </a:prstGeom>
          <a:noFill/>
          <a:ln>
            <a:noFill/>
          </a:ln>
        </p:spPr>
        <p:txBody>
          <a:bodyPr anchorCtr="0" anchor="t" bIns="45700" lIns="91425" spcFirstLastPara="1" rIns="91425" wrap="square" tIns="0">
            <a:noAutofit/>
          </a:bodyPr>
          <a:lstStyle>
            <a:lvl1pPr lvl="0" algn="l">
              <a:lnSpc>
                <a:spcPct val="100000"/>
              </a:lnSpc>
              <a:spcBef>
                <a:spcPts val="0"/>
              </a:spcBef>
              <a:spcAft>
                <a:spcPts val="0"/>
              </a:spcAft>
              <a:buSzPts val="1400"/>
              <a:buNone/>
              <a:defRPr sz="1100">
                <a:solidFill>
                  <a:srgbClr val="000000"/>
                </a:solidFill>
                <a:latin typeface="Garamond"/>
                <a:ea typeface="Garamond"/>
                <a:cs typeface="Garamond"/>
                <a:sym typeface="Garamon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g41b49f9a21_0_16"/>
          <p:cNvSpPr txBox="1"/>
          <p:nvPr>
            <p:ph idx="12" type="sldNum"/>
          </p:nvPr>
        </p:nvSpPr>
        <p:spPr>
          <a:xfrm>
            <a:off x="7557579" y="6413846"/>
            <a:ext cx="698100" cy="3018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pic>
        <p:nvPicPr>
          <p:cNvPr descr="logo_V1-01-mini.png" id="73" name="Google Shape;73;g41b49f9a21_0_16"/>
          <p:cNvPicPr preferRelativeResize="0"/>
          <p:nvPr/>
        </p:nvPicPr>
        <p:blipFill rotWithShape="1">
          <a:blip r:embed="rId2">
            <a:alphaModFix/>
          </a:blip>
          <a:srcRect b="0" l="0" r="0" t="0"/>
          <a:stretch/>
        </p:blipFill>
        <p:spPr>
          <a:xfrm>
            <a:off x="7383516" y="204629"/>
            <a:ext cx="1277613" cy="863923"/>
          </a:xfrm>
          <a:prstGeom prst="rect">
            <a:avLst/>
          </a:prstGeom>
          <a:noFill/>
          <a:ln>
            <a:noFill/>
          </a:ln>
        </p:spPr>
      </p:pic>
      <p:cxnSp>
        <p:nvCxnSpPr>
          <p:cNvPr id="74" name="Google Shape;74;g41b49f9a21_0_16"/>
          <p:cNvCxnSpPr/>
          <p:nvPr/>
        </p:nvCxnSpPr>
        <p:spPr>
          <a:xfrm>
            <a:off x="578069" y="1068552"/>
            <a:ext cx="8083200" cy="23400"/>
          </a:xfrm>
          <a:prstGeom prst="straightConnector1">
            <a:avLst/>
          </a:prstGeom>
          <a:noFill/>
          <a:ln cap="flat" cmpd="sng" w="19050">
            <a:solidFill>
              <a:schemeClr val="dk1"/>
            </a:solidFill>
            <a:prstDash val="solid"/>
            <a:round/>
            <a:headEnd len="sm" w="sm" type="none"/>
            <a:tailEnd len="sm" w="sm" type="none"/>
          </a:ln>
          <a:effectLst>
            <a:outerShdw blurRad="50800" rotWithShape="0" dir="5400000" dist="38100">
              <a:srgbClr val="000000">
                <a:alpha val="26666"/>
              </a:srgbClr>
            </a:outerShdw>
          </a:effectLst>
        </p:spPr>
      </p:cxnSp>
      <p:pic>
        <p:nvPicPr>
          <p:cNvPr descr="european-commission-small.png" id="75" name="Google Shape;75;g41b49f9a21_0_16"/>
          <p:cNvPicPr preferRelativeResize="0"/>
          <p:nvPr/>
        </p:nvPicPr>
        <p:blipFill rotWithShape="1">
          <a:blip r:embed="rId3">
            <a:alphaModFix/>
          </a:blip>
          <a:srcRect b="0" l="0" r="0" t="0"/>
          <a:stretch/>
        </p:blipFill>
        <p:spPr>
          <a:xfrm>
            <a:off x="4200206" y="6417679"/>
            <a:ext cx="499892" cy="333261"/>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iapositiva de título" type="title">
  <p:cSld name="TITLE">
    <p:bg>
      <p:bgPr>
        <a:gradFill>
          <a:gsLst>
            <a:gs pos="0">
              <a:srgbClr val="3F3F3F"/>
            </a:gs>
            <a:gs pos="88000">
              <a:srgbClr val="3F3F3F"/>
            </a:gs>
            <a:gs pos="94000">
              <a:schemeClr val="accent1"/>
            </a:gs>
            <a:gs pos="100000">
              <a:srgbClr val="7F7F7F"/>
            </a:gs>
          </a:gsLst>
          <a:lin ang="18420135" scaled="0"/>
        </a:gradFill>
      </p:bgPr>
    </p:bg>
    <p:spTree>
      <p:nvGrpSpPr>
        <p:cNvPr id="76" name="Shape 76"/>
        <p:cNvGrpSpPr/>
        <p:nvPr/>
      </p:nvGrpSpPr>
      <p:grpSpPr>
        <a:xfrm>
          <a:off x="0" y="0"/>
          <a:ext cx="0" cy="0"/>
          <a:chOff x="0" y="0"/>
          <a:chExt cx="0" cy="0"/>
        </a:xfrm>
      </p:grpSpPr>
      <p:sp>
        <p:nvSpPr>
          <p:cNvPr id="77" name="Google Shape;77;g41b49f9a21_0_25"/>
          <p:cNvSpPr txBox="1"/>
          <p:nvPr>
            <p:ph type="ctrTitle"/>
          </p:nvPr>
        </p:nvSpPr>
        <p:spPr>
          <a:xfrm>
            <a:off x="914400" y="3031934"/>
            <a:ext cx="7315200" cy="13458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chemeClr val="lt1"/>
              </a:buClr>
              <a:buSzPts val="4800"/>
              <a:buFont typeface="Garamond"/>
              <a:buNone/>
              <a:defRPr sz="48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g41b49f9a21_0_25"/>
          <p:cNvSpPr txBox="1"/>
          <p:nvPr>
            <p:ph idx="1" type="subTitle"/>
          </p:nvPr>
        </p:nvSpPr>
        <p:spPr>
          <a:xfrm>
            <a:off x="914401" y="4799548"/>
            <a:ext cx="7315200" cy="1144500"/>
          </a:xfrm>
          <a:prstGeom prst="rect">
            <a:avLst/>
          </a:prstGeom>
          <a:noFill/>
          <a:ln>
            <a:noFill/>
          </a:ln>
        </p:spPr>
        <p:txBody>
          <a:bodyPr anchorCtr="0" anchor="t" bIns="45700" lIns="91425" spcFirstLastPara="1" rIns="91425" wrap="square" tIns="45700">
            <a:noAutofit/>
          </a:bodyPr>
          <a:lstStyle>
            <a:lvl1pPr lvl="0" algn="r">
              <a:lnSpc>
                <a:spcPct val="100000"/>
              </a:lnSpc>
              <a:spcBef>
                <a:spcPts val="440"/>
              </a:spcBef>
              <a:spcAft>
                <a:spcPts val="0"/>
              </a:spcAft>
              <a:buSzPts val="2200"/>
              <a:buNone/>
              <a:defRPr sz="2200">
                <a:solidFill>
                  <a:srgbClr val="DCE875"/>
                </a:solidFill>
              </a:defRPr>
            </a:lvl1pPr>
            <a:lvl2pPr lvl="1" algn="ctr">
              <a:lnSpc>
                <a:spcPct val="100000"/>
              </a:lnSpc>
              <a:spcBef>
                <a:spcPts val="360"/>
              </a:spcBef>
              <a:spcAft>
                <a:spcPts val="0"/>
              </a:spcAft>
              <a:buSzPts val="1800"/>
              <a:buNone/>
              <a:defRPr>
                <a:solidFill>
                  <a:schemeClr val="lt1"/>
                </a:solidFill>
              </a:defRPr>
            </a:lvl2pPr>
            <a:lvl3pPr lvl="2" algn="ctr">
              <a:lnSpc>
                <a:spcPct val="100000"/>
              </a:lnSpc>
              <a:spcBef>
                <a:spcPts val="320"/>
              </a:spcBef>
              <a:spcAft>
                <a:spcPts val="0"/>
              </a:spcAft>
              <a:buSzPts val="1600"/>
              <a:buNone/>
              <a:defRPr>
                <a:solidFill>
                  <a:schemeClr val="lt1"/>
                </a:solidFill>
              </a:defRPr>
            </a:lvl3pPr>
            <a:lvl4pPr lvl="3" algn="ctr">
              <a:lnSpc>
                <a:spcPct val="100000"/>
              </a:lnSpc>
              <a:spcBef>
                <a:spcPts val="280"/>
              </a:spcBef>
              <a:spcAft>
                <a:spcPts val="0"/>
              </a:spcAft>
              <a:buSzPts val="1400"/>
              <a:buNone/>
              <a:defRPr>
                <a:solidFill>
                  <a:schemeClr val="lt1"/>
                </a:solidFill>
              </a:defRPr>
            </a:lvl4pPr>
            <a:lvl5pPr lvl="4" algn="ctr">
              <a:lnSpc>
                <a:spcPct val="100000"/>
              </a:lnSpc>
              <a:spcBef>
                <a:spcPts val="280"/>
              </a:spcBef>
              <a:spcAft>
                <a:spcPts val="0"/>
              </a:spcAft>
              <a:buSzPts val="1400"/>
              <a:buNone/>
              <a:defRPr>
                <a:solidFill>
                  <a:schemeClr val="lt1"/>
                </a:solidFill>
              </a:defRPr>
            </a:lvl5pPr>
            <a:lvl6pPr lvl="5" algn="ctr">
              <a:lnSpc>
                <a:spcPct val="100000"/>
              </a:lnSpc>
              <a:spcBef>
                <a:spcPts val="280"/>
              </a:spcBef>
              <a:spcAft>
                <a:spcPts val="0"/>
              </a:spcAft>
              <a:buSzPts val="1400"/>
              <a:buNone/>
              <a:defRPr>
                <a:solidFill>
                  <a:schemeClr val="lt1"/>
                </a:solidFill>
              </a:defRPr>
            </a:lvl6pPr>
            <a:lvl7pPr lvl="6" algn="ctr">
              <a:lnSpc>
                <a:spcPct val="100000"/>
              </a:lnSpc>
              <a:spcBef>
                <a:spcPts val="280"/>
              </a:spcBef>
              <a:spcAft>
                <a:spcPts val="0"/>
              </a:spcAft>
              <a:buSzPts val="1400"/>
              <a:buNone/>
              <a:defRPr>
                <a:solidFill>
                  <a:schemeClr val="lt1"/>
                </a:solidFill>
              </a:defRPr>
            </a:lvl7pPr>
            <a:lvl8pPr lvl="7" algn="ctr">
              <a:lnSpc>
                <a:spcPct val="100000"/>
              </a:lnSpc>
              <a:spcBef>
                <a:spcPts val="280"/>
              </a:spcBef>
              <a:spcAft>
                <a:spcPts val="0"/>
              </a:spcAft>
              <a:buSzPts val="1400"/>
              <a:buNone/>
              <a:defRPr>
                <a:solidFill>
                  <a:schemeClr val="lt1"/>
                </a:solidFill>
              </a:defRPr>
            </a:lvl8pPr>
            <a:lvl9pPr lvl="8" algn="ctr">
              <a:lnSpc>
                <a:spcPct val="100000"/>
              </a:lnSpc>
              <a:spcBef>
                <a:spcPts val="280"/>
              </a:spcBef>
              <a:spcAft>
                <a:spcPts val="0"/>
              </a:spcAft>
              <a:buSzPts val="1400"/>
              <a:buNone/>
              <a:defRPr>
                <a:solidFill>
                  <a:schemeClr val="lt1"/>
                </a:solidFill>
              </a:defRPr>
            </a:lvl9pPr>
          </a:lstStyle>
          <a:p/>
        </p:txBody>
      </p:sp>
      <p:pic>
        <p:nvPicPr>
          <p:cNvPr descr="logo_V1-01-mini.png" id="79" name="Google Shape;79;g41b49f9a21_0_25"/>
          <p:cNvPicPr preferRelativeResize="0"/>
          <p:nvPr/>
        </p:nvPicPr>
        <p:blipFill rotWithShape="1">
          <a:blip r:embed="rId2">
            <a:alphaModFix/>
          </a:blip>
          <a:srcRect b="0" l="0" r="0" t="0"/>
          <a:stretch/>
        </p:blipFill>
        <p:spPr>
          <a:xfrm>
            <a:off x="914413" y="1106483"/>
            <a:ext cx="2853064" cy="1929246"/>
          </a:xfrm>
          <a:prstGeom prst="rect">
            <a:avLst/>
          </a:prstGeom>
          <a:noFill/>
          <a:ln>
            <a:noFill/>
          </a:ln>
        </p:spPr>
      </p:pic>
      <p:pic>
        <p:nvPicPr>
          <p:cNvPr descr="european-commission-small.png" id="80" name="Google Shape;80;g41b49f9a21_0_25"/>
          <p:cNvPicPr preferRelativeResize="0"/>
          <p:nvPr/>
        </p:nvPicPr>
        <p:blipFill rotWithShape="1">
          <a:blip r:embed="rId3">
            <a:alphaModFix/>
          </a:blip>
          <a:srcRect b="0" l="0" r="0" t="0"/>
          <a:stretch/>
        </p:blipFill>
        <p:spPr>
          <a:xfrm>
            <a:off x="914401" y="6421039"/>
            <a:ext cx="417129" cy="278086"/>
          </a:xfrm>
          <a:prstGeom prst="rect">
            <a:avLst/>
          </a:prstGeom>
          <a:noFill/>
          <a:ln>
            <a:noFill/>
          </a:ln>
          <a:effectLst>
            <a:outerShdw blurRad="292100" rotWithShape="0" algn="tl" dir="2700000" dist="139700">
              <a:srgbClr val="333333">
                <a:alpha val="63529"/>
              </a:srgbClr>
            </a:outerShdw>
          </a:effectLst>
        </p:spPr>
      </p:pic>
      <p:sp>
        <p:nvSpPr>
          <p:cNvPr id="81" name="Google Shape;81;g41b49f9a21_0_25"/>
          <p:cNvSpPr txBox="1"/>
          <p:nvPr/>
        </p:nvSpPr>
        <p:spPr>
          <a:xfrm>
            <a:off x="1278976" y="6533630"/>
            <a:ext cx="3792300" cy="301200"/>
          </a:xfrm>
          <a:prstGeom prst="rect">
            <a:avLst/>
          </a:prstGeom>
          <a:noFill/>
          <a:ln>
            <a:noFill/>
          </a:ln>
          <a:effectLst>
            <a:outerShdw blurRad="76200" kx="-1200090" rotWithShape="0" algn="bl" sy="23000">
              <a:srgbClr val="000000">
                <a:alpha val="20000"/>
              </a:srgbClr>
            </a:outerShdw>
          </a:effectLst>
        </p:spPr>
        <p:txBody>
          <a:bodyPr anchorCtr="0" anchor="t" bIns="45700" lIns="91425" spcFirstLastPara="1" rIns="91425" wrap="square" tIns="0">
            <a:noAutofit/>
          </a:bodyPr>
          <a:lstStyle/>
          <a:p>
            <a:pPr indent="0" lvl="0" marL="0" marR="0" rtl="0" algn="l">
              <a:lnSpc>
                <a:spcPct val="100000"/>
              </a:lnSpc>
              <a:spcBef>
                <a:spcPts val="0"/>
              </a:spcBef>
              <a:spcAft>
                <a:spcPts val="0"/>
              </a:spcAft>
              <a:buClr>
                <a:srgbClr val="000000"/>
              </a:buClr>
              <a:buSzPts val="1000"/>
              <a:buFont typeface="Arial"/>
              <a:buNone/>
            </a:pPr>
            <a:r>
              <a:rPr b="0" i="1" lang="es-ES" sz="1000" u="none" cap="none" strike="noStrike">
                <a:solidFill>
                  <a:schemeClr val="lt1"/>
                </a:solidFill>
                <a:latin typeface="Arial"/>
                <a:ea typeface="Arial"/>
                <a:cs typeface="Arial"/>
                <a:sym typeface="Arial"/>
              </a:rPr>
              <a:t>EOSC-synergy receives funding from the EC via Horizon 2020</a:t>
            </a:r>
            <a:endParaRPr b="0" i="1" sz="10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ólo el título">
  <p:cSld name="Sólo el título">
    <p:bg>
      <p:bgPr>
        <a:solidFill>
          <a:schemeClr val="lt1"/>
        </a:solidFill>
      </p:bgPr>
    </p:bg>
    <p:spTree>
      <p:nvGrpSpPr>
        <p:cNvPr id="82" name="Shape 82"/>
        <p:cNvGrpSpPr/>
        <p:nvPr/>
      </p:nvGrpSpPr>
      <p:grpSpPr>
        <a:xfrm>
          <a:off x="0" y="0"/>
          <a:ext cx="0" cy="0"/>
          <a:chOff x="0" y="0"/>
          <a:chExt cx="0" cy="0"/>
        </a:xfrm>
      </p:grpSpPr>
      <p:sp>
        <p:nvSpPr>
          <p:cNvPr id="83" name="Google Shape;83;g41b49f9a21_0_31"/>
          <p:cNvSpPr txBox="1"/>
          <p:nvPr>
            <p:ph idx="10" type="dt"/>
          </p:nvPr>
        </p:nvSpPr>
        <p:spPr>
          <a:xfrm>
            <a:off x="853090" y="6505704"/>
            <a:ext cx="1189200" cy="2979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g41b49f9a21_0_31"/>
          <p:cNvSpPr txBox="1"/>
          <p:nvPr>
            <p:ph idx="12" type="sldNum"/>
          </p:nvPr>
        </p:nvSpPr>
        <p:spPr>
          <a:xfrm>
            <a:off x="7575467" y="6505704"/>
            <a:ext cx="654000" cy="3018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sp>
        <p:nvSpPr>
          <p:cNvPr id="85" name="Google Shape;85;g41b49f9a21_0_31"/>
          <p:cNvSpPr txBox="1"/>
          <p:nvPr>
            <p:ph type="title"/>
          </p:nvPr>
        </p:nvSpPr>
        <p:spPr>
          <a:xfrm>
            <a:off x="578069" y="204629"/>
            <a:ext cx="6805500" cy="8640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rgbClr val="FF6600"/>
              </a:buClr>
              <a:buSzPts val="4000"/>
              <a:buFont typeface="Garamond"/>
              <a:buNone/>
              <a:defRPr>
                <a:solidFill>
                  <a:srgbClr val="FF660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descr="logo_V1-01-mini.png" id="86" name="Google Shape;86;g41b49f9a21_0_31"/>
          <p:cNvPicPr preferRelativeResize="0"/>
          <p:nvPr/>
        </p:nvPicPr>
        <p:blipFill rotWithShape="1">
          <a:blip r:embed="rId2">
            <a:alphaModFix/>
          </a:blip>
          <a:srcRect b="0" l="0" r="0" t="0"/>
          <a:stretch/>
        </p:blipFill>
        <p:spPr>
          <a:xfrm>
            <a:off x="7383516" y="204629"/>
            <a:ext cx="1277613" cy="863923"/>
          </a:xfrm>
          <a:prstGeom prst="rect">
            <a:avLst/>
          </a:prstGeom>
          <a:noFill/>
          <a:ln>
            <a:noFill/>
          </a:ln>
        </p:spPr>
      </p:pic>
      <p:cxnSp>
        <p:nvCxnSpPr>
          <p:cNvPr id="87" name="Google Shape;87;g41b49f9a21_0_31"/>
          <p:cNvCxnSpPr/>
          <p:nvPr/>
        </p:nvCxnSpPr>
        <p:spPr>
          <a:xfrm>
            <a:off x="578069" y="1068552"/>
            <a:ext cx="8083200" cy="23400"/>
          </a:xfrm>
          <a:prstGeom prst="straightConnector1">
            <a:avLst/>
          </a:prstGeom>
          <a:noFill/>
          <a:ln cap="flat" cmpd="sng" w="19050">
            <a:solidFill>
              <a:schemeClr val="dk1"/>
            </a:solidFill>
            <a:prstDash val="solid"/>
            <a:round/>
            <a:headEnd len="sm" w="sm" type="none"/>
            <a:tailEnd len="sm" w="sm" type="none"/>
          </a:ln>
          <a:effectLst>
            <a:outerShdw blurRad="50800" rotWithShape="0" dir="5400000" dist="38100">
              <a:srgbClr val="000000">
                <a:alpha val="26666"/>
              </a:srgbClr>
            </a:outerShdw>
          </a:effectLst>
        </p:spPr>
      </p:cxnSp>
      <p:pic>
        <p:nvPicPr>
          <p:cNvPr descr="european-commission-small.png" id="88" name="Google Shape;88;g41b49f9a21_0_31"/>
          <p:cNvPicPr preferRelativeResize="0"/>
          <p:nvPr/>
        </p:nvPicPr>
        <p:blipFill rotWithShape="1">
          <a:blip r:embed="rId3">
            <a:alphaModFix/>
          </a:blip>
          <a:srcRect b="0" l="0" r="0" t="0"/>
          <a:stretch/>
        </p:blipFill>
        <p:spPr>
          <a:xfrm>
            <a:off x="4200206" y="6417679"/>
            <a:ext cx="499892" cy="333261"/>
          </a:xfrm>
          <a:prstGeom prst="rect">
            <a:avLst/>
          </a:prstGeom>
          <a:noFill/>
          <a:ln>
            <a:noFill/>
          </a:ln>
        </p:spPr>
      </p:pic>
      <p:sp>
        <p:nvSpPr>
          <p:cNvPr id="89" name="Google Shape;89;g41b49f9a21_0_31"/>
          <p:cNvSpPr txBox="1"/>
          <p:nvPr>
            <p:ph idx="11" type="ftr"/>
          </p:nvPr>
        </p:nvSpPr>
        <p:spPr>
          <a:xfrm>
            <a:off x="5067926" y="6484509"/>
            <a:ext cx="2246400" cy="301200"/>
          </a:xfrm>
          <a:prstGeom prst="rect">
            <a:avLst/>
          </a:prstGeom>
          <a:noFill/>
          <a:ln>
            <a:noFill/>
          </a:ln>
        </p:spPr>
        <p:txBody>
          <a:bodyPr anchorCtr="0" anchor="t" bIns="45700" lIns="91425" spcFirstLastPara="1" rIns="91425" wrap="square" tIns="0">
            <a:noAutofit/>
          </a:bodyPr>
          <a:lstStyle>
            <a:lvl1pPr lvl="0" algn="l">
              <a:lnSpc>
                <a:spcPct val="100000"/>
              </a:lnSpc>
              <a:spcBef>
                <a:spcPts val="0"/>
              </a:spcBef>
              <a:spcAft>
                <a:spcPts val="0"/>
              </a:spcAft>
              <a:buSzPts val="1400"/>
              <a:buNone/>
              <a:defRPr sz="1100">
                <a:solidFill>
                  <a:srgbClr val="000000"/>
                </a:solidFill>
                <a:latin typeface="Garamond"/>
                <a:ea typeface="Garamond"/>
                <a:cs typeface="Garamond"/>
                <a:sym typeface="Garamon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2.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slideLayout" Target="../slideLayouts/slideLayout8.xml"/><Relationship Id="rId3" Type="http://schemas.openxmlformats.org/officeDocument/2006/relationships/slideLayout" Target="../slideLayouts/slideLayout9.xml"/><Relationship Id="rId4" Type="http://schemas.openxmlformats.org/officeDocument/2006/relationships/slideLayout" Target="../slideLayouts/slideLayout10.xml"/><Relationship Id="rId5" Type="http://schemas.openxmlformats.org/officeDocument/2006/relationships/slideLayout" Target="../slideLayouts/slideLayout11.xml"/><Relationship Id="rId6" Type="http://schemas.openxmlformats.org/officeDocument/2006/relationships/slideLayout" Target="../slideLayouts/slideLayout12.xml"/><Relationship Id="rId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3F3F3F"/>
            </a:gs>
            <a:gs pos="83000">
              <a:srgbClr val="7F7F7F"/>
            </a:gs>
            <a:gs pos="100000">
              <a:srgbClr val="7F7F7F"/>
            </a:gs>
          </a:gsLst>
          <a:lin ang="5400000" scaled="0"/>
        </a:gradFill>
      </p:bgPr>
    </p:bg>
    <p:spTree>
      <p:nvGrpSpPr>
        <p:cNvPr id="9" name="Shape 9"/>
        <p:cNvGrpSpPr/>
        <p:nvPr/>
      </p:nvGrpSpPr>
      <p:grpSpPr>
        <a:xfrm>
          <a:off x="0" y="0"/>
          <a:ext cx="0" cy="0"/>
          <a:chOff x="0" y="0"/>
          <a:chExt cx="0" cy="0"/>
        </a:xfrm>
      </p:grpSpPr>
      <p:sp>
        <p:nvSpPr>
          <p:cNvPr id="10" name="Google Shape;10;p35"/>
          <p:cNvSpPr txBox="1"/>
          <p:nvPr>
            <p:ph type="title"/>
          </p:nvPr>
        </p:nvSpPr>
        <p:spPr>
          <a:xfrm>
            <a:off x="940418" y="569074"/>
            <a:ext cx="7315200" cy="1154097"/>
          </a:xfrm>
          <a:prstGeom prst="rect">
            <a:avLst/>
          </a:prstGeom>
          <a:noFill/>
          <a:ln>
            <a:noFill/>
          </a:ln>
        </p:spPr>
        <p:txBody>
          <a:bodyPr anchorCtr="0" anchor="b" bIns="45700" lIns="91425" spcFirstLastPara="1" rIns="91425" wrap="square" tIns="45700">
            <a:normAutofit/>
          </a:bodyPr>
          <a:lstStyle>
            <a:lvl1pPr lvl="0" marR="0" rtl="0" algn="l">
              <a:lnSpc>
                <a:spcPct val="100000"/>
              </a:lnSpc>
              <a:spcBef>
                <a:spcPts val="0"/>
              </a:spcBef>
              <a:spcAft>
                <a:spcPts val="0"/>
              </a:spcAft>
              <a:buClr>
                <a:srgbClr val="DCE875"/>
              </a:buClr>
              <a:buSzPts val="4000"/>
              <a:buFont typeface="Garamond"/>
              <a:buNone/>
              <a:defRPr b="0" i="0" sz="4000" u="none" cap="none" strike="noStrike">
                <a:solidFill>
                  <a:srgbClr val="DCE875"/>
                </a:solidFill>
                <a:latin typeface="Garamond"/>
                <a:ea typeface="Garamond"/>
                <a:cs typeface="Garamond"/>
                <a:sym typeface="Garamond"/>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lt2"/>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lt2"/>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lt2"/>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lt2"/>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lt2"/>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lt2"/>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lt2"/>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lt2"/>
                </a:solidFill>
                <a:latin typeface="Arial"/>
                <a:ea typeface="Arial"/>
                <a:cs typeface="Arial"/>
                <a:sym typeface="Arial"/>
              </a:defRPr>
            </a:lvl9pPr>
          </a:lstStyle>
          <a:p/>
        </p:txBody>
      </p:sp>
      <p:sp>
        <p:nvSpPr>
          <p:cNvPr id="11" name="Google Shape;11;p35"/>
          <p:cNvSpPr txBox="1"/>
          <p:nvPr>
            <p:ph idx="1" type="body"/>
          </p:nvPr>
        </p:nvSpPr>
        <p:spPr>
          <a:xfrm>
            <a:off x="914400" y="1900621"/>
            <a:ext cx="7315200" cy="4408739"/>
          </a:xfrm>
          <a:prstGeom prst="rect">
            <a:avLst/>
          </a:prstGeom>
          <a:noFill/>
          <a:ln>
            <a:noFill/>
          </a:ln>
        </p:spPr>
        <p:txBody>
          <a:bodyPr anchorCtr="0" anchor="t" bIns="45700" lIns="91425" spcFirstLastPara="1" rIns="91425" wrap="square" tIns="45700">
            <a:normAutofit/>
          </a:bodyPr>
          <a:lstStyle>
            <a:lvl1pPr indent="-355600" lvl="0" marL="457200" marR="0" rtl="0" algn="l">
              <a:lnSpc>
                <a:spcPct val="100000"/>
              </a:lnSpc>
              <a:spcBef>
                <a:spcPts val="400"/>
              </a:spcBef>
              <a:spcAft>
                <a:spcPts val="0"/>
              </a:spcAft>
              <a:buClr>
                <a:schemeClr val="dk1"/>
              </a:buClr>
              <a:buSzPts val="2000"/>
              <a:buFont typeface="Noto Sans Symbols"/>
              <a:buChar char="▪"/>
              <a:defRPr b="0" i="0" sz="2000" u="none" cap="none" strike="noStrike">
                <a:solidFill>
                  <a:schemeClr val="dk1"/>
                </a:solidFill>
                <a:latin typeface="Garamond"/>
                <a:ea typeface="Garamond"/>
                <a:cs typeface="Garamond"/>
                <a:sym typeface="Garamond"/>
              </a:defRPr>
            </a:lvl1pPr>
            <a:lvl2pPr indent="-342900" lvl="1" marL="914400" marR="0" rtl="0" algn="l">
              <a:lnSpc>
                <a:spcPct val="100000"/>
              </a:lnSpc>
              <a:spcBef>
                <a:spcPts val="360"/>
              </a:spcBef>
              <a:spcAft>
                <a:spcPts val="0"/>
              </a:spcAft>
              <a:buClr>
                <a:schemeClr val="dk1"/>
              </a:buClr>
              <a:buSzPts val="1800"/>
              <a:buFont typeface="Noto Sans Symbols"/>
              <a:buChar char="▪"/>
              <a:defRPr b="0" i="0" sz="1800" u="none" cap="none" strike="noStrike">
                <a:solidFill>
                  <a:schemeClr val="dk1"/>
                </a:solidFill>
                <a:latin typeface="Garamond"/>
                <a:ea typeface="Garamond"/>
                <a:cs typeface="Garamond"/>
                <a:sym typeface="Garamond"/>
              </a:defRPr>
            </a:lvl2pPr>
            <a:lvl3pPr indent="-330200" lvl="2" marL="1371600" marR="0" rtl="0" algn="l">
              <a:lnSpc>
                <a:spcPct val="100000"/>
              </a:lnSpc>
              <a:spcBef>
                <a:spcPts val="320"/>
              </a:spcBef>
              <a:spcAft>
                <a:spcPts val="0"/>
              </a:spcAft>
              <a:buClr>
                <a:schemeClr val="dk1"/>
              </a:buClr>
              <a:buSzPts val="1600"/>
              <a:buFont typeface="Noto Sans Symbols"/>
              <a:buChar char="▪"/>
              <a:defRPr b="0" i="0" sz="1600" u="none" cap="none" strike="noStrike">
                <a:solidFill>
                  <a:schemeClr val="dk1"/>
                </a:solidFill>
                <a:latin typeface="Garamond"/>
                <a:ea typeface="Garamond"/>
                <a:cs typeface="Garamond"/>
                <a:sym typeface="Garamond"/>
              </a:defRPr>
            </a:lvl3pPr>
            <a:lvl4pPr indent="-317500" lvl="3" marL="1828800" marR="0" rtl="0" algn="l">
              <a:lnSpc>
                <a:spcPct val="100000"/>
              </a:lnSpc>
              <a:spcBef>
                <a:spcPts val="280"/>
              </a:spcBef>
              <a:spcAft>
                <a:spcPts val="0"/>
              </a:spcAft>
              <a:buClr>
                <a:schemeClr val="dk1"/>
              </a:buClr>
              <a:buSzPts val="1400"/>
              <a:buFont typeface="Noto Sans Symbols"/>
              <a:buChar char="▪"/>
              <a:defRPr b="0" i="0" sz="1400" u="none" cap="none" strike="noStrike">
                <a:solidFill>
                  <a:schemeClr val="dk1"/>
                </a:solidFill>
                <a:latin typeface="Garamond"/>
                <a:ea typeface="Garamond"/>
                <a:cs typeface="Garamond"/>
                <a:sym typeface="Garamond"/>
              </a:defRPr>
            </a:lvl4pPr>
            <a:lvl5pPr indent="-317500" lvl="4" marL="2286000" marR="0" rtl="0" algn="l">
              <a:lnSpc>
                <a:spcPct val="100000"/>
              </a:lnSpc>
              <a:spcBef>
                <a:spcPts val="280"/>
              </a:spcBef>
              <a:spcAft>
                <a:spcPts val="0"/>
              </a:spcAft>
              <a:buClr>
                <a:schemeClr val="dk1"/>
              </a:buClr>
              <a:buSzPts val="1400"/>
              <a:buFont typeface="Noto Sans Symbols"/>
              <a:buChar char="▪"/>
              <a:defRPr b="0" i="0" sz="1400" u="none" cap="none" strike="noStrike">
                <a:solidFill>
                  <a:schemeClr val="dk1"/>
                </a:solidFill>
                <a:latin typeface="Garamond"/>
                <a:ea typeface="Garamond"/>
                <a:cs typeface="Garamond"/>
                <a:sym typeface="Garamond"/>
              </a:defRPr>
            </a:lvl5pPr>
            <a:lvl6pPr indent="-317500" lvl="5" marL="2743200" marR="0" rtl="0" algn="l">
              <a:lnSpc>
                <a:spcPct val="100000"/>
              </a:lnSpc>
              <a:spcBef>
                <a:spcPts val="280"/>
              </a:spcBef>
              <a:spcAft>
                <a:spcPts val="0"/>
              </a:spcAft>
              <a:buClr>
                <a:schemeClr val="lt2"/>
              </a:buClr>
              <a:buSzPts val="1400"/>
              <a:buFont typeface="Noto Sans Symbols"/>
              <a:buChar char="▪"/>
              <a:defRPr b="0" i="0" sz="1400" u="none" cap="none" strike="noStrike">
                <a:solidFill>
                  <a:schemeClr val="lt1"/>
                </a:solidFill>
                <a:latin typeface="Arial"/>
                <a:ea typeface="Arial"/>
                <a:cs typeface="Arial"/>
                <a:sym typeface="Arial"/>
              </a:defRPr>
            </a:lvl6pPr>
            <a:lvl7pPr indent="-317500" lvl="6" marL="3200400" marR="0" rtl="0" algn="l">
              <a:lnSpc>
                <a:spcPct val="100000"/>
              </a:lnSpc>
              <a:spcBef>
                <a:spcPts val="280"/>
              </a:spcBef>
              <a:spcAft>
                <a:spcPts val="0"/>
              </a:spcAft>
              <a:buClr>
                <a:schemeClr val="lt2"/>
              </a:buClr>
              <a:buSzPts val="1400"/>
              <a:buFont typeface="Noto Sans Symbols"/>
              <a:buChar char="▪"/>
              <a:defRPr b="0" i="0" sz="1400" u="none" cap="none" strike="noStrike">
                <a:solidFill>
                  <a:schemeClr val="lt1"/>
                </a:solidFill>
                <a:latin typeface="Arial"/>
                <a:ea typeface="Arial"/>
                <a:cs typeface="Arial"/>
                <a:sym typeface="Arial"/>
              </a:defRPr>
            </a:lvl7pPr>
            <a:lvl8pPr indent="-317500" lvl="7" marL="3657600" marR="0" rtl="0" algn="l">
              <a:lnSpc>
                <a:spcPct val="100000"/>
              </a:lnSpc>
              <a:spcBef>
                <a:spcPts val="280"/>
              </a:spcBef>
              <a:spcAft>
                <a:spcPts val="0"/>
              </a:spcAft>
              <a:buClr>
                <a:schemeClr val="lt2"/>
              </a:buClr>
              <a:buSzPts val="1400"/>
              <a:buFont typeface="Noto Sans Symbols"/>
              <a:buChar char="▪"/>
              <a:defRPr b="0" i="0" sz="1400" u="none" cap="none" strike="noStrike">
                <a:solidFill>
                  <a:schemeClr val="lt1"/>
                </a:solidFill>
                <a:latin typeface="Arial"/>
                <a:ea typeface="Arial"/>
                <a:cs typeface="Arial"/>
                <a:sym typeface="Arial"/>
              </a:defRPr>
            </a:lvl8pPr>
            <a:lvl9pPr indent="-317500" lvl="8" marL="4114800" marR="0" rtl="0" algn="l">
              <a:lnSpc>
                <a:spcPct val="100000"/>
              </a:lnSpc>
              <a:spcBef>
                <a:spcPts val="280"/>
              </a:spcBef>
              <a:spcAft>
                <a:spcPts val="0"/>
              </a:spcAft>
              <a:buClr>
                <a:schemeClr val="lt2"/>
              </a:buClr>
              <a:buSzPts val="1400"/>
              <a:buFont typeface="Noto Sans Symbols"/>
              <a:buChar char="▪"/>
              <a:defRPr b="0" i="0" sz="1400" u="none" cap="none" strike="noStrike">
                <a:solidFill>
                  <a:schemeClr val="lt1"/>
                </a:solidFill>
                <a:latin typeface="Arial"/>
                <a:ea typeface="Arial"/>
                <a:cs typeface="Arial"/>
                <a:sym typeface="Arial"/>
              </a:defRPr>
            </a:lvl9pPr>
          </a:lstStyle>
          <a:p/>
        </p:txBody>
      </p:sp>
      <p:sp>
        <p:nvSpPr>
          <p:cNvPr id="12" name="Google Shape;12;p35"/>
          <p:cNvSpPr txBox="1"/>
          <p:nvPr>
            <p:ph idx="10" type="dt"/>
          </p:nvPr>
        </p:nvSpPr>
        <p:spPr>
          <a:xfrm>
            <a:off x="914400" y="6523220"/>
            <a:ext cx="1189132" cy="297918"/>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9pPr>
          </a:lstStyle>
          <a:p/>
        </p:txBody>
      </p:sp>
      <p:sp>
        <p:nvSpPr>
          <p:cNvPr id="13" name="Google Shape;13;p35"/>
          <p:cNvSpPr txBox="1"/>
          <p:nvPr>
            <p:ph idx="12" type="sldNum"/>
          </p:nvPr>
        </p:nvSpPr>
        <p:spPr>
          <a:xfrm>
            <a:off x="7314415" y="6523220"/>
            <a:ext cx="941203" cy="301752"/>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sp>
        <p:nvSpPr>
          <p:cNvPr id="14" name="Google Shape;14;p35"/>
          <p:cNvSpPr txBox="1"/>
          <p:nvPr>
            <p:ph idx="11" type="ftr"/>
          </p:nvPr>
        </p:nvSpPr>
        <p:spPr>
          <a:xfrm>
            <a:off x="3521239" y="6531541"/>
            <a:ext cx="2246489" cy="301227"/>
          </a:xfrm>
          <a:prstGeom prst="rect">
            <a:avLst/>
          </a:prstGeom>
          <a:noFill/>
          <a:ln>
            <a:noFill/>
          </a:ln>
        </p:spPr>
        <p:txBody>
          <a:bodyPr anchorCtr="0" anchor="t" bIns="45700" lIns="91425" spcFirstLastPara="1" rIns="91425" wrap="square" tIns="0">
            <a:noAutofit/>
          </a:bodyPr>
          <a:lstStyle>
            <a:lvl1pPr lvl="0" marR="0" rtl="0" algn="l">
              <a:lnSpc>
                <a:spcPct val="100000"/>
              </a:lnSpc>
              <a:spcBef>
                <a:spcPts val="0"/>
              </a:spcBef>
              <a:spcAft>
                <a:spcPts val="0"/>
              </a:spcAft>
              <a:buClr>
                <a:srgbClr val="000000"/>
              </a:buClr>
              <a:buSzPts val="1400"/>
              <a:buFont typeface="Arial"/>
              <a:buNone/>
              <a:defRPr b="0" i="0" sz="10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3F3F3F"/>
            </a:gs>
            <a:gs pos="83000">
              <a:srgbClr val="7F7F7F"/>
            </a:gs>
            <a:gs pos="100000">
              <a:srgbClr val="7F7F7F"/>
            </a:gs>
          </a:gsLst>
          <a:lin ang="5400012" scaled="0"/>
        </a:gradFill>
      </p:bgPr>
    </p:bg>
    <p:spTree>
      <p:nvGrpSpPr>
        <p:cNvPr id="61" name="Shape 61"/>
        <p:cNvGrpSpPr/>
        <p:nvPr/>
      </p:nvGrpSpPr>
      <p:grpSpPr>
        <a:xfrm>
          <a:off x="0" y="0"/>
          <a:ext cx="0" cy="0"/>
          <a:chOff x="0" y="0"/>
          <a:chExt cx="0" cy="0"/>
        </a:xfrm>
      </p:grpSpPr>
      <p:sp>
        <p:nvSpPr>
          <p:cNvPr id="62" name="Google Shape;62;g41b49f9a21_0_10"/>
          <p:cNvSpPr txBox="1"/>
          <p:nvPr>
            <p:ph type="title"/>
          </p:nvPr>
        </p:nvSpPr>
        <p:spPr>
          <a:xfrm>
            <a:off x="940418" y="569074"/>
            <a:ext cx="7315200" cy="11541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DCE875"/>
              </a:buClr>
              <a:buSzPts val="4000"/>
              <a:buFont typeface="Garamond"/>
              <a:buNone/>
              <a:defRPr b="0" i="0" sz="4000" u="none" cap="none" strike="noStrike">
                <a:solidFill>
                  <a:srgbClr val="DCE875"/>
                </a:solidFill>
                <a:latin typeface="Garamond"/>
                <a:ea typeface="Garamond"/>
                <a:cs typeface="Garamond"/>
                <a:sym typeface="Garamond"/>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lt2"/>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lt2"/>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lt2"/>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lt2"/>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lt2"/>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lt2"/>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lt2"/>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lt2"/>
                </a:solidFill>
                <a:latin typeface="Arial"/>
                <a:ea typeface="Arial"/>
                <a:cs typeface="Arial"/>
                <a:sym typeface="Arial"/>
              </a:defRPr>
            </a:lvl9pPr>
          </a:lstStyle>
          <a:p/>
        </p:txBody>
      </p:sp>
      <p:sp>
        <p:nvSpPr>
          <p:cNvPr id="63" name="Google Shape;63;g41b49f9a21_0_10"/>
          <p:cNvSpPr txBox="1"/>
          <p:nvPr>
            <p:ph idx="1" type="body"/>
          </p:nvPr>
        </p:nvSpPr>
        <p:spPr>
          <a:xfrm>
            <a:off x="914400" y="1900621"/>
            <a:ext cx="7315200" cy="4408800"/>
          </a:xfrm>
          <a:prstGeom prst="rect">
            <a:avLst/>
          </a:prstGeom>
          <a:noFill/>
          <a:ln>
            <a:noFill/>
          </a:ln>
        </p:spPr>
        <p:txBody>
          <a:bodyPr anchorCtr="0" anchor="t" bIns="45700" lIns="91425" spcFirstLastPara="1" rIns="91425" wrap="square" tIns="45700">
            <a:noAutofit/>
          </a:bodyPr>
          <a:lstStyle>
            <a:lvl1pPr indent="-355600" lvl="0" marL="457200" marR="0" rtl="0" algn="l">
              <a:lnSpc>
                <a:spcPct val="100000"/>
              </a:lnSpc>
              <a:spcBef>
                <a:spcPts val="400"/>
              </a:spcBef>
              <a:spcAft>
                <a:spcPts val="0"/>
              </a:spcAft>
              <a:buClr>
                <a:schemeClr val="dk1"/>
              </a:buClr>
              <a:buSzPts val="2000"/>
              <a:buFont typeface="Noto Sans Symbols"/>
              <a:buChar char="▪"/>
              <a:defRPr b="0" i="0" sz="2000" u="none" cap="none" strike="noStrike">
                <a:solidFill>
                  <a:schemeClr val="dk1"/>
                </a:solidFill>
                <a:latin typeface="Garamond"/>
                <a:ea typeface="Garamond"/>
                <a:cs typeface="Garamond"/>
                <a:sym typeface="Garamond"/>
              </a:defRPr>
            </a:lvl1pPr>
            <a:lvl2pPr indent="-342900" lvl="1" marL="914400" marR="0" rtl="0" algn="l">
              <a:lnSpc>
                <a:spcPct val="100000"/>
              </a:lnSpc>
              <a:spcBef>
                <a:spcPts val="360"/>
              </a:spcBef>
              <a:spcAft>
                <a:spcPts val="0"/>
              </a:spcAft>
              <a:buClr>
                <a:schemeClr val="dk1"/>
              </a:buClr>
              <a:buSzPts val="1800"/>
              <a:buFont typeface="Noto Sans Symbols"/>
              <a:buChar char="▪"/>
              <a:defRPr b="0" i="0" sz="1800" u="none" cap="none" strike="noStrike">
                <a:solidFill>
                  <a:schemeClr val="dk1"/>
                </a:solidFill>
                <a:latin typeface="Garamond"/>
                <a:ea typeface="Garamond"/>
                <a:cs typeface="Garamond"/>
                <a:sym typeface="Garamond"/>
              </a:defRPr>
            </a:lvl2pPr>
            <a:lvl3pPr indent="-330200" lvl="2" marL="1371600" marR="0" rtl="0" algn="l">
              <a:lnSpc>
                <a:spcPct val="100000"/>
              </a:lnSpc>
              <a:spcBef>
                <a:spcPts val="320"/>
              </a:spcBef>
              <a:spcAft>
                <a:spcPts val="0"/>
              </a:spcAft>
              <a:buClr>
                <a:schemeClr val="dk1"/>
              </a:buClr>
              <a:buSzPts val="1600"/>
              <a:buFont typeface="Noto Sans Symbols"/>
              <a:buChar char="▪"/>
              <a:defRPr b="0" i="0" sz="1600" u="none" cap="none" strike="noStrike">
                <a:solidFill>
                  <a:schemeClr val="dk1"/>
                </a:solidFill>
                <a:latin typeface="Garamond"/>
                <a:ea typeface="Garamond"/>
                <a:cs typeface="Garamond"/>
                <a:sym typeface="Garamond"/>
              </a:defRPr>
            </a:lvl3pPr>
            <a:lvl4pPr indent="-317500" lvl="3" marL="1828800" marR="0" rtl="0" algn="l">
              <a:lnSpc>
                <a:spcPct val="100000"/>
              </a:lnSpc>
              <a:spcBef>
                <a:spcPts val="280"/>
              </a:spcBef>
              <a:spcAft>
                <a:spcPts val="0"/>
              </a:spcAft>
              <a:buClr>
                <a:schemeClr val="dk1"/>
              </a:buClr>
              <a:buSzPts val="1400"/>
              <a:buFont typeface="Noto Sans Symbols"/>
              <a:buChar char="▪"/>
              <a:defRPr b="0" i="0" sz="1400" u="none" cap="none" strike="noStrike">
                <a:solidFill>
                  <a:schemeClr val="dk1"/>
                </a:solidFill>
                <a:latin typeface="Garamond"/>
                <a:ea typeface="Garamond"/>
                <a:cs typeface="Garamond"/>
                <a:sym typeface="Garamond"/>
              </a:defRPr>
            </a:lvl4pPr>
            <a:lvl5pPr indent="-317500" lvl="4" marL="2286000" marR="0" rtl="0" algn="l">
              <a:lnSpc>
                <a:spcPct val="100000"/>
              </a:lnSpc>
              <a:spcBef>
                <a:spcPts val="280"/>
              </a:spcBef>
              <a:spcAft>
                <a:spcPts val="0"/>
              </a:spcAft>
              <a:buClr>
                <a:schemeClr val="dk1"/>
              </a:buClr>
              <a:buSzPts val="1400"/>
              <a:buFont typeface="Noto Sans Symbols"/>
              <a:buChar char="▪"/>
              <a:defRPr b="0" i="0" sz="1400" u="none" cap="none" strike="noStrike">
                <a:solidFill>
                  <a:schemeClr val="dk1"/>
                </a:solidFill>
                <a:latin typeface="Garamond"/>
                <a:ea typeface="Garamond"/>
                <a:cs typeface="Garamond"/>
                <a:sym typeface="Garamond"/>
              </a:defRPr>
            </a:lvl5pPr>
            <a:lvl6pPr indent="-317500" lvl="5" marL="2743200" marR="0" rtl="0" algn="l">
              <a:lnSpc>
                <a:spcPct val="100000"/>
              </a:lnSpc>
              <a:spcBef>
                <a:spcPts val="280"/>
              </a:spcBef>
              <a:spcAft>
                <a:spcPts val="0"/>
              </a:spcAft>
              <a:buClr>
                <a:schemeClr val="lt2"/>
              </a:buClr>
              <a:buSzPts val="1400"/>
              <a:buFont typeface="Noto Sans Symbols"/>
              <a:buChar char="▪"/>
              <a:defRPr b="0" i="0" sz="1400" u="none" cap="none" strike="noStrike">
                <a:solidFill>
                  <a:schemeClr val="lt1"/>
                </a:solidFill>
                <a:latin typeface="Arial"/>
                <a:ea typeface="Arial"/>
                <a:cs typeface="Arial"/>
                <a:sym typeface="Arial"/>
              </a:defRPr>
            </a:lvl6pPr>
            <a:lvl7pPr indent="-317500" lvl="6" marL="3200400" marR="0" rtl="0" algn="l">
              <a:lnSpc>
                <a:spcPct val="100000"/>
              </a:lnSpc>
              <a:spcBef>
                <a:spcPts val="280"/>
              </a:spcBef>
              <a:spcAft>
                <a:spcPts val="0"/>
              </a:spcAft>
              <a:buClr>
                <a:schemeClr val="lt2"/>
              </a:buClr>
              <a:buSzPts val="1400"/>
              <a:buFont typeface="Noto Sans Symbols"/>
              <a:buChar char="▪"/>
              <a:defRPr b="0" i="0" sz="1400" u="none" cap="none" strike="noStrike">
                <a:solidFill>
                  <a:schemeClr val="lt1"/>
                </a:solidFill>
                <a:latin typeface="Arial"/>
                <a:ea typeface="Arial"/>
                <a:cs typeface="Arial"/>
                <a:sym typeface="Arial"/>
              </a:defRPr>
            </a:lvl7pPr>
            <a:lvl8pPr indent="-317500" lvl="7" marL="3657600" marR="0" rtl="0" algn="l">
              <a:lnSpc>
                <a:spcPct val="100000"/>
              </a:lnSpc>
              <a:spcBef>
                <a:spcPts val="280"/>
              </a:spcBef>
              <a:spcAft>
                <a:spcPts val="0"/>
              </a:spcAft>
              <a:buClr>
                <a:schemeClr val="lt2"/>
              </a:buClr>
              <a:buSzPts val="1400"/>
              <a:buFont typeface="Noto Sans Symbols"/>
              <a:buChar char="▪"/>
              <a:defRPr b="0" i="0" sz="1400" u="none" cap="none" strike="noStrike">
                <a:solidFill>
                  <a:schemeClr val="lt1"/>
                </a:solidFill>
                <a:latin typeface="Arial"/>
                <a:ea typeface="Arial"/>
                <a:cs typeface="Arial"/>
                <a:sym typeface="Arial"/>
              </a:defRPr>
            </a:lvl8pPr>
            <a:lvl9pPr indent="-317500" lvl="8" marL="4114800" marR="0" rtl="0" algn="l">
              <a:lnSpc>
                <a:spcPct val="100000"/>
              </a:lnSpc>
              <a:spcBef>
                <a:spcPts val="280"/>
              </a:spcBef>
              <a:spcAft>
                <a:spcPts val="0"/>
              </a:spcAft>
              <a:buClr>
                <a:schemeClr val="lt2"/>
              </a:buClr>
              <a:buSzPts val="1400"/>
              <a:buFont typeface="Noto Sans Symbols"/>
              <a:buChar char="▪"/>
              <a:defRPr b="0" i="0" sz="1400" u="none" cap="none" strike="noStrike">
                <a:solidFill>
                  <a:schemeClr val="lt1"/>
                </a:solidFill>
                <a:latin typeface="Arial"/>
                <a:ea typeface="Arial"/>
                <a:cs typeface="Arial"/>
                <a:sym typeface="Arial"/>
              </a:defRPr>
            </a:lvl9pPr>
          </a:lstStyle>
          <a:p/>
        </p:txBody>
      </p:sp>
      <p:sp>
        <p:nvSpPr>
          <p:cNvPr id="64" name="Google Shape;64;g41b49f9a21_0_10"/>
          <p:cNvSpPr txBox="1"/>
          <p:nvPr>
            <p:ph idx="10" type="dt"/>
          </p:nvPr>
        </p:nvSpPr>
        <p:spPr>
          <a:xfrm>
            <a:off x="914400" y="6523220"/>
            <a:ext cx="1189200" cy="2979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9pPr>
          </a:lstStyle>
          <a:p/>
        </p:txBody>
      </p:sp>
      <p:sp>
        <p:nvSpPr>
          <p:cNvPr id="65" name="Google Shape;65;g41b49f9a21_0_10"/>
          <p:cNvSpPr txBox="1"/>
          <p:nvPr>
            <p:ph idx="12" type="sldNum"/>
          </p:nvPr>
        </p:nvSpPr>
        <p:spPr>
          <a:xfrm>
            <a:off x="7314415" y="6523220"/>
            <a:ext cx="941100" cy="3018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sp>
        <p:nvSpPr>
          <p:cNvPr id="66" name="Google Shape;66;g41b49f9a21_0_10"/>
          <p:cNvSpPr txBox="1"/>
          <p:nvPr>
            <p:ph idx="11" type="ftr"/>
          </p:nvPr>
        </p:nvSpPr>
        <p:spPr>
          <a:xfrm>
            <a:off x="3521239" y="6531541"/>
            <a:ext cx="2246400" cy="301200"/>
          </a:xfrm>
          <a:prstGeom prst="rect">
            <a:avLst/>
          </a:prstGeom>
          <a:noFill/>
          <a:ln>
            <a:noFill/>
          </a:ln>
        </p:spPr>
        <p:txBody>
          <a:bodyPr anchorCtr="0" anchor="t" bIns="45700" lIns="91425" spcFirstLastPara="1" rIns="91425" wrap="square" tIns="0">
            <a:noAutofit/>
          </a:bodyPr>
          <a:lstStyle>
            <a:lvl1pPr lvl="0" marR="0" rtl="0" algn="l">
              <a:lnSpc>
                <a:spcPct val="100000"/>
              </a:lnSpc>
              <a:spcBef>
                <a:spcPts val="0"/>
              </a:spcBef>
              <a:spcAft>
                <a:spcPts val="0"/>
              </a:spcAft>
              <a:buClr>
                <a:srgbClr val="000000"/>
              </a:buClr>
              <a:buSzPts val="1400"/>
              <a:buFont typeface="Arial"/>
              <a:buNone/>
              <a:defRPr b="0" i="0" sz="10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56" r:id="rId1"/>
    <p:sldLayoutId id="2147483657" r:id="rId2"/>
    <p:sldLayoutId id="2147483658" r:id="rId3"/>
    <p:sldLayoutId id="2147483659" r:id="rId4"/>
    <p:sldLayoutId id="2147483660" r:id="rId5"/>
    <p:sldLayoutId id="2147483661"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comments" Target="../comments/commen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hyperlink" Target="http://landsat.gsfc.nasa.gov/" TargetMode="External"/><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hyperlink" Target="https://github.com/ufcg-lsd/saps-engine" TargetMode="External"/><Relationship Id="rId4" Type="http://schemas.openxmlformats.org/officeDocument/2006/relationships/hyperlink" Target="http://demo.saps.lsd.ufcg.edu.br/" TargetMode="External"/><Relationship Id="rId5" Type="http://schemas.openxmlformats.org/officeDocument/2006/relationships/hyperlink" Target="https://www.youtube.com/watch?v=-x3shbRMHkI"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hyperlink" Target="https://github.com/inab/benchmarking-data-model" TargetMode="External"/><Relationship Id="rId4" Type="http://schemas.openxmlformats.org/officeDocument/2006/relationships/image" Target="../media/image31.gi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hyperlink" Target="http://scipion.i2pc.es/" TargetMode="External"/><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hyperlink" Target="http://lagoproject.net/" TargetMode="External"/><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20" Type="http://schemas.openxmlformats.org/officeDocument/2006/relationships/hyperlink" Target="mailto:peter.braesicke@kit.edu" TargetMode="External"/><Relationship Id="rId11" Type="http://schemas.openxmlformats.org/officeDocument/2006/relationships/hyperlink" Target="mailto:carazo@cnb.csic.es" TargetMode="External"/><Relationship Id="rId22" Type="http://schemas.openxmlformats.org/officeDocument/2006/relationships/hyperlink" Target="https://drive.google.com/drive/folders/0AIdRBFBb42CgUk9PVA" TargetMode="External"/><Relationship Id="rId10" Type="http://schemas.openxmlformats.org/officeDocument/2006/relationships/hyperlink" Target="mailto:nadia.tonello@bsc.es" TargetMode="External"/><Relationship Id="rId21" Type="http://schemas.openxmlformats.org/officeDocument/2006/relationships/hyperlink" Target="mailto:sylvia.kellmann@kit.edu" TargetMode="External"/><Relationship Id="rId13" Type="http://schemas.openxmlformats.org/officeDocument/2006/relationships/hyperlink" Target="mailto:david@lip.pt" TargetMode="External"/><Relationship Id="rId12" Type="http://schemas.openxmlformats.org/officeDocument/2006/relationships/hyperlink" Target="mailto:ldelcano@cnb.csic.es" TargetMode="External"/><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hyperlink" Target="mailto:wp4-eosc-synergy@listas.csic.es" TargetMode="External"/><Relationship Id="rId4" Type="http://schemas.openxmlformats.org/officeDocument/2006/relationships/hyperlink" Target="mailto:iblanque@dsic.upv.es" TargetMode="External"/><Relationship Id="rId9" Type="http://schemas.openxmlformats.org/officeDocument/2006/relationships/hyperlink" Target="mailto:francesco.benincasa@bsc.es" TargetMode="External"/><Relationship Id="rId15" Type="http://schemas.openxmlformats.org/officeDocument/2006/relationships/hyperlink" Target="mailto:aazevedo@lnec.pt" TargetMode="External"/><Relationship Id="rId14" Type="http://schemas.openxmlformats.org/officeDocument/2006/relationships/hyperlink" Target="mailto:ludek@ics.muni.cz" TargetMode="External"/><Relationship Id="rId17" Type="http://schemas.openxmlformats.org/officeDocument/2006/relationships/hyperlink" Target="mailto:fabien.durand@ird.fr" TargetMode="External"/><Relationship Id="rId16" Type="http://schemas.openxmlformats.org/officeDocument/2006/relationships/hyperlink" Target="mailto:aoliveira@lnec.pt" TargetMode="External"/><Relationship Id="rId5" Type="http://schemas.openxmlformats.org/officeDocument/2006/relationships/hyperlink" Target="mailto:amcaar@i3m.upv.es" TargetMode="External"/><Relationship Id="rId19" Type="http://schemas.openxmlformats.org/officeDocument/2006/relationships/hyperlink" Target="mailto:viet.ui@savba.sk" TargetMode="External"/><Relationship Id="rId6" Type="http://schemas.openxmlformats.org/officeDocument/2006/relationships/hyperlink" Target="mailto:rafael.mayo@ciemat.es" TargetMode="External"/><Relationship Id="rId18" Type="http://schemas.openxmlformats.org/officeDocument/2006/relationships/hyperlink" Target="mailto:mpavesio@indra.es" TargetMode="External"/><Relationship Id="rId7" Type="http://schemas.openxmlformats.org/officeDocument/2006/relationships/hyperlink" Target="mailto:antonio.rubio@ciemat.es" TargetMode="External"/><Relationship Id="rId8" Type="http://schemas.openxmlformats.org/officeDocument/2006/relationships/hyperlink" Target="mailto:salvador.capella@bsc.es"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comments" Target="../comments/commen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image" Target="../media/image36.png"/><Relationship Id="rId4" Type="http://schemas.openxmlformats.org/officeDocument/2006/relationships/image" Target="../media/image34.png"/><Relationship Id="rId5" Type="http://schemas.openxmlformats.org/officeDocument/2006/relationships/image" Target="../media/image35.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9.png"/><Relationship Id="rId4" Type="http://schemas.openxmlformats.org/officeDocument/2006/relationships/image" Target="../media/image16.png"/><Relationship Id="rId5"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20" Type="http://schemas.openxmlformats.org/officeDocument/2006/relationships/image" Target="../media/image24.png"/><Relationship Id="rId11" Type="http://schemas.openxmlformats.org/officeDocument/2006/relationships/image" Target="../media/image17.png"/><Relationship Id="rId22" Type="http://schemas.openxmlformats.org/officeDocument/2006/relationships/image" Target="../media/image28.png"/><Relationship Id="rId10" Type="http://schemas.openxmlformats.org/officeDocument/2006/relationships/image" Target="../media/image14.png"/><Relationship Id="rId21" Type="http://schemas.openxmlformats.org/officeDocument/2006/relationships/image" Target="../media/image29.png"/><Relationship Id="rId13" Type="http://schemas.openxmlformats.org/officeDocument/2006/relationships/image" Target="../media/image26.png"/><Relationship Id="rId12"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7.png"/><Relationship Id="rId4" Type="http://schemas.openxmlformats.org/officeDocument/2006/relationships/image" Target="../media/image15.png"/><Relationship Id="rId9" Type="http://schemas.openxmlformats.org/officeDocument/2006/relationships/image" Target="../media/image6.png"/><Relationship Id="rId15" Type="http://schemas.openxmlformats.org/officeDocument/2006/relationships/image" Target="../media/image23.png"/><Relationship Id="rId14" Type="http://schemas.openxmlformats.org/officeDocument/2006/relationships/image" Target="../media/image21.png"/><Relationship Id="rId17" Type="http://schemas.openxmlformats.org/officeDocument/2006/relationships/image" Target="../media/image25.png"/><Relationship Id="rId16" Type="http://schemas.openxmlformats.org/officeDocument/2006/relationships/image" Target="../media/image20.png"/><Relationship Id="rId5" Type="http://schemas.openxmlformats.org/officeDocument/2006/relationships/image" Target="../media/image13.png"/><Relationship Id="rId19" Type="http://schemas.openxmlformats.org/officeDocument/2006/relationships/image" Target="../media/image27.png"/><Relationship Id="rId6" Type="http://schemas.openxmlformats.org/officeDocument/2006/relationships/image" Target="../media/image10.png"/><Relationship Id="rId18" Type="http://schemas.openxmlformats.org/officeDocument/2006/relationships/image" Target="../media/image22.png"/><Relationship Id="rId7" Type="http://schemas.openxmlformats.org/officeDocument/2006/relationships/image" Target="../media/image8.png"/><Relationship Id="rId8"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7" name="Shape 117"/>
        <p:cNvGrpSpPr/>
        <p:nvPr/>
      </p:nvGrpSpPr>
      <p:grpSpPr>
        <a:xfrm>
          <a:off x="0" y="0"/>
          <a:ext cx="0" cy="0"/>
          <a:chOff x="0" y="0"/>
          <a:chExt cx="0" cy="0"/>
        </a:xfrm>
      </p:grpSpPr>
      <p:sp>
        <p:nvSpPr>
          <p:cNvPr id="118" name="Google Shape;118;p1"/>
          <p:cNvSpPr txBox="1"/>
          <p:nvPr>
            <p:ph type="ctrTitle"/>
          </p:nvPr>
        </p:nvSpPr>
        <p:spPr>
          <a:xfrm>
            <a:off x="914400" y="3457153"/>
            <a:ext cx="7315200" cy="1345928"/>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lt1"/>
              </a:buClr>
              <a:buSzPts val="4320"/>
              <a:buFont typeface="Garamond"/>
              <a:buNone/>
            </a:pPr>
            <a:r>
              <a:rPr lang="es-ES" sz="4320"/>
              <a:t>WP4 – Capacity building for thematic services</a:t>
            </a:r>
            <a:endParaRPr sz="4320"/>
          </a:p>
        </p:txBody>
      </p:sp>
      <p:sp>
        <p:nvSpPr>
          <p:cNvPr id="119" name="Google Shape;119;p1"/>
          <p:cNvSpPr txBox="1"/>
          <p:nvPr>
            <p:ph idx="1" type="subTitle"/>
          </p:nvPr>
        </p:nvSpPr>
        <p:spPr>
          <a:xfrm>
            <a:off x="914401" y="5119215"/>
            <a:ext cx="7315200" cy="803584"/>
          </a:xfrm>
          <a:prstGeom prst="rect">
            <a:avLst/>
          </a:prstGeom>
          <a:noFill/>
          <a:ln>
            <a:noFill/>
          </a:ln>
        </p:spPr>
        <p:txBody>
          <a:bodyPr anchorCtr="0" anchor="t" bIns="45700" lIns="91425" spcFirstLastPara="1" rIns="91425" wrap="square" tIns="45700">
            <a:normAutofit/>
          </a:bodyPr>
          <a:lstStyle/>
          <a:p>
            <a:pPr indent="0" lvl="0" marL="0" rtl="0" algn="r">
              <a:lnSpc>
                <a:spcPct val="100000"/>
              </a:lnSpc>
              <a:spcBef>
                <a:spcPts val="0"/>
              </a:spcBef>
              <a:spcAft>
                <a:spcPts val="0"/>
              </a:spcAft>
              <a:buSzPts val="2200"/>
              <a:buNone/>
            </a:pPr>
            <a:r>
              <a:rPr lang="es-ES">
                <a:solidFill>
                  <a:srgbClr val="C1CC67"/>
                </a:solidFill>
              </a:rPr>
              <a:t>Ignacio Blanquer</a:t>
            </a:r>
            <a:endParaRPr sz="2000">
              <a:solidFill>
                <a:srgbClr val="C1CC67"/>
              </a:solidFill>
            </a:endParaRPr>
          </a:p>
        </p:txBody>
      </p:sp>
      <p:sp>
        <p:nvSpPr>
          <p:cNvPr id="120" name="Google Shape;120;p1"/>
          <p:cNvSpPr txBox="1"/>
          <p:nvPr/>
        </p:nvSpPr>
        <p:spPr>
          <a:xfrm>
            <a:off x="914400" y="5037759"/>
            <a:ext cx="4863547" cy="96649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FFFF00"/>
              </a:solidFill>
              <a:latin typeface="Garamond"/>
              <a:ea typeface="Garamond"/>
              <a:cs typeface="Garamond"/>
              <a:sym typeface="Garamond"/>
            </a:endParaRPr>
          </a:p>
        </p:txBody>
      </p:sp>
      <p:pic>
        <p:nvPicPr>
          <p:cNvPr id="121" name="Google Shape;121;p1"/>
          <p:cNvPicPr preferRelativeResize="0"/>
          <p:nvPr/>
        </p:nvPicPr>
        <p:blipFill rotWithShape="1">
          <a:blip r:embed="rId4">
            <a:alphaModFix/>
          </a:blip>
          <a:srcRect b="0" l="0" r="0" t="0"/>
          <a:stretch/>
        </p:blipFill>
        <p:spPr>
          <a:xfrm>
            <a:off x="6926167" y="6057355"/>
            <a:ext cx="1941847" cy="59099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1" name="Shape 231"/>
        <p:cNvGrpSpPr/>
        <p:nvPr/>
      </p:nvGrpSpPr>
      <p:grpSpPr>
        <a:xfrm>
          <a:off x="0" y="0"/>
          <a:ext cx="0" cy="0"/>
          <a:chOff x="0" y="0"/>
          <a:chExt cx="0" cy="0"/>
        </a:xfrm>
      </p:grpSpPr>
      <p:sp>
        <p:nvSpPr>
          <p:cNvPr id="232" name="Google Shape;232;p9"/>
          <p:cNvSpPr/>
          <p:nvPr/>
        </p:nvSpPr>
        <p:spPr>
          <a:xfrm>
            <a:off x="1249685" y="1806805"/>
            <a:ext cx="6644630" cy="398262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0" i="0" lang="es-ES" sz="3600" u="none" cap="none" strike="noStrike">
                <a:solidFill>
                  <a:srgbClr val="FF6600"/>
                </a:solidFill>
                <a:latin typeface="Garamond"/>
                <a:ea typeface="Garamond"/>
                <a:cs typeface="Garamond"/>
                <a:sym typeface="Garamond"/>
              </a:rPr>
              <a:t>Thematic Services for the EOS community</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rgbClr val="FF6600"/>
              </a:solidFill>
              <a:latin typeface="Garamond"/>
              <a:ea typeface="Garamond"/>
              <a:cs typeface="Garamond"/>
              <a:sym typeface="Garamond"/>
            </a:endParaRPr>
          </a:p>
          <a:p>
            <a:pPr indent="-342900" lvl="0" marL="388620" marR="0" rtl="0" algn="l">
              <a:lnSpc>
                <a:spcPct val="100000"/>
              </a:lnSpc>
              <a:spcBef>
                <a:spcPts val="400"/>
              </a:spcBef>
              <a:spcAft>
                <a:spcPts val="0"/>
              </a:spcAft>
              <a:buClr>
                <a:schemeClr val="dk1"/>
              </a:buClr>
              <a:buSzPts val="2000"/>
              <a:buFont typeface="Arial"/>
              <a:buChar char="•"/>
            </a:pPr>
            <a:r>
              <a:rPr b="0" i="0" lang="es-ES" sz="2000" u="none" cap="none" strike="noStrike">
                <a:solidFill>
                  <a:schemeClr val="dk1"/>
                </a:solidFill>
                <a:latin typeface="Garamond"/>
                <a:ea typeface="Garamond"/>
                <a:cs typeface="Garamond"/>
                <a:sym typeface="Garamond"/>
              </a:rPr>
              <a:t>Each Thematic task will go through:</a:t>
            </a:r>
            <a:endParaRPr b="0" i="0" sz="1400" u="none" cap="none" strike="noStrike">
              <a:solidFill>
                <a:srgbClr val="000000"/>
              </a:solidFill>
              <a:latin typeface="Arial"/>
              <a:ea typeface="Arial"/>
              <a:cs typeface="Arial"/>
              <a:sym typeface="Arial"/>
            </a:endParaRPr>
          </a:p>
          <a:p>
            <a:pPr indent="-342900" lvl="1" marL="845820" marR="0" rtl="0" algn="l">
              <a:lnSpc>
                <a:spcPct val="100000"/>
              </a:lnSpc>
              <a:spcBef>
                <a:spcPts val="320"/>
              </a:spcBef>
              <a:spcAft>
                <a:spcPts val="0"/>
              </a:spcAft>
              <a:buClr>
                <a:schemeClr val="dk1"/>
              </a:buClr>
              <a:buSzPts val="1600"/>
              <a:buFont typeface="Arial"/>
              <a:buChar char="•"/>
            </a:pPr>
            <a:r>
              <a:rPr b="0" i="0" lang="es-ES" sz="1600" u="none" cap="none" strike="noStrike">
                <a:solidFill>
                  <a:schemeClr val="dk1"/>
                </a:solidFill>
                <a:latin typeface="Garamond"/>
                <a:ea typeface="Garamond"/>
                <a:cs typeface="Garamond"/>
                <a:sym typeface="Garamond"/>
              </a:rPr>
              <a:t>Integration of EOSC Services,</a:t>
            </a:r>
            <a:endParaRPr b="0" i="0" sz="1400" u="none" cap="none" strike="noStrike">
              <a:solidFill>
                <a:srgbClr val="000000"/>
              </a:solidFill>
              <a:latin typeface="Arial"/>
              <a:ea typeface="Arial"/>
              <a:cs typeface="Arial"/>
              <a:sym typeface="Arial"/>
            </a:endParaRPr>
          </a:p>
          <a:p>
            <a:pPr indent="-342900" lvl="1" marL="845820" marR="0" rtl="0" algn="l">
              <a:lnSpc>
                <a:spcPct val="100000"/>
              </a:lnSpc>
              <a:spcBef>
                <a:spcPts val="320"/>
              </a:spcBef>
              <a:spcAft>
                <a:spcPts val="0"/>
              </a:spcAft>
              <a:buClr>
                <a:schemeClr val="dk1"/>
              </a:buClr>
              <a:buSzPts val="1600"/>
              <a:buFont typeface="Arial"/>
              <a:buChar char="•"/>
            </a:pPr>
            <a:r>
              <a:rPr b="0" i="0" lang="es-ES" sz="1600" u="none" cap="none" strike="noStrike">
                <a:solidFill>
                  <a:schemeClr val="dk1"/>
                </a:solidFill>
                <a:latin typeface="Garamond"/>
                <a:ea typeface="Garamond"/>
                <a:cs typeface="Garamond"/>
                <a:sym typeface="Garamond"/>
              </a:rPr>
              <a:t>Testing of the services by selected groups,</a:t>
            </a:r>
            <a:endParaRPr b="0" i="0" sz="1400" u="none" cap="none" strike="noStrike">
              <a:solidFill>
                <a:srgbClr val="000000"/>
              </a:solidFill>
              <a:latin typeface="Arial"/>
              <a:ea typeface="Arial"/>
              <a:cs typeface="Arial"/>
              <a:sym typeface="Arial"/>
            </a:endParaRPr>
          </a:p>
          <a:p>
            <a:pPr indent="-342900" lvl="1" marL="845820" marR="0" rtl="0" algn="l">
              <a:lnSpc>
                <a:spcPct val="100000"/>
              </a:lnSpc>
              <a:spcBef>
                <a:spcPts val="320"/>
              </a:spcBef>
              <a:spcAft>
                <a:spcPts val="0"/>
              </a:spcAft>
              <a:buClr>
                <a:schemeClr val="dk1"/>
              </a:buClr>
              <a:buSzPts val="1600"/>
              <a:buFont typeface="Arial"/>
              <a:buChar char="•"/>
            </a:pPr>
            <a:r>
              <a:rPr b="0" i="0" lang="es-ES" sz="1600" u="none" cap="none" strike="noStrike">
                <a:solidFill>
                  <a:schemeClr val="dk1"/>
                </a:solidFill>
                <a:latin typeface="Garamond"/>
                <a:ea typeface="Garamond"/>
                <a:cs typeface="Garamond"/>
                <a:sym typeface="Garamond"/>
              </a:rPr>
              <a:t>Development of community-specific training material and</a:t>
            </a:r>
            <a:endParaRPr b="0" i="0" sz="1400" u="none" cap="none" strike="noStrike">
              <a:solidFill>
                <a:srgbClr val="000000"/>
              </a:solidFill>
              <a:latin typeface="Arial"/>
              <a:ea typeface="Arial"/>
              <a:cs typeface="Arial"/>
              <a:sym typeface="Arial"/>
            </a:endParaRPr>
          </a:p>
          <a:p>
            <a:pPr indent="-342900" lvl="1" marL="845820" marR="0" rtl="0" algn="l">
              <a:lnSpc>
                <a:spcPct val="100000"/>
              </a:lnSpc>
              <a:spcBef>
                <a:spcPts val="320"/>
              </a:spcBef>
              <a:spcAft>
                <a:spcPts val="0"/>
              </a:spcAft>
              <a:buClr>
                <a:schemeClr val="dk1"/>
              </a:buClr>
              <a:buSzPts val="1600"/>
              <a:buFont typeface="Arial"/>
              <a:buChar char="•"/>
            </a:pPr>
            <a:r>
              <a:rPr b="0" i="0" lang="es-ES" sz="1600" u="none" cap="none" strike="noStrike">
                <a:solidFill>
                  <a:schemeClr val="dk1"/>
                </a:solidFill>
                <a:latin typeface="Garamond"/>
                <a:ea typeface="Garamond"/>
                <a:cs typeface="Garamond"/>
                <a:sym typeface="Garamond"/>
              </a:rPr>
              <a:t>Liaison with the user community.</a:t>
            </a:r>
            <a:endParaRPr b="0" i="0" sz="1400" u="none" cap="none" strike="noStrike">
              <a:solidFill>
                <a:srgbClr val="000000"/>
              </a:solidFill>
              <a:latin typeface="Arial"/>
              <a:ea typeface="Arial"/>
              <a:cs typeface="Arial"/>
              <a:sym typeface="Arial"/>
            </a:endParaRPr>
          </a:p>
          <a:p>
            <a:pPr indent="-342900" lvl="0" marL="388620" marR="0" rtl="0" algn="l">
              <a:lnSpc>
                <a:spcPct val="100000"/>
              </a:lnSpc>
              <a:spcBef>
                <a:spcPts val="400"/>
              </a:spcBef>
              <a:spcAft>
                <a:spcPts val="0"/>
              </a:spcAft>
              <a:buClr>
                <a:schemeClr val="dk1"/>
              </a:buClr>
              <a:buSzPts val="2000"/>
              <a:buFont typeface="Arial"/>
              <a:buChar char="•"/>
            </a:pPr>
            <a:r>
              <a:rPr b="0" i="0" lang="es-ES" sz="2000" u="none" cap="none" strike="noStrike">
                <a:solidFill>
                  <a:schemeClr val="dk1"/>
                </a:solidFill>
                <a:latin typeface="Garamond"/>
                <a:ea typeface="Garamond"/>
                <a:cs typeface="Garamond"/>
                <a:sym typeface="Garamond"/>
              </a:rPr>
              <a:t>All thematic tasks address objectives that are verified and quantified in Task 4.6.</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6" name="Shape 236"/>
        <p:cNvGrpSpPr/>
        <p:nvPr/>
      </p:nvGrpSpPr>
      <p:grpSpPr>
        <a:xfrm>
          <a:off x="0" y="0"/>
          <a:ext cx="0" cy="0"/>
          <a:chOff x="0" y="0"/>
          <a:chExt cx="0" cy="0"/>
        </a:xfrm>
      </p:grpSpPr>
      <p:sp>
        <p:nvSpPr>
          <p:cNvPr id="237" name="Google Shape;237;p10"/>
          <p:cNvSpPr txBox="1"/>
          <p:nvPr>
            <p:ph type="title"/>
          </p:nvPr>
        </p:nvSpPr>
        <p:spPr>
          <a:xfrm>
            <a:off x="578069" y="204629"/>
            <a:ext cx="6805447" cy="863923"/>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rgbClr val="FF6600"/>
              </a:buClr>
              <a:buSzPts val="3200"/>
              <a:buFont typeface="Garamond"/>
              <a:buNone/>
            </a:pPr>
            <a:r>
              <a:rPr lang="es-ES" sz="3200"/>
              <a:t>WorSiCa: </a:t>
            </a:r>
            <a:r>
              <a:rPr lang="es-ES" sz="3200">
                <a:solidFill>
                  <a:srgbClr val="FF0000"/>
                </a:solidFill>
              </a:rPr>
              <a:t>Water mOnitoRing SentInel Cloud plAtform (1/2)</a:t>
            </a:r>
            <a:endParaRPr/>
          </a:p>
        </p:txBody>
      </p:sp>
      <p:sp>
        <p:nvSpPr>
          <p:cNvPr id="238" name="Google Shape;238;p10"/>
          <p:cNvSpPr txBox="1"/>
          <p:nvPr>
            <p:ph idx="1" type="body"/>
          </p:nvPr>
        </p:nvSpPr>
        <p:spPr>
          <a:xfrm>
            <a:off x="578069" y="1348828"/>
            <a:ext cx="8083060" cy="4475655"/>
          </a:xfrm>
          <a:prstGeom prst="rect">
            <a:avLst/>
          </a:prstGeom>
          <a:noFill/>
          <a:ln>
            <a:noFill/>
          </a:ln>
        </p:spPr>
        <p:txBody>
          <a:bodyPr anchorCtr="0" anchor="t" bIns="45700" lIns="91425" spcFirstLastPara="1" rIns="91425" wrap="square" tIns="45700">
            <a:normAutofit/>
          </a:bodyPr>
          <a:lstStyle/>
          <a:p>
            <a:pPr indent="-342900" lvl="0" marL="388620" rtl="0" algn="l">
              <a:lnSpc>
                <a:spcPct val="100000"/>
              </a:lnSpc>
              <a:spcBef>
                <a:spcPts val="400"/>
              </a:spcBef>
              <a:spcAft>
                <a:spcPts val="0"/>
              </a:spcAft>
              <a:buSzPts val="2000"/>
              <a:buChar char="•"/>
            </a:pPr>
            <a:r>
              <a:rPr lang="es-ES"/>
              <a:t>Description: European-wide service for the detection of the coastlines changes, coastal inundation areas and inland waterbodies</a:t>
            </a:r>
            <a:endParaRPr/>
          </a:p>
          <a:p>
            <a:pPr indent="-342900" lvl="0" marL="388620" rtl="0" algn="l">
              <a:lnSpc>
                <a:spcPct val="100000"/>
              </a:lnSpc>
              <a:spcBef>
                <a:spcPts val="400"/>
              </a:spcBef>
              <a:spcAft>
                <a:spcPts val="0"/>
              </a:spcAft>
              <a:buSzPts val="2000"/>
              <a:buChar char="•"/>
            </a:pPr>
            <a:r>
              <a:rPr lang="es-ES"/>
              <a:t>Data: Copernicus satellite data, Pleiades satellite data, UAV data, EMODNET-Physics, EMODNET- Bathymetry and OPENCoastS forecast data.</a:t>
            </a:r>
            <a:endParaRPr/>
          </a:p>
          <a:p>
            <a:pPr indent="-342900" lvl="0" marL="388620" rtl="0" algn="l">
              <a:lnSpc>
                <a:spcPct val="100000"/>
              </a:lnSpc>
              <a:spcBef>
                <a:spcPts val="400"/>
              </a:spcBef>
              <a:spcAft>
                <a:spcPts val="0"/>
              </a:spcAft>
              <a:buSzPts val="2000"/>
              <a:buChar char="•"/>
            </a:pPr>
            <a:r>
              <a:rPr lang="es-ES"/>
              <a:t>Expected Impact: Will enable researchers to generate maps of coastal and inland regions, useful for emergency and prevention methodologies in case of inundations or reservoir leaks. </a:t>
            </a:r>
            <a:endParaRPr/>
          </a:p>
          <a:p>
            <a:pPr indent="0" lvl="0" marL="0" rtl="0" algn="l">
              <a:lnSpc>
                <a:spcPct val="100000"/>
              </a:lnSpc>
              <a:spcBef>
                <a:spcPts val="400"/>
              </a:spcBef>
              <a:spcAft>
                <a:spcPts val="0"/>
              </a:spcAft>
              <a:buSzPts val="2000"/>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2" name="Shape 242"/>
        <p:cNvGrpSpPr/>
        <p:nvPr/>
      </p:nvGrpSpPr>
      <p:grpSpPr>
        <a:xfrm>
          <a:off x="0" y="0"/>
          <a:ext cx="0" cy="0"/>
          <a:chOff x="0" y="0"/>
          <a:chExt cx="0" cy="0"/>
        </a:xfrm>
      </p:grpSpPr>
      <p:sp>
        <p:nvSpPr>
          <p:cNvPr id="243" name="Google Shape;243;p11"/>
          <p:cNvSpPr txBox="1"/>
          <p:nvPr>
            <p:ph type="title"/>
          </p:nvPr>
        </p:nvSpPr>
        <p:spPr>
          <a:xfrm>
            <a:off x="578069" y="204629"/>
            <a:ext cx="6922869" cy="863923"/>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rgbClr val="FF6600"/>
              </a:buClr>
              <a:buSzPts val="3400"/>
              <a:buFont typeface="Garamond"/>
              <a:buNone/>
            </a:pPr>
            <a:r>
              <a:rPr lang="es-ES" sz="3400"/>
              <a:t>WorSiCa: </a:t>
            </a:r>
            <a:r>
              <a:rPr lang="es-ES" sz="3400">
                <a:solidFill>
                  <a:srgbClr val="FF0000"/>
                </a:solidFill>
              </a:rPr>
              <a:t>Water mOnitoRing SentInel Cloud plAtform (2/2)</a:t>
            </a:r>
            <a:endParaRPr sz="3400"/>
          </a:p>
        </p:txBody>
      </p:sp>
      <p:sp>
        <p:nvSpPr>
          <p:cNvPr id="244" name="Google Shape;244;p11"/>
          <p:cNvSpPr txBox="1"/>
          <p:nvPr>
            <p:ph idx="1" type="body"/>
          </p:nvPr>
        </p:nvSpPr>
        <p:spPr>
          <a:xfrm>
            <a:off x="578069" y="1348828"/>
            <a:ext cx="8083060" cy="4475655"/>
          </a:xfrm>
          <a:prstGeom prst="rect">
            <a:avLst/>
          </a:prstGeom>
          <a:noFill/>
          <a:ln>
            <a:noFill/>
          </a:ln>
        </p:spPr>
        <p:txBody>
          <a:bodyPr anchorCtr="0" anchor="t" bIns="45700" lIns="91425" spcFirstLastPara="1" rIns="91425" wrap="square" tIns="45700">
            <a:normAutofit/>
          </a:bodyPr>
          <a:lstStyle/>
          <a:p>
            <a:pPr indent="-342900" lvl="0" marL="388620" rtl="0" algn="l">
              <a:lnSpc>
                <a:spcPct val="100000"/>
              </a:lnSpc>
              <a:spcBef>
                <a:spcPts val="0"/>
              </a:spcBef>
              <a:spcAft>
                <a:spcPts val="0"/>
              </a:spcAft>
              <a:buClr>
                <a:srgbClr val="000000"/>
              </a:buClr>
              <a:buSzPts val="2000"/>
              <a:buFont typeface="Arial"/>
              <a:buChar char="•"/>
            </a:pPr>
            <a:r>
              <a:rPr lang="es-ES">
                <a:solidFill>
                  <a:srgbClr val="000000"/>
                </a:solidFill>
              </a:rPr>
              <a:t>Objective in EOSC-Synergy: integration of WorSiCA as an EOSC service.</a:t>
            </a:r>
            <a:endParaRPr>
              <a:solidFill>
                <a:srgbClr val="000000"/>
              </a:solidFill>
            </a:endParaRPr>
          </a:p>
          <a:p>
            <a:pPr indent="-285750" lvl="1" marL="605790" rtl="0" algn="l">
              <a:lnSpc>
                <a:spcPct val="100000"/>
              </a:lnSpc>
              <a:spcBef>
                <a:spcPts val="360"/>
              </a:spcBef>
              <a:spcAft>
                <a:spcPts val="0"/>
              </a:spcAft>
              <a:buClr>
                <a:srgbClr val="000000"/>
              </a:buClr>
              <a:buSzPts val="1800"/>
              <a:buChar char="•"/>
            </a:pPr>
            <a:r>
              <a:rPr lang="es-ES">
                <a:solidFill>
                  <a:srgbClr val="000000"/>
                </a:solidFill>
              </a:rPr>
              <a:t>User profiles: private single or group access </a:t>
            </a:r>
            <a:endParaRPr>
              <a:solidFill>
                <a:srgbClr val="000000"/>
              </a:solidFill>
            </a:endParaRPr>
          </a:p>
          <a:p>
            <a:pPr indent="-285750" lvl="1" marL="605790" rtl="0" algn="l">
              <a:lnSpc>
                <a:spcPct val="100000"/>
              </a:lnSpc>
              <a:spcBef>
                <a:spcPts val="360"/>
              </a:spcBef>
              <a:spcAft>
                <a:spcPts val="0"/>
              </a:spcAft>
              <a:buClr>
                <a:srgbClr val="000000"/>
              </a:buClr>
              <a:buSzPts val="1800"/>
              <a:buChar char="•"/>
            </a:pPr>
            <a:r>
              <a:rPr lang="es-ES">
                <a:solidFill>
                  <a:srgbClr val="000000"/>
                </a:solidFill>
              </a:rPr>
              <a:t>Bottlenecks: download of the satellite data, storage and computation of the water and vegetation indexes</a:t>
            </a:r>
            <a:endParaRPr>
              <a:solidFill>
                <a:srgbClr val="000000"/>
              </a:solidFill>
            </a:endParaRPr>
          </a:p>
          <a:p>
            <a:pPr indent="-285750" lvl="1" marL="605790" rtl="0" algn="l">
              <a:lnSpc>
                <a:spcPct val="100000"/>
              </a:lnSpc>
              <a:spcBef>
                <a:spcPts val="360"/>
              </a:spcBef>
              <a:spcAft>
                <a:spcPts val="0"/>
              </a:spcAft>
              <a:buClr>
                <a:srgbClr val="000000"/>
              </a:buClr>
              <a:buSzPts val="1800"/>
              <a:buChar char="•"/>
            </a:pPr>
            <a:r>
              <a:rPr lang="es-ES">
                <a:solidFill>
                  <a:srgbClr val="000000"/>
                </a:solidFill>
              </a:rPr>
              <a:t>Service needs: Storage, CPU and GPU processing power.</a:t>
            </a:r>
            <a:endParaRPr>
              <a:solidFill>
                <a:srgbClr val="000000"/>
              </a:solidFill>
            </a:endParaRPr>
          </a:p>
          <a:p>
            <a:pPr indent="0" lvl="0" marL="388620" marR="0" rtl="0" algn="l">
              <a:lnSpc>
                <a:spcPct val="100000"/>
              </a:lnSpc>
              <a:spcBef>
                <a:spcPts val="360"/>
              </a:spcBef>
              <a:spcAft>
                <a:spcPts val="0"/>
              </a:spcAft>
              <a:buSzPts val="2000"/>
              <a:buNone/>
            </a:pPr>
            <a:r>
              <a:t/>
            </a:r>
            <a:endParaRPr>
              <a:solidFill>
                <a:srgbClr val="000000"/>
              </a:solidFill>
            </a:endParaRPr>
          </a:p>
          <a:p>
            <a:pPr indent="-330200" lvl="0" marL="388620" marR="0" rtl="0" algn="l">
              <a:lnSpc>
                <a:spcPct val="100000"/>
              </a:lnSpc>
              <a:spcBef>
                <a:spcPts val="360"/>
              </a:spcBef>
              <a:spcAft>
                <a:spcPts val="0"/>
              </a:spcAft>
              <a:buClr>
                <a:schemeClr val="dk1"/>
              </a:buClr>
              <a:buSzPts val="1800"/>
              <a:buFont typeface="Arial"/>
              <a:buChar char="•"/>
            </a:pPr>
            <a:r>
              <a:rPr lang="es-ES">
                <a:solidFill>
                  <a:srgbClr val="000000"/>
                </a:solidFill>
              </a:rPr>
              <a:t>Current status with respect to EOSC services: Integrated i</a:t>
            </a:r>
            <a:r>
              <a:rPr lang="es-ES"/>
              <a:t>n LNEC's private infrastructure resources, in deployment at INCD</a:t>
            </a:r>
            <a:endParaRPr/>
          </a:p>
          <a:p>
            <a:pPr indent="-215900" lvl="0" marL="388620" rtl="0" algn="l">
              <a:lnSpc>
                <a:spcPct val="100000"/>
              </a:lnSpc>
              <a:spcBef>
                <a:spcPts val="400"/>
              </a:spcBef>
              <a:spcAft>
                <a:spcPts val="0"/>
              </a:spcAft>
              <a:buSzPts val="2000"/>
              <a:buNone/>
            </a:pPr>
            <a:r>
              <a:t/>
            </a:r>
            <a:endParaRPr/>
          </a:p>
          <a:p>
            <a:pPr indent="-215900" lvl="0" marL="388620" rtl="0" algn="l">
              <a:lnSpc>
                <a:spcPct val="100000"/>
              </a:lnSpc>
              <a:spcBef>
                <a:spcPts val="400"/>
              </a:spcBef>
              <a:spcAft>
                <a:spcPts val="0"/>
              </a:spcAft>
              <a:buSzPts val="2000"/>
              <a:buFont typeface="Arial"/>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8" name="Shape 248"/>
        <p:cNvGrpSpPr/>
        <p:nvPr/>
      </p:nvGrpSpPr>
      <p:grpSpPr>
        <a:xfrm>
          <a:off x="0" y="0"/>
          <a:ext cx="0" cy="0"/>
          <a:chOff x="0" y="0"/>
          <a:chExt cx="0" cy="0"/>
        </a:xfrm>
      </p:grpSpPr>
      <p:sp>
        <p:nvSpPr>
          <p:cNvPr id="249" name="Google Shape;249;p12"/>
          <p:cNvSpPr txBox="1"/>
          <p:nvPr>
            <p:ph type="title"/>
          </p:nvPr>
        </p:nvSpPr>
        <p:spPr>
          <a:xfrm>
            <a:off x="578069" y="204629"/>
            <a:ext cx="6805447" cy="863923"/>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rgbClr val="FF6600"/>
              </a:buClr>
              <a:buSzPts val="3400"/>
              <a:buFont typeface="Garamond"/>
              <a:buNone/>
            </a:pPr>
            <a:r>
              <a:rPr lang="es-ES" sz="3400"/>
              <a:t>G-Core </a:t>
            </a:r>
            <a:r>
              <a:rPr lang="es-ES" sz="3400">
                <a:solidFill>
                  <a:srgbClr val="FF0000"/>
                </a:solidFill>
              </a:rPr>
              <a:t>(1/2)</a:t>
            </a:r>
            <a:endParaRPr sz="3400"/>
          </a:p>
        </p:txBody>
      </p:sp>
      <p:sp>
        <p:nvSpPr>
          <p:cNvPr id="250" name="Google Shape;250;p12"/>
          <p:cNvSpPr txBox="1"/>
          <p:nvPr>
            <p:ph idx="1" type="body"/>
          </p:nvPr>
        </p:nvSpPr>
        <p:spPr>
          <a:xfrm>
            <a:off x="578069" y="1348828"/>
            <a:ext cx="8083060" cy="4475655"/>
          </a:xfrm>
          <a:prstGeom prst="rect">
            <a:avLst/>
          </a:prstGeom>
          <a:noFill/>
          <a:ln>
            <a:noFill/>
          </a:ln>
        </p:spPr>
        <p:txBody>
          <a:bodyPr anchorCtr="0" anchor="t" bIns="45700" lIns="91425" spcFirstLastPara="1" rIns="91425" wrap="square" tIns="45700">
            <a:normAutofit/>
          </a:bodyPr>
          <a:lstStyle/>
          <a:p>
            <a:pPr indent="-342900" lvl="0" marL="388620" rtl="0" algn="l">
              <a:lnSpc>
                <a:spcPct val="100000"/>
              </a:lnSpc>
              <a:spcBef>
                <a:spcPts val="0"/>
              </a:spcBef>
              <a:spcAft>
                <a:spcPts val="0"/>
              </a:spcAft>
              <a:buSzPts val="2000"/>
              <a:buFont typeface="Arial"/>
              <a:buChar char="•"/>
            </a:pPr>
            <a:r>
              <a:rPr lang="es-ES"/>
              <a:t>G-Core IS a production-ready technology used as a service at ESA’s and national programs led by INDRA for the acquisition, storage, cataloguing and processing data from several EOS missions</a:t>
            </a:r>
            <a:endParaRPr/>
          </a:p>
          <a:p>
            <a:pPr indent="-342900" lvl="1" marL="914400" rtl="0" algn="l">
              <a:lnSpc>
                <a:spcPct val="100000"/>
              </a:lnSpc>
              <a:spcBef>
                <a:spcPts val="0"/>
              </a:spcBef>
              <a:spcAft>
                <a:spcPts val="0"/>
              </a:spcAft>
              <a:buSzPts val="1800"/>
              <a:buChar char="•"/>
            </a:pPr>
            <a:r>
              <a:rPr lang="es-ES"/>
              <a:t>Data Manager for spatial and non-spatial purposes; Ground Control points, GPS data, DEM, meteorological data, …</a:t>
            </a:r>
            <a:endParaRPr/>
          </a:p>
          <a:p>
            <a:pPr indent="-342900" lvl="1" marL="914400" rtl="0" algn="l">
              <a:lnSpc>
                <a:spcPct val="100000"/>
              </a:lnSpc>
              <a:spcBef>
                <a:spcPts val="0"/>
              </a:spcBef>
              <a:spcAft>
                <a:spcPts val="0"/>
              </a:spcAft>
              <a:buSzPts val="1800"/>
              <a:buChar char="•"/>
            </a:pPr>
            <a:r>
              <a:rPr lang="es-ES"/>
              <a:t>Processing framework to host external processors developed by third parties to generate added value products based on Satellite imageries.</a:t>
            </a:r>
            <a:endParaRPr/>
          </a:p>
          <a:p>
            <a:pPr indent="-342900" lvl="0" marL="388620" rtl="0" algn="l">
              <a:lnSpc>
                <a:spcPct val="100000"/>
              </a:lnSpc>
              <a:spcBef>
                <a:spcPts val="400"/>
              </a:spcBef>
              <a:spcAft>
                <a:spcPts val="0"/>
              </a:spcAft>
              <a:buSzPts val="2000"/>
              <a:buFont typeface="Arial"/>
              <a:buChar char="•"/>
            </a:pPr>
            <a:r>
              <a:rPr lang="es-ES"/>
              <a:t>Data:</a:t>
            </a:r>
            <a:endParaRPr/>
          </a:p>
          <a:p>
            <a:pPr indent="-342900" lvl="1" marL="914400" rtl="0" algn="l">
              <a:lnSpc>
                <a:spcPct val="100000"/>
              </a:lnSpc>
              <a:spcBef>
                <a:spcPts val="400"/>
              </a:spcBef>
              <a:spcAft>
                <a:spcPts val="0"/>
              </a:spcAft>
              <a:buSzPts val="1800"/>
              <a:buChar char="•"/>
            </a:pPr>
            <a:r>
              <a:rPr lang="es-ES"/>
              <a:t>Sentinel data (public mission of EU/ESA).</a:t>
            </a:r>
            <a:endParaRPr/>
          </a:p>
          <a:p>
            <a:pPr indent="-342900" lvl="1" marL="914400" rtl="0" algn="l">
              <a:lnSpc>
                <a:spcPct val="100000"/>
              </a:lnSpc>
              <a:spcBef>
                <a:spcPts val="400"/>
              </a:spcBef>
              <a:spcAft>
                <a:spcPts val="0"/>
              </a:spcAft>
              <a:buSzPts val="1800"/>
              <a:buChar char="•"/>
            </a:pPr>
            <a:r>
              <a:rPr lang="es-ES"/>
              <a:t>SMOS (ESA Mission for Scientific community).</a:t>
            </a:r>
            <a:endParaRPr/>
          </a:p>
          <a:p>
            <a:pPr indent="-342900" lvl="1" marL="914400" rtl="0" algn="l">
              <a:lnSpc>
                <a:spcPct val="100000"/>
              </a:lnSpc>
              <a:spcBef>
                <a:spcPts val="400"/>
              </a:spcBef>
              <a:spcAft>
                <a:spcPts val="0"/>
              </a:spcAft>
              <a:buSzPts val="1800"/>
              <a:buChar char="•"/>
            </a:pPr>
            <a:r>
              <a:rPr lang="es-ES"/>
              <a:t>PAZ mission (Spanish Earth Observation program).</a:t>
            </a:r>
            <a:endParaRPr/>
          </a:p>
          <a:p>
            <a:pPr indent="-342900" lvl="0" marL="388620" rtl="0" algn="l">
              <a:lnSpc>
                <a:spcPct val="100000"/>
              </a:lnSpc>
              <a:spcBef>
                <a:spcPts val="400"/>
              </a:spcBef>
              <a:spcAft>
                <a:spcPts val="0"/>
              </a:spcAft>
              <a:buSzPts val="2000"/>
              <a:buFont typeface="Arial"/>
              <a:buChar char="•"/>
            </a:pPr>
            <a:r>
              <a:rPr lang="es-ES"/>
              <a:t>Expected Impact: We will democratize the usage of EO data out of the scope of nominal fields. It will help defining new products and services mixing Earth Observation data with other type of data for scientific and social environments.</a:t>
            </a:r>
            <a:endParaRPr/>
          </a:p>
          <a:p>
            <a:pPr indent="-215900" lvl="0" marL="388620" rtl="0" algn="l">
              <a:lnSpc>
                <a:spcPct val="100000"/>
              </a:lnSpc>
              <a:spcBef>
                <a:spcPts val="400"/>
              </a:spcBef>
              <a:spcAft>
                <a:spcPts val="0"/>
              </a:spcAft>
              <a:buSzPts val="2000"/>
              <a:buFont typeface="Arial"/>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4" name="Shape 254"/>
        <p:cNvGrpSpPr/>
        <p:nvPr/>
      </p:nvGrpSpPr>
      <p:grpSpPr>
        <a:xfrm>
          <a:off x="0" y="0"/>
          <a:ext cx="0" cy="0"/>
          <a:chOff x="0" y="0"/>
          <a:chExt cx="0" cy="0"/>
        </a:xfrm>
      </p:grpSpPr>
      <p:sp>
        <p:nvSpPr>
          <p:cNvPr id="255" name="Google Shape;255;p13"/>
          <p:cNvSpPr txBox="1"/>
          <p:nvPr>
            <p:ph type="title"/>
          </p:nvPr>
        </p:nvSpPr>
        <p:spPr>
          <a:xfrm>
            <a:off x="578069" y="204629"/>
            <a:ext cx="6922869" cy="863923"/>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rgbClr val="FF6600"/>
              </a:buClr>
              <a:buSzPts val="3400"/>
              <a:buFont typeface="Garamond"/>
              <a:buNone/>
            </a:pPr>
            <a:r>
              <a:rPr lang="es-ES" sz="3400"/>
              <a:t>G-Core </a:t>
            </a:r>
            <a:r>
              <a:rPr lang="es-ES" sz="3400">
                <a:solidFill>
                  <a:srgbClr val="FF0000"/>
                </a:solidFill>
              </a:rPr>
              <a:t>(2/2)</a:t>
            </a:r>
            <a:endParaRPr sz="3400"/>
          </a:p>
        </p:txBody>
      </p:sp>
      <p:sp>
        <p:nvSpPr>
          <p:cNvPr id="256" name="Google Shape;256;p13"/>
          <p:cNvSpPr txBox="1"/>
          <p:nvPr>
            <p:ph idx="1" type="body"/>
          </p:nvPr>
        </p:nvSpPr>
        <p:spPr>
          <a:xfrm>
            <a:off x="578069" y="1348828"/>
            <a:ext cx="8083060" cy="4475655"/>
          </a:xfrm>
          <a:prstGeom prst="rect">
            <a:avLst/>
          </a:prstGeom>
          <a:noFill/>
          <a:ln>
            <a:noFill/>
          </a:ln>
        </p:spPr>
        <p:txBody>
          <a:bodyPr anchorCtr="0" anchor="t" bIns="45700" lIns="91425" spcFirstLastPara="1" rIns="91425" wrap="square" tIns="45700">
            <a:normAutofit/>
          </a:bodyPr>
          <a:lstStyle/>
          <a:p>
            <a:pPr indent="-342900" lvl="0" marL="388620" rtl="0" algn="l">
              <a:lnSpc>
                <a:spcPct val="100000"/>
              </a:lnSpc>
              <a:spcBef>
                <a:spcPts val="0"/>
              </a:spcBef>
              <a:spcAft>
                <a:spcPts val="0"/>
              </a:spcAft>
              <a:buSzPts val="2000"/>
              <a:buFont typeface="Arial"/>
              <a:buChar char="•"/>
            </a:pPr>
            <a:r>
              <a:rPr lang="es-ES"/>
              <a:t>Objective: To explore the sustainability of the EOS services exposed through the creation of added-value products through the integration of G-Core as a data manager.</a:t>
            </a:r>
            <a:endParaRPr/>
          </a:p>
          <a:p>
            <a:pPr indent="-342900" lvl="0" marL="388620" rtl="0" algn="l">
              <a:lnSpc>
                <a:spcPct val="100000"/>
              </a:lnSpc>
              <a:spcBef>
                <a:spcPts val="1000"/>
              </a:spcBef>
              <a:spcAft>
                <a:spcPts val="0"/>
              </a:spcAft>
              <a:buSzPts val="2000"/>
              <a:buChar char="•"/>
            </a:pPr>
            <a:r>
              <a:rPr lang="es-ES"/>
              <a:t>User profiles</a:t>
            </a:r>
            <a:endParaRPr/>
          </a:p>
          <a:p>
            <a:pPr indent="-342900" lvl="1" marL="719999" rtl="0" algn="l">
              <a:lnSpc>
                <a:spcPct val="100000"/>
              </a:lnSpc>
              <a:spcBef>
                <a:spcPts val="0"/>
              </a:spcBef>
              <a:spcAft>
                <a:spcPts val="0"/>
              </a:spcAft>
              <a:buSzPts val="1800"/>
              <a:buChar char="•"/>
            </a:pPr>
            <a:r>
              <a:rPr lang="es-ES"/>
              <a:t>EO data for science community to use the satellite data in the scientific studies.</a:t>
            </a:r>
            <a:endParaRPr/>
          </a:p>
          <a:p>
            <a:pPr indent="-342900" lvl="1" marL="719999" rtl="0" algn="l">
              <a:lnSpc>
                <a:spcPct val="100000"/>
              </a:lnSpc>
              <a:spcBef>
                <a:spcPts val="0"/>
              </a:spcBef>
              <a:spcAft>
                <a:spcPts val="0"/>
              </a:spcAft>
              <a:buSzPts val="1800"/>
              <a:buChar char="•"/>
            </a:pPr>
            <a:r>
              <a:rPr lang="es-ES"/>
              <a:t>EO data for public organizations to use the satellite imageries as background data.</a:t>
            </a:r>
            <a:endParaRPr/>
          </a:p>
          <a:p>
            <a:pPr indent="-342900" lvl="1" marL="719999" rtl="0" algn="l">
              <a:lnSpc>
                <a:spcPct val="100000"/>
              </a:lnSpc>
              <a:spcBef>
                <a:spcPts val="0"/>
              </a:spcBef>
              <a:spcAft>
                <a:spcPts val="0"/>
              </a:spcAft>
              <a:buSzPts val="1800"/>
              <a:buChar char="•"/>
            </a:pPr>
            <a:r>
              <a:rPr lang="es-ES"/>
              <a:t>EO data for value adders to create added value products from satellite imageries.</a:t>
            </a:r>
            <a:endParaRPr/>
          </a:p>
          <a:p>
            <a:pPr indent="-355600" lvl="0" marL="457200" rtl="0" algn="l">
              <a:lnSpc>
                <a:spcPct val="100000"/>
              </a:lnSpc>
              <a:spcBef>
                <a:spcPts val="1000"/>
              </a:spcBef>
              <a:spcAft>
                <a:spcPts val="0"/>
              </a:spcAft>
              <a:buSzPts val="2000"/>
              <a:buChar char="•"/>
            </a:pPr>
            <a:r>
              <a:rPr lang="es-ES"/>
              <a:t>Bottleneck</a:t>
            </a:r>
            <a:endParaRPr/>
          </a:p>
          <a:p>
            <a:pPr indent="-342900" lvl="1" marL="719999" rtl="0" algn="l">
              <a:lnSpc>
                <a:spcPct val="100000"/>
              </a:lnSpc>
              <a:spcBef>
                <a:spcPts val="0"/>
              </a:spcBef>
              <a:spcAft>
                <a:spcPts val="0"/>
              </a:spcAft>
              <a:buSzPts val="1800"/>
              <a:buChar char="•"/>
            </a:pPr>
            <a:r>
              <a:rPr lang="es-ES"/>
              <a:t>Access to data repository, remotely or locally</a:t>
            </a:r>
            <a:endParaRPr/>
          </a:p>
          <a:p>
            <a:pPr indent="-342900" lvl="1" marL="719999" rtl="0" algn="l">
              <a:lnSpc>
                <a:spcPct val="100000"/>
              </a:lnSpc>
              <a:spcBef>
                <a:spcPts val="0"/>
              </a:spcBef>
              <a:spcAft>
                <a:spcPts val="0"/>
              </a:spcAft>
              <a:buSzPts val="1800"/>
              <a:buChar char="•"/>
            </a:pPr>
            <a:r>
              <a:rPr lang="es-ES"/>
              <a:t>Infrastructure resources for processing and reprocessing large data sets</a:t>
            </a:r>
            <a:endParaRPr/>
          </a:p>
          <a:p>
            <a:pPr indent="-355600" lvl="0" marL="457200" rtl="0" algn="l">
              <a:lnSpc>
                <a:spcPct val="100000"/>
              </a:lnSpc>
              <a:spcBef>
                <a:spcPts val="1000"/>
              </a:spcBef>
              <a:spcAft>
                <a:spcPts val="0"/>
              </a:spcAft>
              <a:buSzPts val="2000"/>
              <a:buChar char="•"/>
            </a:pPr>
            <a:r>
              <a:rPr lang="es-ES"/>
              <a:t>Service requirements</a:t>
            </a:r>
            <a:endParaRPr/>
          </a:p>
          <a:p>
            <a:pPr indent="-342900" lvl="1" marL="719999" rtl="0" algn="l">
              <a:lnSpc>
                <a:spcPct val="100000"/>
              </a:lnSpc>
              <a:spcBef>
                <a:spcPts val="0"/>
              </a:spcBef>
              <a:spcAft>
                <a:spcPts val="0"/>
              </a:spcAft>
              <a:buSzPts val="1800"/>
              <a:buChar char="•"/>
            </a:pPr>
            <a:r>
              <a:rPr lang="es-ES"/>
              <a:t>Interoperable interfaces to access and discover data from different sources.</a:t>
            </a:r>
            <a:endParaRPr/>
          </a:p>
          <a:p>
            <a:pPr indent="-342900" lvl="1" marL="719999" rtl="0" algn="l">
              <a:lnSpc>
                <a:spcPct val="100000"/>
              </a:lnSpc>
              <a:spcBef>
                <a:spcPts val="0"/>
              </a:spcBef>
              <a:spcAft>
                <a:spcPts val="0"/>
              </a:spcAft>
              <a:buSzPts val="1800"/>
              <a:buChar char="•"/>
            </a:pPr>
            <a:r>
              <a:rPr lang="es-ES"/>
              <a:t>Cloud Infrastructure to use resources on demand for processing and reprocessing great volumes of data.</a:t>
            </a:r>
            <a:endParaRPr/>
          </a:p>
          <a:p>
            <a:pPr indent="-342900" lvl="1" marL="719999" rtl="0" algn="l">
              <a:lnSpc>
                <a:spcPct val="100000"/>
              </a:lnSpc>
              <a:spcBef>
                <a:spcPts val="0"/>
              </a:spcBef>
              <a:spcAft>
                <a:spcPts val="0"/>
              </a:spcAft>
              <a:buSzPts val="1800"/>
              <a:buChar char="•"/>
            </a:pPr>
            <a:r>
              <a:rPr lang="es-ES"/>
              <a:t>Distributed catalogue to ease the data discovering.</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0" name="Shape 260"/>
        <p:cNvGrpSpPr/>
        <p:nvPr/>
      </p:nvGrpSpPr>
      <p:grpSpPr>
        <a:xfrm>
          <a:off x="0" y="0"/>
          <a:ext cx="0" cy="0"/>
          <a:chOff x="0" y="0"/>
          <a:chExt cx="0" cy="0"/>
        </a:xfrm>
      </p:grpSpPr>
      <p:sp>
        <p:nvSpPr>
          <p:cNvPr id="261" name="Google Shape;261;p14"/>
          <p:cNvSpPr txBox="1"/>
          <p:nvPr>
            <p:ph type="title"/>
          </p:nvPr>
        </p:nvSpPr>
        <p:spPr>
          <a:xfrm>
            <a:off x="578069" y="204629"/>
            <a:ext cx="6805447" cy="863923"/>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rgbClr val="FF6600"/>
              </a:buClr>
              <a:buSzPts val="3600"/>
              <a:buFont typeface="Garamond"/>
              <a:buNone/>
            </a:pPr>
            <a:r>
              <a:rPr lang="es-ES" sz="3000"/>
              <a:t>SAPS: Serviço Automático de Processamento automático do SEBAL (1/2)</a:t>
            </a:r>
            <a:endParaRPr sz="3000"/>
          </a:p>
        </p:txBody>
      </p:sp>
      <p:sp>
        <p:nvSpPr>
          <p:cNvPr id="262" name="Google Shape;262;p14"/>
          <p:cNvSpPr txBox="1"/>
          <p:nvPr>
            <p:ph idx="1" type="body"/>
          </p:nvPr>
        </p:nvSpPr>
        <p:spPr>
          <a:xfrm>
            <a:off x="578069" y="1348828"/>
            <a:ext cx="8083060" cy="4475655"/>
          </a:xfrm>
          <a:prstGeom prst="rect">
            <a:avLst/>
          </a:prstGeom>
          <a:noFill/>
          <a:ln>
            <a:noFill/>
          </a:ln>
        </p:spPr>
        <p:txBody>
          <a:bodyPr anchorCtr="0" anchor="t" bIns="45700" lIns="91425" spcFirstLastPara="1" rIns="91425" wrap="square" tIns="45700">
            <a:normAutofit/>
          </a:bodyPr>
          <a:lstStyle/>
          <a:p>
            <a:pPr indent="-342900" lvl="0" marL="388620" rtl="0" algn="l">
              <a:lnSpc>
                <a:spcPct val="100000"/>
              </a:lnSpc>
              <a:spcBef>
                <a:spcPts val="0"/>
              </a:spcBef>
              <a:spcAft>
                <a:spcPts val="0"/>
              </a:spcAft>
              <a:buSzPts val="2000"/>
              <a:buFont typeface="Arial"/>
              <a:buChar char="•"/>
            </a:pPr>
            <a:r>
              <a:rPr lang="es-ES"/>
              <a:t>SAPS is a service to compute the Surface Energy Balance Algorithm for Land (SEBAL) and similar information for estimating the evolution of forest masses and crops. </a:t>
            </a:r>
            <a:endParaRPr/>
          </a:p>
          <a:p>
            <a:pPr indent="-342900" lvl="0" marL="388620" rtl="0" algn="l">
              <a:lnSpc>
                <a:spcPct val="100000"/>
              </a:lnSpc>
              <a:spcBef>
                <a:spcPts val="400"/>
              </a:spcBef>
              <a:spcAft>
                <a:spcPts val="0"/>
              </a:spcAft>
              <a:buSzPts val="2000"/>
              <a:buFont typeface="Arial"/>
              <a:buChar char="•"/>
            </a:pPr>
            <a:r>
              <a:rPr lang="es-ES"/>
              <a:t>Data: It requires integrating access to the LANDSAT data repository (</a:t>
            </a:r>
            <a:r>
              <a:rPr lang="es-ES" u="sng">
                <a:solidFill>
                  <a:schemeClr val="hlink"/>
                </a:solidFill>
                <a:hlinkClick r:id="rId3"/>
              </a:rPr>
              <a:t>http://landsat.gsfc.nasa.gov/</a:t>
            </a:r>
            <a:r>
              <a:rPr lang="es-ES"/>
              <a:t>) .</a:t>
            </a:r>
            <a:endParaRPr/>
          </a:p>
          <a:p>
            <a:pPr indent="-342900" lvl="1" marL="914400" rtl="0" algn="l">
              <a:lnSpc>
                <a:spcPct val="100000"/>
              </a:lnSpc>
              <a:spcBef>
                <a:spcPts val="400"/>
              </a:spcBef>
              <a:spcAft>
                <a:spcPts val="0"/>
              </a:spcAft>
              <a:buSzPts val="1800"/>
              <a:buChar char="•"/>
            </a:pPr>
            <a:r>
              <a:rPr lang="es-ES"/>
              <a:t>9 very high spatial-resolution NetCDF files of 12 GB each. </a:t>
            </a:r>
            <a:endParaRPr/>
          </a:p>
          <a:p>
            <a:pPr indent="-342900" lvl="1" marL="914400" rtl="0" algn="l">
              <a:lnSpc>
                <a:spcPct val="100000"/>
              </a:lnSpc>
              <a:spcBef>
                <a:spcPts val="400"/>
              </a:spcBef>
              <a:spcAft>
                <a:spcPts val="0"/>
              </a:spcAft>
              <a:buSzPts val="1800"/>
              <a:buChar char="•"/>
            </a:pPr>
            <a:r>
              <a:rPr lang="es-ES"/>
              <a:t>Historical information regarding various climate and vegetation indicators for a time range spanning from 1984 to 1995.</a:t>
            </a:r>
            <a:endParaRPr/>
          </a:p>
          <a:p>
            <a:pPr indent="-342900" lvl="0" marL="388620" rtl="0" algn="l">
              <a:lnSpc>
                <a:spcPct val="100000"/>
              </a:lnSpc>
              <a:spcBef>
                <a:spcPts val="400"/>
              </a:spcBef>
              <a:spcAft>
                <a:spcPts val="0"/>
              </a:spcAft>
              <a:buSzPts val="2000"/>
              <a:buFont typeface="Arial"/>
              <a:buChar char="•"/>
            </a:pPr>
            <a:r>
              <a:rPr lang="es-ES"/>
              <a:t>Expected impact: The deployment of a federated </a:t>
            </a:r>
            <a:br>
              <a:rPr lang="es-ES"/>
            </a:br>
            <a:r>
              <a:rPr lang="es-ES"/>
              <a:t>site of SAPS in EOSC to facilitate European </a:t>
            </a:r>
            <a:br>
              <a:rPr lang="es-ES"/>
            </a:br>
            <a:r>
              <a:rPr lang="es-ES"/>
              <a:t>scientists to exploit the evapotranspiration </a:t>
            </a:r>
            <a:br>
              <a:rPr lang="es-ES"/>
            </a:br>
            <a:r>
              <a:rPr lang="es-ES"/>
              <a:t>estimation services from remote sensing imagery).</a:t>
            </a:r>
            <a:endParaRPr/>
          </a:p>
          <a:p>
            <a:pPr indent="-215900" lvl="0" marL="388620" rtl="0" algn="l">
              <a:lnSpc>
                <a:spcPct val="100000"/>
              </a:lnSpc>
              <a:spcBef>
                <a:spcPts val="400"/>
              </a:spcBef>
              <a:spcAft>
                <a:spcPts val="0"/>
              </a:spcAft>
              <a:buSzPts val="2000"/>
              <a:buFont typeface="Arial"/>
              <a:buNone/>
            </a:pPr>
            <a:r>
              <a:t/>
            </a:r>
            <a:endParaRPr/>
          </a:p>
        </p:txBody>
      </p:sp>
      <p:sp>
        <p:nvSpPr>
          <p:cNvPr id="263" name="Google Shape;263;p14"/>
          <p:cNvSpPr txBox="1"/>
          <p:nvPr/>
        </p:nvSpPr>
        <p:spPr>
          <a:xfrm>
            <a:off x="5256725" y="5973050"/>
            <a:ext cx="3680100" cy="513600"/>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64" name="Google Shape;264;p14"/>
          <p:cNvPicPr preferRelativeResize="0"/>
          <p:nvPr/>
        </p:nvPicPr>
        <p:blipFill rotWithShape="1">
          <a:blip r:embed="rId4">
            <a:alphaModFix/>
          </a:blip>
          <a:srcRect b="0" l="0" r="0" t="0"/>
          <a:stretch/>
        </p:blipFill>
        <p:spPr>
          <a:xfrm>
            <a:off x="6392675" y="3875819"/>
            <a:ext cx="1796400" cy="18967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8" name="Shape 268"/>
        <p:cNvGrpSpPr/>
        <p:nvPr/>
      </p:nvGrpSpPr>
      <p:grpSpPr>
        <a:xfrm>
          <a:off x="0" y="0"/>
          <a:ext cx="0" cy="0"/>
          <a:chOff x="0" y="0"/>
          <a:chExt cx="0" cy="0"/>
        </a:xfrm>
      </p:grpSpPr>
      <p:sp>
        <p:nvSpPr>
          <p:cNvPr id="269" name="Google Shape;269;p15"/>
          <p:cNvSpPr txBox="1"/>
          <p:nvPr>
            <p:ph type="title"/>
          </p:nvPr>
        </p:nvSpPr>
        <p:spPr>
          <a:xfrm>
            <a:off x="578069" y="204629"/>
            <a:ext cx="6922869" cy="863923"/>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rgbClr val="FF6600"/>
              </a:buClr>
              <a:buSzPts val="3600"/>
              <a:buFont typeface="Garamond"/>
              <a:buNone/>
            </a:pPr>
            <a:r>
              <a:rPr lang="es-ES" sz="3000"/>
              <a:t>SAPS: Serviço Automático de Processamento automático do SEBAL (2/2)</a:t>
            </a:r>
            <a:endParaRPr sz="3400"/>
          </a:p>
        </p:txBody>
      </p:sp>
      <p:sp>
        <p:nvSpPr>
          <p:cNvPr id="270" name="Google Shape;270;p15"/>
          <p:cNvSpPr txBox="1"/>
          <p:nvPr>
            <p:ph idx="1" type="body"/>
          </p:nvPr>
        </p:nvSpPr>
        <p:spPr>
          <a:xfrm>
            <a:off x="578069" y="1348828"/>
            <a:ext cx="8083060" cy="4475655"/>
          </a:xfrm>
          <a:prstGeom prst="rect">
            <a:avLst/>
          </a:prstGeom>
          <a:noFill/>
          <a:ln>
            <a:noFill/>
          </a:ln>
        </p:spPr>
        <p:txBody>
          <a:bodyPr anchorCtr="0" anchor="t" bIns="45700" lIns="91425" spcFirstLastPara="1" rIns="91425" wrap="square" tIns="45700">
            <a:normAutofit/>
          </a:bodyPr>
          <a:lstStyle/>
          <a:p>
            <a:pPr indent="-342900" lvl="0" marL="388620" rtl="0" algn="l">
              <a:lnSpc>
                <a:spcPct val="100000"/>
              </a:lnSpc>
              <a:spcBef>
                <a:spcPts val="0"/>
              </a:spcBef>
              <a:spcAft>
                <a:spcPts val="0"/>
              </a:spcAft>
              <a:buSzPts val="2000"/>
              <a:buFont typeface="Arial"/>
              <a:buChar char="•"/>
            </a:pPr>
            <a:r>
              <a:rPr lang="es-ES"/>
              <a:t>Objective: It will provide wider access to knowledge on the impact of human and environmental actions on vegetations, leading better forest management and analysis of risks</a:t>
            </a:r>
            <a:endParaRPr/>
          </a:p>
          <a:p>
            <a:pPr indent="-342900" lvl="0" marL="388620" rtl="0" algn="l">
              <a:lnSpc>
                <a:spcPct val="100000"/>
              </a:lnSpc>
              <a:spcBef>
                <a:spcPts val="400"/>
              </a:spcBef>
              <a:spcAft>
                <a:spcPts val="0"/>
              </a:spcAft>
              <a:buSzPts val="2000"/>
              <a:buFont typeface="Arial"/>
              <a:buChar char="•"/>
            </a:pPr>
            <a:r>
              <a:rPr lang="es-ES"/>
              <a:t>Current status with respect to EOSC services: </a:t>
            </a:r>
            <a:endParaRPr>
              <a:solidFill>
                <a:srgbClr val="FF0000"/>
              </a:solidFill>
            </a:endParaRPr>
          </a:p>
          <a:p>
            <a:pPr indent="-342900" lvl="1" marL="914400" rtl="0" algn="l">
              <a:lnSpc>
                <a:spcPct val="100000"/>
              </a:lnSpc>
              <a:spcBef>
                <a:spcPts val="400"/>
              </a:spcBef>
              <a:spcAft>
                <a:spcPts val="0"/>
              </a:spcAft>
              <a:buClr>
                <a:srgbClr val="000000"/>
              </a:buClr>
              <a:buSzPts val="1800"/>
              <a:buChar char="•"/>
            </a:pPr>
            <a:r>
              <a:rPr lang="es-ES">
                <a:solidFill>
                  <a:srgbClr val="000000"/>
                </a:solidFill>
              </a:rPr>
              <a:t>SAPS uses a cloud offering as back-end. A processing engine submits jobs on a federated infrastructure </a:t>
            </a:r>
            <a:endParaRPr>
              <a:solidFill>
                <a:srgbClr val="000000"/>
              </a:solidFill>
            </a:endParaRPr>
          </a:p>
          <a:p>
            <a:pPr indent="-330200" lvl="2" marL="1371600" rtl="0" algn="l">
              <a:lnSpc>
                <a:spcPct val="100000"/>
              </a:lnSpc>
              <a:spcBef>
                <a:spcPts val="400"/>
              </a:spcBef>
              <a:spcAft>
                <a:spcPts val="0"/>
              </a:spcAft>
              <a:buClr>
                <a:srgbClr val="000000"/>
              </a:buClr>
              <a:buSzPts val="1600"/>
              <a:buChar char="•"/>
            </a:pPr>
            <a:r>
              <a:rPr lang="es-ES">
                <a:solidFill>
                  <a:srgbClr val="000000"/>
                </a:solidFill>
              </a:rPr>
              <a:t>Code in </a:t>
            </a:r>
            <a:r>
              <a:rPr lang="es-ES" u="sng">
                <a:solidFill>
                  <a:schemeClr val="hlink"/>
                </a:solidFill>
                <a:hlinkClick r:id="rId3"/>
              </a:rPr>
              <a:t>https://github.com/ufcg-lsd/saps-engine</a:t>
            </a:r>
            <a:r>
              <a:rPr lang="es-ES">
                <a:solidFill>
                  <a:srgbClr val="000000"/>
                </a:solidFill>
              </a:rPr>
              <a:t> .</a:t>
            </a:r>
            <a:endParaRPr>
              <a:solidFill>
                <a:srgbClr val="000000"/>
              </a:solidFill>
            </a:endParaRPr>
          </a:p>
          <a:p>
            <a:pPr indent="-330200" lvl="2" marL="1371600" rtl="0" algn="l">
              <a:lnSpc>
                <a:spcPct val="100000"/>
              </a:lnSpc>
              <a:spcBef>
                <a:spcPts val="400"/>
              </a:spcBef>
              <a:spcAft>
                <a:spcPts val="0"/>
              </a:spcAft>
              <a:buClr>
                <a:srgbClr val="000000"/>
              </a:buClr>
              <a:buSzPts val="1600"/>
              <a:buChar char="•"/>
            </a:pPr>
            <a:r>
              <a:rPr lang="es-ES">
                <a:solidFill>
                  <a:srgbClr val="000000"/>
                </a:solidFill>
              </a:rPr>
              <a:t>Demo instance in </a:t>
            </a:r>
            <a:r>
              <a:rPr lang="es-ES" u="sng">
                <a:solidFill>
                  <a:schemeClr val="hlink"/>
                </a:solidFill>
                <a:hlinkClick r:id="rId4"/>
              </a:rPr>
              <a:t>http://demo.saps.lsd.ufcg.edu.br/</a:t>
            </a:r>
            <a:r>
              <a:rPr lang="es-ES">
                <a:solidFill>
                  <a:srgbClr val="000000"/>
                </a:solidFill>
              </a:rPr>
              <a:t> and video available in  </a:t>
            </a:r>
            <a:r>
              <a:rPr lang="es-ES" u="sng">
                <a:solidFill>
                  <a:schemeClr val="hlink"/>
                </a:solidFill>
                <a:hlinkClick r:id="rId5"/>
              </a:rPr>
              <a:t>https://www.youtube.com/watch?v=-x3shbRMHkI</a:t>
            </a:r>
            <a:r>
              <a:rPr lang="es-ES">
                <a:solidFill>
                  <a:srgbClr val="000000"/>
                </a:solidFill>
              </a:rPr>
              <a:t> </a:t>
            </a:r>
            <a:endParaRPr>
              <a:solidFill>
                <a:srgbClr val="000000"/>
              </a:solidFill>
            </a:endParaRPr>
          </a:p>
          <a:p>
            <a:pPr indent="-342900" lvl="1" marL="914400" rtl="0" algn="l">
              <a:lnSpc>
                <a:spcPct val="100000"/>
              </a:lnSpc>
              <a:spcBef>
                <a:spcPts val="400"/>
              </a:spcBef>
              <a:spcAft>
                <a:spcPts val="0"/>
              </a:spcAft>
              <a:buClr>
                <a:srgbClr val="000000"/>
              </a:buClr>
              <a:buSzPts val="1800"/>
              <a:buChar char="•"/>
            </a:pPr>
            <a:r>
              <a:rPr lang="es-ES">
                <a:solidFill>
                  <a:srgbClr val="000000"/>
                </a:solidFill>
              </a:rPr>
              <a:t>It does not use EOSC service, although developments are aware of EGI Federated cloud, Infrastructure Manager and authentication mechanisms.</a:t>
            </a:r>
            <a:endParaRPr>
              <a:solidFill>
                <a:srgbClr val="000000"/>
              </a:solidFill>
            </a:endParaRPr>
          </a:p>
          <a:p>
            <a:pPr indent="-285750" lvl="1" marL="605790" rtl="0" algn="l">
              <a:lnSpc>
                <a:spcPct val="100000"/>
              </a:lnSpc>
              <a:spcBef>
                <a:spcPts val="360"/>
              </a:spcBef>
              <a:spcAft>
                <a:spcPts val="0"/>
              </a:spcAft>
              <a:buClr>
                <a:srgbClr val="000000"/>
              </a:buClr>
              <a:buSzPts val="1800"/>
              <a:buChar char="•"/>
            </a:pPr>
            <a:r>
              <a:rPr lang="es-ES">
                <a:solidFill>
                  <a:srgbClr val="000000"/>
                </a:solidFill>
              </a:rPr>
              <a:t>User profiles</a:t>
            </a:r>
            <a:endParaRPr>
              <a:solidFill>
                <a:srgbClr val="000000"/>
              </a:solidFill>
            </a:endParaRPr>
          </a:p>
          <a:p>
            <a:pPr indent="-342900" lvl="2" marL="1371600" rtl="0" algn="l">
              <a:lnSpc>
                <a:spcPct val="100000"/>
              </a:lnSpc>
              <a:spcBef>
                <a:spcPts val="360"/>
              </a:spcBef>
              <a:spcAft>
                <a:spcPts val="0"/>
              </a:spcAft>
              <a:buClr>
                <a:srgbClr val="000000"/>
              </a:buClr>
              <a:buSzPts val="1800"/>
              <a:buChar char="•"/>
            </a:pPr>
            <a:r>
              <a:rPr lang="es-ES">
                <a:solidFill>
                  <a:srgbClr val="000000"/>
                </a:solidFill>
              </a:rPr>
              <a:t>Researchers in Agriculture Engineering and Environment.</a:t>
            </a:r>
            <a:endParaRPr>
              <a:solidFill>
                <a:srgbClr val="000000"/>
              </a:solidFill>
            </a:endParaRPr>
          </a:p>
          <a:p>
            <a:pPr indent="-285750" lvl="1" marL="605790" rtl="0" algn="l">
              <a:lnSpc>
                <a:spcPct val="100000"/>
              </a:lnSpc>
              <a:spcBef>
                <a:spcPts val="360"/>
              </a:spcBef>
              <a:spcAft>
                <a:spcPts val="0"/>
              </a:spcAft>
              <a:buClr>
                <a:srgbClr val="000000"/>
              </a:buClr>
              <a:buSzPts val="1800"/>
              <a:buChar char="•"/>
            </a:pPr>
            <a:r>
              <a:rPr lang="es-ES">
                <a:solidFill>
                  <a:srgbClr val="000000"/>
                </a:solidFill>
              </a:rPr>
              <a:t>Bottlenecks</a:t>
            </a:r>
            <a:endParaRPr>
              <a:solidFill>
                <a:srgbClr val="000000"/>
              </a:solidFill>
            </a:endParaRPr>
          </a:p>
          <a:p>
            <a:pPr indent="-330200" lvl="2" marL="1371600" rtl="0" algn="l">
              <a:lnSpc>
                <a:spcPct val="100000"/>
              </a:lnSpc>
              <a:spcBef>
                <a:spcPts val="360"/>
              </a:spcBef>
              <a:spcAft>
                <a:spcPts val="0"/>
              </a:spcAft>
              <a:buClr>
                <a:srgbClr val="000000"/>
              </a:buClr>
              <a:buSzPts val="1600"/>
              <a:buChar char="•"/>
            </a:pPr>
            <a:r>
              <a:rPr lang="es-ES">
                <a:solidFill>
                  <a:srgbClr val="000000"/>
                </a:solidFill>
              </a:rPr>
              <a:t>Computing resources and data access.</a:t>
            </a:r>
            <a:endParaRPr>
              <a:solidFill>
                <a:srgbClr val="000000"/>
              </a:solidFill>
            </a:endParaRPr>
          </a:p>
          <a:p>
            <a:pPr indent="-285750" lvl="1" marL="605790" rtl="0" algn="l">
              <a:lnSpc>
                <a:spcPct val="100000"/>
              </a:lnSpc>
              <a:spcBef>
                <a:spcPts val="360"/>
              </a:spcBef>
              <a:spcAft>
                <a:spcPts val="0"/>
              </a:spcAft>
              <a:buClr>
                <a:srgbClr val="000000"/>
              </a:buClr>
              <a:buSzPts val="1800"/>
              <a:buChar char="•"/>
            </a:pPr>
            <a:r>
              <a:rPr lang="es-ES">
                <a:solidFill>
                  <a:srgbClr val="000000"/>
                </a:solidFill>
              </a:rPr>
              <a:t>Service needs</a:t>
            </a:r>
            <a:endParaRPr>
              <a:solidFill>
                <a:srgbClr val="000000"/>
              </a:solidFill>
            </a:endParaRPr>
          </a:p>
          <a:p>
            <a:pPr indent="-330200" lvl="2" marL="1371600" rtl="0" algn="l">
              <a:lnSpc>
                <a:spcPct val="100000"/>
              </a:lnSpc>
              <a:spcBef>
                <a:spcPts val="360"/>
              </a:spcBef>
              <a:spcAft>
                <a:spcPts val="0"/>
              </a:spcAft>
              <a:buClr>
                <a:srgbClr val="000000"/>
              </a:buClr>
              <a:buSzPts val="1600"/>
              <a:buChar char="•"/>
            </a:pPr>
            <a:r>
              <a:rPr lang="es-ES">
                <a:solidFill>
                  <a:srgbClr val="000000"/>
                </a:solidFill>
              </a:rPr>
              <a:t>Standardisation, integration with other sources, larger-scale deployment.</a:t>
            </a:r>
            <a:endParaRPr>
              <a:solidFill>
                <a:srgbClr val="000000"/>
              </a:solidFill>
            </a:endParaRPr>
          </a:p>
          <a:p>
            <a:pPr indent="-215900" lvl="0" marL="388620" rtl="0" algn="l">
              <a:lnSpc>
                <a:spcPct val="100000"/>
              </a:lnSpc>
              <a:spcBef>
                <a:spcPts val="400"/>
              </a:spcBef>
              <a:spcAft>
                <a:spcPts val="0"/>
              </a:spcAft>
              <a:buSzPts val="2000"/>
              <a:buFont typeface="Arial"/>
              <a:buNone/>
            </a:pPr>
            <a:r>
              <a:t/>
            </a:r>
            <a:endParaRPr>
              <a:solidFill>
                <a:srgbClr val="00000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4" name="Shape 274"/>
        <p:cNvGrpSpPr/>
        <p:nvPr/>
      </p:nvGrpSpPr>
      <p:grpSpPr>
        <a:xfrm>
          <a:off x="0" y="0"/>
          <a:ext cx="0" cy="0"/>
          <a:chOff x="0" y="0"/>
          <a:chExt cx="0" cy="0"/>
        </a:xfrm>
      </p:grpSpPr>
      <p:sp>
        <p:nvSpPr>
          <p:cNvPr id="275" name="Google Shape;275;p16"/>
          <p:cNvSpPr/>
          <p:nvPr/>
        </p:nvSpPr>
        <p:spPr>
          <a:xfrm>
            <a:off x="1256355" y="2838771"/>
            <a:ext cx="6644630" cy="120032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0" i="0" lang="es-ES" sz="3600" u="none" cap="none" strike="noStrike">
                <a:solidFill>
                  <a:srgbClr val="FF6600"/>
                </a:solidFill>
                <a:latin typeface="Garamond"/>
                <a:ea typeface="Garamond"/>
                <a:cs typeface="Garamond"/>
                <a:sym typeface="Garamond"/>
              </a:rPr>
              <a:t>Thematic Services for the Biomedicine community</a:t>
            </a:r>
            <a:endParaRPr b="0" i="0" sz="3600" u="none" cap="none" strike="noStrike">
              <a:solidFill>
                <a:srgbClr val="FF6600"/>
              </a:solidFill>
              <a:latin typeface="Garamond"/>
              <a:ea typeface="Garamond"/>
              <a:cs typeface="Garamond"/>
              <a:sym typeface="Garamon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9" name="Shape 279"/>
        <p:cNvGrpSpPr/>
        <p:nvPr/>
      </p:nvGrpSpPr>
      <p:grpSpPr>
        <a:xfrm>
          <a:off x="0" y="0"/>
          <a:ext cx="0" cy="0"/>
          <a:chOff x="0" y="0"/>
          <a:chExt cx="0" cy="0"/>
        </a:xfrm>
      </p:grpSpPr>
      <p:sp>
        <p:nvSpPr>
          <p:cNvPr id="280" name="Google Shape;280;g5ffef06335_0_0"/>
          <p:cNvSpPr txBox="1"/>
          <p:nvPr>
            <p:ph idx="1" type="body"/>
          </p:nvPr>
        </p:nvSpPr>
        <p:spPr>
          <a:xfrm>
            <a:off x="578069" y="1348828"/>
            <a:ext cx="8083200" cy="4885800"/>
          </a:xfrm>
          <a:prstGeom prst="rect">
            <a:avLst/>
          </a:prstGeom>
          <a:noFill/>
          <a:ln>
            <a:noFill/>
          </a:ln>
        </p:spPr>
        <p:txBody>
          <a:bodyPr anchorCtr="0" anchor="t" bIns="45700" lIns="91425" spcFirstLastPara="1" rIns="91425" wrap="square" tIns="45700">
            <a:noAutofit/>
          </a:bodyPr>
          <a:lstStyle/>
          <a:p>
            <a:pPr indent="-342900" lvl="0" marL="388620" rtl="0" algn="just">
              <a:lnSpc>
                <a:spcPct val="100000"/>
              </a:lnSpc>
              <a:spcBef>
                <a:spcPts val="0"/>
              </a:spcBef>
              <a:spcAft>
                <a:spcPts val="0"/>
              </a:spcAft>
              <a:buSzPts val="2000"/>
              <a:buFont typeface="Arial"/>
              <a:buChar char="•"/>
            </a:pPr>
            <a:r>
              <a:rPr b="1" lang="es-ES"/>
              <a:t>OpenEBench</a:t>
            </a:r>
            <a:r>
              <a:rPr lang="es-ES"/>
              <a:t> is a platform to support technical monitoring and scientific benchmarking activities carried by Life Sciences Communities. It is designed following a </a:t>
            </a:r>
            <a:r>
              <a:rPr b="1" lang="es-ES"/>
              <a:t>three-level architecture</a:t>
            </a:r>
            <a:r>
              <a:rPr lang="es-ES"/>
              <a:t> to facilitate support and interactions to Life Sciences communities at any maturity stage.</a:t>
            </a:r>
            <a:endParaRPr/>
          </a:p>
          <a:p>
            <a:pPr indent="0" lvl="0" marL="457200" rtl="0" algn="just">
              <a:lnSpc>
                <a:spcPct val="100000"/>
              </a:lnSpc>
              <a:spcBef>
                <a:spcPts val="0"/>
              </a:spcBef>
              <a:spcAft>
                <a:spcPts val="0"/>
              </a:spcAft>
              <a:buSzPts val="2000"/>
              <a:buNone/>
            </a:pPr>
            <a:r>
              <a:t/>
            </a:r>
            <a:endParaRPr/>
          </a:p>
          <a:p>
            <a:pPr indent="-342900" lvl="0" marL="388620" rtl="0" algn="just">
              <a:lnSpc>
                <a:spcPct val="100000"/>
              </a:lnSpc>
              <a:spcBef>
                <a:spcPts val="0"/>
              </a:spcBef>
              <a:spcAft>
                <a:spcPts val="0"/>
              </a:spcAft>
              <a:buSzPts val="2000"/>
              <a:buFont typeface="Arial"/>
              <a:buChar char="•"/>
            </a:pPr>
            <a:r>
              <a:rPr b="1" lang="es-ES"/>
              <a:t>Data</a:t>
            </a:r>
            <a:r>
              <a:rPr lang="es-ES"/>
              <a:t>: Data model is at </a:t>
            </a:r>
            <a:r>
              <a:rPr lang="es-ES" u="sng">
                <a:solidFill>
                  <a:schemeClr val="hlink"/>
                </a:solidFill>
                <a:hlinkClick r:id="rId3"/>
              </a:rPr>
              <a:t>github.com/inab/benchmarking-data-model</a:t>
            </a:r>
            <a:r>
              <a:rPr lang="es-ES"/>
              <a:t>, which is used to organize data generated by any Life Sciences Communities. Data is bundled and deposited in services like Zenodo where they receive a DOI. It also connects with Core Data Resources to deposit and/or access data produced/needed by the Scientific Communities activities.</a:t>
            </a:r>
            <a:endParaRPr/>
          </a:p>
          <a:p>
            <a:pPr indent="0" lvl="0" marL="457200" rtl="0" algn="just">
              <a:lnSpc>
                <a:spcPct val="100000"/>
              </a:lnSpc>
              <a:spcBef>
                <a:spcPts val="0"/>
              </a:spcBef>
              <a:spcAft>
                <a:spcPts val="0"/>
              </a:spcAft>
              <a:buSzPts val="2000"/>
              <a:buNone/>
            </a:pPr>
            <a:r>
              <a:rPr lang="es-ES"/>
              <a:t> </a:t>
            </a:r>
            <a:endParaRPr/>
          </a:p>
          <a:p>
            <a:pPr indent="-342900" lvl="0" marL="388620" rtl="0" algn="just">
              <a:lnSpc>
                <a:spcPct val="100000"/>
              </a:lnSpc>
              <a:spcBef>
                <a:spcPts val="400"/>
              </a:spcBef>
              <a:spcAft>
                <a:spcPts val="0"/>
              </a:spcAft>
              <a:buSzPts val="2000"/>
              <a:buFont typeface="Arial"/>
              <a:buChar char="•"/>
            </a:pPr>
            <a:r>
              <a:rPr b="1" lang="es-ES"/>
              <a:t>Expected Impact</a:t>
            </a:r>
            <a:r>
              <a:rPr lang="es-ES"/>
              <a:t>: Scientists will be able to have up-to-date collections of analytical workflows, which can be deployed across heterogeneous systems.</a:t>
            </a:r>
            <a:endParaRPr/>
          </a:p>
        </p:txBody>
      </p:sp>
      <p:sp>
        <p:nvSpPr>
          <p:cNvPr id="281" name="Google Shape;281;g5ffef06335_0_0"/>
          <p:cNvSpPr txBox="1"/>
          <p:nvPr>
            <p:ph type="title"/>
          </p:nvPr>
        </p:nvSpPr>
        <p:spPr>
          <a:xfrm>
            <a:off x="578069" y="204629"/>
            <a:ext cx="6805500" cy="8640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rgbClr val="FF6600"/>
              </a:buClr>
              <a:buSzPts val="4000"/>
              <a:buFont typeface="Garamond"/>
              <a:buNone/>
            </a:pPr>
            <a:r>
              <a:rPr lang="es-ES"/>
              <a:t>OpenEBench (1/2)</a:t>
            </a:r>
            <a:endParaRPr/>
          </a:p>
        </p:txBody>
      </p:sp>
      <p:pic>
        <p:nvPicPr>
          <p:cNvPr id="282" name="Google Shape;282;g5ffef06335_0_0"/>
          <p:cNvPicPr preferRelativeResize="0"/>
          <p:nvPr/>
        </p:nvPicPr>
        <p:blipFill rotWithShape="1">
          <a:blip r:embed="rId4">
            <a:alphaModFix/>
          </a:blip>
          <a:srcRect b="0" l="0" r="0" t="0"/>
          <a:stretch/>
        </p:blipFill>
        <p:spPr>
          <a:xfrm>
            <a:off x="7230999" y="5431250"/>
            <a:ext cx="1649875" cy="1237773"/>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6" name="Shape 286"/>
        <p:cNvGrpSpPr/>
        <p:nvPr/>
      </p:nvGrpSpPr>
      <p:grpSpPr>
        <a:xfrm>
          <a:off x="0" y="0"/>
          <a:ext cx="0" cy="0"/>
          <a:chOff x="0" y="0"/>
          <a:chExt cx="0" cy="0"/>
        </a:xfrm>
      </p:grpSpPr>
      <p:sp>
        <p:nvSpPr>
          <p:cNvPr id="287" name="Google Shape;287;p18"/>
          <p:cNvSpPr txBox="1"/>
          <p:nvPr>
            <p:ph idx="1" type="body"/>
          </p:nvPr>
        </p:nvSpPr>
        <p:spPr>
          <a:xfrm>
            <a:off x="578069" y="1196428"/>
            <a:ext cx="8083200" cy="4885800"/>
          </a:xfrm>
          <a:prstGeom prst="rect">
            <a:avLst/>
          </a:prstGeom>
          <a:noFill/>
          <a:ln>
            <a:noFill/>
          </a:ln>
        </p:spPr>
        <p:txBody>
          <a:bodyPr anchorCtr="0" anchor="t" bIns="45700" lIns="91425" spcFirstLastPara="1" rIns="91425" wrap="square" tIns="45700">
            <a:normAutofit/>
          </a:bodyPr>
          <a:lstStyle/>
          <a:p>
            <a:pPr indent="-330200" lvl="0" marL="388620" rtl="0" algn="just">
              <a:lnSpc>
                <a:spcPct val="100000"/>
              </a:lnSpc>
              <a:spcBef>
                <a:spcPts val="0"/>
              </a:spcBef>
              <a:spcAft>
                <a:spcPts val="0"/>
              </a:spcAft>
              <a:buSzPts val="1800"/>
              <a:buFont typeface="Arial"/>
              <a:buChar char="•"/>
            </a:pPr>
            <a:r>
              <a:rPr b="1" lang="es-ES" sz="1800"/>
              <a:t>Objectives</a:t>
            </a:r>
            <a:r>
              <a:rPr lang="es-ES" sz="1800"/>
              <a:t>: Integrate those services in the EOSC Portal by exposing and deploying the benchmarked analytical workflows. This use-case will also provide best practices for organizing communities around scientific benchmarking activities.</a:t>
            </a:r>
            <a:endParaRPr sz="1800"/>
          </a:p>
          <a:p>
            <a:pPr indent="0" lvl="0" marL="0" rtl="0" algn="just">
              <a:lnSpc>
                <a:spcPct val="100000"/>
              </a:lnSpc>
              <a:spcBef>
                <a:spcPts val="0"/>
              </a:spcBef>
              <a:spcAft>
                <a:spcPts val="0"/>
              </a:spcAft>
              <a:buSzPts val="2000"/>
              <a:buNone/>
            </a:pPr>
            <a:r>
              <a:t/>
            </a:r>
            <a:endParaRPr sz="1800"/>
          </a:p>
          <a:p>
            <a:pPr indent="-330200" lvl="0" marL="388620" rtl="0" algn="just">
              <a:lnSpc>
                <a:spcPct val="100000"/>
              </a:lnSpc>
              <a:spcBef>
                <a:spcPts val="0"/>
              </a:spcBef>
              <a:spcAft>
                <a:spcPts val="0"/>
              </a:spcAft>
              <a:buSzPts val="1800"/>
              <a:buChar char="•"/>
            </a:pPr>
            <a:r>
              <a:rPr lang="es-ES" sz="1800"/>
              <a:t>OpenEBench aims to serve research software developers aiming to identify relevant datasets and metrics to test their software performance; researchers looking for a mechanism to take informed decision on the best tools and/or workflows for their scientific problem at hand; scientific communities that are interested to use a platform for their benchmarking activities, and others stakeholders e.g. funding agencies and policy-makers, who are interested to understand the current state-of-the-art of a particular area in Life Sciences.</a:t>
            </a:r>
            <a:endParaRPr sz="1800"/>
          </a:p>
          <a:p>
            <a:pPr indent="0" lvl="0" marL="457200" rtl="0" algn="just">
              <a:lnSpc>
                <a:spcPct val="100000"/>
              </a:lnSpc>
              <a:spcBef>
                <a:spcPts val="0"/>
              </a:spcBef>
              <a:spcAft>
                <a:spcPts val="0"/>
              </a:spcAft>
              <a:buSzPts val="2000"/>
              <a:buNone/>
            </a:pPr>
            <a:r>
              <a:t/>
            </a:r>
            <a:endParaRPr sz="1800"/>
          </a:p>
          <a:p>
            <a:pPr indent="-330200" lvl="0" marL="388620" rtl="0" algn="just">
              <a:lnSpc>
                <a:spcPct val="100000"/>
              </a:lnSpc>
              <a:spcBef>
                <a:spcPts val="400"/>
              </a:spcBef>
              <a:spcAft>
                <a:spcPts val="0"/>
              </a:spcAft>
              <a:buSzPts val="1800"/>
              <a:buFont typeface="Arial"/>
              <a:buChar char="•"/>
            </a:pPr>
            <a:r>
              <a:rPr b="1" lang="es-ES" sz="1800"/>
              <a:t>Current status with respect to EOSC services</a:t>
            </a:r>
            <a:r>
              <a:rPr lang="es-ES" sz="1800"/>
              <a:t>: We already used ELIXIR AAI, which is intended to evolve together with other services e.g. GEANT; as Life Sciences AAI in the context of EOSC Life. We expect also to make use of some of EOSC Life outcomes e.g. MyExperiment 2.0; to access richly annotated workflows. </a:t>
            </a:r>
            <a:endParaRPr sz="1800"/>
          </a:p>
        </p:txBody>
      </p:sp>
      <p:sp>
        <p:nvSpPr>
          <p:cNvPr id="288" name="Google Shape;288;p18"/>
          <p:cNvSpPr txBox="1"/>
          <p:nvPr>
            <p:ph type="title"/>
          </p:nvPr>
        </p:nvSpPr>
        <p:spPr>
          <a:xfrm>
            <a:off x="578069" y="204629"/>
            <a:ext cx="6805447" cy="863923"/>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rgbClr val="FF6600"/>
              </a:buClr>
              <a:buSzPts val="4000"/>
              <a:buFont typeface="Garamond"/>
              <a:buNone/>
            </a:pPr>
            <a:r>
              <a:rPr lang="es-ES"/>
              <a:t>OpenEBench (2/2)</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5" name="Shape 125"/>
        <p:cNvGrpSpPr/>
        <p:nvPr/>
      </p:nvGrpSpPr>
      <p:grpSpPr>
        <a:xfrm>
          <a:off x="0" y="0"/>
          <a:ext cx="0" cy="0"/>
          <a:chOff x="0" y="0"/>
          <a:chExt cx="0" cy="0"/>
        </a:xfrm>
      </p:grpSpPr>
      <p:sp>
        <p:nvSpPr>
          <p:cNvPr id="126" name="Google Shape;126;p2"/>
          <p:cNvSpPr txBox="1"/>
          <p:nvPr>
            <p:ph type="title"/>
          </p:nvPr>
        </p:nvSpPr>
        <p:spPr>
          <a:xfrm>
            <a:off x="578069" y="204629"/>
            <a:ext cx="6805447" cy="863923"/>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rgbClr val="FF6600"/>
              </a:buClr>
              <a:buSzPts val="3200"/>
              <a:buFont typeface="Garamond"/>
              <a:buNone/>
            </a:pPr>
            <a:r>
              <a:rPr lang="es-ES" sz="3200" cap="none"/>
              <a:t>DETAILS OF THE WORKPACKAGE</a:t>
            </a:r>
            <a:endParaRPr sz="3200"/>
          </a:p>
        </p:txBody>
      </p:sp>
      <p:sp>
        <p:nvSpPr>
          <p:cNvPr id="127" name="Google Shape;127;p2"/>
          <p:cNvSpPr txBox="1"/>
          <p:nvPr>
            <p:ph idx="1" type="body"/>
          </p:nvPr>
        </p:nvSpPr>
        <p:spPr>
          <a:xfrm>
            <a:off x="578075" y="1348825"/>
            <a:ext cx="4089300" cy="2882100"/>
          </a:xfrm>
          <a:prstGeom prst="rect">
            <a:avLst/>
          </a:prstGeom>
          <a:noFill/>
          <a:ln>
            <a:noFill/>
          </a:ln>
        </p:spPr>
        <p:txBody>
          <a:bodyPr anchorCtr="0" anchor="t" bIns="45700" lIns="91425" spcFirstLastPara="1" rIns="91425" wrap="square" tIns="45700">
            <a:normAutofit/>
          </a:bodyPr>
          <a:lstStyle/>
          <a:p>
            <a:pPr indent="-342900" lvl="0" marL="388620" rtl="0" algn="l">
              <a:lnSpc>
                <a:spcPct val="110000"/>
              </a:lnSpc>
              <a:spcBef>
                <a:spcPts val="0"/>
              </a:spcBef>
              <a:spcAft>
                <a:spcPts val="0"/>
              </a:spcAft>
              <a:buSzPts val="2400"/>
              <a:buChar char="•"/>
            </a:pPr>
            <a:r>
              <a:rPr lang="es-ES" sz="2400"/>
              <a:t>Duration: PM1 – PM30</a:t>
            </a:r>
            <a:endParaRPr/>
          </a:p>
          <a:p>
            <a:pPr indent="-342900" lvl="0" marL="388620" rtl="0" algn="l">
              <a:lnSpc>
                <a:spcPct val="110000"/>
              </a:lnSpc>
              <a:spcBef>
                <a:spcPts val="400"/>
              </a:spcBef>
              <a:spcAft>
                <a:spcPts val="0"/>
              </a:spcAft>
              <a:buSzPts val="2000"/>
              <a:buChar char="•"/>
            </a:pPr>
            <a:r>
              <a:rPr lang="es-ES"/>
              <a:t>Participants/Contact persons</a:t>
            </a:r>
            <a:endParaRPr/>
          </a:p>
          <a:p>
            <a:pPr indent="-330200" lvl="1" marL="914400" rtl="0" algn="l">
              <a:lnSpc>
                <a:spcPct val="120000"/>
              </a:lnSpc>
              <a:spcBef>
                <a:spcPts val="0"/>
              </a:spcBef>
              <a:spcAft>
                <a:spcPts val="0"/>
              </a:spcAft>
              <a:buSzPts val="1600"/>
              <a:buChar char="•"/>
            </a:pPr>
            <a:r>
              <a:rPr lang="es-ES" sz="1600"/>
              <a:t>WP Leader: UPV (Ignacio Blanquer, Amanda Calatrava))</a:t>
            </a:r>
            <a:endParaRPr sz="1600"/>
          </a:p>
          <a:p>
            <a:pPr indent="-330200" lvl="1" marL="914400" rtl="0" algn="l">
              <a:lnSpc>
                <a:spcPct val="120000"/>
              </a:lnSpc>
              <a:spcBef>
                <a:spcPts val="0"/>
              </a:spcBef>
              <a:spcAft>
                <a:spcPts val="0"/>
              </a:spcAft>
              <a:buSzPts val="1600"/>
              <a:buChar char="•"/>
            </a:pPr>
            <a:r>
              <a:rPr lang="es-ES" sz="1600"/>
              <a:t>CSIC-IFCA (</a:t>
            </a:r>
            <a:r>
              <a:rPr lang="es-ES" sz="1600">
                <a:solidFill>
                  <a:srgbClr val="FF0000"/>
                </a:solidFill>
              </a:rPr>
              <a:t>Isabel Bernal</a:t>
            </a:r>
            <a:r>
              <a:rPr lang="es-ES" sz="1600"/>
              <a:t>), </a:t>
            </a:r>
            <a:endParaRPr sz="1600"/>
          </a:p>
          <a:p>
            <a:pPr indent="-330200" lvl="1" marL="914400" rtl="0" algn="l">
              <a:lnSpc>
                <a:spcPct val="120000"/>
              </a:lnSpc>
              <a:spcBef>
                <a:spcPts val="0"/>
              </a:spcBef>
              <a:spcAft>
                <a:spcPts val="0"/>
              </a:spcAft>
              <a:buSzPts val="1600"/>
              <a:buChar char="•"/>
            </a:pPr>
            <a:r>
              <a:rPr lang="es-ES" sz="1600"/>
              <a:t>CSIC-CNB (Laura del Caño, José María Carazo),</a:t>
            </a:r>
            <a:endParaRPr sz="1600"/>
          </a:p>
          <a:p>
            <a:pPr indent="-330200" lvl="1" marL="914400" rtl="0" algn="l">
              <a:lnSpc>
                <a:spcPct val="120000"/>
              </a:lnSpc>
              <a:spcBef>
                <a:spcPts val="0"/>
              </a:spcBef>
              <a:spcAft>
                <a:spcPts val="0"/>
              </a:spcAft>
              <a:buSzPts val="1600"/>
              <a:buChar char="•"/>
            </a:pPr>
            <a:r>
              <a:rPr lang="es-ES" sz="1600"/>
              <a:t>CSIC-BSC (Nadia Tonello / Francesco Benincasa + Salvador Capella-Gutierrez)</a:t>
            </a:r>
            <a:endParaRPr sz="1600"/>
          </a:p>
          <a:p>
            <a:pPr indent="-184150" lvl="1" marL="605790" rtl="0" algn="l">
              <a:lnSpc>
                <a:spcPct val="110000"/>
              </a:lnSpc>
              <a:spcBef>
                <a:spcPts val="320"/>
              </a:spcBef>
              <a:spcAft>
                <a:spcPts val="0"/>
              </a:spcAft>
              <a:buSzPts val="1600"/>
              <a:buNone/>
            </a:pPr>
            <a:r>
              <a:t/>
            </a:r>
            <a:endParaRPr sz="1600"/>
          </a:p>
        </p:txBody>
      </p:sp>
      <p:graphicFrame>
        <p:nvGraphicFramePr>
          <p:cNvPr id="128" name="Google Shape;128;p2"/>
          <p:cNvGraphicFramePr/>
          <p:nvPr/>
        </p:nvGraphicFramePr>
        <p:xfrm>
          <a:off x="468135" y="4990072"/>
          <a:ext cx="3000000" cy="3000000"/>
        </p:xfrm>
        <a:graphic>
          <a:graphicData uri="http://schemas.openxmlformats.org/drawingml/2006/table">
            <a:tbl>
              <a:tblPr bandRow="1" firstRow="1">
                <a:noFill/>
                <a:tableStyleId>{164CB90B-6779-4421-A370-F60213DA9069}</a:tableStyleId>
              </a:tblPr>
              <a:tblGrid>
                <a:gridCol w="1208275"/>
                <a:gridCol w="775850"/>
                <a:gridCol w="720425"/>
                <a:gridCol w="1141575"/>
                <a:gridCol w="796925"/>
                <a:gridCol w="796925"/>
                <a:gridCol w="796925"/>
                <a:gridCol w="928825"/>
                <a:gridCol w="969825"/>
              </a:tblGrid>
              <a:tr h="370850">
                <a:tc>
                  <a:txBody>
                    <a:bodyPr/>
                    <a:lstStyle/>
                    <a:p>
                      <a:pPr indent="0" lvl="0" marL="0" marR="0" rtl="0" algn="ctr">
                        <a:lnSpc>
                          <a:spcPct val="100000"/>
                        </a:lnSpc>
                        <a:spcBef>
                          <a:spcPts val="0"/>
                        </a:spcBef>
                        <a:spcAft>
                          <a:spcPts val="0"/>
                        </a:spcAft>
                        <a:buClr>
                          <a:srgbClr val="000000"/>
                        </a:buClr>
                        <a:buSzPts val="1400"/>
                        <a:buFont typeface="Arial"/>
                        <a:buNone/>
                      </a:pPr>
                      <a:r>
                        <a:rPr b="1" lang="es-ES" sz="1400" u="none" cap="none" strike="noStrike">
                          <a:solidFill>
                            <a:schemeClr val="lt1"/>
                          </a:solidFill>
                          <a:latin typeface="Arial"/>
                          <a:ea typeface="Arial"/>
                          <a:cs typeface="Arial"/>
                          <a:sym typeface="Arial"/>
                        </a:rPr>
                        <a:t>CSIC</a:t>
                      </a:r>
                      <a:endParaRPr sz="1400" u="none" cap="none" strike="noStrike"/>
                    </a:p>
                    <a:p>
                      <a:pPr indent="0" lvl="0" marL="0" marR="0" rtl="0" algn="ctr">
                        <a:lnSpc>
                          <a:spcPct val="100000"/>
                        </a:lnSpc>
                        <a:spcBef>
                          <a:spcPts val="0"/>
                        </a:spcBef>
                        <a:spcAft>
                          <a:spcPts val="0"/>
                        </a:spcAft>
                        <a:buClr>
                          <a:srgbClr val="000000"/>
                        </a:buClr>
                        <a:buSzPts val="1400"/>
                        <a:buFont typeface="Arial"/>
                        <a:buNone/>
                      </a:pPr>
                      <a:r>
                        <a:rPr b="1" lang="es-ES" sz="1400" u="none" cap="none" strike="noStrike">
                          <a:solidFill>
                            <a:schemeClr val="lt1"/>
                          </a:solidFill>
                          <a:latin typeface="Arial"/>
                          <a:ea typeface="Arial"/>
                          <a:cs typeface="Arial"/>
                          <a:sym typeface="Arial"/>
                        </a:rPr>
                        <a:t>(ES-JRU)</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Clr>
                          <a:schemeClr val="lt1"/>
                        </a:buClr>
                        <a:buSzPts val="1400"/>
                        <a:buFont typeface="Arial"/>
                        <a:buNone/>
                      </a:pPr>
                      <a:r>
                        <a:rPr b="1" lang="es-ES" sz="1400" u="none" cap="none" strike="noStrike">
                          <a:solidFill>
                            <a:schemeClr val="lt1"/>
                          </a:solidFill>
                          <a:latin typeface="Arial"/>
                          <a:ea typeface="Arial"/>
                          <a:cs typeface="Arial"/>
                          <a:sym typeface="Arial"/>
                        </a:rPr>
                        <a:t>LIP</a:t>
                      </a:r>
                      <a:endParaRPr sz="1400" u="none" cap="none" strike="noStrike"/>
                    </a:p>
                    <a:p>
                      <a:pPr indent="0" lvl="0" marL="0" marR="0" rtl="0" algn="ctr">
                        <a:lnSpc>
                          <a:spcPct val="100000"/>
                        </a:lnSpc>
                        <a:spcBef>
                          <a:spcPts val="0"/>
                        </a:spcBef>
                        <a:spcAft>
                          <a:spcPts val="0"/>
                        </a:spcAft>
                        <a:buClr>
                          <a:srgbClr val="000000"/>
                        </a:buClr>
                        <a:buSzPts val="1400"/>
                        <a:buFont typeface="Arial"/>
                        <a:buNone/>
                      </a:pPr>
                      <a:r>
                        <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400"/>
                        <a:buFont typeface="Arial"/>
                        <a:buNone/>
                      </a:pPr>
                      <a:r>
                        <a:rPr b="1" lang="es-ES" sz="1400" u="none" cap="none" strike="noStrike">
                          <a:solidFill>
                            <a:schemeClr val="lt1"/>
                          </a:solidFill>
                          <a:latin typeface="Arial"/>
                          <a:ea typeface="Arial"/>
                          <a:cs typeface="Arial"/>
                          <a:sym typeface="Arial"/>
                        </a:rPr>
                        <a:t>KIT</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400"/>
                        <a:buFont typeface="Arial"/>
                        <a:buNone/>
                      </a:pPr>
                      <a:r>
                        <a:rPr b="1" lang="es-ES" sz="1400" u="none" cap="none" strike="noStrike">
                          <a:solidFill>
                            <a:schemeClr val="lt1"/>
                          </a:solidFill>
                          <a:latin typeface="Arial"/>
                          <a:ea typeface="Arial"/>
                          <a:cs typeface="Arial"/>
                          <a:sym typeface="Arial"/>
                        </a:rPr>
                        <a:t>CESNET</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400"/>
                        <a:buFont typeface="Arial"/>
                        <a:buNone/>
                      </a:pPr>
                      <a:r>
                        <a:rPr b="1" lang="es-ES" sz="1400" u="none" cap="none" strike="noStrike">
                          <a:solidFill>
                            <a:schemeClr val="lt1"/>
                          </a:solidFill>
                          <a:latin typeface="Arial"/>
                          <a:ea typeface="Arial"/>
                          <a:cs typeface="Arial"/>
                          <a:sym typeface="Arial"/>
                        </a:rPr>
                        <a:t>IISAS</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400"/>
                        <a:buFont typeface="Arial"/>
                        <a:buNone/>
                      </a:pPr>
                      <a:r>
                        <a:rPr b="1" lang="es-ES" sz="1400" u="none" cap="none" strike="noStrike">
                          <a:solidFill>
                            <a:schemeClr val="lt1"/>
                          </a:solidFill>
                          <a:latin typeface="Arial"/>
                          <a:ea typeface="Arial"/>
                          <a:cs typeface="Arial"/>
                          <a:sym typeface="Arial"/>
                        </a:rPr>
                        <a:t>IRD</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400"/>
                        <a:buFont typeface="Arial"/>
                        <a:buNone/>
                      </a:pPr>
                      <a:r>
                        <a:rPr b="1" lang="es-ES" sz="1400" u="none" cap="none" strike="noStrike">
                          <a:solidFill>
                            <a:schemeClr val="lt1"/>
                          </a:solidFill>
                          <a:latin typeface="Arial"/>
                          <a:ea typeface="Arial"/>
                          <a:cs typeface="Arial"/>
                          <a:sym typeface="Arial"/>
                        </a:rPr>
                        <a:t>UPV</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400"/>
                        <a:buFont typeface="Arial"/>
                        <a:buNone/>
                      </a:pPr>
                      <a:r>
                        <a:rPr b="1" lang="es-ES" sz="1400" u="none" cap="none" strike="noStrike">
                          <a:solidFill>
                            <a:schemeClr val="lt1"/>
                          </a:solidFill>
                          <a:latin typeface="Arial"/>
                          <a:ea typeface="Arial"/>
                          <a:cs typeface="Arial"/>
                          <a:sym typeface="Arial"/>
                        </a:rPr>
                        <a:t>LNEC</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400"/>
                        <a:buFont typeface="Arial"/>
                        <a:buNone/>
                      </a:pPr>
                      <a:r>
                        <a:rPr b="1" lang="es-ES" sz="1400" u="none" cap="none" strike="noStrike">
                          <a:solidFill>
                            <a:schemeClr val="lt1"/>
                          </a:solidFill>
                          <a:latin typeface="Arial"/>
                          <a:ea typeface="Arial"/>
                          <a:cs typeface="Arial"/>
                          <a:sym typeface="Arial"/>
                        </a:rPr>
                        <a:t>INDRA</a:t>
                      </a:r>
                      <a:endParaRPr sz="1400" u="none" cap="none" strike="noStrike"/>
                    </a:p>
                  </a:txBody>
                  <a:tcPr marT="45725" marB="45725" marR="91450" marL="91450"/>
                </a:tc>
              </a:tr>
              <a:tr h="370850">
                <a:tc>
                  <a:txBody>
                    <a:bodyPr/>
                    <a:lstStyle/>
                    <a:p>
                      <a:pPr indent="0" lvl="0" marL="0" marR="0" rtl="0" algn="ctr">
                        <a:lnSpc>
                          <a:spcPct val="100000"/>
                        </a:lnSpc>
                        <a:spcBef>
                          <a:spcPts val="0"/>
                        </a:spcBef>
                        <a:spcAft>
                          <a:spcPts val="0"/>
                        </a:spcAft>
                        <a:buClr>
                          <a:schemeClr val="dk1"/>
                        </a:buClr>
                        <a:buSzPts val="1400"/>
                        <a:buFont typeface="Arial"/>
                        <a:buNone/>
                      </a:pPr>
                      <a:r>
                        <a:rPr lang="es-ES" sz="1400" u="none" cap="none" strike="noStrike">
                          <a:solidFill>
                            <a:schemeClr val="dk1"/>
                          </a:solidFill>
                          <a:latin typeface="Arial"/>
                          <a:ea typeface="Arial"/>
                          <a:cs typeface="Arial"/>
                          <a:sym typeface="Arial"/>
                        </a:rPr>
                        <a:t>68</a:t>
                      </a:r>
                      <a:endParaRPr b="1" sz="1400" u="none" cap="none" strike="noStrike">
                        <a:solidFill>
                          <a:schemeClr val="lt1"/>
                        </a:solidFill>
                        <a:latin typeface="Arial"/>
                        <a:ea typeface="Arial"/>
                        <a:cs typeface="Arial"/>
                        <a:sym typeface="Arial"/>
                      </a:endParaRPr>
                    </a:p>
                  </a:txBody>
                  <a:tcPr marT="45725" marB="45725" marR="91450" marL="91450"/>
                </a:tc>
                <a:tc>
                  <a:txBody>
                    <a:bodyPr/>
                    <a:lstStyle/>
                    <a:p>
                      <a:pPr indent="0" lvl="0" marL="0" marR="0" rtl="0" algn="ctr">
                        <a:lnSpc>
                          <a:spcPct val="100000"/>
                        </a:lnSpc>
                        <a:spcBef>
                          <a:spcPts val="0"/>
                        </a:spcBef>
                        <a:spcAft>
                          <a:spcPts val="0"/>
                        </a:spcAft>
                        <a:buClr>
                          <a:schemeClr val="dk1"/>
                        </a:buClr>
                        <a:buSzPts val="1400"/>
                        <a:buFont typeface="Arial"/>
                        <a:buNone/>
                      </a:pPr>
                      <a:r>
                        <a:rPr lang="es-ES" sz="1400" u="none" cap="none" strike="noStrike">
                          <a:solidFill>
                            <a:schemeClr val="dk1"/>
                          </a:solidFill>
                          <a:latin typeface="Arial"/>
                          <a:ea typeface="Arial"/>
                          <a:cs typeface="Arial"/>
                          <a:sym typeface="Arial"/>
                        </a:rPr>
                        <a:t>10</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Clr>
                          <a:schemeClr val="dk1"/>
                        </a:buClr>
                        <a:buSzPts val="1400"/>
                        <a:buFont typeface="Arial"/>
                        <a:buNone/>
                      </a:pPr>
                      <a:r>
                        <a:rPr lang="es-ES" sz="1400" u="none" cap="none" strike="noStrike">
                          <a:solidFill>
                            <a:schemeClr val="dk1"/>
                          </a:solidFill>
                          <a:latin typeface="Arial"/>
                          <a:ea typeface="Arial"/>
                          <a:cs typeface="Arial"/>
                          <a:sym typeface="Arial"/>
                        </a:rPr>
                        <a:t>15</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Clr>
                          <a:schemeClr val="dk1"/>
                        </a:buClr>
                        <a:buSzPts val="1400"/>
                        <a:buFont typeface="Arial"/>
                        <a:buNone/>
                      </a:pPr>
                      <a:r>
                        <a:rPr lang="es-ES" sz="1400" u="none" cap="none" strike="noStrike">
                          <a:solidFill>
                            <a:schemeClr val="dk1"/>
                          </a:solidFill>
                          <a:latin typeface="Arial"/>
                          <a:ea typeface="Arial"/>
                          <a:cs typeface="Arial"/>
                          <a:sym typeface="Arial"/>
                        </a:rPr>
                        <a:t>15</a:t>
                      </a:r>
                      <a:endParaRPr sz="1400" u="none" cap="none" strike="noStrike"/>
                    </a:p>
                    <a:p>
                      <a:pPr indent="0" lvl="0" marL="0" marR="0" rtl="0" algn="ctr">
                        <a:lnSpc>
                          <a:spcPct val="100000"/>
                        </a:lnSpc>
                        <a:spcBef>
                          <a:spcPts val="0"/>
                        </a:spcBef>
                        <a:spcAft>
                          <a:spcPts val="0"/>
                        </a:spcAft>
                        <a:buClr>
                          <a:srgbClr val="000000"/>
                        </a:buClr>
                        <a:buSzPts val="1400"/>
                        <a:buFont typeface="Arial"/>
                        <a:buNone/>
                      </a:pPr>
                      <a:r>
                        <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400"/>
                        <a:buFont typeface="Arial"/>
                        <a:buNone/>
                      </a:pPr>
                      <a:r>
                        <a:rPr lang="es-ES" sz="1400" u="none" cap="none" strike="noStrike">
                          <a:solidFill>
                            <a:schemeClr val="dk1"/>
                          </a:solidFill>
                          <a:latin typeface="Arial"/>
                          <a:ea typeface="Arial"/>
                          <a:cs typeface="Arial"/>
                          <a:sym typeface="Arial"/>
                        </a:rPr>
                        <a:t>10</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400"/>
                        <a:buFont typeface="Arial"/>
                        <a:buNone/>
                      </a:pPr>
                      <a:r>
                        <a:rPr lang="es-ES" sz="1400" u="none" cap="none" strike="noStrike">
                          <a:solidFill>
                            <a:schemeClr val="dk1"/>
                          </a:solidFill>
                          <a:latin typeface="Arial"/>
                          <a:ea typeface="Arial"/>
                          <a:cs typeface="Arial"/>
                          <a:sym typeface="Arial"/>
                        </a:rPr>
                        <a:t>20</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400"/>
                        <a:buFont typeface="Arial"/>
                        <a:buNone/>
                      </a:pPr>
                      <a:r>
                        <a:rPr lang="es-ES" sz="1400" u="none" cap="none" strike="noStrike">
                          <a:solidFill>
                            <a:schemeClr val="dk1"/>
                          </a:solidFill>
                          <a:latin typeface="Arial"/>
                          <a:ea typeface="Arial"/>
                          <a:cs typeface="Arial"/>
                          <a:sym typeface="Arial"/>
                        </a:rPr>
                        <a:t>30</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400"/>
                        <a:buFont typeface="Arial"/>
                        <a:buNone/>
                      </a:pPr>
                      <a:r>
                        <a:rPr lang="es-ES" sz="1400" u="none" cap="none" strike="noStrike">
                          <a:solidFill>
                            <a:schemeClr val="dk1"/>
                          </a:solidFill>
                          <a:latin typeface="Arial"/>
                          <a:ea typeface="Arial"/>
                          <a:cs typeface="Arial"/>
                          <a:sym typeface="Arial"/>
                        </a:rPr>
                        <a:t>47</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400"/>
                        <a:buFont typeface="Arial"/>
                        <a:buNone/>
                      </a:pPr>
                      <a:r>
                        <a:rPr lang="es-ES" sz="1400" u="none" cap="none" strike="noStrike">
                          <a:solidFill>
                            <a:schemeClr val="dk1"/>
                          </a:solidFill>
                          <a:latin typeface="Arial"/>
                          <a:ea typeface="Arial"/>
                          <a:cs typeface="Arial"/>
                          <a:sym typeface="Arial"/>
                        </a:rPr>
                        <a:t>24</a:t>
                      </a:r>
                      <a:endParaRPr sz="1400" u="none" cap="none" strike="noStrike"/>
                    </a:p>
                  </a:txBody>
                  <a:tcPr marT="45725" marB="45725" marR="91450" marL="91450"/>
                </a:tc>
              </a:tr>
            </a:tbl>
          </a:graphicData>
        </a:graphic>
      </p:graphicFrame>
      <p:sp>
        <p:nvSpPr>
          <p:cNvPr id="129" name="Google Shape;129;p2"/>
          <p:cNvSpPr txBox="1"/>
          <p:nvPr/>
        </p:nvSpPr>
        <p:spPr>
          <a:xfrm>
            <a:off x="4775997" y="1302327"/>
            <a:ext cx="3993900" cy="2014200"/>
          </a:xfrm>
          <a:prstGeom prst="rect">
            <a:avLst/>
          </a:prstGeom>
          <a:noFill/>
          <a:ln>
            <a:noFill/>
          </a:ln>
        </p:spPr>
        <p:txBody>
          <a:bodyPr anchorCtr="0" anchor="t" bIns="45700" lIns="91425" spcFirstLastPara="1" rIns="91425" wrap="square" tIns="45700">
            <a:normAutofit/>
          </a:bodyPr>
          <a:lstStyle/>
          <a:p>
            <a:pPr indent="-285750" lvl="1" marL="605790" marR="0" rtl="0" algn="l">
              <a:lnSpc>
                <a:spcPct val="110000"/>
              </a:lnSpc>
              <a:spcBef>
                <a:spcPts val="0"/>
              </a:spcBef>
              <a:spcAft>
                <a:spcPts val="0"/>
              </a:spcAft>
              <a:buClr>
                <a:schemeClr val="dk1"/>
              </a:buClr>
              <a:buSzPts val="1600"/>
              <a:buChar char="•"/>
            </a:pPr>
            <a:r>
              <a:rPr lang="es-ES" sz="1600">
                <a:solidFill>
                  <a:schemeClr val="dk1"/>
                </a:solidFill>
                <a:latin typeface="Garamond"/>
                <a:ea typeface="Garamond"/>
                <a:cs typeface="Garamond"/>
                <a:sym typeface="Garamond"/>
              </a:rPr>
              <a:t>CSIC-CIEMAT (Rafa Mayo/Antonio J. Rubio)</a:t>
            </a:r>
            <a:endParaRPr sz="1600">
              <a:solidFill>
                <a:schemeClr val="dk1"/>
              </a:solidFill>
              <a:latin typeface="Garamond"/>
              <a:ea typeface="Garamond"/>
              <a:cs typeface="Garamond"/>
              <a:sym typeface="Garamond"/>
            </a:endParaRPr>
          </a:p>
          <a:p>
            <a:pPr indent="-285750" lvl="1" marL="605790" marR="0" rtl="0" algn="l">
              <a:lnSpc>
                <a:spcPct val="110000"/>
              </a:lnSpc>
              <a:spcBef>
                <a:spcPts val="0"/>
              </a:spcBef>
              <a:spcAft>
                <a:spcPts val="0"/>
              </a:spcAft>
              <a:buClr>
                <a:schemeClr val="dk1"/>
              </a:buClr>
              <a:buSzPts val="1600"/>
              <a:buChar char="•"/>
            </a:pPr>
            <a:r>
              <a:rPr lang="es-ES" sz="1600">
                <a:solidFill>
                  <a:schemeClr val="dk1"/>
                </a:solidFill>
                <a:latin typeface="Garamond"/>
                <a:ea typeface="Garamond"/>
                <a:cs typeface="Garamond"/>
                <a:sym typeface="Garamond"/>
              </a:rPr>
              <a:t>LIP (Mario David)</a:t>
            </a:r>
            <a:endParaRPr sz="1600">
              <a:solidFill>
                <a:schemeClr val="dk1"/>
              </a:solidFill>
              <a:latin typeface="Garamond"/>
              <a:ea typeface="Garamond"/>
              <a:cs typeface="Garamond"/>
              <a:sym typeface="Garamond"/>
            </a:endParaRPr>
          </a:p>
          <a:p>
            <a:pPr indent="-285750" lvl="1" marL="605790" marR="0" rtl="0" algn="l">
              <a:lnSpc>
                <a:spcPct val="110000"/>
              </a:lnSpc>
              <a:spcBef>
                <a:spcPts val="0"/>
              </a:spcBef>
              <a:spcAft>
                <a:spcPts val="0"/>
              </a:spcAft>
              <a:buClr>
                <a:schemeClr val="dk1"/>
              </a:buClr>
              <a:buSzPts val="1600"/>
              <a:buChar char="•"/>
            </a:pPr>
            <a:r>
              <a:rPr lang="es-ES" sz="1600">
                <a:solidFill>
                  <a:schemeClr val="dk1"/>
                </a:solidFill>
                <a:latin typeface="Garamond"/>
                <a:ea typeface="Garamond"/>
                <a:cs typeface="Garamond"/>
                <a:sym typeface="Garamond"/>
              </a:rPr>
              <a:t>KIT (Marcus Hardt)</a:t>
            </a:r>
            <a:endParaRPr sz="1600">
              <a:solidFill>
                <a:schemeClr val="dk1"/>
              </a:solidFill>
              <a:latin typeface="Garamond"/>
              <a:ea typeface="Garamond"/>
              <a:cs typeface="Garamond"/>
              <a:sym typeface="Garamond"/>
            </a:endParaRPr>
          </a:p>
          <a:p>
            <a:pPr indent="-285750" lvl="1" marL="605790" marR="0" rtl="0" algn="l">
              <a:lnSpc>
                <a:spcPct val="110000"/>
              </a:lnSpc>
              <a:spcBef>
                <a:spcPts val="0"/>
              </a:spcBef>
              <a:spcAft>
                <a:spcPts val="0"/>
              </a:spcAft>
              <a:buClr>
                <a:schemeClr val="dk1"/>
              </a:buClr>
              <a:buSzPts val="1600"/>
              <a:buChar char="•"/>
            </a:pPr>
            <a:r>
              <a:rPr lang="es-ES" sz="1600">
                <a:solidFill>
                  <a:schemeClr val="dk1"/>
                </a:solidFill>
                <a:latin typeface="Garamond"/>
                <a:ea typeface="Garamond"/>
                <a:cs typeface="Garamond"/>
                <a:sym typeface="Garamond"/>
              </a:rPr>
              <a:t>CESNET (Aleš Křenek)</a:t>
            </a:r>
            <a:endParaRPr sz="1600">
              <a:solidFill>
                <a:schemeClr val="dk1"/>
              </a:solidFill>
              <a:latin typeface="Garamond"/>
              <a:ea typeface="Garamond"/>
              <a:cs typeface="Garamond"/>
              <a:sym typeface="Garamond"/>
            </a:endParaRPr>
          </a:p>
          <a:p>
            <a:pPr indent="-285750" lvl="1" marL="605790" marR="0" rtl="0" algn="l">
              <a:lnSpc>
                <a:spcPct val="110000"/>
              </a:lnSpc>
              <a:spcBef>
                <a:spcPts val="0"/>
              </a:spcBef>
              <a:spcAft>
                <a:spcPts val="0"/>
              </a:spcAft>
              <a:buClr>
                <a:schemeClr val="dk1"/>
              </a:buClr>
              <a:buSzPts val="1600"/>
              <a:buChar char="•"/>
            </a:pPr>
            <a:r>
              <a:rPr lang="es-ES" sz="1600">
                <a:solidFill>
                  <a:schemeClr val="dk1"/>
                </a:solidFill>
                <a:latin typeface="Garamond"/>
                <a:ea typeface="Garamond"/>
                <a:cs typeface="Garamond"/>
                <a:sym typeface="Garamond"/>
              </a:rPr>
              <a:t>IISAS (Viet Tran)</a:t>
            </a:r>
            <a:endParaRPr sz="1600">
              <a:solidFill>
                <a:schemeClr val="dk1"/>
              </a:solidFill>
              <a:latin typeface="Garamond"/>
              <a:ea typeface="Garamond"/>
              <a:cs typeface="Garamond"/>
              <a:sym typeface="Garamond"/>
            </a:endParaRPr>
          </a:p>
          <a:p>
            <a:pPr indent="-285750" lvl="1" marL="605790" marR="0" rtl="0" algn="l">
              <a:lnSpc>
                <a:spcPct val="110000"/>
              </a:lnSpc>
              <a:spcBef>
                <a:spcPts val="0"/>
              </a:spcBef>
              <a:spcAft>
                <a:spcPts val="0"/>
              </a:spcAft>
              <a:buClr>
                <a:schemeClr val="dk1"/>
              </a:buClr>
              <a:buSzPts val="1600"/>
              <a:buChar char="•"/>
            </a:pPr>
            <a:r>
              <a:rPr lang="es-ES" sz="1600">
                <a:solidFill>
                  <a:schemeClr val="dk1"/>
                </a:solidFill>
                <a:latin typeface="Garamond"/>
                <a:ea typeface="Garamond"/>
                <a:cs typeface="Garamond"/>
                <a:sym typeface="Garamond"/>
              </a:rPr>
              <a:t>IRD (Fabien Durand)</a:t>
            </a:r>
            <a:endParaRPr sz="1600">
              <a:solidFill>
                <a:schemeClr val="dk1"/>
              </a:solidFill>
              <a:latin typeface="Garamond"/>
              <a:ea typeface="Garamond"/>
              <a:cs typeface="Garamond"/>
              <a:sym typeface="Garamond"/>
            </a:endParaRPr>
          </a:p>
          <a:p>
            <a:pPr indent="-285750" lvl="1" marL="605790" marR="0" rtl="0" algn="l">
              <a:lnSpc>
                <a:spcPct val="110000"/>
              </a:lnSpc>
              <a:spcBef>
                <a:spcPts val="0"/>
              </a:spcBef>
              <a:spcAft>
                <a:spcPts val="0"/>
              </a:spcAft>
              <a:buClr>
                <a:schemeClr val="dk1"/>
              </a:buClr>
              <a:buSzPts val="1600"/>
              <a:buChar char="•"/>
            </a:pPr>
            <a:r>
              <a:rPr lang="es-ES" sz="1600">
                <a:solidFill>
                  <a:schemeClr val="dk1"/>
                </a:solidFill>
                <a:latin typeface="Garamond"/>
                <a:ea typeface="Garamond"/>
                <a:cs typeface="Garamond"/>
                <a:sym typeface="Garamond"/>
              </a:rPr>
              <a:t>LNEC (Alberto Azevedo / Anabela Oliveira)</a:t>
            </a:r>
            <a:endParaRPr sz="1600">
              <a:solidFill>
                <a:schemeClr val="dk1"/>
              </a:solidFill>
              <a:latin typeface="Garamond"/>
              <a:ea typeface="Garamond"/>
              <a:cs typeface="Garamond"/>
              <a:sym typeface="Garamond"/>
            </a:endParaRPr>
          </a:p>
          <a:p>
            <a:pPr indent="-285750" lvl="1" marL="605790" marR="0" rtl="0" algn="l">
              <a:lnSpc>
                <a:spcPct val="110000"/>
              </a:lnSpc>
              <a:spcBef>
                <a:spcPts val="0"/>
              </a:spcBef>
              <a:spcAft>
                <a:spcPts val="0"/>
              </a:spcAft>
              <a:buClr>
                <a:schemeClr val="dk1"/>
              </a:buClr>
              <a:buSzPts val="1600"/>
              <a:buChar char="•"/>
            </a:pPr>
            <a:r>
              <a:rPr lang="es-ES" sz="1600">
                <a:solidFill>
                  <a:schemeClr val="dk1"/>
                </a:solidFill>
                <a:latin typeface="Garamond"/>
                <a:ea typeface="Garamond"/>
                <a:cs typeface="Garamond"/>
                <a:sym typeface="Garamond"/>
              </a:rPr>
              <a:t>INDRA (</a:t>
            </a:r>
            <a:r>
              <a:rPr lang="es-ES" sz="1600">
                <a:solidFill>
                  <a:srgbClr val="FF0000"/>
                </a:solidFill>
                <a:latin typeface="Garamond"/>
                <a:ea typeface="Garamond"/>
                <a:cs typeface="Garamond"/>
                <a:sym typeface="Garamond"/>
              </a:rPr>
              <a:t>Manuel Pavesio</a:t>
            </a:r>
            <a:r>
              <a:rPr lang="es-ES" sz="1600">
                <a:solidFill>
                  <a:schemeClr val="dk1"/>
                </a:solidFill>
                <a:latin typeface="Garamond"/>
                <a:ea typeface="Garamond"/>
                <a:cs typeface="Garamond"/>
                <a:sym typeface="Garamond"/>
              </a:rPr>
              <a:t>)</a:t>
            </a:r>
            <a:endParaRPr sz="1600">
              <a:solidFill>
                <a:schemeClr val="dk1"/>
              </a:solidFill>
              <a:latin typeface="Garamond"/>
              <a:ea typeface="Garamond"/>
              <a:cs typeface="Garamond"/>
              <a:sym typeface="Garamond"/>
            </a:endParaRPr>
          </a:p>
          <a:p>
            <a:pPr indent="0" lvl="0" marL="0" marR="0" rtl="0" algn="l">
              <a:lnSpc>
                <a:spcPct val="110000"/>
              </a:lnSpc>
              <a:spcBef>
                <a:spcPts val="320"/>
              </a:spcBef>
              <a:spcAft>
                <a:spcPts val="0"/>
              </a:spcAft>
              <a:buNone/>
            </a:pPr>
            <a:r>
              <a:t/>
            </a:r>
            <a:endParaRPr b="0" i="0" sz="1400" u="none" cap="none" strike="noStrike">
              <a:solidFill>
                <a:srgbClr val="000000"/>
              </a:solidFill>
              <a:latin typeface="Arial"/>
              <a:ea typeface="Arial"/>
              <a:cs typeface="Arial"/>
              <a:sym typeface="Arial"/>
            </a:endParaRPr>
          </a:p>
          <a:p>
            <a:pPr indent="-184150" lvl="1" marL="605790" marR="0" rtl="0" algn="l">
              <a:lnSpc>
                <a:spcPct val="110000"/>
              </a:lnSpc>
              <a:spcBef>
                <a:spcPts val="320"/>
              </a:spcBef>
              <a:spcAft>
                <a:spcPts val="0"/>
              </a:spcAft>
              <a:buClr>
                <a:schemeClr val="dk1"/>
              </a:buClr>
              <a:buSzPts val="1600"/>
              <a:buFont typeface="Arial"/>
              <a:buNone/>
            </a:pPr>
            <a:r>
              <a:t/>
            </a:r>
            <a:endParaRPr b="0" i="0" sz="1600" u="none" cap="none" strike="noStrike">
              <a:solidFill>
                <a:schemeClr val="dk1"/>
              </a:solidFill>
              <a:latin typeface="Garamond"/>
              <a:ea typeface="Garamond"/>
              <a:cs typeface="Garamond"/>
              <a:sym typeface="Garamond"/>
            </a:endParaRPr>
          </a:p>
          <a:p>
            <a:pPr indent="-190500" lvl="1" marL="605790" marR="0" rtl="0" algn="l">
              <a:lnSpc>
                <a:spcPct val="110000"/>
              </a:lnSpc>
              <a:spcBef>
                <a:spcPts val="300"/>
              </a:spcBef>
              <a:spcAft>
                <a:spcPts val="0"/>
              </a:spcAft>
              <a:buClr>
                <a:schemeClr val="dk1"/>
              </a:buClr>
              <a:buSzPts val="1500"/>
              <a:buFont typeface="Arial"/>
              <a:buNone/>
            </a:pPr>
            <a:r>
              <a:t/>
            </a:r>
            <a:endParaRPr b="0" i="0" sz="1500" u="none" cap="none" strike="noStrike">
              <a:solidFill>
                <a:schemeClr val="dk1"/>
              </a:solidFill>
              <a:latin typeface="Garamond"/>
              <a:ea typeface="Garamond"/>
              <a:cs typeface="Garamond"/>
              <a:sym typeface="Garamond"/>
            </a:endParaRPr>
          </a:p>
          <a:p>
            <a:pPr indent="-190500" lvl="1" marL="605790" marR="0" rtl="0" algn="l">
              <a:lnSpc>
                <a:spcPct val="110000"/>
              </a:lnSpc>
              <a:spcBef>
                <a:spcPts val="300"/>
              </a:spcBef>
              <a:spcAft>
                <a:spcPts val="0"/>
              </a:spcAft>
              <a:buClr>
                <a:schemeClr val="dk1"/>
              </a:buClr>
              <a:buSzPts val="1500"/>
              <a:buFont typeface="Arial"/>
              <a:buNone/>
            </a:pPr>
            <a:r>
              <a:t/>
            </a:r>
            <a:endParaRPr b="0" i="0" sz="1500" u="none" cap="none" strike="noStrike">
              <a:solidFill>
                <a:schemeClr val="dk1"/>
              </a:solidFill>
              <a:latin typeface="Garamond"/>
              <a:ea typeface="Garamond"/>
              <a:cs typeface="Garamond"/>
              <a:sym typeface="Garamond"/>
            </a:endParaRPr>
          </a:p>
        </p:txBody>
      </p:sp>
      <p:sp>
        <p:nvSpPr>
          <p:cNvPr id="130" name="Google Shape;130;p2"/>
          <p:cNvSpPr txBox="1"/>
          <p:nvPr/>
        </p:nvSpPr>
        <p:spPr>
          <a:xfrm>
            <a:off x="5693559" y="6310935"/>
            <a:ext cx="3149700" cy="353100"/>
          </a:xfrm>
          <a:prstGeom prst="rect">
            <a:avLst/>
          </a:prstGeom>
          <a:noFill/>
          <a:ln>
            <a:noFill/>
          </a:ln>
        </p:spPr>
        <p:txBody>
          <a:bodyPr anchorCtr="0" anchor="t" bIns="45700" lIns="91425" spcFirstLastPara="1" rIns="91425" wrap="square" tIns="45700">
            <a:spAutoFit/>
          </a:bodyPr>
          <a:lstStyle/>
          <a:p>
            <a:pPr indent="0" lvl="1" marL="12700" marR="0" rtl="0" algn="l">
              <a:lnSpc>
                <a:spcPct val="110000"/>
              </a:lnSpc>
              <a:spcBef>
                <a:spcPts val="0"/>
              </a:spcBef>
              <a:spcAft>
                <a:spcPts val="0"/>
              </a:spcAft>
              <a:buClr>
                <a:srgbClr val="000000"/>
              </a:buClr>
              <a:buSzPts val="1600"/>
              <a:buFont typeface="Arial"/>
              <a:buNone/>
            </a:pPr>
            <a:r>
              <a:rPr b="0" i="0" lang="es-ES" sz="1600" u="none" cap="none" strike="noStrike">
                <a:solidFill>
                  <a:schemeClr val="dk1"/>
                </a:solidFill>
                <a:latin typeface="Garamond"/>
                <a:ea typeface="Garamond"/>
                <a:cs typeface="Garamond"/>
                <a:sym typeface="Garamond"/>
              </a:rPr>
              <a:t>(Names in </a:t>
            </a:r>
            <a:r>
              <a:rPr b="0" i="0" lang="es-ES" sz="1600" u="none" cap="none" strike="noStrike">
                <a:solidFill>
                  <a:srgbClr val="FF0000"/>
                </a:solidFill>
                <a:latin typeface="Garamond"/>
                <a:ea typeface="Garamond"/>
                <a:cs typeface="Garamond"/>
                <a:sym typeface="Garamond"/>
              </a:rPr>
              <a:t>red</a:t>
            </a:r>
            <a:r>
              <a:rPr b="0" i="0" lang="es-ES" sz="1600" u="none" cap="none" strike="noStrike">
                <a:solidFill>
                  <a:schemeClr val="dk1"/>
                </a:solidFill>
                <a:latin typeface="Garamond"/>
                <a:ea typeface="Garamond"/>
                <a:cs typeface="Garamond"/>
                <a:sym typeface="Garamond"/>
              </a:rPr>
              <a:t> need to be confirmed)</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2" name="Shape 292"/>
        <p:cNvGrpSpPr/>
        <p:nvPr/>
      </p:nvGrpSpPr>
      <p:grpSpPr>
        <a:xfrm>
          <a:off x="0" y="0"/>
          <a:ext cx="0" cy="0"/>
          <a:chOff x="0" y="0"/>
          <a:chExt cx="0" cy="0"/>
        </a:xfrm>
      </p:grpSpPr>
      <p:sp>
        <p:nvSpPr>
          <p:cNvPr id="293" name="Google Shape;293;p19"/>
          <p:cNvSpPr txBox="1"/>
          <p:nvPr>
            <p:ph idx="1" type="body"/>
          </p:nvPr>
        </p:nvSpPr>
        <p:spPr>
          <a:xfrm>
            <a:off x="578069" y="1348828"/>
            <a:ext cx="8083060" cy="4885717"/>
          </a:xfrm>
          <a:prstGeom prst="rect">
            <a:avLst/>
          </a:prstGeom>
          <a:noFill/>
          <a:ln>
            <a:noFill/>
          </a:ln>
        </p:spPr>
        <p:txBody>
          <a:bodyPr anchorCtr="0" anchor="t" bIns="45700" lIns="91425" spcFirstLastPara="1" rIns="91425" wrap="square" tIns="45700">
            <a:normAutofit/>
          </a:bodyPr>
          <a:lstStyle/>
          <a:p>
            <a:pPr indent="-342900" lvl="0" marL="388620" rtl="0" algn="l">
              <a:lnSpc>
                <a:spcPct val="100000"/>
              </a:lnSpc>
              <a:spcBef>
                <a:spcPts val="0"/>
              </a:spcBef>
              <a:spcAft>
                <a:spcPts val="0"/>
              </a:spcAft>
              <a:buSzPts val="2000"/>
              <a:buFont typeface="Arial"/>
              <a:buChar char="•"/>
            </a:pPr>
            <a:r>
              <a:rPr lang="es-ES"/>
              <a:t>Scipion: Cryo-Electron Microscopy service serves structural biology community with Scipion (a workflow-oriented image processing software integrator developed by the CNB in Spain) running on resources provided by the Masaryk University in the Czech Republic l.</a:t>
            </a:r>
            <a:endParaRPr/>
          </a:p>
          <a:p>
            <a:pPr indent="-342900" lvl="0" marL="388620" rtl="0" algn="l">
              <a:lnSpc>
                <a:spcPct val="100000"/>
              </a:lnSpc>
              <a:spcBef>
                <a:spcPts val="400"/>
              </a:spcBef>
              <a:spcAft>
                <a:spcPts val="0"/>
              </a:spcAft>
              <a:buSzPts val="2000"/>
              <a:buFont typeface="Arial"/>
              <a:buChar char="•"/>
            </a:pPr>
            <a:r>
              <a:rPr lang="es-ES"/>
              <a:t>Data: Raw data and preprocessing project coming from an EM facility session.</a:t>
            </a:r>
            <a:endParaRPr/>
          </a:p>
          <a:p>
            <a:pPr indent="-342900" lvl="0" marL="388620" rtl="0" algn="l">
              <a:lnSpc>
                <a:spcPct val="100000"/>
              </a:lnSpc>
              <a:spcBef>
                <a:spcPts val="400"/>
              </a:spcBef>
              <a:spcAft>
                <a:spcPts val="0"/>
              </a:spcAft>
              <a:buSzPts val="2000"/>
              <a:buFont typeface="Arial"/>
              <a:buChar char="•"/>
            </a:pPr>
            <a:r>
              <a:rPr lang="es-ES"/>
              <a:t>Expected Impact: Researchers can have all their data pre-loaded loaded on a cloud instance powered by EOSC compute resources on the back-end. This means that scientists with minimal computational background (or compute resources of their own) can access the latest tools as well as powerful computational resources.</a:t>
            </a:r>
            <a:endParaRPr/>
          </a:p>
          <a:p>
            <a:pPr indent="-215900" lvl="0" marL="388620" rtl="0" algn="l">
              <a:lnSpc>
                <a:spcPct val="100000"/>
              </a:lnSpc>
              <a:spcBef>
                <a:spcPts val="400"/>
              </a:spcBef>
              <a:spcAft>
                <a:spcPts val="0"/>
              </a:spcAft>
              <a:buSzPts val="2000"/>
              <a:buFont typeface="Arial"/>
              <a:buNone/>
            </a:pPr>
            <a:r>
              <a:t/>
            </a:r>
            <a:endParaRPr/>
          </a:p>
        </p:txBody>
      </p:sp>
      <p:sp>
        <p:nvSpPr>
          <p:cNvPr id="294" name="Google Shape;294;p19"/>
          <p:cNvSpPr txBox="1"/>
          <p:nvPr>
            <p:ph type="title"/>
          </p:nvPr>
        </p:nvSpPr>
        <p:spPr>
          <a:xfrm>
            <a:off x="578069" y="204629"/>
            <a:ext cx="6805447" cy="863923"/>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rgbClr val="FF6600"/>
              </a:buClr>
              <a:buSzPts val="3600"/>
              <a:buFont typeface="Garamond"/>
              <a:buNone/>
            </a:pPr>
            <a:r>
              <a:rPr lang="es-ES" sz="3600"/>
              <a:t>Scipion Cryo-Electron Microscopy Service (1/2)</a:t>
            </a:r>
            <a:endParaRPr sz="3600"/>
          </a:p>
        </p:txBody>
      </p:sp>
      <p:sp>
        <p:nvSpPr>
          <p:cNvPr id="295" name="Google Shape;295;p19"/>
          <p:cNvSpPr txBox="1"/>
          <p:nvPr/>
        </p:nvSpPr>
        <p:spPr>
          <a:xfrm>
            <a:off x="5475100" y="6115225"/>
            <a:ext cx="3000000" cy="3969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0" i="0" lang="es-ES" sz="1100" u="sng" cap="none" strike="noStrike">
                <a:solidFill>
                  <a:schemeClr val="hlink"/>
                </a:solidFill>
                <a:latin typeface="Arial"/>
                <a:ea typeface="Arial"/>
                <a:cs typeface="Arial"/>
                <a:sym typeface="Arial"/>
                <a:hlinkClick r:id="rId3"/>
              </a:rPr>
              <a:t>http://scipion.i2pc.es/</a:t>
            </a:r>
            <a:endParaRPr b="0" i="0" sz="1400" u="none" cap="none" strike="noStrike">
              <a:solidFill>
                <a:srgbClr val="000000"/>
              </a:solidFill>
              <a:latin typeface="Arial"/>
              <a:ea typeface="Arial"/>
              <a:cs typeface="Arial"/>
              <a:sym typeface="Arial"/>
            </a:endParaRPr>
          </a:p>
        </p:txBody>
      </p:sp>
      <p:pic>
        <p:nvPicPr>
          <p:cNvPr id="296" name="Google Shape;296;p19"/>
          <p:cNvPicPr preferRelativeResize="0"/>
          <p:nvPr/>
        </p:nvPicPr>
        <p:blipFill rotWithShape="1">
          <a:blip r:embed="rId4">
            <a:alphaModFix/>
          </a:blip>
          <a:srcRect b="0" l="0" r="0" t="0"/>
          <a:stretch/>
        </p:blipFill>
        <p:spPr>
          <a:xfrm>
            <a:off x="5038700" y="5164350"/>
            <a:ext cx="3622426" cy="9508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0" name="Shape 300"/>
        <p:cNvGrpSpPr/>
        <p:nvPr/>
      </p:nvGrpSpPr>
      <p:grpSpPr>
        <a:xfrm>
          <a:off x="0" y="0"/>
          <a:ext cx="0" cy="0"/>
          <a:chOff x="0" y="0"/>
          <a:chExt cx="0" cy="0"/>
        </a:xfrm>
      </p:grpSpPr>
      <p:sp>
        <p:nvSpPr>
          <p:cNvPr id="301" name="Google Shape;301;p20"/>
          <p:cNvSpPr txBox="1"/>
          <p:nvPr>
            <p:ph idx="1" type="body"/>
          </p:nvPr>
        </p:nvSpPr>
        <p:spPr>
          <a:xfrm>
            <a:off x="578075" y="1348825"/>
            <a:ext cx="8343000" cy="4885800"/>
          </a:xfrm>
          <a:prstGeom prst="rect">
            <a:avLst/>
          </a:prstGeom>
          <a:noFill/>
          <a:ln>
            <a:noFill/>
          </a:ln>
        </p:spPr>
        <p:txBody>
          <a:bodyPr anchorCtr="0" anchor="t" bIns="45700" lIns="91425" spcFirstLastPara="1" rIns="91425" wrap="square" tIns="45700">
            <a:normAutofit/>
          </a:bodyPr>
          <a:lstStyle/>
          <a:p>
            <a:pPr indent="-355600" lvl="0" marL="457200" rtl="0" algn="l">
              <a:lnSpc>
                <a:spcPct val="105000"/>
              </a:lnSpc>
              <a:spcBef>
                <a:spcPts val="0"/>
              </a:spcBef>
              <a:spcAft>
                <a:spcPts val="0"/>
              </a:spcAft>
              <a:buSzPts val="2000"/>
              <a:buChar char="•"/>
            </a:pPr>
            <a:r>
              <a:rPr lang="es-ES"/>
              <a:t>Objective: To integrate Scipion in EOSC so it will be able to provide cloud deployments on demand which could deal with the scientist’s own data with an automatic setup of the tools and environments.</a:t>
            </a:r>
            <a:endParaRPr/>
          </a:p>
          <a:p>
            <a:pPr indent="-342900" lvl="0" marL="809999" rtl="0" algn="l">
              <a:lnSpc>
                <a:spcPct val="105000"/>
              </a:lnSpc>
              <a:spcBef>
                <a:spcPts val="600"/>
              </a:spcBef>
              <a:spcAft>
                <a:spcPts val="0"/>
              </a:spcAft>
              <a:buSzPts val="1800"/>
              <a:buChar char="-"/>
            </a:pPr>
            <a:r>
              <a:rPr lang="es-ES" sz="1800"/>
              <a:t>User profiles: Scientists acquiring data on a EM facility and later on analyzing these data from their home laboratories.</a:t>
            </a:r>
            <a:endParaRPr sz="1800"/>
          </a:p>
          <a:p>
            <a:pPr indent="-342900" lvl="1" marL="809999" rtl="0" algn="l">
              <a:lnSpc>
                <a:spcPct val="105000"/>
              </a:lnSpc>
              <a:spcBef>
                <a:spcPts val="600"/>
              </a:spcBef>
              <a:spcAft>
                <a:spcPts val="0"/>
              </a:spcAft>
              <a:buSzPts val="1800"/>
              <a:buChar char="-"/>
            </a:pPr>
            <a:r>
              <a:rPr lang="es-ES" sz="1800"/>
              <a:t>Bottlenecks:  Cloud resources insufficient (processing and storage), data transfer performance.</a:t>
            </a:r>
            <a:endParaRPr/>
          </a:p>
          <a:p>
            <a:pPr indent="-342900" lvl="1" marL="809999" rtl="0" algn="l">
              <a:lnSpc>
                <a:spcPct val="105000"/>
              </a:lnSpc>
              <a:spcBef>
                <a:spcPts val="600"/>
              </a:spcBef>
              <a:spcAft>
                <a:spcPts val="0"/>
              </a:spcAft>
              <a:buSzPts val="1800"/>
              <a:buChar char="-"/>
            </a:pPr>
            <a:r>
              <a:rPr lang="es-ES" sz="1800"/>
              <a:t>Service needs: Authentication (how to link session users with EOSC identities and VOs), powerful VMs (GPU enabled), big storage (this depends if raw data is transferred), releasing of cloud resources after a suitable time.</a:t>
            </a:r>
            <a:endParaRPr sz="1800"/>
          </a:p>
          <a:p>
            <a:pPr indent="-355600" lvl="0" marL="457200" rtl="0" algn="l">
              <a:lnSpc>
                <a:spcPct val="105000"/>
              </a:lnSpc>
              <a:spcBef>
                <a:spcPts val="600"/>
              </a:spcBef>
              <a:spcAft>
                <a:spcPts val="0"/>
              </a:spcAft>
              <a:buSzPts val="2000"/>
              <a:buChar char="•"/>
            </a:pPr>
            <a:r>
              <a:rPr lang="es-ES"/>
              <a:t>Current status with respect to EOSC services: Latest service implementation is based on Cloudify and Puppet and allow to deploy on CESNET and IISAS sites using occi client. Work was also started to mount a OneData drive for big data storage. However, due to the discontinuation of occi support in most sites, the new plan is to migrate the service to use a container's based solution in collaboration with CESNET.</a:t>
            </a:r>
            <a:endParaRPr/>
          </a:p>
          <a:p>
            <a:pPr indent="-215900" lvl="0" marL="388620" rtl="0" algn="l">
              <a:lnSpc>
                <a:spcPct val="100000"/>
              </a:lnSpc>
              <a:spcBef>
                <a:spcPts val="600"/>
              </a:spcBef>
              <a:spcAft>
                <a:spcPts val="0"/>
              </a:spcAft>
              <a:buSzPts val="2000"/>
              <a:buFont typeface="Arial"/>
              <a:buNone/>
            </a:pPr>
            <a:r>
              <a:t/>
            </a:r>
            <a:endParaRPr/>
          </a:p>
        </p:txBody>
      </p:sp>
      <p:sp>
        <p:nvSpPr>
          <p:cNvPr id="302" name="Google Shape;302;p20"/>
          <p:cNvSpPr txBox="1"/>
          <p:nvPr>
            <p:ph type="title"/>
          </p:nvPr>
        </p:nvSpPr>
        <p:spPr>
          <a:xfrm>
            <a:off x="578069" y="204629"/>
            <a:ext cx="6805447" cy="863923"/>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rgbClr val="FF6600"/>
              </a:buClr>
              <a:buSzPts val="3600"/>
              <a:buFont typeface="Garamond"/>
              <a:buNone/>
            </a:pPr>
            <a:r>
              <a:rPr lang="es-ES" sz="3600"/>
              <a:t>Scipion Cryo-Electron Microscopy service (1/2)</a:t>
            </a:r>
            <a:endParaRPr sz="36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6" name="Shape 306"/>
        <p:cNvGrpSpPr/>
        <p:nvPr/>
      </p:nvGrpSpPr>
      <p:grpSpPr>
        <a:xfrm>
          <a:off x="0" y="0"/>
          <a:ext cx="0" cy="0"/>
          <a:chOff x="0" y="0"/>
          <a:chExt cx="0" cy="0"/>
        </a:xfrm>
      </p:grpSpPr>
      <p:sp>
        <p:nvSpPr>
          <p:cNvPr id="307" name="Google Shape;307;p21"/>
          <p:cNvSpPr/>
          <p:nvPr/>
        </p:nvSpPr>
        <p:spPr>
          <a:xfrm>
            <a:off x="1256355" y="2838771"/>
            <a:ext cx="6644630" cy="120032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0" i="0" lang="es-ES" sz="3600" u="none" cap="none" strike="noStrike">
                <a:solidFill>
                  <a:srgbClr val="FF6600"/>
                </a:solidFill>
                <a:latin typeface="Garamond"/>
                <a:ea typeface="Garamond"/>
                <a:cs typeface="Garamond"/>
                <a:sym typeface="Garamond"/>
              </a:rPr>
              <a:t>Thematic Services for the Astrophysics community</a:t>
            </a:r>
            <a:endParaRPr b="0" i="0" sz="3600" u="none" cap="none" strike="noStrike">
              <a:solidFill>
                <a:srgbClr val="FF6600"/>
              </a:solidFill>
              <a:latin typeface="Garamond"/>
              <a:ea typeface="Garamond"/>
              <a:cs typeface="Garamond"/>
              <a:sym typeface="Garamond"/>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1" name="Shape 311"/>
        <p:cNvGrpSpPr/>
        <p:nvPr/>
      </p:nvGrpSpPr>
      <p:grpSpPr>
        <a:xfrm>
          <a:off x="0" y="0"/>
          <a:ext cx="0" cy="0"/>
          <a:chOff x="0" y="0"/>
          <a:chExt cx="0" cy="0"/>
        </a:xfrm>
      </p:grpSpPr>
      <p:sp>
        <p:nvSpPr>
          <p:cNvPr id="312" name="Google Shape;312;p22"/>
          <p:cNvSpPr txBox="1"/>
          <p:nvPr>
            <p:ph type="title"/>
          </p:nvPr>
        </p:nvSpPr>
        <p:spPr>
          <a:xfrm>
            <a:off x="578069" y="204629"/>
            <a:ext cx="6805447" cy="863923"/>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rgbClr val="FF6600"/>
              </a:buClr>
              <a:buSzPts val="3600"/>
              <a:buFont typeface="Garamond"/>
              <a:buNone/>
            </a:pPr>
            <a:r>
              <a:rPr lang="es-ES" sz="3600"/>
              <a:t>Latin American Giant Observatory - LAGO (1/2)</a:t>
            </a:r>
            <a:endParaRPr/>
          </a:p>
        </p:txBody>
      </p:sp>
      <p:sp>
        <p:nvSpPr>
          <p:cNvPr id="313" name="Google Shape;313;p22"/>
          <p:cNvSpPr txBox="1"/>
          <p:nvPr>
            <p:ph idx="1" type="body"/>
          </p:nvPr>
        </p:nvSpPr>
        <p:spPr>
          <a:xfrm>
            <a:off x="578069" y="1348828"/>
            <a:ext cx="8083060" cy="4475655"/>
          </a:xfrm>
          <a:prstGeom prst="rect">
            <a:avLst/>
          </a:prstGeom>
          <a:noFill/>
          <a:ln>
            <a:noFill/>
          </a:ln>
        </p:spPr>
        <p:txBody>
          <a:bodyPr anchorCtr="0" anchor="t" bIns="45700" lIns="91425" spcFirstLastPara="1" rIns="91425" wrap="square" tIns="45700">
            <a:normAutofit/>
          </a:bodyPr>
          <a:lstStyle/>
          <a:p>
            <a:pPr indent="-342900" lvl="0" marL="388620" rtl="0" algn="l">
              <a:lnSpc>
                <a:spcPct val="100000"/>
              </a:lnSpc>
              <a:spcBef>
                <a:spcPts val="0"/>
              </a:spcBef>
              <a:spcAft>
                <a:spcPts val="0"/>
              </a:spcAft>
              <a:buSzPts val="2000"/>
              <a:buFont typeface="Arial"/>
              <a:buChar char="•"/>
            </a:pPr>
            <a:r>
              <a:rPr lang="es-ES"/>
              <a:t>The Latin American Giant Observatory (LAGO) is an extended cosmic ray observatory composed of a network of water-Cherenkov detectors (WCD) spanning over different sites located at significantly different altitudes (from sea level up to more than 5,000m) and latitudes across Latin America. </a:t>
            </a:r>
            <a:endParaRPr/>
          </a:p>
          <a:p>
            <a:pPr indent="-342900" lvl="0" marL="388620" rtl="0" algn="l">
              <a:lnSpc>
                <a:spcPct val="100000"/>
              </a:lnSpc>
              <a:spcBef>
                <a:spcPts val="400"/>
              </a:spcBef>
              <a:spcAft>
                <a:spcPts val="0"/>
              </a:spcAft>
              <a:buSzPts val="2000"/>
              <a:buFont typeface="Arial"/>
              <a:buChar char="•"/>
            </a:pPr>
            <a:r>
              <a:rPr lang="es-ES"/>
              <a:t>Data: Raw data measured and lately preprocessed by the consortium prior to their availability. Simulations will be available too.</a:t>
            </a:r>
            <a:endParaRPr/>
          </a:p>
          <a:p>
            <a:pPr indent="-342900" lvl="0" marL="388620" rtl="0" algn="l">
              <a:lnSpc>
                <a:spcPct val="100000"/>
              </a:lnSpc>
              <a:spcBef>
                <a:spcPts val="400"/>
              </a:spcBef>
              <a:spcAft>
                <a:spcPts val="0"/>
              </a:spcAft>
              <a:buSzPts val="2000"/>
              <a:buFont typeface="Arial"/>
              <a:buChar char="•"/>
            </a:pPr>
            <a:r>
              <a:rPr lang="es-ES"/>
              <a:t>Impact: Data will be made public to the Cosmic Ray, Radiation and Space Weather communities, complementing those provided by major consortiums such as the Pierre Auger Observatory. This data sharing will be largely improved by integrating the EOSC services.</a:t>
            </a:r>
            <a:endParaRPr/>
          </a:p>
        </p:txBody>
      </p:sp>
      <p:sp>
        <p:nvSpPr>
          <p:cNvPr id="314" name="Google Shape;314;p22"/>
          <p:cNvSpPr txBox="1"/>
          <p:nvPr/>
        </p:nvSpPr>
        <p:spPr>
          <a:xfrm>
            <a:off x="178900" y="6104750"/>
            <a:ext cx="3000000" cy="531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s-ES" sz="1400" u="sng" cap="none" strike="noStrike">
                <a:solidFill>
                  <a:schemeClr val="hlink"/>
                </a:solidFill>
                <a:latin typeface="Arial"/>
                <a:ea typeface="Arial"/>
                <a:cs typeface="Arial"/>
                <a:sym typeface="Arial"/>
                <a:hlinkClick r:id="rId3"/>
              </a:rPr>
              <a:t>http://lagoproject.net/</a:t>
            </a:r>
            <a:r>
              <a:rPr b="0" i="0" lang="es-E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pic>
        <p:nvPicPr>
          <p:cNvPr id="315" name="Google Shape;315;p22"/>
          <p:cNvPicPr preferRelativeResize="0"/>
          <p:nvPr/>
        </p:nvPicPr>
        <p:blipFill rotWithShape="1">
          <a:blip r:embed="rId4">
            <a:alphaModFix/>
          </a:blip>
          <a:srcRect b="0" l="0" r="0" t="0"/>
          <a:stretch/>
        </p:blipFill>
        <p:spPr>
          <a:xfrm>
            <a:off x="6077648" y="5116675"/>
            <a:ext cx="2784975" cy="151907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9" name="Shape 319"/>
        <p:cNvGrpSpPr/>
        <p:nvPr/>
      </p:nvGrpSpPr>
      <p:grpSpPr>
        <a:xfrm>
          <a:off x="0" y="0"/>
          <a:ext cx="0" cy="0"/>
          <a:chOff x="0" y="0"/>
          <a:chExt cx="0" cy="0"/>
        </a:xfrm>
      </p:grpSpPr>
      <p:sp>
        <p:nvSpPr>
          <p:cNvPr id="320" name="Google Shape;320;p23"/>
          <p:cNvSpPr txBox="1"/>
          <p:nvPr>
            <p:ph type="title"/>
          </p:nvPr>
        </p:nvSpPr>
        <p:spPr>
          <a:xfrm>
            <a:off x="578069" y="204629"/>
            <a:ext cx="6805447" cy="863923"/>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rgbClr val="FF6600"/>
              </a:buClr>
              <a:buSzPts val="3600"/>
              <a:buFont typeface="Garamond"/>
              <a:buNone/>
            </a:pPr>
            <a:r>
              <a:rPr lang="es-ES" sz="3600"/>
              <a:t>Latin American Giant Observatory - LAGO (2/2)</a:t>
            </a:r>
            <a:endParaRPr/>
          </a:p>
        </p:txBody>
      </p:sp>
      <p:sp>
        <p:nvSpPr>
          <p:cNvPr id="321" name="Google Shape;321;p23"/>
          <p:cNvSpPr txBox="1"/>
          <p:nvPr>
            <p:ph idx="1" type="body"/>
          </p:nvPr>
        </p:nvSpPr>
        <p:spPr>
          <a:xfrm>
            <a:off x="578069" y="1348828"/>
            <a:ext cx="8083060" cy="4475655"/>
          </a:xfrm>
          <a:prstGeom prst="rect">
            <a:avLst/>
          </a:prstGeom>
          <a:noFill/>
          <a:ln>
            <a:noFill/>
          </a:ln>
        </p:spPr>
        <p:txBody>
          <a:bodyPr anchorCtr="0" anchor="t" bIns="45700" lIns="91425" spcFirstLastPara="1" rIns="91425" wrap="square" tIns="45700">
            <a:normAutofit/>
          </a:bodyPr>
          <a:lstStyle/>
          <a:p>
            <a:pPr indent="-342900" lvl="0" marL="388620" rtl="0" algn="l">
              <a:lnSpc>
                <a:spcPct val="100000"/>
              </a:lnSpc>
              <a:spcBef>
                <a:spcPts val="0"/>
              </a:spcBef>
              <a:spcAft>
                <a:spcPts val="0"/>
              </a:spcAft>
              <a:buSzPts val="2000"/>
              <a:buFont typeface="Arial"/>
              <a:buChar char="•"/>
            </a:pPr>
            <a:r>
              <a:rPr lang="es-ES"/>
              <a:t>Objectives: The integration of the processing and data access system of LAGO to run the codes used to perform the simulations as a service into the EOSC portal and the LAGO measured data harvested from the EOSC services.</a:t>
            </a:r>
            <a:endParaRPr/>
          </a:p>
          <a:p>
            <a:pPr indent="-285750" lvl="1" marL="605790" rtl="0" algn="l">
              <a:lnSpc>
                <a:spcPct val="100000"/>
              </a:lnSpc>
              <a:spcBef>
                <a:spcPts val="360"/>
              </a:spcBef>
              <a:spcAft>
                <a:spcPts val="0"/>
              </a:spcAft>
              <a:buClr>
                <a:srgbClr val="000000"/>
              </a:buClr>
              <a:buSzPts val="1800"/>
              <a:buChar char="•"/>
            </a:pPr>
            <a:r>
              <a:rPr lang="es-ES">
                <a:solidFill>
                  <a:srgbClr val="000000"/>
                </a:solidFill>
              </a:rPr>
              <a:t>Users: Scientists working on HEP, effects of cosmic radiation, space weather, volcanology, etc.</a:t>
            </a:r>
            <a:endParaRPr>
              <a:solidFill>
                <a:srgbClr val="000000"/>
              </a:solidFill>
            </a:endParaRPr>
          </a:p>
          <a:p>
            <a:pPr indent="-285750" lvl="1" marL="605790" rtl="0" algn="l">
              <a:lnSpc>
                <a:spcPct val="100000"/>
              </a:lnSpc>
              <a:spcBef>
                <a:spcPts val="360"/>
              </a:spcBef>
              <a:spcAft>
                <a:spcPts val="0"/>
              </a:spcAft>
              <a:buClr>
                <a:srgbClr val="000000"/>
              </a:buClr>
              <a:buSzPts val="1800"/>
              <a:buChar char="•"/>
            </a:pPr>
            <a:r>
              <a:rPr lang="es-ES">
                <a:solidFill>
                  <a:srgbClr val="000000"/>
                </a:solidFill>
              </a:rPr>
              <a:t>Bottlenecks: Prior to the EOSC integration, the main drawback is the data preprocess needed in order to make the measured data meaningful</a:t>
            </a:r>
            <a:endParaRPr>
              <a:solidFill>
                <a:srgbClr val="000000"/>
              </a:solidFill>
            </a:endParaRPr>
          </a:p>
          <a:p>
            <a:pPr indent="-285750" lvl="1" marL="605790" rtl="0" algn="l">
              <a:lnSpc>
                <a:spcPct val="100000"/>
              </a:lnSpc>
              <a:spcBef>
                <a:spcPts val="360"/>
              </a:spcBef>
              <a:spcAft>
                <a:spcPts val="0"/>
              </a:spcAft>
              <a:buClr>
                <a:srgbClr val="000000"/>
              </a:buClr>
              <a:buSzPts val="1800"/>
              <a:buChar char="•"/>
            </a:pPr>
            <a:r>
              <a:rPr lang="es-ES">
                <a:solidFill>
                  <a:srgbClr val="000000"/>
                </a:solidFill>
              </a:rPr>
              <a:t>Service needs: Data storage, curation and harvesting; computing power for simulations</a:t>
            </a:r>
            <a:endParaRPr>
              <a:solidFill>
                <a:srgbClr val="000000"/>
              </a:solidFill>
            </a:endParaRPr>
          </a:p>
          <a:p>
            <a:pPr indent="-342900" lvl="0" marL="388620" rtl="0" algn="l">
              <a:lnSpc>
                <a:spcPct val="100000"/>
              </a:lnSpc>
              <a:spcBef>
                <a:spcPts val="400"/>
              </a:spcBef>
              <a:spcAft>
                <a:spcPts val="0"/>
              </a:spcAft>
              <a:buSzPts val="2000"/>
              <a:buFont typeface="Arial"/>
              <a:buChar char="•"/>
            </a:pPr>
            <a:r>
              <a:rPr lang="es-ES"/>
              <a:t>Current status with respect to EOSC services: No EOSC services are integrated already, though data curation processes and scientific codes execution methodologies have been implemented following de facto standards promoted by initiatives such as EGI</a:t>
            </a:r>
            <a:endParaRPr/>
          </a:p>
          <a:p>
            <a:pPr indent="-215900" lvl="0" marL="388620" rtl="0" algn="l">
              <a:lnSpc>
                <a:spcPct val="100000"/>
              </a:lnSpc>
              <a:spcBef>
                <a:spcPts val="400"/>
              </a:spcBef>
              <a:spcAft>
                <a:spcPts val="0"/>
              </a:spcAft>
              <a:buSzPts val="2000"/>
              <a:buFont typeface="Arial"/>
              <a:buNone/>
            </a:pPr>
            <a:r>
              <a:t/>
            </a:r>
            <a:endParaRPr/>
          </a:p>
          <a:p>
            <a:pPr indent="-215900" lvl="0" marL="388620" rtl="0" algn="l">
              <a:lnSpc>
                <a:spcPct val="100000"/>
              </a:lnSpc>
              <a:spcBef>
                <a:spcPts val="400"/>
              </a:spcBef>
              <a:spcAft>
                <a:spcPts val="0"/>
              </a:spcAft>
              <a:buSzPts val="2000"/>
              <a:buFont typeface="Arial"/>
              <a:buNone/>
            </a:pPr>
            <a:r>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5" name="Shape 325"/>
        <p:cNvGrpSpPr/>
        <p:nvPr/>
      </p:nvGrpSpPr>
      <p:grpSpPr>
        <a:xfrm>
          <a:off x="0" y="0"/>
          <a:ext cx="0" cy="0"/>
          <a:chOff x="0" y="0"/>
          <a:chExt cx="0" cy="0"/>
        </a:xfrm>
      </p:grpSpPr>
      <p:sp>
        <p:nvSpPr>
          <p:cNvPr id="326" name="Google Shape;326;p24"/>
          <p:cNvSpPr/>
          <p:nvPr/>
        </p:nvSpPr>
        <p:spPr>
          <a:xfrm>
            <a:off x="1256355" y="2838771"/>
            <a:ext cx="6644630" cy="120032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0" i="0" lang="es-ES" sz="3600" u="none" cap="none" strike="noStrike">
                <a:solidFill>
                  <a:srgbClr val="FF6600"/>
                </a:solidFill>
                <a:latin typeface="Garamond"/>
                <a:ea typeface="Garamond"/>
                <a:cs typeface="Garamond"/>
                <a:sym typeface="Garamond"/>
              </a:rPr>
              <a:t>Thematic Services for the Environmental community</a:t>
            </a:r>
            <a:endParaRPr b="0" i="0" sz="3600" u="none" cap="none" strike="noStrike">
              <a:solidFill>
                <a:srgbClr val="FF6600"/>
              </a:solidFill>
              <a:latin typeface="Garamond"/>
              <a:ea typeface="Garamond"/>
              <a:cs typeface="Garamond"/>
              <a:sym typeface="Garamond"/>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0" name="Shape 330"/>
        <p:cNvGrpSpPr/>
        <p:nvPr/>
      </p:nvGrpSpPr>
      <p:grpSpPr>
        <a:xfrm>
          <a:off x="0" y="0"/>
          <a:ext cx="0" cy="0"/>
          <a:chOff x="0" y="0"/>
          <a:chExt cx="0" cy="0"/>
        </a:xfrm>
      </p:grpSpPr>
      <p:sp>
        <p:nvSpPr>
          <p:cNvPr id="331" name="Google Shape;331;g41b49f9a21_0_0"/>
          <p:cNvSpPr txBox="1"/>
          <p:nvPr>
            <p:ph type="title"/>
          </p:nvPr>
        </p:nvSpPr>
        <p:spPr>
          <a:xfrm>
            <a:off x="578069" y="204629"/>
            <a:ext cx="6805500" cy="8640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rgbClr val="FF6600"/>
              </a:buClr>
              <a:buSzPts val="3200"/>
              <a:buFont typeface="Garamond"/>
              <a:buNone/>
            </a:pPr>
            <a:r>
              <a:rPr lang="es-ES" sz="2800"/>
              <a:t>Sand and Dust Storms Warning Advisory and Assessment System - SDS-WAS (1/2)</a:t>
            </a:r>
            <a:endParaRPr sz="2800"/>
          </a:p>
        </p:txBody>
      </p:sp>
      <p:sp>
        <p:nvSpPr>
          <p:cNvPr id="332" name="Google Shape;332;g41b49f9a21_0_0"/>
          <p:cNvSpPr txBox="1"/>
          <p:nvPr>
            <p:ph idx="1" type="body"/>
          </p:nvPr>
        </p:nvSpPr>
        <p:spPr>
          <a:xfrm>
            <a:off x="578069" y="1348828"/>
            <a:ext cx="8083200" cy="5232000"/>
          </a:xfrm>
          <a:prstGeom prst="rect">
            <a:avLst/>
          </a:prstGeom>
          <a:noFill/>
          <a:ln>
            <a:noFill/>
          </a:ln>
        </p:spPr>
        <p:txBody>
          <a:bodyPr anchorCtr="0" anchor="t" bIns="45700" lIns="91425" spcFirstLastPara="1" rIns="91425" wrap="square" tIns="45700">
            <a:noAutofit/>
          </a:bodyPr>
          <a:lstStyle/>
          <a:p>
            <a:pPr indent="-342900" lvl="0" marL="388620" rtl="0" algn="l">
              <a:lnSpc>
                <a:spcPct val="100000"/>
              </a:lnSpc>
              <a:spcBef>
                <a:spcPts val="0"/>
              </a:spcBef>
              <a:spcAft>
                <a:spcPts val="0"/>
              </a:spcAft>
              <a:buSzPts val="2000"/>
              <a:buFont typeface="Arial"/>
              <a:buChar char="•"/>
            </a:pPr>
            <a:r>
              <a:rPr lang="es-ES"/>
              <a:t>SDS-WAS is a World Meteorological Organisation programme to improve capabilities for more reliable sand and dust storm forecasts. </a:t>
            </a:r>
            <a:endParaRPr/>
          </a:p>
          <a:p>
            <a:pPr indent="-342900" lvl="0" marL="388620" rtl="0" algn="l">
              <a:lnSpc>
                <a:spcPct val="100000"/>
              </a:lnSpc>
              <a:spcBef>
                <a:spcPts val="400"/>
              </a:spcBef>
              <a:spcAft>
                <a:spcPts val="0"/>
              </a:spcAft>
              <a:buSzPts val="2000"/>
              <a:buFont typeface="Arial"/>
              <a:buChar char="•"/>
            </a:pPr>
            <a:r>
              <a:rPr lang="es-ES"/>
              <a:t>The SDS-WAS runs, collects and offers several numerical models outputs for dust forecast (e.g. https://sds-was.aemet.es/forecast-products/dust-forecasts). </a:t>
            </a:r>
            <a:endParaRPr/>
          </a:p>
          <a:p>
            <a:pPr indent="-342900" lvl="0" marL="388620" rtl="0" algn="l">
              <a:lnSpc>
                <a:spcPct val="100000"/>
              </a:lnSpc>
              <a:spcBef>
                <a:spcPts val="400"/>
              </a:spcBef>
              <a:spcAft>
                <a:spcPts val="0"/>
              </a:spcAft>
              <a:buSzPts val="2000"/>
              <a:buFont typeface="Arial"/>
              <a:buChar char="•"/>
            </a:pPr>
            <a:r>
              <a:rPr lang="es-ES"/>
              <a:t>Data: model simulation (daily runs of 72 hours forecast, two variables) numerical outputs formatted in an international well documented standard (netCDF) and organized per year/month</a:t>
            </a:r>
            <a:endParaRPr>
              <a:solidFill>
                <a:srgbClr val="FF0000"/>
              </a:solidFill>
            </a:endParaRPr>
          </a:p>
          <a:p>
            <a:pPr indent="-342900" lvl="0" marL="388620" rtl="0" algn="l">
              <a:lnSpc>
                <a:spcPct val="100000"/>
              </a:lnSpc>
              <a:spcBef>
                <a:spcPts val="400"/>
              </a:spcBef>
              <a:spcAft>
                <a:spcPts val="0"/>
              </a:spcAft>
              <a:buSzPts val="2000"/>
              <a:buFont typeface="Arial"/>
              <a:buChar char="•"/>
            </a:pPr>
            <a:r>
              <a:rPr lang="es-ES"/>
              <a:t>Expected Impact: By the integration of such services in the EOSC, a more complete set of derived services can be built and offered to a wider group of users. The geographical area of interest of this service is reaching less favoured countries and having the potential to increase the life quality.</a:t>
            </a:r>
            <a:endParaRPr/>
          </a:p>
          <a:p>
            <a:pPr indent="-215900" lvl="0" marL="388620" rtl="0" algn="l">
              <a:lnSpc>
                <a:spcPct val="100000"/>
              </a:lnSpc>
              <a:spcBef>
                <a:spcPts val="400"/>
              </a:spcBef>
              <a:spcAft>
                <a:spcPts val="0"/>
              </a:spcAft>
              <a:buSzPts val="2000"/>
              <a:buFont typeface="Arial"/>
              <a:buNone/>
            </a:pPr>
            <a:r>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6" name="Shape 336"/>
        <p:cNvGrpSpPr/>
        <p:nvPr/>
      </p:nvGrpSpPr>
      <p:grpSpPr>
        <a:xfrm>
          <a:off x="0" y="0"/>
          <a:ext cx="0" cy="0"/>
          <a:chOff x="0" y="0"/>
          <a:chExt cx="0" cy="0"/>
        </a:xfrm>
      </p:grpSpPr>
      <p:sp>
        <p:nvSpPr>
          <p:cNvPr id="337" name="Google Shape;337;g41b49f9a21_0_5"/>
          <p:cNvSpPr txBox="1"/>
          <p:nvPr>
            <p:ph idx="1" type="body"/>
          </p:nvPr>
        </p:nvSpPr>
        <p:spPr>
          <a:xfrm>
            <a:off x="578069" y="1348828"/>
            <a:ext cx="8083200" cy="5232000"/>
          </a:xfrm>
          <a:prstGeom prst="rect">
            <a:avLst/>
          </a:prstGeom>
          <a:noFill/>
          <a:ln>
            <a:noFill/>
          </a:ln>
        </p:spPr>
        <p:txBody>
          <a:bodyPr anchorCtr="0" anchor="t" bIns="45700" lIns="91425" spcFirstLastPara="1" rIns="91425" wrap="square" tIns="45700">
            <a:noAutofit/>
          </a:bodyPr>
          <a:lstStyle/>
          <a:p>
            <a:pPr indent="-342900" lvl="0" marL="388620" rtl="0" algn="l">
              <a:lnSpc>
                <a:spcPct val="100000"/>
              </a:lnSpc>
              <a:spcBef>
                <a:spcPts val="0"/>
              </a:spcBef>
              <a:spcAft>
                <a:spcPts val="0"/>
              </a:spcAft>
              <a:buSzPts val="2000"/>
              <a:buFont typeface="Arial"/>
              <a:buChar char="•"/>
            </a:pPr>
            <a:r>
              <a:rPr lang="es-ES"/>
              <a:t>Objectives: The integration of the numerical data of models simulations for dust forecast, observational data and data processing into the EOSC catalogue to disseminate data, improve FAIRness and provide some data analysis results</a:t>
            </a:r>
            <a:endParaRPr/>
          </a:p>
          <a:p>
            <a:pPr indent="-285750" lvl="2" marL="788670" rtl="0" algn="l">
              <a:lnSpc>
                <a:spcPct val="100000"/>
              </a:lnSpc>
              <a:spcBef>
                <a:spcPts val="0"/>
              </a:spcBef>
              <a:spcAft>
                <a:spcPts val="0"/>
              </a:spcAft>
              <a:buSzPts val="1600"/>
              <a:buChar char="•"/>
            </a:pPr>
            <a:r>
              <a:rPr lang="es-ES"/>
              <a:t>Users: dust scientific community, PhD students, researchers, meteo services, enterprises working on businesses affected by dust (solar, aviation, agriculture, etc …)</a:t>
            </a:r>
            <a:endParaRPr/>
          </a:p>
          <a:p>
            <a:pPr indent="-285750" lvl="2" marL="788670" rtl="0" algn="l">
              <a:lnSpc>
                <a:spcPct val="100000"/>
              </a:lnSpc>
              <a:spcBef>
                <a:spcPts val="0"/>
              </a:spcBef>
              <a:spcAft>
                <a:spcPts val="0"/>
              </a:spcAft>
              <a:buSzPts val="1600"/>
              <a:buChar char="•"/>
            </a:pPr>
            <a:r>
              <a:rPr lang="es-ES"/>
              <a:t>Bottlenecks: reliability of data sources. Data not simulated locally are retrieved from partners servers, often in experimental mode, so not fully operational</a:t>
            </a:r>
            <a:endParaRPr/>
          </a:p>
          <a:p>
            <a:pPr indent="-285750" lvl="2" marL="788670" rtl="0" algn="l">
              <a:lnSpc>
                <a:spcPct val="100000"/>
              </a:lnSpc>
              <a:spcBef>
                <a:spcPts val="0"/>
              </a:spcBef>
              <a:spcAft>
                <a:spcPts val="0"/>
              </a:spcAft>
              <a:buSzPts val="1600"/>
              <a:buChar char="•"/>
            </a:pPr>
            <a:r>
              <a:rPr lang="es-ES"/>
              <a:t>Services needed: Data storage and curation; computing power for data analysis</a:t>
            </a:r>
            <a:endParaRPr/>
          </a:p>
          <a:p>
            <a:pPr indent="-342900" lvl="0" marL="388620" rtl="0" algn="l">
              <a:lnSpc>
                <a:spcPct val="100000"/>
              </a:lnSpc>
              <a:spcBef>
                <a:spcPts val="400"/>
              </a:spcBef>
              <a:spcAft>
                <a:spcPts val="0"/>
              </a:spcAft>
              <a:buSzPts val="2000"/>
              <a:buFont typeface="Arial"/>
              <a:buChar char="•"/>
            </a:pPr>
            <a:r>
              <a:rPr lang="es-ES"/>
              <a:t>Current status with respect to EOSC services: currently has been implemented two EUDAT services, B2SAFE (Storage/Backup) and B2STAGE (staging, moving data from HPC to Storage).</a:t>
            </a:r>
            <a:endParaRPr/>
          </a:p>
          <a:p>
            <a:pPr indent="-215900" lvl="0" marL="388620" rtl="0" algn="l">
              <a:lnSpc>
                <a:spcPct val="100000"/>
              </a:lnSpc>
              <a:spcBef>
                <a:spcPts val="400"/>
              </a:spcBef>
              <a:spcAft>
                <a:spcPts val="0"/>
              </a:spcAft>
              <a:buSzPts val="2000"/>
              <a:buFont typeface="Arial"/>
              <a:buNone/>
            </a:pPr>
            <a:r>
              <a:t/>
            </a:r>
            <a:endParaRPr/>
          </a:p>
        </p:txBody>
      </p:sp>
      <p:sp>
        <p:nvSpPr>
          <p:cNvPr id="338" name="Google Shape;338;g41b49f9a21_0_5"/>
          <p:cNvSpPr txBox="1"/>
          <p:nvPr>
            <p:ph type="title"/>
          </p:nvPr>
        </p:nvSpPr>
        <p:spPr>
          <a:xfrm>
            <a:off x="578069" y="204629"/>
            <a:ext cx="6805500" cy="8640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rgbClr val="FF6600"/>
              </a:buClr>
              <a:buSzPts val="3200"/>
              <a:buFont typeface="Garamond"/>
              <a:buNone/>
            </a:pPr>
            <a:r>
              <a:rPr lang="es-ES" sz="2800"/>
              <a:t>Sand and Dust Storms Warning Advisory and Assessment System - SDS-WAS (2/2)</a:t>
            </a:r>
            <a:endParaRPr sz="2800"/>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2" name="Shape 342"/>
        <p:cNvGrpSpPr/>
        <p:nvPr/>
      </p:nvGrpSpPr>
      <p:grpSpPr>
        <a:xfrm>
          <a:off x="0" y="0"/>
          <a:ext cx="0" cy="0"/>
          <a:chOff x="0" y="0"/>
          <a:chExt cx="0" cy="0"/>
        </a:xfrm>
      </p:grpSpPr>
      <p:sp>
        <p:nvSpPr>
          <p:cNvPr id="343" name="Google Shape;343;p27"/>
          <p:cNvSpPr txBox="1"/>
          <p:nvPr>
            <p:ph type="title"/>
          </p:nvPr>
        </p:nvSpPr>
        <p:spPr>
          <a:xfrm>
            <a:off x="578069" y="204629"/>
            <a:ext cx="6805447" cy="863923"/>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rgbClr val="FF6600"/>
              </a:buClr>
              <a:buSzPts val="3400"/>
              <a:buFont typeface="Garamond"/>
              <a:buNone/>
            </a:pPr>
            <a:r>
              <a:rPr lang="es-ES" sz="3400"/>
              <a:t>UMSA: UNTARGETED MASS-SPECTROMETRY ANALYSIS (1/2)</a:t>
            </a:r>
            <a:endParaRPr sz="3400"/>
          </a:p>
        </p:txBody>
      </p:sp>
      <p:sp>
        <p:nvSpPr>
          <p:cNvPr id="344" name="Google Shape;344;p27"/>
          <p:cNvSpPr txBox="1"/>
          <p:nvPr>
            <p:ph idx="1" type="body"/>
          </p:nvPr>
        </p:nvSpPr>
        <p:spPr>
          <a:xfrm>
            <a:off x="578069" y="1348828"/>
            <a:ext cx="8083060" cy="5232081"/>
          </a:xfrm>
          <a:prstGeom prst="rect">
            <a:avLst/>
          </a:prstGeom>
          <a:noFill/>
          <a:ln>
            <a:noFill/>
          </a:ln>
        </p:spPr>
        <p:txBody>
          <a:bodyPr anchorCtr="0" anchor="t" bIns="45700" lIns="91425" spcFirstLastPara="1" rIns="91425" wrap="square" tIns="45700">
            <a:normAutofit/>
          </a:bodyPr>
          <a:lstStyle/>
          <a:p>
            <a:pPr indent="-342900" lvl="0" marL="388620" rtl="0" algn="l">
              <a:lnSpc>
                <a:spcPct val="100000"/>
              </a:lnSpc>
              <a:spcBef>
                <a:spcPts val="0"/>
              </a:spcBef>
              <a:spcAft>
                <a:spcPts val="0"/>
              </a:spcAft>
              <a:buSzPts val="2000"/>
              <a:buFont typeface="Arial"/>
              <a:buChar char="•"/>
            </a:pPr>
            <a:r>
              <a:rPr lang="es-ES"/>
              <a:t>UMSA is an untargeted mass-spectrometry analysis service from RECETOX (Research Centre for Toxic Compounds in the Environment at Masaryk University) in the Czech Republic.</a:t>
            </a:r>
            <a:endParaRPr/>
          </a:p>
          <a:p>
            <a:pPr indent="-342900" lvl="0" marL="388620" rtl="0" algn="l">
              <a:lnSpc>
                <a:spcPct val="100000"/>
              </a:lnSpc>
              <a:spcBef>
                <a:spcPts val="400"/>
              </a:spcBef>
              <a:spcAft>
                <a:spcPts val="0"/>
              </a:spcAft>
              <a:buSzPts val="2000"/>
              <a:buFont typeface="Arial"/>
              <a:buChar char="•"/>
            </a:pPr>
            <a:r>
              <a:rPr lang="es-ES"/>
              <a:t>Data: unprocessed (raw) data on mass spectra of liquid and gas chromatography measurements, and associated metadata -- origin of samples, conditions of the measurements etc.</a:t>
            </a:r>
            <a:endParaRPr>
              <a:solidFill>
                <a:srgbClr val="FF0000"/>
              </a:solidFill>
            </a:endParaRPr>
          </a:p>
          <a:p>
            <a:pPr indent="-342900" lvl="0" marL="388620" rtl="0" algn="l">
              <a:lnSpc>
                <a:spcPct val="100000"/>
              </a:lnSpc>
              <a:spcBef>
                <a:spcPts val="400"/>
              </a:spcBef>
              <a:spcAft>
                <a:spcPts val="0"/>
              </a:spcAft>
              <a:buSzPts val="2000"/>
              <a:buFont typeface="Arial"/>
              <a:buChar char="•"/>
            </a:pPr>
            <a:r>
              <a:rPr lang="es-ES"/>
              <a:t>Expected Impact: The service is expected to evolve to a key component of the emerging EIRENE ESFRI. By means of the integration in EOSC, uniform access to data and computing resources will be provided, scaling the service to the target European-wide user community.</a:t>
            </a:r>
            <a:endParaRPr/>
          </a:p>
          <a:p>
            <a:pPr indent="-215900" lvl="0" marL="388620" rtl="0" algn="l">
              <a:lnSpc>
                <a:spcPct val="100000"/>
              </a:lnSpc>
              <a:spcBef>
                <a:spcPts val="400"/>
              </a:spcBef>
              <a:spcAft>
                <a:spcPts val="0"/>
              </a:spcAft>
              <a:buSzPts val="2000"/>
              <a:buFont typeface="Arial"/>
              <a:buNone/>
            </a:pPr>
            <a:r>
              <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8" name="Shape 348"/>
        <p:cNvGrpSpPr/>
        <p:nvPr/>
      </p:nvGrpSpPr>
      <p:grpSpPr>
        <a:xfrm>
          <a:off x="0" y="0"/>
          <a:ext cx="0" cy="0"/>
          <a:chOff x="0" y="0"/>
          <a:chExt cx="0" cy="0"/>
        </a:xfrm>
      </p:grpSpPr>
      <p:sp>
        <p:nvSpPr>
          <p:cNvPr id="349" name="Google Shape;349;p28"/>
          <p:cNvSpPr txBox="1"/>
          <p:nvPr>
            <p:ph type="title"/>
          </p:nvPr>
        </p:nvSpPr>
        <p:spPr>
          <a:xfrm>
            <a:off x="578069" y="204629"/>
            <a:ext cx="6805447" cy="863923"/>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rgbClr val="FF6600"/>
              </a:buClr>
              <a:buSzPts val="3400"/>
              <a:buFont typeface="Garamond"/>
              <a:buNone/>
            </a:pPr>
            <a:r>
              <a:rPr lang="es-ES" sz="3400"/>
              <a:t>UMSA: UNTARGETED MASS-SPECTROMETRY ANALYSIS (2/2)</a:t>
            </a:r>
            <a:endParaRPr sz="3400"/>
          </a:p>
        </p:txBody>
      </p:sp>
      <p:sp>
        <p:nvSpPr>
          <p:cNvPr id="350" name="Google Shape;350;p28"/>
          <p:cNvSpPr txBox="1"/>
          <p:nvPr>
            <p:ph idx="1" type="body"/>
          </p:nvPr>
        </p:nvSpPr>
        <p:spPr>
          <a:xfrm>
            <a:off x="578069" y="1348828"/>
            <a:ext cx="8083060" cy="5232081"/>
          </a:xfrm>
          <a:prstGeom prst="rect">
            <a:avLst/>
          </a:prstGeom>
          <a:noFill/>
          <a:ln>
            <a:noFill/>
          </a:ln>
        </p:spPr>
        <p:txBody>
          <a:bodyPr anchorCtr="0" anchor="t" bIns="45700" lIns="91425" spcFirstLastPara="1" rIns="91425" wrap="square" tIns="45700">
            <a:normAutofit/>
          </a:bodyPr>
          <a:lstStyle/>
          <a:p>
            <a:pPr indent="-342900" lvl="0" marL="388620" rtl="0" algn="l">
              <a:lnSpc>
                <a:spcPct val="100000"/>
              </a:lnSpc>
              <a:spcBef>
                <a:spcPts val="0"/>
              </a:spcBef>
              <a:spcAft>
                <a:spcPts val="0"/>
              </a:spcAft>
              <a:buSzPts val="2000"/>
              <a:buFont typeface="Arial"/>
              <a:buChar char="•"/>
            </a:pPr>
            <a:r>
              <a:rPr lang="es-ES"/>
              <a:t>Objectives: Typically, mass spectrometry is done in targeted way -- confirm or disprove presence of a specific compound in a sample. On the contrary, we aim at data processing that will allow correlating the whole spectra (ie. all the present compounds) with other data (social, medical, other sample analyses, …) to work with more complex hypotheses of environmental impacts on human health.</a:t>
            </a:r>
            <a:endParaRPr/>
          </a:p>
          <a:p>
            <a:pPr indent="-285750" lvl="1" marL="605790" rtl="0" algn="l">
              <a:lnSpc>
                <a:spcPct val="100000"/>
              </a:lnSpc>
              <a:spcBef>
                <a:spcPts val="360"/>
              </a:spcBef>
              <a:spcAft>
                <a:spcPts val="0"/>
              </a:spcAft>
              <a:buClr>
                <a:srgbClr val="000000"/>
              </a:buClr>
              <a:buSzPts val="1800"/>
              <a:buChar char="•"/>
            </a:pPr>
            <a:r>
              <a:rPr lang="es-ES">
                <a:solidFill>
                  <a:srgbClr val="000000"/>
                </a:solidFill>
              </a:rPr>
              <a:t>Users: mass spectrometry researchers (the initial analysis) and data analysts (complex hypotheses) of the EIRENE community.</a:t>
            </a:r>
            <a:endParaRPr>
              <a:solidFill>
                <a:srgbClr val="000000"/>
              </a:solidFill>
            </a:endParaRPr>
          </a:p>
          <a:p>
            <a:pPr indent="-285750" lvl="1" marL="605790" rtl="0" algn="l">
              <a:lnSpc>
                <a:spcPct val="100000"/>
              </a:lnSpc>
              <a:spcBef>
                <a:spcPts val="360"/>
              </a:spcBef>
              <a:spcAft>
                <a:spcPts val="0"/>
              </a:spcAft>
              <a:buClr>
                <a:srgbClr val="000000"/>
              </a:buClr>
              <a:buSzPts val="1800"/>
              <a:buChar char="•"/>
            </a:pPr>
            <a:r>
              <a:rPr lang="es-ES">
                <a:solidFill>
                  <a:srgbClr val="000000"/>
                </a:solidFill>
              </a:rPr>
              <a:t>Bottlenecks: long term data storage (decades), data provenance tracking, lack of stable implementation (most existing software is focused on targeted experiments)</a:t>
            </a:r>
            <a:endParaRPr>
              <a:solidFill>
                <a:srgbClr val="000000"/>
              </a:solidFill>
            </a:endParaRPr>
          </a:p>
          <a:p>
            <a:pPr indent="-285750" lvl="1" marL="605790" rtl="0" algn="l">
              <a:lnSpc>
                <a:spcPct val="100000"/>
              </a:lnSpc>
              <a:spcBef>
                <a:spcPts val="360"/>
              </a:spcBef>
              <a:spcAft>
                <a:spcPts val="0"/>
              </a:spcAft>
              <a:buClr>
                <a:srgbClr val="000000"/>
              </a:buClr>
              <a:buSzPts val="1800"/>
              <a:buChar char="•"/>
            </a:pPr>
            <a:r>
              <a:rPr lang="es-ES">
                <a:solidFill>
                  <a:srgbClr val="000000"/>
                </a:solidFill>
              </a:rPr>
              <a:t>Service needs: data storage and curation, computing, workflows</a:t>
            </a:r>
            <a:endParaRPr>
              <a:solidFill>
                <a:srgbClr val="000000"/>
              </a:solidFill>
            </a:endParaRPr>
          </a:p>
          <a:p>
            <a:pPr indent="-342900" lvl="0" marL="388620" rtl="0" algn="l">
              <a:lnSpc>
                <a:spcPct val="100000"/>
              </a:lnSpc>
              <a:spcBef>
                <a:spcPts val="400"/>
              </a:spcBef>
              <a:spcAft>
                <a:spcPts val="0"/>
              </a:spcAft>
              <a:buSzPts val="2000"/>
              <a:buFont typeface="Arial"/>
              <a:buChar char="•"/>
            </a:pPr>
            <a:r>
              <a:rPr lang="es-ES"/>
              <a:t>Current status with respect to EOSC services: </a:t>
            </a:r>
            <a:r>
              <a:rPr lang="es-ES">
                <a:solidFill>
                  <a:srgbClr val="000000"/>
                </a:solidFill>
              </a:rPr>
              <a:t>“hand powered”, ie. manually spawned virtual machines at CZ cloud site are used in prototype development and evaluation</a:t>
            </a:r>
            <a:endParaRPr>
              <a:solidFill>
                <a:srgbClr val="00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5" name="Shape 135"/>
        <p:cNvGrpSpPr/>
        <p:nvPr/>
      </p:nvGrpSpPr>
      <p:grpSpPr>
        <a:xfrm>
          <a:off x="0" y="0"/>
          <a:ext cx="0" cy="0"/>
          <a:chOff x="0" y="0"/>
          <a:chExt cx="0" cy="0"/>
        </a:xfrm>
      </p:grpSpPr>
      <p:sp>
        <p:nvSpPr>
          <p:cNvPr id="136" name="Google Shape;136;g41c40d4a6c_0_17"/>
          <p:cNvSpPr txBox="1"/>
          <p:nvPr>
            <p:ph type="title"/>
          </p:nvPr>
        </p:nvSpPr>
        <p:spPr>
          <a:xfrm>
            <a:off x="578069" y="204629"/>
            <a:ext cx="6805500" cy="8640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4000"/>
              <a:buNone/>
            </a:pPr>
            <a:r>
              <a:rPr lang="es-ES"/>
              <a:t>Communication Means</a:t>
            </a:r>
            <a:endParaRPr/>
          </a:p>
        </p:txBody>
      </p:sp>
      <p:sp>
        <p:nvSpPr>
          <p:cNvPr id="137" name="Google Shape;137;g41c40d4a6c_0_17"/>
          <p:cNvSpPr txBox="1"/>
          <p:nvPr>
            <p:ph idx="1" type="body"/>
          </p:nvPr>
        </p:nvSpPr>
        <p:spPr>
          <a:xfrm>
            <a:off x="578069" y="1348828"/>
            <a:ext cx="8083200" cy="4475700"/>
          </a:xfrm>
          <a:prstGeom prst="rect">
            <a:avLst/>
          </a:prstGeom>
          <a:noFill/>
          <a:ln>
            <a:noFill/>
          </a:ln>
        </p:spPr>
        <p:txBody>
          <a:bodyPr anchorCtr="0" anchor="t" bIns="45700" lIns="91425" spcFirstLastPara="1" rIns="91425" wrap="square" tIns="45700">
            <a:noAutofit/>
          </a:bodyPr>
          <a:lstStyle/>
          <a:p>
            <a:pPr indent="-355600" lvl="0" marL="457200" rtl="0" algn="l">
              <a:lnSpc>
                <a:spcPct val="100000"/>
              </a:lnSpc>
              <a:spcBef>
                <a:spcPts val="400"/>
              </a:spcBef>
              <a:spcAft>
                <a:spcPts val="0"/>
              </a:spcAft>
              <a:buSzPts val="2000"/>
              <a:buChar char="-"/>
            </a:pPr>
            <a:r>
              <a:rPr lang="es-ES"/>
              <a:t>Mailing list (</a:t>
            </a:r>
            <a:r>
              <a:rPr lang="es-ES" u="sng">
                <a:solidFill>
                  <a:schemeClr val="hlink"/>
                </a:solidFill>
                <a:hlinkClick r:id="rId3"/>
              </a:rPr>
              <a:t>wp4-eosc-synergy@listas.csic.es</a:t>
            </a:r>
            <a:r>
              <a:rPr lang="es-ES"/>
              <a:t> - TBC)</a:t>
            </a:r>
            <a:endParaRPr/>
          </a:p>
          <a:p>
            <a:pPr indent="-304800" lvl="1" marL="914400" rtl="0" algn="l">
              <a:lnSpc>
                <a:spcPct val="100000"/>
              </a:lnSpc>
              <a:spcBef>
                <a:spcPts val="0"/>
              </a:spcBef>
              <a:spcAft>
                <a:spcPts val="0"/>
              </a:spcAft>
              <a:buSzPts val="1200"/>
              <a:buChar char="-"/>
            </a:pPr>
            <a:r>
              <a:rPr lang="es-ES" sz="1200"/>
              <a:t>Ignacio Blanquer &lt;</a:t>
            </a:r>
            <a:r>
              <a:rPr lang="es-ES" sz="1200" u="sng">
                <a:solidFill>
                  <a:schemeClr val="hlink"/>
                </a:solidFill>
                <a:hlinkClick r:id="rId4"/>
              </a:rPr>
              <a:t>iblanque@dsic.upv.es</a:t>
            </a:r>
            <a:r>
              <a:rPr lang="es-ES" sz="1200"/>
              <a:t>&gt;, Amanda Calatrava &lt;</a:t>
            </a:r>
            <a:r>
              <a:rPr lang="es-ES" sz="1200" u="sng">
                <a:solidFill>
                  <a:schemeClr val="hlink"/>
                </a:solidFill>
                <a:hlinkClick r:id="rId5"/>
              </a:rPr>
              <a:t>amcaar@i3m.upv.es</a:t>
            </a:r>
            <a:r>
              <a:rPr lang="es-ES" sz="1200"/>
              <a:t>&gt;, Mayo Garcia Rafael &lt;</a:t>
            </a:r>
            <a:r>
              <a:rPr lang="es-ES" sz="1200" u="sng">
                <a:solidFill>
                  <a:schemeClr val="hlink"/>
                </a:solidFill>
                <a:hlinkClick r:id="rId6"/>
              </a:rPr>
              <a:t>rafael.mayo@ciemat.es</a:t>
            </a:r>
            <a:r>
              <a:rPr lang="es-ES" sz="1200"/>
              <a:t>&gt;,  Antonio Rubio &lt;</a:t>
            </a:r>
            <a:r>
              <a:rPr lang="es-ES" sz="1200" u="sng">
                <a:solidFill>
                  <a:schemeClr val="hlink"/>
                </a:solidFill>
                <a:hlinkClick r:id="rId7"/>
              </a:rPr>
              <a:t>antonio.rubio@ciemat.es</a:t>
            </a:r>
            <a:r>
              <a:rPr lang="es-ES" sz="1200"/>
              <a:t>&gt;, Salvador Capella-Gutierrez &lt;</a:t>
            </a:r>
            <a:r>
              <a:rPr lang="es-ES" sz="1200" u="sng">
                <a:solidFill>
                  <a:schemeClr val="hlink"/>
                </a:solidFill>
                <a:hlinkClick r:id="rId8"/>
              </a:rPr>
              <a:t>salvador.capella@bsc.es</a:t>
            </a:r>
            <a:r>
              <a:rPr lang="es-ES" sz="1200"/>
              <a:t>&gt;, Francesco Benincasa &lt;</a:t>
            </a:r>
            <a:r>
              <a:rPr lang="es-ES" sz="1200" u="sng">
                <a:solidFill>
                  <a:schemeClr val="hlink"/>
                </a:solidFill>
                <a:hlinkClick r:id="rId9"/>
              </a:rPr>
              <a:t>francesco.benincasa@bsc.es</a:t>
            </a:r>
            <a:r>
              <a:rPr lang="es-ES" sz="1200"/>
              <a:t>&gt;, Nadia Tonello &lt;</a:t>
            </a:r>
            <a:r>
              <a:rPr lang="es-ES" sz="1200" u="sng">
                <a:solidFill>
                  <a:schemeClr val="hlink"/>
                </a:solidFill>
                <a:hlinkClick r:id="rId10"/>
              </a:rPr>
              <a:t>nadia.tonello@bsc.es</a:t>
            </a:r>
            <a:r>
              <a:rPr lang="es-ES" sz="1200"/>
              <a:t>&gt;, Jose Maria Carazo &lt;</a:t>
            </a:r>
            <a:r>
              <a:rPr lang="es-ES" sz="1200" u="sng">
                <a:solidFill>
                  <a:schemeClr val="hlink"/>
                </a:solidFill>
                <a:hlinkClick r:id="rId11"/>
              </a:rPr>
              <a:t>carazo@cnb.csic.es</a:t>
            </a:r>
            <a:r>
              <a:rPr lang="es-ES" sz="1200"/>
              <a:t>&gt;, Laura del Caño &lt;</a:t>
            </a:r>
            <a:r>
              <a:rPr lang="es-ES" sz="1200" u="sng">
                <a:solidFill>
                  <a:schemeClr val="hlink"/>
                </a:solidFill>
                <a:hlinkClick r:id="rId12"/>
              </a:rPr>
              <a:t>ldelcano@cnb.csic.es</a:t>
            </a:r>
            <a:r>
              <a:rPr lang="es-ES" sz="1200"/>
              <a:t>&gt;, Mario David &lt;</a:t>
            </a:r>
            <a:r>
              <a:rPr lang="es-ES" sz="1200" u="sng">
                <a:solidFill>
                  <a:schemeClr val="hlink"/>
                </a:solidFill>
                <a:hlinkClick r:id="rId13"/>
              </a:rPr>
              <a:t>david@lip.pt</a:t>
            </a:r>
            <a:r>
              <a:rPr lang="es-ES" sz="1200"/>
              <a:t>&gt;, Ludek Matyska &lt;</a:t>
            </a:r>
            <a:r>
              <a:rPr lang="es-ES" sz="1200" u="sng">
                <a:solidFill>
                  <a:schemeClr val="hlink"/>
                </a:solidFill>
                <a:hlinkClick r:id="rId14"/>
              </a:rPr>
              <a:t>ludek@ics.muni.cz</a:t>
            </a:r>
            <a:r>
              <a:rPr lang="es-ES" sz="1200"/>
              <a:t>&gt;, Alberto Azevedo &lt;</a:t>
            </a:r>
            <a:r>
              <a:rPr lang="es-ES" sz="1200" u="sng">
                <a:solidFill>
                  <a:schemeClr val="hlink"/>
                </a:solidFill>
                <a:hlinkClick r:id="rId15"/>
              </a:rPr>
              <a:t>aazevedo@lnec.pt</a:t>
            </a:r>
            <a:r>
              <a:rPr lang="es-ES" sz="1200"/>
              <a:t>&gt;, Anabela Oliveira &lt;</a:t>
            </a:r>
            <a:r>
              <a:rPr lang="es-ES" sz="1200" u="sng">
                <a:solidFill>
                  <a:schemeClr val="hlink"/>
                </a:solidFill>
                <a:hlinkClick r:id="rId16"/>
              </a:rPr>
              <a:t>aoliveira@lnec.pt</a:t>
            </a:r>
            <a:r>
              <a:rPr lang="es-ES" sz="1200"/>
              <a:t>&gt; , Fabien Durand &lt;</a:t>
            </a:r>
            <a:r>
              <a:rPr lang="es-ES" sz="1200" u="sng">
                <a:solidFill>
                  <a:schemeClr val="hlink"/>
                </a:solidFill>
                <a:hlinkClick r:id="rId17"/>
              </a:rPr>
              <a:t>fabien.durand@ird.fr</a:t>
            </a:r>
            <a:r>
              <a:rPr lang="es-ES" sz="1200"/>
              <a:t>&gt;, "Pavesio Blanco, Manuel" &lt;</a:t>
            </a:r>
            <a:r>
              <a:rPr lang="es-ES" sz="1200" u="sng">
                <a:solidFill>
                  <a:schemeClr val="hlink"/>
                </a:solidFill>
                <a:hlinkClick r:id="rId18"/>
              </a:rPr>
              <a:t>mpavesio@indra.es</a:t>
            </a:r>
            <a:r>
              <a:rPr lang="es-ES" sz="1200"/>
              <a:t>&gt;, Viet Tran &lt;</a:t>
            </a:r>
            <a:r>
              <a:rPr lang="es-ES" sz="1200" u="sng">
                <a:solidFill>
                  <a:schemeClr val="hlink"/>
                </a:solidFill>
                <a:hlinkClick r:id="rId19"/>
              </a:rPr>
              <a:t>viet.ui@savba.sk</a:t>
            </a:r>
            <a:r>
              <a:rPr lang="es-ES" sz="1200"/>
              <a:t>&gt; , Peter Braesicke &lt;</a:t>
            </a:r>
            <a:r>
              <a:rPr lang="es-ES" sz="1200" u="sng">
                <a:solidFill>
                  <a:schemeClr val="hlink"/>
                </a:solidFill>
                <a:hlinkClick r:id="rId20"/>
              </a:rPr>
              <a:t>peter.braesicke@kit.edu</a:t>
            </a:r>
            <a:r>
              <a:rPr lang="es-ES" sz="1200"/>
              <a:t>&gt;, Sylvia Kellmann &lt;</a:t>
            </a:r>
            <a:r>
              <a:rPr lang="es-ES" sz="1200" u="sng">
                <a:solidFill>
                  <a:schemeClr val="hlink"/>
                </a:solidFill>
                <a:hlinkClick r:id="rId21"/>
              </a:rPr>
              <a:t>sylvia.kellmann@kit.edu</a:t>
            </a:r>
            <a:r>
              <a:rPr lang="es-ES" sz="1200"/>
              <a:t>&gt;, </a:t>
            </a:r>
            <a:endParaRPr sz="1200"/>
          </a:p>
          <a:p>
            <a:pPr indent="-355600" lvl="0" marL="457200" rtl="0" algn="l">
              <a:lnSpc>
                <a:spcPct val="115000"/>
              </a:lnSpc>
              <a:spcBef>
                <a:spcPts val="0"/>
              </a:spcBef>
              <a:spcAft>
                <a:spcPts val="0"/>
              </a:spcAft>
              <a:buSzPts val="2000"/>
              <a:buChar char="-"/>
            </a:pPr>
            <a:r>
              <a:rPr lang="es-ES"/>
              <a:t>Shared Folder in Google Docs: </a:t>
            </a:r>
            <a:r>
              <a:rPr lang="es-ES" u="sng">
                <a:solidFill>
                  <a:schemeClr val="hlink"/>
                </a:solidFill>
                <a:hlinkClick r:id="rId22"/>
              </a:rPr>
              <a:t>https://drive.google.com/drive/folders/0AIdRBFBb42CgUk9PVA</a:t>
            </a:r>
            <a:endParaRPr u="sng">
              <a:solidFill>
                <a:schemeClr val="hlink"/>
              </a:solidFill>
            </a:endParaRPr>
          </a:p>
          <a:p>
            <a:pPr indent="-355600" lvl="0" marL="457200" rtl="0" algn="l">
              <a:lnSpc>
                <a:spcPct val="115000"/>
              </a:lnSpc>
              <a:spcBef>
                <a:spcPts val="0"/>
              </a:spcBef>
              <a:spcAft>
                <a:spcPts val="0"/>
              </a:spcAft>
              <a:buSzPts val="2000"/>
              <a:buChar char="-"/>
            </a:pPr>
            <a:r>
              <a:rPr lang="es-ES"/>
              <a:t>Other means: Trello (URL to be pasted)</a:t>
            </a:r>
            <a:endParaRPr/>
          </a:p>
          <a:p>
            <a:pPr indent="0" lvl="0" marL="0" rtl="0" algn="l">
              <a:lnSpc>
                <a:spcPct val="100000"/>
              </a:lnSpc>
              <a:spcBef>
                <a:spcPts val="0"/>
              </a:spcBef>
              <a:spcAft>
                <a:spcPts val="0"/>
              </a:spcAft>
              <a:buNone/>
            </a:pPr>
            <a:r>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4" name="Shape 354"/>
        <p:cNvGrpSpPr/>
        <p:nvPr/>
      </p:nvGrpSpPr>
      <p:grpSpPr>
        <a:xfrm>
          <a:off x="0" y="0"/>
          <a:ext cx="0" cy="0"/>
          <a:chOff x="0" y="0"/>
          <a:chExt cx="0" cy="0"/>
        </a:xfrm>
      </p:grpSpPr>
      <p:sp>
        <p:nvSpPr>
          <p:cNvPr id="355" name="Google Shape;355;p29"/>
          <p:cNvSpPr txBox="1"/>
          <p:nvPr>
            <p:ph type="title"/>
          </p:nvPr>
        </p:nvSpPr>
        <p:spPr>
          <a:xfrm>
            <a:off x="578069" y="204629"/>
            <a:ext cx="6805447" cy="863923"/>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rgbClr val="FF6600"/>
              </a:buClr>
              <a:buSzPts val="3600"/>
              <a:buFont typeface="Garamond"/>
              <a:buNone/>
            </a:pPr>
            <a:r>
              <a:rPr lang="es-ES" sz="3600"/>
              <a:t>MSWSS : Modelling Service for Water Supply System (1/2)</a:t>
            </a:r>
            <a:endParaRPr sz="3600"/>
          </a:p>
        </p:txBody>
      </p:sp>
      <p:sp>
        <p:nvSpPr>
          <p:cNvPr id="356" name="Google Shape;356;p29"/>
          <p:cNvSpPr txBox="1"/>
          <p:nvPr>
            <p:ph idx="1" type="body"/>
          </p:nvPr>
        </p:nvSpPr>
        <p:spPr>
          <a:xfrm>
            <a:off x="578069" y="1348828"/>
            <a:ext cx="8083060" cy="5232081"/>
          </a:xfrm>
          <a:prstGeom prst="rect">
            <a:avLst/>
          </a:prstGeom>
          <a:noFill/>
          <a:ln>
            <a:noFill/>
          </a:ln>
        </p:spPr>
        <p:txBody>
          <a:bodyPr anchorCtr="0" anchor="t" bIns="45700" lIns="91425" spcFirstLastPara="1" rIns="91425" wrap="square" tIns="45700">
            <a:normAutofit/>
          </a:bodyPr>
          <a:lstStyle/>
          <a:p>
            <a:pPr indent="-342900" lvl="0" marL="388620" rtl="0" algn="l">
              <a:lnSpc>
                <a:spcPct val="100000"/>
              </a:lnSpc>
              <a:spcBef>
                <a:spcPts val="0"/>
              </a:spcBef>
              <a:spcAft>
                <a:spcPts val="0"/>
              </a:spcAft>
              <a:buSzPts val="2000"/>
              <a:buFont typeface="Arial"/>
              <a:buChar char="•"/>
            </a:pPr>
            <a:r>
              <a:rPr lang="es-ES"/>
              <a:t>MSWSS is a service for analysis of water network distribution with regards to the mitigation of hazardous events, by the integration of existing on-line analysis of toxics in drinking water supply networks with distribution network simulation of EPANET.</a:t>
            </a:r>
            <a:endParaRPr/>
          </a:p>
          <a:p>
            <a:pPr indent="-342900" lvl="0" marL="388620" rtl="0" algn="l">
              <a:lnSpc>
                <a:spcPct val="100000"/>
              </a:lnSpc>
              <a:spcBef>
                <a:spcPts val="400"/>
              </a:spcBef>
              <a:spcAft>
                <a:spcPts val="0"/>
              </a:spcAft>
              <a:buSzPts val="2000"/>
              <a:buFont typeface="Arial"/>
              <a:buChar char="•"/>
            </a:pPr>
            <a:r>
              <a:rPr lang="es-ES"/>
              <a:t>Data:</a:t>
            </a:r>
            <a:endParaRPr/>
          </a:p>
          <a:p>
            <a:pPr indent="-355600" lvl="1" marL="914400" rtl="0" algn="l">
              <a:lnSpc>
                <a:spcPct val="100000"/>
              </a:lnSpc>
              <a:spcBef>
                <a:spcPts val="400"/>
              </a:spcBef>
              <a:spcAft>
                <a:spcPts val="0"/>
              </a:spcAft>
              <a:buSzPts val="2000"/>
              <a:buChar char="•"/>
            </a:pPr>
            <a:r>
              <a:rPr lang="es-ES"/>
              <a:t>WSS operators owned data (GIS, CIS and SCADA), </a:t>
            </a:r>
            <a:endParaRPr/>
          </a:p>
          <a:p>
            <a:pPr indent="-355600" lvl="1" marL="914400" rtl="0" algn="l">
              <a:lnSpc>
                <a:spcPct val="100000"/>
              </a:lnSpc>
              <a:spcBef>
                <a:spcPts val="400"/>
              </a:spcBef>
              <a:spcAft>
                <a:spcPts val="0"/>
              </a:spcAft>
              <a:buSzPts val="2000"/>
              <a:buChar char="•"/>
            </a:pPr>
            <a:r>
              <a:rPr lang="es-ES"/>
              <a:t>Open data - ZBGIS, OpenStreetMap, DEM50 (from slovak GKU WMS service)</a:t>
            </a:r>
            <a:endParaRPr/>
          </a:p>
          <a:p>
            <a:pPr indent="-342900" lvl="0" marL="388620" rtl="0" algn="l">
              <a:lnSpc>
                <a:spcPct val="100000"/>
              </a:lnSpc>
              <a:spcBef>
                <a:spcPts val="400"/>
              </a:spcBef>
              <a:spcAft>
                <a:spcPts val="0"/>
              </a:spcAft>
              <a:buSzPts val="2000"/>
              <a:buFont typeface="Arial"/>
              <a:buChar char="•"/>
            </a:pPr>
            <a:r>
              <a:rPr lang="es-ES"/>
              <a:t>Expected Impact: MSWSS services require a more powerful and efficient infrastructure for modelling complex drinking water supply system for being offered in a global extend. By the integration of MSWSS in EOSC it will be possible to offer the service to a wider community.</a:t>
            </a:r>
            <a:endParaRPr/>
          </a:p>
          <a:p>
            <a:pPr indent="-215900" lvl="0" marL="388620" rtl="0" algn="l">
              <a:lnSpc>
                <a:spcPct val="100000"/>
              </a:lnSpc>
              <a:spcBef>
                <a:spcPts val="400"/>
              </a:spcBef>
              <a:spcAft>
                <a:spcPts val="0"/>
              </a:spcAft>
              <a:buSzPts val="2000"/>
              <a:buFont typeface="Arial"/>
              <a:buNone/>
            </a:pPr>
            <a:r>
              <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0" name="Shape 360"/>
        <p:cNvGrpSpPr/>
        <p:nvPr/>
      </p:nvGrpSpPr>
      <p:grpSpPr>
        <a:xfrm>
          <a:off x="0" y="0"/>
          <a:ext cx="0" cy="0"/>
          <a:chOff x="0" y="0"/>
          <a:chExt cx="0" cy="0"/>
        </a:xfrm>
      </p:grpSpPr>
      <p:sp>
        <p:nvSpPr>
          <p:cNvPr id="361" name="Google Shape;361;p30"/>
          <p:cNvSpPr txBox="1"/>
          <p:nvPr>
            <p:ph type="title"/>
          </p:nvPr>
        </p:nvSpPr>
        <p:spPr>
          <a:xfrm>
            <a:off x="578069" y="204629"/>
            <a:ext cx="6805447" cy="863923"/>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rgbClr val="FF6600"/>
              </a:buClr>
              <a:buSzPts val="3600"/>
              <a:buFont typeface="Garamond"/>
              <a:buNone/>
            </a:pPr>
            <a:r>
              <a:rPr lang="es-ES" sz="3600"/>
              <a:t>MSWSS : Modelling Service for Water Supply System (2/2)</a:t>
            </a:r>
            <a:endParaRPr sz="3600"/>
          </a:p>
        </p:txBody>
      </p:sp>
      <p:sp>
        <p:nvSpPr>
          <p:cNvPr id="362" name="Google Shape;362;p30"/>
          <p:cNvSpPr txBox="1"/>
          <p:nvPr>
            <p:ph idx="1" type="body"/>
          </p:nvPr>
        </p:nvSpPr>
        <p:spPr>
          <a:xfrm>
            <a:off x="578069" y="1348828"/>
            <a:ext cx="8083060" cy="5232081"/>
          </a:xfrm>
          <a:prstGeom prst="rect">
            <a:avLst/>
          </a:prstGeom>
          <a:noFill/>
          <a:ln>
            <a:noFill/>
          </a:ln>
        </p:spPr>
        <p:txBody>
          <a:bodyPr anchorCtr="0" anchor="t" bIns="45700" lIns="91425" spcFirstLastPara="1" rIns="91425" wrap="square" tIns="45700">
            <a:normAutofit/>
          </a:bodyPr>
          <a:lstStyle/>
          <a:p>
            <a:pPr indent="-342900" lvl="0" marL="388620" rtl="0" algn="l">
              <a:lnSpc>
                <a:spcPct val="100000"/>
              </a:lnSpc>
              <a:spcBef>
                <a:spcPts val="0"/>
              </a:spcBef>
              <a:spcAft>
                <a:spcPts val="0"/>
              </a:spcAft>
              <a:buSzPts val="2000"/>
              <a:buFont typeface="Arial"/>
              <a:buChar char="•"/>
            </a:pPr>
            <a:r>
              <a:rPr lang="es-ES"/>
              <a:t>Objective: In the frame of this task, the previous services will be made available through the EOSC Portal, including added-value processing services. </a:t>
            </a:r>
            <a:endParaRPr/>
          </a:p>
          <a:p>
            <a:pPr indent="-342900" lvl="0" marL="457200" rtl="0" algn="l">
              <a:lnSpc>
                <a:spcPct val="100000"/>
              </a:lnSpc>
              <a:spcBef>
                <a:spcPts val="360"/>
              </a:spcBef>
              <a:spcAft>
                <a:spcPts val="0"/>
              </a:spcAft>
              <a:buSzPts val="1800"/>
              <a:buChar char="•"/>
            </a:pPr>
            <a:r>
              <a:rPr lang="es-ES">
                <a:solidFill>
                  <a:srgbClr val="FF0000"/>
                </a:solidFill>
              </a:rPr>
              <a:t>User profiles:</a:t>
            </a:r>
            <a:endParaRPr>
              <a:solidFill>
                <a:srgbClr val="FF0000"/>
              </a:solidFill>
            </a:endParaRPr>
          </a:p>
          <a:p>
            <a:pPr indent="-342900" lvl="1" marL="914400" rtl="0" algn="l">
              <a:lnSpc>
                <a:spcPct val="100000"/>
              </a:lnSpc>
              <a:spcBef>
                <a:spcPts val="360"/>
              </a:spcBef>
              <a:spcAft>
                <a:spcPts val="0"/>
              </a:spcAft>
              <a:buClr>
                <a:srgbClr val="FF0000"/>
              </a:buClr>
              <a:buSzPts val="1800"/>
              <a:buChar char="•"/>
            </a:pPr>
            <a:r>
              <a:rPr lang="es-ES">
                <a:solidFill>
                  <a:srgbClr val="FF0000"/>
                </a:solidFill>
              </a:rPr>
              <a:t>private single or group access</a:t>
            </a:r>
            <a:endParaRPr>
              <a:solidFill>
                <a:srgbClr val="FF0000"/>
              </a:solidFill>
            </a:endParaRPr>
          </a:p>
          <a:p>
            <a:pPr indent="-342900" lvl="0" marL="457200" rtl="0" algn="l">
              <a:lnSpc>
                <a:spcPct val="100000"/>
              </a:lnSpc>
              <a:spcBef>
                <a:spcPts val="360"/>
              </a:spcBef>
              <a:spcAft>
                <a:spcPts val="0"/>
              </a:spcAft>
              <a:buClr>
                <a:srgbClr val="000000"/>
              </a:buClr>
              <a:buSzPts val="1800"/>
              <a:buChar char="•"/>
            </a:pPr>
            <a:r>
              <a:rPr lang="es-ES">
                <a:solidFill>
                  <a:srgbClr val="000000"/>
                </a:solidFill>
              </a:rPr>
              <a:t>Bottlenecks:</a:t>
            </a:r>
            <a:endParaRPr>
              <a:solidFill>
                <a:srgbClr val="000000"/>
              </a:solidFill>
            </a:endParaRPr>
          </a:p>
          <a:p>
            <a:pPr indent="-342900" lvl="1" marL="914400" rtl="0" algn="l">
              <a:lnSpc>
                <a:spcPct val="100000"/>
              </a:lnSpc>
              <a:spcBef>
                <a:spcPts val="360"/>
              </a:spcBef>
              <a:spcAft>
                <a:spcPts val="0"/>
              </a:spcAft>
              <a:buClr>
                <a:srgbClr val="000000"/>
              </a:buClr>
              <a:buSzPts val="1800"/>
              <a:buChar char="•"/>
            </a:pPr>
            <a:r>
              <a:rPr lang="es-ES">
                <a:solidFill>
                  <a:srgbClr val="000000"/>
                </a:solidFill>
              </a:rPr>
              <a:t>Download of the WSS operators owned data, storage and postprocessing of various scenarios results.</a:t>
            </a:r>
            <a:endParaRPr>
              <a:solidFill>
                <a:srgbClr val="000000"/>
              </a:solidFill>
            </a:endParaRPr>
          </a:p>
          <a:p>
            <a:pPr indent="-342900" lvl="0" marL="457200" rtl="0" algn="l">
              <a:lnSpc>
                <a:spcPct val="100000"/>
              </a:lnSpc>
              <a:spcBef>
                <a:spcPts val="360"/>
              </a:spcBef>
              <a:spcAft>
                <a:spcPts val="0"/>
              </a:spcAft>
              <a:buSzPts val="1800"/>
              <a:buChar char="•"/>
            </a:pPr>
            <a:r>
              <a:rPr lang="es-ES">
                <a:solidFill>
                  <a:srgbClr val="FF0000"/>
                </a:solidFill>
              </a:rPr>
              <a:t>Service needs:</a:t>
            </a:r>
            <a:endParaRPr>
              <a:solidFill>
                <a:srgbClr val="FF0000"/>
              </a:solidFill>
            </a:endParaRPr>
          </a:p>
          <a:p>
            <a:pPr indent="-342900" lvl="1" marL="914400" rtl="0" algn="l">
              <a:lnSpc>
                <a:spcPct val="100000"/>
              </a:lnSpc>
              <a:spcBef>
                <a:spcPts val="360"/>
              </a:spcBef>
              <a:spcAft>
                <a:spcPts val="0"/>
              </a:spcAft>
              <a:buClr>
                <a:srgbClr val="FF0000"/>
              </a:buClr>
              <a:buSzPts val="1800"/>
              <a:buChar char="•"/>
            </a:pPr>
            <a:r>
              <a:rPr lang="es-ES">
                <a:solidFill>
                  <a:srgbClr val="FF0000"/>
                </a:solidFill>
              </a:rPr>
              <a:t>Storage, CPU</a:t>
            </a:r>
            <a:endParaRPr>
              <a:solidFill>
                <a:srgbClr val="FF0000"/>
              </a:solidFill>
            </a:endParaRPr>
          </a:p>
          <a:p>
            <a:pPr indent="-342900" lvl="0" marL="388620" rtl="0" algn="l">
              <a:lnSpc>
                <a:spcPct val="100000"/>
              </a:lnSpc>
              <a:spcBef>
                <a:spcPts val="400"/>
              </a:spcBef>
              <a:spcAft>
                <a:spcPts val="0"/>
              </a:spcAft>
              <a:buSzPts val="2000"/>
              <a:buFont typeface="Arial"/>
              <a:buChar char="•"/>
            </a:pPr>
            <a:r>
              <a:rPr lang="es-ES"/>
              <a:t>Current status with respect to EOSC services: No EOSC services are integrated already.</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6" name="Shape 366"/>
        <p:cNvGrpSpPr/>
        <p:nvPr/>
      </p:nvGrpSpPr>
      <p:grpSpPr>
        <a:xfrm>
          <a:off x="0" y="0"/>
          <a:ext cx="0" cy="0"/>
          <a:chOff x="0" y="0"/>
          <a:chExt cx="0" cy="0"/>
        </a:xfrm>
      </p:grpSpPr>
      <p:sp>
        <p:nvSpPr>
          <p:cNvPr id="367" name="Google Shape;367;p31"/>
          <p:cNvSpPr txBox="1"/>
          <p:nvPr>
            <p:ph type="title"/>
          </p:nvPr>
        </p:nvSpPr>
        <p:spPr>
          <a:xfrm>
            <a:off x="578069" y="204629"/>
            <a:ext cx="6805447" cy="863923"/>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rgbClr val="FF6600"/>
              </a:buClr>
              <a:buSzPts val="3600"/>
              <a:buFont typeface="Garamond"/>
              <a:buNone/>
            </a:pPr>
            <a:r>
              <a:rPr lang="es-ES" sz="3600"/>
              <a:t>O3AS: Ozone Assessment (1/2)</a:t>
            </a:r>
            <a:endParaRPr/>
          </a:p>
        </p:txBody>
      </p:sp>
      <p:sp>
        <p:nvSpPr>
          <p:cNvPr id="368" name="Google Shape;368;p31"/>
          <p:cNvSpPr txBox="1"/>
          <p:nvPr>
            <p:ph idx="1" type="body"/>
          </p:nvPr>
        </p:nvSpPr>
        <p:spPr>
          <a:xfrm>
            <a:off x="578069" y="1348828"/>
            <a:ext cx="8083060" cy="5232081"/>
          </a:xfrm>
          <a:prstGeom prst="rect">
            <a:avLst/>
          </a:prstGeom>
          <a:noFill/>
          <a:ln>
            <a:noFill/>
          </a:ln>
        </p:spPr>
        <p:txBody>
          <a:bodyPr anchorCtr="0" anchor="t" bIns="45700" lIns="91425" spcFirstLastPara="1" rIns="91425" wrap="square" tIns="45700">
            <a:normAutofit/>
          </a:bodyPr>
          <a:lstStyle/>
          <a:p>
            <a:pPr indent="-342900" lvl="0" marL="388620" rtl="0" algn="l">
              <a:lnSpc>
                <a:spcPct val="100000"/>
              </a:lnSpc>
              <a:spcBef>
                <a:spcPts val="0"/>
              </a:spcBef>
              <a:spcAft>
                <a:spcPts val="0"/>
              </a:spcAft>
              <a:buSzPts val="2000"/>
              <a:buFont typeface="Arial"/>
              <a:buChar char="•"/>
            </a:pPr>
            <a:r>
              <a:rPr lang="es-ES"/>
              <a:t>O3AS is a service set up to analyse ozone projections and forecast their evolution on a long-term basis.</a:t>
            </a:r>
            <a:endParaRPr/>
          </a:p>
          <a:p>
            <a:pPr indent="-342900" lvl="0" marL="388620" rtl="0" algn="l">
              <a:lnSpc>
                <a:spcPct val="100000"/>
              </a:lnSpc>
              <a:spcBef>
                <a:spcPts val="400"/>
              </a:spcBef>
              <a:spcAft>
                <a:spcPts val="0"/>
              </a:spcAft>
              <a:buSzPts val="2000"/>
              <a:buFont typeface="Arial"/>
              <a:buChar char="•"/>
            </a:pPr>
            <a:r>
              <a:rPr lang="es-ES"/>
              <a:t>Data: Chemistry–Climate Modelling Initiative (CCMI)</a:t>
            </a:r>
            <a:endParaRPr/>
          </a:p>
          <a:p>
            <a:pPr indent="-342900" lvl="0" marL="388620" rtl="0" algn="l">
              <a:lnSpc>
                <a:spcPct val="100000"/>
              </a:lnSpc>
              <a:spcBef>
                <a:spcPts val="400"/>
              </a:spcBef>
              <a:spcAft>
                <a:spcPts val="0"/>
              </a:spcAft>
              <a:buSzPts val="2000"/>
              <a:buFont typeface="Arial"/>
              <a:buChar char="•"/>
            </a:pPr>
            <a:r>
              <a:rPr lang="es-ES"/>
              <a:t>Expected Impact: For the Scientific Assessment of Ozone Depletion large data volumes have to be analysed to generate key metrics for policy makers (e.g. ozone return dates). This analysis is always time critical and speeding it up will ease the assessment process for future ecycles (e.g. 2022, the 2018 Assessment will be published in December). Researchers to study, for example, how stratospheric ozone protects life on Earth from harmful UV radiation by providing robust results of ozone projections for impact studies to gauge potential damage and avoided damage</a:t>
            </a:r>
            <a:endParaRPr/>
          </a:p>
          <a:p>
            <a:pPr indent="-171450" lvl="1" marL="605790" rtl="0" algn="l">
              <a:lnSpc>
                <a:spcPct val="100000"/>
              </a:lnSpc>
              <a:spcBef>
                <a:spcPts val="360"/>
              </a:spcBef>
              <a:spcAft>
                <a:spcPts val="0"/>
              </a:spcAft>
              <a:buSzPts val="1800"/>
              <a:buNone/>
            </a:pPr>
            <a:r>
              <a:t/>
            </a:r>
            <a:endParaRPr/>
          </a:p>
          <a:p>
            <a:pPr indent="-171450" lvl="1" marL="605790" rtl="0" algn="l">
              <a:lnSpc>
                <a:spcPct val="100000"/>
              </a:lnSpc>
              <a:spcBef>
                <a:spcPts val="360"/>
              </a:spcBef>
              <a:spcAft>
                <a:spcPts val="0"/>
              </a:spcAft>
              <a:buSzPts val="1800"/>
              <a:buNone/>
            </a:pPr>
            <a:r>
              <a:t/>
            </a:r>
            <a:endParaRPr/>
          </a:p>
          <a:p>
            <a:pPr indent="-215900" lvl="0" marL="388620" rtl="0" algn="l">
              <a:lnSpc>
                <a:spcPct val="100000"/>
              </a:lnSpc>
              <a:spcBef>
                <a:spcPts val="400"/>
              </a:spcBef>
              <a:spcAft>
                <a:spcPts val="0"/>
              </a:spcAft>
              <a:buSzPts val="2000"/>
              <a:buFont typeface="Arial"/>
              <a:buNone/>
            </a:pPr>
            <a:r>
              <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2" name="Shape 372"/>
        <p:cNvGrpSpPr/>
        <p:nvPr/>
      </p:nvGrpSpPr>
      <p:grpSpPr>
        <a:xfrm>
          <a:off x="0" y="0"/>
          <a:ext cx="0" cy="0"/>
          <a:chOff x="0" y="0"/>
          <a:chExt cx="0" cy="0"/>
        </a:xfrm>
      </p:grpSpPr>
      <p:sp>
        <p:nvSpPr>
          <p:cNvPr id="373" name="Google Shape;373;p32"/>
          <p:cNvSpPr txBox="1"/>
          <p:nvPr>
            <p:ph type="title"/>
          </p:nvPr>
        </p:nvSpPr>
        <p:spPr>
          <a:xfrm>
            <a:off x="578069" y="204629"/>
            <a:ext cx="6805447" cy="863923"/>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rgbClr val="FF6600"/>
              </a:buClr>
              <a:buSzPts val="3600"/>
              <a:buFont typeface="Garamond"/>
              <a:buNone/>
            </a:pPr>
            <a:r>
              <a:rPr lang="es-ES" sz="3600"/>
              <a:t>O3AS: Ozone Assessment (2/2)</a:t>
            </a:r>
            <a:endParaRPr/>
          </a:p>
        </p:txBody>
      </p:sp>
      <p:sp>
        <p:nvSpPr>
          <p:cNvPr id="374" name="Google Shape;374;p32"/>
          <p:cNvSpPr txBox="1"/>
          <p:nvPr>
            <p:ph idx="1" type="body"/>
          </p:nvPr>
        </p:nvSpPr>
        <p:spPr>
          <a:xfrm>
            <a:off x="578069" y="1348828"/>
            <a:ext cx="8083060" cy="5232081"/>
          </a:xfrm>
          <a:prstGeom prst="rect">
            <a:avLst/>
          </a:prstGeom>
          <a:noFill/>
          <a:ln>
            <a:noFill/>
          </a:ln>
        </p:spPr>
        <p:txBody>
          <a:bodyPr anchorCtr="0" anchor="t" bIns="45700" lIns="91425" spcFirstLastPara="1" rIns="91425" wrap="square" tIns="45700">
            <a:normAutofit/>
          </a:bodyPr>
          <a:lstStyle/>
          <a:p>
            <a:pPr indent="-342900" lvl="0" marL="388620" rtl="0" algn="l">
              <a:lnSpc>
                <a:spcPct val="100000"/>
              </a:lnSpc>
              <a:spcBef>
                <a:spcPts val="0"/>
              </a:spcBef>
              <a:spcAft>
                <a:spcPts val="0"/>
              </a:spcAft>
              <a:buSzPts val="2000"/>
              <a:buFont typeface="Arial"/>
              <a:buChar char="•"/>
            </a:pPr>
            <a:r>
              <a:rPr lang="es-ES"/>
              <a:t>Objective: Made O3AS services available through the EOSC Portal, including added-value processing services. </a:t>
            </a:r>
            <a:endParaRPr/>
          </a:p>
          <a:p>
            <a:pPr indent="-285750" lvl="1" marL="605790" rtl="0" algn="l">
              <a:lnSpc>
                <a:spcPct val="100000"/>
              </a:lnSpc>
              <a:spcBef>
                <a:spcPts val="360"/>
              </a:spcBef>
              <a:spcAft>
                <a:spcPts val="0"/>
              </a:spcAft>
              <a:buSzPts val="1800"/>
              <a:buChar char="•"/>
            </a:pPr>
            <a:r>
              <a:rPr lang="es-ES">
                <a:solidFill>
                  <a:srgbClr val="FF0000"/>
                </a:solidFill>
              </a:rPr>
              <a:t>User profiles, bottlenecks, service needs</a:t>
            </a:r>
            <a:endParaRPr/>
          </a:p>
          <a:p>
            <a:pPr indent="-342900" lvl="0" marL="388620" rtl="0" algn="l">
              <a:lnSpc>
                <a:spcPct val="100000"/>
              </a:lnSpc>
              <a:spcBef>
                <a:spcPts val="400"/>
              </a:spcBef>
              <a:spcAft>
                <a:spcPts val="0"/>
              </a:spcAft>
              <a:buSzPts val="2000"/>
              <a:buFont typeface="Arial"/>
              <a:buChar char="•"/>
            </a:pPr>
            <a:r>
              <a:rPr lang="es-ES"/>
              <a:t>Current status with respect to EOSC services: No EOSC services are</a:t>
            </a:r>
            <a:endParaRPr/>
          </a:p>
          <a:p>
            <a:pPr indent="0" lvl="0" marL="457200" rtl="0" algn="l">
              <a:lnSpc>
                <a:spcPct val="100000"/>
              </a:lnSpc>
              <a:spcBef>
                <a:spcPts val="400"/>
              </a:spcBef>
              <a:spcAft>
                <a:spcPts val="0"/>
              </a:spcAft>
              <a:buSzPts val="2000"/>
              <a:buNone/>
            </a:pPr>
            <a:r>
              <a:rPr lang="es-ES"/>
              <a:t>integrated already.</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9" name="Shape 379"/>
        <p:cNvGrpSpPr/>
        <p:nvPr/>
      </p:nvGrpSpPr>
      <p:grpSpPr>
        <a:xfrm>
          <a:off x="0" y="0"/>
          <a:ext cx="0" cy="0"/>
          <a:chOff x="0" y="0"/>
          <a:chExt cx="0" cy="0"/>
        </a:xfrm>
      </p:grpSpPr>
      <p:sp>
        <p:nvSpPr>
          <p:cNvPr id="380" name="Google Shape;380;g41c40d4a6c_0_9"/>
          <p:cNvSpPr txBox="1"/>
          <p:nvPr>
            <p:ph type="title"/>
          </p:nvPr>
        </p:nvSpPr>
        <p:spPr>
          <a:xfrm>
            <a:off x="578069" y="204629"/>
            <a:ext cx="6805500" cy="8640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4000"/>
              <a:buNone/>
            </a:pPr>
            <a:r>
              <a:rPr lang="es-ES" sz="2800"/>
              <a:t>Plans for D4.1(Best Practices Elicitation including Data Management Plans)</a:t>
            </a:r>
            <a:endParaRPr sz="2800"/>
          </a:p>
        </p:txBody>
      </p:sp>
      <p:sp>
        <p:nvSpPr>
          <p:cNvPr id="381" name="Google Shape;381;g41c40d4a6c_0_9"/>
          <p:cNvSpPr txBox="1"/>
          <p:nvPr>
            <p:ph idx="1" type="body"/>
          </p:nvPr>
        </p:nvSpPr>
        <p:spPr>
          <a:xfrm>
            <a:off x="578069" y="1348828"/>
            <a:ext cx="8083200" cy="4475700"/>
          </a:xfrm>
          <a:prstGeom prst="rect">
            <a:avLst/>
          </a:prstGeom>
          <a:noFill/>
          <a:ln>
            <a:noFill/>
          </a:ln>
        </p:spPr>
        <p:txBody>
          <a:bodyPr anchorCtr="0" anchor="t" bIns="45700" lIns="91425" spcFirstLastPara="1" rIns="91425" wrap="square" tIns="45700">
            <a:noAutofit/>
          </a:bodyPr>
          <a:lstStyle/>
          <a:p>
            <a:pPr indent="-342900" lvl="0" marL="388620" marR="0" rtl="0" algn="l">
              <a:lnSpc>
                <a:spcPct val="100000"/>
              </a:lnSpc>
              <a:spcBef>
                <a:spcPts val="0"/>
              </a:spcBef>
              <a:spcAft>
                <a:spcPts val="0"/>
              </a:spcAft>
              <a:buSzPts val="2000"/>
              <a:buChar char="•"/>
            </a:pPr>
            <a:r>
              <a:rPr lang="es-ES"/>
              <a:t>It is important to outline that EOSC-SYNERGY is not aiming at developing new EOSC services but to use existing services to build up the use cases.</a:t>
            </a:r>
            <a:endParaRPr/>
          </a:p>
          <a:p>
            <a:pPr indent="-342900" lvl="1" marL="914400" marR="0" rtl="0" algn="l">
              <a:lnSpc>
                <a:spcPct val="100000"/>
              </a:lnSpc>
              <a:spcBef>
                <a:spcPts val="0"/>
              </a:spcBef>
              <a:spcAft>
                <a:spcPts val="0"/>
              </a:spcAft>
              <a:buSzPts val="1800"/>
              <a:buChar char="•"/>
            </a:pPr>
            <a:r>
              <a:rPr lang="es-ES"/>
              <a:t>However, there may be room for small adaptation, tuning and customization actions.</a:t>
            </a:r>
            <a:endParaRPr/>
          </a:p>
          <a:p>
            <a:pPr indent="-342900" lvl="0" marL="388620" marR="0" rtl="0" algn="l">
              <a:lnSpc>
                <a:spcPct val="100000"/>
              </a:lnSpc>
              <a:spcBef>
                <a:spcPts val="0"/>
              </a:spcBef>
              <a:spcAft>
                <a:spcPts val="0"/>
              </a:spcAft>
              <a:buSzPts val="2000"/>
              <a:buChar char="•"/>
            </a:pPr>
            <a:r>
              <a:rPr lang="es-ES"/>
              <a:t>The analysis process will try to identify common architectures, best practices and examples of the EOSC services to improve the Use Case Services.</a:t>
            </a:r>
            <a:endParaRPr/>
          </a:p>
          <a:p>
            <a:pPr indent="-342900" lvl="0" marL="388620" marR="0" rtl="0" algn="l">
              <a:lnSpc>
                <a:spcPct val="100000"/>
              </a:lnSpc>
              <a:spcBef>
                <a:spcPts val="0"/>
              </a:spcBef>
              <a:spcAft>
                <a:spcPts val="0"/>
              </a:spcAft>
              <a:buSzPts val="2000"/>
              <a:buChar char="•"/>
            </a:pPr>
            <a:r>
              <a:rPr lang="es-ES"/>
              <a:t>The aim of the deliverable will be:</a:t>
            </a:r>
            <a:endParaRPr/>
          </a:p>
          <a:p>
            <a:pPr indent="-342900" lvl="1" marL="914400" marR="0" rtl="0" algn="l">
              <a:lnSpc>
                <a:spcPct val="100000"/>
              </a:lnSpc>
              <a:spcBef>
                <a:spcPts val="0"/>
              </a:spcBef>
              <a:spcAft>
                <a:spcPts val="0"/>
              </a:spcAft>
              <a:buSzPts val="1800"/>
              <a:buChar char="•"/>
            </a:pPr>
            <a:r>
              <a:rPr lang="es-ES"/>
              <a:t>Describe the use cases.</a:t>
            </a:r>
            <a:endParaRPr/>
          </a:p>
          <a:p>
            <a:pPr indent="-342900" lvl="1" marL="914400" marR="0" rtl="0" algn="l">
              <a:lnSpc>
                <a:spcPct val="100000"/>
              </a:lnSpc>
              <a:spcBef>
                <a:spcPts val="0"/>
              </a:spcBef>
              <a:spcAft>
                <a:spcPts val="0"/>
              </a:spcAft>
              <a:buSzPts val="1800"/>
              <a:buChar char="•"/>
            </a:pPr>
            <a:r>
              <a:rPr lang="es-ES"/>
              <a:t>Identify commonalities and gaps.</a:t>
            </a:r>
            <a:endParaRPr/>
          </a:p>
          <a:p>
            <a:pPr indent="-342900" lvl="1" marL="914400" marR="0" rtl="0" algn="l">
              <a:lnSpc>
                <a:spcPct val="100000"/>
              </a:lnSpc>
              <a:spcBef>
                <a:spcPts val="0"/>
              </a:spcBef>
              <a:spcAft>
                <a:spcPts val="0"/>
              </a:spcAft>
              <a:buSzPts val="1800"/>
              <a:buChar char="•"/>
            </a:pPr>
            <a:r>
              <a:rPr lang="es-ES"/>
              <a:t>Define metrics and evaluate the baseline.</a:t>
            </a:r>
            <a:endParaRPr/>
          </a:p>
          <a:p>
            <a:pPr indent="-342900" lvl="1" marL="914400" marR="0" rtl="0" algn="l">
              <a:lnSpc>
                <a:spcPct val="100000"/>
              </a:lnSpc>
              <a:spcBef>
                <a:spcPts val="0"/>
              </a:spcBef>
              <a:spcAft>
                <a:spcPts val="0"/>
              </a:spcAft>
              <a:buSzPts val="1800"/>
              <a:buChar char="•"/>
            </a:pPr>
            <a:r>
              <a:rPr lang="es-ES"/>
              <a:t>Define canonical applications as templates considering realistic scenarios (performance, service quality, availability and fault tolerance).</a:t>
            </a:r>
            <a:endParaRPr/>
          </a:p>
          <a:p>
            <a:pPr indent="-355600" lvl="0" marL="457200" marR="0" rtl="0" algn="l">
              <a:lnSpc>
                <a:spcPct val="100000"/>
              </a:lnSpc>
              <a:spcBef>
                <a:spcPts val="0"/>
              </a:spcBef>
              <a:spcAft>
                <a:spcPts val="0"/>
              </a:spcAft>
              <a:buSzPts val="2000"/>
              <a:buChar char="•"/>
            </a:pPr>
            <a:r>
              <a:rPr lang="es-ES"/>
              <a:t>We will organize a bi-weekly call until the document is generated.</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5" name="Shape 385"/>
        <p:cNvGrpSpPr/>
        <p:nvPr/>
      </p:nvGrpSpPr>
      <p:grpSpPr>
        <a:xfrm>
          <a:off x="0" y="0"/>
          <a:ext cx="0" cy="0"/>
          <a:chOff x="0" y="0"/>
          <a:chExt cx="0" cy="0"/>
        </a:xfrm>
      </p:grpSpPr>
      <p:sp>
        <p:nvSpPr>
          <p:cNvPr id="386" name="Google Shape;386;p33"/>
          <p:cNvSpPr txBox="1"/>
          <p:nvPr>
            <p:ph type="title"/>
          </p:nvPr>
        </p:nvSpPr>
        <p:spPr>
          <a:xfrm>
            <a:off x="578069" y="204629"/>
            <a:ext cx="6805447" cy="863923"/>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rgbClr val="FF6600"/>
              </a:buClr>
              <a:buSzPts val="2800"/>
              <a:buFont typeface="Garamond"/>
              <a:buNone/>
            </a:pPr>
            <a:r>
              <a:rPr lang="es-ES" sz="2800"/>
              <a:t>EXPECTED IMPACT</a:t>
            </a:r>
            <a:endParaRPr/>
          </a:p>
        </p:txBody>
      </p:sp>
      <p:sp>
        <p:nvSpPr>
          <p:cNvPr id="387" name="Google Shape;387;p33"/>
          <p:cNvSpPr/>
          <p:nvPr/>
        </p:nvSpPr>
        <p:spPr>
          <a:xfrm>
            <a:off x="5664241" y="5025742"/>
            <a:ext cx="1856075" cy="1309925"/>
          </a:xfrm>
          <a:prstGeom prst="hexagon">
            <a:avLst>
              <a:gd fmla="val 25000" name="adj"/>
              <a:gd fmla="val 115470" name="vf"/>
            </a:avLst>
          </a:prstGeom>
          <a:solidFill>
            <a:schemeClr val="accent1"/>
          </a:solidFill>
          <a:ln cap="flat" cmpd="sng" w="762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s-ES" sz="1800" u="none" cap="none" strike="noStrike">
                <a:solidFill>
                  <a:schemeClr val="lt1"/>
                </a:solidFill>
                <a:latin typeface="Arial"/>
                <a:ea typeface="Arial"/>
                <a:cs typeface="Arial"/>
                <a:sym typeface="Arial"/>
              </a:rPr>
              <a:t>SQaaS</a:t>
            </a:r>
            <a:endParaRPr b="0" i="0" sz="1400" u="none" cap="none" strike="noStrike">
              <a:solidFill>
                <a:srgbClr val="000000"/>
              </a:solidFill>
              <a:latin typeface="Arial"/>
              <a:ea typeface="Arial"/>
              <a:cs typeface="Arial"/>
              <a:sym typeface="Arial"/>
            </a:endParaRPr>
          </a:p>
        </p:txBody>
      </p:sp>
      <p:sp>
        <p:nvSpPr>
          <p:cNvPr id="388" name="Google Shape;388;p33"/>
          <p:cNvSpPr/>
          <p:nvPr/>
        </p:nvSpPr>
        <p:spPr>
          <a:xfrm>
            <a:off x="7149489" y="5025742"/>
            <a:ext cx="1914365" cy="1309926"/>
          </a:xfrm>
          <a:prstGeom prst="hexagon">
            <a:avLst>
              <a:gd fmla="val 25000" name="adj"/>
              <a:gd fmla="val 115470" name="vf"/>
            </a:avLst>
          </a:prstGeom>
          <a:solidFill>
            <a:schemeClr val="accent1"/>
          </a:solidFill>
          <a:ln cap="flat" cmpd="sng" w="762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s-ES" sz="1800" u="none" cap="none" strike="noStrike">
                <a:solidFill>
                  <a:schemeClr val="lt1"/>
                </a:solidFill>
                <a:latin typeface="Arial"/>
                <a:ea typeface="Arial"/>
                <a:cs typeface="Arial"/>
                <a:sym typeface="Arial"/>
              </a:rPr>
              <a:t>Certified Services</a:t>
            </a:r>
            <a:endParaRPr b="0" i="0" sz="1400" u="none" cap="none" strike="noStrike">
              <a:solidFill>
                <a:srgbClr val="000000"/>
              </a:solidFill>
              <a:latin typeface="Arial"/>
              <a:ea typeface="Arial"/>
              <a:cs typeface="Arial"/>
              <a:sym typeface="Arial"/>
            </a:endParaRPr>
          </a:p>
        </p:txBody>
      </p:sp>
      <p:pic>
        <p:nvPicPr>
          <p:cNvPr descr="https://lh5.googleusercontent.com/hf8fsI2rQvP4y2mlBbYIRzyYyd9p83IFLWMFAE4oyfz3CkJMGW4atoZ0-76wpZWLjT4KRoNj97xuyuqQKJ5uaTgc8e-pVDMQXyPfrFqUMNxZH1xzdX2pNLZiVp4LtCoCkWACeIRBjNw" id="389" name="Google Shape;389;p33"/>
          <p:cNvPicPr preferRelativeResize="0"/>
          <p:nvPr/>
        </p:nvPicPr>
        <p:blipFill rotWithShape="1">
          <a:blip r:embed="rId3">
            <a:alphaModFix/>
          </a:blip>
          <a:srcRect b="0" l="0" r="0" t="0"/>
          <a:stretch/>
        </p:blipFill>
        <p:spPr>
          <a:xfrm>
            <a:off x="5814834" y="2032212"/>
            <a:ext cx="1554891" cy="1772686"/>
          </a:xfrm>
          <a:prstGeom prst="rect">
            <a:avLst/>
          </a:prstGeom>
          <a:noFill/>
          <a:ln>
            <a:noFill/>
          </a:ln>
        </p:spPr>
      </p:pic>
      <p:pic>
        <p:nvPicPr>
          <p:cNvPr descr="https://lh5.googleusercontent.com/hf8fsI2rQvP4y2mlBbYIRzyYyd9p83IFLWMFAE4oyfz3CkJMGW4atoZ0-76wpZWLjT4KRoNj97xuyuqQKJ5uaTgc8e-pVDMQXyPfrFqUMNxZH1xzdX2pNLZiVp4LtCoCkWACeIRBjNw" id="390" name="Google Shape;390;p33"/>
          <p:cNvPicPr preferRelativeResize="0"/>
          <p:nvPr/>
        </p:nvPicPr>
        <p:blipFill rotWithShape="1">
          <a:blip r:embed="rId4">
            <a:alphaModFix/>
          </a:blip>
          <a:srcRect b="0" l="0" r="0" t="0"/>
          <a:stretch/>
        </p:blipFill>
        <p:spPr>
          <a:xfrm>
            <a:off x="273011" y="2032212"/>
            <a:ext cx="1554891" cy="1772686"/>
          </a:xfrm>
          <a:prstGeom prst="rect">
            <a:avLst/>
          </a:prstGeom>
          <a:noFill/>
          <a:ln>
            <a:noFill/>
          </a:ln>
        </p:spPr>
      </p:pic>
      <p:sp>
        <p:nvSpPr>
          <p:cNvPr id="391" name="Google Shape;391;p33"/>
          <p:cNvSpPr/>
          <p:nvPr/>
        </p:nvSpPr>
        <p:spPr>
          <a:xfrm>
            <a:off x="1521396" y="1201229"/>
            <a:ext cx="1842655" cy="1800396"/>
          </a:xfrm>
          <a:prstGeom prst="wedgeEllipseCallout">
            <a:avLst>
              <a:gd fmla="val -45657" name="adj1"/>
              <a:gd fmla="val 55241" name="adj2"/>
            </a:avLst>
          </a:prstGeom>
          <a:solidFill>
            <a:srgbClr val="4994C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92" name="Google Shape;392;p33"/>
          <p:cNvSpPr/>
          <p:nvPr/>
        </p:nvSpPr>
        <p:spPr>
          <a:xfrm>
            <a:off x="1624371" y="1432553"/>
            <a:ext cx="1676082" cy="144655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000"/>
              <a:buFont typeface="Arial"/>
              <a:buNone/>
            </a:pPr>
            <a:r>
              <a:rPr b="0" i="0" lang="es-ES" sz="4000" u="none" cap="none" strike="noStrike">
                <a:solidFill>
                  <a:schemeClr val="lt1"/>
                </a:solidFill>
                <a:latin typeface="Calibri"/>
                <a:ea typeface="Calibri"/>
                <a:cs typeface="Calibri"/>
                <a:sym typeface="Calibri"/>
              </a:rPr>
              <a:t>7 - 11 </a:t>
            </a:r>
            <a:r>
              <a:rPr b="0" i="0" lang="es-ES" sz="1600" u="none" cap="none" strike="noStrike">
                <a:solidFill>
                  <a:schemeClr val="lt1"/>
                </a:solidFill>
                <a:latin typeface="Calibri"/>
                <a:ea typeface="Calibri"/>
                <a:cs typeface="Calibri"/>
                <a:sym typeface="Calibri"/>
              </a:rPr>
              <a:t>New EOSC Federated Data centres</a:t>
            </a:r>
            <a:endParaRPr b="0" i="0" sz="1400" u="none" cap="none" strike="noStrike">
              <a:solidFill>
                <a:schemeClr val="lt1"/>
              </a:solidFill>
              <a:latin typeface="Calibri"/>
              <a:ea typeface="Calibri"/>
              <a:cs typeface="Calibri"/>
              <a:sym typeface="Calibri"/>
            </a:endParaRPr>
          </a:p>
        </p:txBody>
      </p:sp>
      <p:pic>
        <p:nvPicPr>
          <p:cNvPr descr="https://lh5.googleusercontent.com/hf8fsI2rQvP4y2mlBbYIRzyYyd9p83IFLWMFAE4oyfz3CkJMGW4atoZ0-76wpZWLjT4KRoNj97xuyuqQKJ5uaTgc8e-pVDMQXyPfrFqUMNxZH1xzdX2pNLZiVp4LtCoCkWACeIRBjNw" id="393" name="Google Shape;393;p33"/>
          <p:cNvPicPr preferRelativeResize="0"/>
          <p:nvPr/>
        </p:nvPicPr>
        <p:blipFill rotWithShape="1">
          <a:blip r:embed="rId5">
            <a:alphaModFix/>
          </a:blip>
          <a:srcRect b="0" l="0" r="0" t="0"/>
          <a:stretch/>
        </p:blipFill>
        <p:spPr>
          <a:xfrm>
            <a:off x="3172514" y="2032212"/>
            <a:ext cx="1554891" cy="1772686"/>
          </a:xfrm>
          <a:prstGeom prst="rect">
            <a:avLst/>
          </a:prstGeom>
          <a:noFill/>
          <a:ln>
            <a:noFill/>
          </a:ln>
        </p:spPr>
      </p:pic>
      <p:sp>
        <p:nvSpPr>
          <p:cNvPr id="394" name="Google Shape;394;p33"/>
          <p:cNvSpPr/>
          <p:nvPr/>
        </p:nvSpPr>
        <p:spPr>
          <a:xfrm>
            <a:off x="4419601" y="1201229"/>
            <a:ext cx="1842655" cy="1800396"/>
          </a:xfrm>
          <a:prstGeom prst="wedgeEllipseCallout">
            <a:avLst>
              <a:gd fmla="val -45657" name="adj1"/>
              <a:gd fmla="val 55241" name="adj2"/>
            </a:avLst>
          </a:prstGeom>
          <a:solidFill>
            <a:srgbClr val="4994C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95" name="Google Shape;395;p33"/>
          <p:cNvSpPr/>
          <p:nvPr/>
        </p:nvSpPr>
        <p:spPr>
          <a:xfrm>
            <a:off x="4471303" y="1478458"/>
            <a:ext cx="1739250" cy="120032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000"/>
              <a:buFont typeface="Arial"/>
              <a:buNone/>
            </a:pPr>
            <a:r>
              <a:rPr b="0" i="0" lang="es-ES" sz="4000" u="none" cap="none" strike="noStrike">
                <a:solidFill>
                  <a:schemeClr val="lt1"/>
                </a:solidFill>
                <a:latin typeface="Calibri"/>
                <a:ea typeface="Calibri"/>
                <a:cs typeface="Calibri"/>
                <a:sym typeface="Calibri"/>
              </a:rPr>
              <a:t>5 - 8 </a:t>
            </a:r>
            <a:br>
              <a:rPr b="0" i="0" lang="es-ES" sz="4000" u="none" cap="none" strike="noStrike">
                <a:solidFill>
                  <a:schemeClr val="lt1"/>
                </a:solidFill>
                <a:latin typeface="Calibri"/>
                <a:ea typeface="Calibri"/>
                <a:cs typeface="Calibri"/>
                <a:sym typeface="Calibri"/>
              </a:rPr>
            </a:br>
            <a:r>
              <a:rPr b="0" i="0" lang="es-ES" sz="1600" u="none" cap="none" strike="noStrike">
                <a:solidFill>
                  <a:schemeClr val="lt1"/>
                </a:solidFill>
                <a:latin typeface="Calibri"/>
                <a:ea typeface="Calibri"/>
                <a:cs typeface="Calibri"/>
                <a:sym typeface="Calibri"/>
              </a:rPr>
              <a:t>New Services in the EOSC Portal</a:t>
            </a:r>
            <a:endParaRPr b="0" i="0" sz="1400" u="none" cap="none" strike="noStrike">
              <a:solidFill>
                <a:schemeClr val="lt1"/>
              </a:solidFill>
              <a:latin typeface="Calibri"/>
              <a:ea typeface="Calibri"/>
              <a:cs typeface="Calibri"/>
              <a:sym typeface="Calibri"/>
            </a:endParaRPr>
          </a:p>
        </p:txBody>
      </p:sp>
      <p:sp>
        <p:nvSpPr>
          <p:cNvPr id="396" name="Google Shape;396;p33"/>
          <p:cNvSpPr/>
          <p:nvPr/>
        </p:nvSpPr>
        <p:spPr>
          <a:xfrm>
            <a:off x="7077505" y="1201229"/>
            <a:ext cx="1842655" cy="1800396"/>
          </a:xfrm>
          <a:prstGeom prst="wedgeEllipseCallout">
            <a:avLst>
              <a:gd fmla="val -45657" name="adj1"/>
              <a:gd fmla="val 55241" name="adj2"/>
            </a:avLst>
          </a:prstGeom>
          <a:solidFill>
            <a:srgbClr val="4994C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97" name="Google Shape;397;p33"/>
          <p:cNvSpPr/>
          <p:nvPr/>
        </p:nvSpPr>
        <p:spPr>
          <a:xfrm>
            <a:off x="7077505" y="1515911"/>
            <a:ext cx="1842655" cy="120032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000"/>
              <a:buFont typeface="Arial"/>
              <a:buNone/>
            </a:pPr>
            <a:r>
              <a:rPr b="0" i="0" lang="es-ES" sz="4000" u="none" cap="none" strike="noStrike">
                <a:solidFill>
                  <a:schemeClr val="lt1"/>
                </a:solidFill>
                <a:latin typeface="Calibri"/>
                <a:ea typeface="Calibri"/>
                <a:cs typeface="Calibri"/>
                <a:sym typeface="Calibri"/>
              </a:rPr>
              <a:t>8 - 12 </a:t>
            </a:r>
            <a:br>
              <a:rPr b="0" i="0" lang="es-ES" sz="4000" u="none" cap="none" strike="noStrike">
                <a:solidFill>
                  <a:schemeClr val="lt1"/>
                </a:solidFill>
                <a:latin typeface="Calibri"/>
                <a:ea typeface="Calibri"/>
                <a:cs typeface="Calibri"/>
                <a:sym typeface="Calibri"/>
              </a:rPr>
            </a:br>
            <a:r>
              <a:rPr b="0" i="0" lang="es-ES" sz="1600" u="none" cap="none" strike="noStrike">
                <a:solidFill>
                  <a:schemeClr val="lt1"/>
                </a:solidFill>
                <a:latin typeface="Calibri"/>
                <a:ea typeface="Calibri"/>
                <a:cs typeface="Calibri"/>
                <a:sym typeface="Calibri"/>
              </a:rPr>
              <a:t>FAIR Data Collections</a:t>
            </a:r>
            <a:endParaRPr b="0" i="0" sz="1800" u="none" cap="none" strike="noStrike">
              <a:solidFill>
                <a:schemeClr val="lt1"/>
              </a:solidFill>
              <a:latin typeface="Calibri"/>
              <a:ea typeface="Calibri"/>
              <a:cs typeface="Calibri"/>
              <a:sym typeface="Calibri"/>
            </a:endParaRPr>
          </a:p>
        </p:txBody>
      </p:sp>
      <p:cxnSp>
        <p:nvCxnSpPr>
          <p:cNvPr id="398" name="Google Shape;398;p33"/>
          <p:cNvCxnSpPr/>
          <p:nvPr/>
        </p:nvCxnSpPr>
        <p:spPr>
          <a:xfrm>
            <a:off x="306189" y="3943344"/>
            <a:ext cx="8358804" cy="0"/>
          </a:xfrm>
          <a:prstGeom prst="straightConnector1">
            <a:avLst/>
          </a:prstGeom>
          <a:noFill/>
          <a:ln cap="flat" cmpd="sng" w="28575">
            <a:solidFill>
              <a:srgbClr val="595959"/>
            </a:solidFill>
            <a:prstDash val="dash"/>
            <a:round/>
            <a:headEnd len="sm" w="sm" type="none"/>
            <a:tailEnd len="sm" w="sm" type="none"/>
          </a:ln>
        </p:spPr>
      </p:cxnSp>
      <p:cxnSp>
        <p:nvCxnSpPr>
          <p:cNvPr id="399" name="Google Shape;399;p33"/>
          <p:cNvCxnSpPr/>
          <p:nvPr/>
        </p:nvCxnSpPr>
        <p:spPr>
          <a:xfrm>
            <a:off x="5583815" y="4188450"/>
            <a:ext cx="0" cy="2307185"/>
          </a:xfrm>
          <a:prstGeom prst="straightConnector1">
            <a:avLst/>
          </a:prstGeom>
          <a:noFill/>
          <a:ln cap="flat" cmpd="sng" w="28575">
            <a:solidFill>
              <a:srgbClr val="595959"/>
            </a:solidFill>
            <a:prstDash val="dash"/>
            <a:round/>
            <a:headEnd len="sm" w="sm" type="none"/>
            <a:tailEnd len="sm" w="sm" type="none"/>
          </a:ln>
        </p:spPr>
      </p:cxnSp>
      <p:sp>
        <p:nvSpPr>
          <p:cNvPr id="400" name="Google Shape;400;p33"/>
          <p:cNvSpPr/>
          <p:nvPr/>
        </p:nvSpPr>
        <p:spPr>
          <a:xfrm>
            <a:off x="737879" y="4216350"/>
            <a:ext cx="4448484" cy="914400"/>
          </a:xfrm>
          <a:prstGeom prst="hexagon">
            <a:avLst>
              <a:gd fmla="val 25000" name="adj"/>
              <a:gd fmla="val 115470" name="vf"/>
            </a:avLst>
          </a:prstGeom>
          <a:solidFill>
            <a:srgbClr val="C00000"/>
          </a:solidFill>
          <a:ln>
            <a:noFill/>
          </a:ln>
        </p:spPr>
        <p:txBody>
          <a:bodyPr anchorCtr="0" anchor="ctr" bIns="45700" lIns="91425" spcFirstLastPara="1" rIns="0" wrap="square" tIns="45700">
            <a:noAutofit/>
          </a:bodyPr>
          <a:lstStyle/>
          <a:p>
            <a:pPr indent="0" lvl="0" marL="233363" marR="0" rtl="0" algn="l">
              <a:lnSpc>
                <a:spcPct val="100000"/>
              </a:lnSpc>
              <a:spcBef>
                <a:spcPts val="0"/>
              </a:spcBef>
              <a:spcAft>
                <a:spcPts val="0"/>
              </a:spcAft>
              <a:buClr>
                <a:srgbClr val="000000"/>
              </a:buClr>
              <a:buSzPts val="1800"/>
              <a:buFont typeface="Arial"/>
              <a:buNone/>
            </a:pPr>
            <a:r>
              <a:rPr b="1" i="0" lang="es-ES" sz="1800" u="none" cap="none" strike="noStrike">
                <a:solidFill>
                  <a:schemeClr val="lt1"/>
                </a:solidFill>
                <a:latin typeface="Calibri"/>
                <a:ea typeface="Calibri"/>
                <a:cs typeface="Calibri"/>
                <a:sym typeface="Calibri"/>
              </a:rPr>
              <a:t>Tutorials available with Hand- on exercises</a:t>
            </a:r>
            <a:endParaRPr b="0" i="0" sz="1400" u="none" cap="none" strike="noStrike">
              <a:solidFill>
                <a:srgbClr val="000000"/>
              </a:solidFill>
              <a:latin typeface="Arial"/>
              <a:ea typeface="Arial"/>
              <a:cs typeface="Arial"/>
              <a:sym typeface="Arial"/>
            </a:endParaRPr>
          </a:p>
        </p:txBody>
      </p:sp>
      <p:sp>
        <p:nvSpPr>
          <p:cNvPr id="401" name="Google Shape;401;p33"/>
          <p:cNvSpPr/>
          <p:nvPr/>
        </p:nvSpPr>
        <p:spPr>
          <a:xfrm>
            <a:off x="353831" y="4216350"/>
            <a:ext cx="914400" cy="914400"/>
          </a:xfrm>
          <a:prstGeom prst="ellipse">
            <a:avLst/>
          </a:prstGeom>
          <a:solidFill>
            <a:srgbClr val="C00000"/>
          </a:solidFill>
          <a:ln cap="flat" cmpd="sng" w="762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s-ES" sz="1800" u="none" cap="none" strike="noStrike">
                <a:solidFill>
                  <a:schemeClr val="lt1"/>
                </a:solidFill>
                <a:latin typeface="Arial"/>
                <a:ea typeface="Arial"/>
                <a:cs typeface="Arial"/>
                <a:sym typeface="Arial"/>
              </a:rPr>
              <a:t>7-15</a:t>
            </a:r>
            <a:endParaRPr b="0" i="0" sz="1400" u="none" cap="none" strike="noStrike">
              <a:solidFill>
                <a:srgbClr val="000000"/>
              </a:solidFill>
              <a:latin typeface="Arial"/>
              <a:ea typeface="Arial"/>
              <a:cs typeface="Arial"/>
              <a:sym typeface="Arial"/>
            </a:endParaRPr>
          </a:p>
        </p:txBody>
      </p:sp>
      <p:sp>
        <p:nvSpPr>
          <p:cNvPr id="402" name="Google Shape;402;p33"/>
          <p:cNvSpPr/>
          <p:nvPr/>
        </p:nvSpPr>
        <p:spPr>
          <a:xfrm>
            <a:off x="737879" y="5330775"/>
            <a:ext cx="4448484" cy="914400"/>
          </a:xfrm>
          <a:prstGeom prst="hexagon">
            <a:avLst>
              <a:gd fmla="val 25000" name="adj"/>
              <a:gd fmla="val 115470" name="vf"/>
            </a:avLst>
          </a:prstGeom>
          <a:solidFill>
            <a:srgbClr val="FFC000"/>
          </a:solidFill>
          <a:ln>
            <a:noFill/>
          </a:ln>
        </p:spPr>
        <p:txBody>
          <a:bodyPr anchorCtr="0" anchor="ctr" bIns="45700" lIns="91425" spcFirstLastPara="1" rIns="0" wrap="square" tIns="45700">
            <a:noAutofit/>
          </a:bodyPr>
          <a:lstStyle/>
          <a:p>
            <a:pPr indent="0" lvl="0" marL="225425" marR="0" rtl="0" algn="l">
              <a:lnSpc>
                <a:spcPct val="100000"/>
              </a:lnSpc>
              <a:spcBef>
                <a:spcPts val="0"/>
              </a:spcBef>
              <a:spcAft>
                <a:spcPts val="0"/>
              </a:spcAft>
              <a:buClr>
                <a:srgbClr val="000000"/>
              </a:buClr>
              <a:buSzPts val="1700"/>
              <a:buFont typeface="Arial"/>
              <a:buNone/>
            </a:pPr>
            <a:r>
              <a:rPr b="1" i="0" lang="es-ES" sz="1700" u="none" cap="none" strike="noStrike">
                <a:solidFill>
                  <a:schemeClr val="lt1"/>
                </a:solidFill>
                <a:latin typeface="Calibri"/>
                <a:ea typeface="Calibri"/>
                <a:cs typeface="Calibri"/>
                <a:sym typeface="Calibri"/>
              </a:rPr>
              <a:t>National and International co-organized Workshops.</a:t>
            </a:r>
            <a:endParaRPr b="0" i="0" sz="1400" u="none" cap="none" strike="noStrike">
              <a:solidFill>
                <a:srgbClr val="000000"/>
              </a:solidFill>
              <a:latin typeface="Arial"/>
              <a:ea typeface="Arial"/>
              <a:cs typeface="Arial"/>
              <a:sym typeface="Arial"/>
            </a:endParaRPr>
          </a:p>
        </p:txBody>
      </p:sp>
      <p:sp>
        <p:nvSpPr>
          <p:cNvPr id="403" name="Google Shape;403;p33"/>
          <p:cNvSpPr/>
          <p:nvPr/>
        </p:nvSpPr>
        <p:spPr>
          <a:xfrm>
            <a:off x="353831" y="5310668"/>
            <a:ext cx="914400" cy="914400"/>
          </a:xfrm>
          <a:prstGeom prst="ellipse">
            <a:avLst/>
          </a:prstGeom>
          <a:solidFill>
            <a:srgbClr val="FFC000"/>
          </a:solidFill>
          <a:ln cap="flat" cmpd="sng" w="762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s-ES" sz="1800" u="none" cap="none" strike="noStrike">
                <a:solidFill>
                  <a:schemeClr val="lt1"/>
                </a:solidFill>
                <a:latin typeface="Arial"/>
                <a:ea typeface="Arial"/>
                <a:cs typeface="Arial"/>
                <a:sym typeface="Arial"/>
              </a:rPr>
              <a:t>5-8</a:t>
            </a:r>
            <a:endParaRPr b="0" i="0" sz="1400" u="none" cap="none" strike="noStrike">
              <a:solidFill>
                <a:srgbClr val="000000"/>
              </a:solidFill>
              <a:latin typeface="Arial"/>
              <a:ea typeface="Arial"/>
              <a:cs typeface="Arial"/>
              <a:sym typeface="Arial"/>
            </a:endParaRPr>
          </a:p>
        </p:txBody>
      </p:sp>
      <p:sp>
        <p:nvSpPr>
          <p:cNvPr id="404" name="Google Shape;404;p33"/>
          <p:cNvSpPr/>
          <p:nvPr/>
        </p:nvSpPr>
        <p:spPr>
          <a:xfrm>
            <a:off x="6095219" y="4226149"/>
            <a:ext cx="1028416" cy="1028416"/>
          </a:xfrm>
          <a:prstGeom prst="ellipse">
            <a:avLst/>
          </a:prstGeom>
          <a:solidFill>
            <a:schemeClr val="accent1"/>
          </a:solidFill>
          <a:ln cap="flat" cmpd="sng" w="762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0" i="0" lang="es-ES" sz="2400" u="none" cap="none" strike="noStrike">
                <a:solidFill>
                  <a:schemeClr val="lt1"/>
                </a:solidFill>
                <a:latin typeface="Arial"/>
                <a:ea typeface="Arial"/>
                <a:cs typeface="Arial"/>
                <a:sym typeface="Arial"/>
              </a:rPr>
              <a:t>1</a:t>
            </a:r>
            <a:endParaRPr b="0" i="0" sz="1400" u="none" cap="none" strike="noStrike">
              <a:solidFill>
                <a:srgbClr val="000000"/>
              </a:solidFill>
              <a:latin typeface="Arial"/>
              <a:ea typeface="Arial"/>
              <a:cs typeface="Arial"/>
              <a:sym typeface="Arial"/>
            </a:endParaRPr>
          </a:p>
        </p:txBody>
      </p:sp>
      <p:sp>
        <p:nvSpPr>
          <p:cNvPr id="405" name="Google Shape;405;p33"/>
          <p:cNvSpPr/>
          <p:nvPr/>
        </p:nvSpPr>
        <p:spPr>
          <a:xfrm>
            <a:off x="7587762" y="4226149"/>
            <a:ext cx="1028416" cy="1028416"/>
          </a:xfrm>
          <a:prstGeom prst="ellipse">
            <a:avLst/>
          </a:prstGeom>
          <a:solidFill>
            <a:schemeClr val="accent1"/>
          </a:solidFill>
          <a:ln cap="flat" cmpd="sng" w="762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0" i="0" lang="es-ES" sz="2000" u="none" cap="none" strike="noStrike">
                <a:solidFill>
                  <a:schemeClr val="lt1"/>
                </a:solidFill>
                <a:latin typeface="Arial"/>
                <a:ea typeface="Arial"/>
                <a:cs typeface="Arial"/>
                <a:sym typeface="Arial"/>
              </a:rPr>
              <a:t>10 -20</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9" name="Shape 409"/>
        <p:cNvGrpSpPr/>
        <p:nvPr/>
      </p:nvGrpSpPr>
      <p:grpSpPr>
        <a:xfrm>
          <a:off x="0" y="0"/>
          <a:ext cx="0" cy="0"/>
          <a:chOff x="0" y="0"/>
          <a:chExt cx="0" cy="0"/>
        </a:xfrm>
      </p:grpSpPr>
      <p:sp>
        <p:nvSpPr>
          <p:cNvPr id="410" name="Google Shape;410;p34"/>
          <p:cNvSpPr txBox="1"/>
          <p:nvPr>
            <p:ph type="title"/>
          </p:nvPr>
        </p:nvSpPr>
        <p:spPr>
          <a:xfrm>
            <a:off x="578069" y="204629"/>
            <a:ext cx="6805447" cy="863923"/>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rgbClr val="FF6600"/>
              </a:buClr>
              <a:buSzPts val="4000"/>
              <a:buFont typeface="Garamond"/>
              <a:buNone/>
            </a:pPr>
            <a:r>
              <a:rPr lang="es-ES"/>
              <a:t>ACTIONS</a:t>
            </a:r>
            <a:endParaRPr/>
          </a:p>
        </p:txBody>
      </p:sp>
      <p:graphicFrame>
        <p:nvGraphicFramePr>
          <p:cNvPr id="411" name="Google Shape;411;p34"/>
          <p:cNvGraphicFramePr/>
          <p:nvPr/>
        </p:nvGraphicFramePr>
        <p:xfrm>
          <a:off x="577850" y="1349375"/>
          <a:ext cx="3000000" cy="3000000"/>
        </p:xfrm>
        <a:graphic>
          <a:graphicData uri="http://schemas.openxmlformats.org/drawingml/2006/table">
            <a:tbl>
              <a:tblPr bandRow="1" firstRow="1">
                <a:noFill/>
                <a:tableStyleId>{164CB90B-6779-4421-A370-F60213DA9069}</a:tableStyleId>
              </a:tblPr>
              <a:tblGrid>
                <a:gridCol w="450850"/>
                <a:gridCol w="3429000"/>
                <a:gridCol w="1757375"/>
                <a:gridCol w="1343025"/>
                <a:gridCol w="1103300"/>
              </a:tblGrid>
              <a:tr h="370850">
                <a:tc>
                  <a:txBody>
                    <a:bodyPr/>
                    <a:lstStyle/>
                    <a:p>
                      <a:pPr indent="0" lvl="0" marL="0" marR="0" rtl="0" algn="l">
                        <a:lnSpc>
                          <a:spcPct val="100000"/>
                        </a:lnSpc>
                        <a:spcBef>
                          <a:spcPts val="0"/>
                        </a:spcBef>
                        <a:spcAft>
                          <a:spcPts val="0"/>
                        </a:spcAft>
                        <a:buClr>
                          <a:srgbClr val="000000"/>
                        </a:buClr>
                        <a:buSzPts val="1800"/>
                        <a:buFont typeface="Arial"/>
                        <a:buNone/>
                      </a:pPr>
                      <a:r>
                        <a:rPr lang="es-ES" sz="1800" u="none" cap="none" strike="noStrike">
                          <a:latin typeface="Garamond"/>
                          <a:ea typeface="Garamond"/>
                          <a:cs typeface="Garamond"/>
                          <a:sym typeface="Garamond"/>
                        </a:rPr>
                        <a:t>#</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es-ES" sz="1800" u="none" cap="none" strike="noStrike">
                          <a:latin typeface="Garamond"/>
                          <a:ea typeface="Garamond"/>
                          <a:cs typeface="Garamond"/>
                          <a:sym typeface="Garamond"/>
                        </a:rPr>
                        <a:t>Description</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es-ES" sz="1800" u="none" cap="none" strike="noStrike">
                          <a:latin typeface="Garamond"/>
                          <a:ea typeface="Garamond"/>
                          <a:cs typeface="Garamond"/>
                          <a:sym typeface="Garamond"/>
                        </a:rPr>
                        <a:t>Who</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es-ES" sz="1800" u="none" cap="none" strike="noStrike">
                          <a:latin typeface="Garamond"/>
                          <a:ea typeface="Garamond"/>
                          <a:cs typeface="Garamond"/>
                          <a:sym typeface="Garamond"/>
                        </a:rPr>
                        <a:t>Due Date</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es-ES" sz="1800" u="none" cap="none" strike="noStrike">
                          <a:latin typeface="Garamond"/>
                          <a:ea typeface="Garamond"/>
                          <a:cs typeface="Garamond"/>
                          <a:sym typeface="Garamond"/>
                        </a:rPr>
                        <a:t>Status</a:t>
                      </a:r>
                      <a:endParaRPr sz="14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800"/>
                        <a:buFont typeface="Arial"/>
                        <a:buNone/>
                      </a:pPr>
                      <a:r>
                        <a:rPr lang="es-ES" sz="1800" u="none" cap="none" strike="noStrike">
                          <a:latin typeface="Garamond"/>
                          <a:ea typeface="Garamond"/>
                          <a:cs typeface="Garamond"/>
                          <a:sym typeface="Garamond"/>
                        </a:rPr>
                        <a:t>1</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es-ES" sz="1800" u="none" cap="none" strike="noStrike">
                          <a:latin typeface="Garamond"/>
                          <a:ea typeface="Garamond"/>
                          <a:cs typeface="Garamond"/>
                          <a:sym typeface="Garamond"/>
                        </a:rPr>
                        <a:t>Confirm contacts</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es-ES" sz="1800" u="none" cap="none" strike="noStrike">
                          <a:latin typeface="Garamond"/>
                          <a:ea typeface="Garamond"/>
                          <a:cs typeface="Garamond"/>
                          <a:sym typeface="Garamond"/>
                        </a:rPr>
                        <a:t>All</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es-ES" sz="1800" u="none" cap="none" strike="noStrike">
                          <a:solidFill>
                            <a:srgbClr val="FF0000"/>
                          </a:solidFill>
                          <a:latin typeface="Garamond"/>
                          <a:ea typeface="Garamond"/>
                          <a:cs typeface="Garamond"/>
                          <a:sym typeface="Garamond"/>
                        </a:rPr>
                        <a:t>TBD</a:t>
                      </a:r>
                      <a:endParaRPr sz="1400" u="none" cap="none" strike="noStrike">
                        <a:solidFill>
                          <a:srgbClr val="FF0000"/>
                        </a:solidFill>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latin typeface="Garamond"/>
                        <a:ea typeface="Garamond"/>
                        <a:cs typeface="Garamond"/>
                        <a:sym typeface="Garamond"/>
                      </a:endParaRPr>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800"/>
                        <a:buFont typeface="Arial"/>
                        <a:buNone/>
                      </a:pPr>
                      <a:r>
                        <a:rPr lang="es-ES" sz="1800" u="none" cap="none" strike="noStrike">
                          <a:latin typeface="Garamond"/>
                          <a:ea typeface="Garamond"/>
                          <a:cs typeface="Garamond"/>
                          <a:sym typeface="Garamond"/>
                        </a:rPr>
                        <a:t>2</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es-ES" sz="1800" u="none" cap="none" strike="noStrike">
                          <a:latin typeface="Garamond"/>
                          <a:ea typeface="Garamond"/>
                          <a:cs typeface="Garamond"/>
                          <a:sym typeface="Garamond"/>
                        </a:rPr>
                        <a:t>Agree on a periodic telco</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es-ES" sz="1800" u="none" cap="none" strike="noStrike">
                          <a:latin typeface="Garamond"/>
                          <a:ea typeface="Garamond"/>
                          <a:cs typeface="Garamond"/>
                          <a:sym typeface="Garamond"/>
                        </a:rPr>
                        <a:t>Ignacio leads, all </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es-ES" sz="1800" u="none" cap="none" strike="noStrike">
                          <a:solidFill>
                            <a:srgbClr val="FF0000"/>
                          </a:solidFill>
                          <a:latin typeface="Garamond"/>
                          <a:ea typeface="Garamond"/>
                          <a:cs typeface="Garamond"/>
                          <a:sym typeface="Garamond"/>
                        </a:rPr>
                        <a:t>TBD</a:t>
                      </a:r>
                      <a:endParaRPr sz="1400" u="none" cap="none" strike="noStrike">
                        <a:solidFill>
                          <a:srgbClr val="FF0000"/>
                        </a:solidFill>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latin typeface="Garamond"/>
                        <a:ea typeface="Garamond"/>
                        <a:cs typeface="Garamond"/>
                        <a:sym typeface="Garamond"/>
                      </a:endParaRPr>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800"/>
                        <a:buFont typeface="Arial"/>
                        <a:buNone/>
                      </a:pPr>
                      <a:r>
                        <a:rPr lang="es-ES" sz="1800" u="none" cap="none" strike="noStrike">
                          <a:latin typeface="Garamond"/>
                          <a:ea typeface="Garamond"/>
                          <a:cs typeface="Garamond"/>
                          <a:sym typeface="Garamond"/>
                        </a:rPr>
                        <a:t>3</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es-ES" sz="1800" u="none" cap="none" strike="noStrike">
                          <a:latin typeface="Garamond"/>
                          <a:ea typeface="Garamond"/>
                          <a:cs typeface="Garamond"/>
                          <a:sym typeface="Garamond"/>
                        </a:rPr>
                        <a:t>Agree on a template for the Use Cases detailed description</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es-ES" sz="1800" u="none" cap="none" strike="noStrike">
                          <a:latin typeface="Garamond"/>
                          <a:ea typeface="Garamond"/>
                          <a:cs typeface="Garamond"/>
                          <a:sym typeface="Garamond"/>
                        </a:rPr>
                        <a:t>Ignacio leads, all</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es-ES" sz="1800" u="none" cap="none" strike="noStrike">
                          <a:solidFill>
                            <a:srgbClr val="FF0000"/>
                          </a:solidFill>
                          <a:latin typeface="Garamond"/>
                          <a:ea typeface="Garamond"/>
                          <a:cs typeface="Garamond"/>
                          <a:sym typeface="Garamond"/>
                        </a:rPr>
                        <a:t>TBD</a:t>
                      </a:r>
                      <a:endParaRPr sz="1400" u="none" cap="none" strike="noStrike">
                        <a:solidFill>
                          <a:srgbClr val="FF0000"/>
                        </a:solidFill>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latin typeface="Garamond"/>
                        <a:ea typeface="Garamond"/>
                        <a:cs typeface="Garamond"/>
                        <a:sym typeface="Garamond"/>
                      </a:endParaRPr>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800"/>
                        <a:buFont typeface="Arial"/>
                        <a:buNone/>
                      </a:pPr>
                      <a:r>
                        <a:rPr lang="es-ES" sz="1800" u="none" cap="none" strike="noStrike">
                          <a:latin typeface="Garamond"/>
                          <a:ea typeface="Garamond"/>
                          <a:cs typeface="Garamond"/>
                          <a:sym typeface="Garamond"/>
                        </a:rPr>
                        <a:t>4</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es-ES" sz="1800" u="none" cap="none" strike="noStrike">
                          <a:latin typeface="Garamond"/>
                          <a:ea typeface="Garamond"/>
                          <a:cs typeface="Garamond"/>
                          <a:sym typeface="Garamond"/>
                        </a:rPr>
                        <a:t>Collect first version for the descriptions</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es-ES" sz="1800" u="none" cap="none" strike="noStrike">
                          <a:latin typeface="Garamond"/>
                          <a:ea typeface="Garamond"/>
                          <a:cs typeface="Garamond"/>
                          <a:sym typeface="Garamond"/>
                        </a:rPr>
                        <a:t>All</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es-ES" sz="1800" u="none" cap="none" strike="noStrike">
                          <a:solidFill>
                            <a:srgbClr val="FF0000"/>
                          </a:solidFill>
                          <a:latin typeface="Garamond"/>
                          <a:ea typeface="Garamond"/>
                          <a:cs typeface="Garamond"/>
                          <a:sym typeface="Garamond"/>
                        </a:rPr>
                        <a:t>TBD</a:t>
                      </a:r>
                      <a:endParaRPr sz="1400" u="none" cap="none" strike="noStrike">
                        <a:solidFill>
                          <a:srgbClr val="FF0000"/>
                        </a:solidFill>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latin typeface="Garamond"/>
                        <a:ea typeface="Garamond"/>
                        <a:cs typeface="Garamond"/>
                        <a:sym typeface="Garamond"/>
                      </a:endParaRPr>
                    </a:p>
                  </a:txBody>
                  <a:tcPr marT="45725" marB="45725" marR="91450" marL="91450"/>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1" name="Shape 141"/>
        <p:cNvGrpSpPr/>
        <p:nvPr/>
      </p:nvGrpSpPr>
      <p:grpSpPr>
        <a:xfrm>
          <a:off x="0" y="0"/>
          <a:ext cx="0" cy="0"/>
          <a:chOff x="0" y="0"/>
          <a:chExt cx="0" cy="0"/>
        </a:xfrm>
      </p:grpSpPr>
      <p:sp>
        <p:nvSpPr>
          <p:cNvPr id="142" name="Google Shape;142;p3"/>
          <p:cNvSpPr txBox="1"/>
          <p:nvPr>
            <p:ph type="title"/>
          </p:nvPr>
        </p:nvSpPr>
        <p:spPr>
          <a:xfrm>
            <a:off x="578069" y="204629"/>
            <a:ext cx="6805447" cy="863923"/>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rgbClr val="FF6600"/>
              </a:buClr>
              <a:buSzPts val="3200"/>
              <a:buFont typeface="Garamond"/>
              <a:buNone/>
            </a:pPr>
            <a:r>
              <a:rPr lang="es-ES" sz="3200" cap="none"/>
              <a:t>OBJECTIVES OF THE WP</a:t>
            </a:r>
            <a:endParaRPr sz="3200"/>
          </a:p>
        </p:txBody>
      </p:sp>
      <p:sp>
        <p:nvSpPr>
          <p:cNvPr id="143" name="Google Shape;143;p3"/>
          <p:cNvSpPr txBox="1"/>
          <p:nvPr>
            <p:ph idx="1" type="body"/>
          </p:nvPr>
        </p:nvSpPr>
        <p:spPr>
          <a:xfrm>
            <a:off x="578069" y="1348828"/>
            <a:ext cx="8188560" cy="4979401"/>
          </a:xfrm>
          <a:prstGeom prst="rect">
            <a:avLst/>
          </a:prstGeom>
          <a:noFill/>
          <a:ln>
            <a:noFill/>
          </a:ln>
        </p:spPr>
        <p:txBody>
          <a:bodyPr anchorCtr="0" anchor="t" bIns="45700" lIns="91425" spcFirstLastPara="1" rIns="91425" wrap="square" tIns="45700">
            <a:normAutofit/>
          </a:bodyPr>
          <a:lstStyle/>
          <a:p>
            <a:pPr indent="-342900" lvl="0" marL="388620" rtl="0" algn="l">
              <a:lnSpc>
                <a:spcPct val="90000"/>
              </a:lnSpc>
              <a:spcBef>
                <a:spcPts val="0"/>
              </a:spcBef>
              <a:spcAft>
                <a:spcPts val="0"/>
              </a:spcAft>
              <a:buSzPts val="1850"/>
              <a:buFont typeface="Arial"/>
              <a:buChar char="•"/>
            </a:pPr>
            <a:r>
              <a:rPr lang="es-ES" sz="1850"/>
              <a:t>To </a:t>
            </a:r>
            <a:r>
              <a:rPr b="1" lang="es-ES" sz="1850">
                <a:solidFill>
                  <a:srgbClr val="BF4D00"/>
                </a:solidFill>
              </a:rPr>
              <a:t>harmonize</a:t>
            </a:r>
            <a:r>
              <a:rPr lang="es-ES" sz="1850"/>
              <a:t> EOSC-relevant </a:t>
            </a:r>
            <a:r>
              <a:rPr b="1" lang="es-ES" sz="1942">
                <a:solidFill>
                  <a:srgbClr val="BF4D00"/>
                </a:solidFill>
              </a:rPr>
              <a:t>thematic</a:t>
            </a:r>
            <a:r>
              <a:rPr lang="es-ES" sz="1850"/>
              <a:t> initiatives and </a:t>
            </a:r>
            <a:r>
              <a:rPr b="1" lang="es-ES" sz="1942">
                <a:solidFill>
                  <a:srgbClr val="BF4D00"/>
                </a:solidFill>
              </a:rPr>
              <a:t>use cases </a:t>
            </a:r>
            <a:r>
              <a:rPr lang="es-ES" sz="1850"/>
              <a:t>in relevant scientific areas (Earth Observation, Biomedicine, Astrophysics and Environment) providing </a:t>
            </a:r>
            <a:r>
              <a:rPr b="1" lang="es-ES" sz="1942">
                <a:solidFill>
                  <a:srgbClr val="BF4D00"/>
                </a:solidFill>
              </a:rPr>
              <a:t>open research data and services</a:t>
            </a:r>
            <a:r>
              <a:rPr lang="es-ES" sz="1850"/>
              <a:t>, to </a:t>
            </a:r>
            <a:r>
              <a:rPr b="1" lang="es-ES" sz="1942">
                <a:solidFill>
                  <a:srgbClr val="BF4D00"/>
                </a:solidFill>
              </a:rPr>
              <a:t>expand</a:t>
            </a:r>
            <a:r>
              <a:rPr lang="es-ES" sz="1850"/>
              <a:t> the use of the </a:t>
            </a:r>
            <a:r>
              <a:rPr b="1" lang="es-ES" sz="1942">
                <a:solidFill>
                  <a:srgbClr val="BF4D00"/>
                </a:solidFill>
              </a:rPr>
              <a:t>mature national services </a:t>
            </a:r>
            <a:r>
              <a:rPr lang="es-ES" sz="1850"/>
              <a:t>in an </a:t>
            </a:r>
            <a:r>
              <a:rPr b="1" lang="es-ES" sz="1942">
                <a:solidFill>
                  <a:srgbClr val="BF4D00"/>
                </a:solidFill>
              </a:rPr>
              <a:t>international</a:t>
            </a:r>
            <a:r>
              <a:rPr lang="es-ES" sz="1850"/>
              <a:t> scope.</a:t>
            </a:r>
            <a:endParaRPr/>
          </a:p>
          <a:p>
            <a:pPr indent="-342900" lvl="0" marL="388620" rtl="0" algn="l">
              <a:lnSpc>
                <a:spcPct val="90000"/>
              </a:lnSpc>
              <a:spcBef>
                <a:spcPts val="388"/>
              </a:spcBef>
              <a:spcAft>
                <a:spcPts val="0"/>
              </a:spcAft>
              <a:buSzPts val="1850"/>
              <a:buFont typeface="Arial"/>
              <a:buChar char="•"/>
            </a:pPr>
            <a:r>
              <a:rPr lang="es-ES" sz="1850"/>
              <a:t>To define </a:t>
            </a:r>
            <a:r>
              <a:rPr b="1" lang="es-ES" sz="1942">
                <a:solidFill>
                  <a:srgbClr val="BF4D00"/>
                </a:solidFill>
              </a:rPr>
              <a:t>best practices </a:t>
            </a:r>
            <a:r>
              <a:rPr lang="es-ES" sz="1850"/>
              <a:t>for the </a:t>
            </a:r>
            <a:r>
              <a:rPr b="1" lang="es-ES" sz="1942">
                <a:solidFill>
                  <a:srgbClr val="BF4D00"/>
                </a:solidFill>
              </a:rPr>
              <a:t>adoption</a:t>
            </a:r>
            <a:r>
              <a:rPr lang="es-ES" sz="1850"/>
              <a:t> of common EOSC core tools and services identified in WP3, considering community-wide standards, to increase the capacity of dealing with more complex user demands.</a:t>
            </a:r>
            <a:endParaRPr/>
          </a:p>
          <a:p>
            <a:pPr indent="-342900" lvl="0" marL="388620" rtl="0" algn="l">
              <a:lnSpc>
                <a:spcPct val="90000"/>
              </a:lnSpc>
              <a:spcBef>
                <a:spcPts val="388"/>
              </a:spcBef>
              <a:spcAft>
                <a:spcPts val="0"/>
              </a:spcAft>
              <a:buSzPts val="1850"/>
              <a:buFont typeface="Arial"/>
              <a:buChar char="•"/>
            </a:pPr>
            <a:r>
              <a:rPr lang="es-ES" sz="1850"/>
              <a:t>To </a:t>
            </a:r>
            <a:r>
              <a:rPr b="1" lang="es-ES" sz="1942">
                <a:solidFill>
                  <a:srgbClr val="BF4D00"/>
                </a:solidFill>
              </a:rPr>
              <a:t>increase</a:t>
            </a:r>
            <a:r>
              <a:rPr lang="es-ES" sz="1850"/>
              <a:t> the </a:t>
            </a:r>
            <a:r>
              <a:rPr b="1" lang="es-ES" sz="1942">
                <a:solidFill>
                  <a:srgbClr val="BF4D00"/>
                </a:solidFill>
              </a:rPr>
              <a:t>capacity</a:t>
            </a:r>
            <a:r>
              <a:rPr lang="es-ES" sz="1850"/>
              <a:t>, </a:t>
            </a:r>
            <a:r>
              <a:rPr b="1" lang="es-ES" sz="1942">
                <a:solidFill>
                  <a:srgbClr val="BF4D00"/>
                </a:solidFill>
              </a:rPr>
              <a:t>performance</a:t>
            </a:r>
            <a:r>
              <a:rPr lang="es-ES" sz="1850"/>
              <a:t>, </a:t>
            </a:r>
            <a:r>
              <a:rPr b="1" lang="es-ES" sz="1942">
                <a:solidFill>
                  <a:srgbClr val="BF4D00"/>
                </a:solidFill>
              </a:rPr>
              <a:t>reliability</a:t>
            </a:r>
            <a:r>
              <a:rPr lang="es-ES" sz="1850"/>
              <a:t> and/or </a:t>
            </a:r>
            <a:r>
              <a:rPr b="1" lang="es-ES" sz="1942">
                <a:solidFill>
                  <a:srgbClr val="BF4D00"/>
                </a:solidFill>
              </a:rPr>
              <a:t>functionality</a:t>
            </a:r>
            <a:r>
              <a:rPr lang="es-ES" sz="1850"/>
              <a:t> of mature thematic services currently not integrated into the EOSC portal or which have limited integration by means of EOSC core tools and services.</a:t>
            </a:r>
            <a:endParaRPr/>
          </a:p>
          <a:p>
            <a:pPr indent="-342900" lvl="0" marL="388620" rtl="0" algn="l">
              <a:lnSpc>
                <a:spcPct val="90000"/>
              </a:lnSpc>
              <a:spcBef>
                <a:spcPts val="388"/>
              </a:spcBef>
              <a:spcAft>
                <a:spcPts val="0"/>
              </a:spcAft>
              <a:buSzPts val="1850"/>
              <a:buFont typeface="Arial"/>
              <a:buChar char="•"/>
            </a:pPr>
            <a:r>
              <a:rPr lang="es-ES" sz="1850"/>
              <a:t>To </a:t>
            </a:r>
            <a:r>
              <a:rPr b="1" lang="es-ES" sz="1942">
                <a:solidFill>
                  <a:srgbClr val="BF4D00"/>
                </a:solidFill>
              </a:rPr>
              <a:t>increase</a:t>
            </a:r>
            <a:r>
              <a:rPr lang="es-ES" sz="1850"/>
              <a:t> the </a:t>
            </a:r>
            <a:r>
              <a:rPr b="1" lang="es-ES" sz="1942">
                <a:solidFill>
                  <a:srgbClr val="BF4D00"/>
                </a:solidFill>
              </a:rPr>
              <a:t>number</a:t>
            </a:r>
            <a:r>
              <a:rPr lang="es-ES" sz="1850"/>
              <a:t> of </a:t>
            </a:r>
            <a:r>
              <a:rPr b="1" lang="es-ES" sz="1942">
                <a:solidFill>
                  <a:srgbClr val="BF4D00"/>
                </a:solidFill>
              </a:rPr>
              <a:t>users</a:t>
            </a:r>
            <a:r>
              <a:rPr lang="es-ES" sz="1850"/>
              <a:t> of these thematic services and users’ satisfaction in an international scale through its integration in the EOSC framework and targeted </a:t>
            </a:r>
            <a:r>
              <a:rPr b="1" lang="es-ES" sz="1942">
                <a:solidFill>
                  <a:srgbClr val="BF4D00"/>
                </a:solidFill>
              </a:rPr>
              <a:t>training</a:t>
            </a:r>
            <a:r>
              <a:rPr lang="es-ES" sz="1850"/>
              <a:t> providing content for the WP6 skills development activities.</a:t>
            </a:r>
            <a:endParaRPr/>
          </a:p>
          <a:p>
            <a:pPr indent="-342900" lvl="0" marL="388620" rtl="0" algn="l">
              <a:lnSpc>
                <a:spcPct val="90000"/>
              </a:lnSpc>
              <a:spcBef>
                <a:spcPts val="388"/>
              </a:spcBef>
              <a:spcAft>
                <a:spcPts val="0"/>
              </a:spcAft>
              <a:buSzPts val="1850"/>
              <a:buFont typeface="Arial"/>
              <a:buChar char="•"/>
            </a:pPr>
            <a:r>
              <a:rPr lang="es-ES" sz="1850"/>
              <a:t>To increase </a:t>
            </a:r>
            <a:r>
              <a:rPr b="1" lang="es-ES" sz="1942">
                <a:solidFill>
                  <a:srgbClr val="BF4D00"/>
                </a:solidFill>
              </a:rPr>
              <a:t>service</a:t>
            </a:r>
            <a:r>
              <a:rPr lang="es-ES" sz="1850"/>
              <a:t> </a:t>
            </a:r>
            <a:r>
              <a:rPr b="1" lang="es-ES" sz="1942">
                <a:solidFill>
                  <a:srgbClr val="BF4D00"/>
                </a:solidFill>
              </a:rPr>
              <a:t>quality</a:t>
            </a:r>
            <a:r>
              <a:rPr lang="es-ES" sz="1850"/>
              <a:t> by supporting the uptake of </a:t>
            </a:r>
            <a:r>
              <a:rPr b="1" lang="es-ES" sz="1942">
                <a:solidFill>
                  <a:srgbClr val="BF4D00"/>
                </a:solidFill>
              </a:rPr>
              <a:t>certification</a:t>
            </a:r>
            <a:r>
              <a:rPr lang="es-ES" sz="1850"/>
              <a:t> and </a:t>
            </a:r>
            <a:r>
              <a:rPr b="1" lang="es-ES" sz="1942">
                <a:solidFill>
                  <a:srgbClr val="BF4D00"/>
                </a:solidFill>
              </a:rPr>
              <a:t>FAIR</a:t>
            </a:r>
            <a:r>
              <a:rPr lang="es-ES" sz="1850"/>
              <a:t> data practices, defining and presenting incentives to do so in coordination with other activities in the project.</a:t>
            </a:r>
            <a:endParaRPr/>
          </a:p>
          <a:p>
            <a:pPr indent="-197675" lvl="1" marL="605790" rtl="0" algn="l">
              <a:lnSpc>
                <a:spcPct val="100000"/>
              </a:lnSpc>
              <a:spcBef>
                <a:spcPts val="277"/>
              </a:spcBef>
              <a:spcAft>
                <a:spcPts val="0"/>
              </a:spcAft>
              <a:buSzPts val="1387"/>
              <a:buNone/>
            </a:pPr>
            <a:r>
              <a:t/>
            </a:r>
            <a:endParaRPr sz="1387"/>
          </a:p>
          <a:p>
            <a:pPr indent="-197675" lvl="1" marL="605790" rtl="0" algn="l">
              <a:lnSpc>
                <a:spcPct val="100000"/>
              </a:lnSpc>
              <a:spcBef>
                <a:spcPts val="277"/>
              </a:spcBef>
              <a:spcAft>
                <a:spcPts val="0"/>
              </a:spcAft>
              <a:buSzPts val="1387"/>
              <a:buNone/>
            </a:pPr>
            <a:r>
              <a:t/>
            </a:r>
            <a:endParaRPr sz="1387"/>
          </a:p>
          <a:p>
            <a:pPr indent="-197675" lvl="1" marL="605790" rtl="0" algn="l">
              <a:lnSpc>
                <a:spcPct val="100000"/>
              </a:lnSpc>
              <a:spcBef>
                <a:spcPts val="277"/>
              </a:spcBef>
              <a:spcAft>
                <a:spcPts val="0"/>
              </a:spcAft>
              <a:buSzPts val="1387"/>
              <a:buNone/>
            </a:pPr>
            <a:r>
              <a:t/>
            </a:r>
            <a:endParaRPr sz="1387"/>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7" name="Shape 147"/>
        <p:cNvGrpSpPr/>
        <p:nvPr/>
      </p:nvGrpSpPr>
      <p:grpSpPr>
        <a:xfrm>
          <a:off x="0" y="0"/>
          <a:ext cx="0" cy="0"/>
          <a:chOff x="0" y="0"/>
          <a:chExt cx="0" cy="0"/>
        </a:xfrm>
      </p:grpSpPr>
      <p:sp>
        <p:nvSpPr>
          <p:cNvPr id="148" name="Google Shape;148;p4"/>
          <p:cNvSpPr txBox="1"/>
          <p:nvPr>
            <p:ph type="title"/>
          </p:nvPr>
        </p:nvSpPr>
        <p:spPr>
          <a:xfrm>
            <a:off x="578069" y="204629"/>
            <a:ext cx="6805447" cy="863923"/>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rgbClr val="FF6600"/>
              </a:buClr>
              <a:buSzPts val="3200"/>
              <a:buFont typeface="Garamond"/>
              <a:buNone/>
            </a:pPr>
            <a:r>
              <a:rPr lang="es-ES" sz="3200" cap="none"/>
              <a:t>HOW CAN WE MEASURE IT?</a:t>
            </a:r>
            <a:endParaRPr sz="3200"/>
          </a:p>
        </p:txBody>
      </p:sp>
      <p:sp>
        <p:nvSpPr>
          <p:cNvPr id="149" name="Google Shape;149;p4"/>
          <p:cNvSpPr txBox="1"/>
          <p:nvPr>
            <p:ph idx="1" type="body"/>
          </p:nvPr>
        </p:nvSpPr>
        <p:spPr>
          <a:xfrm>
            <a:off x="578069" y="1348828"/>
            <a:ext cx="8188560" cy="4979401"/>
          </a:xfrm>
          <a:prstGeom prst="rect">
            <a:avLst/>
          </a:prstGeom>
          <a:noFill/>
          <a:ln>
            <a:noFill/>
          </a:ln>
        </p:spPr>
        <p:txBody>
          <a:bodyPr anchorCtr="0" anchor="t" bIns="45700" lIns="91425" spcFirstLastPara="1" rIns="91425" wrap="square" tIns="45700">
            <a:normAutofit/>
          </a:bodyPr>
          <a:lstStyle/>
          <a:p>
            <a:pPr indent="-342900" lvl="0" marL="388620" rtl="0" algn="l">
              <a:lnSpc>
                <a:spcPct val="100000"/>
              </a:lnSpc>
              <a:spcBef>
                <a:spcPts val="0"/>
              </a:spcBef>
              <a:spcAft>
                <a:spcPts val="0"/>
              </a:spcAft>
              <a:buSzPts val="2000"/>
              <a:buFont typeface="Arial"/>
              <a:buChar char="•"/>
            </a:pPr>
            <a:r>
              <a:rPr lang="es-ES"/>
              <a:t>Define canonical applications as </a:t>
            </a:r>
            <a:r>
              <a:rPr b="1" lang="es-ES" sz="2100">
                <a:solidFill>
                  <a:srgbClr val="BF4D00"/>
                </a:solidFill>
              </a:rPr>
              <a:t>templates</a:t>
            </a:r>
            <a:r>
              <a:rPr lang="es-ES"/>
              <a:t> considering </a:t>
            </a:r>
            <a:r>
              <a:rPr b="1" lang="es-ES" sz="2100">
                <a:solidFill>
                  <a:srgbClr val="BF4D00"/>
                </a:solidFill>
              </a:rPr>
              <a:t>realistic</a:t>
            </a:r>
            <a:r>
              <a:rPr lang="es-ES"/>
              <a:t> scenarios (performance, service quality, availability and fault tolerance).</a:t>
            </a:r>
            <a:endParaRPr/>
          </a:p>
          <a:p>
            <a:pPr indent="-342900" lvl="0" marL="388620" rtl="0" algn="l">
              <a:lnSpc>
                <a:spcPct val="100000"/>
              </a:lnSpc>
              <a:spcBef>
                <a:spcPts val="420"/>
              </a:spcBef>
              <a:spcAft>
                <a:spcPts val="0"/>
              </a:spcAft>
              <a:buSzPts val="2000"/>
              <a:buFont typeface="Arial"/>
              <a:buChar char="•"/>
            </a:pPr>
            <a:r>
              <a:rPr lang="es-ES"/>
              <a:t>To evaluate several key metrics and their improvement: </a:t>
            </a:r>
            <a:r>
              <a:rPr b="1" lang="es-ES" sz="2100">
                <a:solidFill>
                  <a:srgbClr val="BF4D00"/>
                </a:solidFill>
              </a:rPr>
              <a:t>capacity</a:t>
            </a:r>
            <a:r>
              <a:rPr lang="es-ES"/>
              <a:t>, </a:t>
            </a:r>
            <a:r>
              <a:rPr b="1" lang="es-ES" sz="2100">
                <a:solidFill>
                  <a:srgbClr val="BF4D00"/>
                </a:solidFill>
              </a:rPr>
              <a:t>performance</a:t>
            </a:r>
            <a:r>
              <a:rPr lang="es-ES"/>
              <a:t>, </a:t>
            </a:r>
            <a:r>
              <a:rPr b="1" lang="es-ES" sz="2100">
                <a:solidFill>
                  <a:srgbClr val="BF4D00"/>
                </a:solidFill>
              </a:rPr>
              <a:t>reliability</a:t>
            </a:r>
            <a:r>
              <a:rPr lang="es-ES"/>
              <a:t> and/or </a:t>
            </a:r>
            <a:r>
              <a:rPr b="1" lang="es-ES" sz="2100">
                <a:solidFill>
                  <a:srgbClr val="BF4D00"/>
                </a:solidFill>
              </a:rPr>
              <a:t>functionality</a:t>
            </a:r>
            <a:r>
              <a:rPr lang="es-ES"/>
              <a:t> of (the most of them).</a:t>
            </a:r>
            <a:endParaRPr/>
          </a:p>
          <a:p>
            <a:pPr indent="-342900" lvl="0" marL="388620" rtl="0" algn="l">
              <a:lnSpc>
                <a:spcPct val="100000"/>
              </a:lnSpc>
              <a:spcBef>
                <a:spcPts val="420"/>
              </a:spcBef>
              <a:spcAft>
                <a:spcPts val="0"/>
              </a:spcAft>
              <a:buSzPts val="2000"/>
              <a:buFont typeface="Arial"/>
              <a:buChar char="•"/>
            </a:pPr>
            <a:r>
              <a:rPr lang="es-ES"/>
              <a:t>To measure the </a:t>
            </a:r>
            <a:r>
              <a:rPr b="1" lang="es-ES" sz="2100">
                <a:solidFill>
                  <a:srgbClr val="BF4D00"/>
                </a:solidFill>
              </a:rPr>
              <a:t>increase</a:t>
            </a:r>
            <a:r>
              <a:rPr lang="es-ES"/>
              <a:t> on the </a:t>
            </a:r>
            <a:r>
              <a:rPr b="1" lang="es-ES" sz="2100">
                <a:solidFill>
                  <a:srgbClr val="BF4D00"/>
                </a:solidFill>
              </a:rPr>
              <a:t>number</a:t>
            </a:r>
            <a:r>
              <a:rPr lang="es-ES"/>
              <a:t> of </a:t>
            </a:r>
            <a:r>
              <a:rPr b="1" lang="es-ES" sz="2100">
                <a:solidFill>
                  <a:srgbClr val="BF4D00"/>
                </a:solidFill>
              </a:rPr>
              <a:t>users</a:t>
            </a:r>
            <a:r>
              <a:rPr lang="es-ES"/>
              <a:t> and </a:t>
            </a:r>
            <a:r>
              <a:rPr b="1" lang="es-ES" sz="2100">
                <a:solidFill>
                  <a:srgbClr val="BF4D00"/>
                </a:solidFill>
              </a:rPr>
              <a:t>origin</a:t>
            </a:r>
            <a:r>
              <a:rPr lang="es-ES"/>
              <a:t> (internationalisation).</a:t>
            </a:r>
            <a:endParaRPr/>
          </a:p>
          <a:p>
            <a:pPr indent="-342900" lvl="0" marL="388620" rtl="0" algn="l">
              <a:lnSpc>
                <a:spcPct val="100000"/>
              </a:lnSpc>
              <a:spcBef>
                <a:spcPts val="420"/>
              </a:spcBef>
              <a:spcAft>
                <a:spcPts val="0"/>
              </a:spcAft>
              <a:buSzPts val="2000"/>
              <a:buFont typeface="Arial"/>
              <a:buChar char="•"/>
            </a:pPr>
            <a:r>
              <a:rPr lang="es-ES"/>
              <a:t>To produce </a:t>
            </a:r>
            <a:r>
              <a:rPr b="1" lang="es-ES" sz="2100">
                <a:solidFill>
                  <a:srgbClr val="BF4D00"/>
                </a:solidFill>
              </a:rPr>
              <a:t>training</a:t>
            </a:r>
            <a:r>
              <a:rPr lang="es-ES"/>
              <a:t> </a:t>
            </a:r>
            <a:r>
              <a:rPr b="1" lang="es-ES" sz="2100">
                <a:solidFill>
                  <a:srgbClr val="BF4D00"/>
                </a:solidFill>
              </a:rPr>
              <a:t>material</a:t>
            </a:r>
            <a:r>
              <a:rPr lang="es-ES"/>
              <a:t> for the use cases.</a:t>
            </a:r>
            <a:endParaRPr/>
          </a:p>
          <a:p>
            <a:pPr indent="-342900" lvl="0" marL="388620" rtl="0" algn="l">
              <a:lnSpc>
                <a:spcPct val="100000"/>
              </a:lnSpc>
              <a:spcBef>
                <a:spcPts val="420"/>
              </a:spcBef>
              <a:spcAft>
                <a:spcPts val="0"/>
              </a:spcAft>
              <a:buSzPts val="2000"/>
              <a:buFont typeface="Arial"/>
              <a:buChar char="•"/>
            </a:pPr>
            <a:r>
              <a:rPr lang="es-ES"/>
              <a:t>To demonstrate the fulfilment of </a:t>
            </a:r>
            <a:r>
              <a:rPr b="1" lang="es-ES" sz="2100">
                <a:solidFill>
                  <a:srgbClr val="BF4D00"/>
                </a:solidFill>
              </a:rPr>
              <a:t>FAIR</a:t>
            </a:r>
            <a:r>
              <a:rPr lang="es-ES"/>
              <a:t> principles.</a:t>
            </a:r>
            <a:endParaRPr/>
          </a:p>
          <a:p>
            <a:pPr indent="-342900" lvl="0" marL="388620" rtl="0" algn="l">
              <a:lnSpc>
                <a:spcPct val="100000"/>
              </a:lnSpc>
              <a:spcBef>
                <a:spcPts val="420"/>
              </a:spcBef>
              <a:spcAft>
                <a:spcPts val="0"/>
              </a:spcAft>
              <a:buSzPts val="2000"/>
              <a:buFont typeface="Arial"/>
              <a:buChar char="•"/>
            </a:pPr>
            <a:r>
              <a:rPr lang="es-ES"/>
              <a:t>To achieve EOSC-Synergy Ready </a:t>
            </a:r>
            <a:r>
              <a:rPr b="1" lang="es-ES" sz="2100">
                <a:solidFill>
                  <a:srgbClr val="BF4D00"/>
                </a:solidFill>
              </a:rPr>
              <a:t>Quality</a:t>
            </a:r>
            <a:r>
              <a:rPr lang="es-ES"/>
              <a:t> </a:t>
            </a:r>
            <a:r>
              <a:rPr b="1" lang="es-ES" sz="2100">
                <a:solidFill>
                  <a:srgbClr val="BF4D00"/>
                </a:solidFill>
              </a:rPr>
              <a:t>certifications</a:t>
            </a:r>
            <a:r>
              <a:rPr lang="es-ES"/>
              <a:t> for the services and to publish them in the </a:t>
            </a:r>
            <a:r>
              <a:rPr b="1" lang="es-ES" sz="2100">
                <a:solidFill>
                  <a:srgbClr val="BF4D00"/>
                </a:solidFill>
              </a:rPr>
              <a:t>EOSC</a:t>
            </a:r>
            <a:r>
              <a:rPr lang="es-ES"/>
              <a:t> </a:t>
            </a:r>
            <a:r>
              <a:rPr b="1" lang="es-ES" sz="2100">
                <a:solidFill>
                  <a:srgbClr val="BF4D00"/>
                </a:solidFill>
              </a:rPr>
              <a:t>Portal</a:t>
            </a:r>
            <a:r>
              <a:rPr lang="es-ES"/>
              <a:t> / Marketplace.</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3" name="Shape 153"/>
        <p:cNvGrpSpPr/>
        <p:nvPr/>
      </p:nvGrpSpPr>
      <p:grpSpPr>
        <a:xfrm>
          <a:off x="0" y="0"/>
          <a:ext cx="0" cy="0"/>
          <a:chOff x="0" y="0"/>
          <a:chExt cx="0" cy="0"/>
        </a:xfrm>
      </p:grpSpPr>
      <p:sp>
        <p:nvSpPr>
          <p:cNvPr id="154" name="Google Shape;154;p5"/>
          <p:cNvSpPr txBox="1"/>
          <p:nvPr>
            <p:ph type="title"/>
          </p:nvPr>
        </p:nvSpPr>
        <p:spPr>
          <a:xfrm>
            <a:off x="578069" y="204629"/>
            <a:ext cx="6805447" cy="863923"/>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rgbClr val="FF6600"/>
              </a:buClr>
              <a:buSzPts val="4000"/>
              <a:buFont typeface="Garamond"/>
              <a:buNone/>
            </a:pPr>
            <a:r>
              <a:rPr lang="es-ES"/>
              <a:t>Workplan</a:t>
            </a:r>
            <a:endParaRPr/>
          </a:p>
        </p:txBody>
      </p:sp>
      <p:sp>
        <p:nvSpPr>
          <p:cNvPr id="155" name="Google Shape;155;p5"/>
          <p:cNvSpPr txBox="1"/>
          <p:nvPr>
            <p:ph idx="1" type="body"/>
          </p:nvPr>
        </p:nvSpPr>
        <p:spPr>
          <a:xfrm>
            <a:off x="400915" y="1077364"/>
            <a:ext cx="8437500" cy="3932100"/>
          </a:xfrm>
          <a:prstGeom prst="rect">
            <a:avLst/>
          </a:prstGeom>
          <a:noFill/>
          <a:ln>
            <a:noFill/>
          </a:ln>
        </p:spPr>
        <p:txBody>
          <a:bodyPr anchorCtr="0" anchor="t" bIns="45700" lIns="91425" spcFirstLastPara="1" rIns="91425" wrap="square" tIns="45700">
            <a:normAutofit/>
          </a:bodyPr>
          <a:lstStyle/>
          <a:p>
            <a:pPr indent="-966788" lvl="0" marL="979488" rtl="0" algn="l">
              <a:lnSpc>
                <a:spcPct val="105000"/>
              </a:lnSpc>
              <a:spcBef>
                <a:spcPts val="0"/>
              </a:spcBef>
              <a:spcAft>
                <a:spcPts val="0"/>
              </a:spcAft>
              <a:buSzPts val="1480"/>
              <a:buNone/>
            </a:pPr>
            <a:r>
              <a:rPr lang="es-ES" sz="1480"/>
              <a:t>[M1-M6]	Task 4.1. Services </a:t>
            </a:r>
            <a:r>
              <a:rPr lang="es-ES" sz="1480"/>
              <a:t>and</a:t>
            </a:r>
            <a:r>
              <a:rPr lang="es-ES" sz="1480"/>
              <a:t> Best Practices harmonisation. </a:t>
            </a:r>
            <a:r>
              <a:rPr b="1" lang="es-ES" sz="1480"/>
              <a:t>UPV (10), </a:t>
            </a:r>
            <a:r>
              <a:rPr lang="es-ES" sz="1480"/>
              <a:t>CSIC-IFCA (2), CSIC-CNB (2), CSIC-BSC (2), CSIC-CIEMAT (2), LIP (1), KIT (2), CESNET (2), IISAS (1), IRD (2), LNEC (4), INDRA (2)</a:t>
            </a:r>
            <a:endParaRPr/>
          </a:p>
          <a:p>
            <a:pPr indent="-966788" lvl="0" marL="979488" rtl="0" algn="l">
              <a:lnSpc>
                <a:spcPct val="105000"/>
              </a:lnSpc>
              <a:spcBef>
                <a:spcPts val="896"/>
              </a:spcBef>
              <a:spcAft>
                <a:spcPts val="0"/>
              </a:spcAft>
              <a:buSzPts val="1480"/>
              <a:buNone/>
            </a:pPr>
            <a:r>
              <a:rPr lang="es-ES" sz="1480"/>
              <a:t>[M7-M24]	Task 4.2. Thematic Services for the EOS community. </a:t>
            </a:r>
            <a:r>
              <a:rPr b="1" lang="es-ES" sz="1480"/>
              <a:t>LNEC (37)</a:t>
            </a:r>
            <a:r>
              <a:rPr lang="es-ES" sz="1480"/>
              <a:t>, LIP (7), IRD (16), UPV (5), INDRA (18)</a:t>
            </a:r>
            <a:endParaRPr/>
          </a:p>
          <a:p>
            <a:pPr indent="-966788" lvl="0" marL="979488" rtl="0" algn="l">
              <a:lnSpc>
                <a:spcPct val="105000"/>
              </a:lnSpc>
              <a:spcBef>
                <a:spcPts val="896"/>
              </a:spcBef>
              <a:spcAft>
                <a:spcPts val="0"/>
              </a:spcAft>
              <a:buSzPts val="1480"/>
              <a:buNone/>
            </a:pPr>
            <a:r>
              <a:rPr lang="es-ES" sz="1480"/>
              <a:t>[M7-M24]	Task 4.3. Thematic Services for the Biomedicine community. </a:t>
            </a:r>
            <a:r>
              <a:rPr b="1" lang="es-ES" sz="1480"/>
              <a:t>CSIC-CNB (12)</a:t>
            </a:r>
            <a:r>
              <a:rPr lang="es-ES" sz="1480"/>
              <a:t>, CSIC-BSC (10), CESNET (5), UPV (3)</a:t>
            </a:r>
            <a:endParaRPr/>
          </a:p>
          <a:p>
            <a:pPr indent="-966788" lvl="0" marL="979488" rtl="0" algn="l">
              <a:lnSpc>
                <a:spcPct val="105000"/>
              </a:lnSpc>
              <a:spcBef>
                <a:spcPts val="896"/>
              </a:spcBef>
              <a:spcAft>
                <a:spcPts val="0"/>
              </a:spcAft>
              <a:buSzPts val="1480"/>
              <a:buNone/>
            </a:pPr>
            <a:r>
              <a:rPr lang="es-ES" sz="1480"/>
              <a:t>[M7-M24]	Task 4.4. Thematic Services for the Astrophysics community. </a:t>
            </a:r>
            <a:r>
              <a:rPr b="1" lang="es-ES" sz="1480"/>
              <a:t>CSIC-CIEMAT (18), </a:t>
            </a:r>
            <a:r>
              <a:rPr lang="es-ES" sz="1480"/>
              <a:t>UPV (3)</a:t>
            </a:r>
            <a:endParaRPr/>
          </a:p>
          <a:p>
            <a:pPr indent="-966787" lvl="0" marL="979487" rtl="0" algn="l">
              <a:lnSpc>
                <a:spcPct val="105000"/>
              </a:lnSpc>
              <a:spcBef>
                <a:spcPts val="896"/>
              </a:spcBef>
              <a:spcAft>
                <a:spcPts val="0"/>
              </a:spcAft>
              <a:buSzPts val="1480"/>
              <a:buNone/>
            </a:pPr>
            <a:r>
              <a:rPr lang="es-ES" sz="1480"/>
              <a:t>[M7-M24]	</a:t>
            </a:r>
            <a:r>
              <a:rPr lang="es-ES" sz="1480"/>
              <a:t>Task 4.5. </a:t>
            </a:r>
            <a:r>
              <a:rPr lang="es-ES" sz="1480"/>
              <a:t>Thematic Services for the Environmental community. </a:t>
            </a:r>
            <a:r>
              <a:rPr b="1" lang="es-ES" sz="1480"/>
              <a:t>CSIC-BSC (8)</a:t>
            </a:r>
            <a:r>
              <a:rPr lang="es-ES" sz="1480"/>
              <a:t>, KIT (10), CESNET (6), IISAS (7)</a:t>
            </a:r>
            <a:endParaRPr sz="1480"/>
          </a:p>
          <a:p>
            <a:pPr indent="-966788" lvl="0" marL="979488" rtl="0" algn="l">
              <a:lnSpc>
                <a:spcPct val="105000"/>
              </a:lnSpc>
              <a:spcBef>
                <a:spcPts val="896"/>
              </a:spcBef>
              <a:spcAft>
                <a:spcPts val="0"/>
              </a:spcAft>
              <a:buSzPts val="1480"/>
              <a:buNone/>
            </a:pPr>
            <a:r>
              <a:rPr lang="es-ES" sz="1480"/>
              <a:t>[M18-M30]	</a:t>
            </a:r>
            <a:r>
              <a:rPr lang="es-ES" sz="1480"/>
              <a:t>Task 4.6. Thematic Services Validation. </a:t>
            </a:r>
            <a:r>
              <a:rPr b="1" lang="es-ES" sz="1480"/>
              <a:t>UPV (9)</a:t>
            </a:r>
            <a:r>
              <a:rPr lang="es-ES" sz="1480"/>
              <a:t>, CSIC-CNB (4), CSIC-BSC (4), CSIC-CIEMAT (4), LIP (2), KIT (3), CESNET (2), IISAS (2), IRD (2), LNEC (6), INDRA (4)</a:t>
            </a:r>
            <a:endParaRPr sz="1480"/>
          </a:p>
          <a:p>
            <a:pPr indent="0" lvl="0" marL="45720" rtl="0" algn="l">
              <a:lnSpc>
                <a:spcPct val="105000"/>
              </a:lnSpc>
              <a:spcBef>
                <a:spcPts val="896"/>
              </a:spcBef>
              <a:spcAft>
                <a:spcPts val="0"/>
              </a:spcAft>
              <a:buSzPts val="1480"/>
              <a:buNone/>
            </a:pPr>
            <a:r>
              <a:rPr lang="es-ES" sz="1480"/>
              <a:t>D4.1 – Best Practices Elicitation including Data Management Plans (R, PU) – M6 – Lead: UPV</a:t>
            </a:r>
            <a:endParaRPr/>
          </a:p>
          <a:p>
            <a:pPr indent="0" lvl="0" marL="45720" rtl="0" algn="l">
              <a:lnSpc>
                <a:spcPct val="105000"/>
              </a:lnSpc>
              <a:spcBef>
                <a:spcPts val="896"/>
              </a:spcBef>
              <a:spcAft>
                <a:spcPts val="0"/>
              </a:spcAft>
              <a:buSzPts val="1480"/>
              <a:buNone/>
            </a:pPr>
            <a:r>
              <a:rPr lang="es-ES" sz="1480"/>
              <a:t>D4.2 - First prototype of the EOSC Thematic services (DEM, PU) – M16 – Lead: UPV</a:t>
            </a:r>
            <a:endParaRPr/>
          </a:p>
        </p:txBody>
      </p:sp>
      <p:pic>
        <p:nvPicPr>
          <p:cNvPr id="156" name="Google Shape;156;p5"/>
          <p:cNvPicPr preferRelativeResize="0"/>
          <p:nvPr/>
        </p:nvPicPr>
        <p:blipFill rotWithShape="1">
          <a:blip r:embed="rId3">
            <a:alphaModFix/>
          </a:blip>
          <a:srcRect b="0" l="0" r="0" t="0"/>
          <a:stretch/>
        </p:blipFill>
        <p:spPr>
          <a:xfrm>
            <a:off x="0" y="5356985"/>
            <a:ext cx="9144002" cy="108739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0" name="Shape 160"/>
        <p:cNvGrpSpPr/>
        <p:nvPr/>
      </p:nvGrpSpPr>
      <p:grpSpPr>
        <a:xfrm>
          <a:off x="0" y="0"/>
          <a:ext cx="0" cy="0"/>
          <a:chOff x="0" y="0"/>
          <a:chExt cx="0" cy="0"/>
        </a:xfrm>
      </p:grpSpPr>
      <p:pic>
        <p:nvPicPr>
          <p:cNvPr descr="Screenshot 2019-04-07 at 10.33.47.png" id="161" name="Google Shape;161;p6"/>
          <p:cNvPicPr preferRelativeResize="0"/>
          <p:nvPr/>
        </p:nvPicPr>
        <p:blipFill rotWithShape="1">
          <a:blip r:embed="rId3">
            <a:alphaModFix/>
          </a:blip>
          <a:srcRect b="0" l="0" r="0" t="0"/>
          <a:stretch/>
        </p:blipFill>
        <p:spPr>
          <a:xfrm>
            <a:off x="180364" y="1136588"/>
            <a:ext cx="8565931" cy="4616370"/>
          </a:xfrm>
          <a:prstGeom prst="rect">
            <a:avLst/>
          </a:prstGeom>
          <a:noFill/>
          <a:ln>
            <a:noFill/>
          </a:ln>
        </p:spPr>
      </p:pic>
      <p:pic>
        <p:nvPicPr>
          <p:cNvPr descr="Screenshot 2019-04-07 at 10.50.45.png" id="162" name="Google Shape;162;p6"/>
          <p:cNvPicPr preferRelativeResize="0"/>
          <p:nvPr/>
        </p:nvPicPr>
        <p:blipFill rotWithShape="1">
          <a:blip r:embed="rId4">
            <a:alphaModFix/>
          </a:blip>
          <a:srcRect b="0" l="0" r="0" t="11728"/>
          <a:stretch/>
        </p:blipFill>
        <p:spPr>
          <a:xfrm>
            <a:off x="5196524" y="3672315"/>
            <a:ext cx="3947476" cy="2323661"/>
          </a:xfrm>
          <a:prstGeom prst="rect">
            <a:avLst/>
          </a:prstGeom>
          <a:noFill/>
          <a:ln>
            <a:noFill/>
          </a:ln>
        </p:spPr>
      </p:pic>
      <p:sp>
        <p:nvSpPr>
          <p:cNvPr id="163" name="Google Shape;163;p6"/>
          <p:cNvSpPr txBox="1"/>
          <p:nvPr>
            <p:ph type="title"/>
          </p:nvPr>
        </p:nvSpPr>
        <p:spPr>
          <a:xfrm>
            <a:off x="578069" y="301614"/>
            <a:ext cx="6805447" cy="863923"/>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rgbClr val="FF6600"/>
              </a:buClr>
              <a:buSzPts val="2800"/>
              <a:buFont typeface="Garamond"/>
              <a:buNone/>
            </a:pPr>
            <a:r>
              <a:rPr lang="es-ES" sz="2800"/>
              <a:t>Relation to Other Activities</a:t>
            </a:r>
            <a:endParaRPr/>
          </a:p>
        </p:txBody>
      </p:sp>
      <p:sp>
        <p:nvSpPr>
          <p:cNvPr id="164" name="Google Shape;164;p6"/>
          <p:cNvSpPr txBox="1"/>
          <p:nvPr/>
        </p:nvSpPr>
        <p:spPr>
          <a:xfrm>
            <a:off x="5484688" y="5832599"/>
            <a:ext cx="3659311" cy="870110"/>
          </a:xfrm>
          <a:prstGeom prst="rect">
            <a:avLst/>
          </a:prstGeom>
          <a:solidFill>
            <a:schemeClr val="lt1"/>
          </a:solidFill>
          <a:ln cap="flat" cmpd="sng" w="19050">
            <a:solidFill>
              <a:schemeClr val="accent3"/>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s-ES" sz="1600" u="none" cap="none" strike="noStrike">
                <a:solidFill>
                  <a:schemeClr val="dk1"/>
                </a:solidFill>
                <a:latin typeface="Garamond"/>
                <a:ea typeface="Garamond"/>
                <a:cs typeface="Garamond"/>
                <a:sym typeface="Garamond"/>
              </a:rPr>
              <a:t>Principles</a:t>
            </a:r>
            <a:endParaRPr b="0" i="0" sz="1600" u="none" cap="none" strike="noStrike">
              <a:solidFill>
                <a:schemeClr val="dk1"/>
              </a:solidFill>
              <a:latin typeface="Garamond"/>
              <a:ea typeface="Garamond"/>
              <a:cs typeface="Garamond"/>
              <a:sym typeface="Garamond"/>
            </a:endParaRPr>
          </a:p>
          <a:p>
            <a:pPr indent="-285750" lvl="0" marL="285750" marR="0" rtl="0" algn="l">
              <a:lnSpc>
                <a:spcPct val="110000"/>
              </a:lnSpc>
              <a:spcBef>
                <a:spcPts val="0"/>
              </a:spcBef>
              <a:spcAft>
                <a:spcPts val="0"/>
              </a:spcAft>
              <a:buClr>
                <a:schemeClr val="dk1"/>
              </a:buClr>
              <a:buSzPts val="1600"/>
              <a:buFont typeface="Garamond"/>
              <a:buChar char="-"/>
            </a:pPr>
            <a:r>
              <a:rPr b="0" i="0" lang="es-ES" sz="1600" u="none" cap="none" strike="noStrike">
                <a:solidFill>
                  <a:schemeClr val="dk1"/>
                </a:solidFill>
                <a:latin typeface="Garamond"/>
                <a:ea typeface="Garamond"/>
                <a:cs typeface="Garamond"/>
                <a:sym typeface="Garamond"/>
              </a:rPr>
              <a:t>Usable and functional services</a:t>
            </a:r>
            <a:endParaRPr b="0" i="0" sz="1400" u="none" cap="none" strike="noStrike">
              <a:solidFill>
                <a:srgbClr val="000000"/>
              </a:solidFill>
              <a:latin typeface="Arial"/>
              <a:ea typeface="Arial"/>
              <a:cs typeface="Arial"/>
              <a:sym typeface="Arial"/>
            </a:endParaRPr>
          </a:p>
          <a:p>
            <a:pPr indent="-285750" lvl="0" marL="285750" marR="0" rtl="0" algn="l">
              <a:lnSpc>
                <a:spcPct val="110000"/>
              </a:lnSpc>
              <a:spcBef>
                <a:spcPts val="0"/>
              </a:spcBef>
              <a:spcAft>
                <a:spcPts val="0"/>
              </a:spcAft>
              <a:buClr>
                <a:schemeClr val="dk1"/>
              </a:buClr>
              <a:buSzPts val="1600"/>
              <a:buFont typeface="Garamond"/>
              <a:buChar char="-"/>
            </a:pPr>
            <a:r>
              <a:rPr b="0" i="0" lang="es-ES" sz="1600" u="none" cap="none" strike="noStrike">
                <a:solidFill>
                  <a:schemeClr val="dk1"/>
                </a:solidFill>
                <a:latin typeface="Garamond"/>
                <a:ea typeface="Garamond"/>
                <a:cs typeface="Garamond"/>
                <a:sym typeface="Garamond"/>
              </a:rPr>
              <a:t>Long-term preservation of the services.</a:t>
            </a:r>
            <a:endParaRPr b="0" i="0" sz="1400" u="none" cap="none" strike="noStrike">
              <a:solidFill>
                <a:srgbClr val="000000"/>
              </a:solidFill>
              <a:latin typeface="Arial"/>
              <a:ea typeface="Arial"/>
              <a:cs typeface="Arial"/>
              <a:sym typeface="Arial"/>
            </a:endParaRPr>
          </a:p>
        </p:txBody>
      </p:sp>
      <p:sp>
        <p:nvSpPr>
          <p:cNvPr id="165" name="Google Shape;165;p6"/>
          <p:cNvSpPr txBox="1"/>
          <p:nvPr/>
        </p:nvSpPr>
        <p:spPr>
          <a:xfrm>
            <a:off x="203439" y="1460477"/>
            <a:ext cx="1748597" cy="338554"/>
          </a:xfrm>
          <a:prstGeom prst="rect">
            <a:avLst/>
          </a:prstGeom>
          <a:solidFill>
            <a:schemeClr val="lt1"/>
          </a:solid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100"/>
              <a:buFont typeface="Arial"/>
              <a:buNone/>
            </a:pPr>
            <a:r>
              <a:rPr b="0" i="0" lang="es-ES" sz="1100" u="none" cap="none" strike="noStrike">
                <a:solidFill>
                  <a:srgbClr val="595959"/>
                </a:solidFill>
                <a:latin typeface="Arial"/>
                <a:ea typeface="Arial"/>
                <a:cs typeface="Arial"/>
                <a:sym typeface="Arial"/>
              </a:rPr>
              <a:t>T2.2 / Integration at the level of technical standards</a:t>
            </a:r>
            <a:endParaRPr b="0" i="0" sz="1400" u="none" cap="none" strike="noStrike">
              <a:solidFill>
                <a:srgbClr val="000000"/>
              </a:solidFill>
              <a:latin typeface="Arial"/>
              <a:ea typeface="Arial"/>
              <a:cs typeface="Arial"/>
              <a:sym typeface="Arial"/>
            </a:endParaRPr>
          </a:p>
        </p:txBody>
      </p:sp>
      <p:sp>
        <p:nvSpPr>
          <p:cNvPr id="166" name="Google Shape;166;p6"/>
          <p:cNvSpPr txBox="1"/>
          <p:nvPr/>
        </p:nvSpPr>
        <p:spPr>
          <a:xfrm>
            <a:off x="2349741" y="1360450"/>
            <a:ext cx="3192077" cy="169277"/>
          </a:xfrm>
          <a:prstGeom prst="rect">
            <a:avLst/>
          </a:prstGeom>
          <a:solidFill>
            <a:schemeClr val="lt1"/>
          </a:solid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100"/>
              <a:buFont typeface="Arial"/>
              <a:buNone/>
            </a:pPr>
            <a:r>
              <a:rPr b="0" i="0" lang="es-ES" sz="1100" u="none" cap="none" strike="noStrike">
                <a:solidFill>
                  <a:srgbClr val="595959"/>
                </a:solidFill>
                <a:latin typeface="Arial"/>
                <a:ea typeface="Arial"/>
                <a:cs typeface="Arial"/>
                <a:sym typeface="Arial"/>
              </a:rPr>
              <a:t>T2.3 / Integration at the level of policies</a:t>
            </a:r>
            <a:endParaRPr b="0" i="0" sz="1400" u="none" cap="none" strike="noStrike">
              <a:solidFill>
                <a:srgbClr val="000000"/>
              </a:solidFill>
              <a:latin typeface="Arial"/>
              <a:ea typeface="Arial"/>
              <a:cs typeface="Arial"/>
              <a:sym typeface="Arial"/>
            </a:endParaRPr>
          </a:p>
        </p:txBody>
      </p:sp>
      <p:sp>
        <p:nvSpPr>
          <p:cNvPr id="167" name="Google Shape;167;p6"/>
          <p:cNvSpPr txBox="1"/>
          <p:nvPr/>
        </p:nvSpPr>
        <p:spPr>
          <a:xfrm>
            <a:off x="203439" y="3289970"/>
            <a:ext cx="1767818" cy="338554"/>
          </a:xfrm>
          <a:prstGeom prst="rect">
            <a:avLst/>
          </a:prstGeom>
          <a:solidFill>
            <a:schemeClr val="lt1"/>
          </a:solid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100"/>
              <a:buFont typeface="Arial"/>
              <a:buNone/>
            </a:pPr>
            <a:r>
              <a:rPr b="0" i="0" lang="es-ES" sz="1100" u="none" cap="none" strike="noStrike">
                <a:solidFill>
                  <a:srgbClr val="595959"/>
                </a:solidFill>
                <a:latin typeface="Arial"/>
                <a:ea typeface="Arial"/>
                <a:cs typeface="Arial"/>
                <a:sym typeface="Arial"/>
              </a:rPr>
              <a:t>T2.1 Integration at the level of EOSC core services</a:t>
            </a:r>
            <a:endParaRPr b="0" i="0" sz="1400" u="none" cap="none" strike="noStrike">
              <a:solidFill>
                <a:srgbClr val="000000"/>
              </a:solidFill>
              <a:latin typeface="Arial"/>
              <a:ea typeface="Arial"/>
              <a:cs typeface="Arial"/>
              <a:sym typeface="Arial"/>
            </a:endParaRPr>
          </a:p>
        </p:txBody>
      </p:sp>
      <p:pic>
        <p:nvPicPr>
          <p:cNvPr id="168" name="Google Shape;168;p6"/>
          <p:cNvPicPr preferRelativeResize="0"/>
          <p:nvPr/>
        </p:nvPicPr>
        <p:blipFill rotWithShape="1">
          <a:blip r:embed="rId5">
            <a:alphaModFix/>
          </a:blip>
          <a:srcRect b="0" l="0" r="0" t="0"/>
          <a:stretch/>
        </p:blipFill>
        <p:spPr>
          <a:xfrm>
            <a:off x="4835239" y="5055881"/>
            <a:ext cx="510512" cy="355468"/>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2" name="Shape 172"/>
        <p:cNvGrpSpPr/>
        <p:nvPr/>
      </p:nvGrpSpPr>
      <p:grpSpPr>
        <a:xfrm>
          <a:off x="0" y="0"/>
          <a:ext cx="0" cy="0"/>
          <a:chOff x="0" y="0"/>
          <a:chExt cx="0" cy="0"/>
        </a:xfrm>
      </p:grpSpPr>
      <p:sp>
        <p:nvSpPr>
          <p:cNvPr id="173" name="Google Shape;173;p7"/>
          <p:cNvSpPr txBox="1"/>
          <p:nvPr>
            <p:ph type="title"/>
          </p:nvPr>
        </p:nvSpPr>
        <p:spPr>
          <a:xfrm>
            <a:off x="578069" y="204629"/>
            <a:ext cx="6805447" cy="863923"/>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rgbClr val="FF6600"/>
              </a:buClr>
              <a:buSzPts val="3200"/>
              <a:buFont typeface="Garamond"/>
              <a:buNone/>
            </a:pPr>
            <a:r>
              <a:rPr lang="es-ES" sz="3200"/>
              <a:t>Task 4.1. Services and Best Practices harmonisation M1-M6</a:t>
            </a:r>
            <a:endParaRPr/>
          </a:p>
        </p:txBody>
      </p:sp>
      <p:sp>
        <p:nvSpPr>
          <p:cNvPr id="174" name="Google Shape;174;p7"/>
          <p:cNvSpPr txBox="1"/>
          <p:nvPr>
            <p:ph idx="1" type="body"/>
          </p:nvPr>
        </p:nvSpPr>
        <p:spPr>
          <a:xfrm>
            <a:off x="578069" y="1348828"/>
            <a:ext cx="8188560" cy="4979401"/>
          </a:xfrm>
          <a:prstGeom prst="rect">
            <a:avLst/>
          </a:prstGeom>
          <a:noFill/>
          <a:ln>
            <a:noFill/>
          </a:ln>
        </p:spPr>
        <p:txBody>
          <a:bodyPr anchorCtr="0" anchor="t" bIns="45700" lIns="91425" spcFirstLastPara="1" rIns="91425" wrap="square" tIns="45700">
            <a:normAutofit/>
          </a:bodyPr>
          <a:lstStyle/>
          <a:p>
            <a:pPr indent="-342900" lvl="0" marL="388620" rtl="0" algn="l">
              <a:lnSpc>
                <a:spcPct val="90000"/>
              </a:lnSpc>
              <a:spcBef>
                <a:spcPts val="0"/>
              </a:spcBef>
              <a:spcAft>
                <a:spcPts val="0"/>
              </a:spcAft>
              <a:buSzPts val="2000"/>
              <a:buFont typeface="Arial"/>
              <a:buChar char="•"/>
            </a:pPr>
            <a:r>
              <a:rPr lang="es-ES"/>
              <a:t>It will define and explore current use cases, limitations, evaluation metrics and the baseline for the validation of the services. </a:t>
            </a:r>
            <a:endParaRPr/>
          </a:p>
          <a:p>
            <a:pPr indent="-342900" lvl="0" marL="388620" rtl="0" algn="l">
              <a:lnSpc>
                <a:spcPct val="90000"/>
              </a:lnSpc>
              <a:spcBef>
                <a:spcPts val="400"/>
              </a:spcBef>
              <a:spcAft>
                <a:spcPts val="0"/>
              </a:spcAft>
              <a:buSzPts val="2000"/>
              <a:buFont typeface="Arial"/>
              <a:buChar char="•"/>
            </a:pPr>
            <a:r>
              <a:rPr lang="es-ES"/>
              <a:t>It will produce consolidated input to WP3 and will gather the necessary information to implement Task4.2-5 activities. </a:t>
            </a:r>
            <a:endParaRPr/>
          </a:p>
          <a:p>
            <a:pPr indent="-342900" lvl="0" marL="388620" rtl="0" algn="l">
              <a:lnSpc>
                <a:spcPct val="90000"/>
              </a:lnSpc>
              <a:spcBef>
                <a:spcPts val="400"/>
              </a:spcBef>
              <a:spcAft>
                <a:spcPts val="0"/>
              </a:spcAft>
              <a:buSzPts val="2000"/>
              <a:buFont typeface="Arial"/>
              <a:buChar char="•"/>
            </a:pPr>
            <a:r>
              <a:rPr lang="es-ES"/>
              <a:t>Activities</a:t>
            </a:r>
            <a:endParaRPr/>
          </a:p>
          <a:p>
            <a:pPr indent="-285750" lvl="1" marL="605790" rtl="0" algn="l">
              <a:lnSpc>
                <a:spcPct val="90000"/>
              </a:lnSpc>
              <a:spcBef>
                <a:spcPts val="360"/>
              </a:spcBef>
              <a:spcAft>
                <a:spcPts val="0"/>
              </a:spcAft>
              <a:buSzPts val="1800"/>
              <a:buChar char="•"/>
            </a:pPr>
            <a:r>
              <a:rPr lang="es-ES"/>
              <a:t>Describe the thematic cases in detail</a:t>
            </a:r>
            <a:endParaRPr/>
          </a:p>
          <a:p>
            <a:pPr indent="-285750" lvl="2" marL="788670" rtl="0" algn="l">
              <a:lnSpc>
                <a:spcPct val="90000"/>
              </a:lnSpc>
              <a:spcBef>
                <a:spcPts val="320"/>
              </a:spcBef>
              <a:spcAft>
                <a:spcPts val="0"/>
              </a:spcAft>
              <a:buSzPts val="1600"/>
              <a:buChar char="•"/>
            </a:pPr>
            <a:r>
              <a:rPr lang="es-ES"/>
              <a:t>Current approach, limitations and technologies</a:t>
            </a:r>
            <a:endParaRPr/>
          </a:p>
          <a:p>
            <a:pPr indent="-285750" lvl="2" marL="788670" rtl="0" algn="l">
              <a:lnSpc>
                <a:spcPct val="90000"/>
              </a:lnSpc>
              <a:spcBef>
                <a:spcPts val="320"/>
              </a:spcBef>
              <a:spcAft>
                <a:spcPts val="0"/>
              </a:spcAft>
              <a:buSzPts val="1600"/>
              <a:buChar char="•"/>
            </a:pPr>
            <a:r>
              <a:rPr lang="es-ES"/>
              <a:t>Expected results and impact</a:t>
            </a:r>
            <a:endParaRPr/>
          </a:p>
          <a:p>
            <a:pPr indent="-285750" lvl="2" marL="788670" rtl="0" algn="l">
              <a:lnSpc>
                <a:spcPct val="90000"/>
              </a:lnSpc>
              <a:spcBef>
                <a:spcPts val="320"/>
              </a:spcBef>
              <a:spcAft>
                <a:spcPts val="0"/>
              </a:spcAft>
              <a:buSzPts val="1600"/>
              <a:buChar char="•"/>
            </a:pPr>
            <a:r>
              <a:rPr lang="es-ES"/>
              <a:t>Validation means, baseline and expected results.</a:t>
            </a:r>
            <a:endParaRPr/>
          </a:p>
          <a:p>
            <a:pPr indent="-285750" lvl="1" marL="605790" rtl="0" algn="l">
              <a:lnSpc>
                <a:spcPct val="90000"/>
              </a:lnSpc>
              <a:spcBef>
                <a:spcPts val="360"/>
              </a:spcBef>
              <a:spcAft>
                <a:spcPts val="0"/>
              </a:spcAft>
              <a:buSzPts val="1800"/>
              <a:buChar char="•"/>
            </a:pPr>
            <a:r>
              <a:rPr lang="es-ES"/>
              <a:t>Identify commonalities and abstract (canonical) use cases.</a:t>
            </a:r>
            <a:endParaRPr/>
          </a:p>
          <a:p>
            <a:pPr indent="-285750" lvl="1" marL="605790" rtl="0" algn="l">
              <a:lnSpc>
                <a:spcPct val="90000"/>
              </a:lnSpc>
              <a:spcBef>
                <a:spcPts val="360"/>
              </a:spcBef>
              <a:spcAft>
                <a:spcPts val="0"/>
              </a:spcAft>
              <a:buSzPts val="1800"/>
              <a:buChar char="•"/>
            </a:pPr>
            <a:r>
              <a:rPr lang="es-ES"/>
              <a:t>Identify the links for the quality certifications.</a:t>
            </a:r>
            <a:endParaRPr/>
          </a:p>
          <a:p>
            <a:pPr indent="-342900" lvl="0" marL="388620" rtl="0" algn="l">
              <a:lnSpc>
                <a:spcPct val="90000"/>
              </a:lnSpc>
              <a:spcBef>
                <a:spcPts val="400"/>
              </a:spcBef>
              <a:spcAft>
                <a:spcPts val="0"/>
              </a:spcAft>
              <a:buSzPts val="2000"/>
              <a:buFont typeface="Arial"/>
              <a:buChar char="•"/>
            </a:pPr>
            <a:r>
              <a:rPr lang="es-ES"/>
              <a:t>D4.1 – Best Practices Elicitation including Data Management Plans (R, PU) – M6 – Lead: UPV</a:t>
            </a:r>
            <a:endParaRPr/>
          </a:p>
          <a:p>
            <a:pPr indent="-285750" lvl="1" marL="605790" rtl="0" algn="l">
              <a:lnSpc>
                <a:spcPct val="90000"/>
              </a:lnSpc>
              <a:spcBef>
                <a:spcPts val="360"/>
              </a:spcBef>
              <a:spcAft>
                <a:spcPts val="0"/>
              </a:spcAft>
              <a:buSzPts val="1800"/>
              <a:buChar char="•"/>
            </a:pPr>
            <a:r>
              <a:rPr lang="es-ES"/>
              <a:t>This report will describe the methodology, the use cases elicited and the harmonisation of them so they can be used for both guiding the WP3 activities and for the validation activity.</a:t>
            </a:r>
            <a:endParaRPr/>
          </a:p>
          <a:p>
            <a:pPr indent="-215900" lvl="0" marL="388620" rtl="0" algn="l">
              <a:lnSpc>
                <a:spcPct val="90000"/>
              </a:lnSpc>
              <a:spcBef>
                <a:spcPts val="400"/>
              </a:spcBef>
              <a:spcAft>
                <a:spcPts val="0"/>
              </a:spcAft>
              <a:buSzPts val="2000"/>
              <a:buFont typeface="Arial"/>
              <a:buNone/>
            </a:pPr>
            <a:r>
              <a:t/>
            </a:r>
            <a:endParaRPr/>
          </a:p>
          <a:p>
            <a:pPr indent="-234950" lvl="0" marL="388620" rtl="0" algn="l">
              <a:lnSpc>
                <a:spcPct val="100000"/>
              </a:lnSpc>
              <a:spcBef>
                <a:spcPts val="340"/>
              </a:spcBef>
              <a:spcAft>
                <a:spcPts val="0"/>
              </a:spcAft>
              <a:buSzPts val="1700"/>
              <a:buNone/>
            </a:pPr>
            <a:r>
              <a:t/>
            </a:r>
            <a:endParaRPr sz="17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8" name="Shape 178"/>
        <p:cNvGrpSpPr/>
        <p:nvPr/>
      </p:nvGrpSpPr>
      <p:grpSpPr>
        <a:xfrm>
          <a:off x="0" y="0"/>
          <a:ext cx="0" cy="0"/>
          <a:chOff x="0" y="0"/>
          <a:chExt cx="0" cy="0"/>
        </a:xfrm>
      </p:grpSpPr>
      <p:sp>
        <p:nvSpPr>
          <p:cNvPr id="179" name="Google Shape;179;p8"/>
          <p:cNvSpPr txBox="1"/>
          <p:nvPr>
            <p:ph type="title"/>
          </p:nvPr>
        </p:nvSpPr>
        <p:spPr>
          <a:xfrm>
            <a:off x="578069" y="204629"/>
            <a:ext cx="6805447" cy="863923"/>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rgbClr val="FF6600"/>
              </a:buClr>
              <a:buSzPts val="2800"/>
              <a:buFont typeface="Garamond"/>
              <a:buNone/>
            </a:pPr>
            <a:r>
              <a:rPr lang="es-ES" sz="2800"/>
              <a:t>THEMATIC SERVICES &amp; AREAS</a:t>
            </a:r>
            <a:endParaRPr/>
          </a:p>
        </p:txBody>
      </p:sp>
      <p:sp>
        <p:nvSpPr>
          <p:cNvPr id="180" name="Google Shape;180;p8"/>
          <p:cNvSpPr txBox="1"/>
          <p:nvPr>
            <p:ph idx="1" type="body"/>
          </p:nvPr>
        </p:nvSpPr>
        <p:spPr>
          <a:xfrm>
            <a:off x="578069" y="1348828"/>
            <a:ext cx="8083060" cy="4475655"/>
          </a:xfrm>
          <a:prstGeom prst="rect">
            <a:avLst/>
          </a:prstGeom>
          <a:noFill/>
          <a:ln>
            <a:noFill/>
          </a:ln>
        </p:spPr>
        <p:txBody>
          <a:bodyPr anchorCtr="0" anchor="t" bIns="45700" lIns="91425" spcFirstLastPara="1" rIns="91425" wrap="square" tIns="45700">
            <a:normAutofit/>
          </a:bodyPr>
          <a:lstStyle/>
          <a:p>
            <a:pPr indent="-215900" lvl="0" marL="388620" rtl="0" algn="l">
              <a:lnSpc>
                <a:spcPct val="100000"/>
              </a:lnSpc>
              <a:spcBef>
                <a:spcPts val="0"/>
              </a:spcBef>
              <a:spcAft>
                <a:spcPts val="0"/>
              </a:spcAft>
              <a:buSzPts val="2000"/>
              <a:buFont typeface="Arial"/>
              <a:buNone/>
            </a:pPr>
            <a:r>
              <a:t/>
            </a:r>
            <a:endParaRPr/>
          </a:p>
        </p:txBody>
      </p:sp>
      <p:grpSp>
        <p:nvGrpSpPr>
          <p:cNvPr id="181" name="Google Shape;181;p8"/>
          <p:cNvGrpSpPr/>
          <p:nvPr/>
        </p:nvGrpSpPr>
        <p:grpSpPr>
          <a:xfrm>
            <a:off x="273529" y="1262016"/>
            <a:ext cx="8636246" cy="4911498"/>
            <a:chOff x="-495" y="-49481"/>
            <a:chExt cx="12248236" cy="6965666"/>
          </a:xfrm>
        </p:grpSpPr>
        <p:sp>
          <p:nvSpPr>
            <p:cNvPr id="182" name="Google Shape;182;p8"/>
            <p:cNvSpPr/>
            <p:nvPr/>
          </p:nvSpPr>
          <p:spPr>
            <a:xfrm>
              <a:off x="5807978" y="0"/>
              <a:ext cx="6384021" cy="6858000"/>
            </a:xfrm>
            <a:prstGeom prst="rect">
              <a:avLst/>
            </a:prstGeom>
            <a:solidFill>
              <a:srgbClr val="FFFC00">
                <a:alpha val="49019"/>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183" name="Google Shape;183;p8"/>
            <p:cNvSpPr/>
            <p:nvPr/>
          </p:nvSpPr>
          <p:spPr>
            <a:xfrm flipH="1" rot="-5400000">
              <a:off x="6352413" y="-471611"/>
              <a:ext cx="5367975" cy="6311197"/>
            </a:xfrm>
            <a:prstGeom prst="snip1Rect">
              <a:avLst>
                <a:gd fmla="val 31773" name="adj"/>
              </a:avLst>
            </a:prstGeom>
            <a:solidFill>
              <a:srgbClr val="92D050">
                <a:alpha val="49019"/>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184" name="Google Shape;184;p8"/>
            <p:cNvSpPr/>
            <p:nvPr/>
          </p:nvSpPr>
          <p:spPr>
            <a:xfrm>
              <a:off x="-495" y="4130067"/>
              <a:ext cx="5854460" cy="2748440"/>
            </a:xfrm>
            <a:prstGeom prst="snip1Rect">
              <a:avLst>
                <a:gd fmla="val 16667" name="adj"/>
              </a:avLst>
            </a:prstGeom>
            <a:solidFill>
              <a:srgbClr val="00B0F0">
                <a:alpha val="49019"/>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185" name="Google Shape;185;p8"/>
            <p:cNvSpPr/>
            <p:nvPr/>
          </p:nvSpPr>
          <p:spPr>
            <a:xfrm flipH="1" rot="10800000">
              <a:off x="0" y="-2"/>
              <a:ext cx="5854460" cy="4168437"/>
            </a:xfrm>
            <a:prstGeom prst="snip1Rect">
              <a:avLst>
                <a:gd fmla="val 16667" name="adj"/>
              </a:avLst>
            </a:prstGeom>
            <a:solidFill>
              <a:srgbClr val="C00000">
                <a:alpha val="4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chemeClr val="lt1"/>
                </a:solidFill>
                <a:latin typeface="Arial"/>
                <a:ea typeface="Arial"/>
                <a:cs typeface="Arial"/>
                <a:sym typeface="Arial"/>
              </a:endParaRPr>
            </a:p>
          </p:txBody>
        </p:sp>
        <p:pic>
          <p:nvPicPr>
            <p:cNvPr id="186" name="Google Shape;186;p8"/>
            <p:cNvPicPr preferRelativeResize="0"/>
            <p:nvPr/>
          </p:nvPicPr>
          <p:blipFill rotWithShape="1">
            <a:blip r:embed="rId3">
              <a:alphaModFix/>
            </a:blip>
            <a:srcRect b="0" l="0" r="0" t="0"/>
            <a:stretch/>
          </p:blipFill>
          <p:spPr>
            <a:xfrm>
              <a:off x="3656249" y="2114094"/>
              <a:ext cx="1030152" cy="1030152"/>
            </a:xfrm>
            <a:prstGeom prst="rect">
              <a:avLst/>
            </a:prstGeom>
            <a:noFill/>
            <a:ln>
              <a:noFill/>
            </a:ln>
          </p:spPr>
        </p:pic>
        <p:pic>
          <p:nvPicPr>
            <p:cNvPr id="187" name="Google Shape;187;p8"/>
            <p:cNvPicPr preferRelativeResize="0"/>
            <p:nvPr/>
          </p:nvPicPr>
          <p:blipFill rotWithShape="1">
            <a:blip r:embed="rId4">
              <a:alphaModFix/>
            </a:blip>
            <a:srcRect b="0" l="0" r="0" t="0"/>
            <a:stretch/>
          </p:blipFill>
          <p:spPr>
            <a:xfrm>
              <a:off x="6873745" y="605251"/>
              <a:ext cx="952500" cy="952500"/>
            </a:xfrm>
            <a:prstGeom prst="rect">
              <a:avLst/>
            </a:prstGeom>
            <a:noFill/>
            <a:ln>
              <a:noFill/>
            </a:ln>
          </p:spPr>
        </p:pic>
        <p:pic>
          <p:nvPicPr>
            <p:cNvPr id="188" name="Google Shape;188;p8"/>
            <p:cNvPicPr preferRelativeResize="0"/>
            <p:nvPr/>
          </p:nvPicPr>
          <p:blipFill rotWithShape="1">
            <a:blip r:embed="rId5">
              <a:alphaModFix/>
            </a:blip>
            <a:srcRect b="0" l="0" r="0" t="0"/>
            <a:stretch/>
          </p:blipFill>
          <p:spPr>
            <a:xfrm>
              <a:off x="6971477" y="4875086"/>
              <a:ext cx="952500" cy="952500"/>
            </a:xfrm>
            <a:prstGeom prst="rect">
              <a:avLst/>
            </a:prstGeom>
            <a:noFill/>
            <a:ln>
              <a:noFill/>
            </a:ln>
          </p:spPr>
        </p:pic>
        <p:pic>
          <p:nvPicPr>
            <p:cNvPr id="189" name="Google Shape;189;p8"/>
            <p:cNvPicPr preferRelativeResize="0"/>
            <p:nvPr/>
          </p:nvPicPr>
          <p:blipFill rotWithShape="1">
            <a:blip r:embed="rId6">
              <a:alphaModFix/>
            </a:blip>
            <a:srcRect b="0" l="0" r="0" t="0"/>
            <a:stretch/>
          </p:blipFill>
          <p:spPr>
            <a:xfrm>
              <a:off x="8397715" y="1960717"/>
              <a:ext cx="987697" cy="987697"/>
            </a:xfrm>
            <a:prstGeom prst="rect">
              <a:avLst/>
            </a:prstGeom>
            <a:noFill/>
            <a:ln>
              <a:noFill/>
            </a:ln>
          </p:spPr>
        </p:pic>
        <p:pic>
          <p:nvPicPr>
            <p:cNvPr id="190" name="Google Shape;190;p8"/>
            <p:cNvPicPr preferRelativeResize="0"/>
            <p:nvPr/>
          </p:nvPicPr>
          <p:blipFill rotWithShape="1">
            <a:blip r:embed="rId7">
              <a:alphaModFix/>
            </a:blip>
            <a:srcRect b="0" l="0" r="0" t="0"/>
            <a:stretch/>
          </p:blipFill>
          <p:spPr>
            <a:xfrm>
              <a:off x="6201863" y="1978316"/>
              <a:ext cx="952500" cy="952500"/>
            </a:xfrm>
            <a:prstGeom prst="rect">
              <a:avLst/>
            </a:prstGeom>
            <a:noFill/>
            <a:ln>
              <a:noFill/>
            </a:ln>
          </p:spPr>
        </p:pic>
        <p:pic>
          <p:nvPicPr>
            <p:cNvPr id="191" name="Google Shape;191;p8"/>
            <p:cNvPicPr preferRelativeResize="0"/>
            <p:nvPr/>
          </p:nvPicPr>
          <p:blipFill rotWithShape="1">
            <a:blip r:embed="rId8">
              <a:alphaModFix/>
            </a:blip>
            <a:srcRect b="0" l="0" r="0" t="0"/>
            <a:stretch/>
          </p:blipFill>
          <p:spPr>
            <a:xfrm>
              <a:off x="3733901" y="4952676"/>
              <a:ext cx="952500" cy="952500"/>
            </a:xfrm>
            <a:prstGeom prst="rect">
              <a:avLst/>
            </a:prstGeom>
            <a:noFill/>
            <a:ln>
              <a:noFill/>
            </a:ln>
          </p:spPr>
        </p:pic>
        <p:pic>
          <p:nvPicPr>
            <p:cNvPr id="192" name="Google Shape;192;p8"/>
            <p:cNvPicPr preferRelativeResize="0"/>
            <p:nvPr/>
          </p:nvPicPr>
          <p:blipFill rotWithShape="1">
            <a:blip r:embed="rId9">
              <a:alphaModFix/>
            </a:blip>
            <a:srcRect b="0" l="0" r="0" t="0"/>
            <a:stretch/>
          </p:blipFill>
          <p:spPr>
            <a:xfrm>
              <a:off x="2592969" y="414639"/>
              <a:ext cx="924480" cy="924480"/>
            </a:xfrm>
            <a:prstGeom prst="rect">
              <a:avLst/>
            </a:prstGeom>
            <a:noFill/>
            <a:ln>
              <a:noFill/>
            </a:ln>
          </p:spPr>
        </p:pic>
        <p:pic>
          <p:nvPicPr>
            <p:cNvPr id="193" name="Google Shape;193;p8"/>
            <p:cNvPicPr preferRelativeResize="0"/>
            <p:nvPr/>
          </p:nvPicPr>
          <p:blipFill rotWithShape="1">
            <a:blip r:embed="rId10">
              <a:alphaModFix/>
            </a:blip>
            <a:srcRect b="0" l="0" r="0" t="0"/>
            <a:stretch/>
          </p:blipFill>
          <p:spPr>
            <a:xfrm>
              <a:off x="8179350" y="3811694"/>
              <a:ext cx="915780" cy="915780"/>
            </a:xfrm>
            <a:prstGeom prst="rect">
              <a:avLst/>
            </a:prstGeom>
            <a:noFill/>
            <a:ln>
              <a:noFill/>
            </a:ln>
          </p:spPr>
        </p:pic>
        <p:pic>
          <p:nvPicPr>
            <p:cNvPr id="194" name="Google Shape;194;p8"/>
            <p:cNvPicPr preferRelativeResize="0"/>
            <p:nvPr/>
          </p:nvPicPr>
          <p:blipFill rotWithShape="1">
            <a:blip r:embed="rId11">
              <a:alphaModFix/>
            </a:blip>
            <a:srcRect b="0" l="0" r="0" t="0"/>
            <a:stretch/>
          </p:blipFill>
          <p:spPr>
            <a:xfrm>
              <a:off x="2632190" y="3699355"/>
              <a:ext cx="1046479" cy="1046479"/>
            </a:xfrm>
            <a:prstGeom prst="rect">
              <a:avLst/>
            </a:prstGeom>
            <a:noFill/>
            <a:ln>
              <a:noFill/>
            </a:ln>
          </p:spPr>
        </p:pic>
        <p:pic>
          <p:nvPicPr>
            <p:cNvPr id="195" name="Google Shape;195;p8"/>
            <p:cNvPicPr preferRelativeResize="0"/>
            <p:nvPr/>
          </p:nvPicPr>
          <p:blipFill rotWithShape="1">
            <a:blip r:embed="rId12">
              <a:alphaModFix/>
            </a:blip>
            <a:srcRect b="0" l="0" r="0" t="0"/>
            <a:stretch/>
          </p:blipFill>
          <p:spPr>
            <a:xfrm>
              <a:off x="4575619" y="3793334"/>
              <a:ext cx="952500" cy="952500"/>
            </a:xfrm>
            <a:prstGeom prst="rect">
              <a:avLst/>
            </a:prstGeom>
            <a:noFill/>
            <a:ln>
              <a:noFill/>
            </a:ln>
          </p:spPr>
        </p:pic>
        <p:pic>
          <p:nvPicPr>
            <p:cNvPr id="196" name="Google Shape;196;p8"/>
            <p:cNvPicPr preferRelativeResize="0"/>
            <p:nvPr/>
          </p:nvPicPr>
          <p:blipFill rotWithShape="1">
            <a:blip r:embed="rId12">
              <a:alphaModFix/>
            </a:blip>
            <a:srcRect b="0" l="0" r="0" t="0"/>
            <a:stretch/>
          </p:blipFill>
          <p:spPr>
            <a:xfrm>
              <a:off x="2277538" y="5513781"/>
              <a:ext cx="952500" cy="952500"/>
            </a:xfrm>
            <a:prstGeom prst="rect">
              <a:avLst/>
            </a:prstGeom>
            <a:noFill/>
            <a:ln>
              <a:noFill/>
            </a:ln>
          </p:spPr>
        </p:pic>
        <p:pic>
          <p:nvPicPr>
            <p:cNvPr id="197" name="Google Shape;197;p8"/>
            <p:cNvPicPr preferRelativeResize="0"/>
            <p:nvPr/>
          </p:nvPicPr>
          <p:blipFill rotWithShape="1">
            <a:blip r:embed="rId9">
              <a:alphaModFix/>
            </a:blip>
            <a:srcRect b="0" l="0" r="0" t="0"/>
            <a:stretch/>
          </p:blipFill>
          <p:spPr>
            <a:xfrm>
              <a:off x="8377517" y="5351336"/>
              <a:ext cx="924480" cy="924480"/>
            </a:xfrm>
            <a:prstGeom prst="rect">
              <a:avLst/>
            </a:prstGeom>
            <a:noFill/>
            <a:ln>
              <a:noFill/>
            </a:ln>
          </p:spPr>
        </p:pic>
        <p:pic>
          <p:nvPicPr>
            <p:cNvPr id="198" name="Google Shape;198;p8"/>
            <p:cNvPicPr preferRelativeResize="0"/>
            <p:nvPr/>
          </p:nvPicPr>
          <p:blipFill rotWithShape="1">
            <a:blip r:embed="rId5">
              <a:alphaModFix/>
            </a:blip>
            <a:srcRect b="0" l="0" r="0" t="0"/>
            <a:stretch/>
          </p:blipFill>
          <p:spPr>
            <a:xfrm>
              <a:off x="2116719" y="1811867"/>
              <a:ext cx="952500" cy="952500"/>
            </a:xfrm>
            <a:prstGeom prst="rect">
              <a:avLst/>
            </a:prstGeom>
            <a:noFill/>
            <a:ln>
              <a:noFill/>
            </a:ln>
          </p:spPr>
        </p:pic>
        <p:pic>
          <p:nvPicPr>
            <p:cNvPr id="199" name="Google Shape;199;p8"/>
            <p:cNvPicPr preferRelativeResize="0"/>
            <p:nvPr/>
          </p:nvPicPr>
          <p:blipFill rotWithShape="1">
            <a:blip r:embed="rId3">
              <a:alphaModFix/>
            </a:blip>
            <a:srcRect b="0" l="0" r="0" t="0"/>
            <a:stretch/>
          </p:blipFill>
          <p:spPr>
            <a:xfrm>
              <a:off x="8653224" y="306703"/>
              <a:ext cx="1030152" cy="1030152"/>
            </a:xfrm>
            <a:prstGeom prst="rect">
              <a:avLst/>
            </a:prstGeom>
            <a:noFill/>
            <a:ln>
              <a:noFill/>
            </a:ln>
          </p:spPr>
        </p:pic>
        <p:pic>
          <p:nvPicPr>
            <p:cNvPr id="200" name="Google Shape;200;p8"/>
            <p:cNvPicPr preferRelativeResize="0"/>
            <p:nvPr/>
          </p:nvPicPr>
          <p:blipFill rotWithShape="1">
            <a:blip r:embed="rId7">
              <a:alphaModFix/>
            </a:blip>
            <a:srcRect b="0" l="0" r="0" t="0"/>
            <a:stretch/>
          </p:blipFill>
          <p:spPr>
            <a:xfrm>
              <a:off x="4575619" y="807605"/>
              <a:ext cx="952500" cy="952500"/>
            </a:xfrm>
            <a:prstGeom prst="rect">
              <a:avLst/>
            </a:prstGeom>
            <a:noFill/>
            <a:ln>
              <a:noFill/>
            </a:ln>
          </p:spPr>
        </p:pic>
        <p:pic>
          <p:nvPicPr>
            <p:cNvPr id="201" name="Google Shape;201;p8"/>
            <p:cNvPicPr preferRelativeResize="0"/>
            <p:nvPr/>
          </p:nvPicPr>
          <p:blipFill rotWithShape="1">
            <a:blip r:embed="rId6">
              <a:alphaModFix/>
            </a:blip>
            <a:srcRect b="0" l="0" r="0" t="0"/>
            <a:stretch/>
          </p:blipFill>
          <p:spPr>
            <a:xfrm>
              <a:off x="5412368" y="5613638"/>
              <a:ext cx="987697" cy="987697"/>
            </a:xfrm>
            <a:prstGeom prst="rect">
              <a:avLst/>
            </a:prstGeom>
            <a:noFill/>
            <a:ln>
              <a:noFill/>
            </a:ln>
          </p:spPr>
        </p:pic>
        <p:pic>
          <p:nvPicPr>
            <p:cNvPr id="202" name="Google Shape;202;p8"/>
            <p:cNvPicPr preferRelativeResize="0"/>
            <p:nvPr/>
          </p:nvPicPr>
          <p:blipFill rotWithShape="1">
            <a:blip r:embed="rId8">
              <a:alphaModFix/>
            </a:blip>
            <a:srcRect b="0" l="0" r="0" t="0"/>
            <a:stretch/>
          </p:blipFill>
          <p:spPr>
            <a:xfrm>
              <a:off x="6203740" y="3488684"/>
              <a:ext cx="952500" cy="952500"/>
            </a:xfrm>
            <a:prstGeom prst="rect">
              <a:avLst/>
            </a:prstGeom>
            <a:noFill/>
            <a:ln>
              <a:noFill/>
            </a:ln>
          </p:spPr>
        </p:pic>
        <p:pic>
          <p:nvPicPr>
            <p:cNvPr id="203" name="Google Shape;203;p8"/>
            <p:cNvPicPr preferRelativeResize="0"/>
            <p:nvPr/>
          </p:nvPicPr>
          <p:blipFill rotWithShape="1">
            <a:blip r:embed="rId13">
              <a:alphaModFix/>
            </a:blip>
            <a:srcRect b="0" l="0" r="0" t="0"/>
            <a:stretch/>
          </p:blipFill>
          <p:spPr>
            <a:xfrm>
              <a:off x="4359452" y="347025"/>
              <a:ext cx="992051" cy="992051"/>
            </a:xfrm>
            <a:prstGeom prst="rect">
              <a:avLst/>
            </a:prstGeom>
            <a:noFill/>
            <a:ln>
              <a:noFill/>
            </a:ln>
            <a:effectLst>
              <a:outerShdw blurRad="76200" rotWithShape="0" algn="ctr" dir="5400000" dist="63500">
                <a:srgbClr val="000000">
                  <a:alpha val="52941"/>
                </a:srgbClr>
              </a:outerShdw>
            </a:effectLst>
          </p:spPr>
        </p:pic>
        <p:pic>
          <p:nvPicPr>
            <p:cNvPr id="204" name="Google Shape;204;p8"/>
            <p:cNvPicPr preferRelativeResize="0"/>
            <p:nvPr/>
          </p:nvPicPr>
          <p:blipFill rotWithShape="1">
            <a:blip r:embed="rId14">
              <a:alphaModFix/>
            </a:blip>
            <a:srcRect b="0" l="0" r="0" t="0"/>
            <a:stretch/>
          </p:blipFill>
          <p:spPr>
            <a:xfrm>
              <a:off x="3060765" y="1394047"/>
              <a:ext cx="952500" cy="952500"/>
            </a:xfrm>
            <a:prstGeom prst="rect">
              <a:avLst/>
            </a:prstGeom>
            <a:noFill/>
            <a:ln>
              <a:noFill/>
            </a:ln>
            <a:effectLst>
              <a:outerShdw blurRad="76200" rotWithShape="0" algn="ctr" dir="5400000" dist="63500">
                <a:srgbClr val="000000">
                  <a:alpha val="52941"/>
                </a:srgbClr>
              </a:outerShdw>
            </a:effectLst>
          </p:spPr>
        </p:pic>
        <p:pic>
          <p:nvPicPr>
            <p:cNvPr id="205" name="Google Shape;205;p8"/>
            <p:cNvPicPr preferRelativeResize="0"/>
            <p:nvPr/>
          </p:nvPicPr>
          <p:blipFill rotWithShape="1">
            <a:blip r:embed="rId15">
              <a:alphaModFix/>
            </a:blip>
            <a:srcRect b="0" l="0" r="0" t="0"/>
            <a:stretch/>
          </p:blipFill>
          <p:spPr>
            <a:xfrm>
              <a:off x="3230038" y="4626286"/>
              <a:ext cx="974634" cy="974634"/>
            </a:xfrm>
            <a:prstGeom prst="rect">
              <a:avLst/>
            </a:prstGeom>
            <a:noFill/>
            <a:ln>
              <a:noFill/>
            </a:ln>
            <a:effectLst>
              <a:outerShdw blurRad="76200" rotWithShape="0" algn="ctr" dir="5400000" dist="63500">
                <a:srgbClr val="000000">
                  <a:alpha val="52941"/>
                </a:srgbClr>
              </a:outerShdw>
            </a:effectLst>
          </p:spPr>
        </p:pic>
        <p:pic>
          <p:nvPicPr>
            <p:cNvPr id="206" name="Google Shape;206;p8"/>
            <p:cNvPicPr preferRelativeResize="0"/>
            <p:nvPr/>
          </p:nvPicPr>
          <p:blipFill rotWithShape="1">
            <a:blip r:embed="rId16">
              <a:alphaModFix/>
            </a:blip>
            <a:srcRect b="0" l="0" r="0" t="0"/>
            <a:stretch/>
          </p:blipFill>
          <p:spPr>
            <a:xfrm>
              <a:off x="4580337" y="5666822"/>
              <a:ext cx="952500" cy="952500"/>
            </a:xfrm>
            <a:prstGeom prst="rect">
              <a:avLst/>
            </a:prstGeom>
            <a:noFill/>
            <a:ln>
              <a:noFill/>
            </a:ln>
            <a:effectLst>
              <a:outerShdw blurRad="76200" rotWithShape="0" algn="ctr" dir="5400000" dist="63500">
                <a:srgbClr val="000000">
                  <a:alpha val="52941"/>
                </a:srgbClr>
              </a:outerShdw>
            </a:effectLst>
          </p:spPr>
        </p:pic>
        <p:pic>
          <p:nvPicPr>
            <p:cNvPr id="207" name="Google Shape;207;p8"/>
            <p:cNvPicPr preferRelativeResize="0"/>
            <p:nvPr/>
          </p:nvPicPr>
          <p:blipFill rotWithShape="1">
            <a:blip r:embed="rId17">
              <a:alphaModFix/>
            </a:blip>
            <a:srcRect b="0" l="0" r="0" t="0"/>
            <a:stretch/>
          </p:blipFill>
          <p:spPr>
            <a:xfrm>
              <a:off x="6741837" y="5638518"/>
              <a:ext cx="952500" cy="952500"/>
            </a:xfrm>
            <a:prstGeom prst="rect">
              <a:avLst/>
            </a:prstGeom>
            <a:noFill/>
            <a:ln>
              <a:noFill/>
            </a:ln>
            <a:effectLst>
              <a:outerShdw blurRad="76200" rotWithShape="0" algn="ctr" dir="5400000" dist="63500">
                <a:srgbClr val="000000">
                  <a:alpha val="52941"/>
                </a:srgbClr>
              </a:outerShdw>
            </a:effectLst>
          </p:spPr>
        </p:pic>
        <p:pic>
          <p:nvPicPr>
            <p:cNvPr id="208" name="Google Shape;208;p8"/>
            <p:cNvPicPr preferRelativeResize="0"/>
            <p:nvPr/>
          </p:nvPicPr>
          <p:blipFill rotWithShape="1">
            <a:blip r:embed="rId18">
              <a:alphaModFix/>
            </a:blip>
            <a:srcRect b="0" l="0" r="0" t="0"/>
            <a:stretch/>
          </p:blipFill>
          <p:spPr>
            <a:xfrm>
              <a:off x="2432318" y="2864110"/>
              <a:ext cx="952500" cy="952500"/>
            </a:xfrm>
            <a:prstGeom prst="rect">
              <a:avLst/>
            </a:prstGeom>
            <a:noFill/>
            <a:ln>
              <a:noFill/>
            </a:ln>
            <a:effectLst>
              <a:outerShdw blurRad="76200" rotWithShape="0" algn="ctr" dir="5400000" dist="63500">
                <a:srgbClr val="000000">
                  <a:alpha val="52941"/>
                </a:srgbClr>
              </a:outerShdw>
            </a:effectLst>
          </p:spPr>
        </p:pic>
        <p:pic>
          <p:nvPicPr>
            <p:cNvPr id="209" name="Google Shape;209;p8"/>
            <p:cNvPicPr preferRelativeResize="0"/>
            <p:nvPr/>
          </p:nvPicPr>
          <p:blipFill rotWithShape="1">
            <a:blip r:embed="rId19">
              <a:alphaModFix/>
            </a:blip>
            <a:srcRect b="0" l="0" r="0" t="0"/>
            <a:stretch/>
          </p:blipFill>
          <p:spPr>
            <a:xfrm>
              <a:off x="7232097" y="442900"/>
              <a:ext cx="924480" cy="924480"/>
            </a:xfrm>
            <a:prstGeom prst="rect">
              <a:avLst/>
            </a:prstGeom>
            <a:noFill/>
            <a:ln>
              <a:noFill/>
            </a:ln>
            <a:effectLst>
              <a:outerShdw blurRad="76200" rotWithShape="0" algn="ctr" dir="5400000" dist="63500">
                <a:srgbClr val="000000">
                  <a:alpha val="52941"/>
                </a:srgbClr>
              </a:outerShdw>
            </a:effectLst>
          </p:spPr>
        </p:pic>
        <p:pic>
          <p:nvPicPr>
            <p:cNvPr id="210" name="Google Shape;210;p8"/>
            <p:cNvPicPr preferRelativeResize="0"/>
            <p:nvPr/>
          </p:nvPicPr>
          <p:blipFill rotWithShape="1">
            <a:blip r:embed="rId20">
              <a:alphaModFix/>
            </a:blip>
            <a:srcRect b="0" l="0" r="0" t="0"/>
            <a:stretch/>
          </p:blipFill>
          <p:spPr>
            <a:xfrm>
              <a:off x="8156577" y="1540690"/>
              <a:ext cx="915780" cy="915780"/>
            </a:xfrm>
            <a:prstGeom prst="rect">
              <a:avLst/>
            </a:prstGeom>
            <a:noFill/>
            <a:ln>
              <a:noFill/>
            </a:ln>
            <a:effectLst>
              <a:outerShdw blurRad="76200" rotWithShape="0" algn="ctr" dir="5400000" dist="63500">
                <a:srgbClr val="000000">
                  <a:alpha val="52941"/>
                </a:srgbClr>
              </a:outerShdw>
            </a:effectLst>
          </p:spPr>
        </p:pic>
        <p:pic>
          <p:nvPicPr>
            <p:cNvPr id="211" name="Google Shape;211;p8"/>
            <p:cNvPicPr preferRelativeResize="0"/>
            <p:nvPr/>
          </p:nvPicPr>
          <p:blipFill rotWithShape="1">
            <a:blip r:embed="rId21">
              <a:alphaModFix/>
            </a:blip>
            <a:srcRect b="0" l="0" r="0" t="0"/>
            <a:stretch/>
          </p:blipFill>
          <p:spPr>
            <a:xfrm>
              <a:off x="8614467" y="2770131"/>
              <a:ext cx="1046479" cy="1046479"/>
            </a:xfrm>
            <a:prstGeom prst="rect">
              <a:avLst/>
            </a:prstGeom>
            <a:noFill/>
            <a:ln>
              <a:noFill/>
            </a:ln>
            <a:effectLst>
              <a:outerShdw blurRad="76200" rotWithShape="0" algn="ctr" dir="5400000" dist="63500">
                <a:srgbClr val="000000">
                  <a:alpha val="52941"/>
                </a:srgbClr>
              </a:outerShdw>
            </a:effectLst>
          </p:spPr>
        </p:pic>
        <p:pic>
          <p:nvPicPr>
            <p:cNvPr id="212" name="Google Shape;212;p8"/>
            <p:cNvPicPr preferRelativeResize="0"/>
            <p:nvPr/>
          </p:nvPicPr>
          <p:blipFill rotWithShape="1">
            <a:blip r:embed="rId22">
              <a:alphaModFix/>
            </a:blip>
            <a:srcRect b="0" l="0" r="0" t="0"/>
            <a:stretch/>
          </p:blipFill>
          <p:spPr>
            <a:xfrm>
              <a:off x="7932401" y="4333614"/>
              <a:ext cx="990430" cy="990430"/>
            </a:xfrm>
            <a:prstGeom prst="rect">
              <a:avLst/>
            </a:prstGeom>
            <a:noFill/>
            <a:ln>
              <a:noFill/>
            </a:ln>
            <a:effectLst>
              <a:outerShdw blurRad="76200" rotWithShape="0" algn="ctr" dir="5400000" dist="63500">
                <a:srgbClr val="000000">
                  <a:alpha val="52941"/>
                </a:srgbClr>
              </a:outerShdw>
            </a:effectLst>
          </p:spPr>
        </p:pic>
        <p:sp>
          <p:nvSpPr>
            <p:cNvPr id="213" name="Google Shape;213;p8"/>
            <p:cNvSpPr txBox="1"/>
            <p:nvPr/>
          </p:nvSpPr>
          <p:spPr>
            <a:xfrm>
              <a:off x="2679525" y="340899"/>
              <a:ext cx="1646169" cy="851174"/>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100"/>
                <a:buFont typeface="Arial"/>
                <a:buNone/>
              </a:pPr>
              <a:r>
                <a:rPr b="1" i="0" lang="es-ES" sz="1100" u="none" cap="none" strike="noStrike">
                  <a:solidFill>
                    <a:srgbClr val="C00000"/>
                  </a:solidFill>
                  <a:latin typeface="Arial"/>
                  <a:ea typeface="Arial"/>
                  <a:cs typeface="Arial"/>
                  <a:sym typeface="Arial"/>
                </a:rPr>
                <a:t>Coastal changes and Inundations</a:t>
              </a:r>
              <a:endParaRPr b="0" i="0" sz="1400" u="none" cap="none" strike="noStrike">
                <a:solidFill>
                  <a:srgbClr val="000000"/>
                </a:solidFill>
                <a:latin typeface="Arial"/>
                <a:ea typeface="Arial"/>
                <a:cs typeface="Arial"/>
                <a:sym typeface="Arial"/>
              </a:endParaRPr>
            </a:p>
          </p:txBody>
        </p:sp>
        <p:sp>
          <p:nvSpPr>
            <p:cNvPr id="214" name="Google Shape;214;p8"/>
            <p:cNvSpPr txBox="1"/>
            <p:nvPr/>
          </p:nvSpPr>
          <p:spPr>
            <a:xfrm>
              <a:off x="1491489" y="1376070"/>
              <a:ext cx="1488483" cy="851174"/>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100"/>
                <a:buFont typeface="Arial"/>
                <a:buNone/>
              </a:pPr>
              <a:r>
                <a:rPr b="1" i="0" lang="es-ES" sz="1100" u="none" cap="none" strike="noStrike">
                  <a:solidFill>
                    <a:srgbClr val="C00000"/>
                  </a:solidFill>
                  <a:latin typeface="Arial"/>
                  <a:ea typeface="Arial"/>
                  <a:cs typeface="Arial"/>
                  <a:sym typeface="Arial"/>
                </a:rPr>
                <a:t>Satellite Image Processing</a:t>
              </a:r>
              <a:endParaRPr b="0" i="0" sz="1400" u="none" cap="none" strike="noStrike">
                <a:solidFill>
                  <a:srgbClr val="000000"/>
                </a:solidFill>
                <a:latin typeface="Arial"/>
                <a:ea typeface="Arial"/>
                <a:cs typeface="Arial"/>
                <a:sym typeface="Arial"/>
              </a:endParaRPr>
            </a:p>
          </p:txBody>
        </p:sp>
        <p:sp>
          <p:nvSpPr>
            <p:cNvPr id="215" name="Google Shape;215;p8"/>
            <p:cNvSpPr txBox="1"/>
            <p:nvPr/>
          </p:nvSpPr>
          <p:spPr>
            <a:xfrm>
              <a:off x="860868" y="2969279"/>
              <a:ext cx="1488483" cy="6111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100"/>
                <a:buFont typeface="Arial"/>
                <a:buNone/>
              </a:pPr>
              <a:r>
                <a:rPr b="1" i="0" lang="es-ES" sz="1100" u="none" cap="none" strike="noStrike">
                  <a:solidFill>
                    <a:srgbClr val="C00000"/>
                  </a:solidFill>
                  <a:latin typeface="Arial"/>
                  <a:ea typeface="Arial"/>
                  <a:cs typeface="Arial"/>
                  <a:sym typeface="Arial"/>
                </a:rPr>
                <a:t>Forest Mass Estimation</a:t>
              </a:r>
              <a:endParaRPr b="0" i="0" sz="1400" u="none" cap="none" strike="noStrike">
                <a:solidFill>
                  <a:srgbClr val="000000"/>
                </a:solidFill>
                <a:latin typeface="Arial"/>
                <a:ea typeface="Arial"/>
                <a:cs typeface="Arial"/>
                <a:sym typeface="Arial"/>
              </a:endParaRPr>
            </a:p>
          </p:txBody>
        </p:sp>
        <p:sp>
          <p:nvSpPr>
            <p:cNvPr id="216" name="Google Shape;216;p8"/>
            <p:cNvSpPr txBox="1"/>
            <p:nvPr/>
          </p:nvSpPr>
          <p:spPr>
            <a:xfrm>
              <a:off x="1667657" y="4901595"/>
              <a:ext cx="1699611" cy="6111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100"/>
                <a:buFont typeface="Arial"/>
                <a:buNone/>
              </a:pPr>
              <a:r>
                <a:rPr b="1" i="0" lang="es-ES" sz="1100" u="none" cap="none" strike="noStrike">
                  <a:solidFill>
                    <a:srgbClr val="0070C0"/>
                  </a:solidFill>
                  <a:latin typeface="Arial"/>
                  <a:ea typeface="Arial"/>
                  <a:cs typeface="Arial"/>
                  <a:sym typeface="Arial"/>
                </a:rPr>
                <a:t>Benchmarking en Genómica</a:t>
              </a:r>
              <a:endParaRPr b="0" i="0" sz="1400" u="none" cap="none" strike="noStrike">
                <a:solidFill>
                  <a:srgbClr val="000000"/>
                </a:solidFill>
                <a:latin typeface="Arial"/>
                <a:ea typeface="Arial"/>
                <a:cs typeface="Arial"/>
                <a:sym typeface="Arial"/>
              </a:endParaRPr>
            </a:p>
          </p:txBody>
        </p:sp>
        <p:sp>
          <p:nvSpPr>
            <p:cNvPr id="217" name="Google Shape;217;p8"/>
            <p:cNvSpPr txBox="1"/>
            <p:nvPr/>
          </p:nvSpPr>
          <p:spPr>
            <a:xfrm>
              <a:off x="2632191" y="6005778"/>
              <a:ext cx="1666731" cy="6111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100"/>
                <a:buFont typeface="Arial"/>
                <a:buNone/>
              </a:pPr>
              <a:r>
                <a:rPr b="1" i="0" lang="es-ES" sz="1100" u="none" cap="none" strike="noStrike">
                  <a:solidFill>
                    <a:srgbClr val="0070C0"/>
                  </a:solidFill>
                  <a:latin typeface="Arial"/>
                  <a:ea typeface="Arial"/>
                  <a:cs typeface="Arial"/>
                  <a:sym typeface="Arial"/>
                </a:rPr>
                <a:t>Cyro-Electron Microscopy</a:t>
              </a:r>
              <a:endParaRPr b="0" i="0" sz="1400" u="none" cap="none" strike="noStrike">
                <a:solidFill>
                  <a:srgbClr val="000000"/>
                </a:solidFill>
                <a:latin typeface="Arial"/>
                <a:ea typeface="Arial"/>
                <a:cs typeface="Arial"/>
                <a:sym typeface="Arial"/>
              </a:endParaRPr>
            </a:p>
          </p:txBody>
        </p:sp>
        <p:sp>
          <p:nvSpPr>
            <p:cNvPr id="218" name="Google Shape;218;p8"/>
            <p:cNvSpPr txBox="1"/>
            <p:nvPr/>
          </p:nvSpPr>
          <p:spPr>
            <a:xfrm>
              <a:off x="7654697" y="6021995"/>
              <a:ext cx="2006250" cy="611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1" i="0" lang="es-ES" sz="1100" u="none" cap="none" strike="noStrike">
                  <a:solidFill>
                    <a:srgbClr val="FFC000"/>
                  </a:solidFill>
                  <a:latin typeface="Arial"/>
                  <a:ea typeface="Arial"/>
                  <a:cs typeface="Arial"/>
                  <a:sym typeface="Arial"/>
                </a:rPr>
                <a:t>Latin American Giant Observatory</a:t>
              </a:r>
              <a:endParaRPr b="0" i="0" sz="1400" u="none" cap="none" strike="noStrike">
                <a:solidFill>
                  <a:srgbClr val="000000"/>
                </a:solidFill>
                <a:latin typeface="Arial"/>
                <a:ea typeface="Arial"/>
                <a:cs typeface="Arial"/>
                <a:sym typeface="Arial"/>
              </a:endParaRPr>
            </a:p>
          </p:txBody>
        </p:sp>
        <p:sp>
          <p:nvSpPr>
            <p:cNvPr id="219" name="Google Shape;219;p8"/>
            <p:cNvSpPr txBox="1"/>
            <p:nvPr/>
          </p:nvSpPr>
          <p:spPr>
            <a:xfrm>
              <a:off x="8914153" y="4451988"/>
              <a:ext cx="1920622" cy="85117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1" i="0" lang="es-ES" sz="1100" u="none" cap="none" strike="noStrike">
                  <a:solidFill>
                    <a:srgbClr val="4A6300"/>
                  </a:solidFill>
                  <a:latin typeface="Arial"/>
                  <a:ea typeface="Arial"/>
                  <a:cs typeface="Arial"/>
                  <a:sym typeface="Arial"/>
                </a:rPr>
                <a:t>Ozone Projections and Forecast</a:t>
              </a:r>
              <a:endParaRPr b="0" i="0" sz="1400" u="none" cap="none" strike="noStrike">
                <a:solidFill>
                  <a:srgbClr val="000000"/>
                </a:solidFill>
                <a:latin typeface="Arial"/>
                <a:ea typeface="Arial"/>
                <a:cs typeface="Arial"/>
                <a:sym typeface="Arial"/>
              </a:endParaRPr>
            </a:p>
          </p:txBody>
        </p:sp>
        <p:sp>
          <p:nvSpPr>
            <p:cNvPr id="220" name="Google Shape;220;p8"/>
            <p:cNvSpPr txBox="1"/>
            <p:nvPr/>
          </p:nvSpPr>
          <p:spPr>
            <a:xfrm>
              <a:off x="9794048" y="3037256"/>
              <a:ext cx="1661830" cy="611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1" i="0" lang="es-ES" sz="1100" u="none" cap="none" strike="noStrike">
                  <a:solidFill>
                    <a:srgbClr val="4A6300"/>
                  </a:solidFill>
                  <a:latin typeface="Arial"/>
                  <a:ea typeface="Arial"/>
                  <a:cs typeface="Arial"/>
                  <a:sym typeface="Arial"/>
                </a:rPr>
                <a:t>Water network distribution</a:t>
              </a:r>
              <a:endParaRPr b="0" i="0" sz="1400" u="none" cap="none" strike="noStrike">
                <a:solidFill>
                  <a:srgbClr val="000000"/>
                </a:solidFill>
                <a:latin typeface="Arial"/>
                <a:ea typeface="Arial"/>
                <a:cs typeface="Arial"/>
                <a:sym typeface="Arial"/>
              </a:endParaRPr>
            </a:p>
          </p:txBody>
        </p:sp>
        <p:sp>
          <p:nvSpPr>
            <p:cNvPr id="221" name="Google Shape;221;p8"/>
            <p:cNvSpPr txBox="1"/>
            <p:nvPr/>
          </p:nvSpPr>
          <p:spPr>
            <a:xfrm>
              <a:off x="9172946" y="1657029"/>
              <a:ext cx="2282930" cy="611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1" i="0" lang="es-ES" sz="1100" u="none" cap="none" strike="noStrike">
                  <a:solidFill>
                    <a:srgbClr val="4A6300"/>
                  </a:solidFill>
                  <a:latin typeface="Arial"/>
                  <a:ea typeface="Arial"/>
                  <a:cs typeface="Arial"/>
                  <a:sym typeface="Arial"/>
                </a:rPr>
                <a:t>Mass-spectrometry analysis for toxics</a:t>
              </a:r>
              <a:endParaRPr b="0" i="0" sz="1400" u="none" cap="none" strike="noStrike">
                <a:solidFill>
                  <a:srgbClr val="000000"/>
                </a:solidFill>
                <a:latin typeface="Arial"/>
                <a:ea typeface="Arial"/>
                <a:cs typeface="Arial"/>
                <a:sym typeface="Arial"/>
              </a:endParaRPr>
            </a:p>
          </p:txBody>
        </p:sp>
        <p:sp>
          <p:nvSpPr>
            <p:cNvPr id="222" name="Google Shape;222;p8"/>
            <p:cNvSpPr txBox="1"/>
            <p:nvPr/>
          </p:nvSpPr>
          <p:spPr>
            <a:xfrm>
              <a:off x="8244166" y="309386"/>
              <a:ext cx="1754842" cy="611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1" i="0" lang="es-ES" sz="1100" u="none" cap="none" strike="noStrike">
                  <a:solidFill>
                    <a:srgbClr val="4A6300"/>
                  </a:solidFill>
                  <a:latin typeface="Arial"/>
                  <a:ea typeface="Arial"/>
                  <a:cs typeface="Arial"/>
                  <a:sym typeface="Arial"/>
                </a:rPr>
                <a:t>Sand and Dust storm warning</a:t>
              </a:r>
              <a:endParaRPr b="0" i="0" sz="1400" u="none" cap="none" strike="noStrike">
                <a:solidFill>
                  <a:srgbClr val="000000"/>
                </a:solidFill>
                <a:latin typeface="Arial"/>
                <a:ea typeface="Arial"/>
                <a:cs typeface="Arial"/>
                <a:sym typeface="Arial"/>
              </a:endParaRPr>
            </a:p>
          </p:txBody>
        </p:sp>
        <p:sp>
          <p:nvSpPr>
            <p:cNvPr id="223" name="Google Shape;223;p8"/>
            <p:cNvSpPr/>
            <p:nvPr/>
          </p:nvSpPr>
          <p:spPr>
            <a:xfrm rot="-2576124">
              <a:off x="329887" y="998393"/>
              <a:ext cx="3047387" cy="942435"/>
            </a:xfrm>
            <a:prstGeom prst="rect">
              <a:avLst/>
            </a:prstGeom>
          </p:spPr>
          <p:txBody>
            <a:bodyPr>
              <a:prstTxWarp prst="textPlain"/>
            </a:bodyPr>
            <a:lstStyle/>
            <a:p>
              <a:pPr lvl="0" algn="ctr"/>
              <a:r>
                <a:rPr b="1" i="0">
                  <a:ln>
                    <a:noFill/>
                  </a:ln>
                  <a:solidFill>
                    <a:srgbClr val="C00000"/>
                  </a:solidFill>
                  <a:latin typeface="Arial"/>
                </a:rPr>
                <a:t>Earth Observation</a:t>
              </a:r>
            </a:p>
          </p:txBody>
        </p:sp>
        <p:sp>
          <p:nvSpPr>
            <p:cNvPr id="224" name="Google Shape;224;p8"/>
            <p:cNvSpPr/>
            <p:nvPr/>
          </p:nvSpPr>
          <p:spPr>
            <a:xfrm rot="3082840">
              <a:off x="9404878" y="963886"/>
              <a:ext cx="3047387" cy="942435"/>
            </a:xfrm>
            <a:prstGeom prst="rect">
              <a:avLst/>
            </a:prstGeom>
          </p:spPr>
          <p:txBody>
            <a:bodyPr>
              <a:prstTxWarp prst="textPlain"/>
            </a:bodyPr>
            <a:lstStyle/>
            <a:p>
              <a:pPr lvl="0" algn="ctr"/>
              <a:r>
                <a:rPr b="1" i="0">
                  <a:ln>
                    <a:noFill/>
                  </a:ln>
                  <a:solidFill>
                    <a:srgbClr val="6F9400"/>
                  </a:solidFill>
                  <a:latin typeface="Arial"/>
                </a:rPr>
                <a:t>Environment</a:t>
              </a:r>
            </a:p>
          </p:txBody>
        </p:sp>
        <p:sp>
          <p:nvSpPr>
            <p:cNvPr id="225" name="Google Shape;225;p8"/>
            <p:cNvSpPr/>
            <p:nvPr/>
          </p:nvSpPr>
          <p:spPr>
            <a:xfrm rot="2733409">
              <a:off x="156645" y="4957709"/>
              <a:ext cx="3047387" cy="942435"/>
            </a:xfrm>
            <a:prstGeom prst="rect">
              <a:avLst/>
            </a:prstGeom>
          </p:spPr>
          <p:txBody>
            <a:bodyPr>
              <a:prstTxWarp prst="textPlain"/>
            </a:bodyPr>
            <a:lstStyle/>
            <a:p>
              <a:pPr lvl="0" algn="ctr"/>
              <a:r>
                <a:rPr b="1" i="0">
                  <a:ln>
                    <a:noFill/>
                  </a:ln>
                  <a:solidFill>
                    <a:srgbClr val="0070C0"/>
                  </a:solidFill>
                  <a:latin typeface="Arial"/>
                </a:rPr>
                <a:t>Biomedicine</a:t>
              </a:r>
            </a:p>
          </p:txBody>
        </p:sp>
        <p:sp>
          <p:nvSpPr>
            <p:cNvPr id="226" name="Google Shape;226;p8"/>
            <p:cNvSpPr/>
            <p:nvPr/>
          </p:nvSpPr>
          <p:spPr>
            <a:xfrm rot="-3098696">
              <a:off x="9233212" y="4957711"/>
              <a:ext cx="3047387" cy="942435"/>
            </a:xfrm>
            <a:prstGeom prst="rect">
              <a:avLst/>
            </a:prstGeom>
          </p:spPr>
          <p:txBody>
            <a:bodyPr>
              <a:prstTxWarp prst="textPlain"/>
            </a:bodyPr>
            <a:lstStyle/>
            <a:p>
              <a:pPr lvl="0" algn="ctr"/>
              <a:r>
                <a:rPr b="1" i="0">
                  <a:ln>
                    <a:noFill/>
                  </a:ln>
                  <a:solidFill>
                    <a:srgbClr val="FFC000"/>
                  </a:solidFill>
                  <a:latin typeface="Arial"/>
                </a:rPr>
                <a:t>Astrophysics</a:t>
              </a:r>
            </a:p>
          </p:txBody>
        </p:sp>
      </p:grpSp>
      <p:sp>
        <p:nvSpPr>
          <p:cNvPr id="227" name="Google Shape;227;p8"/>
          <p:cNvSpPr/>
          <p:nvPr/>
        </p:nvSpPr>
        <p:spPr>
          <a:xfrm>
            <a:off x="3243037" y="2443404"/>
            <a:ext cx="2565890" cy="2565890"/>
          </a:xfrm>
          <a:prstGeom prst="ellipse">
            <a:avLst/>
          </a:prstGeom>
          <a:solidFill>
            <a:srgbClr val="DCDCD0"/>
          </a:solidFill>
          <a:ln>
            <a:noFill/>
          </a:ln>
        </p:spPr>
        <p:txBody>
          <a:bodyPr anchorCtr="0" anchor="ctr" bIns="45700" lIns="0" spcFirstLastPara="1" rIns="0"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0" i="0" lang="es-ES" sz="1600" u="none" cap="none" strike="noStrike">
                <a:solidFill>
                  <a:srgbClr val="2E2D21"/>
                </a:solidFill>
                <a:latin typeface="Arial"/>
                <a:ea typeface="Arial"/>
                <a:cs typeface="Arial"/>
                <a:sym typeface="Arial"/>
              </a:rPr>
              <a:t>Requirements and Best Practices</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1200"/>
              </a:spcBef>
              <a:spcAft>
                <a:spcPts val="0"/>
              </a:spcAft>
              <a:buClr>
                <a:srgbClr val="000000"/>
              </a:buClr>
              <a:buSzPts val="1600"/>
              <a:buFont typeface="Arial"/>
              <a:buNone/>
            </a:pPr>
            <a:r>
              <a:rPr b="0" i="0" lang="es-ES" sz="1600" u="none" cap="none" strike="noStrike">
                <a:solidFill>
                  <a:srgbClr val="2E2D21"/>
                </a:solidFill>
                <a:latin typeface="Arial"/>
                <a:ea typeface="Arial"/>
                <a:cs typeface="Arial"/>
                <a:sym typeface="Arial"/>
              </a:rPr>
              <a:t>Data Repositories</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1200"/>
              </a:spcBef>
              <a:spcAft>
                <a:spcPts val="0"/>
              </a:spcAft>
              <a:buClr>
                <a:srgbClr val="000000"/>
              </a:buClr>
              <a:buSzPts val="1600"/>
              <a:buFont typeface="Arial"/>
              <a:buNone/>
            </a:pPr>
            <a:r>
              <a:rPr b="0" i="0" lang="es-ES" sz="1600" u="none" cap="none" strike="noStrike">
                <a:solidFill>
                  <a:srgbClr val="2E2D21"/>
                </a:solidFill>
                <a:latin typeface="Arial"/>
                <a:ea typeface="Arial"/>
                <a:cs typeface="Arial"/>
                <a:sym typeface="Arial"/>
              </a:rPr>
              <a:t>Thematic Services</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1200"/>
              </a:spcBef>
              <a:spcAft>
                <a:spcPts val="0"/>
              </a:spcAft>
              <a:buClr>
                <a:srgbClr val="000000"/>
              </a:buClr>
              <a:buSzPts val="1600"/>
              <a:buFont typeface="Arial"/>
              <a:buNone/>
            </a:pPr>
            <a:r>
              <a:rPr b="0" i="0" lang="es-ES" sz="1600" u="none" cap="none" strike="noStrike">
                <a:solidFill>
                  <a:srgbClr val="2E2D21"/>
                </a:solidFill>
                <a:latin typeface="Arial"/>
                <a:ea typeface="Arial"/>
                <a:cs typeface="Arial"/>
                <a:sym typeface="Arial"/>
              </a:rPr>
              <a:t>Validation</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Perspectiva">
  <a:themeElements>
    <a:clrScheme name="Austin">
      <a:dk1>
        <a:srgbClr val="000000"/>
      </a:dk1>
      <a:lt1>
        <a:srgbClr val="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Perspectiva">
  <a:themeElements>
    <a:clrScheme name="Austin">
      <a:dk1>
        <a:srgbClr val="000000"/>
      </a:dk1>
      <a:lt1>
        <a:srgbClr val="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2019-03-22T15:21:45Z</dcterms:created>
  <dc:creator>Isabel Campos</dc:creator>
</cp:coreProperties>
</file>