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  <p:sldMasterId id="214748365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6858000" cx="9144000"/>
  <p:notesSz cx="6858000" cy="9144000"/>
  <p:embeddedFontLst>
    <p:embeddedFont>
      <p:font typeface="Garamon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hlYpZaURKpTGkuzK9kxVzILsqn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18295D7-21D4-4886-A676-4241D4AF2569}">
  <a:tblStyle styleId="{A18295D7-21D4-4886-A676-4241D4AF256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Garamond-bold.fntdata"/><Relationship Id="rId12" Type="http://schemas.openxmlformats.org/officeDocument/2006/relationships/font" Target="fonts/Garamo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Garamond-boldItalic.fntdata"/><Relationship Id="rId14" Type="http://schemas.openxmlformats.org/officeDocument/2006/relationships/font" Target="fonts/Garamond-italic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/>
              <a:t>Añadir logo de IBERGRID</a:t>
            </a:r>
            <a:endParaRPr/>
          </a:p>
        </p:txBody>
      </p:sp>
      <p:sp>
        <p:nvSpPr>
          <p:cNvPr id="116" name="Google Shape;116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17a1abc3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617a1abc38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17a1abc38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17a1abc3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617a1abc38_0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bg>
      <p:bgPr>
        <a:gradFill>
          <a:gsLst>
            <a:gs pos="0">
              <a:srgbClr val="3F3F3F"/>
            </a:gs>
            <a:gs pos="88000">
              <a:srgbClr val="3F3F3F"/>
            </a:gs>
            <a:gs pos="94000">
              <a:schemeClr val="accent1"/>
            </a:gs>
            <a:gs pos="100000">
              <a:srgbClr val="7F7F7F"/>
            </a:gs>
          </a:gsLst>
          <a:lin ang="18420001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 txBox="1"/>
          <p:nvPr>
            <p:ph type="ctrTitle"/>
          </p:nvPr>
        </p:nvSpPr>
        <p:spPr>
          <a:xfrm>
            <a:off x="914400" y="3031934"/>
            <a:ext cx="7315200" cy="13459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aramond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6"/>
          <p:cNvSpPr txBox="1"/>
          <p:nvPr>
            <p:ph idx="1" type="subTitle"/>
          </p:nvPr>
        </p:nvSpPr>
        <p:spPr>
          <a:xfrm>
            <a:off x="914401" y="4799548"/>
            <a:ext cx="7315200" cy="1144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DCE875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descr="logo_V1-01-mini.png" id="18" name="Google Shape;18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4413" y="1106483"/>
            <a:ext cx="2853064" cy="19292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19" name="Google Shape;1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1" y="6421039"/>
            <a:ext cx="417129" cy="27808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3529"/>
              </a:srgbClr>
            </a:outerShdw>
          </a:effectLst>
        </p:spPr>
      </p:pic>
      <p:sp>
        <p:nvSpPr>
          <p:cNvPr id="20" name="Google Shape;20;p36"/>
          <p:cNvSpPr txBox="1"/>
          <p:nvPr/>
        </p:nvSpPr>
        <p:spPr>
          <a:xfrm>
            <a:off x="1278976" y="6533630"/>
            <a:ext cx="3792263" cy="301227"/>
          </a:xfrm>
          <a:prstGeom prst="rect">
            <a:avLst/>
          </a:prstGeom>
          <a:noFill/>
          <a:ln>
            <a:noFill/>
          </a:ln>
          <a:effectLst>
            <a:outerShdw blurRad="76200" kx="-1200000" rotWithShape="0" algn="bl" sy="23000">
              <a:srgbClr val="000000">
                <a:alpha val="20000"/>
              </a:srgbClr>
            </a:outerShdw>
          </a:effectLst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s-E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EOSC-synergy receives funding from the EC via Horizon 2020</a:t>
            </a:r>
            <a:endParaRPr b="0" i="1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>
  <p:cSld name="Encabezado de sección">
    <p:bg>
      <p:bgPr>
        <a:gradFill>
          <a:gsLst>
            <a:gs pos="0">
              <a:srgbClr val="3F3F3F"/>
            </a:gs>
            <a:gs pos="88000">
              <a:srgbClr val="3F3F3F"/>
            </a:gs>
            <a:gs pos="94000">
              <a:schemeClr val="accent1"/>
            </a:gs>
            <a:gs pos="100000">
              <a:srgbClr val="7F7F7F"/>
            </a:gs>
          </a:gsLst>
          <a:lin ang="18599929" scaled="0"/>
        </a:gra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17a1abc38_0_59"/>
          <p:cNvSpPr txBox="1"/>
          <p:nvPr>
            <p:ph idx="1" type="body"/>
          </p:nvPr>
        </p:nvSpPr>
        <p:spPr>
          <a:xfrm>
            <a:off x="914400" y="3865097"/>
            <a:ext cx="7315200" cy="109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6600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g617a1abc38_0_59"/>
          <p:cNvSpPr txBox="1"/>
          <p:nvPr>
            <p:ph idx="10" type="dt"/>
          </p:nvPr>
        </p:nvSpPr>
        <p:spPr>
          <a:xfrm>
            <a:off x="914400" y="6523220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617a1abc38_0_59"/>
          <p:cNvSpPr txBox="1"/>
          <p:nvPr>
            <p:ph idx="11" type="ftr"/>
          </p:nvPr>
        </p:nvSpPr>
        <p:spPr>
          <a:xfrm>
            <a:off x="5456895" y="6527242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617a1abc38_0_59"/>
          <p:cNvSpPr txBox="1"/>
          <p:nvPr>
            <p:ph idx="12" type="sldNum"/>
          </p:nvPr>
        </p:nvSpPr>
        <p:spPr>
          <a:xfrm>
            <a:off x="7795172" y="6523220"/>
            <a:ext cx="4605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95" name="Google Shape;95;g617a1abc38_0_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4400" y="2034900"/>
            <a:ext cx="2483945" cy="167964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96" name="Google Shape;96;g617a1abc38_0_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>
  <p:cSld name="Dos objetos"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17a1abc38_0_66"/>
          <p:cNvSpPr txBox="1"/>
          <p:nvPr>
            <p:ph idx="10" type="dt"/>
          </p:nvPr>
        </p:nvSpPr>
        <p:spPr>
          <a:xfrm>
            <a:off x="914400" y="6523220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617a1abc38_0_66"/>
          <p:cNvSpPr txBox="1"/>
          <p:nvPr>
            <p:ph idx="11" type="ftr"/>
          </p:nvPr>
        </p:nvSpPr>
        <p:spPr>
          <a:xfrm>
            <a:off x="5067926" y="6484509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617a1abc38_0_66"/>
          <p:cNvSpPr txBox="1"/>
          <p:nvPr>
            <p:ph idx="1" type="body"/>
          </p:nvPr>
        </p:nvSpPr>
        <p:spPr>
          <a:xfrm>
            <a:off x="578069" y="1278759"/>
            <a:ext cx="3902400" cy="50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01" name="Google Shape;101;g617a1abc38_0_66"/>
          <p:cNvSpPr txBox="1"/>
          <p:nvPr>
            <p:ph idx="2" type="body"/>
          </p:nvPr>
        </p:nvSpPr>
        <p:spPr>
          <a:xfrm>
            <a:off x="4681728" y="1278759"/>
            <a:ext cx="3901800" cy="50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02" name="Google Shape;102;g617a1abc38_0_66"/>
          <p:cNvSpPr txBox="1"/>
          <p:nvPr>
            <p:ph type="title"/>
          </p:nvPr>
        </p:nvSpPr>
        <p:spPr>
          <a:xfrm>
            <a:off x="578069" y="204629"/>
            <a:ext cx="68055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_V1-01-mini.png" id="103" name="Google Shape;103;g617a1abc38_0_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g617a1abc38_0_66"/>
          <p:cNvCxnSpPr/>
          <p:nvPr/>
        </p:nvCxnSpPr>
        <p:spPr>
          <a:xfrm>
            <a:off x="578069" y="1068552"/>
            <a:ext cx="8083200" cy="2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7060"/>
              </a:srgbClr>
            </a:outerShdw>
          </a:effectLst>
        </p:spPr>
      </p:cxnSp>
      <p:pic>
        <p:nvPicPr>
          <p:cNvPr descr="european-commission-small.png" id="105" name="Google Shape;105;g617a1abc38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43956"/>
            <a:ext cx="499892" cy="33326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617a1abc38_0_66"/>
          <p:cNvSpPr txBox="1"/>
          <p:nvPr/>
        </p:nvSpPr>
        <p:spPr>
          <a:xfrm>
            <a:off x="7795172" y="6523220"/>
            <a:ext cx="5889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>
  <p:cSld name="En blanco"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17a1abc38_0_76"/>
          <p:cNvSpPr txBox="1"/>
          <p:nvPr>
            <p:ph idx="10" type="dt"/>
          </p:nvPr>
        </p:nvSpPr>
        <p:spPr>
          <a:xfrm>
            <a:off x="577345" y="6473540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g617a1abc38_0_76"/>
          <p:cNvSpPr txBox="1"/>
          <p:nvPr>
            <p:ph idx="11" type="ftr"/>
          </p:nvPr>
        </p:nvSpPr>
        <p:spPr>
          <a:xfrm>
            <a:off x="5105382" y="6469706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617a1abc38_0_76"/>
          <p:cNvSpPr txBox="1"/>
          <p:nvPr>
            <p:ph idx="12" type="sldNum"/>
          </p:nvPr>
        </p:nvSpPr>
        <p:spPr>
          <a:xfrm>
            <a:off x="7441309" y="6469706"/>
            <a:ext cx="4989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111" name="Google Shape;111;g617a1abc38_0_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112" name="Google Shape;112;g617a1abc38_0_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/>
          <p:nvPr>
            <p:ph type="title"/>
          </p:nvPr>
        </p:nvSpPr>
        <p:spPr>
          <a:xfrm>
            <a:off x="578069" y="204629"/>
            <a:ext cx="6805447" cy="863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" type="body"/>
          </p:nvPr>
        </p:nvSpPr>
        <p:spPr>
          <a:xfrm>
            <a:off x="578069" y="1348828"/>
            <a:ext cx="8083060" cy="4475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/>
            </a:lvl2pPr>
            <a:lvl3pPr indent="-3302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4" name="Google Shape;24;p37"/>
          <p:cNvSpPr txBox="1"/>
          <p:nvPr>
            <p:ph idx="10" type="dt"/>
          </p:nvPr>
        </p:nvSpPr>
        <p:spPr>
          <a:xfrm>
            <a:off x="914400" y="6417680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7"/>
          <p:cNvSpPr txBox="1"/>
          <p:nvPr>
            <p:ph idx="11" type="ftr"/>
          </p:nvPr>
        </p:nvSpPr>
        <p:spPr>
          <a:xfrm>
            <a:off x="5228915" y="6413846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7"/>
          <p:cNvSpPr txBox="1"/>
          <p:nvPr>
            <p:ph idx="12" type="sldNum"/>
          </p:nvPr>
        </p:nvSpPr>
        <p:spPr>
          <a:xfrm>
            <a:off x="7557579" y="6413846"/>
            <a:ext cx="698039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27" name="Google Shape;27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Google Shape;28;p37"/>
          <p:cNvCxnSpPr/>
          <p:nvPr/>
        </p:nvCxnSpPr>
        <p:spPr>
          <a:xfrm>
            <a:off x="578069" y="1068552"/>
            <a:ext cx="8083060" cy="2348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6666"/>
              </a:srgbClr>
            </a:outerShdw>
          </a:effectLst>
        </p:spPr>
      </p:cxnSp>
      <p:pic>
        <p:nvPicPr>
          <p:cNvPr descr="european-commission-small.png" id="29" name="Google Shape;2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>
  <p:cSld name="Sólo el título"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8"/>
          <p:cNvSpPr txBox="1"/>
          <p:nvPr>
            <p:ph idx="10" type="dt"/>
          </p:nvPr>
        </p:nvSpPr>
        <p:spPr>
          <a:xfrm>
            <a:off x="853090" y="6505704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8"/>
          <p:cNvSpPr txBox="1"/>
          <p:nvPr>
            <p:ph idx="12" type="sldNum"/>
          </p:nvPr>
        </p:nvSpPr>
        <p:spPr>
          <a:xfrm>
            <a:off x="7575467" y="6505704"/>
            <a:ext cx="654133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3" name="Google Shape;33;p38"/>
          <p:cNvSpPr txBox="1"/>
          <p:nvPr>
            <p:ph type="title"/>
          </p:nvPr>
        </p:nvSpPr>
        <p:spPr>
          <a:xfrm>
            <a:off x="578069" y="204629"/>
            <a:ext cx="6805447" cy="863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_V1-01-mini.png" id="34" name="Google Shape;34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" name="Google Shape;35;p38"/>
          <p:cNvCxnSpPr/>
          <p:nvPr/>
        </p:nvCxnSpPr>
        <p:spPr>
          <a:xfrm>
            <a:off x="578069" y="1068552"/>
            <a:ext cx="8083060" cy="2348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6666"/>
              </a:srgbClr>
            </a:outerShdw>
          </a:effectLst>
        </p:spPr>
      </p:cxnSp>
      <p:pic>
        <p:nvPicPr>
          <p:cNvPr descr="european-commission-small.png" id="36" name="Google Shape;36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8"/>
          <p:cNvSpPr txBox="1"/>
          <p:nvPr>
            <p:ph idx="11" type="ftr"/>
          </p:nvPr>
        </p:nvSpPr>
        <p:spPr>
          <a:xfrm>
            <a:off x="5067926" y="6484509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>
  <p:cSld name="Encabezado de sección">
    <p:bg>
      <p:bgPr>
        <a:gradFill>
          <a:gsLst>
            <a:gs pos="0">
              <a:srgbClr val="3F3F3F"/>
            </a:gs>
            <a:gs pos="88000">
              <a:srgbClr val="3F3F3F"/>
            </a:gs>
            <a:gs pos="94000">
              <a:schemeClr val="accent1"/>
            </a:gs>
            <a:gs pos="100000">
              <a:srgbClr val="7F7F7F"/>
            </a:gs>
          </a:gsLst>
          <a:lin ang="18600000" scaled="0"/>
        </a:gra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9"/>
          <p:cNvSpPr txBox="1"/>
          <p:nvPr>
            <p:ph idx="1" type="body"/>
          </p:nvPr>
        </p:nvSpPr>
        <p:spPr>
          <a:xfrm>
            <a:off x="914400" y="3865097"/>
            <a:ext cx="7315200" cy="10984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660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39"/>
          <p:cNvSpPr txBox="1"/>
          <p:nvPr>
            <p:ph idx="10" type="dt"/>
          </p:nvPr>
        </p:nvSpPr>
        <p:spPr>
          <a:xfrm>
            <a:off x="914400" y="6523220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9"/>
          <p:cNvSpPr txBox="1"/>
          <p:nvPr>
            <p:ph idx="11" type="ftr"/>
          </p:nvPr>
        </p:nvSpPr>
        <p:spPr>
          <a:xfrm>
            <a:off x="5456895" y="6527242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12" type="sldNum"/>
          </p:nvPr>
        </p:nvSpPr>
        <p:spPr>
          <a:xfrm>
            <a:off x="7795172" y="6523220"/>
            <a:ext cx="460446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43" name="Google Shape;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4400" y="2034900"/>
            <a:ext cx="2483945" cy="167964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44" name="Google Shape;4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>
  <p:cSld name="Dos objetos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0"/>
          <p:cNvSpPr txBox="1"/>
          <p:nvPr>
            <p:ph idx="10" type="dt"/>
          </p:nvPr>
        </p:nvSpPr>
        <p:spPr>
          <a:xfrm>
            <a:off x="914400" y="6523220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0"/>
          <p:cNvSpPr txBox="1"/>
          <p:nvPr>
            <p:ph idx="11" type="ftr"/>
          </p:nvPr>
        </p:nvSpPr>
        <p:spPr>
          <a:xfrm>
            <a:off x="5067926" y="6484509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0"/>
          <p:cNvSpPr txBox="1"/>
          <p:nvPr>
            <p:ph idx="1" type="body"/>
          </p:nvPr>
        </p:nvSpPr>
        <p:spPr>
          <a:xfrm>
            <a:off x="578069" y="1278759"/>
            <a:ext cx="3902491" cy="505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9" name="Google Shape;49;p40"/>
          <p:cNvSpPr txBox="1"/>
          <p:nvPr>
            <p:ph idx="2" type="body"/>
          </p:nvPr>
        </p:nvSpPr>
        <p:spPr>
          <a:xfrm>
            <a:off x="4681728" y="1278759"/>
            <a:ext cx="3901720" cy="5060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0" name="Google Shape;50;p40"/>
          <p:cNvSpPr txBox="1"/>
          <p:nvPr>
            <p:ph type="title"/>
          </p:nvPr>
        </p:nvSpPr>
        <p:spPr>
          <a:xfrm>
            <a:off x="578069" y="204629"/>
            <a:ext cx="6805447" cy="863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_V1-01-mini.png" id="51" name="Google Shape;5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40"/>
          <p:cNvCxnSpPr/>
          <p:nvPr/>
        </p:nvCxnSpPr>
        <p:spPr>
          <a:xfrm>
            <a:off x="578069" y="1068552"/>
            <a:ext cx="8083060" cy="2348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6666"/>
              </a:srgbClr>
            </a:outerShdw>
          </a:effectLst>
        </p:spPr>
      </p:cxnSp>
      <p:pic>
        <p:nvPicPr>
          <p:cNvPr descr="european-commission-small.png" id="53" name="Google Shape;53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43956"/>
            <a:ext cx="499892" cy="333261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0"/>
          <p:cNvSpPr txBox="1"/>
          <p:nvPr/>
        </p:nvSpPr>
        <p:spPr>
          <a:xfrm>
            <a:off x="7795172" y="6523220"/>
            <a:ext cx="588910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>
  <p:cSld name="En blanco"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1"/>
          <p:cNvSpPr txBox="1"/>
          <p:nvPr>
            <p:ph idx="10" type="dt"/>
          </p:nvPr>
        </p:nvSpPr>
        <p:spPr>
          <a:xfrm>
            <a:off x="577345" y="6473540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1"/>
          <p:cNvSpPr txBox="1"/>
          <p:nvPr>
            <p:ph idx="11" type="ftr"/>
          </p:nvPr>
        </p:nvSpPr>
        <p:spPr>
          <a:xfrm>
            <a:off x="5105382" y="6469706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1"/>
          <p:cNvSpPr txBox="1"/>
          <p:nvPr>
            <p:ph idx="12" type="sldNum"/>
          </p:nvPr>
        </p:nvSpPr>
        <p:spPr>
          <a:xfrm>
            <a:off x="7441309" y="6469706"/>
            <a:ext cx="498998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59" name="Google Shape;59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60" name="Google Shape;60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bg>
      <p:bgPr>
        <a:gradFill>
          <a:gsLst>
            <a:gs pos="0">
              <a:srgbClr val="3F3F3F"/>
            </a:gs>
            <a:gs pos="88000">
              <a:srgbClr val="3F3F3F"/>
            </a:gs>
            <a:gs pos="94000">
              <a:schemeClr val="accent1"/>
            </a:gs>
            <a:gs pos="100000">
              <a:srgbClr val="7F7F7F"/>
            </a:gs>
          </a:gsLst>
          <a:lin ang="18420135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17a1abc38_0_36"/>
          <p:cNvSpPr txBox="1"/>
          <p:nvPr>
            <p:ph type="ctrTitle"/>
          </p:nvPr>
        </p:nvSpPr>
        <p:spPr>
          <a:xfrm>
            <a:off x="914400" y="3031934"/>
            <a:ext cx="7315200" cy="13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aramond"/>
              <a:buNone/>
              <a:defRPr sz="48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g617a1abc38_0_36"/>
          <p:cNvSpPr txBox="1"/>
          <p:nvPr>
            <p:ph idx="1" type="subTitle"/>
          </p:nvPr>
        </p:nvSpPr>
        <p:spPr>
          <a:xfrm>
            <a:off x="914401" y="4799548"/>
            <a:ext cx="7315200" cy="1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DCE875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descr="logo_V1-01-mini.png" id="70" name="Google Shape;70;g617a1abc38_0_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4413" y="1106483"/>
            <a:ext cx="2853064" cy="19292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ropean-commission-small.png" id="71" name="Google Shape;71;g617a1abc38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1" y="6421039"/>
            <a:ext cx="417129" cy="27808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3919"/>
              </a:srgbClr>
            </a:outerShdw>
          </a:effectLst>
        </p:spPr>
      </p:pic>
      <p:sp>
        <p:nvSpPr>
          <p:cNvPr id="72" name="Google Shape;72;g617a1abc38_0_36"/>
          <p:cNvSpPr txBox="1"/>
          <p:nvPr/>
        </p:nvSpPr>
        <p:spPr>
          <a:xfrm>
            <a:off x="1278976" y="6533630"/>
            <a:ext cx="3792300" cy="301200"/>
          </a:xfrm>
          <a:prstGeom prst="rect">
            <a:avLst/>
          </a:prstGeom>
          <a:noFill/>
          <a:ln>
            <a:noFill/>
          </a:ln>
          <a:effectLst>
            <a:outerShdw blurRad="76200" kx="-1200090" rotWithShape="0" algn="bl" sy="23000">
              <a:srgbClr val="000000">
                <a:alpha val="20000"/>
              </a:srgbClr>
            </a:outerShdw>
          </a:effectLst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s-E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EOSC-synergy receives funding from the EC via Horizon 2020</a:t>
            </a:r>
            <a:endParaRPr b="0" i="1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17a1abc38_0_42"/>
          <p:cNvSpPr txBox="1"/>
          <p:nvPr>
            <p:ph type="title"/>
          </p:nvPr>
        </p:nvSpPr>
        <p:spPr>
          <a:xfrm>
            <a:off x="578069" y="204629"/>
            <a:ext cx="68055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g617a1abc38_0_42"/>
          <p:cNvSpPr txBox="1"/>
          <p:nvPr>
            <p:ph idx="1" type="body"/>
          </p:nvPr>
        </p:nvSpPr>
        <p:spPr>
          <a:xfrm>
            <a:off x="578069" y="1348828"/>
            <a:ext cx="80832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/>
            </a:lvl2pPr>
            <a:lvl3pPr indent="-3302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/>
            </a:lvl3pPr>
            <a:lvl4pPr indent="-3175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/>
            </a:lvl4pPr>
            <a:lvl5pPr indent="-3175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6" name="Google Shape;76;g617a1abc38_0_42"/>
          <p:cNvSpPr txBox="1"/>
          <p:nvPr>
            <p:ph idx="10" type="dt"/>
          </p:nvPr>
        </p:nvSpPr>
        <p:spPr>
          <a:xfrm>
            <a:off x="914400" y="6417680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617a1abc38_0_42"/>
          <p:cNvSpPr txBox="1"/>
          <p:nvPr>
            <p:ph idx="11" type="ftr"/>
          </p:nvPr>
        </p:nvSpPr>
        <p:spPr>
          <a:xfrm>
            <a:off x="5228915" y="6413846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617a1abc38_0_42"/>
          <p:cNvSpPr txBox="1"/>
          <p:nvPr>
            <p:ph idx="12" type="sldNum"/>
          </p:nvPr>
        </p:nvSpPr>
        <p:spPr>
          <a:xfrm>
            <a:off x="7557579" y="6413846"/>
            <a:ext cx="6981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_V1-01-mini.png" id="79" name="Google Shape;79;g617a1abc38_0_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g617a1abc38_0_42"/>
          <p:cNvCxnSpPr/>
          <p:nvPr/>
        </p:nvCxnSpPr>
        <p:spPr>
          <a:xfrm>
            <a:off x="578069" y="1068552"/>
            <a:ext cx="8083200" cy="2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7060"/>
              </a:srgbClr>
            </a:outerShdw>
          </a:effectLst>
        </p:spPr>
      </p:cxnSp>
      <p:pic>
        <p:nvPicPr>
          <p:cNvPr descr="european-commission-small.png" id="81" name="Google Shape;81;g617a1abc38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>
  <p:cSld name="Sólo el título"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17a1abc38_0_51"/>
          <p:cNvSpPr txBox="1"/>
          <p:nvPr>
            <p:ph idx="10" type="dt"/>
          </p:nvPr>
        </p:nvSpPr>
        <p:spPr>
          <a:xfrm>
            <a:off x="853090" y="6505704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g617a1abc38_0_51"/>
          <p:cNvSpPr txBox="1"/>
          <p:nvPr>
            <p:ph idx="12" type="sldNum"/>
          </p:nvPr>
        </p:nvSpPr>
        <p:spPr>
          <a:xfrm>
            <a:off x="7575467" y="6505704"/>
            <a:ext cx="6540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85" name="Google Shape;85;g617a1abc38_0_51"/>
          <p:cNvSpPr txBox="1"/>
          <p:nvPr>
            <p:ph type="title"/>
          </p:nvPr>
        </p:nvSpPr>
        <p:spPr>
          <a:xfrm>
            <a:off x="578069" y="204629"/>
            <a:ext cx="68055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  <a:defRPr>
                <a:solidFill>
                  <a:srgbClr val="FF660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_V1-01-mini.png" id="86" name="Google Shape;86;g617a1abc38_0_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3516" y="204629"/>
            <a:ext cx="1277613" cy="8639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" name="Google Shape;87;g617a1abc38_0_51"/>
          <p:cNvCxnSpPr/>
          <p:nvPr/>
        </p:nvCxnSpPr>
        <p:spPr>
          <a:xfrm>
            <a:off x="578069" y="1068552"/>
            <a:ext cx="8083200" cy="2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27060"/>
              </a:srgbClr>
            </a:outerShdw>
          </a:effectLst>
        </p:spPr>
      </p:cxnSp>
      <p:pic>
        <p:nvPicPr>
          <p:cNvPr descr="european-commission-small.png" id="88" name="Google Shape;88;g617a1abc38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206" y="6417679"/>
            <a:ext cx="499892" cy="33326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617a1abc38_0_51"/>
          <p:cNvSpPr txBox="1"/>
          <p:nvPr>
            <p:ph idx="11" type="ftr"/>
          </p:nvPr>
        </p:nvSpPr>
        <p:spPr>
          <a:xfrm>
            <a:off x="5067926" y="6484509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F3F3F"/>
            </a:gs>
            <a:gs pos="83000">
              <a:srgbClr val="7F7F7F"/>
            </a:gs>
            <a:gs pos="100000">
              <a:srgbClr val="7F7F7F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940418" y="569074"/>
            <a:ext cx="7315200" cy="11540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875"/>
              </a:buClr>
              <a:buSzPts val="4000"/>
              <a:buFont typeface="Garamond"/>
              <a:buNone/>
              <a:defRPr b="0" i="0" sz="4000" u="none" cap="none" strike="noStrike">
                <a:solidFill>
                  <a:srgbClr val="DCE875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914400" y="1900621"/>
            <a:ext cx="7315200" cy="4408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5"/>
          <p:cNvSpPr txBox="1"/>
          <p:nvPr>
            <p:ph idx="10" type="dt"/>
          </p:nvPr>
        </p:nvSpPr>
        <p:spPr>
          <a:xfrm>
            <a:off x="914400" y="6523220"/>
            <a:ext cx="1189132" cy="297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2" type="sldNum"/>
          </p:nvPr>
        </p:nvSpPr>
        <p:spPr>
          <a:xfrm>
            <a:off x="7314415" y="6523220"/>
            <a:ext cx="941203" cy="301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" name="Google Shape;14;p35"/>
          <p:cNvSpPr txBox="1"/>
          <p:nvPr>
            <p:ph idx="11" type="ftr"/>
          </p:nvPr>
        </p:nvSpPr>
        <p:spPr>
          <a:xfrm>
            <a:off x="3521239" y="6531541"/>
            <a:ext cx="2246489" cy="301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F3F3F"/>
            </a:gs>
            <a:gs pos="83000">
              <a:srgbClr val="7F7F7F"/>
            </a:gs>
            <a:gs pos="100000">
              <a:srgbClr val="7F7F7F"/>
            </a:gs>
          </a:gsLst>
          <a:lin ang="5400012" scaled="0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17a1abc38_0_30"/>
          <p:cNvSpPr txBox="1"/>
          <p:nvPr>
            <p:ph type="title"/>
          </p:nvPr>
        </p:nvSpPr>
        <p:spPr>
          <a:xfrm>
            <a:off x="940418" y="569074"/>
            <a:ext cx="73152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875"/>
              </a:buClr>
              <a:buSzPts val="4000"/>
              <a:buFont typeface="Garamond"/>
              <a:buNone/>
              <a:defRPr b="0" i="0" sz="4000" u="none" cap="none" strike="noStrike">
                <a:solidFill>
                  <a:srgbClr val="DCE875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g617a1abc38_0_30"/>
          <p:cNvSpPr txBox="1"/>
          <p:nvPr>
            <p:ph idx="1" type="body"/>
          </p:nvPr>
        </p:nvSpPr>
        <p:spPr>
          <a:xfrm>
            <a:off x="914400" y="1900621"/>
            <a:ext cx="7315200" cy="44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g617a1abc38_0_30"/>
          <p:cNvSpPr txBox="1"/>
          <p:nvPr>
            <p:ph idx="10" type="dt"/>
          </p:nvPr>
        </p:nvSpPr>
        <p:spPr>
          <a:xfrm>
            <a:off x="914400" y="6523220"/>
            <a:ext cx="1189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g617a1abc38_0_30"/>
          <p:cNvSpPr txBox="1"/>
          <p:nvPr>
            <p:ph idx="12" type="sldNum"/>
          </p:nvPr>
        </p:nvSpPr>
        <p:spPr>
          <a:xfrm>
            <a:off x="7314415" y="6523220"/>
            <a:ext cx="9411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6" name="Google Shape;66;g617a1abc38_0_30"/>
          <p:cNvSpPr txBox="1"/>
          <p:nvPr>
            <p:ph idx="11" type="ftr"/>
          </p:nvPr>
        </p:nvSpPr>
        <p:spPr>
          <a:xfrm>
            <a:off x="3521239" y="6531541"/>
            <a:ext cx="22464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dico.lip.pt/event/575/sessions/317/#20190924" TargetMode="External"/><Relationship Id="rId4" Type="http://schemas.openxmlformats.org/officeDocument/2006/relationships/hyperlink" Target="https://indico.lip.pt/event/575/sessions/319/#2019092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JrWG7ZrgdodjI7WlScPJMuRG9ZmTatw3A4n7mufJ9ws/edit#" TargetMode="External"/><Relationship Id="rId4" Type="http://schemas.openxmlformats.org/officeDocument/2006/relationships/hyperlink" Target="https://docs.google.com/spreadsheets/d/13IFtOTRF_33c9BQRS803sJ9uVafMQzkVFc5ptVVoY2Y/edit#gi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"/>
          <p:cNvSpPr txBox="1"/>
          <p:nvPr>
            <p:ph type="ctrTitle"/>
          </p:nvPr>
        </p:nvSpPr>
        <p:spPr>
          <a:xfrm>
            <a:off x="914400" y="3457153"/>
            <a:ext cx="7315200" cy="13459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Garamond"/>
              <a:buNone/>
            </a:pPr>
            <a:r>
              <a:rPr lang="es-ES" sz="4320"/>
              <a:t>WP4 AHM</a:t>
            </a:r>
            <a:endParaRPr sz="4320"/>
          </a:p>
        </p:txBody>
      </p:sp>
      <p:sp>
        <p:nvSpPr>
          <p:cNvPr id="119" name="Google Shape;119;p1"/>
          <p:cNvSpPr txBox="1"/>
          <p:nvPr>
            <p:ph idx="1" type="subTitle"/>
          </p:nvPr>
        </p:nvSpPr>
        <p:spPr>
          <a:xfrm>
            <a:off x="914401" y="5119215"/>
            <a:ext cx="7315200" cy="803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s-ES">
                <a:solidFill>
                  <a:srgbClr val="C1CC67"/>
                </a:solidFill>
              </a:rPr>
              <a:t>WP4 members</a:t>
            </a:r>
            <a:endParaRPr sz="2000">
              <a:solidFill>
                <a:srgbClr val="C1CC67"/>
              </a:solidFill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914400" y="5037759"/>
            <a:ext cx="4863547" cy="96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21" name="Google Shape;1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26167" y="6057355"/>
            <a:ext cx="1941847" cy="590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7a1abc38_0_24"/>
          <p:cNvSpPr txBox="1"/>
          <p:nvPr>
            <p:ph type="title"/>
          </p:nvPr>
        </p:nvSpPr>
        <p:spPr>
          <a:xfrm>
            <a:off x="578069" y="204629"/>
            <a:ext cx="68055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</a:pPr>
            <a:r>
              <a:rPr lang="es-ES"/>
              <a:t>Workplan</a:t>
            </a:r>
            <a:endParaRPr/>
          </a:p>
        </p:txBody>
      </p:sp>
      <p:sp>
        <p:nvSpPr>
          <p:cNvPr id="127" name="Google Shape;127;g617a1abc38_0_24"/>
          <p:cNvSpPr txBox="1"/>
          <p:nvPr>
            <p:ph idx="1" type="body"/>
          </p:nvPr>
        </p:nvSpPr>
        <p:spPr>
          <a:xfrm>
            <a:off x="400915" y="1077364"/>
            <a:ext cx="8437500" cy="3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66787" lvl="0" marL="979487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[M1-M6]	Task 4.1. Services and Best Practices harmonisation. </a:t>
            </a:r>
            <a:r>
              <a:rPr b="1" lang="es-ES" sz="1480"/>
              <a:t>UPV (10), </a:t>
            </a:r>
            <a:r>
              <a:rPr lang="es-ES" sz="1480"/>
              <a:t>CSIC-IFCA (2), CSIC-CNB (2), CSIC-BSC (2), CSIC-CIEMAT (2), LIP (1), KIT (2), CESNET (2), IISAS (1), IRD (2), LNEC (4), INDRA (2)</a:t>
            </a:r>
            <a:endParaRPr/>
          </a:p>
          <a:p>
            <a:pPr indent="-966787" lvl="0" marL="979487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[M7-M24]	Task 4.2. Thematic Services for the EOS community. </a:t>
            </a:r>
            <a:r>
              <a:rPr b="1" lang="es-ES" sz="1480"/>
              <a:t>LNEC (37)</a:t>
            </a:r>
            <a:r>
              <a:rPr lang="es-ES" sz="1480"/>
              <a:t>, LIP (7), IRD (16), UPV (5), INDRA (18)</a:t>
            </a:r>
            <a:endParaRPr/>
          </a:p>
          <a:p>
            <a:pPr indent="-966787" lvl="0" marL="979487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[M7-M24]	Task 4.3. Thematic Services for the Biomedicine community. </a:t>
            </a:r>
            <a:r>
              <a:rPr b="1" lang="es-ES" sz="1480"/>
              <a:t>CSIC-CNB (12)</a:t>
            </a:r>
            <a:r>
              <a:rPr lang="es-ES" sz="1480"/>
              <a:t>, CSIC-BSC (10), CESNET (5), UPV (3)</a:t>
            </a:r>
            <a:endParaRPr/>
          </a:p>
          <a:p>
            <a:pPr indent="-966787" lvl="0" marL="979487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[M7-M24]	Task 4.4. Thematic Services for the Astrophysics community. </a:t>
            </a:r>
            <a:r>
              <a:rPr b="1" lang="es-ES" sz="1480"/>
              <a:t>CSIC-CIEMAT (18), </a:t>
            </a:r>
            <a:r>
              <a:rPr lang="es-ES" sz="1480"/>
              <a:t>UPV (3)</a:t>
            </a:r>
            <a:endParaRPr/>
          </a:p>
          <a:p>
            <a:pPr indent="-966787" lvl="0" marL="979487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[M7-M24]	Task 4.5. Thematic Services for the Environmental community. </a:t>
            </a:r>
            <a:r>
              <a:rPr b="1" lang="es-ES" sz="1480"/>
              <a:t>CSIC-BSC (8)</a:t>
            </a:r>
            <a:r>
              <a:rPr lang="es-ES" sz="1480"/>
              <a:t>, KIT (10), CESNET (6), IISAS (7)</a:t>
            </a:r>
            <a:endParaRPr sz="1480"/>
          </a:p>
          <a:p>
            <a:pPr indent="-966787" lvl="0" marL="979487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[M18-M30]	Task 4.6. Thematic Services Validation. </a:t>
            </a:r>
            <a:r>
              <a:rPr b="1" lang="es-ES" sz="1480"/>
              <a:t>UPV (9)</a:t>
            </a:r>
            <a:r>
              <a:rPr lang="es-ES" sz="1480"/>
              <a:t>, CSIC-CNB (4), CSIC-BSC (4), CSIC-CIEMAT (4), LIP (2), KIT (3), CESNET (2), IISAS (2), IRD (2), LNEC (6), INDRA (4)</a:t>
            </a:r>
            <a:endParaRPr sz="1480"/>
          </a:p>
          <a:p>
            <a:pPr indent="0" lvl="0" marL="45720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D4.1 – Best Practices Elicitation including Data Management Plans (R, PU) – M6 – Lead: UPV</a:t>
            </a:r>
            <a:endParaRPr/>
          </a:p>
          <a:p>
            <a:pPr indent="0" lvl="0" marL="45720" rtl="0" algn="l">
              <a:lnSpc>
                <a:spcPct val="105000"/>
              </a:lnSpc>
              <a:spcBef>
                <a:spcPts val="896"/>
              </a:spcBef>
              <a:spcAft>
                <a:spcPts val="0"/>
              </a:spcAft>
              <a:buSzPts val="1480"/>
              <a:buNone/>
            </a:pPr>
            <a:r>
              <a:rPr lang="es-ES" sz="1480"/>
              <a:t>D4.2 - First prototype of the EOSC Thematic services (DEM, PU) – M16 – Lead: UPV</a:t>
            </a:r>
            <a:endParaRPr/>
          </a:p>
        </p:txBody>
      </p:sp>
      <p:pic>
        <p:nvPicPr>
          <p:cNvPr id="128" name="Google Shape;128;g617a1abc38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56985"/>
            <a:ext cx="9144002" cy="1087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17a1abc38_0_9"/>
          <p:cNvSpPr txBox="1"/>
          <p:nvPr>
            <p:ph type="title"/>
          </p:nvPr>
        </p:nvSpPr>
        <p:spPr>
          <a:xfrm>
            <a:off x="578069" y="204629"/>
            <a:ext cx="6805500" cy="864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What have we done so far?</a:t>
            </a:r>
            <a:endParaRPr/>
          </a:p>
        </p:txBody>
      </p:sp>
      <p:sp>
        <p:nvSpPr>
          <p:cNvPr id="135" name="Google Shape;135;g617a1abc38_0_9"/>
          <p:cNvSpPr txBox="1"/>
          <p:nvPr>
            <p:ph idx="1" type="body"/>
          </p:nvPr>
        </p:nvSpPr>
        <p:spPr>
          <a:xfrm>
            <a:off x="578069" y="1348828"/>
            <a:ext cx="8083200" cy="447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SzPts val="2000"/>
              <a:buChar char="-"/>
            </a:pPr>
            <a:r>
              <a:rPr lang="es-ES"/>
              <a:t>Present the objective of the WP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ES"/>
              <a:t>Define Best Practice for the adoption of EOSC services.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ES"/>
              <a:t>Improve the thematic services through the adoption of the EOSC services.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s-ES"/>
              <a:t>Collect and present a brief description of use cases including target users, objectives of the service, bottlenecks and data sources (</a:t>
            </a:r>
            <a:r>
              <a:rPr lang="es-ES" u="sng">
                <a:solidFill>
                  <a:schemeClr val="hlink"/>
                </a:solidFill>
                <a:hlinkClick r:id="rId3"/>
              </a:rPr>
              <a:t>https://indico.lip.pt/event/575/sessions/317/#20190924</a:t>
            </a:r>
            <a:r>
              <a:rPr lang="es-ES"/>
              <a:t>) 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s-ES"/>
              <a:t>Start collecting ideas for metrics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ES"/>
              <a:t>Improvement in Users, Capacity &amp; Capability, Scientific Impact and Outreach, Usability (Qualitative).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ES" u="sng">
                <a:solidFill>
                  <a:schemeClr val="hlink"/>
                </a:solidFill>
                <a:hlinkClick r:id="rId4"/>
              </a:rPr>
              <a:t>https://indico.lip.pt/event/575/sessions/319/#20190924</a:t>
            </a:r>
            <a:r>
              <a:rPr lang="es-ES"/>
              <a:t> 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s-ES"/>
              <a:t>Define a set of actions (see next slide).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/>
          <p:nvPr>
            <p:ph type="title"/>
          </p:nvPr>
        </p:nvSpPr>
        <p:spPr>
          <a:xfrm>
            <a:off x="578069" y="204629"/>
            <a:ext cx="6805447" cy="8639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000"/>
              <a:buFont typeface="Garamond"/>
              <a:buNone/>
            </a:pPr>
            <a:r>
              <a:rPr lang="es-ES"/>
              <a:t>What we have to do shortly?</a:t>
            </a:r>
            <a:endParaRPr/>
          </a:p>
        </p:txBody>
      </p:sp>
      <p:graphicFrame>
        <p:nvGraphicFramePr>
          <p:cNvPr id="141" name="Google Shape;141;p34"/>
          <p:cNvGraphicFramePr/>
          <p:nvPr/>
        </p:nvGraphicFramePr>
        <p:xfrm>
          <a:off x="460625" y="168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{A18295D7-21D4-4886-A676-4241D4AF2569}</a:tableStyleId>
              </a:tblPr>
              <a:tblGrid>
                <a:gridCol w="302775"/>
                <a:gridCol w="5311225"/>
                <a:gridCol w="925200"/>
                <a:gridCol w="1517025"/>
              </a:tblGrid>
              <a:tr h="351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</a:t>
                      </a:r>
                      <a:endParaRPr b="1" sz="16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b="1" sz="16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</a:t>
                      </a:r>
                      <a:endParaRPr b="1" sz="16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Due Date</a:t>
                      </a:r>
                      <a:endParaRPr b="1" sz="16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515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 google accounts for WP4 memebers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 -&gt; ibespert@gmail.com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15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mailing lists, populate permissions for Drive, create “taco” in Trello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Ignacio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</a:tr>
              <a:tr h="7504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 detailed descriptions of Thematic Services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https://docs.google.com/document/d/1JrWG7ZrgdodjI7WlScPJMuRG9ZmTatw3A4n7mufJ9ws/edit#</a:t>
                      </a: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6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984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Agree on the fields to be collected for the technology solutions of thematic services </a:t>
                      </a:r>
                      <a:r>
                        <a:rPr lang="es-ES" sz="16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https://docs.google.com/spreadsheets/d/13IFtOTRF_33c9BQRS803sJ9uVafMQzkVFc5ptVVoY2Y/edit#gid=0</a:t>
                      </a: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6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</a:tr>
              <a:tr h="3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 technology solutions as above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4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erspectiva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spectiva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2019-03-22T15:21:45Z</dcterms:created>
  <dc:creator>Isabel Campos</dc:creator>
</cp:coreProperties>
</file>