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71" r:id="rId7"/>
    <p:sldId id="258" r:id="rId8"/>
    <p:sldId id="269" r:id="rId9"/>
    <p:sldId id="270" r:id="rId10"/>
    <p:sldId id="272" r:id="rId11"/>
    <p:sldId id="273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3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F0342-9D1E-4AD8-B670-4F11AF3992A2}" type="datetimeFigureOut">
              <a:rPr lang="pt-PT" smtClean="0"/>
              <a:pPr/>
              <a:t>20/09/2019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C9128-59E3-4DC4-964C-1DE7E0BA37D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8089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159B7-8441-46AA-8BA1-D30EA73AA7F2}" type="datetimeFigureOut">
              <a:rPr lang="pt-PT" smtClean="0"/>
              <a:pPr/>
              <a:t>20/09/2019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5348C-73E9-46C0-868A-E2263F965DDF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57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630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3604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995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99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93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8743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0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683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955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1982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348C-73E9-46C0-868A-E2263F965DDF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100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935413" y="908720"/>
            <a:ext cx="7417171" cy="3312368"/>
          </a:xfrm>
        </p:spPr>
        <p:txBody>
          <a:bodyPr lIns="0" tIns="0" rIns="0" bIns="72000" anchor="b" anchorCtr="0">
            <a:normAutofit/>
          </a:bodyPr>
          <a:lstStyle>
            <a:lvl1pPr algn="l">
              <a:defRPr sz="3200" b="1" cap="all" baseline="0">
                <a:solidFill>
                  <a:srgbClr val="E60000"/>
                </a:solidFill>
              </a:defRPr>
            </a:lvl1pPr>
          </a:lstStyle>
          <a:p>
            <a:r>
              <a:rPr lang="pt-PT" dirty="0" smtClean="0"/>
              <a:t>Clique para inserir o titulo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3935413" y="4221088"/>
            <a:ext cx="7417171" cy="2160240"/>
          </a:xfrm>
        </p:spPr>
        <p:txBody>
          <a:bodyPr lIns="0" tIns="180000" rIns="0" bIns="0"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inserir o autor</a:t>
            </a:r>
          </a:p>
        </p:txBody>
      </p:sp>
    </p:spTree>
    <p:extLst>
      <p:ext uri="{BB962C8B-B14F-4D97-AF65-F5344CB8AC3E}">
        <p14:creationId xmlns:p14="http://schemas.microsoft.com/office/powerpoint/2010/main" val="423179717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479" userDrawn="1">
          <p15:clr>
            <a:srgbClr val="FBAE40"/>
          </p15:clr>
        </p15:guide>
        <p15:guide id="2" pos="715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263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21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6339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2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4141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846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9" y="2174877"/>
            <a:ext cx="5389033" cy="3846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918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7210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8757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748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586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872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728592"/>
            <a:ext cx="73152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E6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540767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295330"/>
            <a:ext cx="7315200" cy="72595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2088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6583"/>
            <a:ext cx="11204471" cy="661417"/>
          </a:xfrm>
          <a:prstGeom prst="rect">
            <a:avLst/>
          </a:prstGeom>
        </p:spPr>
      </p:pic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480000" y="6210000"/>
            <a:ext cx="5232000" cy="64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936428" y="6210000"/>
            <a:ext cx="2255573" cy="648000"/>
          </a:xfrm>
          <a:prstGeom prst="rect">
            <a:avLst/>
          </a:prstGeom>
        </p:spPr>
        <p:txBody>
          <a:bodyPr vert="horz" lIns="0" tIns="0" rIns="18000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pt-PT" b="1" dirty="0" smtClean="0"/>
              <a:t>LNEC</a:t>
            </a:r>
            <a:r>
              <a:rPr lang="pt-PT" dirty="0" smtClean="0"/>
              <a:t> | </a:t>
            </a:r>
            <a:fld id="{41B9C9E2-D41C-4EEA-8BD4-26935379B32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058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Data Science framework in the INCD</a:t>
            </a:r>
            <a:endParaRPr lang="pt-PT" dirty="0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1" dirty="0" smtClean="0"/>
              <a:t>António Lorvão Antunes</a:t>
            </a:r>
            <a:r>
              <a:rPr lang="pt-PT" dirty="0" smtClean="0"/>
              <a:t>,</a:t>
            </a:r>
            <a:r>
              <a:rPr lang="pt-PT" dirty="0"/>
              <a:t> </a:t>
            </a:r>
            <a:r>
              <a:rPr lang="pt-PT" dirty="0" smtClean="0"/>
              <a:t>Tiago Martins, José Barateiro, Anabela Oliveira &amp; Alberto Azevedo</a:t>
            </a:r>
          </a:p>
        </p:txBody>
      </p:sp>
    </p:spTree>
    <p:extLst>
      <p:ext uri="{BB962C8B-B14F-4D97-AF65-F5344CB8AC3E}">
        <p14:creationId xmlns:p14="http://schemas.microsoft.com/office/powerpoint/2010/main" val="11162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Conclusions and Future Work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10</a:t>
            </a:fld>
            <a:endParaRPr lang="pt-PT" dirty="0"/>
          </a:p>
        </p:txBody>
      </p:sp>
      <p:sp>
        <p:nvSpPr>
          <p:cNvPr id="11" name="Marcador de Posição de Conteúdo 6"/>
          <p:cNvSpPr txBox="1">
            <a:spLocks/>
          </p:cNvSpPr>
          <p:nvPr/>
        </p:nvSpPr>
        <p:spPr>
          <a:xfrm>
            <a:off x="609600" y="1600201"/>
            <a:ext cx="109728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framework allows the creation of personalized application and scripts to aid in several knowledge areas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LNEC researchers were already introduced to the framework, showing a large interest on its approach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Researchers already started to take advantage of the framework and the INCD to create and run their own scripts in a cloud environment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Bibliography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11</a:t>
            </a:fld>
            <a:endParaRPr lang="pt-PT" dirty="0"/>
          </a:p>
        </p:txBody>
      </p:sp>
      <p:sp>
        <p:nvSpPr>
          <p:cNvPr id="11" name="Marcador de Posição de Conteúdo 6"/>
          <p:cNvSpPr txBox="1">
            <a:spLocks/>
          </p:cNvSpPr>
          <p:nvPr/>
        </p:nvSpPr>
        <p:spPr>
          <a:xfrm>
            <a:off x="609600" y="1600201"/>
            <a:ext cx="109728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Mata, J. (2011). Interpretation of concrete dam </a:t>
            </a:r>
            <a:r>
              <a:rPr lang="en-US" dirty="0" err="1"/>
              <a:t>behaviour</a:t>
            </a:r>
            <a:r>
              <a:rPr lang="en-US" dirty="0"/>
              <a:t> with artificial neural network and multiple linear regression models. Engineering Structures, 33(3), 903-910.</a:t>
            </a:r>
          </a:p>
          <a:p>
            <a:r>
              <a:rPr lang="en-US" dirty="0"/>
              <a:t>Antunes, A. L., Cardoso, E., &amp; </a:t>
            </a:r>
            <a:r>
              <a:rPr lang="en-US" dirty="0" err="1"/>
              <a:t>Barateiro</a:t>
            </a:r>
            <a:r>
              <a:rPr lang="en-US" dirty="0"/>
              <a:t>, J. (2018). Adding value to sensor data of civil engineering structures: Automatic outlier detection. In 2018 9th International Conference on Information, Intelligence, Systems and Applications (IISA) (pp. 1-6). IEEE.</a:t>
            </a:r>
          </a:p>
          <a:p>
            <a:r>
              <a:rPr lang="en-US" dirty="0"/>
              <a:t>Rico, J., </a:t>
            </a:r>
            <a:r>
              <a:rPr lang="en-US" dirty="0" err="1"/>
              <a:t>Barateiro</a:t>
            </a:r>
            <a:r>
              <a:rPr lang="en-US" dirty="0"/>
              <a:t>, J., Mata, J., Antunes, A., &amp; Cardoso, E. (2019). Applying Advanced Data Analytics and Machine Learning to Enhance the Safety Control of Dams. In </a:t>
            </a:r>
            <a:r>
              <a:rPr lang="en-US" i="1" dirty="0"/>
              <a:t>Machine Learning Paradigms</a:t>
            </a:r>
            <a:r>
              <a:rPr lang="en-US" dirty="0"/>
              <a:t> (pp. 315-350). Springer, Cham.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389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Presentation Contents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</a:t>
            </a:r>
            <a:r>
              <a:rPr lang="pt-PT" dirty="0"/>
              <a:t>Data Science framework in the INCD</a:t>
            </a:r>
          </a:p>
          <a:p>
            <a:r>
              <a:rPr lang="pt-PT" dirty="0"/>
              <a:t>Case Study #1: Behavior Prediction</a:t>
            </a:r>
          </a:p>
          <a:p>
            <a:r>
              <a:rPr lang="pt-PT" dirty="0"/>
              <a:t>Case Study #2: Outlier Detection</a:t>
            </a:r>
          </a:p>
          <a:p>
            <a:r>
              <a:rPr lang="pt-PT" dirty="0" smtClean="0"/>
              <a:t>Case </a:t>
            </a:r>
            <a:r>
              <a:rPr lang="pt-PT" dirty="0" err="1" smtClean="0"/>
              <a:t>Study</a:t>
            </a:r>
            <a:r>
              <a:rPr lang="pt-PT" dirty="0" smtClean="0"/>
              <a:t> #3: </a:t>
            </a:r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 err="1" smtClean="0"/>
              <a:t>Deep</a:t>
            </a:r>
            <a:r>
              <a:rPr lang="pt-PT" dirty="0" smtClean="0"/>
              <a:t> </a:t>
            </a:r>
            <a:r>
              <a:rPr lang="pt-PT" dirty="0" err="1" smtClean="0"/>
              <a:t>Learning</a:t>
            </a:r>
            <a:endParaRPr lang="pt-PT" dirty="0"/>
          </a:p>
          <a:p>
            <a:r>
              <a:rPr lang="pt-PT" dirty="0"/>
              <a:t>Conclusions and Future </a:t>
            </a:r>
            <a:r>
              <a:rPr lang="pt-PT" dirty="0" err="1" smtClean="0"/>
              <a:t>Work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351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Introduction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INCD provides </a:t>
            </a:r>
            <a:r>
              <a:rPr lang="en-US" dirty="0"/>
              <a:t>computing</a:t>
            </a:r>
            <a:r>
              <a:rPr lang="pt-PT" dirty="0"/>
              <a:t> and storage services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LNEC develops use cases that take advantage from the INCD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Data Science framework based on Conda developed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2262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 Data Science framework in the INCD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Online via </a:t>
            </a:r>
            <a:r>
              <a:rPr lang="pt-PT" dirty="0" smtClean="0"/>
              <a:t>browser (</a:t>
            </a:r>
            <a:r>
              <a:rPr lang="pt-PT" dirty="0" err="1" smtClean="0"/>
              <a:t>Jupyter</a:t>
            </a:r>
            <a:r>
              <a:rPr lang="pt-PT" dirty="0" smtClean="0"/>
              <a:t> Notebook)</a:t>
            </a:r>
            <a:endParaRPr lang="pt-PT" dirty="0"/>
          </a:p>
          <a:p>
            <a:pPr marL="0" indent="0">
              <a:buNone/>
            </a:pPr>
            <a:r>
              <a:rPr lang="pt-PT" dirty="0" smtClean="0"/>
              <a:t>Case </a:t>
            </a:r>
            <a:r>
              <a:rPr lang="pt-PT" dirty="0"/>
              <a:t>studies as </a:t>
            </a:r>
            <a:r>
              <a:rPr lang="pt-PT" dirty="0" smtClean="0"/>
              <a:t>proof of concept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4</a:t>
            </a:fld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565" y="2341403"/>
            <a:ext cx="5472870" cy="3679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143" y="3697349"/>
            <a:ext cx="4887310" cy="2119107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5370453" y="4756902"/>
            <a:ext cx="51500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09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Case Study #1: Behavior Prediction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Python</a:t>
            </a:r>
          </a:p>
          <a:p>
            <a:pPr marL="0" indent="0">
              <a:buNone/>
            </a:pPr>
            <a:r>
              <a:rPr lang="pt-PT" dirty="0"/>
              <a:t>Prediction of dam behavior in manually collected data</a:t>
            </a:r>
          </a:p>
          <a:p>
            <a:pPr marL="0" indent="0">
              <a:buNone/>
            </a:pPr>
            <a:r>
              <a:rPr lang="pt-PT" dirty="0"/>
              <a:t>Multiple Linear Regression (MLR) against Neural Networks (NN)</a:t>
            </a:r>
          </a:p>
          <a:p>
            <a:pPr marL="0" indent="0">
              <a:buNone/>
            </a:pPr>
            <a:r>
              <a:rPr lang="pt-PT" dirty="0"/>
              <a:t>Based on the work from (Mata, 2011)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5</a:t>
            </a:fld>
            <a:endParaRPr lang="pt-PT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207404"/>
            <a:ext cx="11560766" cy="574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Case Study #1: Behavior Prediction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6</a:t>
            </a:fld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824" y="1628800"/>
            <a:ext cx="9576352" cy="388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Case Study #2: Outlier Detection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Python and R</a:t>
            </a:r>
          </a:p>
          <a:p>
            <a:pPr marL="0" indent="0">
              <a:buNone/>
            </a:pPr>
            <a:r>
              <a:rPr lang="pt-PT" dirty="0"/>
              <a:t>Outlier detection in </a:t>
            </a:r>
            <a:r>
              <a:rPr lang="en-US" dirty="0"/>
              <a:t>automatically collected data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DBSCAN (Density-based spatial clustering of applications with noise)</a:t>
            </a:r>
          </a:p>
          <a:p>
            <a:pPr marL="0" indent="0">
              <a:buNone/>
            </a:pPr>
            <a:r>
              <a:rPr lang="pt-PT" dirty="0"/>
              <a:t>Based on (Antunes, Cardoso &amp; Barateiro, 2018)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7</a:t>
            </a:fld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986" y="3429000"/>
            <a:ext cx="4088906" cy="22032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624" y="3717032"/>
            <a:ext cx="2534072" cy="219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Case Study #2: Outlier Detection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8</a:t>
            </a:fld>
            <a:endParaRPr lang="pt-PT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53" y="1322468"/>
            <a:ext cx="4902093" cy="486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Case </a:t>
            </a:r>
            <a:r>
              <a:rPr lang="pt-PT" b="1" dirty="0" err="1"/>
              <a:t>Study</a:t>
            </a:r>
            <a:r>
              <a:rPr lang="pt-PT" b="1" dirty="0"/>
              <a:t> </a:t>
            </a:r>
            <a:r>
              <a:rPr lang="pt-PT" b="1" dirty="0" smtClean="0"/>
              <a:t>#3: </a:t>
            </a:r>
            <a:r>
              <a:rPr lang="pt-PT" b="1" dirty="0" err="1" smtClean="0"/>
              <a:t>Using</a:t>
            </a:r>
            <a:r>
              <a:rPr lang="pt-PT" b="1" dirty="0" smtClean="0"/>
              <a:t> </a:t>
            </a:r>
            <a:r>
              <a:rPr lang="pt-PT" b="1" dirty="0" err="1" smtClean="0"/>
              <a:t>Deep</a:t>
            </a:r>
            <a:r>
              <a:rPr lang="pt-PT" b="1" dirty="0" smtClean="0"/>
              <a:t> </a:t>
            </a:r>
            <a:r>
              <a:rPr lang="pt-PT" b="1" dirty="0" err="1" smtClean="0"/>
              <a:t>Learning</a:t>
            </a:r>
            <a:endParaRPr lang="pt-PT" b="1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/>
              <a:t>Presentation at IBERGRID 2019</a:t>
            </a:r>
          </a:p>
          <a:p>
            <a:r>
              <a:rPr lang="pt-PT" dirty="0"/>
              <a:t>Santiago de Compostela, </a:t>
            </a:r>
            <a:r>
              <a:rPr lang="pt-PT" dirty="0" smtClean="0"/>
              <a:t>Spain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 b="1" smtClean="0"/>
              <a:t>LNEC</a:t>
            </a:r>
            <a:r>
              <a:rPr lang="pt-PT" smtClean="0"/>
              <a:t> | </a:t>
            </a:r>
            <a:fld id="{41B9C9E2-D41C-4EEA-8BD4-26935379B328}" type="slidenum">
              <a:rPr lang="pt-PT" smtClean="0"/>
              <a:pPr/>
              <a:t>9</a:t>
            </a:fld>
            <a:endParaRPr lang="pt-PT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3617147"/>
            <a:ext cx="5990456" cy="2301396"/>
          </a:xfrm>
          <a:prstGeom prst="rect">
            <a:avLst/>
          </a:prstGeom>
        </p:spPr>
      </p:pic>
      <p:sp>
        <p:nvSpPr>
          <p:cNvPr id="11" name="Marcador de Posição de Conteúdo 6"/>
          <p:cNvSpPr txBox="1">
            <a:spLocks/>
          </p:cNvSpPr>
          <p:nvPr/>
        </p:nvSpPr>
        <p:spPr>
          <a:xfrm>
            <a:off x="609600" y="1600201"/>
            <a:ext cx="109728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PT" dirty="0" smtClean="0"/>
              <a:t>Improving prediction of dam behavior using </a:t>
            </a:r>
            <a:r>
              <a:rPr lang="pt-PT" dirty="0" err="1" smtClean="0"/>
              <a:t>Deep</a:t>
            </a:r>
            <a:r>
              <a:rPr lang="pt-PT" dirty="0" smtClean="0"/>
              <a:t> </a:t>
            </a:r>
            <a:r>
              <a:rPr lang="pt-PT" dirty="0" err="1" smtClean="0"/>
              <a:t>Learning</a:t>
            </a:r>
            <a:r>
              <a:rPr lang="pt-PT" dirty="0" smtClean="0"/>
              <a:t> </a:t>
            </a:r>
            <a:r>
              <a:rPr lang="pt-PT" dirty="0" err="1" smtClean="0"/>
              <a:t>methods</a:t>
            </a:r>
            <a:endParaRPr lang="pt-PT" dirty="0" smtClean="0"/>
          </a:p>
          <a:p>
            <a:pPr marL="0" indent="0">
              <a:buFont typeface="Arial" pitchFamily="34" charset="0"/>
              <a:buNone/>
            </a:pPr>
            <a:r>
              <a:rPr lang="pt-PT" dirty="0" smtClean="0"/>
              <a:t>Keras and Tensorflow libraries</a:t>
            </a:r>
          </a:p>
          <a:p>
            <a:pPr marL="0" indent="0">
              <a:buFont typeface="Arial" pitchFamily="34" charset="0"/>
              <a:buNone/>
            </a:pPr>
            <a:r>
              <a:rPr lang="pt-PT" dirty="0" smtClean="0"/>
              <a:t>Computation times improved with the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/>
              <a:t>G</a:t>
            </a:r>
            <a:r>
              <a:rPr lang="pt-PT" dirty="0" smtClean="0"/>
              <a:t>PU in </a:t>
            </a:r>
            <a:r>
              <a:rPr lang="pt-PT" dirty="0" err="1" smtClean="0"/>
              <a:t>the</a:t>
            </a:r>
            <a:r>
              <a:rPr lang="pt-PT" dirty="0" smtClean="0"/>
              <a:t> INCD</a:t>
            </a:r>
          </a:p>
          <a:p>
            <a:pPr marL="0" indent="0">
              <a:buNone/>
            </a:pPr>
            <a:r>
              <a:rPr lang="en-GB" dirty="0" smtClean="0"/>
              <a:t>Published</a:t>
            </a:r>
            <a:r>
              <a:rPr lang="pt-PT" dirty="0" smtClean="0"/>
              <a:t> in </a:t>
            </a:r>
            <a:r>
              <a:rPr lang="en-US" dirty="0"/>
              <a:t>(Rico </a:t>
            </a:r>
            <a:r>
              <a:rPr lang="en-US" i="1" dirty="0"/>
              <a:t>et al</a:t>
            </a:r>
            <a:r>
              <a:rPr lang="en-US" dirty="0"/>
              <a:t>., 2019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2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2017_16x9" id="{6B3615FD-888B-40E8-A8DD-4A0309F028ED}" vid="{0E1165DD-C672-4388-AF19-6F52EC6BC68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ap2017_16x9</Template>
  <TotalTime>47</TotalTime>
  <Words>546</Words>
  <Application>Microsoft Office PowerPoint</Application>
  <PresentationFormat>Widescreen</PresentationFormat>
  <Paragraphs>85</Paragraphs>
  <Slides>11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Tema do Office</vt:lpstr>
      <vt:lpstr>A Data Science framework in the INCD</vt:lpstr>
      <vt:lpstr>Presentation Contents</vt:lpstr>
      <vt:lpstr>Introduction</vt:lpstr>
      <vt:lpstr>A Data Science framework in the INCD</vt:lpstr>
      <vt:lpstr>Case Study #1: Behavior Prediction</vt:lpstr>
      <vt:lpstr>Case Study #1: Behavior Prediction</vt:lpstr>
      <vt:lpstr>Case Study #2: Outlier Detection</vt:lpstr>
      <vt:lpstr>Case Study #2: Outlier Detection</vt:lpstr>
      <vt:lpstr>Case Study #3: Using Deep Learning</vt:lpstr>
      <vt:lpstr>Conclusions and Future Work</vt:lpstr>
      <vt:lpstr>Bibliography</vt:lpstr>
    </vt:vector>
  </TitlesOfParts>
  <Company>LNEC, 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ritam</dc:creator>
  <cp:lastModifiedBy>António Lorvão Ferreira Antunes</cp:lastModifiedBy>
  <cp:revision>7</cp:revision>
  <dcterms:created xsi:type="dcterms:W3CDTF">2017-11-10T12:01:13Z</dcterms:created>
  <dcterms:modified xsi:type="dcterms:W3CDTF">2019-09-20T16:41:08Z</dcterms:modified>
</cp:coreProperties>
</file>