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6"/>
  </p:normalViewPr>
  <p:slideViewPr>
    <p:cSldViewPr snapToGrid="0" snapToObjects="1"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AEF2E-12DA-2D43-9954-979BBC0C2216}" type="datetimeFigureOut">
              <a:rPr lang="it-IT" smtClean="0"/>
              <a:t>20/09/2019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F7FF-738E-274D-B650-E266A7AE2C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5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91900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98124"/>
            <a:ext cx="6858000" cy="153713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339B-E4BF-F847-ACA9-7EA416882D8E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9869E20-89AE-264B-9B9F-942E9E2A3885}"/>
              </a:ext>
            </a:extLst>
          </p:cNvPr>
          <p:cNvSpPr/>
          <p:nvPr userDrawn="1"/>
        </p:nvSpPr>
        <p:spPr>
          <a:xfrm>
            <a:off x="0" y="0"/>
            <a:ext cx="1423358" cy="1043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6F85A5B-707F-2547-930E-DB265EB7C5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702" y="143587"/>
            <a:ext cx="6179432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3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9EA9-A3C8-8649-B498-A70265604A92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7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890D-684B-EA48-B627-3D9610237D63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04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38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7E3B-1AD5-BA45-93F3-0892FE7066F7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0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AAA-8561-AF4F-9740-E7569322EBE2}" type="datetime1">
              <a:rPr lang="it-IT" smtClean="0"/>
              <a:t>20/09/2019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55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300-72C8-F548-ABF7-A6A276558236}" type="datetime1">
              <a:rPr lang="it-IT" smtClean="0"/>
              <a:t>20/09/2019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04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2C2B-F749-874E-86A9-AF0B0386D911}" type="datetime1">
              <a:rPr lang="it-IT" smtClean="0"/>
              <a:t>20/09/2019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01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D9F4-4E42-004F-AC39-F749CA5A7A40}" type="datetime1">
              <a:rPr lang="it-IT" smtClean="0"/>
              <a:t>20/09/2019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3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61B7-1BB9-4C4A-A168-A92707CFCCEB}" type="datetime1">
              <a:rPr lang="it-IT" smtClean="0"/>
              <a:t>20/09/2019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3EC9-A6D9-0F4F-B457-BC184E39ECE2}" type="datetime1">
              <a:rPr lang="it-IT" smtClean="0"/>
              <a:t>20/09/2019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0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8468" y="0"/>
            <a:ext cx="7186881" cy="801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90445"/>
            <a:ext cx="7886700" cy="4937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E884F4B6-0782-5542-8715-8D8106F3BC16}" type="datetime1">
              <a:rPr lang="it-IT" smtClean="0"/>
              <a:t>20/09/2019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rd-alliance.org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61BA5777-89E2-0C42-9BCE-298721AA9BBD}" type="slidenum">
              <a:rPr lang="it-IT" smtClean="0"/>
              <a:pPr/>
              <a:t>‹Nº›</a:t>
            </a:fld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2421C49-A539-0243-9424-5A2D8274ED7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90" y="161"/>
            <a:ext cx="1071113" cy="107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d-alliance.org/rda-disciplines/rda-europe-ambassado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gagliar@bsccns.onmicrosoft.com" TargetMode="External"/><Relationship Id="rId2" Type="http://schemas.openxmlformats.org/officeDocument/2006/relationships/hyperlink" Target="mailto:tamara.kovazh@bsc.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8650" y="1302439"/>
            <a:ext cx="7772400" cy="2387600"/>
          </a:xfrm>
        </p:spPr>
        <p:txBody>
          <a:bodyPr/>
          <a:lstStyle/>
          <a:p>
            <a:r>
              <a:rPr lang="it-IT" b="1" dirty="0" smtClean="0"/>
              <a:t>Spanish Node RDA 4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B1E-31E2-7042-B879-01FB49B317AD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2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1471" y="447976"/>
            <a:ext cx="7186881" cy="801522"/>
          </a:xfrm>
        </p:spPr>
        <p:txBody>
          <a:bodyPr>
            <a:normAutofit/>
          </a:bodyPr>
          <a:lstStyle/>
          <a:p>
            <a:r>
              <a:rPr lang="es-ES" sz="4000" b="1" dirty="0"/>
              <a:t>RDA &amp; BSC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453" y="1555790"/>
            <a:ext cx="7886700" cy="4937085"/>
          </a:xfrm>
        </p:spPr>
        <p:txBody>
          <a:bodyPr/>
          <a:lstStyle/>
          <a:p>
            <a:r>
              <a:rPr lang="en-US" sz="2400" dirty="0"/>
              <a:t>BSC has been a pioneer in supporting RDA since its establishment </a:t>
            </a:r>
            <a:r>
              <a:rPr lang="en-US" sz="2400" dirty="0" smtClean="0"/>
              <a:t>in </a:t>
            </a:r>
            <a:r>
              <a:rPr lang="en-US" sz="2400" dirty="0"/>
              <a:t>2013 </a:t>
            </a:r>
            <a:endParaRPr lang="en-US" sz="2400" dirty="0" smtClean="0"/>
          </a:p>
          <a:p>
            <a:r>
              <a:rPr lang="en-US" sz="2400" dirty="0" smtClean="0"/>
              <a:t>Bringing </a:t>
            </a:r>
            <a:r>
              <a:rPr lang="en-US" sz="2400" dirty="0"/>
              <a:t>in the HPC </a:t>
            </a:r>
            <a:r>
              <a:rPr lang="en-US" sz="2400" dirty="0" smtClean="0"/>
              <a:t>and big data point </a:t>
            </a:r>
            <a:r>
              <a:rPr lang="en-US" sz="2400" dirty="0"/>
              <a:t>of view </a:t>
            </a:r>
            <a:r>
              <a:rPr lang="en-US" sz="2400" dirty="0" smtClean="0"/>
              <a:t>within </a:t>
            </a:r>
            <a:r>
              <a:rPr lang="en-US" sz="2400" dirty="0"/>
              <a:t>important research communities </a:t>
            </a:r>
          </a:p>
          <a:p>
            <a:r>
              <a:rPr lang="en-US" sz="2400" dirty="0" smtClean="0"/>
              <a:t>Good connections with </a:t>
            </a:r>
            <a:r>
              <a:rPr lang="en-US" sz="2400" dirty="0"/>
              <a:t>industry</a:t>
            </a:r>
          </a:p>
          <a:p>
            <a:r>
              <a:rPr lang="en-US" sz="2400" dirty="0" err="1" smtClean="0"/>
              <a:t>Severo</a:t>
            </a:r>
            <a:r>
              <a:rPr lang="en-US" sz="2400" dirty="0" smtClean="0"/>
              <a:t> </a:t>
            </a:r>
            <a:r>
              <a:rPr lang="en-US" sz="2400" dirty="0"/>
              <a:t>Ochoa Centre of Excellence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2</a:t>
            </a:fld>
            <a:endParaRPr lang="it-IT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0" y="4657272"/>
            <a:ext cx="3554252" cy="95927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980" y="4477389"/>
            <a:ext cx="3551272" cy="134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8469" y="427449"/>
            <a:ext cx="7186881" cy="801522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RDA in </a:t>
            </a:r>
            <a:r>
              <a:rPr lang="es-ES" sz="4000" b="1" dirty="0" err="1" smtClean="0"/>
              <a:t>Spain</a:t>
            </a:r>
            <a:endParaRPr lang="es-ES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64847"/>
            <a:ext cx="7958397" cy="4937085"/>
          </a:xfrm>
        </p:spPr>
        <p:txBody>
          <a:bodyPr>
            <a:normAutofit/>
          </a:bodyPr>
          <a:lstStyle/>
          <a:p>
            <a:r>
              <a:rPr lang="en-US" sz="2600" i="1" dirty="0" err="1" smtClean="0"/>
              <a:t>Glocalization</a:t>
            </a:r>
            <a:r>
              <a:rPr lang="en-US" sz="2600" dirty="0"/>
              <a:t>: </a:t>
            </a:r>
            <a:r>
              <a:rPr lang="en-US" sz="2600" dirty="0" smtClean="0"/>
              <a:t>national focus in a global context</a:t>
            </a:r>
            <a:endParaRPr lang="en-US" sz="2600" dirty="0"/>
          </a:p>
          <a:p>
            <a:r>
              <a:rPr lang="en-US" sz="2600" dirty="0" smtClean="0"/>
              <a:t>RDA </a:t>
            </a:r>
            <a:r>
              <a:rPr lang="en-US" sz="2600" dirty="0"/>
              <a:t>national and regional </a:t>
            </a:r>
            <a:r>
              <a:rPr lang="en-US" sz="2600" dirty="0" smtClean="0"/>
              <a:t>bodies</a:t>
            </a:r>
          </a:p>
          <a:p>
            <a:r>
              <a:rPr lang="en-US" sz="2600" dirty="0" smtClean="0"/>
              <a:t>334 </a:t>
            </a:r>
            <a:r>
              <a:rPr lang="en-US" sz="2600" dirty="0"/>
              <a:t>registered members in RDA </a:t>
            </a:r>
            <a:r>
              <a:rPr lang="en-US" sz="2600" dirty="0" smtClean="0"/>
              <a:t>Spain</a:t>
            </a:r>
            <a:endParaRPr lang="en-US" sz="26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3</a:t>
            </a:fld>
            <a:endParaRPr lang="it-IT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286" y="3750428"/>
            <a:ext cx="2863387" cy="185375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2945" y="3696982"/>
            <a:ext cx="2676092" cy="190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8468" y="463946"/>
            <a:ext cx="7640965" cy="801522"/>
          </a:xfrm>
        </p:spPr>
        <p:txBody>
          <a:bodyPr>
            <a:noAutofit/>
          </a:bodyPr>
          <a:lstStyle/>
          <a:p>
            <a:r>
              <a:rPr lang="es-ES" b="1" dirty="0"/>
              <a:t>As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Spanish</a:t>
            </a:r>
            <a:r>
              <a:rPr lang="es-ES" b="1" dirty="0"/>
              <a:t> </a:t>
            </a:r>
            <a:r>
              <a:rPr lang="es-ES" b="1" dirty="0" err="1" smtClean="0"/>
              <a:t>node</a:t>
            </a:r>
            <a:r>
              <a:rPr lang="es-ES" b="1" dirty="0" smtClean="0"/>
              <a:t>, </a:t>
            </a:r>
            <a:r>
              <a:rPr lang="es-ES" b="1" dirty="0" err="1"/>
              <a:t>it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our</a:t>
            </a:r>
            <a:r>
              <a:rPr lang="es-ES" b="1" dirty="0"/>
              <a:t> </a:t>
            </a:r>
            <a:r>
              <a:rPr lang="es-ES" b="1" dirty="0" err="1"/>
              <a:t>mission</a:t>
            </a:r>
            <a:r>
              <a:rPr lang="es-ES" b="1" dirty="0"/>
              <a:t> to…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183651"/>
            <a:ext cx="7886700" cy="49370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400" dirty="0"/>
              <a:t>Increase the presence in RDA of </a:t>
            </a:r>
            <a:r>
              <a:rPr lang="en-US" sz="2400" dirty="0" smtClean="0"/>
              <a:t>actors </a:t>
            </a:r>
            <a:r>
              <a:rPr lang="en-US" sz="2400" dirty="0"/>
              <a:t>involved in research data in Spain</a:t>
            </a:r>
          </a:p>
          <a:p>
            <a:r>
              <a:rPr lang="en-US" sz="2400" dirty="0" smtClean="0"/>
              <a:t>Advertise </a:t>
            </a:r>
            <a:r>
              <a:rPr lang="en-US" sz="2400" dirty="0"/>
              <a:t>funding opportunities and help the </a:t>
            </a:r>
            <a:r>
              <a:rPr lang="en-US" sz="2400" dirty="0" smtClean="0"/>
              <a:t>Spanish community </a:t>
            </a:r>
            <a:r>
              <a:rPr lang="en-US" sz="2400" dirty="0"/>
              <a:t>to reach them</a:t>
            </a:r>
          </a:p>
          <a:p>
            <a:r>
              <a:rPr lang="en-US" sz="2400" dirty="0" smtClean="0"/>
              <a:t>Support </a:t>
            </a:r>
            <a:r>
              <a:rPr lang="en-US" sz="2400" dirty="0"/>
              <a:t>data research at a local level and strengthen the relations with other national groups</a:t>
            </a:r>
          </a:p>
          <a:p>
            <a:r>
              <a:rPr lang="en-US" sz="2400" dirty="0" smtClean="0"/>
              <a:t>Promote </a:t>
            </a:r>
            <a:r>
              <a:rPr lang="en-US" sz="2400" dirty="0"/>
              <a:t>RDA recommendations in the region</a:t>
            </a:r>
          </a:p>
          <a:p>
            <a:r>
              <a:rPr lang="en-US" sz="2400" dirty="0" smtClean="0"/>
              <a:t>Give </a:t>
            </a:r>
            <a:r>
              <a:rPr lang="en-US" sz="2400" dirty="0"/>
              <a:t>visibility and support to Spanish initiatives on the exchange of open research data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7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8468" y="424339"/>
            <a:ext cx="7186881" cy="801522"/>
          </a:xfrm>
        </p:spPr>
        <p:txBody>
          <a:bodyPr/>
          <a:lstStyle/>
          <a:p>
            <a:r>
              <a:rPr lang="es-ES" b="1" dirty="0" err="1"/>
              <a:t>What</a:t>
            </a:r>
            <a:r>
              <a:rPr lang="es-ES" b="1" dirty="0"/>
              <a:t> has </a:t>
            </a:r>
            <a:r>
              <a:rPr lang="es-ES" b="1" dirty="0" err="1"/>
              <a:t>happened</a:t>
            </a:r>
            <a:r>
              <a:rPr lang="es-ES" b="1" dirty="0"/>
              <a:t> so </a:t>
            </a:r>
            <a:r>
              <a:rPr lang="es-ES" b="1" dirty="0" err="1"/>
              <a:t>far</a:t>
            </a:r>
            <a:r>
              <a:rPr lang="es-ES" b="1" dirty="0"/>
              <a:t>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569718"/>
            <a:ext cx="7886700" cy="4937085"/>
          </a:xfrm>
        </p:spPr>
        <p:txBody>
          <a:bodyPr>
            <a:normAutofit/>
          </a:bodyPr>
          <a:lstStyle/>
          <a:p>
            <a:r>
              <a:rPr lang="es-ES" sz="2400" dirty="0" smtClean="0"/>
              <a:t>RDA </a:t>
            </a:r>
            <a:r>
              <a:rPr lang="es-ES" sz="2400" dirty="0" err="1" smtClean="0"/>
              <a:t>Spain</a:t>
            </a:r>
            <a:r>
              <a:rPr lang="es-ES" sz="2400" dirty="0" smtClean="0"/>
              <a:t> </a:t>
            </a:r>
            <a:r>
              <a:rPr lang="es-ES" sz="2400" dirty="0" err="1" smtClean="0"/>
              <a:t>Kick</a:t>
            </a:r>
            <a:r>
              <a:rPr lang="es-ES" sz="2400" dirty="0" smtClean="0"/>
              <a:t>-Off at RES </a:t>
            </a:r>
            <a:r>
              <a:rPr lang="es-ES" sz="2400" dirty="0" err="1" smtClean="0"/>
              <a:t>Annual</a:t>
            </a:r>
            <a:r>
              <a:rPr lang="es-ES" sz="2400" dirty="0" smtClean="0"/>
              <a:t> </a:t>
            </a:r>
            <a:r>
              <a:rPr lang="es-ES" sz="2400" dirty="0" smtClean="0"/>
              <a:t>Meeting</a:t>
            </a:r>
            <a:endParaRPr lang="es-ES" sz="2400" dirty="0" smtClean="0"/>
          </a:p>
          <a:p>
            <a:r>
              <a:rPr lang="es-ES" sz="2400" dirty="0" err="1" smtClean="0"/>
              <a:t>Relations</a:t>
            </a:r>
            <a:r>
              <a:rPr lang="es-ES" sz="2400" dirty="0" smtClean="0"/>
              <a:t> </a:t>
            </a:r>
            <a:r>
              <a:rPr lang="es-ES" sz="2400" dirty="0" err="1" smtClean="0"/>
              <a:t>established</a:t>
            </a:r>
            <a:r>
              <a:rPr lang="es-ES" sz="2400" dirty="0" smtClean="0"/>
              <a:t>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other</a:t>
            </a:r>
            <a:r>
              <a:rPr lang="es-ES" sz="2400" dirty="0"/>
              <a:t> RDA EU 4.0 </a:t>
            </a:r>
            <a:r>
              <a:rPr lang="es-ES" sz="2400" dirty="0" err="1"/>
              <a:t>N</a:t>
            </a:r>
            <a:r>
              <a:rPr lang="es-ES" sz="2400" dirty="0" err="1" smtClean="0"/>
              <a:t>ational</a:t>
            </a:r>
            <a:r>
              <a:rPr lang="es-ES" sz="2400" dirty="0" smtClean="0"/>
              <a:t> </a:t>
            </a:r>
            <a:r>
              <a:rPr lang="es-ES" sz="2400" dirty="0" err="1" smtClean="0"/>
              <a:t>nodes</a:t>
            </a:r>
            <a:r>
              <a:rPr lang="es-ES" sz="2400" dirty="0" smtClean="0"/>
              <a:t> and </a:t>
            </a:r>
            <a:r>
              <a:rPr lang="es-ES" sz="2400" dirty="0" err="1" smtClean="0"/>
              <a:t>relevant</a:t>
            </a:r>
            <a:r>
              <a:rPr lang="es-ES" sz="2400" dirty="0" smtClean="0"/>
              <a:t> EU </a:t>
            </a:r>
            <a:r>
              <a:rPr lang="es-ES" sz="2400" dirty="0" err="1" smtClean="0"/>
              <a:t>initiatives</a:t>
            </a:r>
            <a:endParaRPr lang="es-ES" sz="2400" dirty="0" smtClean="0"/>
          </a:p>
          <a:p>
            <a:r>
              <a:rPr lang="es-ES" sz="2400" dirty="0" err="1" smtClean="0"/>
              <a:t>Supported</a:t>
            </a:r>
            <a:r>
              <a:rPr lang="es-ES" sz="2400" dirty="0" smtClean="0"/>
              <a:t> </a:t>
            </a:r>
            <a:r>
              <a:rPr lang="es-ES" sz="2400" dirty="0" err="1" smtClean="0"/>
              <a:t>Spanish</a:t>
            </a:r>
            <a:r>
              <a:rPr lang="es-ES" sz="2400" dirty="0" smtClean="0"/>
              <a:t> </a:t>
            </a:r>
            <a:r>
              <a:rPr lang="es-ES" sz="2400" dirty="0" err="1" smtClean="0"/>
              <a:t>participation</a:t>
            </a:r>
            <a:r>
              <a:rPr lang="es-ES" sz="2400" dirty="0" smtClean="0"/>
              <a:t> in RDA Global </a:t>
            </a:r>
            <a:r>
              <a:rPr lang="es-ES" sz="2400" dirty="0" err="1" smtClean="0"/>
              <a:t>events</a:t>
            </a:r>
            <a:endParaRPr lang="es-ES" sz="2400" dirty="0" smtClean="0"/>
          </a:p>
          <a:p>
            <a:r>
              <a:rPr lang="es-ES" sz="2400" dirty="0" smtClean="0"/>
              <a:t>RDA </a:t>
            </a:r>
            <a:r>
              <a:rPr lang="es-ES" sz="2400" dirty="0" err="1"/>
              <a:t>Europe</a:t>
            </a:r>
            <a:r>
              <a:rPr lang="es-ES" sz="2400" dirty="0"/>
              <a:t> 4.0 </a:t>
            </a:r>
            <a:r>
              <a:rPr lang="es-ES" sz="2400" dirty="0" err="1"/>
              <a:t>grants</a:t>
            </a:r>
            <a:r>
              <a:rPr lang="es-ES" sz="2400" dirty="0"/>
              <a:t> to </a:t>
            </a:r>
            <a:r>
              <a:rPr lang="es-ES" sz="2400" dirty="0" err="1"/>
              <a:t>support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b="1" dirty="0" err="1"/>
              <a:t>Adoption</a:t>
            </a:r>
            <a:r>
              <a:rPr lang="es-ES" sz="2400" b="1" dirty="0"/>
              <a:t> of RDA </a:t>
            </a:r>
            <a:r>
              <a:rPr lang="es-ES" sz="2400" b="1" dirty="0" err="1"/>
              <a:t>Recommendations</a:t>
            </a:r>
            <a:r>
              <a:rPr lang="es-ES" sz="2400" b="1" dirty="0"/>
              <a:t> and Outputs</a:t>
            </a:r>
            <a:r>
              <a:rPr lang="es-ES" sz="2400" dirty="0"/>
              <a:t>:</a:t>
            </a:r>
          </a:p>
          <a:p>
            <a:pPr marL="0" indent="0">
              <a:buNone/>
            </a:pPr>
            <a:r>
              <a:rPr lang="es-ES" sz="2400" dirty="0" smtClean="0"/>
              <a:t>	</a:t>
            </a:r>
            <a:r>
              <a:rPr lang="es-ES" sz="2000" dirty="0" smtClean="0"/>
              <a:t>BSC</a:t>
            </a:r>
            <a:r>
              <a:rPr lang="es-ES" sz="2000" dirty="0"/>
              <a:t>: </a:t>
            </a:r>
            <a:r>
              <a:rPr lang="es-ES" sz="2000" dirty="0" err="1"/>
              <a:t>Improving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Copernicus</a:t>
            </a:r>
            <a:r>
              <a:rPr lang="es-ES" sz="2000" dirty="0"/>
              <a:t> </a:t>
            </a:r>
            <a:r>
              <a:rPr lang="es-ES" sz="2000" dirty="0" err="1"/>
              <a:t>Climate</a:t>
            </a:r>
            <a:r>
              <a:rPr lang="es-ES" sz="2000" dirty="0"/>
              <a:t> Data Store </a:t>
            </a:r>
            <a:r>
              <a:rPr lang="es-ES" sz="2000" dirty="0" err="1" smtClean="0"/>
              <a:t>metadata</a:t>
            </a:r>
            <a:r>
              <a:rPr lang="es-ES" sz="2000" dirty="0" smtClean="0"/>
              <a:t> 	</a:t>
            </a:r>
            <a:r>
              <a:rPr lang="es-ES" sz="2000" dirty="0" err="1" smtClean="0"/>
              <a:t>scheme</a:t>
            </a:r>
            <a:r>
              <a:rPr lang="es-ES" sz="2000" dirty="0" smtClean="0"/>
              <a:t> </a:t>
            </a:r>
            <a:r>
              <a:rPr lang="es-ES" sz="2000" dirty="0" err="1" smtClean="0"/>
              <a:t>with</a:t>
            </a:r>
            <a:r>
              <a:rPr lang="es-ES" sz="2000" dirty="0" smtClean="0"/>
              <a:t> </a:t>
            </a:r>
            <a:r>
              <a:rPr lang="es-ES" sz="2000" dirty="0" err="1"/>
              <a:t>the</a:t>
            </a:r>
            <a:r>
              <a:rPr lang="es-ES" sz="2000" dirty="0"/>
              <a:t> “RDA </a:t>
            </a:r>
            <a:r>
              <a:rPr lang="es-ES" sz="2000" dirty="0" err="1"/>
              <a:t>metadata</a:t>
            </a:r>
            <a:r>
              <a:rPr lang="es-ES" sz="2000" dirty="0"/>
              <a:t> </a:t>
            </a:r>
            <a:r>
              <a:rPr lang="es-ES" sz="2000" dirty="0" err="1" smtClean="0"/>
              <a:t>standards</a:t>
            </a:r>
            <a:r>
              <a:rPr lang="es-ES" sz="2000" dirty="0" smtClean="0"/>
              <a:t> </a:t>
            </a:r>
            <a:r>
              <a:rPr lang="es-ES" sz="2000" dirty="0" err="1" smtClean="0"/>
              <a:t>repository</a:t>
            </a:r>
            <a:r>
              <a:rPr lang="es-ES" sz="2000" dirty="0"/>
              <a:t>”</a:t>
            </a:r>
          </a:p>
          <a:p>
            <a:pPr marL="0" indent="0">
              <a:buNone/>
            </a:pPr>
            <a:r>
              <a:rPr lang="es-ES" sz="2000" dirty="0" smtClean="0"/>
              <a:t>	IAC</a:t>
            </a:r>
            <a:r>
              <a:rPr lang="es-ES" sz="2000" dirty="0"/>
              <a:t>: </a:t>
            </a:r>
            <a:r>
              <a:rPr lang="es-ES" sz="2000" dirty="0" err="1"/>
              <a:t>Template</a:t>
            </a:r>
            <a:r>
              <a:rPr lang="es-ES" sz="2000" dirty="0"/>
              <a:t> </a:t>
            </a:r>
            <a:r>
              <a:rPr lang="es-ES" sz="2000" dirty="0" err="1"/>
              <a:t>for</a:t>
            </a:r>
            <a:r>
              <a:rPr lang="es-ES" sz="2000" dirty="0"/>
              <a:t> reproducible, </a:t>
            </a:r>
            <a:r>
              <a:rPr lang="es-ES" sz="2000" dirty="0" err="1"/>
              <a:t>shareable</a:t>
            </a:r>
            <a:r>
              <a:rPr lang="es-ES" sz="2000" dirty="0"/>
              <a:t> and </a:t>
            </a:r>
            <a:r>
              <a:rPr lang="es-ES" sz="2000" dirty="0" err="1" smtClean="0"/>
              <a:t>achievable</a:t>
            </a:r>
            <a:r>
              <a:rPr lang="es-ES" sz="2000" dirty="0" smtClean="0"/>
              <a:t> 	data </a:t>
            </a:r>
            <a:r>
              <a:rPr lang="es-ES" sz="2000" dirty="0" err="1"/>
              <a:t>analysis</a:t>
            </a:r>
            <a:endParaRPr lang="es-ES" sz="2000" dirty="0"/>
          </a:p>
          <a:p>
            <a:r>
              <a:rPr lang="es-ES" sz="2400" b="1" dirty="0" smtClean="0"/>
              <a:t>RDA </a:t>
            </a:r>
            <a:r>
              <a:rPr lang="es-ES" sz="2400" b="1" dirty="0" err="1"/>
              <a:t>Europe</a:t>
            </a:r>
            <a:r>
              <a:rPr lang="es-ES" sz="2400" b="1" dirty="0"/>
              <a:t> </a:t>
            </a:r>
            <a:r>
              <a:rPr lang="es-ES" sz="2400" b="1" dirty="0" err="1"/>
              <a:t>Ambassadors</a:t>
            </a:r>
            <a:r>
              <a:rPr lang="es-ES" sz="2400" dirty="0"/>
              <a:t>: </a:t>
            </a:r>
            <a:r>
              <a:rPr lang="es-ES" sz="2000" dirty="0">
                <a:hlinkClick r:id="rId2"/>
              </a:rPr>
              <a:t>https://</a:t>
            </a:r>
            <a:r>
              <a:rPr lang="es-ES" sz="2000" dirty="0" smtClean="0">
                <a:hlinkClick r:id="rId2"/>
              </a:rPr>
              <a:t>www.rd-alliance.org/rda-disciplines/rda-europe-ambassadors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8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8469" y="430487"/>
            <a:ext cx="7186881" cy="801522"/>
          </a:xfrm>
        </p:spPr>
        <p:txBody>
          <a:bodyPr/>
          <a:lstStyle/>
          <a:p>
            <a:r>
              <a:rPr lang="es-ES" b="1" dirty="0" err="1" smtClean="0"/>
              <a:t>Future</a:t>
            </a:r>
            <a:r>
              <a:rPr lang="es-ES" b="1" dirty="0" smtClean="0"/>
              <a:t>…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393899"/>
            <a:ext cx="7886700" cy="4937085"/>
          </a:xfrm>
        </p:spPr>
        <p:txBody>
          <a:bodyPr/>
          <a:lstStyle/>
          <a:p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Promote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RDA Open Calls. Financial 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support for 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Early Career and Expert European Researchers &amp; Scientists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</a:t>
            </a:r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attend the RDA Plenary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meetings</a:t>
            </a:r>
          </a:p>
          <a:p>
            <a:r>
              <a:rPr lang="en-GB" sz="2400" dirty="0"/>
              <a:t>Collaborations with other EU H2020 projects and EOSC </a:t>
            </a:r>
            <a:r>
              <a:rPr lang="en-GB" sz="2400" dirty="0" smtClean="0"/>
              <a:t>initiatives</a:t>
            </a: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Working towards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long-term sustainability after H2020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6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8468" y="424339"/>
            <a:ext cx="7186881" cy="801522"/>
          </a:xfrm>
        </p:spPr>
        <p:txBody>
          <a:bodyPr>
            <a:normAutofit/>
          </a:bodyPr>
          <a:lstStyle/>
          <a:p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</a:t>
            </a: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YOU!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49" y="1647645"/>
            <a:ext cx="8157903" cy="49370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Tamara Kovazh: </a:t>
            </a:r>
            <a:r>
              <a:rPr lang="en-US" sz="2000" dirty="0">
                <a:hlinkClick r:id="rId2"/>
              </a:rPr>
              <a:t>tamara.kovazh@bsc.es</a:t>
            </a:r>
            <a:endParaRPr lang="en-US" sz="2000" dirty="0"/>
          </a:p>
          <a:p>
            <a:r>
              <a:rPr lang="en-US" sz="2000" dirty="0"/>
              <a:t>Fabrizio Gagliardi: </a:t>
            </a:r>
            <a:r>
              <a:rPr lang="en-US" sz="2000" dirty="0">
                <a:hlinkClick r:id="rId3"/>
              </a:rPr>
              <a:t>fgagliar@bsccns.onmicrosoft.com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20/09/2019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rd-alliance.org</a:t>
            </a:r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3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DA_IT-NOD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2" id="{5B18E695-6960-D140-BB7A-B49BF3B533E2}" vid="{4AFF8BD0-C4C0-5D4E-8975-56B0B03FE98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RDA_IT-NODE</Template>
  <TotalTime>1197</TotalTime>
  <Words>254</Words>
  <Application>Microsoft Office PowerPoint</Application>
  <PresentationFormat>Presentación en pantalla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Calibri Light</vt:lpstr>
      <vt:lpstr>RDA_IT-NODE</vt:lpstr>
      <vt:lpstr>Spanish Node RDA 4</vt:lpstr>
      <vt:lpstr>RDA &amp; BSC</vt:lpstr>
      <vt:lpstr>RDA in Spain</vt:lpstr>
      <vt:lpstr>As the Spanish node, it is our mission to…</vt:lpstr>
      <vt:lpstr>What has happened so far…</vt:lpstr>
      <vt:lpstr>Future…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 Pittonet</dc:creator>
  <cp:lastModifiedBy>Tamara Kovazh</cp:lastModifiedBy>
  <cp:revision>35</cp:revision>
  <cp:lastPrinted>2019-09-20T14:30:25Z</cp:lastPrinted>
  <dcterms:created xsi:type="dcterms:W3CDTF">2018-06-28T09:49:13Z</dcterms:created>
  <dcterms:modified xsi:type="dcterms:W3CDTF">2019-09-20T14:50:56Z</dcterms:modified>
</cp:coreProperties>
</file>