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307" r:id="rId3"/>
    <p:sldId id="311" r:id="rId4"/>
    <p:sldId id="308" r:id="rId5"/>
    <p:sldId id="303" r:id="rId6"/>
    <p:sldId id="305" r:id="rId7"/>
    <p:sldId id="273" r:id="rId8"/>
    <p:sldId id="304" r:id="rId9"/>
    <p:sldId id="309" r:id="rId10"/>
    <p:sldId id="31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8EC"/>
    <a:srgbClr val="A34567"/>
    <a:srgbClr val="460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660B408-B3CF-4A94-85FC-2B1E0A45F4A2}" styleName="Estilo Escuro 2 - Ênfase 1/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Estilo Escuro 2 - Ênfase 5/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96DFAF-C357-4EE7-B5B7-83C47E4F9614}" type="doc">
      <dgm:prSet loTypeId="urn:microsoft.com/office/officeart/2005/8/layout/cycle4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4E9A0F2-317D-4F8C-A1B5-A864284E1A44}">
      <dgm:prSet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algn="r" rtl="0"/>
          <a:r>
            <a:rPr lang="pt-PT" sz="1200" b="1" dirty="0" smtClean="0">
              <a:latin typeface="Trebuchet MS" panose="020B0603020202020204" pitchFamily="34" charset="0"/>
            </a:rPr>
            <a:t>Governação Institucional </a:t>
          </a:r>
        </a:p>
        <a:p>
          <a:pPr algn="r" rtl="0"/>
          <a:r>
            <a:rPr lang="pt-PT" sz="1350" b="0" dirty="0" smtClean="0">
              <a:latin typeface="Trebuchet MS" panose="020B0603020202020204" pitchFamily="34" charset="0"/>
            </a:rPr>
            <a:t>Atenuar </a:t>
          </a:r>
          <a:r>
            <a:rPr lang="pt-PT" sz="1350" b="0" dirty="0" smtClean="0">
              <a:latin typeface="Trebuchet MS" panose="020B0603020202020204" pitchFamily="34" charset="0"/>
            </a:rPr>
            <a:t>os desequilíbrios </a:t>
          </a:r>
          <a:r>
            <a:rPr lang="pt-PT" sz="1350" dirty="0" smtClean="0">
              <a:latin typeface="Trebuchet MS" panose="020B0603020202020204" pitchFamily="34" charset="0"/>
            </a:rPr>
            <a:t>de género a nível </a:t>
          </a:r>
          <a:r>
            <a:rPr lang="pt-PT" sz="1350" dirty="0" smtClean="0">
              <a:latin typeface="Trebuchet MS" panose="020B0603020202020204" pitchFamily="34" charset="0"/>
            </a:rPr>
            <a:t>dos órgãos </a:t>
          </a:r>
          <a:r>
            <a:rPr lang="pt-PT" sz="1350" dirty="0" smtClean="0">
              <a:latin typeface="Trebuchet MS" panose="020B0603020202020204" pitchFamily="34" charset="0"/>
            </a:rPr>
            <a:t>de governação e </a:t>
          </a:r>
          <a:r>
            <a:rPr lang="pt-PT" sz="1350" dirty="0" smtClean="0">
              <a:latin typeface="Trebuchet MS" panose="020B0603020202020204" pitchFamily="34" charset="0"/>
            </a:rPr>
            <a:t>gestão, capacitar para o diagnóstica da desigualdade e </a:t>
          </a:r>
          <a:r>
            <a:rPr lang="pt-PT" sz="1350" b="0" dirty="0" smtClean="0">
              <a:latin typeface="Trebuchet MS" panose="020B0603020202020204" pitchFamily="34" charset="0"/>
            </a:rPr>
            <a:t>assegurar a implementação </a:t>
          </a:r>
          <a:r>
            <a:rPr lang="pt-PT" sz="1350" dirty="0" smtClean="0">
              <a:latin typeface="Trebuchet MS" panose="020B0603020202020204" pitchFamily="34" charset="0"/>
            </a:rPr>
            <a:t>de Planos para </a:t>
          </a:r>
          <a:r>
            <a:rPr lang="pt-PT" sz="1350" dirty="0" smtClean="0">
              <a:latin typeface="Trebuchet MS" panose="020B0603020202020204" pitchFamily="34" charset="0"/>
            </a:rPr>
            <a:t>a </a:t>
          </a:r>
          <a:r>
            <a:rPr lang="pt-PT" sz="1350" dirty="0" smtClean="0">
              <a:latin typeface="Trebuchet MS" panose="020B0603020202020204" pitchFamily="34" charset="0"/>
            </a:rPr>
            <a:t>Igualdade de Género</a:t>
          </a:r>
        </a:p>
        <a:p>
          <a:pPr algn="r" rtl="0"/>
          <a:endParaRPr lang="pt-PT" sz="1100" dirty="0" smtClean="0"/>
        </a:p>
        <a:p>
          <a:pPr algn="r" rtl="0"/>
          <a:endParaRPr lang="en-GB" sz="1100" dirty="0"/>
        </a:p>
      </dgm:t>
    </dgm:pt>
    <dgm:pt modelId="{59C9EF40-183C-4341-90FF-6077EBEB63FA}" type="parTrans" cxnId="{8573FA91-D97A-4EFC-BAFF-F9025DE5E0BB}">
      <dgm:prSet/>
      <dgm:spPr/>
      <dgm:t>
        <a:bodyPr/>
        <a:lstStyle/>
        <a:p>
          <a:endParaRPr lang="en-GB"/>
        </a:p>
      </dgm:t>
    </dgm:pt>
    <dgm:pt modelId="{BA296315-443B-4D2D-9623-3742A9A10A2B}" type="sibTrans" cxnId="{8573FA91-D97A-4EFC-BAFF-F9025DE5E0BB}">
      <dgm:prSet/>
      <dgm:spPr/>
      <dgm:t>
        <a:bodyPr/>
        <a:lstStyle/>
        <a:p>
          <a:endParaRPr lang="en-GB"/>
        </a:p>
      </dgm:t>
    </dgm:pt>
    <dgm:pt modelId="{4297956B-2FC0-4DAC-9F55-4FC0717166D9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l" rtl="0"/>
          <a:r>
            <a:rPr lang="pt-PT" sz="1200" b="1" dirty="0" smtClean="0">
              <a:solidFill>
                <a:schemeClr val="tx1"/>
              </a:solidFill>
              <a:latin typeface="Trebuchet MS" panose="020B0603020202020204" pitchFamily="34" charset="0"/>
            </a:rPr>
            <a:t>Género e Conhecimento </a:t>
          </a:r>
        </a:p>
        <a:p>
          <a:pPr algn="l" rtl="0"/>
          <a:r>
            <a:rPr lang="pt-PT" sz="1400" b="0" dirty="0" smtClean="0">
              <a:solidFill>
                <a:schemeClr val="tx1"/>
              </a:solidFill>
              <a:latin typeface="Trebuchet MS" panose="020B0603020202020204" pitchFamily="34" charset="0"/>
            </a:rPr>
            <a:t>Incorporar </a:t>
          </a:r>
          <a:r>
            <a:rPr lang="pt-PT" sz="1400" b="0" dirty="0" smtClean="0">
              <a:solidFill>
                <a:schemeClr val="tx1"/>
              </a:solidFill>
              <a:latin typeface="Trebuchet MS" panose="020B0603020202020204" pitchFamily="34" charset="0"/>
            </a:rPr>
            <a:t>o género </a:t>
          </a:r>
          <a:r>
            <a:rPr lang="pt-PT" sz="1400" dirty="0" smtClean="0">
              <a:solidFill>
                <a:schemeClr val="tx1"/>
              </a:solidFill>
              <a:latin typeface="Trebuchet MS" panose="020B0603020202020204" pitchFamily="34" charset="0"/>
            </a:rPr>
            <a:t>na cultura organizacional, nos currículos educacionais e nos conteúdos da investigação científica </a:t>
          </a:r>
        </a:p>
        <a:p>
          <a:pPr algn="l" rtl="0"/>
          <a:endParaRPr lang="pt-PT" sz="1200" dirty="0" smtClean="0">
            <a:solidFill>
              <a:schemeClr val="tx1"/>
            </a:solidFill>
          </a:endParaRPr>
        </a:p>
        <a:p>
          <a:pPr algn="l" rtl="0"/>
          <a:endParaRPr lang="pt-PT" sz="1200" dirty="0" smtClean="0">
            <a:solidFill>
              <a:schemeClr val="tx1"/>
            </a:solidFill>
          </a:endParaRPr>
        </a:p>
        <a:p>
          <a:pPr algn="l" rtl="0"/>
          <a:endParaRPr lang="pt-PT" sz="1200" dirty="0" smtClean="0">
            <a:solidFill>
              <a:schemeClr val="tx1"/>
            </a:solidFill>
          </a:endParaRPr>
        </a:p>
      </dgm:t>
    </dgm:pt>
    <dgm:pt modelId="{585F382D-73CC-4F84-9FF4-E0B62B2A9816}" type="parTrans" cxnId="{97FEC4B2-234A-4982-A8F6-E2F755FC71F6}">
      <dgm:prSet/>
      <dgm:spPr/>
      <dgm:t>
        <a:bodyPr/>
        <a:lstStyle/>
        <a:p>
          <a:endParaRPr lang="en-GB"/>
        </a:p>
      </dgm:t>
    </dgm:pt>
    <dgm:pt modelId="{BFDCFDAA-BE76-488A-837F-03FDA6E0BDF3}" type="sibTrans" cxnId="{97FEC4B2-234A-4982-A8F6-E2F755FC71F6}">
      <dgm:prSet/>
      <dgm:spPr/>
      <dgm:t>
        <a:bodyPr/>
        <a:lstStyle/>
        <a:p>
          <a:endParaRPr lang="en-GB"/>
        </a:p>
      </dgm:t>
    </dgm:pt>
    <dgm:pt modelId="{7DCEAFDA-C8AC-43A7-87CA-C9F7EDF92913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l" rtl="0"/>
          <a:endParaRPr lang="it-IT" sz="1200" b="1" dirty="0" smtClean="0">
            <a:latin typeface="Trebuchet MS" panose="020B0603020202020204" pitchFamily="34" charset="0"/>
          </a:endParaRPr>
        </a:p>
        <a:p>
          <a:pPr algn="l" rtl="0"/>
          <a:r>
            <a:rPr lang="it-IT" sz="1200" b="1" dirty="0" smtClean="0">
              <a:latin typeface="Trebuchet MS" panose="020B0603020202020204" pitchFamily="34" charset="0"/>
            </a:rPr>
            <a:t>Progress</a:t>
          </a:r>
          <a:r>
            <a:rPr lang="pt-PT" sz="1200" b="1" dirty="0" err="1" smtClean="0">
              <a:latin typeface="Trebuchet MS" panose="020B0603020202020204" pitchFamily="34" charset="0"/>
            </a:rPr>
            <a:t>ão</a:t>
          </a:r>
          <a:r>
            <a:rPr lang="pt-PT" sz="1200" b="1" dirty="0" smtClean="0">
              <a:latin typeface="Trebuchet MS" panose="020B0603020202020204" pitchFamily="34" charset="0"/>
            </a:rPr>
            <a:t> Profissional </a:t>
          </a:r>
        </a:p>
        <a:p>
          <a:pPr algn="l" rtl="0"/>
          <a:r>
            <a:rPr lang="en-GB" sz="1400" b="0" dirty="0" smtClean="0">
              <a:latin typeface="Trebuchet MS" panose="020B0603020202020204" pitchFamily="34" charset="0"/>
            </a:rPr>
            <a:t>Remover </a:t>
          </a:r>
          <a:r>
            <a:rPr lang="en-GB" sz="1400" b="0" dirty="0" err="1" smtClean="0">
              <a:latin typeface="Trebuchet MS" panose="020B0603020202020204" pitchFamily="34" charset="0"/>
            </a:rPr>
            <a:t>obstáculos</a:t>
          </a:r>
          <a:r>
            <a:rPr lang="en-GB" sz="1400" b="0" dirty="0" smtClean="0">
              <a:latin typeface="Trebuchet MS" panose="020B0603020202020204" pitchFamily="34" charset="0"/>
            </a:rPr>
            <a:t> </a:t>
          </a:r>
          <a:r>
            <a:rPr lang="en-GB" sz="1400" dirty="0" err="1" smtClean="0">
              <a:latin typeface="Trebuchet MS" panose="020B0603020202020204" pitchFamily="34" charset="0"/>
            </a:rPr>
            <a:t>ao</a:t>
          </a:r>
          <a:r>
            <a:rPr lang="en-GB" sz="1400" dirty="0" smtClean="0">
              <a:latin typeface="Trebuchet MS" panose="020B0603020202020204" pitchFamily="34" charset="0"/>
            </a:rPr>
            <a:t> </a:t>
          </a:r>
          <a:r>
            <a:rPr lang="en-GB" sz="1400" dirty="0" err="1" smtClean="0">
              <a:latin typeface="Trebuchet MS" panose="020B0603020202020204" pitchFamily="34" charset="0"/>
            </a:rPr>
            <a:t>recrutamento</a:t>
          </a:r>
          <a:r>
            <a:rPr lang="en-GB" sz="1400" dirty="0" smtClean="0">
              <a:latin typeface="Trebuchet MS" panose="020B0603020202020204" pitchFamily="34" charset="0"/>
            </a:rPr>
            <a:t> e à </a:t>
          </a:r>
          <a:r>
            <a:rPr lang="en-GB" sz="1400" dirty="0" err="1" smtClean="0">
              <a:latin typeface="Trebuchet MS" panose="020B0603020202020204" pitchFamily="34" charset="0"/>
            </a:rPr>
            <a:t>progressão</a:t>
          </a:r>
          <a:r>
            <a:rPr lang="en-GB" sz="1400" dirty="0" smtClean="0">
              <a:latin typeface="Trebuchet MS" panose="020B0603020202020204" pitchFamily="34" charset="0"/>
            </a:rPr>
            <a:t> </a:t>
          </a:r>
          <a:r>
            <a:rPr lang="en-GB" sz="1400" dirty="0" err="1" smtClean="0">
              <a:latin typeface="Trebuchet MS" panose="020B0603020202020204" pitchFamily="34" charset="0"/>
            </a:rPr>
            <a:t>na</a:t>
          </a:r>
          <a:r>
            <a:rPr lang="en-GB" sz="1400" dirty="0" smtClean="0">
              <a:latin typeface="Trebuchet MS" panose="020B0603020202020204" pitchFamily="34" charset="0"/>
            </a:rPr>
            <a:t> </a:t>
          </a:r>
          <a:r>
            <a:rPr lang="en-GB" sz="1400" dirty="0" err="1" smtClean="0">
              <a:latin typeface="Trebuchet MS" panose="020B0603020202020204" pitchFamily="34" charset="0"/>
            </a:rPr>
            <a:t>carreira</a:t>
          </a:r>
          <a:r>
            <a:rPr lang="en-GB" sz="1400" dirty="0" smtClean="0">
              <a:latin typeface="Trebuchet MS" panose="020B0603020202020204" pitchFamily="34" charset="0"/>
            </a:rPr>
            <a:t> de </a:t>
          </a:r>
          <a:r>
            <a:rPr lang="en-GB" sz="1400" dirty="0" err="1" smtClean="0">
              <a:latin typeface="Trebuchet MS" panose="020B0603020202020204" pitchFamily="34" charset="0"/>
            </a:rPr>
            <a:t>docentes</a:t>
          </a:r>
          <a:r>
            <a:rPr lang="en-GB" sz="1400" dirty="0" smtClean="0">
              <a:latin typeface="Trebuchet MS" panose="020B0603020202020204" pitchFamily="34" charset="0"/>
            </a:rPr>
            <a:t> e </a:t>
          </a:r>
          <a:r>
            <a:rPr lang="en-GB" sz="1400" dirty="0" err="1" smtClean="0">
              <a:latin typeface="Trebuchet MS" panose="020B0603020202020204" pitchFamily="34" charset="0"/>
            </a:rPr>
            <a:t>investigadoras</a:t>
          </a:r>
          <a:endParaRPr lang="en-GB" sz="1400" dirty="0">
            <a:latin typeface="Trebuchet MS" panose="020B0603020202020204" pitchFamily="34" charset="0"/>
          </a:endParaRPr>
        </a:p>
      </dgm:t>
    </dgm:pt>
    <dgm:pt modelId="{54BB28EB-34B5-4059-9C15-E89C7E53976E}" type="parTrans" cxnId="{A9C0A273-7ECF-49F8-8F6E-D451699163E9}">
      <dgm:prSet/>
      <dgm:spPr/>
      <dgm:t>
        <a:bodyPr/>
        <a:lstStyle/>
        <a:p>
          <a:endParaRPr lang="en-GB"/>
        </a:p>
      </dgm:t>
    </dgm:pt>
    <dgm:pt modelId="{72C51BA1-3D2A-45E3-97E2-D31D275BB290}" type="sibTrans" cxnId="{A9C0A273-7ECF-49F8-8F6E-D451699163E9}">
      <dgm:prSet/>
      <dgm:spPr/>
      <dgm:t>
        <a:bodyPr/>
        <a:lstStyle/>
        <a:p>
          <a:endParaRPr lang="en-GB"/>
        </a:p>
      </dgm:t>
    </dgm:pt>
    <dgm:pt modelId="{B772736B-105C-4022-8D2B-D8A447517723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algn="r" rtl="0"/>
          <a:endParaRPr lang="pt-PT" sz="1200" b="1" dirty="0" smtClean="0">
            <a:latin typeface="Trebuchet MS" panose="020B0603020202020204" pitchFamily="34" charset="0"/>
          </a:endParaRPr>
        </a:p>
        <a:p>
          <a:pPr algn="r" rtl="0"/>
          <a:r>
            <a:rPr lang="pt-PT" sz="1200" b="1" dirty="0" smtClean="0">
              <a:latin typeface="Trebuchet MS" panose="020B0603020202020204" pitchFamily="34" charset="0"/>
            </a:rPr>
            <a:t>Equilíbrio Trabalho-Família </a:t>
          </a:r>
        </a:p>
        <a:p>
          <a:pPr algn="r" rtl="0"/>
          <a:r>
            <a:rPr lang="pt-PT" sz="1400" b="0" dirty="0" smtClean="0">
              <a:latin typeface="Trebuchet MS" panose="020B0603020202020204" pitchFamily="34" charset="0"/>
            </a:rPr>
            <a:t>Assegurar condições </a:t>
          </a:r>
          <a:r>
            <a:rPr lang="pt-PT" sz="1400" dirty="0" smtClean="0">
              <a:latin typeface="Trebuchet MS" panose="020B0603020202020204" pitchFamily="34" charset="0"/>
            </a:rPr>
            <a:t>para atenuar os conflitos entre a vida profissional e a vida familiar</a:t>
          </a:r>
          <a:r>
            <a:rPr lang="en-GB" sz="1400" dirty="0" smtClean="0">
              <a:latin typeface="Trebuchet MS" panose="020B0603020202020204" pitchFamily="34" charset="0"/>
            </a:rPr>
            <a:t> </a:t>
          </a:r>
          <a:endParaRPr lang="en-GB" sz="1400" dirty="0">
            <a:latin typeface="Trebuchet MS" panose="020B0603020202020204" pitchFamily="34" charset="0"/>
          </a:endParaRPr>
        </a:p>
      </dgm:t>
    </dgm:pt>
    <dgm:pt modelId="{A39DA369-DCA3-4C13-A08F-BECE1F4B6716}" type="parTrans" cxnId="{57B958F5-1256-410B-9E2C-9735776595F8}">
      <dgm:prSet/>
      <dgm:spPr/>
      <dgm:t>
        <a:bodyPr/>
        <a:lstStyle/>
        <a:p>
          <a:endParaRPr lang="en-GB"/>
        </a:p>
      </dgm:t>
    </dgm:pt>
    <dgm:pt modelId="{CF49DC08-9F97-4165-B2B3-23696D1FF5C5}" type="sibTrans" cxnId="{57B958F5-1256-410B-9E2C-9735776595F8}">
      <dgm:prSet/>
      <dgm:spPr/>
      <dgm:t>
        <a:bodyPr/>
        <a:lstStyle/>
        <a:p>
          <a:endParaRPr lang="en-GB"/>
        </a:p>
      </dgm:t>
    </dgm:pt>
    <dgm:pt modelId="{AFB3631D-D1AD-44C5-B2CA-D44EF3C5F875}" type="pres">
      <dgm:prSet presAssocID="{9996DFAF-C357-4EE7-B5B7-83C47E4F961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AE53EC6-4CFC-4822-A670-996B9EA362D9}" type="pres">
      <dgm:prSet presAssocID="{9996DFAF-C357-4EE7-B5B7-83C47E4F9614}" presName="children" presStyleCnt="0"/>
      <dgm:spPr/>
    </dgm:pt>
    <dgm:pt modelId="{9E5B846E-C334-4459-BFEE-76B736046110}" type="pres">
      <dgm:prSet presAssocID="{9996DFAF-C357-4EE7-B5B7-83C47E4F9614}" presName="childPlaceholder" presStyleCnt="0"/>
      <dgm:spPr/>
    </dgm:pt>
    <dgm:pt modelId="{0C0F91D9-EC00-4FA2-9FE6-8309A5C7E1D8}" type="pres">
      <dgm:prSet presAssocID="{9996DFAF-C357-4EE7-B5B7-83C47E4F9614}" presName="circle" presStyleCnt="0"/>
      <dgm:spPr/>
    </dgm:pt>
    <dgm:pt modelId="{A08A1D57-4D19-4B22-9189-F70454BD44D5}" type="pres">
      <dgm:prSet presAssocID="{9996DFAF-C357-4EE7-B5B7-83C47E4F9614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818F0B1-1209-4367-8A37-19272F2D0762}" type="pres">
      <dgm:prSet presAssocID="{9996DFAF-C357-4EE7-B5B7-83C47E4F9614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0E669C4-7EAC-4A9D-9535-76712B6A8E56}" type="pres">
      <dgm:prSet presAssocID="{9996DFAF-C357-4EE7-B5B7-83C47E4F9614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E80A9F3-7D54-40BD-B496-21615A8AD3D5}" type="pres">
      <dgm:prSet presAssocID="{9996DFAF-C357-4EE7-B5B7-83C47E4F9614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3F4840-EC4B-47B3-91CD-495144B07D2C}" type="pres">
      <dgm:prSet presAssocID="{9996DFAF-C357-4EE7-B5B7-83C47E4F9614}" presName="quadrantPlaceholder" presStyleCnt="0"/>
      <dgm:spPr/>
    </dgm:pt>
    <dgm:pt modelId="{97E70C8D-F9EB-4220-A93B-ED02230F8A67}" type="pres">
      <dgm:prSet presAssocID="{9996DFAF-C357-4EE7-B5B7-83C47E4F9614}" presName="center1" presStyleLbl="fgShp" presStyleIdx="0" presStyleCnt="2" custLinFactNeighborX="0" custLinFactNeighborY="14246"/>
      <dgm:spPr>
        <a:solidFill>
          <a:srgbClr val="92D050"/>
        </a:solidFill>
      </dgm:spPr>
    </dgm:pt>
    <dgm:pt modelId="{B4F60407-2101-4971-8316-ACDF49729A7E}" type="pres">
      <dgm:prSet presAssocID="{9996DFAF-C357-4EE7-B5B7-83C47E4F9614}" presName="center2" presStyleLbl="fgShp" presStyleIdx="1" presStyleCnt="2" custLinFactNeighborX="0" custLinFactNeighborY="-8983"/>
      <dgm:spPr>
        <a:solidFill>
          <a:srgbClr val="92D050"/>
        </a:solidFill>
      </dgm:spPr>
    </dgm:pt>
  </dgm:ptLst>
  <dgm:cxnLst>
    <dgm:cxn modelId="{A9C0A273-7ECF-49F8-8F6E-D451699163E9}" srcId="{9996DFAF-C357-4EE7-B5B7-83C47E4F9614}" destId="{7DCEAFDA-C8AC-43A7-87CA-C9F7EDF92913}" srcOrd="2" destOrd="0" parTransId="{54BB28EB-34B5-4059-9C15-E89C7E53976E}" sibTransId="{72C51BA1-3D2A-45E3-97E2-D31D275BB290}"/>
    <dgm:cxn modelId="{1C51434E-B7EE-4083-A1E9-0290754E38BD}" type="presOf" srcId="{4297956B-2FC0-4DAC-9F55-4FC0717166D9}" destId="{3818F0B1-1209-4367-8A37-19272F2D0762}" srcOrd="0" destOrd="0" presId="urn:microsoft.com/office/officeart/2005/8/layout/cycle4"/>
    <dgm:cxn modelId="{B134CAF1-099F-4453-A27E-D4073018FCB3}" type="presOf" srcId="{C4E9A0F2-317D-4F8C-A1B5-A864284E1A44}" destId="{A08A1D57-4D19-4B22-9189-F70454BD44D5}" srcOrd="0" destOrd="0" presId="urn:microsoft.com/office/officeart/2005/8/layout/cycle4"/>
    <dgm:cxn modelId="{97FEC4B2-234A-4982-A8F6-E2F755FC71F6}" srcId="{9996DFAF-C357-4EE7-B5B7-83C47E4F9614}" destId="{4297956B-2FC0-4DAC-9F55-4FC0717166D9}" srcOrd="1" destOrd="0" parTransId="{585F382D-73CC-4F84-9FF4-E0B62B2A9816}" sibTransId="{BFDCFDAA-BE76-488A-837F-03FDA6E0BDF3}"/>
    <dgm:cxn modelId="{8573FA91-D97A-4EFC-BAFF-F9025DE5E0BB}" srcId="{9996DFAF-C357-4EE7-B5B7-83C47E4F9614}" destId="{C4E9A0F2-317D-4F8C-A1B5-A864284E1A44}" srcOrd="0" destOrd="0" parTransId="{59C9EF40-183C-4341-90FF-6077EBEB63FA}" sibTransId="{BA296315-443B-4D2D-9623-3742A9A10A2B}"/>
    <dgm:cxn modelId="{57B958F5-1256-410B-9E2C-9735776595F8}" srcId="{9996DFAF-C357-4EE7-B5B7-83C47E4F9614}" destId="{B772736B-105C-4022-8D2B-D8A447517723}" srcOrd="3" destOrd="0" parTransId="{A39DA369-DCA3-4C13-A08F-BECE1F4B6716}" sibTransId="{CF49DC08-9F97-4165-B2B3-23696D1FF5C5}"/>
    <dgm:cxn modelId="{9A4E9435-6FD2-45C3-8E0E-358D5D72AB6D}" type="presOf" srcId="{B772736B-105C-4022-8D2B-D8A447517723}" destId="{DE80A9F3-7D54-40BD-B496-21615A8AD3D5}" srcOrd="0" destOrd="0" presId="urn:microsoft.com/office/officeart/2005/8/layout/cycle4"/>
    <dgm:cxn modelId="{C1BCBB1D-DEB4-4310-A989-1244ECBF587F}" type="presOf" srcId="{9996DFAF-C357-4EE7-B5B7-83C47E4F9614}" destId="{AFB3631D-D1AD-44C5-B2CA-D44EF3C5F875}" srcOrd="0" destOrd="0" presId="urn:microsoft.com/office/officeart/2005/8/layout/cycle4"/>
    <dgm:cxn modelId="{3632354F-494C-479C-8E9A-03D12023212A}" type="presOf" srcId="{7DCEAFDA-C8AC-43A7-87CA-C9F7EDF92913}" destId="{F0E669C4-7EAC-4A9D-9535-76712B6A8E56}" srcOrd="0" destOrd="0" presId="urn:microsoft.com/office/officeart/2005/8/layout/cycle4"/>
    <dgm:cxn modelId="{70CB28FA-653C-445D-B231-0CDB1A54AD6E}" type="presParOf" srcId="{AFB3631D-D1AD-44C5-B2CA-D44EF3C5F875}" destId="{DAE53EC6-4CFC-4822-A670-996B9EA362D9}" srcOrd="0" destOrd="0" presId="urn:microsoft.com/office/officeart/2005/8/layout/cycle4"/>
    <dgm:cxn modelId="{9612A77B-B3DA-4C93-9706-2B118C3D093A}" type="presParOf" srcId="{DAE53EC6-4CFC-4822-A670-996B9EA362D9}" destId="{9E5B846E-C334-4459-BFEE-76B736046110}" srcOrd="0" destOrd="0" presId="urn:microsoft.com/office/officeart/2005/8/layout/cycle4"/>
    <dgm:cxn modelId="{AB08EEB6-DBF0-4B3C-B0DE-4AEE12F034A8}" type="presParOf" srcId="{AFB3631D-D1AD-44C5-B2CA-D44EF3C5F875}" destId="{0C0F91D9-EC00-4FA2-9FE6-8309A5C7E1D8}" srcOrd="1" destOrd="0" presId="urn:microsoft.com/office/officeart/2005/8/layout/cycle4"/>
    <dgm:cxn modelId="{E33C719E-7591-46F7-BEC3-D96B468E5000}" type="presParOf" srcId="{0C0F91D9-EC00-4FA2-9FE6-8309A5C7E1D8}" destId="{A08A1D57-4D19-4B22-9189-F70454BD44D5}" srcOrd="0" destOrd="0" presId="urn:microsoft.com/office/officeart/2005/8/layout/cycle4"/>
    <dgm:cxn modelId="{D0D38F10-F582-4F32-9727-59727AF6F9E0}" type="presParOf" srcId="{0C0F91D9-EC00-4FA2-9FE6-8309A5C7E1D8}" destId="{3818F0B1-1209-4367-8A37-19272F2D0762}" srcOrd="1" destOrd="0" presId="urn:microsoft.com/office/officeart/2005/8/layout/cycle4"/>
    <dgm:cxn modelId="{250C2A7F-8531-450E-8583-8FBECF06B086}" type="presParOf" srcId="{0C0F91D9-EC00-4FA2-9FE6-8309A5C7E1D8}" destId="{F0E669C4-7EAC-4A9D-9535-76712B6A8E56}" srcOrd="2" destOrd="0" presId="urn:microsoft.com/office/officeart/2005/8/layout/cycle4"/>
    <dgm:cxn modelId="{06156253-FAE1-45AB-9346-AF026EE51075}" type="presParOf" srcId="{0C0F91D9-EC00-4FA2-9FE6-8309A5C7E1D8}" destId="{DE80A9F3-7D54-40BD-B496-21615A8AD3D5}" srcOrd="3" destOrd="0" presId="urn:microsoft.com/office/officeart/2005/8/layout/cycle4"/>
    <dgm:cxn modelId="{CCDAF777-444F-4643-BF66-5A4F094DD973}" type="presParOf" srcId="{0C0F91D9-EC00-4FA2-9FE6-8309A5C7E1D8}" destId="{533F4840-EC4B-47B3-91CD-495144B07D2C}" srcOrd="4" destOrd="0" presId="urn:microsoft.com/office/officeart/2005/8/layout/cycle4"/>
    <dgm:cxn modelId="{51463A85-49BC-49C1-BDAE-4AEA64B2D268}" type="presParOf" srcId="{AFB3631D-D1AD-44C5-B2CA-D44EF3C5F875}" destId="{97E70C8D-F9EB-4220-A93B-ED02230F8A67}" srcOrd="2" destOrd="0" presId="urn:microsoft.com/office/officeart/2005/8/layout/cycle4"/>
    <dgm:cxn modelId="{197FE6D3-C7BE-4B3E-BF7D-00F0B01E437F}" type="presParOf" srcId="{AFB3631D-D1AD-44C5-B2CA-D44EF3C5F875}" destId="{B4F60407-2101-4971-8316-ACDF49729A7E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8A1D57-4D19-4B22-9189-F70454BD44D5}">
      <dsp:nvSpPr>
        <dsp:cNvPr id="0" name=""/>
        <dsp:cNvSpPr/>
      </dsp:nvSpPr>
      <dsp:spPr>
        <a:xfrm>
          <a:off x="1856554" y="412696"/>
          <a:ext cx="3135041" cy="3135041"/>
        </a:xfrm>
        <a:prstGeom prst="pieWedge">
          <a:avLst/>
        </a:prstGeom>
        <a:solidFill>
          <a:schemeClr val="tx1">
            <a:lumMod val="65000"/>
            <a:lumOff val="3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latin typeface="Trebuchet MS" panose="020B0603020202020204" pitchFamily="34" charset="0"/>
            </a:rPr>
            <a:t>Governação Institucional </a:t>
          </a:r>
        </a:p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350" b="0" kern="1200" dirty="0" smtClean="0">
              <a:latin typeface="Trebuchet MS" panose="020B0603020202020204" pitchFamily="34" charset="0"/>
            </a:rPr>
            <a:t>Atenuar </a:t>
          </a:r>
          <a:r>
            <a:rPr lang="pt-PT" sz="1350" b="0" kern="1200" dirty="0" smtClean="0">
              <a:latin typeface="Trebuchet MS" panose="020B0603020202020204" pitchFamily="34" charset="0"/>
            </a:rPr>
            <a:t>os desequilíbrios </a:t>
          </a:r>
          <a:r>
            <a:rPr lang="pt-PT" sz="1350" kern="1200" dirty="0" smtClean="0">
              <a:latin typeface="Trebuchet MS" panose="020B0603020202020204" pitchFamily="34" charset="0"/>
            </a:rPr>
            <a:t>de género a nível </a:t>
          </a:r>
          <a:r>
            <a:rPr lang="pt-PT" sz="1350" kern="1200" dirty="0" smtClean="0">
              <a:latin typeface="Trebuchet MS" panose="020B0603020202020204" pitchFamily="34" charset="0"/>
            </a:rPr>
            <a:t>dos órgãos </a:t>
          </a:r>
          <a:r>
            <a:rPr lang="pt-PT" sz="1350" kern="1200" dirty="0" smtClean="0">
              <a:latin typeface="Trebuchet MS" panose="020B0603020202020204" pitchFamily="34" charset="0"/>
            </a:rPr>
            <a:t>de governação e </a:t>
          </a:r>
          <a:r>
            <a:rPr lang="pt-PT" sz="1350" kern="1200" dirty="0" smtClean="0">
              <a:latin typeface="Trebuchet MS" panose="020B0603020202020204" pitchFamily="34" charset="0"/>
            </a:rPr>
            <a:t>gestão, capacitar para o diagnóstica da desigualdade e </a:t>
          </a:r>
          <a:r>
            <a:rPr lang="pt-PT" sz="1350" b="0" kern="1200" dirty="0" smtClean="0">
              <a:latin typeface="Trebuchet MS" panose="020B0603020202020204" pitchFamily="34" charset="0"/>
            </a:rPr>
            <a:t>assegurar a implementação </a:t>
          </a:r>
          <a:r>
            <a:rPr lang="pt-PT" sz="1350" kern="1200" dirty="0" smtClean="0">
              <a:latin typeface="Trebuchet MS" panose="020B0603020202020204" pitchFamily="34" charset="0"/>
            </a:rPr>
            <a:t>de Planos para </a:t>
          </a:r>
          <a:r>
            <a:rPr lang="pt-PT" sz="1350" kern="1200" dirty="0" smtClean="0">
              <a:latin typeface="Trebuchet MS" panose="020B0603020202020204" pitchFamily="34" charset="0"/>
            </a:rPr>
            <a:t>a </a:t>
          </a:r>
          <a:r>
            <a:rPr lang="pt-PT" sz="1350" kern="1200" dirty="0" smtClean="0">
              <a:latin typeface="Trebuchet MS" panose="020B0603020202020204" pitchFamily="34" charset="0"/>
            </a:rPr>
            <a:t>Igualdade de Género</a:t>
          </a:r>
        </a:p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100" kern="1200" dirty="0" smtClean="0"/>
        </a:p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 dirty="0"/>
        </a:p>
      </dsp:txBody>
      <dsp:txXfrm>
        <a:off x="2774786" y="1330928"/>
        <a:ext cx="2216809" cy="2216809"/>
      </dsp:txXfrm>
    </dsp:sp>
    <dsp:sp modelId="{3818F0B1-1209-4367-8A37-19272F2D0762}">
      <dsp:nvSpPr>
        <dsp:cNvPr id="0" name=""/>
        <dsp:cNvSpPr/>
      </dsp:nvSpPr>
      <dsp:spPr>
        <a:xfrm rot="5400000">
          <a:off x="5136401" y="412696"/>
          <a:ext cx="3135041" cy="3135041"/>
        </a:xfrm>
        <a:prstGeom prst="pieWedg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solidFill>
                <a:schemeClr val="tx1"/>
              </a:solidFill>
              <a:latin typeface="Trebuchet MS" panose="020B0603020202020204" pitchFamily="34" charset="0"/>
            </a:rPr>
            <a:t>Género e Conhecimento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0" kern="1200" dirty="0" smtClean="0">
              <a:solidFill>
                <a:schemeClr val="tx1"/>
              </a:solidFill>
              <a:latin typeface="Trebuchet MS" panose="020B0603020202020204" pitchFamily="34" charset="0"/>
            </a:rPr>
            <a:t>Incorporar </a:t>
          </a:r>
          <a:r>
            <a:rPr lang="pt-PT" sz="1400" b="0" kern="1200" dirty="0" smtClean="0">
              <a:solidFill>
                <a:schemeClr val="tx1"/>
              </a:solidFill>
              <a:latin typeface="Trebuchet MS" panose="020B0603020202020204" pitchFamily="34" charset="0"/>
            </a:rPr>
            <a:t>o género </a:t>
          </a:r>
          <a:r>
            <a:rPr lang="pt-PT" sz="1400" kern="1200" dirty="0" smtClean="0">
              <a:solidFill>
                <a:schemeClr val="tx1"/>
              </a:solidFill>
              <a:latin typeface="Trebuchet MS" panose="020B0603020202020204" pitchFamily="34" charset="0"/>
            </a:rPr>
            <a:t>na cultura organizacional, nos currículos educacionais e nos conteúdos da investigação científica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200" kern="1200" dirty="0" smtClean="0">
            <a:solidFill>
              <a:schemeClr val="tx1"/>
            </a:solidFill>
          </a:endParaRP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200" kern="1200" dirty="0" smtClean="0">
            <a:solidFill>
              <a:schemeClr val="tx1"/>
            </a:solidFill>
          </a:endParaRP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200" kern="1200" dirty="0" smtClean="0">
            <a:solidFill>
              <a:schemeClr val="tx1"/>
            </a:solidFill>
          </a:endParaRPr>
        </a:p>
      </dsp:txBody>
      <dsp:txXfrm rot="-5400000">
        <a:off x="5136401" y="1330928"/>
        <a:ext cx="2216809" cy="2216809"/>
      </dsp:txXfrm>
    </dsp:sp>
    <dsp:sp modelId="{F0E669C4-7EAC-4A9D-9535-76712B6A8E56}">
      <dsp:nvSpPr>
        <dsp:cNvPr id="0" name=""/>
        <dsp:cNvSpPr/>
      </dsp:nvSpPr>
      <dsp:spPr>
        <a:xfrm rot="10800000">
          <a:off x="5136401" y="3692543"/>
          <a:ext cx="3135041" cy="3135041"/>
        </a:xfrm>
        <a:prstGeom prst="pieWedg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200" b="1" kern="1200" dirty="0" smtClean="0">
            <a:latin typeface="Trebuchet MS" panose="020B0603020202020204" pitchFamily="34" charset="0"/>
          </a:endParaRP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200" b="1" kern="1200" dirty="0" smtClean="0">
              <a:latin typeface="Trebuchet MS" panose="020B0603020202020204" pitchFamily="34" charset="0"/>
            </a:rPr>
            <a:t>Progress</a:t>
          </a:r>
          <a:r>
            <a:rPr lang="pt-PT" sz="1200" b="1" kern="1200" dirty="0" err="1" smtClean="0">
              <a:latin typeface="Trebuchet MS" panose="020B0603020202020204" pitchFamily="34" charset="0"/>
            </a:rPr>
            <a:t>ão</a:t>
          </a:r>
          <a:r>
            <a:rPr lang="pt-PT" sz="1200" b="1" kern="1200" dirty="0" smtClean="0">
              <a:latin typeface="Trebuchet MS" panose="020B0603020202020204" pitchFamily="34" charset="0"/>
            </a:rPr>
            <a:t> Profissional </a:t>
          </a:r>
        </a:p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>
              <a:latin typeface="Trebuchet MS" panose="020B0603020202020204" pitchFamily="34" charset="0"/>
            </a:rPr>
            <a:t>Remover </a:t>
          </a:r>
          <a:r>
            <a:rPr lang="en-GB" sz="1400" b="0" kern="1200" dirty="0" err="1" smtClean="0">
              <a:latin typeface="Trebuchet MS" panose="020B0603020202020204" pitchFamily="34" charset="0"/>
            </a:rPr>
            <a:t>obstáculos</a:t>
          </a:r>
          <a:r>
            <a:rPr lang="en-GB" sz="1400" b="0" kern="1200" dirty="0" smtClean="0">
              <a:latin typeface="Trebuchet MS" panose="020B0603020202020204" pitchFamily="34" charset="0"/>
            </a:rPr>
            <a:t> </a:t>
          </a:r>
          <a:r>
            <a:rPr lang="en-GB" sz="1400" kern="1200" dirty="0" err="1" smtClean="0">
              <a:latin typeface="Trebuchet MS" panose="020B0603020202020204" pitchFamily="34" charset="0"/>
            </a:rPr>
            <a:t>ao</a:t>
          </a:r>
          <a:r>
            <a:rPr lang="en-GB" sz="1400" kern="1200" dirty="0" smtClean="0">
              <a:latin typeface="Trebuchet MS" panose="020B0603020202020204" pitchFamily="34" charset="0"/>
            </a:rPr>
            <a:t> </a:t>
          </a:r>
          <a:r>
            <a:rPr lang="en-GB" sz="1400" kern="1200" dirty="0" err="1" smtClean="0">
              <a:latin typeface="Trebuchet MS" panose="020B0603020202020204" pitchFamily="34" charset="0"/>
            </a:rPr>
            <a:t>recrutamento</a:t>
          </a:r>
          <a:r>
            <a:rPr lang="en-GB" sz="1400" kern="1200" dirty="0" smtClean="0">
              <a:latin typeface="Trebuchet MS" panose="020B0603020202020204" pitchFamily="34" charset="0"/>
            </a:rPr>
            <a:t> e à </a:t>
          </a:r>
          <a:r>
            <a:rPr lang="en-GB" sz="1400" kern="1200" dirty="0" err="1" smtClean="0">
              <a:latin typeface="Trebuchet MS" panose="020B0603020202020204" pitchFamily="34" charset="0"/>
            </a:rPr>
            <a:t>progressão</a:t>
          </a:r>
          <a:r>
            <a:rPr lang="en-GB" sz="1400" kern="1200" dirty="0" smtClean="0">
              <a:latin typeface="Trebuchet MS" panose="020B0603020202020204" pitchFamily="34" charset="0"/>
            </a:rPr>
            <a:t> </a:t>
          </a:r>
          <a:r>
            <a:rPr lang="en-GB" sz="1400" kern="1200" dirty="0" err="1" smtClean="0">
              <a:latin typeface="Trebuchet MS" panose="020B0603020202020204" pitchFamily="34" charset="0"/>
            </a:rPr>
            <a:t>na</a:t>
          </a:r>
          <a:r>
            <a:rPr lang="en-GB" sz="1400" kern="1200" dirty="0" smtClean="0">
              <a:latin typeface="Trebuchet MS" panose="020B0603020202020204" pitchFamily="34" charset="0"/>
            </a:rPr>
            <a:t> </a:t>
          </a:r>
          <a:r>
            <a:rPr lang="en-GB" sz="1400" kern="1200" dirty="0" err="1" smtClean="0">
              <a:latin typeface="Trebuchet MS" panose="020B0603020202020204" pitchFamily="34" charset="0"/>
            </a:rPr>
            <a:t>carreira</a:t>
          </a:r>
          <a:r>
            <a:rPr lang="en-GB" sz="1400" kern="1200" dirty="0" smtClean="0">
              <a:latin typeface="Trebuchet MS" panose="020B0603020202020204" pitchFamily="34" charset="0"/>
            </a:rPr>
            <a:t> de </a:t>
          </a:r>
          <a:r>
            <a:rPr lang="en-GB" sz="1400" kern="1200" dirty="0" err="1" smtClean="0">
              <a:latin typeface="Trebuchet MS" panose="020B0603020202020204" pitchFamily="34" charset="0"/>
            </a:rPr>
            <a:t>docentes</a:t>
          </a:r>
          <a:r>
            <a:rPr lang="en-GB" sz="1400" kern="1200" dirty="0" smtClean="0">
              <a:latin typeface="Trebuchet MS" panose="020B0603020202020204" pitchFamily="34" charset="0"/>
            </a:rPr>
            <a:t> e </a:t>
          </a:r>
          <a:r>
            <a:rPr lang="en-GB" sz="1400" kern="1200" dirty="0" err="1" smtClean="0">
              <a:latin typeface="Trebuchet MS" panose="020B0603020202020204" pitchFamily="34" charset="0"/>
            </a:rPr>
            <a:t>investigadoras</a:t>
          </a:r>
          <a:endParaRPr lang="en-GB" sz="1400" kern="1200" dirty="0">
            <a:latin typeface="Trebuchet MS" panose="020B0603020202020204" pitchFamily="34" charset="0"/>
          </a:endParaRPr>
        </a:p>
      </dsp:txBody>
      <dsp:txXfrm rot="10800000">
        <a:off x="5136401" y="3692543"/>
        <a:ext cx="2216809" cy="2216809"/>
      </dsp:txXfrm>
    </dsp:sp>
    <dsp:sp modelId="{DE80A9F3-7D54-40BD-B496-21615A8AD3D5}">
      <dsp:nvSpPr>
        <dsp:cNvPr id="0" name=""/>
        <dsp:cNvSpPr/>
      </dsp:nvSpPr>
      <dsp:spPr>
        <a:xfrm rot="16200000">
          <a:off x="1856554" y="3692543"/>
          <a:ext cx="3135041" cy="3135041"/>
        </a:xfrm>
        <a:prstGeom prst="pieWedge">
          <a:avLst/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200" b="1" kern="1200" dirty="0" smtClean="0">
            <a:latin typeface="Trebuchet MS" panose="020B0603020202020204" pitchFamily="34" charset="0"/>
          </a:endParaRPr>
        </a:p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200" b="1" kern="1200" dirty="0" smtClean="0">
              <a:latin typeface="Trebuchet MS" panose="020B0603020202020204" pitchFamily="34" charset="0"/>
            </a:rPr>
            <a:t>Equilíbrio Trabalho-Família </a:t>
          </a:r>
        </a:p>
        <a:p>
          <a:pPr lvl="0" algn="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0" kern="1200" dirty="0" smtClean="0">
              <a:latin typeface="Trebuchet MS" panose="020B0603020202020204" pitchFamily="34" charset="0"/>
            </a:rPr>
            <a:t>Assegurar condições </a:t>
          </a:r>
          <a:r>
            <a:rPr lang="pt-PT" sz="1400" kern="1200" dirty="0" smtClean="0">
              <a:latin typeface="Trebuchet MS" panose="020B0603020202020204" pitchFamily="34" charset="0"/>
            </a:rPr>
            <a:t>para atenuar os conflitos entre a vida profissional e a vida familiar</a:t>
          </a:r>
          <a:r>
            <a:rPr lang="en-GB" sz="1400" kern="1200" dirty="0" smtClean="0">
              <a:latin typeface="Trebuchet MS" panose="020B0603020202020204" pitchFamily="34" charset="0"/>
            </a:rPr>
            <a:t> </a:t>
          </a:r>
          <a:endParaRPr lang="en-GB" sz="1400" kern="1200" dirty="0">
            <a:latin typeface="Trebuchet MS" panose="020B0603020202020204" pitchFamily="34" charset="0"/>
          </a:endParaRPr>
        </a:p>
      </dsp:txBody>
      <dsp:txXfrm rot="5400000">
        <a:off x="2774786" y="3692543"/>
        <a:ext cx="2216809" cy="2216809"/>
      </dsp:txXfrm>
    </dsp:sp>
    <dsp:sp modelId="{97E70C8D-F9EB-4220-A93B-ED02230F8A67}">
      <dsp:nvSpPr>
        <dsp:cNvPr id="0" name=""/>
        <dsp:cNvSpPr/>
      </dsp:nvSpPr>
      <dsp:spPr>
        <a:xfrm>
          <a:off x="4522787" y="3102603"/>
          <a:ext cx="1082422" cy="941236"/>
        </a:xfrm>
        <a:prstGeom prst="circularArrow">
          <a:avLst/>
        </a:prstGeom>
        <a:solidFill>
          <a:srgbClr val="92D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  <dsp:sp modelId="{B4F60407-2101-4971-8316-ACDF49729A7E}">
      <dsp:nvSpPr>
        <dsp:cNvPr id="0" name=""/>
        <dsp:cNvSpPr/>
      </dsp:nvSpPr>
      <dsp:spPr>
        <a:xfrm rot="10800000">
          <a:off x="4522787" y="3245977"/>
          <a:ext cx="1082422" cy="941236"/>
        </a:xfrm>
        <a:prstGeom prst="circularArrow">
          <a:avLst/>
        </a:prstGeom>
        <a:solidFill>
          <a:srgbClr val="92D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GB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385294"/>
      </p:ext>
    </p:extLst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GB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73372"/>
      </p:ext>
    </p:extLst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GB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486662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GB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6815165"/>
      </p:ext>
    </p:extLst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775776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GB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GB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3960086"/>
      </p:ext>
    </p:extLst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GB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GB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590311"/>
      </p:ext>
    </p:extLst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985423"/>
      </p:ext>
    </p:extLst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9604998"/>
      </p:ext>
    </p:extLst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GB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8957146"/>
      </p:ext>
    </p:extLst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0494986"/>
      </p:ext>
    </p:extLst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GB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GB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8B64A-3C77-4242-8C1D-72D78BDA3F0C}" type="datetimeFigureOut">
              <a:rPr lang="en-GB" smtClean="0"/>
              <a:t>27/02/2019</a:t>
            </a:fld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586A-647D-4584-BD50-E72648C5751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94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research/era/pdf/era_progress_report2013/expert-group-support.pdf" TargetMode="External"/><Relationship Id="rId2" Type="http://schemas.openxmlformats.org/officeDocument/2006/relationships/hyperlink" Target="https://ec.europa.eu/research/science-society/document_library/pdf_06/era-communication-partnership-excellence-growth_en.pdf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69894" y="1"/>
            <a:ext cx="6051176" cy="3416059"/>
          </a:xfrm>
        </p:spPr>
        <p:txBody>
          <a:bodyPr>
            <a:normAutofit fontScale="90000"/>
          </a:bodyPr>
          <a:lstStyle/>
          <a:p>
            <a:r>
              <a:rPr lang="pt-PT" sz="4800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Igualdade de Género na Academia. O exemplo do sage</a:t>
            </a:r>
            <a:r>
              <a:rPr lang="pt-PT" sz="5400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pt-PT" sz="4800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(</a:t>
            </a:r>
            <a:r>
              <a:rPr lang="pt-PT" sz="4800" b="1" cap="small" dirty="0" err="1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Acção</a:t>
            </a:r>
            <a:r>
              <a:rPr lang="pt-PT" sz="4800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 Sistémica para </a:t>
            </a:r>
            <a:br>
              <a:rPr lang="pt-PT" sz="4800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pt-PT" sz="4800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Igualdade de Género)</a:t>
            </a:r>
            <a:endParaRPr lang="en-GB" sz="4800" b="1" cap="small" dirty="0">
              <a:solidFill>
                <a:schemeClr val="accent6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797" y="4230707"/>
            <a:ext cx="5743273" cy="2202629"/>
          </a:xfrm>
          <a:prstGeom prst="rect">
            <a:avLst/>
          </a:prstGeom>
        </p:spPr>
      </p:pic>
      <p:pic>
        <p:nvPicPr>
          <p:cNvPr id="7" name="officeArt object"/>
          <p:cNvPicPr>
            <a:picLocks noGrp="1"/>
          </p:cNvPicPr>
          <p:nvPr>
            <p:ph idx="1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7730736" y="964107"/>
            <a:ext cx="3482100" cy="326660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3698" y="3083699"/>
            <a:ext cx="6858001" cy="6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0681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0263"/>
          </a:xfrm>
        </p:spPr>
        <p:txBody>
          <a:bodyPr>
            <a:noAutofit/>
          </a:bodyPr>
          <a:lstStyle/>
          <a:p>
            <a:pPr algn="ctr"/>
            <a:r>
              <a:rPr lang="pt-PT" sz="4000" b="1" dirty="0" smtClean="0">
                <a:solidFill>
                  <a:schemeClr val="accent6"/>
                </a:solidFill>
              </a:rPr>
              <a:t>CARTA DA PRINCÍPIOS</a:t>
            </a:r>
            <a:endParaRPr lang="pt-PT" sz="4000" b="1" dirty="0">
              <a:solidFill>
                <a:schemeClr val="accent6"/>
              </a:solidFill>
            </a:endParaRPr>
          </a:p>
        </p:txBody>
      </p:sp>
      <p:graphicFrame>
        <p:nvGraphicFramePr>
          <p:cNvPr id="4" name="Marcador de Posição de Conteúdo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2622099"/>
              </p:ext>
            </p:extLst>
          </p:nvPr>
        </p:nvGraphicFramePr>
        <p:xfrm>
          <a:off x="3528205" y="845388"/>
          <a:ext cx="5244860" cy="61161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Acrobat Document" r:id="rId3" imgW="4533798" imgH="6415796" progId="AcroExch.Document.DC">
                  <p:embed/>
                </p:oleObj>
              </mc:Choice>
              <mc:Fallback>
                <p:oleObj name="Acrobat Document" r:id="rId3" imgW="4533798" imgH="641579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28205" y="845388"/>
                        <a:ext cx="5244860" cy="61161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0851893"/>
      </p:ext>
    </p:extLst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52641" y="232913"/>
            <a:ext cx="8750482" cy="6504316"/>
          </a:xfrm>
        </p:spPr>
        <p:txBody>
          <a:bodyPr>
            <a:normAutofit/>
          </a:bodyPr>
          <a:lstStyle/>
          <a:p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A </a:t>
            </a: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IGUALDADE DE GÉNERO NA INVESTIGAÇÃO E NO ENSINO SUPERIOR</a:t>
            </a:r>
            <a:b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sz="2200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O CONTEXTO</a:t>
            </a:r>
            <a:br>
              <a:rPr lang="en-GB" sz="2200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GB" b="1" cap="small" dirty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GB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As </a:t>
            </a:r>
            <a:r>
              <a:rPr lang="pt-PT" sz="2200" b="1" dirty="0">
                <a:latin typeface="Calibri Light" panose="020F0302020204030204" pitchFamily="34" charset="0"/>
              </a:rPr>
              <a:t>mulheres destacam-se cada vez mais no ensino </a:t>
            </a:r>
            <a:r>
              <a:rPr lang="pt-PT" sz="2200" b="1" dirty="0" smtClean="0">
                <a:latin typeface="Calibri Light" panose="020F0302020204030204" pitchFamily="34" charset="0"/>
              </a:rPr>
              <a:t>superior e na ciência </a:t>
            </a:r>
            <a:r>
              <a:rPr lang="pt-PT" sz="2200" b="1" dirty="0">
                <a:latin typeface="Calibri Light" panose="020F0302020204030204" pitchFamily="34" charset="0"/>
              </a:rPr>
              <a:t>na </a:t>
            </a:r>
            <a:r>
              <a:rPr lang="pt-PT" sz="2200" b="1" dirty="0" smtClean="0">
                <a:latin typeface="Calibri Light" panose="020F0302020204030204" pitchFamily="34" charset="0"/>
              </a:rPr>
              <a:t>EU, nomeadamente entre a população com o grau de doutoramento</a:t>
            </a:r>
            <a:r>
              <a:rPr lang="pt-PT" sz="2200" b="1" dirty="0" smtClean="0">
                <a:latin typeface="Calibri Light" panose="020F0302020204030204" pitchFamily="34" charset="0"/>
              </a:rPr>
              <a:t>. </a:t>
            </a: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No </a:t>
            </a:r>
            <a:r>
              <a:rPr lang="pt-PT" sz="2200" b="1" dirty="0">
                <a:latin typeface="Calibri Light" panose="020F0302020204030204" pitchFamily="34" charset="0"/>
              </a:rPr>
              <a:t>entanto, de acordo com o </a:t>
            </a:r>
            <a:r>
              <a:rPr lang="pt-PT" sz="2200" b="1" i="1" dirty="0">
                <a:latin typeface="Calibri Light" panose="020F0302020204030204" pitchFamily="34" charset="0"/>
              </a:rPr>
              <a:t>SHE F</a:t>
            </a:r>
            <a:r>
              <a:rPr lang="pt-PT" sz="2200" b="1" i="1" dirty="0" smtClean="0">
                <a:latin typeface="Calibri Light" panose="020F0302020204030204" pitchFamily="34" charset="0"/>
              </a:rPr>
              <a:t>igures </a:t>
            </a:r>
            <a:r>
              <a:rPr lang="pt-PT" sz="2200" b="1" dirty="0">
                <a:latin typeface="Calibri Light" panose="020F0302020204030204" pitchFamily="34" charset="0"/>
              </a:rPr>
              <a:t>da </a:t>
            </a:r>
            <a:r>
              <a:rPr lang="pt-PT" sz="2200" b="1" dirty="0" smtClean="0">
                <a:latin typeface="Calibri Light" panose="020F0302020204030204" pitchFamily="34" charset="0"/>
              </a:rPr>
              <a:t>CE </a:t>
            </a:r>
            <a:r>
              <a:rPr lang="pt-PT" sz="2200" b="1" dirty="0">
                <a:latin typeface="Calibri Light" panose="020F0302020204030204" pitchFamily="34" charset="0"/>
              </a:rPr>
              <a:t>(2015), elas </a:t>
            </a:r>
            <a:r>
              <a:rPr lang="pt-PT" sz="2200" b="1" dirty="0" smtClean="0">
                <a:latin typeface="Calibri Light" panose="020F0302020204030204" pitchFamily="34" charset="0"/>
              </a:rPr>
              <a:t>estão sub-representadas, </a:t>
            </a:r>
            <a:r>
              <a:rPr lang="pt-PT" sz="2200" b="1" dirty="0">
                <a:latin typeface="Calibri Light" panose="020F0302020204030204" pitchFamily="34" charset="0"/>
              </a:rPr>
              <a:t>constituindo apenas </a:t>
            </a: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33</a:t>
            </a:r>
            <a:r>
              <a:rPr lang="pt-PT" sz="2200" b="1" dirty="0">
                <a:latin typeface="Calibri Light" panose="020F0302020204030204" pitchFamily="34" charset="0"/>
              </a:rPr>
              <a:t>% de investigadores/as, </a:t>
            </a: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21</a:t>
            </a:r>
            <a:r>
              <a:rPr lang="pt-PT" sz="2200" b="1" dirty="0">
                <a:latin typeface="Calibri Light" panose="020F0302020204030204" pitchFamily="34" charset="0"/>
              </a:rPr>
              <a:t>% dos/as catedráticos/as </a:t>
            </a:r>
            <a:r>
              <a:rPr lang="pt-PT" sz="2200" b="1" dirty="0" smtClean="0">
                <a:latin typeface="Calibri Light" panose="020F0302020204030204" pitchFamily="34" charset="0"/>
              </a:rPr>
              <a:t> </a:t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20</a:t>
            </a:r>
            <a:r>
              <a:rPr lang="pt-PT" sz="2200" b="1" dirty="0">
                <a:latin typeface="Calibri Light" panose="020F0302020204030204" pitchFamily="34" charset="0"/>
              </a:rPr>
              <a:t>% das chefias das instituições de ensino </a:t>
            </a:r>
            <a:r>
              <a:rPr lang="pt-PT" sz="2200" b="1" dirty="0" smtClean="0">
                <a:latin typeface="Calibri Light" panose="020F0302020204030204" pitchFamily="34" charset="0"/>
              </a:rPr>
              <a:t>superior</a:t>
            </a: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>
                <a:latin typeface="Calibri Light" panose="020F0302020204030204" pitchFamily="34" charset="0"/>
              </a:rPr>
              <a:t/>
            </a:r>
            <a:br>
              <a:rPr lang="pt-PT" sz="2200" b="1" dirty="0">
                <a:latin typeface="Calibri Light" panose="020F0302020204030204" pitchFamily="34" charset="0"/>
              </a:rPr>
            </a:br>
            <a:endParaRPr lang="en-GB" sz="2200" b="1" cap="small" dirty="0">
              <a:solidFill>
                <a:schemeClr val="accent6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7" name="officeArt object"/>
          <p:cNvPicPr>
            <a:picLocks noGrp="1"/>
          </p:cNvPicPr>
          <p:nvPr>
            <p:ph idx="1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9903123" y="506907"/>
            <a:ext cx="1934941" cy="139953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3698" y="3083699"/>
            <a:ext cx="6858001" cy="6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23000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52641" y="232913"/>
            <a:ext cx="8750482" cy="6504316"/>
          </a:xfrm>
        </p:spPr>
        <p:txBody>
          <a:bodyPr>
            <a:normAutofit fontScale="90000"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A </a:t>
            </a: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IGUALDADE DE GÉNERO NA INVESTIGAÇÃO E NO ENSINO SUPERIOR</a:t>
            </a:r>
            <a:b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O CONTEXTO</a:t>
            </a:r>
            <a:b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As Universidades e as </a:t>
            </a:r>
            <a:r>
              <a:rPr lang="pt-PT" sz="2200" b="1" dirty="0" err="1" smtClean="0">
                <a:latin typeface="Calibri Light" panose="020F0302020204030204" pitchFamily="34" charset="0"/>
              </a:rPr>
              <a:t>RPOs</a:t>
            </a:r>
            <a:r>
              <a:rPr lang="pt-PT" sz="2200" b="1" dirty="0" smtClean="0">
                <a:latin typeface="Calibri Light" panose="020F0302020204030204" pitchFamily="34" charset="0"/>
              </a:rPr>
              <a:t> </a:t>
            </a:r>
            <a:r>
              <a:rPr lang="pt-PT" sz="2200" b="1" dirty="0">
                <a:latin typeface="Calibri Light" panose="020F0302020204030204" pitchFamily="34" charset="0"/>
              </a:rPr>
              <a:t>têm um papel fundamental na resolução destes desequilíbrios, </a:t>
            </a:r>
            <a:r>
              <a:rPr lang="pt-PT" sz="2200" b="1" dirty="0" smtClean="0">
                <a:latin typeface="Calibri Light" panose="020F0302020204030204" pitchFamily="34" charset="0"/>
              </a:rPr>
              <a:t> dadas as suas responsabilidades na</a:t>
            </a: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Seleção</a:t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Recrutamento</a:t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Promoção</a:t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/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r>
              <a:rPr lang="pt-PT" sz="2200" b="1" dirty="0" smtClean="0">
                <a:latin typeface="Calibri Light" panose="020F0302020204030204" pitchFamily="34" charset="0"/>
              </a:rPr>
              <a:t>assegurando </a:t>
            </a:r>
            <a:r>
              <a:rPr lang="pt-PT" sz="2200" b="1" dirty="0">
                <a:latin typeface="Calibri Light" panose="020F0302020204030204" pitchFamily="34" charset="0"/>
              </a:rPr>
              <a:t>que o recrutamento de talentos e a excelência na investigação </a:t>
            </a:r>
            <a:r>
              <a:rPr lang="pt-PT" sz="2200" b="1" dirty="0" smtClean="0">
                <a:latin typeface="Calibri Light" panose="020F0302020204030204" pitchFamily="34" charset="0"/>
              </a:rPr>
              <a:t>coexistem </a:t>
            </a:r>
            <a:r>
              <a:rPr lang="pt-PT" sz="2200" b="1" dirty="0">
                <a:latin typeface="Calibri Light" panose="020F0302020204030204" pitchFamily="34" charset="0"/>
              </a:rPr>
              <a:t>com a consciência social e a responsabilidade </a:t>
            </a:r>
            <a:r>
              <a:rPr lang="pt-PT" sz="2200" b="1" dirty="0" smtClean="0">
                <a:latin typeface="Calibri Light" panose="020F0302020204030204" pitchFamily="34" charset="0"/>
              </a:rPr>
              <a:t>social.</a:t>
            </a:r>
            <a:br>
              <a:rPr lang="pt-PT" sz="2200" b="1" dirty="0" smtClean="0">
                <a:latin typeface="Calibri Light" panose="020F0302020204030204" pitchFamily="34" charset="0"/>
              </a:rPr>
            </a:br>
            <a:endParaRPr lang="en-GB" sz="2200" b="1" cap="small" dirty="0">
              <a:solidFill>
                <a:schemeClr val="accent6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7" name="officeArt object"/>
          <p:cNvPicPr>
            <a:picLocks noGrp="1"/>
          </p:cNvPicPr>
          <p:nvPr>
            <p:ph idx="1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9903123" y="506907"/>
            <a:ext cx="1934941" cy="139953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3698" y="3083699"/>
            <a:ext cx="6858001" cy="6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3866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690606" y="1"/>
            <a:ext cx="9118121" cy="7082286"/>
          </a:xfrm>
          <a:solidFill>
            <a:schemeClr val="bg1"/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A </a:t>
            </a:r>
            <a:r>
              <a:rPr lang="en-GB" sz="2400" b="1" cap="small" dirty="0" err="1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Igualdade</a:t>
            </a:r>
            <a:r>
              <a:rPr lang="en-GB" sz="24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 de </a:t>
            </a:r>
            <a:r>
              <a:rPr lang="en-GB" sz="2400" b="1" cap="small" dirty="0" err="1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Género</a:t>
            </a:r>
            <a:r>
              <a:rPr lang="en-GB" sz="24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NO H2020</a:t>
            </a:r>
            <a:b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/>
            </a:r>
            <a:br>
              <a:rPr lang="en-GB" sz="2200" b="1" cap="small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r>
              <a:rPr lang="pt-PT" sz="2200" b="1" cap="small" dirty="0" smtClean="0">
                <a:latin typeface="Calibri Light" panose="020F0302020204030204" pitchFamily="34" charset="0"/>
              </a:rPr>
              <a:t/>
            </a:r>
            <a:br>
              <a:rPr lang="pt-PT" sz="2200" b="1" cap="small" dirty="0" smtClean="0">
                <a:latin typeface="Calibri Light" panose="020F0302020204030204" pitchFamily="34" charset="0"/>
              </a:rPr>
            </a:br>
            <a:r>
              <a:rPr lang="pt-PT" sz="2200" b="1" cap="small" dirty="0" smtClean="0">
                <a:latin typeface="Calibri Light" panose="020F0302020204030204" pitchFamily="34" charset="0"/>
              </a:rPr>
              <a:t/>
            </a:r>
            <a:br>
              <a:rPr lang="pt-PT" sz="2200" b="1" cap="small" dirty="0" smtClean="0">
                <a:latin typeface="Calibri Light" panose="020F0302020204030204" pitchFamily="34" charset="0"/>
              </a:rPr>
            </a:br>
            <a:r>
              <a:rPr lang="pt-PT" sz="2200" b="1" cap="small" dirty="0" smtClean="0">
                <a:latin typeface="Calibri Light" panose="020F0302020204030204" pitchFamily="34" charset="0"/>
              </a:rPr>
              <a:t>- </a:t>
            </a:r>
            <a:r>
              <a:rPr lang="pt-PT" sz="1800" b="1" cap="small" dirty="0">
                <a:latin typeface="Calibri" panose="020F0502020204030204" pitchFamily="34" charset="0"/>
              </a:rPr>
              <a:t>Promover o equilíbrio de género nas equipas de investigação </a:t>
            </a:r>
            <a:r>
              <a:rPr lang="pt-PT" sz="1800" b="1" cap="small" dirty="0" smtClean="0">
                <a:latin typeface="Calibri" panose="020F0502020204030204" pitchFamily="34" charset="0"/>
              </a:rPr>
              <a:t/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/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>- Garantir </a:t>
            </a:r>
            <a:r>
              <a:rPr lang="pt-PT" sz="1800" b="1" cap="small" dirty="0">
                <a:latin typeface="Calibri" panose="020F0502020204030204" pitchFamily="34" charset="0"/>
              </a:rPr>
              <a:t>o equilíbrio de género na tomada de decisão, tendo em conta as metas definidas pela Comissão : 40% para o sexo sub-representado nos painéis e grupos de </a:t>
            </a:r>
            <a:r>
              <a:rPr lang="pt-PT" sz="1800" b="1" cap="small" dirty="0" smtClean="0">
                <a:latin typeface="Calibri" panose="020F0502020204030204" pitchFamily="34" charset="0"/>
              </a:rPr>
              <a:t>trabalho e  50</a:t>
            </a:r>
            <a:r>
              <a:rPr lang="pt-PT" sz="1800" b="1" cap="small" dirty="0">
                <a:latin typeface="Calibri" panose="020F0502020204030204" pitchFamily="34" charset="0"/>
              </a:rPr>
              <a:t>% para os Grupos de Aconselhamento </a:t>
            </a:r>
            <a:r>
              <a:rPr lang="pt-PT" sz="1800" b="1" cap="small" dirty="0" smtClean="0">
                <a:latin typeface="Calibri" panose="020F0502020204030204" pitchFamily="34" charset="0"/>
              </a:rPr>
              <a:t/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/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>- Integrar </a:t>
            </a:r>
            <a:r>
              <a:rPr lang="pt-PT" sz="1800" b="1" cap="small" dirty="0">
                <a:latin typeface="Calibri" panose="020F0502020204030204" pitchFamily="34" charset="0"/>
              </a:rPr>
              <a:t>a análise de sexo / género na investigação e na </a:t>
            </a:r>
            <a:r>
              <a:rPr lang="pt-PT" sz="1800" b="1" cap="small" dirty="0" smtClean="0">
                <a:latin typeface="Calibri" panose="020F0502020204030204" pitchFamily="34" charset="0"/>
              </a:rPr>
              <a:t>inovação</a:t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/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2200" b="1" cap="small" dirty="0">
                <a:latin typeface="Calibri Light" panose="020F0302020204030204" pitchFamily="34" charset="0"/>
              </a:rPr>
              <a:t/>
            </a:r>
            <a:br>
              <a:rPr lang="pt-PT" sz="2200" b="1" cap="small" dirty="0">
                <a:latin typeface="Calibri Light" panose="020F03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>A </a:t>
            </a:r>
            <a:r>
              <a:rPr lang="pt-PT" sz="1800" b="1" cap="small" dirty="0" smtClean="0">
                <a:latin typeface="Calibri" panose="020F0502020204030204" pitchFamily="34" charset="0"/>
              </a:rPr>
              <a:t>Prioridade da PROMOÇÃO </a:t>
            </a:r>
            <a:r>
              <a:rPr lang="pt-PT" sz="1800" b="1" cap="small" dirty="0" smtClean="0">
                <a:latin typeface="Calibri" panose="020F0502020204030204" pitchFamily="34" charset="0"/>
              </a:rPr>
              <a:t>DA IG </a:t>
            </a:r>
            <a:r>
              <a:rPr lang="pt-PT" sz="1800" b="1" cap="small" dirty="0" smtClean="0">
                <a:latin typeface="Calibri" panose="020F0502020204030204" pitchFamily="34" charset="0"/>
              </a:rPr>
              <a:t>surge</a:t>
            </a:r>
            <a:r>
              <a:rPr lang="pt-PT" sz="1800" b="1" cap="small" dirty="0" smtClean="0">
                <a:latin typeface="Calibri" panose="020F0502020204030204" pitchFamily="34" charset="0"/>
              </a:rPr>
              <a:t> </a:t>
            </a:r>
            <a:r>
              <a:rPr lang="pt-PT" sz="1800" b="1" cap="small" dirty="0" smtClean="0">
                <a:latin typeface="Calibri" panose="020F0502020204030204" pitchFamily="34" charset="0"/>
              </a:rPr>
              <a:t>nos </a:t>
            </a:r>
            <a:r>
              <a:rPr lang="pt-PT" sz="1800" b="1" cap="small" dirty="0">
                <a:latin typeface="Calibri" panose="020F0502020204030204" pitchFamily="34" charset="0"/>
              </a:rPr>
              <a:t>3 documentos que </a:t>
            </a:r>
            <a:r>
              <a:rPr lang="pt-PT" sz="1800" b="1" cap="small" dirty="0" smtClean="0">
                <a:latin typeface="Calibri" panose="020F0502020204030204" pitchFamily="34" charset="0"/>
              </a:rPr>
              <a:t>Dão</a:t>
            </a:r>
            <a:r>
              <a:rPr lang="pt-PT" sz="1800" b="1" cap="small" dirty="0" smtClean="0">
                <a:latin typeface="Calibri" panose="020F0502020204030204" pitchFamily="34" charset="0"/>
              </a:rPr>
              <a:t> </a:t>
            </a:r>
            <a:r>
              <a:rPr lang="pt-PT" sz="1800" b="1" cap="small" dirty="0" smtClean="0">
                <a:latin typeface="Calibri" panose="020F0502020204030204" pitchFamily="34" charset="0"/>
              </a:rPr>
              <a:t>ENQUADRAMENTO LEGAL </a:t>
            </a:r>
            <a:r>
              <a:rPr lang="pt-PT" sz="1800" b="1" cap="small" dirty="0" smtClean="0">
                <a:latin typeface="Calibri" panose="020F0502020204030204" pitchFamily="34" charset="0"/>
              </a:rPr>
              <a:t>AO </a:t>
            </a:r>
            <a:r>
              <a:rPr lang="pt-PT" sz="1800" b="1" cap="small" dirty="0" smtClean="0">
                <a:latin typeface="Calibri" panose="020F0502020204030204" pitchFamily="34" charset="0"/>
              </a:rPr>
              <a:t>H2020</a:t>
            </a:r>
            <a:r>
              <a:rPr lang="pt-PT" sz="1800" b="1" cap="small" dirty="0">
                <a:latin typeface="Calibri" panose="020F0502020204030204" pitchFamily="34" charset="0"/>
              </a:rPr>
              <a:t>: </a:t>
            </a:r>
            <a:r>
              <a:rPr lang="pt-PT" sz="1800" b="1" cap="small" dirty="0" smtClean="0">
                <a:latin typeface="Calibri" panose="020F0502020204030204" pitchFamily="34" charset="0"/>
              </a:rPr>
              <a:t/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>• </a:t>
            </a:r>
            <a:r>
              <a:rPr lang="pt-PT" sz="1800" b="1" cap="small" dirty="0">
                <a:latin typeface="Calibri" panose="020F0502020204030204" pitchFamily="34" charset="0"/>
              </a:rPr>
              <a:t>O </a:t>
            </a:r>
            <a:r>
              <a:rPr lang="pt-PT" sz="1800" b="1" cap="small" dirty="0" smtClean="0">
                <a:latin typeface="Calibri" panose="020F0502020204030204" pitchFamily="34" charset="0"/>
              </a:rPr>
              <a:t>Regulamento </a:t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>•</a:t>
            </a:r>
            <a:r>
              <a:rPr lang="pt-PT" sz="1800" b="1" cap="small" dirty="0">
                <a:latin typeface="Calibri" panose="020F0502020204030204" pitchFamily="34" charset="0"/>
              </a:rPr>
              <a:t>As Normas de Participação </a:t>
            </a:r>
            <a:r>
              <a:rPr lang="pt-PT" sz="1800" b="1" cap="small" dirty="0" smtClean="0">
                <a:latin typeface="Calibri" panose="020F0502020204030204" pitchFamily="34" charset="0"/>
              </a:rPr>
              <a:t/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>•</a:t>
            </a:r>
            <a:r>
              <a:rPr lang="pt-PT" sz="1800" b="1" cap="small" dirty="0">
                <a:latin typeface="Calibri" panose="020F0502020204030204" pitchFamily="34" charset="0"/>
              </a:rPr>
              <a:t>O Programa Específico para a Implementação do </a:t>
            </a:r>
            <a:r>
              <a:rPr lang="pt-PT" sz="1800" b="1" cap="small" dirty="0" smtClean="0">
                <a:latin typeface="Calibri" panose="020F0502020204030204" pitchFamily="34" charset="0"/>
              </a:rPr>
              <a:t>H2020</a:t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 smtClean="0">
                <a:latin typeface="Calibri" panose="020F0502020204030204" pitchFamily="34" charset="0"/>
              </a:rPr>
              <a:t/>
            </a:r>
            <a:br>
              <a:rPr lang="pt-PT" sz="1800" b="1" cap="small" dirty="0" smtClean="0">
                <a:latin typeface="Calibri" panose="020F0502020204030204" pitchFamily="34" charset="0"/>
              </a:rPr>
            </a:br>
            <a:r>
              <a:rPr lang="pt-PT" sz="1800" b="1" cap="small" dirty="0">
                <a:latin typeface="Calibri" panose="020F0502020204030204" pitchFamily="34" charset="0"/>
              </a:rPr>
              <a:t/>
            </a:r>
            <a:br>
              <a:rPr lang="pt-PT" sz="1800" b="1" cap="small" dirty="0">
                <a:latin typeface="Calibri" panose="020F0502020204030204" pitchFamily="34" charset="0"/>
              </a:rPr>
            </a:br>
            <a:r>
              <a:rPr lang="pt-PT" sz="1600" b="1" cap="small" dirty="0" smtClean="0">
                <a:latin typeface="+mn-lt"/>
              </a:rPr>
              <a:t>Antecedentes:</a:t>
            </a:r>
            <a:br>
              <a:rPr lang="pt-PT" sz="1600" b="1" cap="small" dirty="0" smtClean="0">
                <a:latin typeface="+mn-lt"/>
              </a:rPr>
            </a:br>
            <a:r>
              <a:rPr lang="pt-PT" sz="1600" b="1" cap="small" dirty="0" smtClean="0">
                <a:latin typeface="+mn-lt"/>
              </a:rPr>
              <a:t>2000 - IG é uma das (5) Prioridades do Espaço Europeu de investigação </a:t>
            </a:r>
            <a:br>
              <a:rPr lang="pt-PT" sz="1600" b="1" cap="small" dirty="0" smtClean="0">
                <a:latin typeface="+mn-lt"/>
              </a:rPr>
            </a:br>
            <a:r>
              <a:rPr lang="pt-PT" sz="1600" b="1" cap="small" dirty="0" smtClean="0">
                <a:latin typeface="+mn-lt"/>
              </a:rPr>
              <a:t>2012 - Comunicação da comissão</a:t>
            </a:r>
            <a:br>
              <a:rPr lang="pt-PT" sz="1600" b="1" cap="small" dirty="0" smtClean="0">
                <a:latin typeface="+mn-lt"/>
              </a:rPr>
            </a:br>
            <a:r>
              <a:rPr lang="pt-PT" sz="1600" u="sng" dirty="0">
                <a:latin typeface="+mn-lt"/>
                <a:hlinkClick r:id="rId2"/>
              </a:rPr>
              <a:t>https://ec.europa.eu/research/science-society/document_library/pdf_06/era-communication-partnership-excellence-growth_en.pdf</a:t>
            </a:r>
            <a:r>
              <a:rPr lang="pt-PT" sz="1600" dirty="0">
                <a:latin typeface="+mn-lt"/>
              </a:rPr>
              <a:t/>
            </a:r>
            <a:br>
              <a:rPr lang="pt-PT" sz="1600" dirty="0">
                <a:latin typeface="+mn-lt"/>
              </a:rPr>
            </a:br>
            <a:r>
              <a:rPr lang="pt-PT" sz="1600" dirty="0">
                <a:latin typeface="+mn-lt"/>
              </a:rPr>
              <a:t>páginas </a:t>
            </a:r>
            <a:r>
              <a:rPr lang="pt-PT" sz="1600" dirty="0" smtClean="0">
                <a:latin typeface="+mn-lt"/>
              </a:rPr>
              <a:t>12-13</a:t>
            </a:r>
            <a:r>
              <a:rPr lang="pt-PT" sz="1600" dirty="0" smtClean="0">
                <a:latin typeface="+mn-lt"/>
              </a:rPr>
              <a:t/>
            </a:r>
            <a:br>
              <a:rPr lang="pt-PT" sz="1600" dirty="0" smtClean="0">
                <a:latin typeface="+mn-lt"/>
              </a:rPr>
            </a:br>
            <a:r>
              <a:rPr lang="pt-PT" sz="1600" b="1" dirty="0" smtClean="0">
                <a:latin typeface="+mn-lt"/>
              </a:rPr>
              <a:t>2013 -</a:t>
            </a:r>
            <a:r>
              <a:rPr lang="pt-PT" sz="1600" dirty="0" smtClean="0">
                <a:latin typeface="+mn-lt"/>
              </a:rPr>
              <a:t> </a:t>
            </a:r>
            <a:r>
              <a:rPr lang="pt-PT" sz="1600" b="1" dirty="0" smtClean="0">
                <a:latin typeface="+mn-lt"/>
              </a:rPr>
              <a:t>Recomendações do Grupo de Peritos aos Estados Membros</a:t>
            </a:r>
            <a:r>
              <a:rPr lang="pt-PT" sz="1600" dirty="0">
                <a:latin typeface="+mn-lt"/>
              </a:rPr>
              <a:t/>
            </a:r>
            <a:br>
              <a:rPr lang="pt-PT" sz="1600" dirty="0">
                <a:latin typeface="+mn-lt"/>
              </a:rPr>
            </a:br>
            <a:r>
              <a:rPr lang="pt-PT" sz="1600" u="sng" dirty="0">
                <a:latin typeface="+mn-lt"/>
                <a:hlinkClick r:id="rId3"/>
              </a:rPr>
              <a:t>http://</a:t>
            </a:r>
            <a:r>
              <a:rPr lang="pt-PT" sz="1600" u="sng" dirty="0" smtClean="0">
                <a:latin typeface="+mn-lt"/>
                <a:hlinkClick r:id="rId3"/>
              </a:rPr>
              <a:t>ec.europa.eu/research/era/pdf/era_progress_report2013/expert-group-support.pdf</a:t>
            </a:r>
            <a:r>
              <a:rPr lang="pt-PT" sz="1600" u="sng" dirty="0" smtClean="0">
                <a:latin typeface="+mn-lt"/>
              </a:rPr>
              <a:t/>
            </a:r>
            <a:br>
              <a:rPr lang="pt-PT" sz="1600" u="sng" dirty="0" smtClean="0">
                <a:latin typeface="+mn-lt"/>
              </a:rPr>
            </a:br>
            <a:endParaRPr lang="en-GB" sz="1600" b="1" cap="small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" name="officeArt object"/>
          <p:cNvPicPr>
            <a:picLocks noGrp="1"/>
          </p:cNvPicPr>
          <p:nvPr>
            <p:ph idx="1"/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9903123" y="506907"/>
            <a:ext cx="1934941" cy="139953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3698" y="3083699"/>
            <a:ext cx="6858001" cy="6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3697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ta para a direita 8"/>
          <p:cNvSpPr/>
          <p:nvPr/>
        </p:nvSpPr>
        <p:spPr>
          <a:xfrm>
            <a:off x="5104647" y="3183838"/>
            <a:ext cx="2551950" cy="2628532"/>
          </a:xfrm>
          <a:prstGeom prst="rightArrow">
            <a:avLst>
              <a:gd name="adj1" fmla="val 50000"/>
              <a:gd name="adj2" fmla="val 52412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656597" y="3205610"/>
            <a:ext cx="3786850" cy="2584989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pt-PT" sz="1800" b="1" dirty="0" smtClean="0">
                <a:solidFill>
                  <a:schemeClr val="accent6">
                    <a:lumMod val="50000"/>
                  </a:schemeClr>
                </a:solidFill>
              </a:rPr>
              <a:t>Remover </a:t>
            </a:r>
            <a:r>
              <a:rPr lang="pt-PT" sz="1800" b="1" dirty="0">
                <a:solidFill>
                  <a:schemeClr val="accent6">
                    <a:lumMod val="50000"/>
                  </a:schemeClr>
                </a:solidFill>
              </a:rPr>
              <a:t>os obstáculos </a:t>
            </a:r>
            <a:r>
              <a:rPr lang="pt-PT" sz="1800" dirty="0"/>
              <a:t>ao recrutamento e à progressão profissional </a:t>
            </a:r>
            <a:r>
              <a:rPr lang="pt-PT" sz="1800" smtClean="0"/>
              <a:t>de investigadoras </a:t>
            </a:r>
            <a:r>
              <a:rPr lang="pt-PT" sz="1800" dirty="0"/>
              <a:t>e docentes do ensino superior;</a:t>
            </a:r>
            <a:endParaRPr lang="en-GB" sz="1800" dirty="0"/>
          </a:p>
          <a:p>
            <a:pPr marL="514350" lvl="0" indent="-514350">
              <a:buFont typeface="+mj-lt"/>
              <a:buAutoNum type="arabicPeriod"/>
            </a:pPr>
            <a:r>
              <a:rPr lang="pt-PT" sz="1800" b="1" dirty="0">
                <a:solidFill>
                  <a:schemeClr val="accent6">
                    <a:lumMod val="50000"/>
                  </a:schemeClr>
                </a:solidFill>
              </a:rPr>
              <a:t>Atenuar os desequilíbrios </a:t>
            </a:r>
            <a:r>
              <a:rPr lang="pt-PT" sz="1800" dirty="0"/>
              <a:t>de género nos processos de tomada de decisão;</a:t>
            </a:r>
            <a:endParaRPr lang="en-GB" sz="1800" dirty="0"/>
          </a:p>
          <a:p>
            <a:pPr marL="514350" lvl="0" indent="-514350">
              <a:buFont typeface="+mj-lt"/>
              <a:buAutoNum type="arabicPeriod"/>
            </a:pPr>
            <a:r>
              <a:rPr lang="pt-PT" sz="1800" b="1" dirty="0">
                <a:solidFill>
                  <a:schemeClr val="accent6">
                    <a:lumMod val="50000"/>
                  </a:schemeClr>
                </a:solidFill>
              </a:rPr>
              <a:t>Reforçar a dimensão de género </a:t>
            </a:r>
            <a:r>
              <a:rPr lang="pt-PT" sz="1800" dirty="0"/>
              <a:t>nos programas de investigação</a:t>
            </a:r>
            <a:r>
              <a:rPr lang="pt-PT" sz="1800" dirty="0" smtClean="0"/>
              <a:t>.</a:t>
            </a:r>
            <a:endParaRPr lang="en-GB" sz="1800" dirty="0"/>
          </a:p>
        </p:txBody>
      </p:sp>
      <p:pic>
        <p:nvPicPr>
          <p:cNvPr id="5" name="officeArt object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01012" y="75178"/>
            <a:ext cx="907620" cy="76404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8" name="Retângulo 7"/>
          <p:cNvSpPr/>
          <p:nvPr/>
        </p:nvSpPr>
        <p:spPr>
          <a:xfrm>
            <a:off x="5117776" y="3840264"/>
            <a:ext cx="21246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PT" sz="1600" dirty="0" smtClean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r>
              <a:rPr lang="pt-PT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O desafio da CE tem subjacente </a:t>
            </a:r>
            <a:r>
              <a:rPr lang="pt-PT" sz="1600" dirty="0">
                <a:solidFill>
                  <a:schemeClr val="bg1"/>
                </a:solidFill>
                <a:latin typeface="Trebuchet MS" panose="020B0603020202020204" pitchFamily="34" charset="0"/>
              </a:rPr>
              <a:t>os seguintes </a:t>
            </a:r>
            <a:r>
              <a:rPr lang="pt-PT" sz="16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objectivos</a:t>
            </a:r>
            <a:r>
              <a:rPr lang="pt-PT" sz="1600" dirty="0">
                <a:solidFill>
                  <a:schemeClr val="bg1"/>
                </a:solidFill>
                <a:latin typeface="Trebuchet MS" panose="020B0603020202020204" pitchFamily="34" charset="0"/>
              </a:rPr>
              <a:t>:</a:t>
            </a:r>
            <a:endParaRPr lang="en-GB" sz="1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Seta dobrada para cima 11"/>
          <p:cNvSpPr/>
          <p:nvPr/>
        </p:nvSpPr>
        <p:spPr>
          <a:xfrm rot="5400000">
            <a:off x="2546141" y="1629613"/>
            <a:ext cx="437154" cy="876755"/>
          </a:xfrm>
          <a:prstGeom prst="bentUp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107701" y="2666569"/>
            <a:ext cx="3856556" cy="361952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just"/>
            <a:endParaRPr lang="pt-PT" sz="2000" dirty="0" smtClean="0"/>
          </a:p>
          <a:p>
            <a:pPr algn="just"/>
            <a:r>
              <a:rPr lang="pt-PT" sz="2000" dirty="0" smtClean="0"/>
              <a:t>Sendo </a:t>
            </a:r>
            <a:r>
              <a:rPr lang="pt-PT" sz="2000" dirty="0"/>
              <a:t>a </a:t>
            </a:r>
            <a:r>
              <a:rPr lang="pt-PT" sz="2000" dirty="0" smtClean="0"/>
              <a:t>IG uma </a:t>
            </a:r>
            <a:r>
              <a:rPr lang="pt-PT" sz="2000" b="1" dirty="0" smtClean="0"/>
              <a:t>prioridade-chave</a:t>
            </a:r>
            <a:r>
              <a:rPr lang="pt-PT" sz="2000" dirty="0" smtClean="0"/>
              <a:t> </a:t>
            </a:r>
            <a:r>
              <a:rPr lang="pt-PT" sz="2000" dirty="0"/>
              <a:t>da </a:t>
            </a:r>
            <a:r>
              <a:rPr lang="pt-PT" sz="2000" dirty="0" err="1" smtClean="0"/>
              <a:t>European</a:t>
            </a:r>
            <a:r>
              <a:rPr lang="pt-PT" sz="2000" dirty="0" smtClean="0"/>
              <a:t> </a:t>
            </a:r>
            <a:r>
              <a:rPr lang="pt-PT" sz="2000" dirty="0"/>
              <a:t>Research </a:t>
            </a:r>
            <a:r>
              <a:rPr lang="pt-PT" sz="2000" dirty="0" err="1"/>
              <a:t>Area</a:t>
            </a:r>
            <a:r>
              <a:rPr lang="pt-PT" sz="2000" dirty="0"/>
              <a:t> (ERA), a CE </a:t>
            </a:r>
            <a:r>
              <a:rPr lang="pt-PT" sz="2000" dirty="0" smtClean="0"/>
              <a:t>desafiou os Estados-Membros</a:t>
            </a:r>
            <a:r>
              <a:rPr lang="pt-PT" sz="2000" dirty="0"/>
              <a:t>, os organismos de investigação (</a:t>
            </a:r>
            <a:r>
              <a:rPr lang="pt-PT" sz="2000" dirty="0" err="1"/>
              <a:t>RPOs</a:t>
            </a:r>
            <a:r>
              <a:rPr lang="pt-PT" sz="2000" dirty="0"/>
              <a:t>) – onde se incluem as instituições de ensino superior – e os organismos de financiamento à investigação (</a:t>
            </a:r>
            <a:r>
              <a:rPr lang="pt-PT" sz="2000" dirty="0" err="1"/>
              <a:t>RFOs</a:t>
            </a:r>
            <a:r>
              <a:rPr lang="pt-PT" sz="2000" dirty="0"/>
              <a:t>) a agirem no sentido da promoção </a:t>
            </a:r>
            <a:r>
              <a:rPr lang="pt-PT" sz="2000" dirty="0" smtClean="0"/>
              <a:t>IG na investigação.</a:t>
            </a:r>
          </a:p>
          <a:p>
            <a:pPr algn="just"/>
            <a:endParaRPr lang="pt-PT" sz="2000" dirty="0" smtClean="0"/>
          </a:p>
          <a:p>
            <a:pPr algn="just"/>
            <a:endParaRPr lang="pt-PT" dirty="0" smtClean="0"/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3255358" y="1035443"/>
            <a:ext cx="7974106" cy="144925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PT" sz="1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O SAGE insere-se na </a:t>
            </a:r>
            <a:r>
              <a:rPr lang="pt-PT" sz="18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linha de financiamento </a:t>
            </a:r>
            <a:r>
              <a:rPr lang="pt-PT" sz="1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“</a:t>
            </a:r>
            <a:r>
              <a:rPr lang="pt-PT" sz="1800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Support</a:t>
            </a:r>
            <a:r>
              <a:rPr lang="pt-PT" sz="1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to research </a:t>
            </a:r>
            <a:r>
              <a:rPr lang="pt-PT" sz="1800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organisations</a:t>
            </a:r>
            <a:r>
              <a:rPr lang="pt-PT" sz="1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to </a:t>
            </a:r>
            <a:r>
              <a:rPr lang="pt-PT" sz="1800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implement</a:t>
            </a:r>
            <a:r>
              <a:rPr lang="pt-PT" sz="1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pt-PT" sz="1800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gender</a:t>
            </a:r>
            <a:r>
              <a:rPr lang="pt-PT" sz="1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pt-PT" sz="1800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equality</a:t>
            </a:r>
            <a:r>
              <a:rPr lang="pt-PT" sz="1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r>
              <a:rPr lang="pt-PT" sz="1800" dirty="0" err="1" smtClean="0">
                <a:solidFill>
                  <a:schemeClr val="tx1"/>
                </a:solidFill>
                <a:latin typeface="Trebuchet MS" panose="020B0603020202020204" pitchFamily="34" charset="0"/>
              </a:rPr>
              <a:t>plans</a:t>
            </a:r>
            <a:r>
              <a:rPr lang="pt-PT" sz="1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” - (GERI-4-2015), criada pela CE com o objectivo principal de estimular a implementação de </a:t>
            </a:r>
            <a:r>
              <a:rPr lang="pt-PT" sz="1800" b="1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Planos para a Igualdade de Género </a:t>
            </a:r>
            <a:r>
              <a:rPr lang="pt-PT" sz="1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nas instituições de ensino superior e investigação. </a:t>
            </a:r>
            <a:endParaRPr lang="en-GB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3698" y="3083699"/>
            <a:ext cx="6858001" cy="6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85837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ço Reservado para Conteúdo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257" y="0"/>
            <a:ext cx="6858000" cy="6858000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4735" y="454364"/>
            <a:ext cx="5400912" cy="673990"/>
          </a:xfrm>
        </p:spPr>
        <p:txBody>
          <a:bodyPr>
            <a:normAutofit/>
          </a:bodyPr>
          <a:lstStyle/>
          <a:p>
            <a:r>
              <a:rPr lang="pt-PT" sz="3600" b="1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4 Dimensões Prioritárias</a:t>
            </a:r>
            <a:endParaRPr lang="en-GB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84735" y="3736775"/>
            <a:ext cx="4511885" cy="1976587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pt-PT" sz="2400" b="1" dirty="0" smtClean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Género </a:t>
            </a:r>
            <a:r>
              <a:rPr lang="pt-PT" sz="2400" b="1" dirty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e </a:t>
            </a:r>
            <a:r>
              <a:rPr lang="pt-PT" sz="2400" b="1" dirty="0" smtClean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Conhecimento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t-IT" sz="2400" b="1" dirty="0" smtClean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Progress</a:t>
            </a:r>
            <a:r>
              <a:rPr lang="pt-PT" sz="2400" b="1" dirty="0" err="1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ão</a:t>
            </a:r>
            <a:r>
              <a:rPr lang="pt-PT" sz="2400" b="1" dirty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pt-PT" sz="2400" b="1" dirty="0" smtClean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Profissional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pt-PT" sz="2400" b="1" dirty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Equilíbrio </a:t>
            </a:r>
            <a:r>
              <a:rPr lang="pt-PT" sz="2400" b="1" dirty="0" smtClean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Trabalho-Família</a:t>
            </a:r>
            <a:endParaRPr lang="en-GB" sz="2400" b="1" dirty="0">
              <a:solidFill>
                <a:schemeClr val="accent6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pt-PT" sz="2400" b="1" dirty="0" smtClean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</a:rPr>
              <a:t>Governação Institucional</a:t>
            </a:r>
            <a:endParaRPr lang="pt-PT" sz="2400" b="1" dirty="0">
              <a:solidFill>
                <a:schemeClr val="accent6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784736" y="1770845"/>
            <a:ext cx="4511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000" dirty="0">
                <a:latin typeface="Trebuchet MS" panose="020B0603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medidas previstas </a:t>
            </a:r>
            <a:r>
              <a:rPr lang="pt-PT" sz="2000" dirty="0" smtClean="0">
                <a:latin typeface="Trebuchet MS" panose="020B0603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nos Planos </a:t>
            </a:r>
            <a:r>
              <a:rPr lang="pt-PT" sz="2000" dirty="0" smtClean="0">
                <a:latin typeface="Trebuchet MS" panose="020B0603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serão </a:t>
            </a:r>
            <a:r>
              <a:rPr lang="pt-PT" sz="2000" dirty="0">
                <a:latin typeface="Trebuchet MS" panose="020B0603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organizadas de acordo com as quatro dimensões definidas como prioritárias </a:t>
            </a:r>
            <a:endParaRPr lang="pt-PT" sz="2000" dirty="0" smtClean="0">
              <a:latin typeface="Trebuchet MS" panose="020B0603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PT" sz="2000" dirty="0" smtClean="0">
                <a:latin typeface="Trebuchet MS" panose="020B0603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pt-PT" sz="2000" dirty="0" smtClean="0">
                <a:latin typeface="Trebuchet MS" panose="020B0603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SAGE:</a:t>
            </a:r>
            <a:endParaRPr lang="en-GB" sz="2000" dirty="0">
              <a:latin typeface="Trebuchet MS" panose="020B060302020202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3698" y="3083696"/>
            <a:ext cx="6858001" cy="690606"/>
          </a:xfrm>
          <a:prstGeom prst="rect">
            <a:avLst/>
          </a:prstGeom>
        </p:spPr>
      </p:pic>
      <p:pic>
        <p:nvPicPr>
          <p:cNvPr id="12" name="officeArt object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01012" y="75178"/>
            <a:ext cx="907620" cy="76404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271053882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fficeArt object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01012" y="75178"/>
            <a:ext cx="907620" cy="76404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2357530560"/>
              </p:ext>
            </p:extLst>
          </p:nvPr>
        </p:nvGraphicFramePr>
        <p:xfrm>
          <a:off x="973015" y="-191139"/>
          <a:ext cx="10127997" cy="7240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m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3698" y="3083699"/>
            <a:ext cx="6858001" cy="6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8418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3000" y="365125"/>
            <a:ext cx="10210800" cy="1325563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Método do SAGE para a Mudança Institucional (1)</a:t>
            </a:r>
            <a:b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endParaRPr lang="en-GB" sz="2200" dirty="0">
              <a:latin typeface="Trebuchet MS" panose="020B0603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43000" y="1570010"/>
            <a:ext cx="10210800" cy="528799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pt-PT" dirty="0" smtClean="0">
              <a:latin typeface="Trebuchet MS" panose="020B0603020202020204" pitchFamily="34" charset="0"/>
            </a:endParaRPr>
          </a:p>
          <a:p>
            <a:pPr marL="514350" indent="-514350">
              <a:buAutoNum type="arabicPeriod"/>
            </a:pPr>
            <a:r>
              <a:rPr lang="pt-PT" sz="2600" dirty="0" smtClean="0"/>
              <a:t>Proceder a um levantamento / diagnóstico da igualdade de género na instituição </a:t>
            </a:r>
          </a:p>
          <a:p>
            <a:pPr marL="514350" indent="-514350">
              <a:buAutoNum type="arabicPeriod"/>
            </a:pPr>
            <a:r>
              <a:rPr lang="pt-PT" sz="2600" dirty="0"/>
              <a:t>I</a:t>
            </a:r>
            <a:r>
              <a:rPr lang="pt-PT" sz="2600" dirty="0" smtClean="0"/>
              <a:t>dentificar problemas </a:t>
            </a:r>
          </a:p>
          <a:p>
            <a:pPr marL="514350" indent="-514350">
              <a:buAutoNum type="arabicPeriod"/>
            </a:pPr>
            <a:r>
              <a:rPr lang="pt-PT" sz="2600" dirty="0" smtClean="0"/>
              <a:t>Elaborar Planos para a Igualdade</a:t>
            </a:r>
            <a:r>
              <a:rPr lang="pt-PT" sz="2600" dirty="0" smtClean="0"/>
              <a:t> com ações planeadas</a:t>
            </a:r>
            <a:r>
              <a:rPr lang="pt-PT" sz="2600" dirty="0"/>
              <a:t> </a:t>
            </a:r>
            <a:r>
              <a:rPr lang="pt-PT" sz="2600" dirty="0" smtClean="0"/>
              <a:t>e</a:t>
            </a:r>
            <a:r>
              <a:rPr lang="pt-PT" sz="2600" dirty="0" smtClean="0"/>
              <a:t> </a:t>
            </a:r>
            <a:r>
              <a:rPr lang="pt-PT" sz="2600" dirty="0" smtClean="0"/>
              <a:t>medidas </a:t>
            </a:r>
            <a:r>
              <a:rPr lang="pt-PT" sz="2600" dirty="0"/>
              <a:t>de sucesso e </a:t>
            </a:r>
            <a:r>
              <a:rPr lang="pt-PT" sz="2600" dirty="0" smtClean="0"/>
              <a:t>impacto </a:t>
            </a:r>
          </a:p>
          <a:p>
            <a:pPr marL="0" indent="0">
              <a:buNone/>
            </a:pPr>
            <a:endParaRPr lang="pt-PT" dirty="0" smtClean="0">
              <a:solidFill>
                <a:schemeClr val="accent6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pt-PT" b="1" dirty="0" smtClean="0">
                <a:latin typeface="Trebuchet MS" panose="020B0603020202020204" pitchFamily="34" charset="0"/>
              </a:rPr>
              <a:t>Impacto dos PLANOS </a:t>
            </a:r>
            <a:r>
              <a:rPr lang="pt-PT" b="1" dirty="0">
                <a:latin typeface="Trebuchet MS" panose="020B0603020202020204" pitchFamily="34" charset="0"/>
              </a:rPr>
              <a:t>para a IGUALDADE DE </a:t>
            </a:r>
            <a:r>
              <a:rPr lang="pt-PT" b="1" dirty="0" smtClean="0">
                <a:latin typeface="Trebuchet MS" panose="020B0603020202020204" pitchFamily="34" charset="0"/>
              </a:rPr>
              <a:t>GÉNERO</a:t>
            </a:r>
            <a:endParaRPr lang="pt-PT" dirty="0" smtClean="0">
              <a:solidFill>
                <a:schemeClr val="accent6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pt-PT" sz="17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</a:t>
            </a:r>
            <a:r>
              <a:rPr lang="pt-PT" sz="17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ntegrar a IG na visão da organização</a:t>
            </a:r>
          </a:p>
          <a:p>
            <a:pPr marL="0" indent="0" algn="ctr">
              <a:buNone/>
            </a:pPr>
            <a:r>
              <a:rPr lang="pt-PT" sz="17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I</a:t>
            </a:r>
            <a:r>
              <a:rPr lang="pt-PT" sz="17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ntroduzir estatísticas por sexo nos documentos públicos</a:t>
            </a:r>
          </a:p>
          <a:p>
            <a:pPr marL="0" indent="0" algn="ctr">
              <a:buNone/>
            </a:pPr>
            <a:r>
              <a:rPr lang="pt-PT" sz="17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</a:t>
            </a:r>
            <a:r>
              <a:rPr lang="pt-PT" sz="17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apacitar os serviços administrativos e os de RH em particular</a:t>
            </a:r>
          </a:p>
          <a:p>
            <a:pPr marL="0" indent="0" algn="ctr">
              <a:buNone/>
            </a:pPr>
            <a:r>
              <a:rPr lang="pt-PT" sz="17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Capacitar os/as gestores/as da instituição com responsabilidades ao nível do recrutamento e promoção</a:t>
            </a:r>
            <a:endParaRPr lang="pt-PT" sz="1700" dirty="0" smtClean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pt-PT" sz="17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Melhorar os conhecimentos sobre género dos estudantes de todos os graus</a:t>
            </a:r>
          </a:p>
          <a:p>
            <a:pPr marL="0" indent="0" algn="ctr">
              <a:buNone/>
            </a:pPr>
            <a:r>
              <a:rPr lang="pt-PT" sz="17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Mostrar as vantagens da integração do género na produção do conhecimento</a:t>
            </a:r>
          </a:p>
          <a:p>
            <a:pPr marL="0" indent="0" algn="ctr">
              <a:buNone/>
            </a:pPr>
            <a:r>
              <a:rPr lang="pt-PT" sz="17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Melhorar o perfil do staff académico</a:t>
            </a:r>
          </a:p>
          <a:p>
            <a:pPr marL="0" indent="0" algn="ctr">
              <a:buNone/>
            </a:pPr>
            <a:r>
              <a:rPr lang="pt-PT" sz="1700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</a:rPr>
              <a:t>Facilitar a conciliação trabalho-família</a:t>
            </a:r>
          </a:p>
          <a:p>
            <a:pPr marL="0" indent="0">
              <a:buNone/>
            </a:pPr>
            <a:endParaRPr lang="pt-PT" sz="1700" dirty="0" smtClean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pt-PT" dirty="0" smtClean="0">
              <a:solidFill>
                <a:schemeClr val="accent6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 algn="r">
              <a:buNone/>
            </a:pPr>
            <a:endParaRPr lang="pt-PT" sz="3200" dirty="0">
              <a:solidFill>
                <a:schemeClr val="accent6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pt-PT" dirty="0" smtClean="0">
              <a:solidFill>
                <a:schemeClr val="accent6">
                  <a:lumMod val="75000"/>
                </a:schemeClr>
              </a:solidFill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pt-PT" sz="3600" b="1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officeArt object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01012" y="75178"/>
            <a:ext cx="907620" cy="76404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3698" y="3083699"/>
            <a:ext cx="6858001" cy="69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652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3000" y="138023"/>
            <a:ext cx="10210800" cy="1177781"/>
          </a:xfrm>
        </p:spPr>
        <p:txBody>
          <a:bodyPr>
            <a:normAutofit fontScale="90000"/>
          </a:bodyPr>
          <a:lstStyle/>
          <a:p>
            <a: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  <a:t>Método do SAGE para a Mudança Institucional (2)</a:t>
            </a:r>
            <a:br>
              <a:rPr lang="pt-PT" dirty="0" smtClean="0">
                <a:solidFill>
                  <a:schemeClr val="accent6">
                    <a:lumMod val="75000"/>
                  </a:schemeClr>
                </a:solidFill>
                <a:latin typeface="Trebuchet MS" panose="020B0603020202020204" pitchFamily="34" charset="0"/>
              </a:rPr>
            </a:br>
            <a:endParaRPr lang="en-GB" sz="1800" dirty="0">
              <a:latin typeface="Trebuchet MS" panose="020B0603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43000" y="1466490"/>
            <a:ext cx="10210800" cy="528799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PT" dirty="0" smtClean="0">
              <a:latin typeface="Trebuchet MS" panose="020B0603020202020204" pitchFamily="34" charset="0"/>
            </a:endParaRPr>
          </a:p>
          <a:p>
            <a:pPr marL="0" indent="0">
              <a:buNone/>
            </a:pP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officeArt object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01012" y="75178"/>
            <a:ext cx="907620" cy="764044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3698" y="3083699"/>
            <a:ext cx="6858001" cy="690606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1354347" y="1570007"/>
            <a:ext cx="927339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u="sng" dirty="0">
                <a:latin typeface="Trebuchet MS" panose="020B0603020202020204" pitchFamily="34" charset="0"/>
              </a:rPr>
              <a:t>No interior do consórcio</a:t>
            </a:r>
          </a:p>
          <a:p>
            <a:endParaRPr lang="pt-PT" b="1" u="sng" dirty="0">
              <a:latin typeface="Trebuchet MS" panose="020B0603020202020204" pitchFamily="34" charset="0"/>
            </a:endParaRPr>
          </a:p>
          <a:p>
            <a:r>
              <a:rPr lang="pt-PT" dirty="0">
                <a:latin typeface="Trebuchet MS" panose="020B0603020202020204" pitchFamily="34" charset="0"/>
              </a:rPr>
              <a:t>Identificar problemas, através de uma ‘auditoria de género’ (levantamento da situação) da instituição</a:t>
            </a:r>
          </a:p>
          <a:p>
            <a:r>
              <a:rPr lang="pt-PT" dirty="0">
                <a:latin typeface="Trebuchet MS" panose="020B0603020202020204" pitchFamily="34" charset="0"/>
              </a:rPr>
              <a:t> </a:t>
            </a:r>
          </a:p>
          <a:p>
            <a:r>
              <a:rPr lang="pt-PT" dirty="0">
                <a:latin typeface="Trebuchet MS" panose="020B0603020202020204" pitchFamily="34" charset="0"/>
              </a:rPr>
              <a:t>Planear ações para colmatar os problemas identificados (PLANOS para IG)</a:t>
            </a:r>
          </a:p>
          <a:p>
            <a:endParaRPr lang="pt-PT" dirty="0">
              <a:latin typeface="Trebuchet MS" panose="020B0603020202020204" pitchFamily="34" charset="0"/>
            </a:endParaRPr>
          </a:p>
          <a:p>
            <a:r>
              <a:rPr lang="pt-PT" dirty="0">
                <a:latin typeface="Trebuchet MS" panose="020B0603020202020204" pitchFamily="34" charset="0"/>
              </a:rPr>
              <a:t>Definir indicadores de sucesso e de impacto das ações planeadas</a:t>
            </a: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pt-PT" dirty="0">
              <a:latin typeface="Trebuchet MS" panose="020B0603020202020204" pitchFamily="34" charset="0"/>
            </a:endParaRPr>
          </a:p>
          <a:p>
            <a:r>
              <a:rPr lang="pt-PT" dirty="0">
                <a:latin typeface="Trebuchet MS" panose="020B0603020202020204" pitchFamily="34" charset="0"/>
              </a:rPr>
              <a:t>Capacitar as instituições para identificarem os problemas e promoverem a </a:t>
            </a:r>
            <a:r>
              <a:rPr lang="pt-PT" dirty="0" smtClean="0">
                <a:latin typeface="Trebuchet MS" panose="020B0603020202020204" pitchFamily="34" charset="0"/>
              </a:rPr>
              <a:t>mudança</a:t>
            </a:r>
          </a:p>
          <a:p>
            <a:endParaRPr lang="pt-PT" dirty="0">
              <a:latin typeface="Trebuchet MS" panose="020B0603020202020204" pitchFamily="34" charset="0"/>
            </a:endParaRPr>
          </a:p>
          <a:p>
            <a:endParaRPr lang="pt-PT" dirty="0">
              <a:latin typeface="Trebuchet MS" panose="020B0603020202020204" pitchFamily="34" charset="0"/>
            </a:endParaRPr>
          </a:p>
          <a:p>
            <a:r>
              <a:rPr lang="pt-PT" b="1" u="sng" dirty="0">
                <a:latin typeface="Trebuchet MS" panose="020B0603020202020204" pitchFamily="34" charset="0"/>
              </a:rPr>
              <a:t>Para o exterior</a:t>
            </a:r>
          </a:p>
          <a:p>
            <a:endParaRPr lang="pt-PT" b="1" u="sng" dirty="0">
              <a:latin typeface="Trebuchet MS" panose="020B0603020202020204" pitchFamily="34" charset="0"/>
            </a:endParaRPr>
          </a:p>
          <a:p>
            <a:r>
              <a:rPr lang="pt-PT" b="1" dirty="0" err="1">
                <a:latin typeface="Trebuchet MS" panose="020B0603020202020204" pitchFamily="34" charset="0"/>
              </a:rPr>
              <a:t>Toolkits</a:t>
            </a:r>
            <a:r>
              <a:rPr lang="pt-PT" dirty="0">
                <a:latin typeface="Trebuchet MS" panose="020B0603020202020204" pitchFamily="34" charset="0"/>
              </a:rPr>
              <a:t> de </a:t>
            </a:r>
            <a:r>
              <a:rPr lang="pt-PT" dirty="0" smtClean="0">
                <a:latin typeface="Trebuchet MS" panose="020B0603020202020204" pitchFamily="34" charset="0"/>
              </a:rPr>
              <a:t>formação e de elaboração dos Planos para a Igualdade, </a:t>
            </a:r>
            <a:r>
              <a:rPr lang="pt-PT" b="1" dirty="0">
                <a:latin typeface="Trebuchet MS" panose="020B0603020202020204" pitchFamily="34" charset="0"/>
              </a:rPr>
              <a:t>Carta de Princípios</a:t>
            </a:r>
          </a:p>
        </p:txBody>
      </p:sp>
    </p:spTree>
    <p:extLst>
      <p:ext uri="{BB962C8B-B14F-4D97-AF65-F5344CB8AC3E}">
        <p14:creationId xmlns:p14="http://schemas.microsoft.com/office/powerpoint/2010/main" val="177493328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</TotalTime>
  <Words>510</Words>
  <Application>Microsoft Office PowerPoint</Application>
  <PresentationFormat>Ecrã Panorâmico</PresentationFormat>
  <Paragraphs>65</Paragraphs>
  <Slides>10</Slides>
  <Notes>0</Notes>
  <HiddenSlides>0</HiddenSlides>
  <MMClips>0</MMClips>
  <ScaleCrop>false</ScaleCrop>
  <HeadingPairs>
    <vt:vector size="8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Trebuchet MS</vt:lpstr>
      <vt:lpstr>Tema do Office</vt:lpstr>
      <vt:lpstr>Acrobat Document</vt:lpstr>
      <vt:lpstr>Igualdade de Género na Academia. O exemplo do sage (Acção Sistémica para  Igualdade de Género)</vt:lpstr>
      <vt:lpstr>A IGUALDADE DE GÉNERO NA INVESTIGAÇÃO E NO ENSINO SUPERIOR  O CONTEXTO   As mulheres destacam-se cada vez mais no ensino superior e na ciência na EU, nomeadamente entre a população com o grau de doutoramento.   No entanto, de acordo com o SHE Figures da CE (2015), elas estão sub-representadas, constituindo apenas   33% de investigadores/as,   21% dos/as catedráticos/as    20% das chefias das instituições de ensino superior  </vt:lpstr>
      <vt:lpstr>A IGUALDADE DE GÉNERO NA INVESTIGAÇÃO E NO ENSINO SUPERIOR  O CONTEXTO   As Universidades e as RPOs têm um papel fundamental na resolução destes desequilíbrios,  dadas as suas responsabilidades na  Seleção Recrutamento Promoção  assegurando que o recrutamento de talentos e a excelência na investigação coexistem com a consciência social e a responsabilidade social. </vt:lpstr>
      <vt:lpstr>A Igualdade de Género NO H2020     - Promover o equilíbrio de género nas equipas de investigação   - Garantir o equilíbrio de género na tomada de decisão, tendo em conta as metas definidas pela Comissão : 40% para o sexo sub-representado nos painéis e grupos de trabalho e  50% para os Grupos de Aconselhamento   - Integrar a análise de sexo / género na investigação e na inovação   A Prioridade da PROMOÇÃO DA IG surge nos 3 documentos que Dão ENQUADRAMENTO LEGAL AO H2020:  • O Regulamento  •As Normas de Participação  •O Programa Específico para a Implementação do H2020   Antecedentes: 2000 - IG é uma das (5) Prioridades do Espaço Europeu de investigação  2012 - Comunicação da comissão https://ec.europa.eu/research/science-society/document_library/pdf_06/era-communication-partnership-excellence-growth_en.pdf páginas 12-13 2013 - Recomendações do Grupo de Peritos aos Estados Membros http://ec.europa.eu/research/era/pdf/era_progress_report2013/expert-group-support.pdf </vt:lpstr>
      <vt:lpstr>Apresentação do PowerPoint</vt:lpstr>
      <vt:lpstr>4 Dimensões Prioritárias</vt:lpstr>
      <vt:lpstr>Apresentação do PowerPoint</vt:lpstr>
      <vt:lpstr>Método do SAGE para a Mudança Institucional (1) </vt:lpstr>
      <vt:lpstr>Método do SAGE para a Mudança Institucional (2) </vt:lpstr>
      <vt:lpstr>CARTA DA PRINCÍPIOS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Rodrigo Rosa</dc:creator>
  <cp:lastModifiedBy>Lígia Amâncio</cp:lastModifiedBy>
  <cp:revision>118</cp:revision>
  <cp:lastPrinted>2018-06-18T17:42:02Z</cp:lastPrinted>
  <dcterms:created xsi:type="dcterms:W3CDTF">2017-12-06T20:01:27Z</dcterms:created>
  <dcterms:modified xsi:type="dcterms:W3CDTF">2019-02-27T16:27:31Z</dcterms:modified>
</cp:coreProperties>
</file>