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5" r:id="rId4"/>
    <p:sldId id="261" r:id="rId5"/>
    <p:sldId id="262" r:id="rId6"/>
    <p:sldId id="266" r:id="rId7"/>
    <p:sldId id="277" r:id="rId8"/>
    <p:sldId id="268" r:id="rId9"/>
    <p:sldId id="269" r:id="rId10"/>
    <p:sldId id="275" r:id="rId11"/>
    <p:sldId id="278" r:id="rId12"/>
    <p:sldId id="276" r:id="rId13"/>
    <p:sldId id="259" r:id="rId14"/>
    <p:sldId id="270" r:id="rId15"/>
    <p:sldId id="260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7AEB182-5108-470A-B439-11F838062017}">
          <p14:sldIdLst>
            <p14:sldId id="256"/>
            <p14:sldId id="257"/>
            <p14:sldId id="265"/>
            <p14:sldId id="261"/>
            <p14:sldId id="262"/>
            <p14:sldId id="266"/>
            <p14:sldId id="277"/>
            <p14:sldId id="268"/>
            <p14:sldId id="269"/>
            <p14:sldId id="275"/>
            <p14:sldId id="278"/>
            <p14:sldId id="276"/>
            <p14:sldId id="259"/>
            <p14:sldId id="270"/>
            <p14:sldId id="260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nero, Javier" initials="CJ" lastIdx="3" clrIdx="0">
    <p:extLst>
      <p:ext uri="{19B8F6BF-5375-455C-9EA6-DF929625EA0E}">
        <p15:presenceInfo xmlns:p15="http://schemas.microsoft.com/office/powerpoint/2012/main" userId="S-1-5-21-1014176260-98930707-4043447730-6409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C895"/>
    <a:srgbClr val="1F57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DEAA4-E905-459A-8897-0009157A6D30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B2F12-8C53-4203-B91E-008BF3ECC0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1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A5B4E-D433-46A8-A849-49C1EBA19BEC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61348-EE5D-4525-9FC3-2DEADFE276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57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61348-EE5D-4525-9FC3-2DEADFE276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39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61348-EE5D-4525-9FC3-2DEADFE276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99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rgbClr val="66C895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23528" y="260648"/>
            <a:ext cx="3384376" cy="32403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648" y="-234620"/>
            <a:ext cx="4715624" cy="4455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59632" y="3573016"/>
            <a:ext cx="7704856" cy="1467594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71800" y="5157192"/>
            <a:ext cx="6120680" cy="88850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(Org), venue, date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211960" y="966207"/>
            <a:ext cx="41151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kern="1200" dirty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Mathematical Modelling, Simulation and Optimization for Societal Challenges with Scientific Computing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165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MSO4SC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B6C6-36F5-4C75-9F7C-25D82D19A0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13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MSO4SC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B6C6-36F5-4C75-9F7C-25D82D19A0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71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333044"/>
          </a:xfrm>
          <a:prstGeom prst="rect">
            <a:avLst/>
          </a:prstGeom>
          <a:gradFill>
            <a:gsLst>
              <a:gs pos="0">
                <a:srgbClr val="66C895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7133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dirty="0"/>
              <a:t>MSO4SC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4458C7F1-4892-4DD8-9E48-7B0389D3048E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7384"/>
            <a:ext cx="1439787" cy="136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72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MSO4SC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B6C6-36F5-4C75-9F7C-25D82D19A0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14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MSO4SC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B6C6-36F5-4C75-9F7C-25D82D19A0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3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MSO4SC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B6C6-36F5-4C75-9F7C-25D82D19A0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9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MSO4SC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B6C6-36F5-4C75-9F7C-25D82D19A0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9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MSO4SC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B6C6-36F5-4C75-9F7C-25D82D19A0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45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MSO4SC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B6C6-36F5-4C75-9F7C-25D82D19A0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54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MSO4SC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B6C6-36F5-4C75-9F7C-25D82D19A0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94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MSO4SC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B6C6-36F5-4C75-9F7C-25D82D19A0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2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ook.mso4sc.cemosis.fr/" TargetMode="External"/><Relationship Id="rId2" Type="http://schemas.openxmlformats.org/officeDocument/2006/relationships/hyperlink" Target="http://www.mso4sc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hyperlink" Target="https://github.com/MSO4SC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png"/><Relationship Id="rId3" Type="http://schemas.openxmlformats.org/officeDocument/2006/relationships/hyperlink" Target="mailto:horvathz@math.sze.hu" TargetMode="External"/><Relationship Id="rId7" Type="http://schemas.openxmlformats.org/officeDocument/2006/relationships/image" Target="../media/image32.png"/><Relationship Id="rId12" Type="http://schemas.openxmlformats.org/officeDocument/2006/relationships/image" Target="../media/image37.jpg"/><Relationship Id="rId2" Type="http://schemas.openxmlformats.org/officeDocument/2006/relationships/image" Target="../media/image29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jp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hyperlink" Target="mailto:javi.nieto@atos.net" TargetMode="External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HPC and Cloud Resources for Running Mathematical Simulations Efficiently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5157192"/>
            <a:ext cx="6912768" cy="88850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Javier Carnero, Víctor Sande, Carlos Fernández, F. Javier Nieto, IBERGRID 2018, Lisbon</a:t>
            </a:r>
          </a:p>
        </p:txBody>
      </p:sp>
    </p:spTree>
    <p:extLst>
      <p:ext uri="{BB962C8B-B14F-4D97-AF65-F5344CB8AC3E}">
        <p14:creationId xmlns:p14="http://schemas.microsoft.com/office/powerpoint/2010/main" val="489353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F818F-7654-4EF0-8B4D-682F219E5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25760"/>
            <a:ext cx="7499176" cy="1143000"/>
          </a:xfrm>
        </p:spPr>
        <p:txBody>
          <a:bodyPr/>
          <a:lstStyle/>
          <a:p>
            <a:r>
              <a:rPr lang="en-US" dirty="0"/>
              <a:t>Use case: ZibAffinity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6BF60-4913-4992-A7C5-256CD542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C7F1-4892-4DD8-9E48-7B0389D3048E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F8AA55-36E7-4033-AECE-C0DDBA546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17646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300" dirty="0"/>
              <a:t>Single executable Vs TOSCA DSL Blueprint</a:t>
            </a:r>
          </a:p>
          <a:p>
            <a:r>
              <a:rPr lang="en-US" dirty="0"/>
              <a:t>Single executable</a:t>
            </a:r>
          </a:p>
          <a:p>
            <a:pPr lvl="1"/>
            <a:r>
              <a:rPr lang="en-US" dirty="0"/>
              <a:t>24x61 cores during 40 minutes, wasting 23x61 cores during 5:44 minutes (mono core tasks)</a:t>
            </a:r>
          </a:p>
          <a:p>
            <a:pPr lvl="1"/>
            <a:r>
              <a:rPr lang="en-US" dirty="0"/>
              <a:t>Over 80 hours to compile and deploy on a new HPC</a:t>
            </a:r>
          </a:p>
          <a:p>
            <a:r>
              <a:rPr lang="en-US" dirty="0"/>
              <a:t>TOSCA blueprint:</a:t>
            </a:r>
          </a:p>
          <a:p>
            <a:pPr lvl="1"/>
            <a:r>
              <a:rPr lang="en-US" dirty="0"/>
              <a:t>17.03% core/h improvement (didn’t waste any resources)</a:t>
            </a:r>
          </a:p>
          <a:p>
            <a:pPr lvl="1"/>
            <a:r>
              <a:rPr lang="en-US" dirty="0"/>
              <a:t>Around 30 hours to build the blueprint and the containers. Runnable in multiple infrastructures.</a:t>
            </a:r>
          </a:p>
          <a:p>
            <a:pPr lvl="1"/>
            <a:r>
              <a:rPr lang="en-US" dirty="0"/>
              <a:t>Inputs: much easier to execute by a non expert user.</a:t>
            </a:r>
          </a:p>
          <a:p>
            <a:pPr lvl="1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96B600-0D23-43F3-B6F8-62ABC8B4E4B6}"/>
              </a:ext>
            </a:extLst>
          </p:cNvPr>
          <p:cNvSpPr txBox="1"/>
          <p:nvPr/>
        </p:nvSpPr>
        <p:spPr>
          <a:xfrm>
            <a:off x="1396988" y="5710314"/>
            <a:ext cx="6360368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dirty="0" err="1"/>
              <a:t>The</a:t>
            </a:r>
            <a:r>
              <a:rPr lang="es-ES_tradnl" sz="2000" dirty="0"/>
              <a:t> TOSCA </a:t>
            </a:r>
            <a:r>
              <a:rPr lang="es-ES_tradnl" sz="2000" dirty="0" err="1"/>
              <a:t>blueprints</a:t>
            </a:r>
            <a:r>
              <a:rPr lang="es-ES_tradnl" sz="2000" dirty="0"/>
              <a:t> </a:t>
            </a:r>
            <a:r>
              <a:rPr lang="es-ES_tradnl" sz="2000" dirty="0" err="1"/>
              <a:t>usage</a:t>
            </a:r>
            <a:r>
              <a:rPr lang="es-ES_tradnl" sz="2000" dirty="0"/>
              <a:t> </a:t>
            </a:r>
            <a:r>
              <a:rPr lang="es-ES_tradnl" sz="2000" dirty="0" err="1"/>
              <a:t>improves</a:t>
            </a:r>
            <a:r>
              <a:rPr lang="es-ES_tradnl" sz="2000" dirty="0"/>
              <a:t> </a:t>
            </a:r>
            <a:r>
              <a:rPr lang="es-ES_tradnl" sz="2000" dirty="0" err="1"/>
              <a:t>the</a:t>
            </a:r>
            <a:r>
              <a:rPr lang="es-ES_tradnl" sz="2000" dirty="0"/>
              <a:t> </a:t>
            </a:r>
            <a:r>
              <a:rPr lang="es-ES_tradnl" sz="2000" dirty="0" err="1"/>
              <a:t>resources</a:t>
            </a:r>
            <a:r>
              <a:rPr lang="es-ES_tradnl" sz="2000" dirty="0"/>
              <a:t> </a:t>
            </a:r>
            <a:r>
              <a:rPr lang="es-ES_tradnl" sz="2000" dirty="0" err="1"/>
              <a:t>efficiency</a:t>
            </a:r>
            <a:r>
              <a:rPr lang="es-ES_tradnl" sz="2000" dirty="0"/>
              <a:t>, </a:t>
            </a:r>
            <a:r>
              <a:rPr lang="es-ES_tradnl" sz="2000" dirty="0" err="1"/>
              <a:t>but</a:t>
            </a:r>
            <a:r>
              <a:rPr lang="es-ES_tradnl" sz="2000" dirty="0"/>
              <a:t> </a:t>
            </a:r>
            <a:r>
              <a:rPr lang="es-ES_tradnl" sz="2000" dirty="0" err="1"/>
              <a:t>the</a:t>
            </a:r>
            <a:r>
              <a:rPr lang="es-ES_tradnl" sz="2000" dirty="0"/>
              <a:t> </a:t>
            </a:r>
            <a:r>
              <a:rPr lang="es-ES_tradnl" sz="2000" dirty="0" err="1"/>
              <a:t>allocation</a:t>
            </a:r>
            <a:r>
              <a:rPr lang="es-ES_tradnl" sz="2000" dirty="0"/>
              <a:t> time in </a:t>
            </a:r>
            <a:r>
              <a:rPr lang="es-ES_tradnl" sz="2000" dirty="0" err="1"/>
              <a:t>the</a:t>
            </a:r>
            <a:r>
              <a:rPr lang="es-ES_tradnl" sz="2000" dirty="0"/>
              <a:t> HPC </a:t>
            </a:r>
            <a:r>
              <a:rPr lang="es-ES_tradnl" sz="2000" i="1" dirty="0" err="1">
                <a:solidFill>
                  <a:schemeClr val="accent1">
                    <a:lumMod val="25000"/>
                    <a:lumOff val="75000"/>
                  </a:schemeClr>
                </a:solidFill>
              </a:rPr>
              <a:t>may</a:t>
            </a:r>
            <a:r>
              <a:rPr lang="es-ES_tradnl" sz="2000" dirty="0"/>
              <a:t> </a:t>
            </a:r>
            <a:r>
              <a:rPr lang="es-ES_tradnl" sz="2000" dirty="0" err="1"/>
              <a:t>increase</a:t>
            </a:r>
            <a:r>
              <a:rPr lang="es-ES_tradnl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1448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F818F-7654-4EF0-8B4D-682F219E5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case: ZibAffinity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6BF60-4913-4992-A7C5-256CD542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C7F1-4892-4DD8-9E48-7B0389D3048E}" type="slidenum">
              <a:rPr lang="en-US" smtClean="0"/>
              <a:t>11</a:t>
            </a:fld>
            <a:endParaRPr lang="en-US" dirty="0"/>
          </a:p>
        </p:txBody>
      </p:sp>
      <p:pic>
        <p:nvPicPr>
          <p:cNvPr id="10" name="0 Imagen">
            <a:extLst>
              <a:ext uri="{FF2B5EF4-FFF2-40B4-BE49-F238E27FC236}">
                <a16:creationId xmlns:a16="http://schemas.microsoft.com/office/drawing/2014/main" id="{22DFDAA4-BDEA-4101-A526-EE6918C3905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3744416" cy="2520280"/>
          </a:xfrm>
          <a:prstGeom prst="rect">
            <a:avLst/>
          </a:prstGeom>
        </p:spPr>
      </p:pic>
      <p:pic>
        <p:nvPicPr>
          <p:cNvPr id="11" name="0 Imagen">
            <a:extLst>
              <a:ext uri="{FF2B5EF4-FFF2-40B4-BE49-F238E27FC236}">
                <a16:creationId xmlns:a16="http://schemas.microsoft.com/office/drawing/2014/main" id="{EF01D714-1BB5-4C89-8195-A55F8904BBE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385" y="1340768"/>
            <a:ext cx="3744415" cy="2507068"/>
          </a:xfrm>
          <a:prstGeom prst="rect">
            <a:avLst/>
          </a:prstGeom>
        </p:spPr>
      </p:pic>
      <p:pic>
        <p:nvPicPr>
          <p:cNvPr id="12" name="0 Imagen">
            <a:extLst>
              <a:ext uri="{FF2B5EF4-FFF2-40B4-BE49-F238E27FC236}">
                <a16:creationId xmlns:a16="http://schemas.microsoft.com/office/drawing/2014/main" id="{39528A8D-E6B6-48C4-B21B-42FBBB114B9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58" y="3822269"/>
            <a:ext cx="3610744" cy="2055003"/>
          </a:xfrm>
          <a:prstGeom prst="rect">
            <a:avLst/>
          </a:prstGeom>
        </p:spPr>
      </p:pic>
      <p:pic>
        <p:nvPicPr>
          <p:cNvPr id="13" name="0 Imagen">
            <a:extLst>
              <a:ext uri="{FF2B5EF4-FFF2-40B4-BE49-F238E27FC236}">
                <a16:creationId xmlns:a16="http://schemas.microsoft.com/office/drawing/2014/main" id="{B5E65F91-F057-4F12-AF0E-9C1736A6E7D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385" y="3861048"/>
            <a:ext cx="3744415" cy="2318850"/>
          </a:xfrm>
          <a:prstGeom prst="rect">
            <a:avLst/>
          </a:prstGeom>
        </p:spPr>
      </p:pic>
      <p:pic>
        <p:nvPicPr>
          <p:cNvPr id="8" name="Picture 23">
            <a:extLst>
              <a:ext uri="{FF2B5EF4-FFF2-40B4-BE49-F238E27FC236}">
                <a16:creationId xmlns:a16="http://schemas.microsoft.com/office/drawing/2014/main" id="{32D78689-1976-4F82-BEF7-1723F705100B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051720" y="6237312"/>
            <a:ext cx="4824536" cy="49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76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F818F-7654-4EF0-8B4D-682F219E5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case: ZibAffinity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6BF60-4913-4992-A7C5-256CD542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C7F1-4892-4DD8-9E48-7B0389D3048E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0212939-D6BE-44A2-AB63-FB80BFD352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070426"/>
              </p:ext>
            </p:extLst>
          </p:nvPr>
        </p:nvGraphicFramePr>
        <p:xfrm>
          <a:off x="791580" y="1497545"/>
          <a:ext cx="7560839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3957">
                  <a:extLst>
                    <a:ext uri="{9D8B030D-6E8A-4147-A177-3AD203B41FA5}">
                      <a16:colId xmlns:a16="http://schemas.microsoft.com/office/drawing/2014/main" val="3132158897"/>
                    </a:ext>
                  </a:extLst>
                </a:gridCol>
                <a:gridCol w="2006403">
                  <a:extLst>
                    <a:ext uri="{9D8B030D-6E8A-4147-A177-3AD203B41FA5}">
                      <a16:colId xmlns:a16="http://schemas.microsoft.com/office/drawing/2014/main" val="1550152217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1196794319"/>
                    </a:ext>
                  </a:extLst>
                </a:gridCol>
                <a:gridCol w="2232247">
                  <a:extLst>
                    <a:ext uri="{9D8B030D-6E8A-4147-A177-3AD203B41FA5}">
                      <a16:colId xmlns:a16="http://schemas.microsoft.com/office/drawing/2014/main" val="14117238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Pre/Post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Simulation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9189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Exec Time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HPC ≈ Cloud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noProof="0" dirty="0"/>
                        <a:t>HPC &lt; Cloud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46’ / 99’ | 46.82%</a:t>
                      </a:r>
                    </a:p>
                    <a:p>
                      <a:pPr algn="ctr"/>
                      <a:r>
                        <a:rPr lang="es-ES_tradnl" sz="1200" noProof="0" dirty="0"/>
                        <a:t>HPC &lt; Cloud                   HPC</a:t>
                      </a:r>
                      <a:endParaRPr lang="en-US" sz="12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4437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Alloc Time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noProof="0" dirty="0"/>
                        <a:t>HPC ≈ Cloud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noProof="0" dirty="0"/>
                        <a:t>HPC &gt; Cloud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646’’ / 77’’ | 88%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HPC &gt; Cloud              </a:t>
                      </a:r>
                      <a:r>
                        <a:rPr kumimoji="0" lang="es-ES_tradnl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Cloud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3693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Total Time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noProof="0" dirty="0"/>
                        <a:t>HPC &gt; Cloud </a:t>
                      </a:r>
                      <a:r>
                        <a:rPr lang="es-ES_tradnl" sz="1200" noProof="0" dirty="0"/>
                        <a:t>80%</a:t>
                      </a:r>
                      <a:endParaRPr lang="en-US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noProof="0" dirty="0"/>
                        <a:t>HPC &gt; Cloud </a:t>
                      </a:r>
                      <a:r>
                        <a:rPr lang="es-ES_tradnl" sz="1200" noProof="0" dirty="0"/>
                        <a:t>25.7%</a:t>
                      </a:r>
                      <a:endParaRPr lang="en-US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186’ / 115’ | 38%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HPC &gt; Cloud             </a:t>
                      </a:r>
                      <a:r>
                        <a:rPr kumimoji="0" lang="es-ES_tradnl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Cloud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8327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Core/h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noProof="0" dirty="0"/>
                        <a:t>HPC ≈ Cloud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noProof="0" dirty="0"/>
                        <a:t>HPC &lt; Cloud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noProof="0" dirty="0"/>
                        <a:t>55%</a:t>
                      </a:r>
                      <a:endParaRPr lang="en-US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HPC &lt; Cloud| 34,47%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035619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E2838F2-8599-4428-A7C2-FEB48ACBDC41}"/>
              </a:ext>
            </a:extLst>
          </p:cNvPr>
          <p:cNvSpPr txBox="1"/>
          <p:nvPr/>
        </p:nvSpPr>
        <p:spPr>
          <a:xfrm>
            <a:off x="791580" y="4291730"/>
            <a:ext cx="7560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Atos Croupier: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143’ total time, 23.34% improvement over pure HPC execution.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48.3 % core/h improvement over pure cloud.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19DD79-646D-472F-8762-EEFD67063A20}"/>
              </a:ext>
            </a:extLst>
          </p:cNvPr>
          <p:cNvSpPr txBox="1"/>
          <p:nvPr/>
        </p:nvSpPr>
        <p:spPr>
          <a:xfrm>
            <a:off x="1499320" y="5589240"/>
            <a:ext cx="612068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The orchestrator reverts </a:t>
            </a:r>
            <a:r>
              <a:rPr lang="en-US" i="1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and improves</a:t>
            </a:r>
            <a:r>
              <a:rPr lang="en-US" dirty="0"/>
              <a:t> the overall time lost by using blueprints, while keeping the core/h optimizations.</a:t>
            </a:r>
          </a:p>
        </p:txBody>
      </p:sp>
    </p:spTree>
    <p:extLst>
      <p:ext uri="{BB962C8B-B14F-4D97-AF65-F5344CB8AC3E}">
        <p14:creationId xmlns:p14="http://schemas.microsoft.com/office/powerpoint/2010/main" val="1217688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Conclusions and 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5"/>
            <a:ext cx="8496944" cy="5040561"/>
          </a:xfrm>
        </p:spPr>
        <p:txBody>
          <a:bodyPr>
            <a:noAutofit/>
          </a:bodyPr>
          <a:lstStyle/>
          <a:p>
            <a:r>
              <a:rPr lang="en-US" sz="2400" dirty="0"/>
              <a:t>Mixing both HPC &amp; Cloud may improve the execution (depending on data size):</a:t>
            </a:r>
          </a:p>
          <a:p>
            <a:pPr lvl="1"/>
            <a:r>
              <a:rPr lang="en-US" sz="2000" dirty="0"/>
              <a:t>In core/hours spent</a:t>
            </a:r>
          </a:p>
          <a:p>
            <a:pPr lvl="1"/>
            <a:r>
              <a:rPr lang="en-US" sz="2000" dirty="0"/>
              <a:t>In total time to run</a:t>
            </a:r>
          </a:p>
          <a:p>
            <a:pPr lvl="1"/>
            <a:r>
              <a:rPr lang="en-US" sz="2000" dirty="0"/>
              <a:t>Releasing valuable HPC resources</a:t>
            </a:r>
          </a:p>
          <a:p>
            <a:r>
              <a:rPr lang="en-US" sz="2400" dirty="0"/>
              <a:t>Different scheduling algorithms can be applied to optimize different aspects of a simulation</a:t>
            </a:r>
          </a:p>
          <a:p>
            <a:r>
              <a:rPr lang="en-US" sz="2400" i="1" dirty="0"/>
              <a:t>Smarter resource allocation, Improve data management, reconfiguration on the fly</a:t>
            </a:r>
          </a:p>
          <a:p>
            <a:r>
              <a:rPr lang="en-US" sz="2400" i="1" dirty="0"/>
              <a:t>Test and compare with HPC in Cloud (i.e. through </a:t>
            </a:r>
            <a:r>
              <a:rPr lang="en-US" sz="2400" i="1" dirty="0" err="1"/>
              <a:t>GoogleCloud</a:t>
            </a:r>
            <a:r>
              <a:rPr lang="en-US" sz="2400" i="1" dirty="0"/>
              <a:t>)</a:t>
            </a:r>
          </a:p>
          <a:p>
            <a:r>
              <a:rPr lang="en-US" sz="2400" i="1" dirty="0"/>
              <a:t>Create the VO for mathematics at EOSC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B6C6-36F5-4C75-9F7C-25D82D19A0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67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4D7D7-3CAD-4FCB-9C71-FCD2172BD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MSO4SC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9FB81-F445-4946-BFAC-37F5E1C8D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Web: </a:t>
            </a:r>
            <a:r>
              <a:rPr lang="en-US" dirty="0">
                <a:hlinkClick r:id="rId2"/>
              </a:rPr>
              <a:t>www.mso4sc.eu</a:t>
            </a:r>
            <a:endParaRPr lang="en-US" dirty="0"/>
          </a:p>
          <a:p>
            <a:r>
              <a:rPr lang="en-US" dirty="0"/>
              <a:t>Docs: </a:t>
            </a:r>
            <a:r>
              <a:rPr lang="en-US" dirty="0">
                <a:hlinkClick r:id="rId3"/>
              </a:rPr>
              <a:t>http://book.mso4sc.cemosis.fr</a:t>
            </a:r>
            <a:endParaRPr lang="en-US" dirty="0"/>
          </a:p>
          <a:p>
            <a:r>
              <a:rPr lang="en-US" dirty="0"/>
              <a:t>Source: </a:t>
            </a:r>
            <a:r>
              <a:rPr lang="en-US" dirty="0">
                <a:hlinkClick r:id="rId4"/>
              </a:rPr>
              <a:t>https://github.com/MSO4SC</a:t>
            </a:r>
            <a:endParaRPr lang="en-US" dirty="0"/>
          </a:p>
          <a:p>
            <a:endParaRPr lang="en-US" dirty="0"/>
          </a:p>
          <a:p>
            <a:r>
              <a:rPr lang="en-US" dirty="0"/>
              <a:t>Follow us @mso4sc</a:t>
            </a:r>
          </a:p>
          <a:p>
            <a:endParaRPr lang="en-US" dirty="0"/>
          </a:p>
          <a:p>
            <a:r>
              <a:rPr lang="en-US" dirty="0"/>
              <a:t>Contact us if you want to try!</a:t>
            </a:r>
          </a:p>
          <a:p>
            <a:pPr marL="0" indent="0">
              <a:buNone/>
            </a:pPr>
            <a:endParaRPr lang="es-ES_trad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1B0B1-AF05-4860-A340-67B0166C1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C7F1-4892-4DD8-9E48-7B0389D3048E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7 Imagen">
            <a:extLst>
              <a:ext uri="{FF2B5EF4-FFF2-40B4-BE49-F238E27FC236}">
                <a16:creationId xmlns:a16="http://schemas.microsoft.com/office/drawing/2014/main" id="{D5368C17-B085-4168-8432-6F7F8D6051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725144"/>
            <a:ext cx="1080000" cy="1080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8225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C895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616624"/>
            <a:ext cx="9144000" cy="1196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8513"/>
            <a:ext cx="9144000" cy="11787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1640994"/>
            <a:ext cx="6287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/>
              <a:t>Thank you for your attention!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2924944"/>
            <a:ext cx="820634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Contact information: </a:t>
            </a:r>
          </a:p>
          <a:p>
            <a:r>
              <a:rPr lang="en-US" dirty="0"/>
              <a:t>Scientific Coordinator: 	Zoltán Horváth  (SZE) </a:t>
            </a:r>
            <a:r>
              <a:rPr lang="en-US" dirty="0">
                <a:solidFill>
                  <a:srgbClr val="0070C0"/>
                </a:solidFill>
                <a:hlinkClick r:id="rId3"/>
              </a:rPr>
              <a:t>horvathz@math.sze.hu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Project Coordinator: 	Francisco Javier Nieto (ATOS) </a:t>
            </a:r>
            <a:r>
              <a:rPr lang="en-US" dirty="0">
                <a:hlinkClick r:id="rId4"/>
              </a:rPr>
              <a:t>francisco.nieto@atos.net</a:t>
            </a:r>
            <a:endParaRPr lang="en-US" dirty="0"/>
          </a:p>
          <a:p>
            <a:r>
              <a:rPr lang="en-US" dirty="0"/>
              <a:t>Website: 			www.mso4sc.eu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416" y="5589240"/>
            <a:ext cx="1239506" cy="6197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617559"/>
            <a:ext cx="1080120" cy="763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283887"/>
            <a:ext cx="873250" cy="478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733256"/>
            <a:ext cx="1152128" cy="5716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345" y="5733256"/>
            <a:ext cx="1286127" cy="3977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493" y="5714914"/>
            <a:ext cx="664739" cy="10984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166" y="6283887"/>
            <a:ext cx="898898" cy="4582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934" y="6021288"/>
            <a:ext cx="586378" cy="5863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376" y="6259624"/>
            <a:ext cx="1037112" cy="5537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940" y="5588774"/>
            <a:ext cx="775130" cy="775130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411" y="5805264"/>
            <a:ext cx="4667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652120" y="5049301"/>
            <a:ext cx="2979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66"/>
                </a:solidFill>
              </a:rPr>
              <a:t>Grant agreement  No. 731063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4" y="6043132"/>
            <a:ext cx="2447332" cy="77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34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523ED-5413-4E1A-BC23-61354F8D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25760"/>
            <a:ext cx="7499176" cy="1143000"/>
          </a:xfrm>
        </p:spPr>
        <p:txBody>
          <a:bodyPr>
            <a:normAutofit/>
          </a:bodyPr>
          <a:lstStyle/>
          <a:p>
            <a:r>
              <a:rPr lang="en-US" dirty="0"/>
              <a:t>Proposed 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890D0-935D-48A4-AFB9-3E9E480F7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C7F1-4892-4DD8-9E48-7B0389D3048E}" type="slidenum">
              <a:rPr lang="en-US" smtClean="0"/>
              <a:t>16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CDCEB0-D351-4039-B2BF-48993A3C5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1402"/>
            <a:ext cx="7308304" cy="533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17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25760"/>
            <a:ext cx="7499176" cy="11430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HPC &amp; Cloud?</a:t>
            </a:r>
          </a:p>
          <a:p>
            <a:pPr lvl="1"/>
            <a:endParaRPr lang="en-US" dirty="0"/>
          </a:p>
          <a:p>
            <a:r>
              <a:rPr lang="en-US" dirty="0"/>
              <a:t>Proposed Solution</a:t>
            </a:r>
          </a:p>
          <a:p>
            <a:pPr lvl="1"/>
            <a:endParaRPr lang="en-US" dirty="0"/>
          </a:p>
          <a:p>
            <a:r>
              <a:rPr lang="en-US" dirty="0"/>
              <a:t>Use Case</a:t>
            </a:r>
          </a:p>
          <a:p>
            <a:pPr lvl="1"/>
            <a:endParaRPr lang="en-US" dirty="0"/>
          </a:p>
          <a:p>
            <a:r>
              <a:rPr lang="en-US" dirty="0"/>
              <a:t>Conclusions &amp; Future 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B6C6-36F5-4C75-9F7C-25D82D19A0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94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9347B-FDCA-4561-9DF9-3B818856A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25760"/>
            <a:ext cx="7499176" cy="1143000"/>
          </a:xfrm>
        </p:spPr>
        <p:txBody>
          <a:bodyPr/>
          <a:lstStyle/>
          <a:p>
            <a:r>
              <a:rPr lang="en-US" dirty="0"/>
              <a:t>Why HPC &amp; Cloud?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ADABF-D1B0-4021-9360-C6824ED3C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C7F1-4892-4DD8-9E48-7B0389D3048E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13" descr="See original image">
            <a:extLst>
              <a:ext uri="{FF2B5EF4-FFF2-40B4-BE49-F238E27FC236}">
                <a16:creationId xmlns:a16="http://schemas.microsoft.com/office/drawing/2014/main" id="{A1D49183-295C-44B3-8366-C9E79DCAE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24" y="1913314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E01ED47-0243-4C26-8FFB-2D16EA641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256" y="1913315"/>
            <a:ext cx="1524000" cy="1143000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64390B2C-4DC8-44DA-B4DF-BEA58FA4C5FA}"/>
              </a:ext>
            </a:extLst>
          </p:cNvPr>
          <p:cNvGrpSpPr/>
          <p:nvPr/>
        </p:nvGrpSpPr>
        <p:grpSpPr>
          <a:xfrm>
            <a:off x="6999899" y="-289071"/>
            <a:ext cx="3279116" cy="3782916"/>
            <a:chOff x="6999899" y="-289071"/>
            <a:chExt cx="3279116" cy="3782916"/>
          </a:xfrm>
        </p:grpSpPr>
        <p:sp>
          <p:nvSpPr>
            <p:cNvPr id="10" name="Arco 9">
              <a:extLst>
                <a:ext uri="{FF2B5EF4-FFF2-40B4-BE49-F238E27FC236}">
                  <a16:creationId xmlns:a16="http://schemas.microsoft.com/office/drawing/2014/main" id="{EE6AA1CF-73C0-48DB-959A-00816D3DE0B9}"/>
                </a:ext>
              </a:extLst>
            </p:cNvPr>
            <p:cNvSpPr/>
            <p:nvPr/>
          </p:nvSpPr>
          <p:spPr>
            <a:xfrm rot="9768839">
              <a:off x="6999899" y="-289071"/>
              <a:ext cx="3279116" cy="3782916"/>
            </a:xfrm>
            <a:prstGeom prst="arc">
              <a:avLst/>
            </a:prstGeom>
            <a:ln w="3810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D084CC66-65C2-4DFA-9755-DA8DC9488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1916832"/>
              <a:ext cx="2143125" cy="1143000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01F62D86-F07A-4B34-8746-1680F3C59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5615" y="1973272"/>
              <a:ext cx="953617" cy="715213"/>
            </a:xfrm>
            <a:prstGeom prst="rect">
              <a:avLst/>
            </a:prstGeom>
          </p:spPr>
        </p:pic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A6DD794-D260-45BA-885E-6F2A92165A3A}"/>
              </a:ext>
            </a:extLst>
          </p:cNvPr>
          <p:cNvSpPr txBox="1"/>
          <p:nvPr/>
        </p:nvSpPr>
        <p:spPr>
          <a:xfrm>
            <a:off x="1397305" y="3378588"/>
            <a:ext cx="2453620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>
                <a:solidFill>
                  <a:srgbClr val="00B050"/>
                </a:solidFill>
              </a:rPr>
              <a:t>+</a:t>
            </a:r>
            <a:r>
              <a:rPr lang="es-ES_tradnl" sz="2800" dirty="0"/>
              <a:t> </a:t>
            </a:r>
            <a:r>
              <a:rPr lang="es-ES_tradnl" sz="2800" dirty="0" err="1"/>
              <a:t>Flexibility</a:t>
            </a:r>
            <a:endParaRPr lang="es-ES_tradnl" sz="2800" dirty="0"/>
          </a:p>
          <a:p>
            <a:r>
              <a:rPr lang="es-ES_tradnl" sz="2800" b="1" dirty="0">
                <a:solidFill>
                  <a:srgbClr val="00B050"/>
                </a:solidFill>
              </a:rPr>
              <a:t>+</a:t>
            </a:r>
            <a:r>
              <a:rPr lang="es-ES_tradnl" sz="2800" dirty="0"/>
              <a:t> </a:t>
            </a:r>
            <a:r>
              <a:rPr lang="es-ES_tradnl" sz="2800" dirty="0" err="1"/>
              <a:t>Provision</a:t>
            </a:r>
            <a:endParaRPr lang="es-ES_tradnl" sz="2800" dirty="0"/>
          </a:p>
          <a:p>
            <a:r>
              <a:rPr lang="es-ES_tradnl" sz="2800" b="1" dirty="0">
                <a:solidFill>
                  <a:srgbClr val="00B050"/>
                </a:solidFill>
              </a:rPr>
              <a:t>+</a:t>
            </a:r>
            <a:r>
              <a:rPr lang="es-ES_tradnl" sz="2800" dirty="0"/>
              <a:t> </a:t>
            </a:r>
            <a:r>
              <a:rPr lang="es-ES_tradnl" sz="2800" dirty="0" err="1"/>
              <a:t>Ease</a:t>
            </a:r>
            <a:r>
              <a:rPr lang="es-ES_tradnl" sz="2800" dirty="0"/>
              <a:t> </a:t>
            </a:r>
            <a:r>
              <a:rPr lang="es-ES_tradnl" sz="2800" dirty="0" err="1"/>
              <a:t>of</a:t>
            </a:r>
            <a:r>
              <a:rPr lang="es-ES_tradnl" sz="2800" dirty="0"/>
              <a:t> </a:t>
            </a:r>
            <a:r>
              <a:rPr lang="es-ES_tradnl" sz="2800" dirty="0" err="1"/>
              <a:t>Usage</a:t>
            </a:r>
            <a:endParaRPr lang="es-ES_tradnl" sz="2800" dirty="0"/>
          </a:p>
          <a:p>
            <a:r>
              <a:rPr lang="es-ES_tradnl" sz="2800" b="1" dirty="0">
                <a:solidFill>
                  <a:srgbClr val="00B050"/>
                </a:solidFill>
              </a:rPr>
              <a:t>+</a:t>
            </a:r>
            <a:r>
              <a:rPr lang="es-ES_tradnl" sz="2800" dirty="0"/>
              <a:t> €€€</a:t>
            </a:r>
          </a:p>
          <a:p>
            <a:endParaRPr lang="es-ES_tradnl" sz="2800" dirty="0"/>
          </a:p>
          <a:p>
            <a:r>
              <a:rPr lang="es-ES_tradnl" sz="2800" b="1" dirty="0">
                <a:solidFill>
                  <a:srgbClr val="FF0000"/>
                </a:solidFill>
              </a:rPr>
              <a:t>-</a:t>
            </a:r>
            <a:r>
              <a:rPr lang="es-ES_tradnl" sz="2800" dirty="0"/>
              <a:t> Performance</a:t>
            </a:r>
          </a:p>
          <a:p>
            <a:r>
              <a:rPr lang="es-ES_tradnl" sz="2800" b="1" dirty="0">
                <a:solidFill>
                  <a:srgbClr val="FF0000"/>
                </a:solidFill>
              </a:rPr>
              <a:t>-</a:t>
            </a:r>
            <a:r>
              <a:rPr lang="es-ES_tradnl" sz="2800" dirty="0"/>
              <a:t> €€€</a:t>
            </a:r>
          </a:p>
          <a:p>
            <a:endParaRPr lang="es-ES_tradnl" sz="2800" dirty="0"/>
          </a:p>
          <a:p>
            <a:endParaRPr lang="es-E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4036241-E64C-46DA-8290-FCB262A97BE7}"/>
              </a:ext>
            </a:extLst>
          </p:cNvPr>
          <p:cNvSpPr txBox="1"/>
          <p:nvPr/>
        </p:nvSpPr>
        <p:spPr>
          <a:xfrm>
            <a:off x="5012895" y="3327389"/>
            <a:ext cx="2384692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>
                <a:solidFill>
                  <a:srgbClr val="00B050"/>
                </a:solidFill>
              </a:rPr>
              <a:t>+</a:t>
            </a:r>
            <a:r>
              <a:rPr lang="es-ES_tradnl" sz="2800" dirty="0"/>
              <a:t> Performance</a:t>
            </a:r>
          </a:p>
          <a:p>
            <a:r>
              <a:rPr lang="es-ES_tradnl" sz="2800" b="1" dirty="0">
                <a:solidFill>
                  <a:srgbClr val="00B050"/>
                </a:solidFill>
              </a:rPr>
              <a:t>+</a:t>
            </a:r>
            <a:r>
              <a:rPr lang="es-ES_tradnl" sz="2800" dirty="0"/>
              <a:t> </a:t>
            </a:r>
            <a:r>
              <a:rPr lang="es-ES_tradnl" sz="2800" dirty="0" err="1"/>
              <a:t>Scalability</a:t>
            </a:r>
            <a:endParaRPr lang="es-ES_tradnl" sz="2800" dirty="0"/>
          </a:p>
          <a:p>
            <a:endParaRPr lang="es-ES_tradnl" sz="2800" dirty="0"/>
          </a:p>
          <a:p>
            <a:endParaRPr lang="es-ES_tradnl" sz="2800" dirty="0"/>
          </a:p>
          <a:p>
            <a:r>
              <a:rPr lang="es-ES_tradnl" sz="2800" b="1" dirty="0">
                <a:solidFill>
                  <a:srgbClr val="FF0000"/>
                </a:solidFill>
              </a:rPr>
              <a:t>-</a:t>
            </a:r>
            <a:r>
              <a:rPr lang="es-ES_tradnl" sz="2800" dirty="0"/>
              <a:t> Access</a:t>
            </a:r>
          </a:p>
          <a:p>
            <a:r>
              <a:rPr lang="es-ES_tradnl" sz="2800" b="1" dirty="0">
                <a:solidFill>
                  <a:srgbClr val="FF0000"/>
                </a:solidFill>
              </a:rPr>
              <a:t>-</a:t>
            </a:r>
            <a:r>
              <a:rPr lang="es-ES_tradnl" sz="2800" dirty="0"/>
              <a:t> </a:t>
            </a:r>
            <a:r>
              <a:rPr lang="es-ES_tradnl" sz="2800" dirty="0" err="1"/>
              <a:t>Provision</a:t>
            </a:r>
            <a:endParaRPr lang="es-ES_tradnl" sz="2800" dirty="0"/>
          </a:p>
          <a:p>
            <a:r>
              <a:rPr lang="es-ES_tradnl" sz="2800" b="1" dirty="0">
                <a:solidFill>
                  <a:srgbClr val="FF0000"/>
                </a:solidFill>
              </a:rPr>
              <a:t>-</a:t>
            </a:r>
            <a:r>
              <a:rPr lang="es-ES_tradnl" sz="2800" dirty="0"/>
              <a:t> </a:t>
            </a:r>
            <a:r>
              <a:rPr lang="es-ES_tradnl" sz="2800" dirty="0" err="1"/>
              <a:t>Ease</a:t>
            </a:r>
            <a:r>
              <a:rPr lang="es-ES_tradnl" sz="2800" dirty="0"/>
              <a:t> </a:t>
            </a:r>
            <a:r>
              <a:rPr lang="es-ES_tradnl" sz="2800" dirty="0" err="1"/>
              <a:t>of</a:t>
            </a:r>
            <a:r>
              <a:rPr lang="es-ES_tradnl" sz="2800" dirty="0"/>
              <a:t> </a:t>
            </a:r>
            <a:r>
              <a:rPr lang="es-ES_tradnl" sz="2800" dirty="0" err="1"/>
              <a:t>Usage</a:t>
            </a:r>
            <a:endParaRPr lang="es-ES_tradnl" sz="28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496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576FF-DD12-4318-A784-BD612AE0D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25760"/>
            <a:ext cx="7499176" cy="1143000"/>
          </a:xfrm>
        </p:spPr>
        <p:txBody>
          <a:bodyPr>
            <a:normAutofit/>
          </a:bodyPr>
          <a:lstStyle/>
          <a:p>
            <a:r>
              <a:rPr lang="en-GB" dirty="0"/>
              <a:t>Why HPC &amp; Cloud?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B2146-50F8-4929-BA8E-3590701B3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Maths workflow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21062E-0908-449C-8572-762BA5374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C7F1-4892-4DD8-9E48-7B0389D3048E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5990CC-88DA-46F8-BBD8-044783C44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68960"/>
            <a:ext cx="7496680" cy="232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09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A8B9E-D1F2-4CCE-97C6-96DAFF246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25760"/>
            <a:ext cx="7499176" cy="1143000"/>
          </a:xfrm>
        </p:spPr>
        <p:txBody>
          <a:bodyPr>
            <a:normAutofit/>
          </a:bodyPr>
          <a:lstStyle/>
          <a:p>
            <a:r>
              <a:rPr lang="en-GB" dirty="0"/>
              <a:t>Why HPC &amp; Cloud?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616E3-8A07-4FED-A769-154D167DC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Steps Analysis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9DDF3-EE25-435F-9175-4DAFD9C2D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C7F1-4892-4DD8-9E48-7B0389D3048E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BFA4321-E28A-4354-A5F0-BDA096C7AA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646466"/>
              </p:ext>
            </p:extLst>
          </p:nvPr>
        </p:nvGraphicFramePr>
        <p:xfrm>
          <a:off x="251520" y="2280603"/>
          <a:ext cx="8712968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844783037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1508378929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1166915953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42681918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Pre/Post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Simulation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Visualization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35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/>
                        <a:t>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noProof="0" dirty="0"/>
                        <a:t>Small number of cores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ES_tradnl" noProof="0" dirty="0"/>
                        <a:t>S</a:t>
                      </a:r>
                      <a:r>
                        <a:rPr lang="en-US" noProof="0" dirty="0"/>
                        <a:t>mall communication between processes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noProof="0" dirty="0"/>
                        <a:t>Not HPC efficient</a:t>
                      </a:r>
                    </a:p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ES_tradnl" noProof="0" dirty="0"/>
                        <a:t>M</a:t>
                      </a:r>
                      <a:r>
                        <a:rPr lang="en-US" noProof="0" dirty="0"/>
                        <a:t>any cores, don’t fit in one node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ES_tradnl" noProof="0" dirty="0"/>
                        <a:t>Heavy </a:t>
                      </a:r>
                      <a:r>
                        <a:rPr lang="en-US" noProof="0" dirty="0"/>
                        <a:t>communication between processes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noProof="0" dirty="0"/>
                        <a:t>Long-time running tasks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noProof="0" dirty="0"/>
                        <a:t>Small number of cores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ES_tradnl" noProof="0" dirty="0"/>
                        <a:t>S</a:t>
                      </a:r>
                      <a:r>
                        <a:rPr lang="en-US" noProof="0" dirty="0"/>
                        <a:t>mall communication between processes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25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/>
                        <a:t>Examples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/>
                        <a:t>Data Movements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/>
                        <a:t>Big Data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/>
                        <a:t>Meshing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/>
                        <a:t>Feel++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/>
                        <a:t>FEniCS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/>
                        <a:t>OPM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/>
                        <a:t>Gromacs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/>
                        <a:t>Paraview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_tradnl" noProof="0" dirty="0"/>
                        <a:t>S</a:t>
                      </a:r>
                      <a:r>
                        <a:rPr lang="en-US" noProof="0" dirty="0"/>
                        <a:t>ALOME</a:t>
                      </a:r>
                    </a:p>
                    <a:p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120779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2AF53411-C89B-4DCD-AFB7-7082E88FFF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959331"/>
            <a:ext cx="772775" cy="579581"/>
          </a:xfrm>
          <a:prstGeom prst="rect">
            <a:avLst/>
          </a:prstGeom>
        </p:spPr>
      </p:pic>
      <p:pic>
        <p:nvPicPr>
          <p:cNvPr id="8" name="Picture 13" descr="See original image">
            <a:extLst>
              <a:ext uri="{FF2B5EF4-FFF2-40B4-BE49-F238E27FC236}">
                <a16:creationId xmlns:a16="http://schemas.microsoft.com/office/drawing/2014/main" id="{DBA1298B-DD6E-4A05-BEAD-E63CCB021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994" y="6006743"/>
            <a:ext cx="651589" cy="65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 descr="See original image">
            <a:extLst>
              <a:ext uri="{FF2B5EF4-FFF2-40B4-BE49-F238E27FC236}">
                <a16:creationId xmlns:a16="http://schemas.microsoft.com/office/drawing/2014/main" id="{27F8749F-DB06-4C32-B6AA-89858F4DD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205" y="5941282"/>
            <a:ext cx="651589" cy="65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80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5641A-1407-4048-9B5A-BD192012D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25760"/>
            <a:ext cx="7499176" cy="1143000"/>
          </a:xfrm>
        </p:spPr>
        <p:txBody>
          <a:bodyPr>
            <a:normAutofit/>
          </a:bodyPr>
          <a:lstStyle/>
          <a:p>
            <a:r>
              <a:rPr lang="en-US" dirty="0"/>
              <a:t>Proposed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964D1-30AC-45AE-990E-489703D79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94357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Key-value proposition:</a:t>
            </a:r>
          </a:p>
          <a:p>
            <a:pPr lvl="1"/>
            <a:r>
              <a:rPr lang="en-US" dirty="0"/>
              <a:t>Get full potential of both HPC and Cloud</a:t>
            </a:r>
          </a:p>
          <a:p>
            <a:pPr lvl="1"/>
            <a:r>
              <a:rPr lang="en-US" dirty="0"/>
              <a:t>Automation: Encapsulation, CI/CD, Orchestration, Federation, Software as a service</a:t>
            </a:r>
          </a:p>
          <a:p>
            <a:pPr lvl="1"/>
            <a:r>
              <a:rPr lang="en-US" dirty="0"/>
              <a:t>No vendor specific</a:t>
            </a:r>
          </a:p>
          <a:p>
            <a:pPr lvl="1"/>
            <a:r>
              <a:rPr lang="en-US" dirty="0"/>
              <a:t>Open Source: Easy adoption &amp; extensible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Implementation needs:</a:t>
            </a:r>
          </a:p>
          <a:p>
            <a:pPr lvl="1"/>
            <a:r>
              <a:rPr lang="en-US" dirty="0"/>
              <a:t>DSL following TOSCA</a:t>
            </a:r>
          </a:p>
          <a:p>
            <a:pPr lvl="1"/>
            <a:r>
              <a:rPr lang="en-US" dirty="0"/>
              <a:t>Two orchestration layers: “Meta-scheduler”</a:t>
            </a:r>
          </a:p>
          <a:p>
            <a:pPr lvl="1"/>
            <a:r>
              <a:rPr lang="en-US" dirty="0"/>
              <a:t>Agentless architecture for HPC infrastructures monitoring</a:t>
            </a:r>
          </a:p>
          <a:p>
            <a:pPr lvl="1"/>
            <a:r>
              <a:rPr lang="en-US" dirty="0"/>
              <a:t>Singularity containers</a:t>
            </a:r>
          </a:p>
          <a:p>
            <a:pPr lvl="1"/>
            <a:endParaRPr lang="es-ES_tradnl" b="1" dirty="0"/>
          </a:p>
          <a:p>
            <a:pPr lvl="1"/>
            <a:endParaRPr lang="es-ES_trad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65FF9-7ED9-426A-83CA-B31ED0E3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C7F1-4892-4DD8-9E48-7B0389D3048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417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Solution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B6C6-36F5-4C75-9F7C-25D82D19A0D1}" type="slidenum">
              <a:rPr lang="en-US" smtClean="0"/>
              <a:t>7</a:t>
            </a:fld>
            <a:endParaRPr lang="en-U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46163"/>
            <a:ext cx="5066880" cy="4680000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19944" y="1412776"/>
            <a:ext cx="4104456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CI/CD/CD</a:t>
            </a:r>
          </a:p>
          <a:p>
            <a:pPr lvl="1"/>
            <a:r>
              <a:rPr lang="en-US" dirty="0"/>
              <a:t>Code</a:t>
            </a:r>
          </a:p>
          <a:p>
            <a:pPr lvl="1"/>
            <a:r>
              <a:rPr lang="en-US" dirty="0"/>
              <a:t>Containerize</a:t>
            </a:r>
          </a:p>
          <a:p>
            <a:pPr lvl="1"/>
            <a:r>
              <a:rPr lang="en-US" dirty="0"/>
              <a:t>Test</a:t>
            </a:r>
          </a:p>
          <a:p>
            <a:pPr lvl="1"/>
            <a:r>
              <a:rPr lang="en-US" dirty="0"/>
              <a:t>Deliver</a:t>
            </a:r>
          </a:p>
          <a:p>
            <a:pPr lvl="1"/>
            <a:r>
              <a:rPr lang="en-US" dirty="0"/>
              <a:t>Ready to use!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39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523ED-5413-4E1A-BC23-61354F8D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25760"/>
            <a:ext cx="7499176" cy="1143000"/>
          </a:xfrm>
        </p:spPr>
        <p:txBody>
          <a:bodyPr>
            <a:normAutofit/>
          </a:bodyPr>
          <a:lstStyle/>
          <a:p>
            <a:r>
              <a:rPr lang="en-US" dirty="0"/>
              <a:t>Proposed 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890D0-935D-48A4-AFB9-3E9E480F7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C7F1-4892-4DD8-9E48-7B0389D3048E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6 Imagen">
            <a:extLst>
              <a:ext uri="{FF2B5EF4-FFF2-40B4-BE49-F238E27FC236}">
                <a16:creationId xmlns:a16="http://schemas.microsoft.com/office/drawing/2014/main" id="{8427F3B3-9F81-42FF-AF41-83FDFE0E3C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244" y="1484784"/>
            <a:ext cx="2145143" cy="1381500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91B974D9-495A-46C2-A874-62B94FBA632B}"/>
              </a:ext>
            </a:extLst>
          </p:cNvPr>
          <p:cNvSpPr/>
          <p:nvPr/>
        </p:nvSpPr>
        <p:spPr>
          <a:xfrm>
            <a:off x="683568" y="3429000"/>
            <a:ext cx="4464496" cy="1143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MSO4SC </a:t>
            </a:r>
            <a:r>
              <a:rPr lang="es-ES_tradnl" dirty="0" err="1"/>
              <a:t>Orchestrator</a:t>
            </a:r>
            <a:endParaRPr lang="es-ES" dirty="0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EE30C884-70B1-4024-A98E-B6BD1BA10577}"/>
              </a:ext>
            </a:extLst>
          </p:cNvPr>
          <p:cNvSpPr/>
          <p:nvPr/>
        </p:nvSpPr>
        <p:spPr>
          <a:xfrm>
            <a:off x="5958880" y="3429000"/>
            <a:ext cx="2727920" cy="1143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MSO4SC </a:t>
            </a:r>
            <a:r>
              <a:rPr lang="es-ES_tradnl" dirty="0" err="1"/>
              <a:t>Monitoring</a:t>
            </a:r>
            <a:endParaRPr lang="es-ES" dirty="0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5A587AAA-FBEB-4FF2-B1A3-E2460FC98966}"/>
              </a:ext>
            </a:extLst>
          </p:cNvPr>
          <p:cNvCxnSpPr>
            <a:stCxn id="3" idx="3"/>
            <a:endCxn id="7" idx="1"/>
          </p:cNvCxnSpPr>
          <p:nvPr/>
        </p:nvCxnSpPr>
        <p:spPr>
          <a:xfrm>
            <a:off x="5148064" y="4000500"/>
            <a:ext cx="81081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E689E9E7-861E-4B28-9EF3-0B7F3CD17F0F}"/>
              </a:ext>
            </a:extLst>
          </p:cNvPr>
          <p:cNvCxnSpPr>
            <a:stCxn id="5" idx="2"/>
            <a:endCxn id="3" idx="0"/>
          </p:cNvCxnSpPr>
          <p:nvPr/>
        </p:nvCxnSpPr>
        <p:spPr>
          <a:xfrm>
            <a:off x="2915816" y="2866284"/>
            <a:ext cx="0" cy="5627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279C457A-11F8-4937-B97F-E0521F974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64" y="4725144"/>
            <a:ext cx="562717" cy="56271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B94CC942-ABC6-44EF-81F7-4FAC1138DA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820" y="4725143"/>
            <a:ext cx="562717" cy="56271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9011662-E690-46B0-A1F8-62F5FD9B0E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404" y="4725142"/>
            <a:ext cx="562717" cy="562717"/>
          </a:xfrm>
          <a:prstGeom prst="rect">
            <a:avLst/>
          </a:prstGeom>
        </p:spPr>
      </p:pic>
      <p:grpSp>
        <p:nvGrpSpPr>
          <p:cNvPr id="29" name="Grupo 28">
            <a:extLst>
              <a:ext uri="{FF2B5EF4-FFF2-40B4-BE49-F238E27FC236}">
                <a16:creationId xmlns:a16="http://schemas.microsoft.com/office/drawing/2014/main" id="{124612C4-FCCA-4BD5-850D-DE8419C3C675}"/>
              </a:ext>
            </a:extLst>
          </p:cNvPr>
          <p:cNvGrpSpPr/>
          <p:nvPr/>
        </p:nvGrpSpPr>
        <p:grpSpPr>
          <a:xfrm>
            <a:off x="149361" y="5549783"/>
            <a:ext cx="2006104" cy="973005"/>
            <a:chOff x="149361" y="5549783"/>
            <a:chExt cx="2006104" cy="973005"/>
          </a:xfrm>
        </p:grpSpPr>
        <p:pic>
          <p:nvPicPr>
            <p:cNvPr id="20" name="2 Imagen">
              <a:extLst>
                <a:ext uri="{FF2B5EF4-FFF2-40B4-BE49-F238E27FC236}">
                  <a16:creationId xmlns:a16="http://schemas.microsoft.com/office/drawing/2014/main" id="{5FB5903F-F868-4082-8D5A-60C579FB8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361" y="6137782"/>
              <a:ext cx="1001431" cy="365125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F35175C7-D512-4458-996C-D5ED3106C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584155"/>
              <a:ext cx="608102" cy="365125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3E3011E8-12B6-46A8-BB4C-3700FAC8B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5585742"/>
              <a:ext cx="592460" cy="592460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6C57011C-0A43-4F54-A292-B236302E8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3414" y="6189912"/>
              <a:ext cx="700792" cy="332876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E29F8AC7-B5CC-40E6-B7A8-31E469EF3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4165" y="5549783"/>
              <a:ext cx="711300" cy="399497"/>
            </a:xfrm>
            <a:prstGeom prst="rect">
              <a:avLst/>
            </a:prstGeom>
          </p:spPr>
        </p:pic>
      </p:grpSp>
      <p:pic>
        <p:nvPicPr>
          <p:cNvPr id="30" name="7 Imagen">
            <a:extLst>
              <a:ext uri="{FF2B5EF4-FFF2-40B4-BE49-F238E27FC236}">
                <a16:creationId xmlns:a16="http://schemas.microsoft.com/office/drawing/2014/main" id="{B846A6B0-F681-4D45-B863-C9ED7113A37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853" y="5881972"/>
            <a:ext cx="1290718" cy="352014"/>
          </a:xfrm>
          <a:prstGeom prst="rect">
            <a:avLst/>
          </a:prstGeom>
        </p:spPr>
      </p:pic>
      <p:grpSp>
        <p:nvGrpSpPr>
          <p:cNvPr id="37" name="Grupo 36">
            <a:extLst>
              <a:ext uri="{FF2B5EF4-FFF2-40B4-BE49-F238E27FC236}">
                <a16:creationId xmlns:a16="http://schemas.microsoft.com/office/drawing/2014/main" id="{EE6892E0-D13D-4FAC-8B41-A7BDD33EE622}"/>
              </a:ext>
            </a:extLst>
          </p:cNvPr>
          <p:cNvGrpSpPr/>
          <p:nvPr/>
        </p:nvGrpSpPr>
        <p:grpSpPr>
          <a:xfrm>
            <a:off x="2644636" y="5458707"/>
            <a:ext cx="883084" cy="1243309"/>
            <a:chOff x="2644636" y="5458707"/>
            <a:chExt cx="883084" cy="1243309"/>
          </a:xfrm>
        </p:grpSpPr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7886D3CE-9A7D-44A1-83C9-792489490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565" y="5458707"/>
              <a:ext cx="614656" cy="562717"/>
            </a:xfrm>
            <a:prstGeom prst="rect">
              <a:avLst/>
            </a:prstGeom>
          </p:spPr>
        </p:pic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AEA61FCE-C795-431B-B0D9-3A6A4689ED16}"/>
                </a:ext>
              </a:extLst>
            </p:cNvPr>
            <p:cNvGrpSpPr/>
            <p:nvPr/>
          </p:nvGrpSpPr>
          <p:grpSpPr>
            <a:xfrm>
              <a:off x="2644636" y="6160951"/>
              <a:ext cx="883084" cy="541065"/>
              <a:chOff x="7187479" y="5651956"/>
              <a:chExt cx="883084" cy="541065"/>
            </a:xfrm>
          </p:grpSpPr>
          <p:pic>
            <p:nvPicPr>
              <p:cNvPr id="34" name="Imagen 33">
                <a:extLst>
                  <a:ext uri="{FF2B5EF4-FFF2-40B4-BE49-F238E27FC236}">
                    <a16:creationId xmlns:a16="http://schemas.microsoft.com/office/drawing/2014/main" id="{6D19BE92-50DF-406F-A653-1AA067F27A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7479" y="5922936"/>
                <a:ext cx="865042" cy="270085"/>
              </a:xfrm>
              <a:prstGeom prst="rect">
                <a:avLst/>
              </a:prstGeom>
            </p:spPr>
          </p:pic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92C38E6C-D1A1-43D4-8150-CDA664992B62}"/>
                  </a:ext>
                </a:extLst>
              </p:cNvPr>
              <p:cNvSpPr txBox="1"/>
              <p:nvPr/>
            </p:nvSpPr>
            <p:spPr>
              <a:xfrm>
                <a:off x="7236296" y="5651956"/>
                <a:ext cx="834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dirty="0"/>
                  <a:t>Torque</a:t>
                </a:r>
                <a:endParaRPr lang="es-ES" dirty="0"/>
              </a:p>
            </p:txBody>
          </p:sp>
        </p:grpSp>
      </p:grpSp>
      <p:pic>
        <p:nvPicPr>
          <p:cNvPr id="39" name="Imagen 38">
            <a:extLst>
              <a:ext uri="{FF2B5EF4-FFF2-40B4-BE49-F238E27FC236}">
                <a16:creationId xmlns:a16="http://schemas.microsoft.com/office/drawing/2014/main" id="{B841FC91-E72F-4BDB-87B0-988298E6360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17" y="3270499"/>
            <a:ext cx="856594" cy="592461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4304A1EC-C37F-46B0-A85F-8C439004EA7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924" y="3147642"/>
            <a:ext cx="655504" cy="64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0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17CB4CF-EBDF-496C-837E-C7D9EAC74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79" y="1334030"/>
            <a:ext cx="5609787" cy="55079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A131E9-5921-40D0-8190-0809A2074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25760"/>
            <a:ext cx="7499176" cy="1143000"/>
          </a:xfrm>
        </p:spPr>
        <p:txBody>
          <a:bodyPr>
            <a:normAutofit/>
          </a:bodyPr>
          <a:lstStyle/>
          <a:p>
            <a:r>
              <a:rPr lang="en-US" dirty="0"/>
              <a:t>Use case: ZibAffinity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DA760-84CE-43B3-BCB0-148E4772B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C7F1-4892-4DD8-9E48-7B0389D3048E}" type="slidenum">
              <a:rPr lang="en-US" smtClean="0"/>
              <a:t>9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C7684B-5302-4343-9606-430A1E718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43037"/>
            <a:ext cx="1743075" cy="5095875"/>
          </a:xfrm>
          <a:prstGeom prst="rect">
            <a:avLst/>
          </a:prstGeom>
        </p:spPr>
      </p:pic>
      <p:pic>
        <p:nvPicPr>
          <p:cNvPr id="1027" name="Picture 3" descr="mso4sc_website_zib_new_html_7d4b64ff4f969e85-300x201">
            <a:extLst>
              <a:ext uri="{FF2B5EF4-FFF2-40B4-BE49-F238E27FC236}">
                <a16:creationId xmlns:a16="http://schemas.microsoft.com/office/drawing/2014/main" id="{9A5E851F-E2D5-4E83-B713-C6D85029F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948" y="5224609"/>
            <a:ext cx="2277402" cy="161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894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do 5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4A63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TM02455596[[fn=Spring]]</Template>
  <TotalTime>0</TotalTime>
  <Words>628</Words>
  <Application>Microsoft Office PowerPoint</Application>
  <PresentationFormat>Presentación en pantalla (4:3)</PresentationFormat>
  <Paragraphs>154</Paragraphs>
  <Slides>16</Slides>
  <Notes>2</Notes>
  <HiddenSlides>2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 Theme</vt:lpstr>
      <vt:lpstr>HPC and Cloud Resources for Running Mathematical Simulations Efficiently</vt:lpstr>
      <vt:lpstr>Outline</vt:lpstr>
      <vt:lpstr>Why HPC &amp; Cloud?</vt:lpstr>
      <vt:lpstr>Why HPC &amp; Cloud?</vt:lpstr>
      <vt:lpstr>Why HPC &amp; Cloud?</vt:lpstr>
      <vt:lpstr>Proposed Solution</vt:lpstr>
      <vt:lpstr>Proposed Solution</vt:lpstr>
      <vt:lpstr>Proposed Solution</vt:lpstr>
      <vt:lpstr>Use case: ZibAffinity</vt:lpstr>
      <vt:lpstr>Use case: ZibAffinity</vt:lpstr>
      <vt:lpstr>Use case: ZibAffinity</vt:lpstr>
      <vt:lpstr>Use case: ZibAffinity</vt:lpstr>
      <vt:lpstr>Conclusions and Future Work</vt:lpstr>
      <vt:lpstr>MSO4SC</vt:lpstr>
      <vt:lpstr>Presentación de PowerPoint</vt:lpstr>
      <vt:lpstr>Proposed Solution</vt:lpstr>
    </vt:vector>
  </TitlesOfParts>
  <Company>Atos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Wells, Julia</dc:creator>
  <cp:lastModifiedBy>Nieto De Santos, Francisco Javier</cp:lastModifiedBy>
  <cp:revision>111</cp:revision>
  <dcterms:created xsi:type="dcterms:W3CDTF">2017-05-10T07:28:36Z</dcterms:created>
  <dcterms:modified xsi:type="dcterms:W3CDTF">2018-10-12T09:00:01Z</dcterms:modified>
</cp:coreProperties>
</file>