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82" r:id="rId4"/>
    <p:sldId id="270" r:id="rId5"/>
    <p:sldId id="281" r:id="rId6"/>
    <p:sldId id="287" r:id="rId7"/>
    <p:sldId id="277" r:id="rId8"/>
    <p:sldId id="275" r:id="rId9"/>
    <p:sldId id="274" r:id="rId10"/>
    <p:sldId id="261" r:id="rId11"/>
    <p:sldId id="273" r:id="rId12"/>
    <p:sldId id="279" r:id="rId13"/>
    <p:sldId id="278" r:id="rId14"/>
    <p:sldId id="285" r:id="rId15"/>
    <p:sldId id="260" r:id="rId16"/>
    <p:sldId id="265" r:id="rId17"/>
    <p:sldId id="264" r:id="rId18"/>
    <p:sldId id="266" r:id="rId19"/>
    <p:sldId id="284" r:id="rId20"/>
    <p:sldId id="267" r:id="rId21"/>
    <p:sldId id="268" r:id="rId22"/>
    <p:sldId id="288" r:id="rId23"/>
    <p:sldId id="271" r:id="rId24"/>
    <p:sldId id="272" r:id="rId25"/>
    <p:sldId id="263" r:id="rId26"/>
    <p:sldId id="269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8" autoAdjust="0"/>
    <p:restoredTop sz="94661" autoAdjust="0"/>
  </p:normalViewPr>
  <p:slideViewPr>
    <p:cSldViewPr snapToGrid="0" snapToObjects="1">
      <p:cViewPr>
        <p:scale>
          <a:sx n="120" d="100"/>
          <a:sy n="120" d="100"/>
        </p:scale>
        <p:origin x="1392" y="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0A13C-039C-3F4B-95A6-51A1916FA14B}" type="datetimeFigureOut">
              <a:rPr lang="en-US" smtClean="0"/>
              <a:t>3/15/18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E5D0F-CCC0-534F-B2E0-4F4538B4F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1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E5D0F-CCC0-534F-B2E0-4F4538B4FD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96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E5D0F-CCC0-534F-B2E0-4F4538B4FD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58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E5D0F-CCC0-534F-B2E0-4F4538B4FD7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20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B115C06-9B99-0E4D-9433-2ABC89CFEBDB}" type="datetimeFigureOut">
              <a:rPr lang="en-US" smtClean="0"/>
              <a:t>3/15/18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67E5B9-0187-7645-9E4A-CB436D68CDD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5C06-9B99-0E4D-9433-2ABC89CFEBDB}" type="datetimeFigureOut">
              <a:rPr lang="en-US" smtClean="0"/>
              <a:t>3/15/18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E5B9-0187-7645-9E4A-CB436D68CD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B115C06-9B99-0E4D-9433-2ABC89CFEBDB}" type="datetimeFigureOut">
              <a:rPr lang="en-US" smtClean="0"/>
              <a:t>3/15/18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F67E5B9-0187-7645-9E4A-CB436D68CDD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5C06-9B99-0E4D-9433-2ABC89CFEBDB}" type="datetimeFigureOut">
              <a:rPr lang="en-US" smtClean="0"/>
              <a:t>3/15/18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67E5B9-0187-7645-9E4A-CB436D68CD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 marL="320040" indent="-428040">
              <a:buSzPct val="90000"/>
              <a:buFont typeface="AppleMyungjo" charset="-127"/>
              <a:buChar char="◼︎"/>
              <a:tabLst>
                <a:tab pos="360000" algn="l"/>
              </a:tabLst>
              <a:defRPr>
                <a:latin typeface="Arial" charset="0"/>
                <a:ea typeface="Arial" charset="0"/>
                <a:cs typeface="Arial" charset="0"/>
              </a:defRPr>
            </a:lvl1pPr>
            <a:lvl2pPr marL="640080" indent="-346320">
              <a:buSzPct val="80000"/>
              <a:buFont typeface=".AppleSystemUIFont" charset="-120"/>
              <a:buChar char="●"/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5C06-9B99-0E4D-9433-2ABC89CFEBDB}" type="datetimeFigureOut">
              <a:rPr lang="en-US" smtClean="0"/>
              <a:t>3/15/18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F67E5B9-0187-7645-9E4A-CB436D68CDD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B115C06-9B99-0E4D-9433-2ABC89CFEBDB}" type="datetimeFigureOut">
              <a:rPr lang="en-US" smtClean="0"/>
              <a:t>3/15/18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F67E5B9-0187-7645-9E4A-CB436D68CDD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B115C06-9B99-0E4D-9433-2ABC89CFEBDB}" type="datetimeFigureOut">
              <a:rPr lang="en-US" smtClean="0"/>
              <a:t>3/15/18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F67E5B9-0187-7645-9E4A-CB436D68CDD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5C06-9B99-0E4D-9433-2ABC89CFEBDB}" type="datetimeFigureOut">
              <a:rPr lang="en-US" smtClean="0"/>
              <a:t>3/15/18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67E5B9-0187-7645-9E4A-CB436D68CDD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5C06-9B99-0E4D-9433-2ABC89CFEBDB}" type="datetimeFigureOut">
              <a:rPr lang="en-US" smtClean="0"/>
              <a:t>3/15/18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67E5B9-0187-7645-9E4A-CB436D68CD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5C06-9B99-0E4D-9433-2ABC89CFEBDB}" type="datetimeFigureOut">
              <a:rPr lang="en-US" smtClean="0"/>
              <a:t>3/15/18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67E5B9-0187-7645-9E4A-CB436D68CDD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>
                <a:latin typeface="Arial" charset="0"/>
                <a:ea typeface="Arial" charset="0"/>
                <a:cs typeface="Arial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B115C06-9B99-0E4D-9433-2ABC89CFEBDB}" type="datetimeFigureOut">
              <a:rPr lang="en-US" smtClean="0"/>
              <a:t>3/15/18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F67E5B9-0187-7645-9E4A-CB436D68CDD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B115C06-9B99-0E4D-9433-2ABC89CFEBDB}" type="datetimeFigureOut">
              <a:rPr lang="en-US" smtClean="0"/>
              <a:t>3/15/18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F67E5B9-0187-7645-9E4A-CB436D68CD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accent1">
              <a:lumMod val="50000"/>
            </a:schemeClr>
          </a:solidFill>
          <a:latin typeface="Arial" charset="0"/>
          <a:ea typeface="Arial" charset="0"/>
          <a:cs typeface="Arial" charset="0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AppleMyungjo" charset="-127"/>
        <a:buChar char="◼︎"/>
        <a:defRPr kumimoji="0" sz="29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5000"/>
        <a:buFont typeface="CourierNewPS-BoldItalicMT" charset="0"/>
        <a:buChar char="●"/>
        <a:defRPr kumimoji="0"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Lucida Grande"/>
        <a:buChar char="◼"/>
        <a:defRPr kumimoji="0" sz="23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Lucida Grande"/>
        <a:buChar char="●"/>
        <a:defRPr kumimoji="0"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Lucida Grande"/>
        <a:buChar char="●"/>
        <a:defRPr kumimoji="0"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793" y="1806445"/>
            <a:ext cx="7415107" cy="2166257"/>
          </a:xfrm>
        </p:spPr>
        <p:txBody>
          <a:bodyPr anchor="ctr">
            <a:normAutofit/>
          </a:bodyPr>
          <a:lstStyle/>
          <a:p>
            <a:pPr algn="ctr" fontAlgn="ctr"/>
            <a:r>
              <a:rPr lang="en-US" sz="5400" b="1" cap="none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Data Science </a:t>
            </a:r>
            <a:r>
              <a:rPr lang="en-US" sz="5400" cap="none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@ FCUL</a:t>
            </a:r>
            <a:endParaRPr lang="en-US" sz="5400" cap="none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João Marques Silva, FCUL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5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</a:t>
            </a:r>
            <a:r>
              <a:rPr lang="en-US" dirty="0" smtClean="0">
                <a:solidFill>
                  <a:srgbClr val="C00000"/>
                </a:solidFill>
              </a:rPr>
              <a:t>Data Science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(in 2017/18)?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906323" y="2572729"/>
            <a:ext cx="6889655" cy="944083"/>
            <a:chOff x="546109" y="3119694"/>
            <a:chExt cx="6889655" cy="94408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109" y="3119694"/>
              <a:ext cx="6743907" cy="94408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284119" y="3734732"/>
              <a:ext cx="1151645" cy="260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Arial" charset="0"/>
                  <a:ea typeface="Arial" charset="0"/>
                  <a:cs typeface="Arial" charset="0"/>
                </a:rPr>
                <a:t>Forbes, Dec 17</a:t>
              </a:r>
              <a:endParaRPr lang="en-US" sz="10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06323" y="1706409"/>
            <a:ext cx="7098977" cy="747371"/>
            <a:chOff x="108881" y="2168400"/>
            <a:chExt cx="7098977" cy="74737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81" y="2168400"/>
              <a:ext cx="7005290" cy="74737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002880" y="2573022"/>
              <a:ext cx="12049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Arial" charset="0"/>
                  <a:ea typeface="Arial" charset="0"/>
                  <a:cs typeface="Arial" charset="0"/>
                </a:rPr>
                <a:t>Forbes, May 17</a:t>
              </a:r>
              <a:endParaRPr lang="en-US" sz="10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747602" y="3635761"/>
            <a:ext cx="5322731" cy="3086651"/>
            <a:chOff x="1791440" y="3315047"/>
            <a:chExt cx="5322731" cy="308665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1440" y="3315047"/>
              <a:ext cx="5322731" cy="303348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518046" y="6155477"/>
              <a:ext cx="12410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smtClean="0">
                  <a:latin typeface="Arial" charset="0"/>
                  <a:ea typeface="Arial" charset="0"/>
                  <a:cs typeface="Arial" charset="0"/>
                </a:rPr>
                <a:t>Forbes, Dec 17</a:t>
              </a:r>
              <a:endParaRPr lang="en-US" sz="10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953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</a:t>
            </a:r>
            <a:r>
              <a:rPr lang="en-US" dirty="0" smtClean="0">
                <a:solidFill>
                  <a:srgbClr val="C00000"/>
                </a:solidFill>
              </a:rPr>
              <a:t>Data Science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(in 2017/18)?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743497" y="3198451"/>
            <a:ext cx="6788586" cy="2723304"/>
            <a:chOff x="743497" y="3198451"/>
            <a:chExt cx="6788586" cy="272330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497" y="3198451"/>
              <a:ext cx="6788586" cy="266399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078373" y="5675534"/>
              <a:ext cx="12410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Arial" charset="0"/>
                  <a:ea typeface="Arial" charset="0"/>
                  <a:cs typeface="Arial" charset="0"/>
                </a:rPr>
                <a:t>Glassdoor, Jan 18</a:t>
              </a:r>
              <a:endParaRPr lang="en-US" sz="10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43497" y="1757969"/>
            <a:ext cx="7243754" cy="901712"/>
            <a:chOff x="288329" y="1700299"/>
            <a:chExt cx="7243754" cy="9017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329" y="1700299"/>
              <a:ext cx="7243754" cy="90171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329954" y="2262336"/>
              <a:ext cx="112809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Arial" charset="0"/>
                  <a:ea typeface="Arial" charset="0"/>
                  <a:cs typeface="Arial" charset="0"/>
                </a:rPr>
                <a:t>F</a:t>
              </a:r>
              <a:r>
                <a:rPr lang="en-US" sz="1000" dirty="0" smtClean="0">
                  <a:latin typeface="Arial" charset="0"/>
                  <a:ea typeface="Arial" charset="0"/>
                  <a:cs typeface="Arial" charset="0"/>
                </a:rPr>
                <a:t>orbes, Jan 18</a:t>
              </a:r>
              <a:endParaRPr lang="en-US" sz="10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2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>
                <a:solidFill>
                  <a:srgbClr val="C00000"/>
                </a:solidFill>
              </a:rPr>
              <a:t>Data Science</a:t>
            </a:r>
            <a:r>
              <a:rPr lang="en-US" dirty="0"/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61" y="2593912"/>
            <a:ext cx="6560290" cy="29252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48223" y="2742768"/>
            <a:ext cx="12410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charset="0"/>
                <a:ea typeface="Arial" charset="0"/>
                <a:cs typeface="Arial" charset="0"/>
              </a:rPr>
              <a:t>HBR, Oct 12</a:t>
            </a:r>
            <a:endParaRPr lang="en-US" sz="1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44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>
                <a:solidFill>
                  <a:srgbClr val="C00000"/>
                </a:solidFill>
              </a:rPr>
              <a:t>Data Science</a:t>
            </a:r>
            <a:r>
              <a:rPr lang="en-US" dirty="0"/>
              <a:t>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37409" y="1521930"/>
            <a:ext cx="7070653" cy="5187216"/>
            <a:chOff x="542259" y="1490031"/>
            <a:chExt cx="7070653" cy="5187216"/>
          </a:xfrm>
        </p:grpSpPr>
        <p:grpSp>
          <p:nvGrpSpPr>
            <p:cNvPr id="5" name="Group 4"/>
            <p:cNvGrpSpPr/>
            <p:nvPr/>
          </p:nvGrpSpPr>
          <p:grpSpPr>
            <a:xfrm>
              <a:off x="542259" y="1490031"/>
              <a:ext cx="7070653" cy="5187216"/>
              <a:chOff x="1233377" y="1585728"/>
              <a:chExt cx="7246459" cy="5187213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3377" y="1585728"/>
                <a:ext cx="7161395" cy="5144681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7610057" y="6526720"/>
                <a:ext cx="86977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latin typeface="Arial" charset="0"/>
                    <a:ea typeface="Arial" charset="0"/>
                    <a:cs typeface="Arial" charset="0"/>
                  </a:rPr>
                  <a:t>UN, 2014</a:t>
                </a:r>
                <a:endParaRPr lang="en-US" sz="10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7" name="Rounded Rectangle 6"/>
            <p:cNvSpPr/>
            <p:nvPr/>
          </p:nvSpPr>
          <p:spPr>
            <a:xfrm>
              <a:off x="542259" y="1807535"/>
              <a:ext cx="6221976" cy="1020725"/>
            </a:xfrm>
            <a:prstGeom prst="roundRect">
              <a:avLst/>
            </a:prstGeom>
            <a:solidFill>
              <a:srgbClr val="FFFF00">
                <a:alpha val="11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93535" y="4486939"/>
              <a:ext cx="3349256" cy="1010093"/>
            </a:xfrm>
            <a:prstGeom prst="roundRect">
              <a:avLst/>
            </a:prstGeom>
            <a:solidFill>
              <a:srgbClr val="FFFF00">
                <a:alpha val="1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80742" y="3006232"/>
            <a:ext cx="3547273" cy="1213678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637409" y="1521930"/>
            <a:ext cx="5225904" cy="31750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327991" y="4518838"/>
            <a:ext cx="1623019" cy="28707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637410" y="4881662"/>
            <a:ext cx="3232302" cy="817390"/>
          </a:xfrm>
          <a:prstGeom prst="roundRect">
            <a:avLst/>
          </a:prstGeom>
          <a:solidFill>
            <a:srgbClr val="FFFF00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953036" y="2698500"/>
            <a:ext cx="6654121" cy="1939466"/>
            <a:chOff x="2198937" y="2493927"/>
            <a:chExt cx="6654121" cy="1939466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50339">
              <a:off x="2198937" y="2847260"/>
              <a:ext cx="6506176" cy="1586133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 rot="15349439">
              <a:off x="8109420" y="2991344"/>
              <a:ext cx="12410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Arial" charset="0"/>
                  <a:ea typeface="Arial" charset="0"/>
                  <a:cs typeface="Arial" charset="0"/>
                </a:rPr>
                <a:t>Data4sdgs</a:t>
              </a:r>
              <a:r>
                <a:rPr lang="en-US" sz="1000" smtClean="0">
                  <a:latin typeface="Arial" charset="0"/>
                  <a:ea typeface="Arial" charset="0"/>
                  <a:cs typeface="Arial" charset="0"/>
                </a:rPr>
                <a:t>, Jun 17</a:t>
              </a:r>
              <a:endParaRPr lang="en-US" sz="10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485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Need for </a:t>
            </a:r>
            <a:r>
              <a:rPr lang="en-US" dirty="0" smtClean="0">
                <a:solidFill>
                  <a:srgbClr val="C00000"/>
                </a:solidFill>
              </a:rPr>
              <a:t>Data Literacy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58109" y="1698382"/>
            <a:ext cx="3862477" cy="103616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Data literacy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 is the ability to read, create and communicate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data. 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5135" y="6364985"/>
            <a:ext cx="758842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∴ An imperative to provide training (and research) in </a:t>
            </a:r>
            <a:r>
              <a:rPr lang="en-US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Data Science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!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374999" y="3036725"/>
            <a:ext cx="5492555" cy="1398105"/>
            <a:chOff x="3375000" y="3593136"/>
            <a:chExt cx="5492555" cy="139810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5000" y="3593136"/>
              <a:ext cx="5492555" cy="139810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434025" y="4543648"/>
              <a:ext cx="12410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 smtClean="0">
                  <a:latin typeface="Arial" charset="0"/>
                  <a:ea typeface="Arial" charset="0"/>
                  <a:cs typeface="Arial" charset="0"/>
                </a:rPr>
                <a:t>Techtarget</a:t>
              </a:r>
              <a:r>
                <a:rPr lang="en-US" sz="1000" dirty="0" smtClean="0">
                  <a:latin typeface="Arial" charset="0"/>
                  <a:ea typeface="Arial" charset="0"/>
                  <a:cs typeface="Arial" charset="0"/>
                </a:rPr>
                <a:t>, Jun 17</a:t>
              </a:r>
              <a:endParaRPr lang="en-US" sz="10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5348" y="4341627"/>
            <a:ext cx="6599303" cy="1545562"/>
            <a:chOff x="75348" y="4543648"/>
            <a:chExt cx="6599303" cy="154556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8" y="4543648"/>
              <a:ext cx="6599303" cy="154556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312828" y="5705655"/>
              <a:ext cx="12410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 smtClean="0">
                  <a:latin typeface="Arial" charset="0"/>
                  <a:ea typeface="Arial" charset="0"/>
                  <a:cs typeface="Arial" charset="0"/>
                </a:rPr>
                <a:t>Inc.Com</a:t>
              </a:r>
              <a:r>
                <a:rPr lang="en-US" sz="1000" dirty="0" smtClean="0">
                  <a:latin typeface="Arial" charset="0"/>
                  <a:ea typeface="Arial" charset="0"/>
                  <a:cs typeface="Arial" charset="0"/>
                </a:rPr>
                <a:t>, Jan 18</a:t>
              </a:r>
              <a:endParaRPr lang="en-US" sz="10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 rot="16200000">
            <a:off x="6391920" y="2354235"/>
            <a:ext cx="6515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Wikipedia</a:t>
            </a:r>
            <a:endParaRPr lang="en-US" sz="8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8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</a:t>
            </a:r>
            <a:r>
              <a:rPr lang="en-US" dirty="0" smtClean="0">
                <a:solidFill>
                  <a:srgbClr val="C00000"/>
                </a:solidFill>
              </a:rPr>
              <a:t>Data Science</a:t>
            </a:r>
            <a:r>
              <a:rPr lang="en-US" dirty="0" smtClean="0"/>
              <a:t> (@FCUL)?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12648" y="1901139"/>
            <a:ext cx="7872660" cy="45911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Hexagon 13"/>
          <p:cNvSpPr/>
          <p:nvPr/>
        </p:nvSpPr>
        <p:spPr>
          <a:xfrm>
            <a:off x="2033671" y="2897210"/>
            <a:ext cx="1195422" cy="96012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Cycle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10990" y="2096309"/>
            <a:ext cx="3089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Training &amp; Outreach</a:t>
            </a:r>
            <a:endParaRPr lang="en-US" sz="2400" dirty="0">
              <a:solidFill>
                <a:srgbClr val="7030A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31858" y="2096309"/>
            <a:ext cx="3426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Research &amp; Innovation</a:t>
            </a:r>
            <a:endParaRPr lang="en-US" sz="2400" dirty="0">
              <a:solidFill>
                <a:srgbClr val="7030A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Hexagon 22"/>
          <p:cNvSpPr/>
          <p:nvPr/>
        </p:nvSpPr>
        <p:spPr>
          <a:xfrm>
            <a:off x="2640696" y="3871469"/>
            <a:ext cx="1305032" cy="960120"/>
          </a:xfrm>
          <a:prstGeom prst="hexagon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Cycle</a:t>
            </a:r>
          </a:p>
        </p:txBody>
      </p:sp>
      <p:sp>
        <p:nvSpPr>
          <p:cNvPr id="10" name="Hexagon 9"/>
          <p:cNvSpPr/>
          <p:nvPr/>
        </p:nvSpPr>
        <p:spPr>
          <a:xfrm>
            <a:off x="1344715" y="3871469"/>
            <a:ext cx="1273705" cy="960120"/>
          </a:xfrm>
          <a:prstGeom prst="hexagon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Post Grad </a:t>
            </a:r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8" name="Hexagon 7"/>
          <p:cNvSpPr/>
          <p:nvPr/>
        </p:nvSpPr>
        <p:spPr>
          <a:xfrm>
            <a:off x="2033671" y="4845728"/>
            <a:ext cx="1195422" cy="96012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Cycle</a:t>
            </a:r>
            <a:endParaRPr lang="en-US" dirty="0"/>
          </a:p>
        </p:txBody>
      </p:sp>
      <p:sp>
        <p:nvSpPr>
          <p:cNvPr id="24" name="Hexagon 23"/>
          <p:cNvSpPr/>
          <p:nvPr/>
        </p:nvSpPr>
        <p:spPr>
          <a:xfrm>
            <a:off x="2999679" y="5325788"/>
            <a:ext cx="1228606" cy="960120"/>
          </a:xfrm>
          <a:prstGeom prst="hexagon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 Schools</a:t>
            </a:r>
            <a:endParaRPr lang="en-US" dirty="0"/>
          </a:p>
        </p:txBody>
      </p:sp>
      <p:sp>
        <p:nvSpPr>
          <p:cNvPr id="18" name="Hexagon 17"/>
          <p:cNvSpPr/>
          <p:nvPr/>
        </p:nvSpPr>
        <p:spPr>
          <a:xfrm>
            <a:off x="1024200" y="5314654"/>
            <a:ext cx="1228606" cy="960120"/>
          </a:xfrm>
          <a:prstGeom prst="hexagon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Training</a:t>
            </a:r>
            <a:endParaRPr lang="en-US" sz="1700" dirty="0"/>
          </a:p>
        </p:txBody>
      </p:sp>
      <p:sp>
        <p:nvSpPr>
          <p:cNvPr id="20" name="Hexagon 19"/>
          <p:cNvSpPr/>
          <p:nvPr/>
        </p:nvSpPr>
        <p:spPr>
          <a:xfrm>
            <a:off x="5626070" y="2901170"/>
            <a:ext cx="1298292" cy="96012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</a:t>
            </a:r>
          </a:p>
          <a:p>
            <a:pPr algn="ctr"/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17" name="Hexagon 16"/>
          <p:cNvSpPr/>
          <p:nvPr/>
        </p:nvSpPr>
        <p:spPr>
          <a:xfrm>
            <a:off x="5630604" y="3876182"/>
            <a:ext cx="1298292" cy="960120"/>
          </a:xfrm>
          <a:prstGeom prst="hexagon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DSI @ LASIGE</a:t>
            </a:r>
            <a:endParaRPr lang="en-US" dirty="0"/>
          </a:p>
        </p:txBody>
      </p:sp>
      <p:sp>
        <p:nvSpPr>
          <p:cNvPr id="19" name="Hexagon 18"/>
          <p:cNvSpPr/>
          <p:nvPr/>
        </p:nvSpPr>
        <p:spPr>
          <a:xfrm>
            <a:off x="6318541" y="4850159"/>
            <a:ext cx="1720440" cy="96012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Partnerships</a:t>
            </a:r>
            <a:endParaRPr lang="en-US" dirty="0"/>
          </a:p>
        </p:txBody>
      </p:sp>
      <p:sp>
        <p:nvSpPr>
          <p:cNvPr id="21" name="Hexagon 20"/>
          <p:cNvSpPr/>
          <p:nvPr/>
        </p:nvSpPr>
        <p:spPr>
          <a:xfrm>
            <a:off x="5011247" y="4850159"/>
            <a:ext cx="1298292" cy="96012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Tech Transfer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12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Post-Graduation in DS </a:t>
            </a:r>
            <a:r>
              <a:rPr lang="mr-IN" dirty="0" smtClean="0"/>
              <a:t>–</a:t>
            </a:r>
            <a:r>
              <a:rPr lang="en-US" dirty="0" smtClean="0"/>
              <a:t> 2017/18</a:t>
            </a:r>
            <a:endParaRPr lang="en-US" dirty="0"/>
          </a:p>
        </p:txBody>
      </p:sp>
      <p:sp>
        <p:nvSpPr>
          <p:cNvPr id="3" name="Cube 2"/>
          <p:cNvSpPr/>
          <p:nvPr/>
        </p:nvSpPr>
        <p:spPr>
          <a:xfrm>
            <a:off x="2018538" y="4697730"/>
            <a:ext cx="5102352" cy="1508760"/>
          </a:xfrm>
          <a:prstGeom prst="cube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EDSA Recommendations</a:t>
            </a:r>
            <a:endParaRPr lang="en-US" sz="2000" b="1" dirty="0"/>
          </a:p>
        </p:txBody>
      </p:sp>
      <p:sp>
        <p:nvSpPr>
          <p:cNvPr id="4" name="Cube 3"/>
          <p:cNvSpPr/>
          <p:nvPr/>
        </p:nvSpPr>
        <p:spPr>
          <a:xfrm>
            <a:off x="2018538" y="3558540"/>
            <a:ext cx="5102352" cy="1508760"/>
          </a:xfrm>
          <a:prstGeom prst="cube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rPr>
              <a:t>Instantiation</a:t>
            </a:r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: Univ. Southampton, UK</a:t>
            </a:r>
            <a:endParaRPr lang="en-US" sz="2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2018538" y="2415540"/>
            <a:ext cx="5102352" cy="1508760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Adapt to PT requirements</a:t>
            </a:r>
            <a:endParaRPr lang="en-US" sz="2000" b="1" dirty="0">
              <a:solidFill>
                <a:schemeClr val="accent3">
                  <a:lumMod val="20000"/>
                  <a:lumOff val="8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84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Post-Graduation in DS </a:t>
            </a:r>
            <a:r>
              <a:rPr lang="mr-IN" dirty="0" smtClean="0"/>
              <a:t>–</a:t>
            </a:r>
            <a:r>
              <a:rPr lang="en-US" dirty="0" smtClean="0"/>
              <a:t> 2017/18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515868" y="3937423"/>
            <a:ext cx="1944934" cy="140377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60 ECTS</a:t>
            </a:r>
          </a:p>
          <a:p>
            <a:pPr algn="ctr"/>
            <a:r>
              <a:rPr lang="en-US" dirty="0" smtClean="0"/>
              <a:t>1 Year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515868" y="1966595"/>
            <a:ext cx="1944934" cy="103420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G0: Mandatory Courses</a:t>
            </a:r>
          </a:p>
          <a:p>
            <a:pPr algn="ctr"/>
            <a:r>
              <a:rPr lang="en-US" dirty="0" smtClean="0"/>
              <a:t>18 ECTS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09970" y="2903220"/>
            <a:ext cx="1944934" cy="103420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G1: Statistics</a:t>
            </a:r>
            <a:endParaRPr lang="en-US" dirty="0"/>
          </a:p>
          <a:p>
            <a:pPr algn="ctr"/>
            <a:r>
              <a:rPr lang="en-US" dirty="0" smtClean="0"/>
              <a:t>12 ECTS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121766" y="3000798"/>
            <a:ext cx="1944934" cy="103420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G2: Foundations</a:t>
            </a:r>
            <a:endParaRPr lang="en-US" dirty="0"/>
          </a:p>
          <a:p>
            <a:pPr algn="ctr"/>
            <a:r>
              <a:rPr lang="en-US" dirty="0" smtClean="0"/>
              <a:t>12 ECTS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21766" y="5341195"/>
            <a:ext cx="1944934" cy="103420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G3: Technology</a:t>
            </a:r>
            <a:endParaRPr lang="en-US" dirty="0"/>
          </a:p>
          <a:p>
            <a:pPr algn="ctr"/>
            <a:r>
              <a:rPr lang="en-US" dirty="0" smtClean="0"/>
              <a:t>12 ECTS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09970" y="5341196"/>
            <a:ext cx="1944934" cy="103420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G4: Electives</a:t>
            </a:r>
            <a:endParaRPr lang="en-US" dirty="0"/>
          </a:p>
          <a:p>
            <a:pPr algn="ctr"/>
            <a:r>
              <a:rPr lang="en-US" dirty="0"/>
              <a:t>6</a:t>
            </a:r>
            <a:r>
              <a:rPr lang="en-US" dirty="0" smtClean="0"/>
              <a:t> ECTS</a:t>
            </a:r>
          </a:p>
        </p:txBody>
      </p:sp>
    </p:spTree>
    <p:extLst>
      <p:ext uri="{BB962C8B-B14F-4D97-AF65-F5344CB8AC3E}">
        <p14:creationId xmlns:p14="http://schemas.microsoft.com/office/powerpoint/2010/main" val="66965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PGDS </a:t>
            </a:r>
            <a:r>
              <a:rPr lang="mr-IN" dirty="0"/>
              <a:t>–</a:t>
            </a:r>
            <a:r>
              <a:rPr lang="en-US" dirty="0"/>
              <a:t> Courses (each 6 ECTS)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49246" y="1633980"/>
            <a:ext cx="4284532" cy="23604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200"/>
              </a:spcAft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G0: Mandatory (18 ECTS)</a:t>
            </a:r>
          </a:p>
          <a:p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Foundations of Data Science (3 ECTS)</a:t>
            </a:r>
          </a:p>
          <a:p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Data Science Seminar (3 ECTS)</a:t>
            </a:r>
          </a:p>
          <a:p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Machine Learning</a:t>
            </a:r>
          </a:p>
          <a:p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Database Technologies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89348" y="1633980"/>
            <a:ext cx="4284532" cy="23604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G1: Statistics (12 ECTS)</a:t>
            </a:r>
          </a:p>
          <a:p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Statistical Models</a:t>
            </a:r>
          </a:p>
          <a:p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Bayesian Statistics</a:t>
            </a:r>
          </a:p>
          <a:p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Decision &amp; Prediction Processes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Multivariate Data Analysis</a:t>
            </a:r>
          </a:p>
          <a:p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Statistical Methods</a:t>
            </a:r>
          </a:p>
          <a:p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Probability &amp; Statistics</a:t>
            </a:r>
          </a:p>
          <a:p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Computational Methods in Statistics &amp; OR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49246" y="4292232"/>
            <a:ext cx="4284532" cy="236042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200"/>
              </a:spcAft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G2: Foundations (12 ECTS)</a:t>
            </a:r>
          </a:p>
          <a:p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Data Mining</a:t>
            </a:r>
          </a:p>
          <a:p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Complements of Machine Learning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Foundations of the Semantic Web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Design &amp; Analysis of Algorithms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Modeling in Physics &amp; Engineering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Quantitative Methods in Systems Biology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89348" y="4292232"/>
            <a:ext cx="4284532" cy="23604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200"/>
              </a:spcAft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G3: Technologies (12 ECTS)</a:t>
            </a:r>
          </a:p>
          <a:p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Data Visualization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Data Processing Technologies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Web Applications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Cloud Computing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Intrusion Detection &amp; Tolerance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Cluster &amp; Multicore Programming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59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PGDS </a:t>
            </a:r>
            <a:r>
              <a:rPr lang="mr-IN" dirty="0" smtClean="0"/>
              <a:t>–</a:t>
            </a:r>
            <a:r>
              <a:rPr lang="en-US" dirty="0" smtClean="0"/>
              <a:t> Courses (each 6 ECTS)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350186" y="2165606"/>
            <a:ext cx="4284532" cy="27572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200"/>
              </a:spcAft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G4: Electives (6 ECTS)</a:t>
            </a:r>
          </a:p>
          <a:p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Bioinformatics</a:t>
            </a:r>
          </a:p>
          <a:p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Internet of Thins</a:t>
            </a:r>
          </a:p>
          <a:p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Elementary Statistical Physics</a:t>
            </a:r>
          </a:p>
          <a:p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Data Analysis in the Life Sciences</a:t>
            </a:r>
          </a:p>
          <a:p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“Omics” Approaches in the Life Sciences</a:t>
            </a:r>
          </a:p>
          <a:p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Computational Mathematics</a:t>
            </a:r>
          </a:p>
          <a:p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Topics in Mathematics</a:t>
            </a:r>
          </a:p>
          <a:p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Other courses*: </a:t>
            </a:r>
            <a:r>
              <a:rPr lang="mr-IN" sz="16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…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528392" y="5730949"/>
            <a:ext cx="2413590" cy="935771"/>
          </a:xfrm>
          <a:prstGeom prst="wedgeRoundRectCallout">
            <a:avLst>
              <a:gd name="adj1" fmla="val -104128"/>
              <a:gd name="adj2" fmla="val -12356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Interest from PT, EU, South America, Middle East, etc.</a:t>
            </a:r>
            <a:endParaRPr lang="en-US" dirty="0">
              <a:solidFill>
                <a:srgbClr val="7030A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73665" y="5730948"/>
            <a:ext cx="2413590" cy="935771"/>
          </a:xfrm>
          <a:prstGeom prst="wedgeRoundRectCallout">
            <a:avLst>
              <a:gd name="adj1" fmla="val 104242"/>
              <a:gd name="adj2" fmla="val -12470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Overall adequate mix of theory and practice</a:t>
            </a:r>
            <a:endParaRPr lang="en-US" dirty="0">
              <a:solidFill>
                <a:srgbClr val="7030A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36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>
            <a:noAutofit/>
          </a:bodyPr>
          <a:lstStyle/>
          <a:p>
            <a:pPr>
              <a:lnSpc>
                <a:spcPct val="170000"/>
              </a:lnSpc>
            </a:pP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What?</a:t>
            </a:r>
          </a:p>
          <a:p>
            <a:pPr>
              <a:lnSpc>
                <a:spcPct val="170000"/>
              </a:lnSpc>
            </a:pP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Why?</a:t>
            </a:r>
          </a:p>
          <a:p>
            <a:pPr>
              <a:lnSpc>
                <a:spcPct val="170000"/>
              </a:lnSpc>
            </a:pP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How?</a:t>
            </a:r>
          </a:p>
          <a:p>
            <a:pPr>
              <a:lnSpc>
                <a:spcPct val="170000"/>
              </a:lnSpc>
            </a:pPr>
            <a:r>
              <a:rPr lang="en-US" sz="3200" strike="sngStrike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Who</a:t>
            </a: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?</a:t>
            </a:r>
          </a:p>
          <a:p>
            <a:pPr>
              <a:lnSpc>
                <a:spcPct val="170000"/>
              </a:lnSpc>
            </a:pP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When?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5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of Technologies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527584" y="1977390"/>
            <a:ext cx="8153400" cy="429581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33374" y="2522248"/>
            <a:ext cx="2636874" cy="1167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Scikit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-learn, Orange,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RapidMiner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KNIME, Anaconda, etc.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59941" y="2522248"/>
            <a:ext cx="2636874" cy="11786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Python, R, Julia, Scala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47497" y="4427229"/>
            <a:ext cx="2636874" cy="11786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SQL, NoSQL,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MongoDB, etc.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59941" y="4427229"/>
            <a:ext cx="2636874" cy="11786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Spark, Hadoop,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Map reduce, etc.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12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MSc in DS (MCD)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2018/19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15868" y="3595210"/>
            <a:ext cx="1944934" cy="140377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120 ECTS</a:t>
            </a:r>
          </a:p>
          <a:p>
            <a:pPr algn="ctr"/>
            <a:r>
              <a:rPr lang="en-US" dirty="0"/>
              <a:t>2</a:t>
            </a:r>
            <a:r>
              <a:rPr lang="en-US" dirty="0" smtClean="0"/>
              <a:t> Years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515868" y="1966595"/>
            <a:ext cx="1944934" cy="103420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G0: Mandatory Courses</a:t>
            </a:r>
          </a:p>
          <a:p>
            <a:pPr algn="ctr"/>
            <a:r>
              <a:rPr lang="en-US" dirty="0" smtClean="0"/>
              <a:t>18 ECTS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09970" y="2736321"/>
            <a:ext cx="1944934" cy="103420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G1: Statistics</a:t>
            </a:r>
            <a:endParaRPr lang="en-US" dirty="0"/>
          </a:p>
          <a:p>
            <a:pPr algn="ctr"/>
            <a:r>
              <a:rPr lang="en-US" dirty="0" smtClean="0"/>
              <a:t>12 ECTS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121766" y="2736321"/>
            <a:ext cx="1944934" cy="103420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G2: Foundations</a:t>
            </a:r>
            <a:endParaRPr lang="en-US" dirty="0"/>
          </a:p>
          <a:p>
            <a:pPr algn="ctr"/>
            <a:r>
              <a:rPr lang="en-US" dirty="0" smtClean="0"/>
              <a:t>12 ECTS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21766" y="4297096"/>
            <a:ext cx="1944934" cy="103420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G3: Technology</a:t>
            </a:r>
            <a:endParaRPr lang="en-US" dirty="0"/>
          </a:p>
          <a:p>
            <a:pPr algn="ctr"/>
            <a:r>
              <a:rPr lang="en-US" dirty="0" smtClean="0"/>
              <a:t>12 ECTS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09970" y="4297096"/>
            <a:ext cx="1944934" cy="103420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G4: Electives</a:t>
            </a:r>
            <a:endParaRPr lang="en-US" dirty="0"/>
          </a:p>
          <a:p>
            <a:pPr algn="ctr"/>
            <a:r>
              <a:rPr lang="en-US" dirty="0"/>
              <a:t>6</a:t>
            </a:r>
            <a:r>
              <a:rPr lang="en-US" dirty="0" smtClean="0"/>
              <a:t> ECTS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11268" y="5593395"/>
            <a:ext cx="1944934" cy="103420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MSc Thesis</a:t>
            </a:r>
            <a:endParaRPr lang="en-US" dirty="0" smtClean="0"/>
          </a:p>
          <a:p>
            <a:pPr algn="ctr"/>
            <a:r>
              <a:rPr lang="en-US" dirty="0" smtClean="0"/>
              <a:t>54 ECTS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223361" y="5593396"/>
            <a:ext cx="1944934" cy="103420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 to Research</a:t>
            </a:r>
          </a:p>
          <a:p>
            <a:pPr algn="ctr"/>
            <a:r>
              <a:rPr lang="en-US" dirty="0"/>
              <a:t>6</a:t>
            </a:r>
            <a:r>
              <a:rPr lang="en-US" dirty="0" smtClean="0"/>
              <a:t> 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6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MSc in </a:t>
            </a:r>
            <a:r>
              <a:rPr lang="en-US" dirty="0" smtClean="0"/>
              <a:t>DS -- Courses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80749" y="2966215"/>
            <a:ext cx="8010358" cy="230753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86539" y="3511073"/>
            <a:ext cx="2636874" cy="1167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Courses shared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with PGDS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13106" y="3511073"/>
            <a:ext cx="2636874" cy="11786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Students can attend some courses at IST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(and vice-versa)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38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Site(s)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31899" y="6584649"/>
            <a:ext cx="25518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http://</a:t>
            </a:r>
            <a:r>
              <a:rPr lang="en-US" sz="9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datascience.campus.ciencias.ulisboa.pt</a:t>
            </a:r>
            <a:r>
              <a:rPr lang="en-US" sz="9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2148"/>
            <a:ext cx="9023171" cy="419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9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Site(s)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1" y="1598964"/>
            <a:ext cx="8942371" cy="4896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31900" y="6595282"/>
            <a:ext cx="40616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https://</a:t>
            </a:r>
            <a:r>
              <a:rPr lang="en-US" sz="9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fenix.ciencias.ulisboa.pt</a:t>
            </a:r>
            <a:r>
              <a:rPr lang="en-US" sz="9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/degrees/pgdsc-283025459904514</a:t>
            </a:r>
          </a:p>
        </p:txBody>
      </p:sp>
    </p:spTree>
    <p:extLst>
      <p:ext uri="{BB962C8B-B14F-4D97-AF65-F5344CB8AC3E}">
        <p14:creationId xmlns:p14="http://schemas.microsoft.com/office/powerpoint/2010/main" val="160822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</a:t>
            </a:r>
            <a:r>
              <a:rPr lang="en-US" dirty="0" smtClean="0">
                <a:solidFill>
                  <a:srgbClr val="C00000"/>
                </a:solidFill>
              </a:rPr>
              <a:t>Data Science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ube 2"/>
          <p:cNvSpPr/>
          <p:nvPr/>
        </p:nvSpPr>
        <p:spPr>
          <a:xfrm>
            <a:off x="1337310" y="4457700"/>
            <a:ext cx="6217920" cy="1543050"/>
          </a:xfrm>
          <a:prstGeom prst="cube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PGDS: </a:t>
            </a:r>
            <a:r>
              <a:rPr 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2017/18</a:t>
            </a:r>
            <a:endParaRPr lang="en-US" sz="2000" b="1" dirty="0">
              <a:solidFill>
                <a:schemeClr val="accent4">
                  <a:lumMod val="20000"/>
                  <a:lumOff val="8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ube 3"/>
          <p:cNvSpPr/>
          <p:nvPr/>
        </p:nvSpPr>
        <p:spPr>
          <a:xfrm>
            <a:off x="1337310" y="3318510"/>
            <a:ext cx="6217920" cy="1543050"/>
          </a:xfrm>
          <a:prstGeom prst="cube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MCD: </a:t>
            </a:r>
            <a:r>
              <a:rPr 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2018/19</a:t>
            </a:r>
            <a:endParaRPr lang="en-US" sz="2000" b="1" dirty="0">
              <a:solidFill>
                <a:schemeClr val="accent4">
                  <a:lumMod val="20000"/>
                  <a:lumOff val="8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1337310" y="2179320"/>
            <a:ext cx="6217920" cy="1543050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Additional </a:t>
            </a:r>
            <a:r>
              <a:rPr lang="en-US" sz="2000" b="1" smtClean="0">
                <a:latin typeface="Arial" charset="0"/>
                <a:ea typeface="Arial" charset="0"/>
                <a:cs typeface="Arial" charset="0"/>
              </a:rPr>
              <a:t>plans ...</a:t>
            </a:r>
            <a:endParaRPr lang="en-US" sz="20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Research</a:t>
            </a:r>
            <a:r>
              <a:rPr lang="en-US" dirty="0" smtClean="0"/>
              <a:t> in Data Science?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64905" y="1913861"/>
            <a:ext cx="8232529" cy="44550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@ LASIGE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39226" y="2594610"/>
            <a:ext cx="7671129" cy="348721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Data &amp; Systems Intelligence: &gt;10 PIs</a:t>
            </a:r>
            <a:endParaRPr lang="en-US" sz="2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16416" y="3520440"/>
            <a:ext cx="1588770" cy="571500"/>
          </a:xfrm>
          <a:prstGeom prst="round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Bioinformatics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15015" y="5204460"/>
            <a:ext cx="1588770" cy="571500"/>
          </a:xfrm>
          <a:prstGeom prst="round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Logic in CS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90754" y="4392930"/>
            <a:ext cx="1588770" cy="571500"/>
          </a:xfrm>
          <a:prstGeom prst="round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Cloud Computing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16416" y="5215890"/>
            <a:ext cx="1588770" cy="571500"/>
          </a:xfrm>
          <a:prstGeom prst="round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Knowledge Engineering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03585" y="3531870"/>
            <a:ext cx="1588770" cy="571500"/>
          </a:xfrm>
          <a:prstGeom prst="round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Medical Informatics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15015" y="4392930"/>
            <a:ext cx="1588770" cy="571500"/>
          </a:xfrm>
          <a:prstGeom prst="round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Chemo Informatics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16416" y="4392930"/>
            <a:ext cx="1588770" cy="571500"/>
          </a:xfrm>
          <a:prstGeom prst="round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Ontologies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90754" y="3531870"/>
            <a:ext cx="1588770" cy="571500"/>
          </a:xfrm>
          <a:prstGeom prst="round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Data Mining / Clustering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292824" y="5201622"/>
            <a:ext cx="1588770" cy="571500"/>
          </a:xfrm>
          <a:prstGeom prst="round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Optimization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359233" y="3520440"/>
            <a:ext cx="669852" cy="2252681"/>
          </a:xfrm>
          <a:prstGeom prst="round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sz="1600" dirty="0" smtClean="0">
                <a:latin typeface="Arial" charset="0"/>
                <a:ea typeface="Arial" charset="0"/>
                <a:cs typeface="Arial" charset="0"/>
              </a:rPr>
              <a:t>…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96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0520" y="2647506"/>
            <a:ext cx="2275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Questions?</a:t>
            </a:r>
            <a:endParaRPr lang="en-US" sz="32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46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</a:t>
            </a:r>
            <a:r>
              <a:rPr lang="en-US">
                <a:solidFill>
                  <a:srgbClr val="C00000"/>
                </a:solidFill>
              </a:rPr>
              <a:t>Data Science</a:t>
            </a:r>
            <a:r>
              <a:rPr lang="en-US"/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453" y="3265082"/>
            <a:ext cx="1433694" cy="2986863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733651" y="2254989"/>
            <a:ext cx="2562447" cy="935665"/>
          </a:xfrm>
          <a:prstGeom prst="cloudCallout">
            <a:avLst>
              <a:gd name="adj1" fmla="val 24341"/>
              <a:gd name="adj2" fmla="val 6818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Data Science?</a:t>
            </a:r>
            <a:endParaRPr lang="en-US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681722" y="3202724"/>
            <a:ext cx="2292697" cy="80807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Big Data?</a:t>
            </a:r>
          </a:p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(w/ modern name?)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681722" y="2120418"/>
            <a:ext cx="2292697" cy="80807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Statistics </a:t>
            </a:r>
          </a:p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(w/ fancy name)?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681721" y="4361564"/>
            <a:ext cx="2292698" cy="80807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Analytics?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681721" y="5520404"/>
            <a:ext cx="2292698" cy="80807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Does it matter?</a:t>
            </a:r>
          </a:p>
        </p:txBody>
      </p:sp>
    </p:spTree>
    <p:extLst>
      <p:ext uri="{BB962C8B-B14F-4D97-AF65-F5344CB8AC3E}">
        <p14:creationId xmlns:p14="http://schemas.microsoft.com/office/powerpoint/2010/main" val="66039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C00000"/>
                </a:solidFill>
              </a:rPr>
              <a:t>Data Science</a:t>
            </a:r>
            <a:r>
              <a:rPr lang="en-US" dirty="0"/>
              <a:t>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15742" y="1684286"/>
            <a:ext cx="5540502" cy="156591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Data 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science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is an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interdisciplinary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 field of scientific methods, processes, algorithms and systems to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extract knowledge or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insights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from data in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various forms, either structured or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unstructured.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39009" y="3536782"/>
            <a:ext cx="8474997" cy="1737106"/>
            <a:chOff x="339009" y="3536782"/>
            <a:chExt cx="8474997" cy="1737106"/>
          </a:xfrm>
        </p:grpSpPr>
        <p:sp>
          <p:nvSpPr>
            <p:cNvPr id="4" name="Rounded Rectangle 3"/>
            <p:cNvSpPr/>
            <p:nvPr/>
          </p:nvSpPr>
          <p:spPr>
            <a:xfrm>
              <a:off x="5611277" y="3536782"/>
              <a:ext cx="1457762" cy="71628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Machine Learning 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39009" y="4557608"/>
              <a:ext cx="1471191" cy="71628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Algorithmics</a:t>
              </a:r>
              <a:endParaRPr 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7356244" y="3536782"/>
              <a:ext cx="1457762" cy="71628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Artificial Intelligence</a:t>
              </a:r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120893" y="4557608"/>
              <a:ext cx="1492760" cy="71628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Security </a:t>
              </a:r>
            </a:p>
            <a:p>
              <a:pPr algn="ctr"/>
              <a:r>
                <a:rPr lang="en-US" dirty="0" smtClean="0"/>
                <a:t>&amp; Trust</a:t>
              </a:r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868808" y="4557608"/>
              <a:ext cx="1457762" cy="71628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Distributed Computing</a:t>
              </a:r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868808" y="3536782"/>
              <a:ext cx="1455264" cy="71628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Data Mining</a:t>
              </a:r>
              <a:endPara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110623" y="3536782"/>
              <a:ext cx="1457762" cy="71628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Visualization</a:t>
              </a:r>
              <a:endParaRPr 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39009" y="3536782"/>
              <a:ext cx="1471191" cy="71628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Statistics</a:t>
              </a:r>
              <a:endPara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356244" y="4557608"/>
              <a:ext cx="1457762" cy="71628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Knowledge Engineering</a:t>
              </a:r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611277" y="4557608"/>
              <a:ext cx="1457762" cy="71628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Database Systems</a:t>
              </a:r>
              <a:endParaRPr lang="en-US" dirty="0"/>
            </a:p>
          </p:txBody>
        </p:sp>
      </p:grpSp>
      <p:sp>
        <p:nvSpPr>
          <p:cNvPr id="19" name="TextBox 18"/>
          <p:cNvSpPr txBox="1"/>
          <p:nvPr/>
        </p:nvSpPr>
        <p:spPr>
          <a:xfrm rot="16200000">
            <a:off x="7098090" y="2827060"/>
            <a:ext cx="6515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Wikipedia</a:t>
            </a:r>
            <a:endParaRPr lang="en-US" sz="8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11573" y="6432441"/>
            <a:ext cx="434289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Fascinating new interdisciplinary field</a:t>
            </a:r>
            <a:endParaRPr lang="en-US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39009" y="5578434"/>
            <a:ext cx="8488426" cy="719887"/>
            <a:chOff x="339009" y="5578434"/>
            <a:chExt cx="8488426" cy="719887"/>
          </a:xfrm>
        </p:grpSpPr>
        <p:sp>
          <p:nvSpPr>
            <p:cNvPr id="14" name="Rounded Rectangle 13"/>
            <p:cNvSpPr/>
            <p:nvPr/>
          </p:nvSpPr>
          <p:spPr>
            <a:xfrm>
              <a:off x="339009" y="5578434"/>
              <a:ext cx="1471191" cy="71628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Web Science</a:t>
              </a:r>
            </a:p>
            <a:p>
              <a:pPr algn="ctr"/>
              <a:r>
                <a:rPr lang="en-US" dirty="0" err="1" smtClean="0"/>
                <a:t>IoT</a:t>
              </a:r>
              <a:r>
                <a:rPr lang="en-US" dirty="0" smtClean="0"/>
                <a:t>, NLP, </a:t>
              </a:r>
              <a:r>
                <a:rPr lang="mr-IN" dirty="0" smtClean="0"/>
                <a:t>…</a:t>
              </a:r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868656" y="5582041"/>
              <a:ext cx="1471191" cy="71628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Chemistry</a:t>
              </a:r>
              <a:endParaRPr lang="en-US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356244" y="5579747"/>
              <a:ext cx="1471191" cy="71628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Marketing,</a:t>
              </a:r>
            </a:p>
            <a:p>
              <a:pPr algn="ctr"/>
              <a:r>
                <a:rPr lang="en-US" dirty="0" smtClean="0"/>
                <a:t>Banking, </a:t>
              </a:r>
              <a:r>
                <a:rPr lang="mr-IN" dirty="0" smtClean="0"/>
                <a:t>…</a:t>
              </a:r>
              <a:endParaRPr lang="en-US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120893" y="5582041"/>
              <a:ext cx="1471191" cy="71628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Physics,</a:t>
              </a:r>
            </a:p>
            <a:p>
              <a:pPr algn="ctr"/>
              <a:r>
                <a:rPr lang="en-US" dirty="0" smtClean="0"/>
                <a:t>Astronomy</a:t>
              </a:r>
              <a:endParaRPr lang="en-US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616419" y="5578434"/>
              <a:ext cx="1471191" cy="716280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Medicine,</a:t>
              </a:r>
            </a:p>
            <a:p>
              <a:pPr algn="ctr"/>
              <a:r>
                <a:rPr lang="en-US" dirty="0" smtClean="0"/>
                <a:t>Biology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784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C00000"/>
                </a:solidFill>
              </a:rPr>
              <a:t>Data Science</a:t>
            </a:r>
            <a:r>
              <a:rPr lang="en-US" dirty="0"/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445" y="1769931"/>
            <a:ext cx="5981805" cy="44396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7367636" y="2306066"/>
            <a:ext cx="6515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Wikipedia</a:t>
            </a:r>
            <a:endParaRPr lang="en-US" sz="8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8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</a:t>
            </a:r>
            <a:r>
              <a:rPr lang="en-US" dirty="0">
                <a:solidFill>
                  <a:srgbClr val="C00000"/>
                </a:solidFill>
              </a:rPr>
              <a:t>Data Science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03014" y="5431871"/>
            <a:ext cx="4001944" cy="815164"/>
            <a:chOff x="5205854" y="5713227"/>
            <a:chExt cx="4001944" cy="8151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5854" y="5713227"/>
              <a:ext cx="3814653" cy="80453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996795" y="6282342"/>
              <a:ext cx="1211003" cy="246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Arial" charset="0"/>
                  <a:ea typeface="Arial" charset="0"/>
                  <a:cs typeface="Arial" charset="0"/>
                </a:rPr>
                <a:t>Forbes, Apr 17</a:t>
              </a:r>
              <a:endParaRPr lang="en-US" sz="10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3014" y="3097761"/>
            <a:ext cx="3854429" cy="1936625"/>
            <a:chOff x="5267752" y="3285459"/>
            <a:chExt cx="3854429" cy="19366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7752" y="3285459"/>
              <a:ext cx="3690858" cy="170120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911178" y="4976035"/>
              <a:ext cx="1211003" cy="246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 smtClean="0">
                  <a:latin typeface="Arial" charset="0"/>
                  <a:ea typeface="Arial" charset="0"/>
                  <a:cs typeface="Arial" charset="0"/>
                </a:rPr>
                <a:t>iflscience</a:t>
              </a:r>
              <a:r>
                <a:rPr lang="en-US" sz="1000" dirty="0" smtClean="0">
                  <a:latin typeface="Arial" charset="0"/>
                  <a:ea typeface="Arial" charset="0"/>
                  <a:cs typeface="Arial" charset="0"/>
                </a:rPr>
                <a:t>, Jul 17</a:t>
              </a:r>
              <a:endParaRPr lang="en-US" sz="10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101126" y="1629576"/>
            <a:ext cx="4957680" cy="5243523"/>
            <a:chOff x="126410" y="1584251"/>
            <a:chExt cx="4957680" cy="524352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10" y="1584251"/>
              <a:ext cx="4957680" cy="499730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207024" y="6581553"/>
              <a:ext cx="8713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smtClean="0">
                  <a:latin typeface="Arial" charset="0"/>
                  <a:ea typeface="Arial" charset="0"/>
                  <a:cs typeface="Arial" charset="0"/>
                </a:rPr>
                <a:t>Domo, 2017</a:t>
              </a:r>
              <a:endParaRPr lang="en-US" sz="10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4378" y="1744935"/>
            <a:ext cx="3566123" cy="912809"/>
            <a:chOff x="224378" y="1744935"/>
            <a:chExt cx="3566123" cy="912809"/>
          </a:xfrm>
        </p:grpSpPr>
        <p:sp>
          <p:nvSpPr>
            <p:cNvPr id="7" name="Rounded Rectangle 6"/>
            <p:cNvSpPr/>
            <p:nvPr/>
          </p:nvSpPr>
          <p:spPr>
            <a:xfrm>
              <a:off x="306385" y="1744935"/>
              <a:ext cx="3484116" cy="69554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C00000"/>
                  </a:solidFill>
                  <a:latin typeface="Arial" charset="0"/>
                  <a:ea typeface="Arial" charset="0"/>
                  <a:cs typeface="Arial" charset="0"/>
                </a:rPr>
                <a:t>Data Never Sleeps!</a:t>
              </a:r>
              <a:endPara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4378" y="2411695"/>
              <a:ext cx="886720" cy="246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Arial" charset="0"/>
                  <a:ea typeface="Arial" charset="0"/>
                  <a:cs typeface="Arial" charset="0"/>
                </a:rPr>
                <a:t>Domo, 2017</a:t>
              </a:r>
              <a:endParaRPr lang="en-US" sz="10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26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</a:t>
            </a:r>
            <a:r>
              <a:rPr lang="en-US" dirty="0">
                <a:solidFill>
                  <a:srgbClr val="C00000"/>
                </a:solidFill>
              </a:rPr>
              <a:t>Data </a:t>
            </a:r>
            <a:r>
              <a:rPr lang="en-US" dirty="0" smtClean="0">
                <a:solidFill>
                  <a:srgbClr val="C00000"/>
                </a:solidFill>
              </a:rPr>
              <a:t>Science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45" y="1541722"/>
            <a:ext cx="3714656" cy="52631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0002" y="6611782"/>
            <a:ext cx="12410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charset="0"/>
                <a:ea typeface="Arial" charset="0"/>
                <a:cs typeface="Arial" charset="0"/>
              </a:rPr>
              <a:t>2009</a:t>
            </a:r>
            <a:endParaRPr lang="en-US" sz="10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924433" y="1597968"/>
            <a:ext cx="5330715" cy="2621488"/>
            <a:chOff x="3924433" y="1789188"/>
            <a:chExt cx="5463002" cy="262332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433" y="2030524"/>
              <a:ext cx="5251028" cy="238198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146380" y="1789188"/>
              <a:ext cx="12410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smtClean="0">
                  <a:latin typeface="Arial" charset="0"/>
                  <a:ea typeface="Arial" charset="0"/>
                  <a:cs typeface="Arial" charset="0"/>
                </a:rPr>
                <a:t>IEEE Pr</a:t>
              </a:r>
              <a:r>
                <a:rPr lang="en-US" sz="1000">
                  <a:latin typeface="Arial" charset="0"/>
                  <a:ea typeface="Arial" charset="0"/>
                  <a:cs typeface="Arial" charset="0"/>
                </a:rPr>
                <a:t>o</a:t>
              </a:r>
              <a:r>
                <a:rPr lang="en-US" sz="1000" smtClean="0">
                  <a:latin typeface="Arial" charset="0"/>
                  <a:ea typeface="Arial" charset="0"/>
                  <a:cs typeface="Arial" charset="0"/>
                </a:rPr>
                <a:t>c</a:t>
              </a:r>
              <a:r>
                <a:rPr lang="en-US" sz="1000" dirty="0" smtClean="0">
                  <a:latin typeface="Arial" charset="0"/>
                  <a:ea typeface="Arial" charset="0"/>
                  <a:cs typeface="Arial" charset="0"/>
                </a:rPr>
                <a:t>, 2011</a:t>
              </a:r>
              <a:endParaRPr lang="en-US" sz="10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850" y="4456523"/>
            <a:ext cx="3857942" cy="21644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855" y="5428209"/>
            <a:ext cx="745584" cy="12488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40370" y="6641793"/>
            <a:ext cx="720726" cy="247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>
                <a:latin typeface="Arial" charset="0"/>
                <a:ea typeface="Arial" charset="0"/>
                <a:cs typeface="Arial" charset="0"/>
              </a:rPr>
              <a:t>Jim Gray</a:t>
            </a:r>
            <a:endParaRPr lang="en-US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80344" y="1839135"/>
            <a:ext cx="3560026" cy="522412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539023" y="3094809"/>
            <a:ext cx="2445609" cy="114905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Science paradigms: Empirical,</a:t>
            </a:r>
            <a:r>
              <a:rPr lang="en-US" dirty="0"/>
              <a:t> </a:t>
            </a:r>
            <a:r>
              <a:rPr lang="en-US" dirty="0" smtClean="0"/>
              <a:t>Theoretical</a:t>
            </a:r>
            <a:r>
              <a:rPr lang="en-US" dirty="0"/>
              <a:t>, </a:t>
            </a:r>
            <a:r>
              <a:rPr lang="en-US" dirty="0" smtClean="0"/>
              <a:t>Computational </a:t>
            </a:r>
            <a:r>
              <a:rPr lang="en-US" dirty="0"/>
              <a:t>and 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Data-driven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eScience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12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</a:t>
            </a:r>
            <a:r>
              <a:rPr lang="en-US" dirty="0" smtClean="0">
                <a:solidFill>
                  <a:srgbClr val="C00000"/>
                </a:solidFill>
              </a:rPr>
              <a:t>Data Science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(before 2016)?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847" y="1661623"/>
            <a:ext cx="5267325" cy="35433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331483" y="5839988"/>
            <a:ext cx="5026247" cy="73093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Term has long history: 1960s, 70s, 1996, 1997, 00s</a:t>
            </a:r>
          </a:p>
        </p:txBody>
      </p:sp>
    </p:spTree>
    <p:extLst>
      <p:ext uri="{BB962C8B-B14F-4D97-AF65-F5344CB8AC3E}">
        <p14:creationId xmlns:p14="http://schemas.microsoft.com/office/powerpoint/2010/main" val="140177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</a:t>
            </a:r>
            <a:r>
              <a:rPr lang="en-US" dirty="0" smtClean="0">
                <a:solidFill>
                  <a:srgbClr val="C00000"/>
                </a:solidFill>
              </a:rPr>
              <a:t>Data Science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(in 2016/17)?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37951" y="1788973"/>
            <a:ext cx="6432970" cy="761511"/>
            <a:chOff x="254000" y="2946400"/>
            <a:chExt cx="6432970" cy="76151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00" y="2946400"/>
              <a:ext cx="6432970" cy="71897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445915" y="3461690"/>
              <a:ext cx="12410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Arial" charset="0"/>
                  <a:ea typeface="Arial" charset="0"/>
                  <a:cs typeface="Arial" charset="0"/>
                </a:rPr>
                <a:t>Forbes, Jan 17</a:t>
              </a:r>
              <a:endParaRPr lang="en-US" sz="10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5301" y="5026878"/>
            <a:ext cx="6358270" cy="1213473"/>
            <a:chOff x="446567" y="3881769"/>
            <a:chExt cx="6358270" cy="121347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567" y="3881769"/>
              <a:ext cx="6358270" cy="121347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258983" y="4785223"/>
              <a:ext cx="13119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Arial" charset="0"/>
                  <a:ea typeface="Arial" charset="0"/>
                  <a:cs typeface="Arial" charset="0"/>
                </a:rPr>
                <a:t>Gigabit Mag, Jun 17</a:t>
              </a:r>
              <a:endParaRPr lang="en-US" sz="10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670300" y="2807567"/>
            <a:ext cx="5333409" cy="1706028"/>
            <a:chOff x="3190063" y="4785223"/>
            <a:chExt cx="5333409" cy="170602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0063" y="4785223"/>
              <a:ext cx="5333409" cy="170602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282417" y="6245030"/>
              <a:ext cx="12410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 smtClean="0">
                  <a:latin typeface="Arial" charset="0"/>
                  <a:ea typeface="Arial" charset="0"/>
                  <a:cs typeface="Arial" charset="0"/>
                </a:rPr>
                <a:t>CBSnews</a:t>
              </a:r>
              <a:r>
                <a:rPr lang="en-US" sz="1000" dirty="0" smtClean="0">
                  <a:latin typeface="Arial" charset="0"/>
                  <a:ea typeface="Arial" charset="0"/>
                  <a:cs typeface="Arial" charset="0"/>
                </a:rPr>
                <a:t>, Jan 17</a:t>
              </a:r>
              <a:endParaRPr lang="en-US" sz="10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19" y="2888604"/>
            <a:ext cx="3472223" cy="175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791</TotalTime>
  <Words>755</Words>
  <Application>Microsoft Macintosh PowerPoint</Application>
  <PresentationFormat>On-screen Show (4:3)</PresentationFormat>
  <Paragraphs>202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.AppleSystemUIFont</vt:lpstr>
      <vt:lpstr>AppleMyungjo</vt:lpstr>
      <vt:lpstr>Calibri</vt:lpstr>
      <vt:lpstr>CourierNewPS-BoldItalicMT</vt:lpstr>
      <vt:lpstr>Lucida Grande</vt:lpstr>
      <vt:lpstr>Mangal</vt:lpstr>
      <vt:lpstr>Tw Cen MT</vt:lpstr>
      <vt:lpstr>Wingdings</vt:lpstr>
      <vt:lpstr>Arial</vt:lpstr>
      <vt:lpstr>Median</vt:lpstr>
      <vt:lpstr>Data Science @ FCUL</vt:lpstr>
      <vt:lpstr>Plan</vt:lpstr>
      <vt:lpstr>What is Data Science?</vt:lpstr>
      <vt:lpstr>What is Data Science?</vt:lpstr>
      <vt:lpstr>What is Data Science?</vt:lpstr>
      <vt:lpstr>Why Data Science?</vt:lpstr>
      <vt:lpstr>Why Data Science?</vt:lpstr>
      <vt:lpstr>Why Data Science (before 2016)?</vt:lpstr>
      <vt:lpstr>Why Data Science (in 2016/17)?</vt:lpstr>
      <vt:lpstr>Why Data Science (in 2017/18)?</vt:lpstr>
      <vt:lpstr>Why Data Science (in 2017/18)?</vt:lpstr>
      <vt:lpstr>Why Data Science?</vt:lpstr>
      <vt:lpstr>Why Data Science?</vt:lpstr>
      <vt:lpstr>The Need for Data Literacy</vt:lpstr>
      <vt:lpstr>How to Data Science (@FCUL)?</vt:lpstr>
      <vt:lpstr>Post-Graduation in DS – 2017/18</vt:lpstr>
      <vt:lpstr>Post-Graduation in DS – 2017/18</vt:lpstr>
      <vt:lpstr>PGDS – Courses (each 6 ECTS)</vt:lpstr>
      <vt:lpstr>PGDS – Courses (each 6 ECTS)</vt:lpstr>
      <vt:lpstr>Sample of Technologies</vt:lpstr>
      <vt:lpstr>MSc in DS (MCD) – 2018/19</vt:lpstr>
      <vt:lpstr>MSc in DS -- Courses</vt:lpstr>
      <vt:lpstr>Our Site(s)</vt:lpstr>
      <vt:lpstr>Our Site(s)</vt:lpstr>
      <vt:lpstr>When Data Science?</vt:lpstr>
      <vt:lpstr>Research in Data Science?</vt:lpstr>
      <vt:lpstr>PowerPoint Presentation</vt:lpstr>
    </vt:vector>
  </TitlesOfParts>
  <Company>University of Southampton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Science @ FCUL</dc:title>
  <dc:creator>Joao Marques-Silva</dc:creator>
  <cp:lastModifiedBy>João Paulo Marques da Silva</cp:lastModifiedBy>
  <cp:revision>186</cp:revision>
  <cp:lastPrinted>2018-03-15T16:36:55Z</cp:lastPrinted>
  <dcterms:created xsi:type="dcterms:W3CDTF">2018-03-13T22:17:24Z</dcterms:created>
  <dcterms:modified xsi:type="dcterms:W3CDTF">2018-03-15T16:38:54Z</dcterms:modified>
</cp:coreProperties>
</file>