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1"/>
  </p:notesMasterIdLst>
  <p:handoutMasterIdLst>
    <p:handoutMasterId r:id="rId32"/>
  </p:handoutMasterIdLst>
  <p:sldIdLst>
    <p:sldId id="256" r:id="rId6"/>
    <p:sldId id="319" r:id="rId7"/>
    <p:sldId id="283" r:id="rId8"/>
    <p:sldId id="296" r:id="rId9"/>
    <p:sldId id="324" r:id="rId10"/>
    <p:sldId id="325" r:id="rId11"/>
    <p:sldId id="326" r:id="rId12"/>
    <p:sldId id="306" r:id="rId13"/>
    <p:sldId id="327" r:id="rId14"/>
    <p:sldId id="328" r:id="rId15"/>
    <p:sldId id="279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262" r:id="rId3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4628" autoAdjust="0"/>
  </p:normalViewPr>
  <p:slideViewPr>
    <p:cSldViewPr snapToGrid="0" snapToObjects="1"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pt-PT" alt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CA0F909-47D1-44B4-9802-C66665F0F254}" type="datetimeFigureOut">
              <a:rPr lang="en-US" altLang="pt-PT"/>
              <a:pPr/>
              <a:t>3/16/2018</a:t>
            </a:fld>
            <a:endParaRPr lang="en-US" alt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pt-PT" alt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4FD4F8C-521E-41ED-AE89-D5A17D27E584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525309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pt-PT" alt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39B52B9-B147-4052-BF6D-FBC44D2A7116}" type="datetimeFigureOut">
              <a:rPr lang="en-US" altLang="pt-PT"/>
              <a:pPr/>
              <a:t>3/16/2018</a:t>
            </a:fld>
            <a:endParaRPr lang="en-US" alt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pt-PT" alt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82CAD74-4115-4C9E-95D8-7F3B0C0DF05E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39939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DSM – </a:t>
            </a:r>
            <a:r>
              <a:rPr lang="pt-PT" dirty="0" err="1" smtClean="0"/>
              <a:t>market</a:t>
            </a:r>
            <a:r>
              <a:rPr lang="pt-PT" dirty="0" smtClean="0"/>
              <a:t> in </a:t>
            </a:r>
            <a:r>
              <a:rPr lang="pt-PT" dirty="0" err="1" smtClean="0"/>
              <a:t>which</a:t>
            </a:r>
            <a:r>
              <a:rPr lang="pt-PT" dirty="0" smtClean="0"/>
              <a:t> </a:t>
            </a:r>
            <a:r>
              <a:rPr lang="en-US" dirty="0" smtClean="0"/>
              <a:t>the free movement of goods, persons, services and capital is ensured and where individuals and businesses can seamlessly access and exercise online activities under conditions of fair competition, and a high level of consumer and personal data protection, irrespective of their nationality or place of residence.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AD74-4115-4C9E-95D8-7F3B0C0DF05E}" type="slidenum">
              <a:rPr lang="en-US" altLang="pt-PT" smtClean="0"/>
              <a:pPr/>
              <a:t>16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400727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600" y="1825493"/>
            <a:ext cx="8277679" cy="486138"/>
          </a:xfrm>
        </p:spPr>
        <p:txBody>
          <a:bodyPr>
            <a:noAutofit/>
          </a:bodyPr>
          <a:lstStyle>
            <a:lvl1pPr>
              <a:defRPr sz="2500" b="1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1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4CD5332-91C0-41DA-A6DC-B7721A3873AD}" type="datetimeFigureOut">
              <a:rPr lang="en-US" altLang="pt-PT"/>
              <a:pPr/>
              <a:t>3/16/2018</a:t>
            </a:fld>
            <a:endParaRPr lang="en-US" alt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pt-PT" alt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C47AFE4-D387-4BC8-BDFA-2695215A24B9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16181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BEFA2DE-9AD0-4522-86E8-F2419FBCA6D8}" type="datetimeFigureOut">
              <a:rPr lang="en-US" altLang="pt-PT"/>
              <a:pPr/>
              <a:t>3/16/2018</a:t>
            </a:fld>
            <a:endParaRPr lang="en-US" alt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pt-PT" alt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2B89195-1704-4DB2-B353-B3C864071ED7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41839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41B72BA-9538-4804-9108-57CA1B51D121}" type="datetimeFigureOut">
              <a:rPr lang="en-US" altLang="pt-PT"/>
              <a:pPr/>
              <a:t>3/16/2018</a:t>
            </a:fld>
            <a:endParaRPr lang="en-US" alt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pt-PT" alt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1B62543-F564-46D7-B496-B8F4D09D62C1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85710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1808B33-5454-4350-9C73-DFEF4EA8AAE5}" type="datetimeFigureOut">
              <a:rPr lang="en-US" altLang="pt-PT"/>
              <a:pPr/>
              <a:t>3/16/2018</a:t>
            </a:fld>
            <a:endParaRPr lang="en-US" alt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pt-PT" alt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0F873BD-9B8F-4D2C-87E9-6525FCA289EB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6570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DB6658E-3671-41E3-8005-63AD137F137B}" type="datetimeFigureOut">
              <a:rPr lang="en-US" altLang="pt-PT"/>
              <a:pPr/>
              <a:t>3/16/2018</a:t>
            </a:fld>
            <a:endParaRPr lang="en-US" alt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pt-PT" alt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8DD574C-4589-4C57-96D9-0988E268E9A9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407186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C5E26F1-AFF2-4466-99AC-C77EB69AA7B2}" type="datetimeFigureOut">
              <a:rPr lang="en-US" altLang="pt-PT"/>
              <a:pPr/>
              <a:t>3/16/2018</a:t>
            </a:fld>
            <a:endParaRPr lang="en-US" alt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pt-PT" alt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2E3B95E-5E34-49EE-9E18-839CEF32CD2F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44564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DEACBE8-2719-4D68-89DA-23967F96E2B1}" type="datetimeFigureOut">
              <a:rPr lang="en-US" altLang="pt-PT"/>
              <a:pPr/>
              <a:t>3/16/2018</a:t>
            </a:fld>
            <a:endParaRPr lang="en-US" alt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pt-PT" alt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3EB4319-6D00-45D2-8AF6-4EF42D39F261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90918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5FA3003-33B6-4EF8-8A6E-ABDE90EF9774}" type="datetimeFigureOut">
              <a:rPr lang="en-US" altLang="pt-PT"/>
              <a:pPr/>
              <a:t>3/16/2018</a:t>
            </a:fld>
            <a:endParaRPr lang="en-US" alt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pt-PT" alt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ABC531B-7AC1-48B8-8821-BE0B1413087B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39360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6309901-FDA8-4A5F-BA63-F6932FFE7799}" type="datetimeFigureOut">
              <a:rPr lang="en-US" altLang="pt-PT"/>
              <a:pPr/>
              <a:t>3/16/2018</a:t>
            </a:fld>
            <a:endParaRPr lang="en-US" alt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pt-PT" alt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99D0143-2B53-4A14-93E7-ACABD38DF250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94111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B943A5A-1369-4560-8A4A-93D8812E1494}" type="datetimeFigureOut">
              <a:rPr lang="en-US" altLang="pt-PT"/>
              <a:pPr/>
              <a:t>3/16/2018</a:t>
            </a:fld>
            <a:endParaRPr lang="en-US" alt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pt-PT" alt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EA7C0F2-AA36-43FB-A9A4-4B188104E5C1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62349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8275" y="0"/>
            <a:ext cx="87026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  <a:endParaRPr lang="en-US" altLang="pt-P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8275" y="1071563"/>
            <a:ext cx="8702675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  <a:endParaRPr lang="en-US" altLang="pt-PT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b="1" kern="1200">
          <a:solidFill>
            <a:schemeClr val="tx1"/>
          </a:solidFill>
          <a:latin typeface="Calibri"/>
          <a:ea typeface="Calibri" charset="0"/>
          <a:cs typeface="Calibri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charset="0"/>
          <a:ea typeface="Calibri" charset="0"/>
          <a:cs typeface="Calibri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charset="0"/>
          <a:ea typeface="Calibri" charset="0"/>
          <a:cs typeface="Calibri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charset="0"/>
          <a:ea typeface="Calibri" charset="0"/>
          <a:cs typeface="Calibri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charset="0"/>
          <a:ea typeface="Calibri" charset="0"/>
          <a:cs typeface="Calibri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6F5E"/>
        </a:buClr>
        <a:buFont typeface="Arial" pitchFamily="34" charset="0"/>
        <a:buChar char="•"/>
        <a:defRPr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6F5E"/>
        </a:buClr>
        <a:buFont typeface="Arial" pitchFamily="34" charset="0"/>
        <a:buChar char="–"/>
        <a:defRPr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6F5E"/>
        </a:buClr>
        <a:buFont typeface="Arial" pitchFamily="34" charset="0"/>
        <a:buChar char="•"/>
        <a:defRPr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6F5E"/>
        </a:buClr>
        <a:buFont typeface="Arial" pitchFamily="34" charset="0"/>
        <a:buChar char="–"/>
        <a:defRPr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6F5E"/>
        </a:buClr>
        <a:buFont typeface="Arial" pitchFamily="34" charset="0"/>
        <a:buChar char="»"/>
        <a:defRPr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europe.org/policy/policy-areas/research-data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hyperlink" Target="https://pt.slideshare.net/learnRDM/developing-a-framework-for-research-data-management-protocol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t.pt/documentos/PoliticaAcessoAberto_Dados.pdf" TargetMode="External"/><Relationship Id="rId2" Type="http://schemas.openxmlformats.org/officeDocument/2006/relationships/hyperlink" Target="https://www.rcaap.p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encia-aberta.pt/working-group" TargetMode="External"/><Relationship Id="rId5" Type="http://schemas.openxmlformats.org/officeDocument/2006/relationships/hyperlink" Target="http://www.ciencia-aberta.pt/resolucao-conselho-de-ministros" TargetMode="External"/><Relationship Id="rId4" Type="http://schemas.openxmlformats.org/officeDocument/2006/relationships/hyperlink" Target="http://www.ciencia-aberta.pt/nos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wixstatic.com/ugd/a8bd7c_1ca622bff7f34abbad228ac94e1eda16.pdf" TargetMode="External"/><Relationship Id="rId2" Type="http://schemas.openxmlformats.org/officeDocument/2006/relationships/hyperlink" Target="http://www.ciencia-aberta.pt/working-grou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wixstatic.com/ugd/a8bd7c_3274046fc8ce42c78db2ec1707c0a0fd.pdf" TargetMode="External"/><Relationship Id="rId2" Type="http://schemas.openxmlformats.org/officeDocument/2006/relationships/hyperlink" Target="http://www.ciencia-aberta.pt/working-grou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wixstatic.com/ugd/a8bd7c_3274046fc8ce42c78db2ec1707c0a0fd.pdf" TargetMode="External"/><Relationship Id="rId2" Type="http://schemas.openxmlformats.org/officeDocument/2006/relationships/hyperlink" Target="http://www.ciencia-aberta.pt/working-grou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wixstatic.com/ugd/a8bd7c_3274046fc8ce42c78db2ec1707c0a0fd.pdf" TargetMode="External"/><Relationship Id="rId2" Type="http://schemas.openxmlformats.org/officeDocument/2006/relationships/hyperlink" Target="http://www.ciencia-aberta.pt/working-grou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sourcemalaria.org/" TargetMode="Externa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://rsos.royalsocietypublishing.org/content/4/5/170046" TargetMode="External"/><Relationship Id="rId4" Type="http://schemas.openxmlformats.org/officeDocument/2006/relationships/hyperlink" Target="https://www.nature.com/articles/nrd.2016.15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ce11.org/group/fairgroup/fairprincipl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uturecities.up.pt/site/build-research-capacity/" TargetMode="External"/><Relationship Id="rId3" Type="http://schemas.openxmlformats.org/officeDocument/2006/relationships/hyperlink" Target="https://www.rd-alliance.org/about-rda" TargetMode="External"/><Relationship Id="rId7" Type="http://schemas.openxmlformats.org/officeDocument/2006/relationships/hyperlink" Target="http://arquivo.pt/wayback/20161106061307/http:/www.dados-cientificos.pt/" TargetMode="External"/><Relationship Id="rId2" Type="http://schemas.openxmlformats.org/officeDocument/2006/relationships/hyperlink" Target="https://eudat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penaire.eu/" TargetMode="External"/><Relationship Id="rId11" Type="http://schemas.openxmlformats.org/officeDocument/2006/relationships/hyperlink" Target="http://memoriaparatodos.pt/" TargetMode="External"/><Relationship Id="rId5" Type="http://schemas.openxmlformats.org/officeDocument/2006/relationships/hyperlink" Target="https://zenodo.org/" TargetMode="External"/><Relationship Id="rId10" Type="http://schemas.openxmlformats.org/officeDocument/2006/relationships/hyperlink" Target="https://dados.rcaap.pt/?locale=en" TargetMode="External"/><Relationship Id="rId4" Type="http://schemas.openxmlformats.org/officeDocument/2006/relationships/hyperlink" Target="https://dmponline.dcc.ac.uk/" TargetMode="External"/><Relationship Id="rId9" Type="http://schemas.openxmlformats.org/officeDocument/2006/relationships/hyperlink" Target="http://dendro.fe.up.pt/blog/index.php/dendro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ds.org.au/news-and-events/share-newsletter/share-28/data-policy" TargetMode="External"/><Relationship Id="rId2" Type="http://schemas.openxmlformats.org/officeDocument/2006/relationships/hyperlink" Target="http://www.nsf.gov/bfa/dias/policy/dmp.js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data/ref/h2020/grants_manual/hi/oa_pilot/h2020-hi-oa-data-mgt_en.pdf" TargetMode="External"/><Relationship Id="rId2" Type="http://schemas.openxmlformats.org/officeDocument/2006/relationships/hyperlink" Target="http://ec.europa.eu/research/openscience/pdf/openaccess/npr_repor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gi.eu/about/newsletters/what-is-the-european-open-science-cloud/" TargetMode="External"/><Relationship Id="rId5" Type="http://schemas.openxmlformats.org/officeDocument/2006/relationships/hyperlink" Target="https://ec.europa.eu/research/openscience/index.cfm?pg=open-science-cloud" TargetMode="External"/><Relationship Id="rId4" Type="http://schemas.openxmlformats.org/officeDocument/2006/relationships/hyperlink" Target="https://www.government.nl/documents/reports/2016/04/04/amsterdam-call-for-action-on-open-scien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825625"/>
            <a:ext cx="8277225" cy="4857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 smtClean="0">
                <a:ea typeface="+mj-ea"/>
              </a:rPr>
              <a:t>Research data management and data economy</a:t>
            </a:r>
            <a:endParaRPr lang="en-GB" sz="2800" dirty="0">
              <a:ea typeface="+mj-ea"/>
            </a:endParaRP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439738" y="2322513"/>
            <a:ext cx="827722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F5E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F5E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F5E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F5E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F5E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6F5E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6F5E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6F5E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6F5E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pt-PT" sz="2500" dirty="0" smtClean="0"/>
              <a:t>Political context and funders’ perspective</a:t>
            </a:r>
            <a:endParaRPr lang="en-GB" altLang="pt-PT" sz="2500" dirty="0"/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39739" y="3627218"/>
            <a:ext cx="4326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6F5E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F5E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F5E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F5E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F5E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6F5E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6F5E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6F5E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6F5E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t-PT" b="1" dirty="0" smtClean="0"/>
              <a:t>Vasco Vaz | Joelma Almeida</a:t>
            </a:r>
            <a:endParaRPr lang="en-US" altLang="pt-PT" b="1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PT" altLang="pt-PT" dirty="0" smtClean="0"/>
              <a:t>Departamento da Sociedade da </a:t>
            </a:r>
            <a:r>
              <a:rPr lang="pt-PT" altLang="pt-PT" dirty="0" smtClean="0"/>
              <a:t>Informação</a:t>
            </a:r>
            <a:endParaRPr lang="pt-PT" altLang="pt-PT" dirty="0" smtClean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39739" y="4270555"/>
            <a:ext cx="43262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6F5E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F5E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F5E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F5E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F5E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6F5E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6F5E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6F5E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6F5E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t-PT" dirty="0" smtClean="0"/>
              <a:t>Data </a:t>
            </a:r>
            <a:r>
              <a:rPr lang="en-US" altLang="pt-PT" dirty="0"/>
              <a:t>science in (</a:t>
            </a:r>
            <a:r>
              <a:rPr lang="en-US" altLang="pt-PT" dirty="0" err="1"/>
              <a:t>astro</a:t>
            </a:r>
            <a:r>
              <a:rPr lang="en-US" altLang="pt-PT" dirty="0"/>
              <a:t>)particle physics and the bridge to industry </a:t>
            </a:r>
            <a:r>
              <a:rPr lang="en-US" altLang="pt-PT" dirty="0" smtClean="0"/>
              <a:t>Symposium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t-PT" dirty="0" smtClean="0"/>
              <a:t>LIP – </a:t>
            </a:r>
            <a:r>
              <a:rPr lang="en-US" altLang="pt-PT" dirty="0" err="1" smtClean="0"/>
              <a:t>Lisboa</a:t>
            </a:r>
            <a:r>
              <a:rPr lang="en-US" altLang="pt-PT" dirty="0" smtClean="0"/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t-PT" dirty="0" smtClean="0"/>
              <a:t>March 16 2018</a:t>
            </a:r>
            <a:endParaRPr lang="en-US" altLang="pt-P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International context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68275" y="1071563"/>
            <a:ext cx="3939701" cy="1944592"/>
          </a:xfrm>
        </p:spPr>
        <p:txBody>
          <a:bodyPr/>
          <a:lstStyle/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Science Europe</a:t>
            </a:r>
          </a:p>
          <a:p>
            <a:pPr lvl="1"/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Research Data Working Group </a:t>
            </a:r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/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4"/>
              </a:rPr>
              <a:t>Research Data Management Protocols</a:t>
            </a:r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/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TDM advocacy</a:t>
            </a:r>
          </a:p>
          <a:p>
            <a:endParaRPr lang="pt-PT" altLang="pt-PT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pt-PT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Objec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776671"/>
              </p:ext>
            </p:extLst>
          </p:nvPr>
        </p:nvGraphicFramePr>
        <p:xfrm>
          <a:off x="3916908" y="0"/>
          <a:ext cx="4775130" cy="6757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Acrobat Document" r:id="rId5" imgW="5667139" imgH="8019997" progId="AcroExch.Document.DC">
                  <p:embed/>
                </p:oleObj>
              </mc:Choice>
              <mc:Fallback>
                <p:oleObj name="Acrobat Document" r:id="rId5" imgW="5667139" imgH="80199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16908" y="0"/>
                        <a:ext cx="4775130" cy="6757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5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National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context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2"/>
              </a:rPr>
              <a:t>RCAAP</a:t>
            </a:r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infrastructure</a:t>
            </a:r>
          </a:p>
          <a:p>
            <a:r>
              <a:rPr lang="en-US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Policy on management and sharing of data and other results arising from FCT-funded research</a:t>
            </a:r>
            <a:endParaRPr lang="en-US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GB" altLang="pt-PT" dirty="0">
                <a:latin typeface="Calibri" pitchFamily="34" charset="0"/>
                <a:ea typeface="Calibri" pitchFamily="34" charset="0"/>
                <a:cs typeface="Calibri" pitchFamily="34" charset="0"/>
                <a:hlinkClick r:id="rId4"/>
              </a:rPr>
              <a:t>National Open Science Policy</a:t>
            </a:r>
            <a:endParaRPr lang="en-GB" altLang="pt-PT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	“</a:t>
            </a:r>
            <a:r>
              <a:rPr lang="en-US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The pursuit of a policy oriented towards open access to knowledge constitutes (…) a 	natural priority for the Government and the Ministry for Science, Technology  and 	Higher Education”</a:t>
            </a:r>
          </a:p>
          <a:p>
            <a:pPr lvl="1"/>
            <a:r>
              <a:rPr lang="en-US" altLang="pt-PT" dirty="0"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Resolution of the Council of Ministers 21/2016</a:t>
            </a:r>
            <a:endParaRPr lang="pt-PT" altLang="pt-PT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/>
            <a:r>
              <a:rPr lang="en-US" altLang="pt-PT" dirty="0">
                <a:latin typeface="Calibri" pitchFamily="34" charset="0"/>
                <a:ea typeface="Calibri" pitchFamily="34" charset="0"/>
                <a:cs typeface="Calibri" pitchFamily="34" charset="0"/>
                <a:hlinkClick r:id="rId6"/>
              </a:rPr>
              <a:t>Working Group National Policy for Open Science</a:t>
            </a:r>
            <a:endParaRPr lang="pt-PT" altLang="pt-PT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2"/>
            <a:r>
              <a:rPr lang="en-GB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Open access and open data</a:t>
            </a:r>
          </a:p>
          <a:p>
            <a:pPr lvl="2"/>
            <a:r>
              <a:rPr lang="en-GB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Infrastructures and digital preservation</a:t>
            </a:r>
          </a:p>
          <a:p>
            <a:pPr lvl="2"/>
            <a:r>
              <a:rPr lang="en-GB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Scientific evaluation</a:t>
            </a:r>
          </a:p>
          <a:p>
            <a:pPr lvl="2"/>
            <a:r>
              <a:rPr lang="en-GB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Scientific social responsibility</a:t>
            </a:r>
          </a:p>
          <a:p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National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context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2"/>
              </a:rPr>
              <a:t>Working </a:t>
            </a:r>
            <a:r>
              <a:rPr lang="en-US" altLang="pt-PT" dirty="0">
                <a:latin typeface="Calibri" pitchFamily="34" charset="0"/>
                <a:ea typeface="Calibri" pitchFamily="34" charset="0"/>
                <a:cs typeface="Calibri" pitchFamily="34" charset="0"/>
                <a:hlinkClick r:id="rId2"/>
              </a:rPr>
              <a:t>Group National Policy for Open Science</a:t>
            </a:r>
            <a:endParaRPr lang="pt-PT" altLang="pt-PT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/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State of the art report conclusions (1</a:t>
            </a:r>
            <a:r>
              <a:rPr lang="en-GB" altLang="pt-PT" baseline="30000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st</a:t>
            </a:r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 report)</a:t>
            </a:r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2"/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“(…) ao nível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das instituições científicas e de ensino superior, salvo algumas exceções,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não parecem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existir ainda estratégias, políticas e iniciativas institucionais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relativamente à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gestão e partilha de dados de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investigação.” </a:t>
            </a:r>
          </a:p>
          <a:p>
            <a:pPr lvl="2"/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“(…) o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grande desafio parece ser o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 coordenar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, numa estratégia nacional, as iniciativas nacionais que já decorrem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com a </a:t>
            </a:r>
            <a:r>
              <a:rPr lang="pt-PT" altLang="pt-PT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European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 Open Science </a:t>
            </a:r>
            <a:r>
              <a:rPr lang="pt-PT" altLang="pt-PT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Cloud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, e com as iniciativas e serviços institucionais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que provavelmente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irão ser desenvolvidos nos próximos anos.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“</a:t>
            </a:r>
          </a:p>
          <a:p>
            <a:pPr lvl="2"/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“No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que diz respeito aos dados de investigação, constatou-se a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quase total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inexistência de estratégias ou de políticas publicamente conhecidas sobre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 partilha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e gestão de dados de investigação resultantes das atividades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desenvolvidas ou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financiadas pelas instituições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nacionais.”</a:t>
            </a:r>
          </a:p>
          <a:p>
            <a:pPr lvl="2"/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“A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situação será ainda menos positiva no que diz respeito ao conhecimento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 envolvimento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da comunidade científica portuguesa relativamente à gestão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 partilha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de dados de investigação e às práticas de Ciência Aberta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.”</a:t>
            </a:r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National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context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2"/>
              </a:rPr>
              <a:t>Working </a:t>
            </a:r>
            <a:r>
              <a:rPr lang="en-US" altLang="pt-PT" dirty="0">
                <a:latin typeface="Calibri" pitchFamily="34" charset="0"/>
                <a:ea typeface="Calibri" pitchFamily="34" charset="0"/>
                <a:cs typeface="Calibri" pitchFamily="34" charset="0"/>
                <a:hlinkClick r:id="rId2"/>
              </a:rPr>
              <a:t>Group National Policy for Open Science</a:t>
            </a:r>
            <a:endParaRPr lang="pt-PT" altLang="pt-PT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/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Recommendations report (2</a:t>
            </a:r>
            <a:r>
              <a:rPr lang="en-GB" altLang="pt-PT" baseline="30000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nd</a:t>
            </a:r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 report)</a:t>
            </a:r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2"/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AADA19 | Articular e alinhar as políticas, iniciativas e infraestruturas nacionais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com as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iniciativas europeias e internacionais, assegurando uma participação ativa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 Portugal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em todas as iniciativas relevantes e de interesse estratégico</a:t>
            </a:r>
          </a:p>
          <a:p>
            <a:pPr lvl="2"/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AADA20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| Apoiar a criação de um centro de competências em gestão de dados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 investigação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, para auxiliar a definição de políticas, adoção de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normas, disponibilização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de ferramentas, informação de suporte, sensibilização e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formação da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comunidade.</a:t>
            </a:r>
          </a:p>
          <a:p>
            <a:pPr lvl="2"/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AADA21 | Salvaguardar, no âmbito da legislação nacional, o direito à mineração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 conteúdos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através da computação.</a:t>
            </a:r>
          </a:p>
          <a:p>
            <a:pPr lvl="2"/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AADA22 | Promover a definição de políticas de dados abertos na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administração pública.</a:t>
            </a:r>
          </a:p>
          <a:p>
            <a:pPr lvl="2"/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AADA25 | Promover e valorizar as competências dos investigadores em matéria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 gestão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e partilha de dados de investigação no contexto da CA</a:t>
            </a:r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National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context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2"/>
              </a:rPr>
              <a:t>Working </a:t>
            </a:r>
            <a:r>
              <a:rPr lang="en-US" altLang="pt-PT" dirty="0">
                <a:latin typeface="Calibri" pitchFamily="34" charset="0"/>
                <a:ea typeface="Calibri" pitchFamily="34" charset="0"/>
                <a:cs typeface="Calibri" pitchFamily="34" charset="0"/>
                <a:hlinkClick r:id="rId2"/>
              </a:rPr>
              <a:t>Group National Policy for Open Science</a:t>
            </a:r>
            <a:endParaRPr lang="pt-PT" altLang="pt-PT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/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Recommendations report (2</a:t>
            </a:r>
            <a:r>
              <a:rPr lang="en-GB" altLang="pt-PT" baseline="30000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nd</a:t>
            </a:r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 report)</a:t>
            </a:r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2"/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InfrAP-1 | Estabelecer formalmente como um objetivo prioritário das políticas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 Ciência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e Cultura nacionais o desenvolvimento e sustentabilidade de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uma infraestrutura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nacional de acesso e preservação de dados de investigação,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articulada com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as congéneres internacionais.</a:t>
            </a:r>
          </a:p>
          <a:p>
            <a:pPr lvl="2"/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InfrAP-2 | Assegurar a canalização dos recursos necessários para a concretização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da infraestrutura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de acesso e preservação de dados de investigação (</a:t>
            </a:r>
            <a:r>
              <a:rPr lang="pt-PT" altLang="pt-PT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InfrAP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).</a:t>
            </a:r>
          </a:p>
          <a:p>
            <a:pPr lvl="2"/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InfrAP-3 | Comunicar de forma clara e alargada a opção política de adoção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do modelo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de CA, no que se refere à necessidade de passar a ser assegurado o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depósito, acesso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e preservação dos dados de investigação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lvl="2"/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2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National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context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2"/>
              </a:rPr>
              <a:t>Working </a:t>
            </a:r>
            <a:r>
              <a:rPr lang="en-US" altLang="pt-PT" dirty="0">
                <a:latin typeface="Calibri" pitchFamily="34" charset="0"/>
                <a:ea typeface="Calibri" pitchFamily="34" charset="0"/>
                <a:cs typeface="Calibri" pitchFamily="34" charset="0"/>
                <a:hlinkClick r:id="rId2"/>
              </a:rPr>
              <a:t>Group National Policy for Open Science</a:t>
            </a:r>
            <a:endParaRPr lang="pt-PT" altLang="pt-PT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/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Recommendations report (2</a:t>
            </a:r>
            <a:r>
              <a:rPr lang="en-GB" altLang="pt-PT" baseline="30000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nd</a:t>
            </a:r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 report)</a:t>
            </a:r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2"/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InfrAP-5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| (Ciência e Cultura) Adotar um modelo de infraestrutura em rede,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com </a:t>
            </a:r>
            <a:r>
              <a:rPr lang="pt-PT" altLang="pt-PT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governance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inclusiva abrangendo todas as áreas do saber e tipologia de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instituições, que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alavanque os recursos já existentes e promova a sua partilha.</a:t>
            </a:r>
          </a:p>
          <a:p>
            <a:pPr lvl="3"/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Esta recomendação decompõe-se nos seguintes elementos:</a:t>
            </a:r>
          </a:p>
          <a:p>
            <a:pPr lvl="4"/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5.1 Princípios Orientadores.</a:t>
            </a:r>
          </a:p>
          <a:p>
            <a:pPr lvl="4"/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5.2 Nível de Serviços Especializados.</a:t>
            </a:r>
          </a:p>
          <a:p>
            <a:pPr lvl="4"/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5.3 Nível de Plataformas de Acesso e Preservação.</a:t>
            </a:r>
          </a:p>
          <a:p>
            <a:pPr lvl="4"/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5.4 Nível de Serviços Partilhados (E-</a:t>
            </a:r>
            <a:r>
              <a:rPr lang="pt-PT" altLang="pt-PT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Infrastruture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PT" altLang="pt-PT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Commons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).</a:t>
            </a:r>
          </a:p>
          <a:p>
            <a:pPr lvl="2"/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InfrAP-7 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| Promover a criação de novos núcleos fortes de competências no Acesso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 Preservação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, através dos requisitos dos concursos para financiamento em todos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os domínios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, incluindo projetos de investigação e da administração pública.</a:t>
            </a:r>
          </a:p>
          <a:p>
            <a:pPr lvl="2"/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InfrAP-8 | Elaborar um catálogo nacional de infraestruturas de dados 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 investigação</a:t>
            </a:r>
            <a:r>
              <a:rPr lang="pt-PT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Digital Single </a:t>
            </a:r>
            <a:r>
              <a:rPr lang="pt-PT" altLang="pt-PT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Market</a:t>
            </a:r>
            <a:r>
              <a:rPr lang="pt-PT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/Data </a:t>
            </a:r>
            <a:r>
              <a:rPr lang="pt-PT" altLang="pt-PT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Economy</a:t>
            </a:r>
            <a:endParaRPr lang="pt-PT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998681"/>
            <a:ext cx="8229600" cy="458628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pt-PT" sz="2800" dirty="0" smtClean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pt-PT" sz="2000" dirty="0" smtClean="0">
              <a:latin typeface="Calibri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4615"/>
            <a:ext cx="9144000" cy="464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at the centre of the future knowledge economy and society</a:t>
            </a:r>
            <a:endParaRPr lang="en-GB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" y="1100243"/>
            <a:ext cx="8702675" cy="4997239"/>
          </a:xfrm>
        </p:spPr>
      </p:pic>
    </p:spTree>
    <p:extLst>
      <p:ext uri="{BB962C8B-B14F-4D97-AF65-F5344CB8AC3E}">
        <p14:creationId xmlns:p14="http://schemas.microsoft.com/office/powerpoint/2010/main" val="23317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00050" lvl="1" indent="0" algn="just">
              <a:buNone/>
            </a:pPr>
            <a:r>
              <a:rPr lang="en-GB" dirty="0" smtClean="0"/>
              <a:t>Data Value Chain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6"/>
          <a:stretch/>
        </p:blipFill>
        <p:spPr>
          <a:xfrm>
            <a:off x="514186" y="1848069"/>
            <a:ext cx="8356764" cy="290404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852632" y="5291246"/>
            <a:ext cx="7626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Curry, E. </a:t>
            </a:r>
            <a:r>
              <a:rPr lang="en-GB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(2014). D2.2.2. Final version of the technical white paper. Public deliverable of the EU-Project BIG (318062; ICT-2011.4.4).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0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a Data Economy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54420" y="1274658"/>
            <a:ext cx="8702675" cy="4959887"/>
          </a:xfrm>
        </p:spPr>
        <p:txBody>
          <a:bodyPr/>
          <a:lstStyle/>
          <a:p>
            <a:r>
              <a:rPr lang="en-GB" b="1" dirty="0" smtClean="0"/>
              <a:t>Documents</a:t>
            </a:r>
          </a:p>
          <a:p>
            <a:pPr lvl="1"/>
            <a:r>
              <a:rPr lang="en-GB" i="1" dirty="0" smtClean="0"/>
              <a:t>Data Value Chain Strategy (DG Connect 2013)</a:t>
            </a:r>
          </a:p>
          <a:p>
            <a:pPr marL="400050" lvl="1" indent="0" algn="just">
              <a:buNone/>
            </a:pPr>
            <a:r>
              <a:rPr lang="en-GB" dirty="0" smtClean="0"/>
              <a:t>focusing on putting in place a specific set of actions to improve the framework conditions for extracting value out of data</a:t>
            </a:r>
          </a:p>
          <a:p>
            <a:pPr marL="400050" lvl="1" indent="0" algn="just">
              <a:buNone/>
            </a:pPr>
            <a:endParaRPr lang="en-GB" dirty="0" smtClean="0"/>
          </a:p>
          <a:p>
            <a:pPr marL="685800" lvl="1" algn="just"/>
            <a:r>
              <a:rPr lang="en-GB" i="1" dirty="0" smtClean="0"/>
              <a:t>Communication “data-driven economy” (COM 2014)</a:t>
            </a:r>
          </a:p>
          <a:p>
            <a:pPr marL="400050" lvl="1" indent="0" algn="just">
              <a:buNone/>
            </a:pPr>
            <a:r>
              <a:rPr lang="en-GB" dirty="0" smtClean="0"/>
              <a:t>sketching the features of the data-driven economy of the future and setting out some operational conclusions to support and accelerate the transition towards it.</a:t>
            </a:r>
          </a:p>
          <a:p>
            <a:pPr marL="285750" algn="just"/>
            <a:endParaRPr lang="en-GB" b="1" dirty="0" smtClean="0"/>
          </a:p>
          <a:p>
            <a:pPr marL="685800" lvl="1" algn="just"/>
            <a:r>
              <a:rPr lang="en-GB" i="1" dirty="0" smtClean="0"/>
              <a:t>Digital Single Market strategy (COM 2015)</a:t>
            </a:r>
          </a:p>
          <a:p>
            <a:pPr marL="400050" lvl="1" indent="0" algn="just">
              <a:buNone/>
            </a:pPr>
            <a:r>
              <a:rPr lang="en-GB" dirty="0" smtClean="0"/>
              <a:t>to ensure access to online activities for individuals and businesses under conditions of fair competition, consumer and data protection, removing geo-blocking and copyright issues.</a:t>
            </a:r>
          </a:p>
          <a:p>
            <a:pPr marL="285750" algn="just"/>
            <a:endParaRPr lang="pt-PT" b="1" dirty="0" smtClean="0"/>
          </a:p>
          <a:p>
            <a:pPr marL="285750" algn="just"/>
            <a:endParaRPr lang="pt-PT" b="1" dirty="0" smtClean="0"/>
          </a:p>
          <a:p>
            <a:pPr marL="285750" algn="just"/>
            <a:endParaRPr lang="pt-PT" b="1" dirty="0"/>
          </a:p>
          <a:p>
            <a:pPr marL="400050" lvl="1" indent="0" algn="just">
              <a:buNone/>
            </a:pP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32384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Presentation Outline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Open Science and Research data</a:t>
            </a:r>
          </a:p>
          <a:p>
            <a:r>
              <a:rPr lang="en-GB" altLang="pt-PT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Researchers initiatives and tools</a:t>
            </a:r>
          </a:p>
          <a:p>
            <a:r>
              <a:rPr lang="en-GB" altLang="pt-PT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International context</a:t>
            </a:r>
          </a:p>
          <a:p>
            <a:r>
              <a:rPr lang="en-GB" altLang="pt-PT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National context</a:t>
            </a:r>
          </a:p>
          <a:p>
            <a:r>
              <a:rPr lang="en-GB" altLang="pt-PT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Data Economy initiatives </a:t>
            </a:r>
          </a:p>
          <a:p>
            <a:r>
              <a:rPr lang="en-GB" altLang="pt-PT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Your views</a:t>
            </a:r>
          </a:p>
          <a:p>
            <a:endParaRPr lang="pt-PT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a Data Economy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pPr marL="285750" algn="just"/>
            <a:r>
              <a:rPr lang="en-GB" i="1" dirty="0" smtClean="0"/>
              <a:t>Communication “Building an European Data Economy” (COM 2017)</a:t>
            </a:r>
          </a:p>
          <a:p>
            <a:pPr marL="400050" lvl="1" indent="0" algn="just">
              <a:buNone/>
            </a:pPr>
            <a:r>
              <a:rPr lang="en-GB" dirty="0" smtClean="0"/>
              <a:t>Looking at proven or potential blockages to the free movement of data and presents options to remove unjustified and or disproportionate data location restrictions in the EU.</a:t>
            </a:r>
            <a:endParaRPr lang="en-GB" b="1" dirty="0" smtClean="0"/>
          </a:p>
          <a:p>
            <a:pPr marL="285750" algn="just"/>
            <a:endParaRPr lang="pt-PT" b="1" dirty="0" smtClean="0"/>
          </a:p>
        </p:txBody>
      </p:sp>
    </p:spTree>
    <p:extLst>
      <p:ext uri="{BB962C8B-B14F-4D97-AF65-F5344CB8AC3E}">
        <p14:creationId xmlns:p14="http://schemas.microsoft.com/office/powerpoint/2010/main" val="24325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a Data Economy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8275" y="946873"/>
            <a:ext cx="8702675" cy="5315382"/>
          </a:xfrm>
        </p:spPr>
        <p:txBody>
          <a:bodyPr/>
          <a:lstStyle/>
          <a:p>
            <a:r>
              <a:rPr lang="en-GB" dirty="0" smtClean="0"/>
              <a:t>Stakeholder consultations</a:t>
            </a:r>
          </a:p>
          <a:p>
            <a:pPr lvl="1" algn="just"/>
            <a:r>
              <a:rPr lang="en-GB" dirty="0" smtClean="0"/>
              <a:t>First round (2015) - Public consultation on the regulatory environment for platforms, online </a:t>
            </a:r>
            <a:r>
              <a:rPr lang="en-GB" dirty="0" err="1" smtClean="0"/>
              <a:t>intermediares</a:t>
            </a:r>
            <a:r>
              <a:rPr lang="en-GB" dirty="0" smtClean="0"/>
              <a:t>, data and cloud computing and the collaborative economy</a:t>
            </a:r>
          </a:p>
          <a:p>
            <a:pPr lvl="1"/>
            <a:r>
              <a:rPr lang="en-GB" dirty="0" smtClean="0"/>
              <a:t>Second round (2016-2017) - Public consultation on Building a Data Economy, Structure dialogues with member states, and workshops with different stakeholders</a:t>
            </a:r>
          </a:p>
          <a:p>
            <a:pPr marL="400050" indent="-285750"/>
            <a:endParaRPr lang="en-GB" dirty="0" smtClean="0"/>
          </a:p>
          <a:p>
            <a:pPr marL="400050" indent="-285750"/>
            <a:r>
              <a:rPr lang="en-GB" dirty="0" smtClean="0"/>
              <a:t>Legal and Economic Studies</a:t>
            </a:r>
          </a:p>
          <a:p>
            <a:pPr marL="800100" lvl="1"/>
            <a:r>
              <a:rPr lang="en-GB" dirty="0" smtClean="0"/>
              <a:t>Localization requirements:</a:t>
            </a:r>
          </a:p>
          <a:p>
            <a:pPr marL="1200150" lvl="2"/>
            <a:r>
              <a:rPr lang="en-GB" i="1" dirty="0" smtClean="0"/>
              <a:t>Cross-Border Data Flow in the Digital Single Market: Study on Data Location Restriction</a:t>
            </a:r>
          </a:p>
          <a:p>
            <a:pPr marL="1200150" lvl="2"/>
            <a:r>
              <a:rPr lang="en-GB" i="1" dirty="0" smtClean="0"/>
              <a:t>Facilitating cross border data flows in the Digital Single Market</a:t>
            </a:r>
          </a:p>
          <a:p>
            <a:pPr marL="800100" lvl="1"/>
            <a:r>
              <a:rPr lang="en-GB" dirty="0" smtClean="0"/>
              <a:t>Portability</a:t>
            </a:r>
          </a:p>
          <a:p>
            <a:pPr marL="1200150" lvl="2"/>
            <a:r>
              <a:rPr lang="en-GB" i="1" dirty="0" smtClean="0"/>
              <a:t>Switching between Cloud Service Providers</a:t>
            </a:r>
          </a:p>
          <a:p>
            <a:pPr marL="800100" lvl="1"/>
            <a:r>
              <a:rPr lang="en-GB" dirty="0" smtClean="0"/>
              <a:t>Security</a:t>
            </a:r>
          </a:p>
          <a:p>
            <a:pPr marL="1200150" lvl="2"/>
            <a:r>
              <a:rPr lang="en-GB" i="1" dirty="0" smtClean="0"/>
              <a:t>Certification Schemes for Cloud Computing</a:t>
            </a:r>
          </a:p>
          <a:p>
            <a:pPr marL="800100" lvl="1"/>
            <a:endParaRPr lang="pt-PT" dirty="0" smtClean="0"/>
          </a:p>
          <a:p>
            <a:pPr marL="800100" lvl="1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749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a Data Economy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/>
            <a:r>
              <a:rPr lang="en-GB" dirty="0" smtClean="0"/>
              <a:t>Cloud computing/Cloud Uptake</a:t>
            </a:r>
          </a:p>
          <a:p>
            <a:pPr marL="1200150" lvl="2"/>
            <a:r>
              <a:rPr lang="en-GB" i="1" dirty="0" smtClean="0"/>
              <a:t>Measuring the economic impact of cloud computing in Europe</a:t>
            </a:r>
          </a:p>
          <a:p>
            <a:pPr marL="1200150" lvl="2"/>
            <a:r>
              <a:rPr lang="en-GB" i="1" dirty="0" smtClean="0"/>
              <a:t>Uptake of Cloud in Europe. Follow-up of IDC Study on Quantitative estimates of the demand for Cloud Computing in Europe and the Likely Barriers to Uptake</a:t>
            </a:r>
          </a:p>
          <a:p>
            <a:pPr marL="800100" lvl="1"/>
            <a:r>
              <a:rPr lang="en-GB" i="1" dirty="0" smtClean="0"/>
              <a:t>European Data Market</a:t>
            </a:r>
          </a:p>
          <a:p>
            <a:pPr marL="1200150" lvl="2"/>
            <a:r>
              <a:rPr lang="en-GB" i="1" dirty="0" smtClean="0"/>
              <a:t>European Data Market. Data ownership and Access to Data – Key emerging issues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9948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a Data Economy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algn="just"/>
            <a:r>
              <a:rPr lang="en-GB" i="1" dirty="0" smtClean="0"/>
              <a:t>Proposal for a regulation of the free flow of non-personal data in the European Union (COM 2017</a:t>
            </a:r>
          </a:p>
          <a:p>
            <a:pPr marL="400050" lvl="1" indent="0" algn="just">
              <a:buNone/>
            </a:pPr>
            <a:r>
              <a:rPr lang="en-GB" dirty="0" smtClean="0"/>
              <a:t>laying down the rules relating to data localisation requirements, the availability of data to competent authorities and data porting for professional users</a:t>
            </a:r>
          </a:p>
          <a:p>
            <a:pPr marL="400050" lvl="1" indent="0" algn="just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b="1" dirty="0" smtClean="0"/>
              <a:t>Emergent legal issues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access to and transfer of non-personal machine-generated data </a:t>
            </a:r>
          </a:p>
          <a:p>
            <a:pPr lvl="1"/>
            <a:r>
              <a:rPr lang="en-GB" dirty="0" smtClean="0"/>
              <a:t>data liability in relation to products and services based on emerging technologies </a:t>
            </a:r>
          </a:p>
          <a:p>
            <a:pPr lvl="1"/>
            <a:r>
              <a:rPr lang="en-GB" dirty="0" smtClean="0"/>
              <a:t>portability of non-personal data, interoperability and standards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329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Data </a:t>
            </a:r>
            <a:r>
              <a:rPr lang="pt-PT" dirty="0" err="1" smtClean="0"/>
              <a:t>Science-oriented</a:t>
            </a:r>
            <a:r>
              <a:rPr lang="pt-PT" dirty="0" smtClean="0"/>
              <a:t> Funding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Projetos de Investigação Científica e Desenvolvimento Tecnológico em Ciência dos Dados e Inteligência Artificial na Administração Pública – 2018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https</a:t>
            </a:r>
            <a:r>
              <a:rPr lang="pt-PT" dirty="0"/>
              <a:t>://www.fct.pt/noticias/index.phtml.pt?id=317&amp;/2018/3/Projetos_de_Investiga%C3%A7%C3%A3o_Cient%C3%ADfica_e_Desenvolvimento_Tecnol%C3%B3gico_em_Ci%C3%AAncia_dos_Dados_e_Intelig%C3%AAncia_Artificial_na_Administra%C3%A7%C3%A3o_P%C3%BAblica_%</a:t>
            </a:r>
            <a:r>
              <a:rPr lang="pt-PT" dirty="0" smtClean="0"/>
              <a:t>E2%80%93_2018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48011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693" y="4091153"/>
            <a:ext cx="5795393" cy="8636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0" dirty="0" smtClean="0">
                <a:ea typeface="+mj-ea"/>
              </a:rPr>
              <a:t>Thank you very much for your attention!</a:t>
            </a:r>
            <a:endParaRPr lang="en-US" b="0" i="1" dirty="0">
              <a:ea typeface="+mj-ea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62066" y="1692324"/>
            <a:ext cx="16513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3800" b="1" dirty="0" smtClean="0"/>
              <a:t>?</a:t>
            </a:r>
            <a:endParaRPr lang="pt-PT" sz="13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The Open Science movement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68275" y="1071563"/>
            <a:ext cx="7160573" cy="3145595"/>
          </a:xfrm>
        </p:spPr>
        <p:txBody>
          <a:bodyPr/>
          <a:lstStyle/>
          <a:p>
            <a:r>
              <a:rPr lang="en-GB" altLang="pt-PT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Emergence of </a:t>
            </a:r>
            <a:r>
              <a:rPr lang="en-GB" altLang="pt-PT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the </a:t>
            </a:r>
            <a:r>
              <a:rPr lang="en-GB" altLang="pt-PT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Internet and its incredible uptake!</a:t>
            </a:r>
          </a:p>
          <a:p>
            <a:r>
              <a:rPr lang="en-GB" altLang="pt-PT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arXiv.org – 1991</a:t>
            </a:r>
          </a:p>
          <a:p>
            <a:endParaRPr lang="pt-PT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/>
            <a:endParaRPr lang="pt-PT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PT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PT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515" y="2647667"/>
            <a:ext cx="3963401" cy="343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9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Benefits of Open Data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68275" y="1071563"/>
            <a:ext cx="8702675" cy="5054600"/>
          </a:xfrm>
        </p:spPr>
        <p:txBody>
          <a:bodyPr/>
          <a:lstStyle/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Benefits of Open Access</a:t>
            </a:r>
            <a:b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(UNESCO, 2012)</a:t>
            </a:r>
          </a:p>
          <a:p>
            <a:pPr lvl="1"/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Open Access improves the speed, efficiency and efficacy of research</a:t>
            </a:r>
          </a:p>
          <a:p>
            <a:pPr lvl="1"/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Open Access is an enabling factor in interdisciplinary research</a:t>
            </a:r>
          </a:p>
          <a:p>
            <a:pPr lvl="1"/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Open Access enables computation upon the research literature</a:t>
            </a:r>
          </a:p>
          <a:p>
            <a:pPr lvl="1"/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Open Access increases the visibility, usage and impact of research</a:t>
            </a:r>
          </a:p>
          <a:p>
            <a:pPr lvl="1"/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Open Access allows the professional, practitioner and business communities, and the interested public, to benefit from research </a:t>
            </a:r>
          </a:p>
        </p:txBody>
      </p:sp>
    </p:spTree>
    <p:extLst>
      <p:ext uri="{BB962C8B-B14F-4D97-AF65-F5344CB8AC3E}">
        <p14:creationId xmlns:p14="http://schemas.microsoft.com/office/powerpoint/2010/main" val="21793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Benefits of Open Data</a:t>
            </a:r>
            <a:endParaRPr lang="pt-PT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68275" y="1071562"/>
            <a:ext cx="2315617" cy="5220055"/>
          </a:xfrm>
        </p:spPr>
        <p:txBody>
          <a:bodyPr/>
          <a:lstStyle/>
          <a:p>
            <a:pPr marL="0" indent="0">
              <a:buNone/>
            </a:pPr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Responding to societal </a:t>
            </a:r>
          </a:p>
          <a:p>
            <a:pPr marL="0" indent="0">
              <a:buNone/>
            </a:pPr>
            <a:r>
              <a:rPr lang="en-GB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hallenges</a:t>
            </a:r>
          </a:p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Project </a:t>
            </a:r>
            <a:r>
              <a:rPr lang="en-GB" altLang="pt-PT" dirty="0"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Open Source Malaria</a:t>
            </a:r>
            <a:endParaRPr lang="en-GB" altLang="pt-PT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GB" altLang="pt-PT" dirty="0">
                <a:latin typeface="Calibri" pitchFamily="34" charset="0"/>
                <a:ea typeface="Calibri" pitchFamily="34" charset="0"/>
                <a:cs typeface="Calibri" pitchFamily="34" charset="0"/>
                <a:hlinkClick r:id="rId4"/>
              </a:rPr>
              <a:t>Open data in drug discovery and development: lessons from malaria</a:t>
            </a:r>
            <a:endParaRPr lang="en-GB" altLang="pt-PT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GB" altLang="pt-PT" dirty="0"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Characterizing and quantifying human movement patterns using GPS data loggers in an area approaching malaria elimination in rural southern Zambia</a:t>
            </a:r>
            <a:endParaRPr lang="en-GB" altLang="pt-PT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Objec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778254"/>
              </p:ext>
            </p:extLst>
          </p:nvPr>
        </p:nvGraphicFramePr>
        <p:xfrm>
          <a:off x="3507474" y="0"/>
          <a:ext cx="4339987" cy="6855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6" imgW="5676857" imgH="8019997" progId="AcroExch.Document.DC">
                  <p:embed/>
                </p:oleObj>
              </mc:Choice>
              <mc:Fallback>
                <p:oleObj name="Acrobat Document" r:id="rId6" imgW="5676857" imgH="80199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07474" y="0"/>
                        <a:ext cx="4339987" cy="6855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4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Research Data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68275" y="1071563"/>
            <a:ext cx="8702675" cy="5056282"/>
          </a:xfrm>
        </p:spPr>
        <p:txBody>
          <a:bodyPr/>
          <a:lstStyle/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Raw data vs processed data</a:t>
            </a:r>
          </a:p>
          <a:p>
            <a:r>
              <a:rPr lang="en-GB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egative data vs Data supporting publications</a:t>
            </a:r>
          </a:p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Disciplinary differences</a:t>
            </a:r>
          </a:p>
          <a:p>
            <a:pPr lvl="1"/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Images (art works, architecture), texts (literature), phenotypes, climate measurements, survey data, </a:t>
            </a:r>
            <a:r>
              <a:rPr lang="en-GB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computer generated data, </a:t>
            </a:r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code</a:t>
            </a:r>
          </a:p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Personal data vs non personal data</a:t>
            </a:r>
          </a:p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Security </a:t>
            </a:r>
            <a:r>
              <a:rPr lang="en-GB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sensitive data</a:t>
            </a:r>
          </a:p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Data with commercial value</a:t>
            </a:r>
          </a:p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Interoperability issues</a:t>
            </a:r>
          </a:p>
          <a:p>
            <a:endParaRPr lang="en-GB" altLang="pt-PT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GB" altLang="pt-PT" sz="2400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2"/>
              </a:rPr>
              <a:t>FAIR Data Principles</a:t>
            </a:r>
            <a:endParaRPr lang="en-GB" altLang="pt-PT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GB" altLang="pt-PT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Other workarounds?</a:t>
            </a:r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Anonymization</a:t>
            </a:r>
          </a:p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Trusted environments</a:t>
            </a:r>
          </a:p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Waivers</a:t>
            </a:r>
          </a:p>
          <a:p>
            <a:endParaRPr lang="en-GB" altLang="pt-PT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3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Research community initiatives and tools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68275" y="1071563"/>
            <a:ext cx="8702675" cy="3923518"/>
          </a:xfrm>
        </p:spPr>
        <p:txBody>
          <a:bodyPr/>
          <a:lstStyle/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International</a:t>
            </a:r>
          </a:p>
          <a:p>
            <a:pPr lvl="1"/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2"/>
              </a:rPr>
              <a:t>EUDAT Collaborative Data Infrastructure (CDI)</a:t>
            </a:r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/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Research Data Alliance</a:t>
            </a:r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/>
            <a:r>
              <a:rPr lang="en-GB" altLang="pt-PT" dirty="0" err="1" smtClean="0">
                <a:latin typeface="Calibri" pitchFamily="34" charset="0"/>
                <a:ea typeface="Calibri" pitchFamily="34" charset="0"/>
                <a:cs typeface="Calibri" pitchFamily="34" charset="0"/>
                <a:hlinkClick r:id="rId4"/>
              </a:rPr>
              <a:t>DMPOnline</a:t>
            </a:r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/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ZENODO</a:t>
            </a:r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/>
            <a:r>
              <a:rPr lang="en-GB" altLang="pt-PT" dirty="0" err="1" smtClean="0">
                <a:latin typeface="Calibri" pitchFamily="34" charset="0"/>
                <a:ea typeface="Calibri" pitchFamily="34" charset="0"/>
                <a:cs typeface="Calibri" pitchFamily="34" charset="0"/>
                <a:hlinkClick r:id="rId6"/>
              </a:rPr>
              <a:t>OpenAire</a:t>
            </a:r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/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National</a:t>
            </a:r>
          </a:p>
          <a:p>
            <a:pPr lvl="1"/>
            <a:r>
              <a:rPr lang="en-GB" altLang="pt-PT" dirty="0" err="1" smtClean="0">
                <a:latin typeface="Calibri" pitchFamily="34" charset="0"/>
                <a:ea typeface="Calibri" pitchFamily="34" charset="0"/>
                <a:cs typeface="Calibri" pitchFamily="34" charset="0"/>
                <a:hlinkClick r:id="rId7"/>
              </a:rPr>
              <a:t>DataStorm</a:t>
            </a:r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/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8"/>
              </a:rPr>
              <a:t>Porto Future Cities</a:t>
            </a:r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/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9"/>
              </a:rPr>
              <a:t>Tail / </a:t>
            </a:r>
            <a:r>
              <a:rPr lang="en-GB" altLang="pt-PT" dirty="0" err="1" smtClean="0">
                <a:latin typeface="Calibri" pitchFamily="34" charset="0"/>
                <a:ea typeface="Calibri" pitchFamily="34" charset="0"/>
                <a:cs typeface="Calibri" pitchFamily="34" charset="0"/>
                <a:hlinkClick r:id="rId9"/>
              </a:rPr>
              <a:t>Dendro</a:t>
            </a:r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9"/>
              </a:rPr>
              <a:t> / </a:t>
            </a:r>
            <a:r>
              <a:rPr lang="en-GB" altLang="pt-PT" dirty="0" err="1" smtClean="0">
                <a:latin typeface="Calibri" pitchFamily="34" charset="0"/>
                <a:ea typeface="Calibri" pitchFamily="34" charset="0"/>
                <a:cs typeface="Calibri" pitchFamily="34" charset="0"/>
                <a:hlinkClick r:id="rId9"/>
              </a:rPr>
              <a:t>LabTablet</a:t>
            </a:r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/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10"/>
              </a:rPr>
              <a:t>RCAAP Pilot Data repository </a:t>
            </a:r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/>
            <a:r>
              <a:rPr lang="en-GB" altLang="pt-PT" dirty="0">
                <a:latin typeface="Calibri" pitchFamily="34" charset="0"/>
                <a:ea typeface="Calibri" pitchFamily="34" charset="0"/>
                <a:cs typeface="Calibri" pitchFamily="34" charset="0"/>
                <a:hlinkClick r:id="rId11"/>
              </a:rPr>
              <a:t>Project </a:t>
            </a:r>
            <a:r>
              <a:rPr lang="en-GB" altLang="pt-PT" dirty="0" err="1">
                <a:latin typeface="Calibri" pitchFamily="34" charset="0"/>
                <a:ea typeface="Calibri" pitchFamily="34" charset="0"/>
                <a:cs typeface="Calibri" pitchFamily="34" charset="0"/>
                <a:hlinkClick r:id="rId11"/>
              </a:rPr>
              <a:t>Memória</a:t>
            </a:r>
            <a:r>
              <a:rPr lang="en-GB" altLang="pt-PT" dirty="0">
                <a:latin typeface="Calibri" pitchFamily="34" charset="0"/>
                <a:ea typeface="Calibri" pitchFamily="34" charset="0"/>
                <a:cs typeface="Calibri" pitchFamily="34" charset="0"/>
                <a:hlinkClick r:id="rId11"/>
              </a:rPr>
              <a:t> para </a:t>
            </a:r>
            <a:r>
              <a:rPr lang="en-GB" altLang="pt-PT" dirty="0" err="1">
                <a:latin typeface="Calibri" pitchFamily="34" charset="0"/>
                <a:ea typeface="Calibri" pitchFamily="34" charset="0"/>
                <a:cs typeface="Calibri" pitchFamily="34" charset="0"/>
                <a:hlinkClick r:id="rId11"/>
              </a:rPr>
              <a:t>todos</a:t>
            </a:r>
            <a:endParaRPr lang="en-GB" altLang="pt-PT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/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GB" altLang="pt-PT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International context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NSF (USA)</a:t>
            </a:r>
            <a:r>
              <a:rPr lang="en-US" sz="2400" dirty="0"/>
              <a:t> – ”Proposals submitted or due on or after January 18, 2011, must include a supplementary document of no more than two pages labeled “Data Management Plan”. This supplementary document should describe how the proposal will conform to NSF policy on the dissemination </a:t>
            </a:r>
            <a:r>
              <a:rPr lang="en-GB" sz="2400" dirty="0" smtClean="0"/>
              <a:t>and sharing of research results”; Specific data policies according to Directorate, Office, Division, Program or other NSF Units</a:t>
            </a:r>
          </a:p>
          <a:p>
            <a:endParaRPr lang="en-GB" altLang="pt-PT" sz="2400" dirty="0" smtClean="0">
              <a:latin typeface="Calibri" pitchFamily="34" charset="0"/>
              <a:ea typeface="Calibri" pitchFamily="34" charset="0"/>
              <a:cs typeface="Calibri" pitchFamily="34" charset="0"/>
              <a:hlinkClick r:id="rId3"/>
            </a:endParaRPr>
          </a:p>
          <a:p>
            <a:endParaRPr lang="en-GB" altLang="pt-PT" sz="2400" dirty="0">
              <a:latin typeface="Calibri" pitchFamily="34" charset="0"/>
              <a:ea typeface="Calibri" pitchFamily="34" charset="0"/>
              <a:cs typeface="Calibri" pitchFamily="34" charset="0"/>
              <a:hlinkClick r:id="rId3"/>
            </a:endParaRPr>
          </a:p>
          <a:p>
            <a:r>
              <a:rPr lang="en-GB" altLang="pt-PT" sz="2400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ANDS</a:t>
            </a:r>
            <a:endParaRPr lang="en-GB" altLang="pt-PT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2"/>
            <a:endParaRPr lang="en-US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PT" altLang="pt-PT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pt-PT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International context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European Union</a:t>
            </a:r>
          </a:p>
          <a:p>
            <a:pPr lvl="1"/>
            <a:r>
              <a:rPr lang="en-US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2"/>
              </a:rPr>
              <a:t>Commission Recommendation on access to and preservation of scientific information</a:t>
            </a:r>
            <a:r>
              <a:rPr lang="en-US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2"/>
              </a:rPr>
              <a:t>(July 2012)</a:t>
            </a:r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2"/>
            <a:r>
              <a:rPr lang="en-US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open access to publications and data from publicly funded research should </a:t>
            </a:r>
            <a:r>
              <a:rPr lang="en-US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be promoted </a:t>
            </a:r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/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Horizon 2020: </a:t>
            </a:r>
            <a:r>
              <a:rPr lang="en-US" altLang="pt-PT" dirty="0"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Guidelines </a:t>
            </a:r>
            <a:r>
              <a:rPr lang="en-US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on FAIR </a:t>
            </a:r>
            <a:r>
              <a:rPr lang="en-US" altLang="pt-PT" dirty="0"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Data Management in Horizon </a:t>
            </a:r>
            <a:r>
              <a:rPr lang="en-US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2020 </a:t>
            </a:r>
            <a:endParaRPr lang="en-US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2"/>
            <a:r>
              <a:rPr lang="en-US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For the WP2017, Open Research </a:t>
            </a:r>
            <a:r>
              <a:rPr lang="en-US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Data pilot has been extended to cover all the thematic areas of </a:t>
            </a:r>
            <a:r>
              <a:rPr lang="en-US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Horizon 2020</a:t>
            </a:r>
          </a:p>
          <a:p>
            <a:pPr lvl="2"/>
            <a:r>
              <a:rPr lang="en-US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It applies </a:t>
            </a:r>
            <a:r>
              <a:rPr lang="en-US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primarily to the data needed to validate the results </a:t>
            </a:r>
            <a:r>
              <a:rPr lang="en-US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presented in </a:t>
            </a:r>
            <a:r>
              <a:rPr lang="en-US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scientific publications. </a:t>
            </a:r>
            <a:endParaRPr lang="en-US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2"/>
            <a:r>
              <a:rPr lang="en-US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Other </a:t>
            </a:r>
            <a:r>
              <a:rPr lang="en-US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data can also be provided by the beneficiaries on </a:t>
            </a:r>
            <a:r>
              <a:rPr lang="en-US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 voluntary </a:t>
            </a:r>
            <a:r>
              <a:rPr lang="en-US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basis, as stated in their </a:t>
            </a:r>
            <a:r>
              <a:rPr lang="en-US" altLang="pt-PT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Data Management Plans</a:t>
            </a:r>
            <a:r>
              <a:rPr lang="en-US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en-US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/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4"/>
              </a:rPr>
              <a:t>Amsterdam Call for Science</a:t>
            </a:r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2"/>
            <a:r>
              <a:rPr lang="en-US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5 - Introduce </a:t>
            </a:r>
            <a:r>
              <a:rPr lang="en-US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FAIR and </a:t>
            </a:r>
            <a:r>
              <a:rPr lang="en-US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secure data</a:t>
            </a:r>
            <a:r>
              <a:rPr lang="en-US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 </a:t>
            </a:r>
            <a:r>
              <a:rPr lang="en-US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principles</a:t>
            </a:r>
          </a:p>
          <a:p>
            <a:pPr lvl="2"/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2 - </a:t>
            </a:r>
            <a:r>
              <a:rPr lang="en-US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Facilitate text and </a:t>
            </a:r>
            <a:r>
              <a:rPr lang="en-US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data mining</a:t>
            </a:r>
            <a:r>
              <a:rPr lang="en-US" alt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 of content</a:t>
            </a:r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/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EOSC</a:t>
            </a:r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– </a:t>
            </a:r>
            <a:r>
              <a:rPr lang="en-GB" altLang="pt-PT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6"/>
              </a:rPr>
              <a:t>European Open Science Cloud</a:t>
            </a:r>
            <a:endParaRPr lang="en-GB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PT" altLang="pt-PT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pt-PT" altLang="pt-P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7_Template_Powerpoint_20AnosFCT_4X3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9488FA3-03B3-4B43-B630-D363BBA17F2E}" vid="{427BB7EE-581C-9C47-9FB5-B128487631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FE1B02077C64B899AA6CA860039A3" ma:contentTypeVersion="1" ma:contentTypeDescription="Create a new document." ma:contentTypeScope="" ma:versionID="e4c25c10eec94b0b849829de44b6a4bb">
  <xsd:schema xmlns:xsd="http://www.w3.org/2001/XMLSchema" xmlns:p="http://schemas.microsoft.com/office/2006/metadata/properties" xmlns:ns2="67f6559a-3782-41c8-85b7-d0a8ac8c5127" targetNamespace="http://schemas.microsoft.com/office/2006/metadata/properties" ma:root="true" ma:fieldsID="f859621cd1fb47927c4cce7befb104f4" ns2:_="">
    <xsd:import namespace="67f6559a-3782-41c8-85b7-d0a8ac8c5127"/>
    <xsd:element name="properties">
      <xsd:complexType>
        <xsd:sequence>
          <xsd:element name="documentManagement">
            <xsd:complexType>
              <xsd:all>
                <xsd:element ref="ns2:observaco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7f6559a-3782-41c8-85b7-d0a8ac8c5127" elementFormDefault="qualified">
    <xsd:import namespace="http://schemas.microsoft.com/office/2006/documentManagement/types"/>
    <xsd:element name="observacoes" ma:index="8" nillable="true" ma:displayName="observacoes" ma:internalName="observacoe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bservacoes xmlns="67f6559a-3782-41c8-85b7-d0a8ac8c5127">Template para apresentações PowerPoint com Logotipo "20 Anos FCT" 
para a resolução 4:3.</observacoe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A4DE3F-7A20-4B5A-A539-EA61AD8CA2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f6559a-3782-41c8-85b7-d0a8ac8c512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EC25F0B-348F-4357-8A14-A74B9FB45811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69EC3B4C-B6FD-4AC7-8DF6-8E418BA330BA}">
  <ds:schemaRefs>
    <ds:schemaRef ds:uri="http://purl.org/dc/elements/1.1/"/>
    <ds:schemaRef ds:uri="http://schemas.openxmlformats.org/package/2006/metadata/core-properties"/>
    <ds:schemaRef ds:uri="http://www.w3.org/XML/1998/namespace"/>
    <ds:schemaRef ds:uri="67f6559a-3782-41c8-85b7-d0a8ac8c5127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B3E0BBDD-30E7-4CDF-B44F-AA3EEDC053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2017_Template_Powerpoint_20AnosFCT_4X3 (1)</Template>
  <TotalTime>886</TotalTime>
  <Words>1559</Words>
  <Application>Microsoft Office PowerPoint</Application>
  <PresentationFormat>Apresentação no Ecrã (4:3)</PresentationFormat>
  <Paragraphs>185</Paragraphs>
  <Slides>25</Slides>
  <Notes>1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2017_Template_Powerpoint_20AnosFCT_4X3 (1)</vt:lpstr>
      <vt:lpstr>Acrobat Document</vt:lpstr>
      <vt:lpstr>Research data management and data economy</vt:lpstr>
      <vt:lpstr>Presentation Outline</vt:lpstr>
      <vt:lpstr>The Open Science movement</vt:lpstr>
      <vt:lpstr>Benefits of Open Data</vt:lpstr>
      <vt:lpstr>Benefits of Open Data</vt:lpstr>
      <vt:lpstr>Research Data</vt:lpstr>
      <vt:lpstr>Research community initiatives and tools</vt:lpstr>
      <vt:lpstr>International context</vt:lpstr>
      <vt:lpstr>International context</vt:lpstr>
      <vt:lpstr>International context</vt:lpstr>
      <vt:lpstr>National context</vt:lpstr>
      <vt:lpstr>National context</vt:lpstr>
      <vt:lpstr>National context</vt:lpstr>
      <vt:lpstr>National context</vt:lpstr>
      <vt:lpstr>National context</vt:lpstr>
      <vt:lpstr>Digital Single Market/Data Economy</vt:lpstr>
      <vt:lpstr>Data at the centre of the future knowledge economy and society</vt:lpstr>
      <vt:lpstr>Data Value Chain</vt:lpstr>
      <vt:lpstr>Building a Data Economy</vt:lpstr>
      <vt:lpstr>Building a Data Economy</vt:lpstr>
      <vt:lpstr>Building a Data Economy</vt:lpstr>
      <vt:lpstr>Building a Data Economy</vt:lpstr>
      <vt:lpstr>Building a Data Economy</vt:lpstr>
      <vt:lpstr>Data Science-oriented Funding</vt:lpstr>
      <vt:lpstr>Thank you very much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Vasco Vaz</dc:creator>
  <cp:lastModifiedBy>Joelma Almeida</cp:lastModifiedBy>
  <cp:revision>69</cp:revision>
  <dcterms:created xsi:type="dcterms:W3CDTF">2017-11-23T15:34:51Z</dcterms:created>
  <dcterms:modified xsi:type="dcterms:W3CDTF">2018-03-16T12:34:22Z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bservacoes">
    <vt:lpwstr>Template para apresentações PowerPoint com Logotipo "20 Anos FCT" _x000d_
para a resolução 4:3.</vt:lpwstr>
  </property>
  <property fmtid="{D5CDD505-2E9C-101B-9397-08002B2CF9AE}" pid="3" name="ContentType">
    <vt:lpwstr>Document</vt:lpwstr>
  </property>
</Properties>
</file>