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2.xml" ContentType="application/vnd.openxmlformats-officedocument.presentationml.notesSlide+xml"/>
  <Override PartName="/ppt/theme/themeOverride7.xml" ContentType="application/vnd.openxmlformats-officedocument.themeOverride+xml"/>
  <Override PartName="/ppt/notesSlides/notesSlide3.xml" ContentType="application/vnd.openxmlformats-officedocument.presentationml.notesSlide+xml"/>
  <Override PartName="/ppt/theme/themeOverride8.xml" ContentType="application/vnd.openxmlformats-officedocument.themeOverride+xml"/>
  <Override PartName="/ppt/notesSlides/notesSlide4.xml" ContentType="application/vnd.openxmlformats-officedocument.presentationml.notesSlide+xml"/>
  <Override PartName="/ppt/theme/themeOverride9.xml" ContentType="application/vnd.openxmlformats-officedocument.themeOverride+xml"/>
  <Override PartName="/ppt/theme/themeOverride10.xml" ContentType="application/vnd.openxmlformats-officedocument.themeOverride+xml"/>
  <Override PartName="/ppt/notesSlides/notesSlide5.xml" ContentType="application/vnd.openxmlformats-officedocument.presentationml.notesSlide+xml"/>
  <Override PartName="/ppt/theme/themeOverride11.xml" ContentType="application/vnd.openxmlformats-officedocument.themeOverride+xml"/>
  <Override PartName="/ppt/notesSlides/notesSlide6.xml" ContentType="application/vnd.openxmlformats-officedocument.presentationml.notesSlide+xml"/>
  <Override PartName="/ppt/theme/themeOverride12.xml" ContentType="application/vnd.openxmlformats-officedocument.themeOverride+xml"/>
  <Override PartName="/ppt/theme/themeOverride13.xml" ContentType="application/vnd.openxmlformats-officedocument.themeOverride+xml"/>
  <Override PartName="/ppt/tags/tag1.xml" ContentType="application/vnd.openxmlformats-officedocument.presentationml.tags+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notesSlides/notesSlide7.xml" ContentType="application/vnd.openxmlformats-officedocument.presentationml.notesSlide+xml"/>
  <Override PartName="/ppt/theme/themeOverride23.xml" ContentType="application/vnd.openxmlformats-officedocument.themeOverride+xml"/>
  <Override PartName="/ppt/notesSlides/notesSlide8.xml" ContentType="application/vnd.openxmlformats-officedocument.presentationml.notesSlide+xml"/>
  <Override PartName="/ppt/theme/themeOverride24.xml" ContentType="application/vnd.openxmlformats-officedocument.themeOverride+xml"/>
  <Override PartName="/ppt/notesSlides/notesSlide9.xml" ContentType="application/vnd.openxmlformats-officedocument.presentationml.notesSlide+xml"/>
  <Override PartName="/ppt/theme/themeOverride25.xml" ContentType="application/vnd.openxmlformats-officedocument.themeOverride+xml"/>
  <Override PartName="/ppt/notesSlides/notesSlide10.xml" ContentType="application/vnd.openxmlformats-officedocument.presentationml.notesSl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31"/>
  </p:notesMasterIdLst>
  <p:sldIdLst>
    <p:sldId id="308" r:id="rId2"/>
    <p:sldId id="353" r:id="rId3"/>
    <p:sldId id="260" r:id="rId4"/>
    <p:sldId id="261" r:id="rId5"/>
    <p:sldId id="262" r:id="rId6"/>
    <p:sldId id="263" r:id="rId7"/>
    <p:sldId id="310" r:id="rId8"/>
    <p:sldId id="312" r:id="rId9"/>
    <p:sldId id="328" r:id="rId10"/>
    <p:sldId id="366" r:id="rId11"/>
    <p:sldId id="257" r:id="rId12"/>
    <p:sldId id="258" r:id="rId13"/>
    <p:sldId id="362" r:id="rId14"/>
    <p:sldId id="264" r:id="rId15"/>
    <p:sldId id="345" r:id="rId16"/>
    <p:sldId id="346" r:id="rId17"/>
    <p:sldId id="344" r:id="rId18"/>
    <p:sldId id="349" r:id="rId19"/>
    <p:sldId id="267" r:id="rId20"/>
    <p:sldId id="266" r:id="rId21"/>
    <p:sldId id="361" r:id="rId22"/>
    <p:sldId id="348" r:id="rId23"/>
    <p:sldId id="365" r:id="rId24"/>
    <p:sldId id="358" r:id="rId25"/>
    <p:sldId id="364" r:id="rId26"/>
    <p:sldId id="356" r:id="rId27"/>
    <p:sldId id="359" r:id="rId28"/>
    <p:sldId id="351" r:id="rId29"/>
    <p:sldId id="352" r:id="rId30"/>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Estilo Médio 2 - Destaqu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84"/>
    <p:restoredTop sz="75040"/>
  </p:normalViewPr>
  <p:slideViewPr>
    <p:cSldViewPr snapToGrid="0">
      <p:cViewPr>
        <p:scale>
          <a:sx n="68" d="100"/>
          <a:sy n="68" d="100"/>
        </p:scale>
        <p:origin x="1712" y="3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CB9D9D-06BE-4D71-B690-337D63BC1A6F}"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804D580A-5030-4601-8477-5E3B25659706}">
      <dgm:prSet/>
      <dgm:spPr/>
      <dgm:t>
        <a:bodyPr/>
        <a:lstStyle/>
        <a:p>
          <a:r>
            <a:rPr lang="en-US"/>
            <a:t>Background</a:t>
          </a:r>
        </a:p>
      </dgm:t>
    </dgm:pt>
    <dgm:pt modelId="{2975429C-484F-4545-94CF-9EC789EED3E5}" type="parTrans" cxnId="{11F1B7CE-1B42-481C-A900-2AC7991B42D7}">
      <dgm:prSet/>
      <dgm:spPr/>
      <dgm:t>
        <a:bodyPr/>
        <a:lstStyle/>
        <a:p>
          <a:endParaRPr lang="en-US"/>
        </a:p>
      </dgm:t>
    </dgm:pt>
    <dgm:pt modelId="{6F738CC7-5549-470A-851C-413BCFE6B6E0}" type="sibTrans" cxnId="{11F1B7CE-1B42-481C-A900-2AC7991B42D7}">
      <dgm:prSet/>
      <dgm:spPr/>
      <dgm:t>
        <a:bodyPr/>
        <a:lstStyle/>
        <a:p>
          <a:endParaRPr lang="en-US"/>
        </a:p>
      </dgm:t>
    </dgm:pt>
    <dgm:pt modelId="{29DF138E-0792-4339-A67B-53825EBA1B93}">
      <dgm:prSet/>
      <dgm:spPr/>
      <dgm:t>
        <a:bodyPr/>
        <a:lstStyle/>
        <a:p>
          <a:r>
            <a:rPr lang="en-US"/>
            <a:t>CMAM set up</a:t>
          </a:r>
        </a:p>
      </dgm:t>
    </dgm:pt>
    <dgm:pt modelId="{244EE2AF-1663-483B-AAB9-DE6EF17B6B74}" type="parTrans" cxnId="{DA2B6F25-A15E-42BD-8606-AB4B8D979C0B}">
      <dgm:prSet/>
      <dgm:spPr/>
      <dgm:t>
        <a:bodyPr/>
        <a:lstStyle/>
        <a:p>
          <a:endParaRPr lang="en-US"/>
        </a:p>
      </dgm:t>
    </dgm:pt>
    <dgm:pt modelId="{17F14603-9169-4D22-8085-2918725CFB21}" type="sibTrans" cxnId="{DA2B6F25-A15E-42BD-8606-AB4B8D979C0B}">
      <dgm:prSet/>
      <dgm:spPr/>
      <dgm:t>
        <a:bodyPr/>
        <a:lstStyle/>
        <a:p>
          <a:endParaRPr lang="en-US"/>
        </a:p>
      </dgm:t>
    </dgm:pt>
    <dgm:pt modelId="{F476EECA-E161-4B4B-9B8D-66D92EEED7F8}">
      <dgm:prSet/>
      <dgm:spPr/>
      <dgm:t>
        <a:bodyPr/>
        <a:lstStyle/>
        <a:p>
          <a:r>
            <a:rPr lang="en-US"/>
            <a:t>Irradiations results</a:t>
          </a:r>
        </a:p>
      </dgm:t>
    </dgm:pt>
    <dgm:pt modelId="{EBE9B9AB-9892-401B-BC4D-23CDDF9D9E67}" type="parTrans" cxnId="{EAB14D8F-F161-41C3-A2C5-22A1C735092A}">
      <dgm:prSet/>
      <dgm:spPr/>
      <dgm:t>
        <a:bodyPr/>
        <a:lstStyle/>
        <a:p>
          <a:endParaRPr lang="en-US"/>
        </a:p>
      </dgm:t>
    </dgm:pt>
    <dgm:pt modelId="{544236A0-AB0D-4A7B-92D9-A5B0597418A1}" type="sibTrans" cxnId="{EAB14D8F-F161-41C3-A2C5-22A1C735092A}">
      <dgm:prSet/>
      <dgm:spPr/>
      <dgm:t>
        <a:bodyPr/>
        <a:lstStyle/>
        <a:p>
          <a:endParaRPr lang="en-US"/>
        </a:p>
      </dgm:t>
    </dgm:pt>
    <dgm:pt modelId="{66604490-872C-4974-9827-8BE3A2F828AD}">
      <dgm:prSet/>
      <dgm:spPr/>
      <dgm:t>
        <a:bodyPr/>
        <a:lstStyle/>
        <a:p>
          <a:r>
            <a:rPr lang="en-US" dirty="0"/>
            <a:t>CNA </a:t>
          </a:r>
          <a:r>
            <a:rPr lang="en-US" dirty="0" err="1"/>
            <a:t>HISPAnoS</a:t>
          </a:r>
          <a:r>
            <a:rPr lang="en-US" dirty="0"/>
            <a:t> line dosimetry characterization</a:t>
          </a:r>
        </a:p>
      </dgm:t>
    </dgm:pt>
    <dgm:pt modelId="{01874990-0B4D-40F4-BE7B-0B1CB9F79A7E}" type="parTrans" cxnId="{BCDDE46A-BFD0-49AF-828F-C6DCB24DF69E}">
      <dgm:prSet/>
      <dgm:spPr/>
      <dgm:t>
        <a:bodyPr/>
        <a:lstStyle/>
        <a:p>
          <a:endParaRPr lang="en-US"/>
        </a:p>
      </dgm:t>
    </dgm:pt>
    <dgm:pt modelId="{6411DDF1-25B5-4C47-A899-B7BF75A821D4}" type="sibTrans" cxnId="{BCDDE46A-BFD0-49AF-828F-C6DCB24DF69E}">
      <dgm:prSet/>
      <dgm:spPr/>
      <dgm:t>
        <a:bodyPr/>
        <a:lstStyle/>
        <a:p>
          <a:endParaRPr lang="en-US"/>
        </a:p>
      </dgm:t>
    </dgm:pt>
    <dgm:pt modelId="{42A3F46D-FE4C-485D-9436-D3CF5E21970E}">
      <dgm:prSet/>
      <dgm:spPr/>
      <dgm:t>
        <a:bodyPr/>
        <a:lstStyle/>
        <a:p>
          <a:r>
            <a:rPr lang="en-US"/>
            <a:t>Conclusions</a:t>
          </a:r>
        </a:p>
      </dgm:t>
    </dgm:pt>
    <dgm:pt modelId="{88CA4967-462B-48AD-8913-37B7A41164CD}" type="parTrans" cxnId="{925B5321-0734-406C-9DCB-6E53261530FF}">
      <dgm:prSet/>
      <dgm:spPr/>
      <dgm:t>
        <a:bodyPr/>
        <a:lstStyle/>
        <a:p>
          <a:endParaRPr lang="en-US"/>
        </a:p>
      </dgm:t>
    </dgm:pt>
    <dgm:pt modelId="{408A4E7B-27EF-4275-A915-EA5306F93DAB}" type="sibTrans" cxnId="{925B5321-0734-406C-9DCB-6E53261530FF}">
      <dgm:prSet/>
      <dgm:spPr/>
      <dgm:t>
        <a:bodyPr/>
        <a:lstStyle/>
        <a:p>
          <a:endParaRPr lang="en-US"/>
        </a:p>
      </dgm:t>
    </dgm:pt>
    <dgm:pt modelId="{718C13E4-43FB-4FB2-BF53-FABCF0C9C826}">
      <dgm:prSet/>
      <dgm:spPr/>
      <dgm:t>
        <a:bodyPr/>
        <a:lstStyle/>
        <a:p>
          <a:r>
            <a:rPr lang="en-US"/>
            <a:t>Future Work</a:t>
          </a:r>
        </a:p>
      </dgm:t>
    </dgm:pt>
    <dgm:pt modelId="{B31F4A09-D2FA-4428-ADC4-25345EE41449}" type="parTrans" cxnId="{B13AF4F9-0DBE-4E60-9A6D-B328B44631F4}">
      <dgm:prSet/>
      <dgm:spPr/>
      <dgm:t>
        <a:bodyPr/>
        <a:lstStyle/>
        <a:p>
          <a:endParaRPr lang="en-US"/>
        </a:p>
      </dgm:t>
    </dgm:pt>
    <dgm:pt modelId="{5AA41D75-4024-4649-83F6-E3EE5F5CABFB}" type="sibTrans" cxnId="{B13AF4F9-0DBE-4E60-9A6D-B328B44631F4}">
      <dgm:prSet/>
      <dgm:spPr/>
      <dgm:t>
        <a:bodyPr/>
        <a:lstStyle/>
        <a:p>
          <a:endParaRPr lang="en-US"/>
        </a:p>
      </dgm:t>
    </dgm:pt>
    <dgm:pt modelId="{9CA82E1C-9666-664C-85E8-1860C7F70B94}" type="pres">
      <dgm:prSet presAssocID="{6FCB9D9D-06BE-4D71-B690-337D63BC1A6F}" presName="diagram" presStyleCnt="0">
        <dgm:presLayoutVars>
          <dgm:dir/>
          <dgm:resizeHandles val="exact"/>
        </dgm:presLayoutVars>
      </dgm:prSet>
      <dgm:spPr/>
    </dgm:pt>
    <dgm:pt modelId="{2107B367-29FF-0C41-9A36-4BFEA52E3AAA}" type="pres">
      <dgm:prSet presAssocID="{804D580A-5030-4601-8477-5E3B25659706}" presName="node" presStyleLbl="node1" presStyleIdx="0" presStyleCnt="6">
        <dgm:presLayoutVars>
          <dgm:bulletEnabled val="1"/>
        </dgm:presLayoutVars>
      </dgm:prSet>
      <dgm:spPr/>
    </dgm:pt>
    <dgm:pt modelId="{030F4669-07FC-3040-8D9D-041B57239146}" type="pres">
      <dgm:prSet presAssocID="{6F738CC7-5549-470A-851C-413BCFE6B6E0}" presName="sibTrans" presStyleCnt="0"/>
      <dgm:spPr/>
    </dgm:pt>
    <dgm:pt modelId="{C23FD342-54C2-B544-A648-A49BF08B7071}" type="pres">
      <dgm:prSet presAssocID="{29DF138E-0792-4339-A67B-53825EBA1B93}" presName="node" presStyleLbl="node1" presStyleIdx="1" presStyleCnt="6">
        <dgm:presLayoutVars>
          <dgm:bulletEnabled val="1"/>
        </dgm:presLayoutVars>
      </dgm:prSet>
      <dgm:spPr/>
    </dgm:pt>
    <dgm:pt modelId="{CE628E8E-2161-D34F-9E04-714C8251C0E1}" type="pres">
      <dgm:prSet presAssocID="{17F14603-9169-4D22-8085-2918725CFB21}" presName="sibTrans" presStyleCnt="0"/>
      <dgm:spPr/>
    </dgm:pt>
    <dgm:pt modelId="{2601306D-C737-EF40-BE24-68428D855902}" type="pres">
      <dgm:prSet presAssocID="{F476EECA-E161-4B4B-9B8D-66D92EEED7F8}" presName="node" presStyleLbl="node1" presStyleIdx="2" presStyleCnt="6">
        <dgm:presLayoutVars>
          <dgm:bulletEnabled val="1"/>
        </dgm:presLayoutVars>
      </dgm:prSet>
      <dgm:spPr/>
    </dgm:pt>
    <dgm:pt modelId="{1A8CC399-9CD7-A044-AF02-6E115AD73262}" type="pres">
      <dgm:prSet presAssocID="{544236A0-AB0D-4A7B-92D9-A5B0597418A1}" presName="sibTrans" presStyleCnt="0"/>
      <dgm:spPr/>
    </dgm:pt>
    <dgm:pt modelId="{ADB0ACD3-8EF4-1148-874C-BE060E494296}" type="pres">
      <dgm:prSet presAssocID="{66604490-872C-4974-9827-8BE3A2F828AD}" presName="node" presStyleLbl="node1" presStyleIdx="3" presStyleCnt="6">
        <dgm:presLayoutVars>
          <dgm:bulletEnabled val="1"/>
        </dgm:presLayoutVars>
      </dgm:prSet>
      <dgm:spPr/>
    </dgm:pt>
    <dgm:pt modelId="{0C8A0832-547D-0145-8C4C-DCE112F109CD}" type="pres">
      <dgm:prSet presAssocID="{6411DDF1-25B5-4C47-A899-B7BF75A821D4}" presName="sibTrans" presStyleCnt="0"/>
      <dgm:spPr/>
    </dgm:pt>
    <dgm:pt modelId="{0A53F818-D5A4-124F-9AEC-EA5810F9E7F9}" type="pres">
      <dgm:prSet presAssocID="{42A3F46D-FE4C-485D-9436-D3CF5E21970E}" presName="node" presStyleLbl="node1" presStyleIdx="4" presStyleCnt="6">
        <dgm:presLayoutVars>
          <dgm:bulletEnabled val="1"/>
        </dgm:presLayoutVars>
      </dgm:prSet>
      <dgm:spPr/>
    </dgm:pt>
    <dgm:pt modelId="{82482E52-4AB2-494F-81DC-8C88A53C98D7}" type="pres">
      <dgm:prSet presAssocID="{408A4E7B-27EF-4275-A915-EA5306F93DAB}" presName="sibTrans" presStyleCnt="0"/>
      <dgm:spPr/>
    </dgm:pt>
    <dgm:pt modelId="{F6D69BFA-3AAF-EE48-9E84-68A8B2BF1EBB}" type="pres">
      <dgm:prSet presAssocID="{718C13E4-43FB-4FB2-BF53-FABCF0C9C826}" presName="node" presStyleLbl="node1" presStyleIdx="5" presStyleCnt="6">
        <dgm:presLayoutVars>
          <dgm:bulletEnabled val="1"/>
        </dgm:presLayoutVars>
      </dgm:prSet>
      <dgm:spPr/>
    </dgm:pt>
  </dgm:ptLst>
  <dgm:cxnLst>
    <dgm:cxn modelId="{A8F2381B-82D8-D944-B139-26886C5866CA}" type="presOf" srcId="{718C13E4-43FB-4FB2-BF53-FABCF0C9C826}" destId="{F6D69BFA-3AAF-EE48-9E84-68A8B2BF1EBB}" srcOrd="0" destOrd="0" presId="urn:microsoft.com/office/officeart/2005/8/layout/default"/>
    <dgm:cxn modelId="{925B5321-0734-406C-9DCB-6E53261530FF}" srcId="{6FCB9D9D-06BE-4D71-B690-337D63BC1A6F}" destId="{42A3F46D-FE4C-485D-9436-D3CF5E21970E}" srcOrd="4" destOrd="0" parTransId="{88CA4967-462B-48AD-8913-37B7A41164CD}" sibTransId="{408A4E7B-27EF-4275-A915-EA5306F93DAB}"/>
    <dgm:cxn modelId="{DA2B6F25-A15E-42BD-8606-AB4B8D979C0B}" srcId="{6FCB9D9D-06BE-4D71-B690-337D63BC1A6F}" destId="{29DF138E-0792-4339-A67B-53825EBA1B93}" srcOrd="1" destOrd="0" parTransId="{244EE2AF-1663-483B-AAB9-DE6EF17B6B74}" sibTransId="{17F14603-9169-4D22-8085-2918725CFB21}"/>
    <dgm:cxn modelId="{69066A26-2F8E-A342-A5FB-95068D6DA756}" type="presOf" srcId="{6FCB9D9D-06BE-4D71-B690-337D63BC1A6F}" destId="{9CA82E1C-9666-664C-85E8-1860C7F70B94}" srcOrd="0" destOrd="0" presId="urn:microsoft.com/office/officeart/2005/8/layout/default"/>
    <dgm:cxn modelId="{41EC0D44-EBB4-4E44-9BEC-C533B2606FFD}" type="presOf" srcId="{29DF138E-0792-4339-A67B-53825EBA1B93}" destId="{C23FD342-54C2-B544-A648-A49BF08B7071}" srcOrd="0" destOrd="0" presId="urn:microsoft.com/office/officeart/2005/8/layout/default"/>
    <dgm:cxn modelId="{BCDDE46A-BFD0-49AF-828F-C6DCB24DF69E}" srcId="{6FCB9D9D-06BE-4D71-B690-337D63BC1A6F}" destId="{66604490-872C-4974-9827-8BE3A2F828AD}" srcOrd="3" destOrd="0" parTransId="{01874990-0B4D-40F4-BE7B-0B1CB9F79A7E}" sibTransId="{6411DDF1-25B5-4C47-A899-B7BF75A821D4}"/>
    <dgm:cxn modelId="{7AF9DA78-00C2-434E-AC30-5367C900476C}" type="presOf" srcId="{F476EECA-E161-4B4B-9B8D-66D92EEED7F8}" destId="{2601306D-C737-EF40-BE24-68428D855902}" srcOrd="0" destOrd="0" presId="urn:microsoft.com/office/officeart/2005/8/layout/default"/>
    <dgm:cxn modelId="{FB8B3D7E-8B4B-7D4E-B047-3CBDE411BC84}" type="presOf" srcId="{804D580A-5030-4601-8477-5E3B25659706}" destId="{2107B367-29FF-0C41-9A36-4BFEA52E3AAA}" srcOrd="0" destOrd="0" presId="urn:microsoft.com/office/officeart/2005/8/layout/default"/>
    <dgm:cxn modelId="{4BCA248C-E39D-F346-B714-EC6310D734C7}" type="presOf" srcId="{66604490-872C-4974-9827-8BE3A2F828AD}" destId="{ADB0ACD3-8EF4-1148-874C-BE060E494296}" srcOrd="0" destOrd="0" presId="urn:microsoft.com/office/officeart/2005/8/layout/default"/>
    <dgm:cxn modelId="{EAB14D8F-F161-41C3-A2C5-22A1C735092A}" srcId="{6FCB9D9D-06BE-4D71-B690-337D63BC1A6F}" destId="{F476EECA-E161-4B4B-9B8D-66D92EEED7F8}" srcOrd="2" destOrd="0" parTransId="{EBE9B9AB-9892-401B-BC4D-23CDDF9D9E67}" sibTransId="{544236A0-AB0D-4A7B-92D9-A5B0597418A1}"/>
    <dgm:cxn modelId="{11F1B7CE-1B42-481C-A900-2AC7991B42D7}" srcId="{6FCB9D9D-06BE-4D71-B690-337D63BC1A6F}" destId="{804D580A-5030-4601-8477-5E3B25659706}" srcOrd="0" destOrd="0" parTransId="{2975429C-484F-4545-94CF-9EC789EED3E5}" sibTransId="{6F738CC7-5549-470A-851C-413BCFE6B6E0}"/>
    <dgm:cxn modelId="{50E715DA-517C-3F42-80B8-F29E0325382B}" type="presOf" srcId="{42A3F46D-FE4C-485D-9436-D3CF5E21970E}" destId="{0A53F818-D5A4-124F-9AEC-EA5810F9E7F9}" srcOrd="0" destOrd="0" presId="urn:microsoft.com/office/officeart/2005/8/layout/default"/>
    <dgm:cxn modelId="{B13AF4F9-0DBE-4E60-9A6D-B328B44631F4}" srcId="{6FCB9D9D-06BE-4D71-B690-337D63BC1A6F}" destId="{718C13E4-43FB-4FB2-BF53-FABCF0C9C826}" srcOrd="5" destOrd="0" parTransId="{B31F4A09-D2FA-4428-ADC4-25345EE41449}" sibTransId="{5AA41D75-4024-4649-83F6-E3EE5F5CABFB}"/>
    <dgm:cxn modelId="{8A7FCB02-D44A-874E-92CF-892B7CBE11F7}" type="presParOf" srcId="{9CA82E1C-9666-664C-85E8-1860C7F70B94}" destId="{2107B367-29FF-0C41-9A36-4BFEA52E3AAA}" srcOrd="0" destOrd="0" presId="urn:microsoft.com/office/officeart/2005/8/layout/default"/>
    <dgm:cxn modelId="{76618F0A-A88C-684E-BBB9-E2CA3FB18E4A}" type="presParOf" srcId="{9CA82E1C-9666-664C-85E8-1860C7F70B94}" destId="{030F4669-07FC-3040-8D9D-041B57239146}" srcOrd="1" destOrd="0" presId="urn:microsoft.com/office/officeart/2005/8/layout/default"/>
    <dgm:cxn modelId="{C3C08B24-78FB-3A4F-942C-6B779DBA2C64}" type="presParOf" srcId="{9CA82E1C-9666-664C-85E8-1860C7F70B94}" destId="{C23FD342-54C2-B544-A648-A49BF08B7071}" srcOrd="2" destOrd="0" presId="urn:microsoft.com/office/officeart/2005/8/layout/default"/>
    <dgm:cxn modelId="{0F6EB071-FD41-3A4A-A49C-CE0ACB565DC2}" type="presParOf" srcId="{9CA82E1C-9666-664C-85E8-1860C7F70B94}" destId="{CE628E8E-2161-D34F-9E04-714C8251C0E1}" srcOrd="3" destOrd="0" presId="urn:microsoft.com/office/officeart/2005/8/layout/default"/>
    <dgm:cxn modelId="{9BD98D8A-1C66-034B-A03C-6312340ED1E8}" type="presParOf" srcId="{9CA82E1C-9666-664C-85E8-1860C7F70B94}" destId="{2601306D-C737-EF40-BE24-68428D855902}" srcOrd="4" destOrd="0" presId="urn:microsoft.com/office/officeart/2005/8/layout/default"/>
    <dgm:cxn modelId="{997A98CD-CB53-BB47-A216-9D5A4F9248EF}" type="presParOf" srcId="{9CA82E1C-9666-664C-85E8-1860C7F70B94}" destId="{1A8CC399-9CD7-A044-AF02-6E115AD73262}" srcOrd="5" destOrd="0" presId="urn:microsoft.com/office/officeart/2005/8/layout/default"/>
    <dgm:cxn modelId="{E00B5A87-4F3B-F14E-8E80-778DBB80943A}" type="presParOf" srcId="{9CA82E1C-9666-664C-85E8-1860C7F70B94}" destId="{ADB0ACD3-8EF4-1148-874C-BE060E494296}" srcOrd="6" destOrd="0" presId="urn:microsoft.com/office/officeart/2005/8/layout/default"/>
    <dgm:cxn modelId="{B7CBA454-C677-F340-B86C-1D34C4AF7A7E}" type="presParOf" srcId="{9CA82E1C-9666-664C-85E8-1860C7F70B94}" destId="{0C8A0832-547D-0145-8C4C-DCE112F109CD}" srcOrd="7" destOrd="0" presId="urn:microsoft.com/office/officeart/2005/8/layout/default"/>
    <dgm:cxn modelId="{5D2CA17C-D07C-4148-BE46-06E8971E03B8}" type="presParOf" srcId="{9CA82E1C-9666-664C-85E8-1860C7F70B94}" destId="{0A53F818-D5A4-124F-9AEC-EA5810F9E7F9}" srcOrd="8" destOrd="0" presId="urn:microsoft.com/office/officeart/2005/8/layout/default"/>
    <dgm:cxn modelId="{E00563A1-7979-064C-BF88-4DA8A4CB3532}" type="presParOf" srcId="{9CA82E1C-9666-664C-85E8-1860C7F70B94}" destId="{82482E52-4AB2-494F-81DC-8C88A53C98D7}" srcOrd="9" destOrd="0" presId="urn:microsoft.com/office/officeart/2005/8/layout/default"/>
    <dgm:cxn modelId="{1E1C2F27-4739-104D-9FD9-811AFB684054}" type="presParOf" srcId="{9CA82E1C-9666-664C-85E8-1860C7F70B94}" destId="{F6D69BFA-3AAF-EE48-9E84-68A8B2BF1EB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7B367-29FF-0C41-9A36-4BFEA52E3AAA}">
      <dsp:nvSpPr>
        <dsp:cNvPr id="0" name=""/>
        <dsp:cNvSpPr/>
      </dsp:nvSpPr>
      <dsp:spPr>
        <a:xfrm>
          <a:off x="819983" y="2124"/>
          <a:ext cx="2868885" cy="172133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Background</a:t>
          </a:r>
        </a:p>
      </dsp:txBody>
      <dsp:txXfrm>
        <a:off x="819983" y="2124"/>
        <a:ext cx="2868885" cy="1721331"/>
      </dsp:txXfrm>
    </dsp:sp>
    <dsp:sp modelId="{C23FD342-54C2-B544-A648-A49BF08B7071}">
      <dsp:nvSpPr>
        <dsp:cNvPr id="0" name=""/>
        <dsp:cNvSpPr/>
      </dsp:nvSpPr>
      <dsp:spPr>
        <a:xfrm>
          <a:off x="3975757" y="2124"/>
          <a:ext cx="2868885" cy="1721331"/>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CMAM set up</a:t>
          </a:r>
        </a:p>
      </dsp:txBody>
      <dsp:txXfrm>
        <a:off x="3975757" y="2124"/>
        <a:ext cx="2868885" cy="1721331"/>
      </dsp:txXfrm>
    </dsp:sp>
    <dsp:sp modelId="{2601306D-C737-EF40-BE24-68428D855902}">
      <dsp:nvSpPr>
        <dsp:cNvPr id="0" name=""/>
        <dsp:cNvSpPr/>
      </dsp:nvSpPr>
      <dsp:spPr>
        <a:xfrm>
          <a:off x="7131531" y="2124"/>
          <a:ext cx="2868885" cy="1721331"/>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Irradiations results</a:t>
          </a:r>
        </a:p>
      </dsp:txBody>
      <dsp:txXfrm>
        <a:off x="7131531" y="2124"/>
        <a:ext cx="2868885" cy="1721331"/>
      </dsp:txXfrm>
    </dsp:sp>
    <dsp:sp modelId="{ADB0ACD3-8EF4-1148-874C-BE060E494296}">
      <dsp:nvSpPr>
        <dsp:cNvPr id="0" name=""/>
        <dsp:cNvSpPr/>
      </dsp:nvSpPr>
      <dsp:spPr>
        <a:xfrm>
          <a:off x="819983" y="2010343"/>
          <a:ext cx="2868885" cy="1721331"/>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CNA </a:t>
          </a:r>
          <a:r>
            <a:rPr lang="en-US" sz="2900" kern="1200" dirty="0" err="1"/>
            <a:t>HISPAnoS</a:t>
          </a:r>
          <a:r>
            <a:rPr lang="en-US" sz="2900" kern="1200" dirty="0"/>
            <a:t> line dosimetry characterization</a:t>
          </a:r>
        </a:p>
      </dsp:txBody>
      <dsp:txXfrm>
        <a:off x="819983" y="2010343"/>
        <a:ext cx="2868885" cy="1721331"/>
      </dsp:txXfrm>
    </dsp:sp>
    <dsp:sp modelId="{0A53F818-D5A4-124F-9AEC-EA5810F9E7F9}">
      <dsp:nvSpPr>
        <dsp:cNvPr id="0" name=""/>
        <dsp:cNvSpPr/>
      </dsp:nvSpPr>
      <dsp:spPr>
        <a:xfrm>
          <a:off x="3975757" y="2010343"/>
          <a:ext cx="2868885" cy="1721331"/>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Conclusions</a:t>
          </a:r>
        </a:p>
      </dsp:txBody>
      <dsp:txXfrm>
        <a:off x="3975757" y="2010343"/>
        <a:ext cx="2868885" cy="1721331"/>
      </dsp:txXfrm>
    </dsp:sp>
    <dsp:sp modelId="{F6D69BFA-3AAF-EE48-9E84-68A8B2BF1EBB}">
      <dsp:nvSpPr>
        <dsp:cNvPr id="0" name=""/>
        <dsp:cNvSpPr/>
      </dsp:nvSpPr>
      <dsp:spPr>
        <a:xfrm>
          <a:off x="7131531" y="2010343"/>
          <a:ext cx="2868885" cy="172133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Future Work</a:t>
          </a:r>
        </a:p>
      </dsp:txBody>
      <dsp:txXfrm>
        <a:off x="7131531" y="2010343"/>
        <a:ext cx="2868885" cy="172133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766218-F42E-4242-BE74-7720853D9E57}" type="datetimeFigureOut">
              <a:rPr lang="en-US" smtClean="0"/>
              <a:t>7/14/26</a:t>
            </a:fld>
            <a:endParaRPr lang="en-US"/>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4B9B59-7D59-E34B-A895-7B77801FC5D2}" type="slidenum">
              <a:rPr lang="en-US" smtClean="0"/>
              <a:t>‹nº›</a:t>
            </a:fld>
            <a:endParaRPr lang="en-US"/>
          </a:p>
        </p:txBody>
      </p:sp>
    </p:spTree>
    <p:extLst>
      <p:ext uri="{BB962C8B-B14F-4D97-AF65-F5344CB8AC3E}">
        <p14:creationId xmlns:p14="http://schemas.microsoft.com/office/powerpoint/2010/main" val="2269755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4746CD14-D1E4-74A8-B2B6-3736FD2D4314}"/>
            </a:ext>
          </a:extLst>
        </p:cNvPr>
        <p:cNvGrpSpPr/>
        <p:nvPr/>
      </p:nvGrpSpPr>
      <p:grpSpPr>
        <a:xfrm>
          <a:off x="0" y="0"/>
          <a:ext cx="0" cy="0"/>
          <a:chOff x="0" y="0"/>
          <a:chExt cx="0" cy="0"/>
        </a:xfrm>
      </p:grpSpPr>
      <p:sp>
        <p:nvSpPr>
          <p:cNvPr id="191" name="Google Shape;191;g13c2bc466cf_0_0:notes">
            <a:extLst>
              <a:ext uri="{FF2B5EF4-FFF2-40B4-BE49-F238E27FC236}">
                <a16:creationId xmlns:a16="http://schemas.microsoft.com/office/drawing/2014/main" id="{A026A153-EDA0-F78E-15E4-0DDAE45F909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3c2bc466cf_0_0:notes">
            <a:extLst>
              <a:ext uri="{FF2B5EF4-FFF2-40B4-BE49-F238E27FC236}">
                <a16:creationId xmlns:a16="http://schemas.microsoft.com/office/drawing/2014/main" id="{DF7C1420-5AF3-EF83-EA8F-9A8433ABF43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7246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Ver o </a:t>
            </a:r>
            <a:r>
              <a:rPr lang="en-US" dirty="0" err="1"/>
              <a:t>espetro</a:t>
            </a:r>
            <a:br>
              <a:rPr lang="en-US" dirty="0"/>
            </a:br>
            <a:r>
              <a:rPr lang="en-US" dirty="0"/>
              <a:t>Fazer com o </a:t>
            </a:r>
            <a:r>
              <a:rPr lang="en-US" dirty="0" err="1"/>
              <a:t>angulo</a:t>
            </a:r>
            <a:endParaRPr lang="en-US" dirty="0"/>
          </a:p>
        </p:txBody>
      </p:sp>
      <p:sp>
        <p:nvSpPr>
          <p:cNvPr id="4" name="Marcador de Posição do Número do Diapositivo 3"/>
          <p:cNvSpPr>
            <a:spLocks noGrp="1"/>
          </p:cNvSpPr>
          <p:nvPr>
            <p:ph type="sldNum" sz="quarter" idx="5"/>
          </p:nvPr>
        </p:nvSpPr>
        <p:spPr/>
        <p:txBody>
          <a:bodyPr/>
          <a:lstStyle/>
          <a:p>
            <a:fld id="{DCC12570-3921-DA4E-9DB3-B86AD75157D0}" type="slidenum">
              <a:rPr lang="en-US" smtClean="0"/>
              <a:t>25</a:t>
            </a:fld>
            <a:endParaRPr lang="en-US"/>
          </a:p>
        </p:txBody>
      </p:sp>
    </p:spTree>
    <p:extLst>
      <p:ext uri="{BB962C8B-B14F-4D97-AF65-F5344CB8AC3E}">
        <p14:creationId xmlns:p14="http://schemas.microsoft.com/office/powerpoint/2010/main" val="979250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r>
              <a:rPr lang="en-US" dirty="0"/>
              <a:t>One of the modalities to mitigate the limitations of PRT is PBCT. PBCT uses the introduction of specific agents into the desired volume to increase the accumulative dose in the target without hindering healthy tissues. This is done by adding boron to the target volume, as the boron and proton reaction produces three alpha particles.</a:t>
            </a:r>
          </a:p>
          <a:p>
            <a:r>
              <a:rPr lang="en-US" dirty="0"/>
              <a:t>Most of the energy of this fusion nuclear reaction is from the released alpha particles. These alpha particles have high linear energy transfer and short linear path, affecting only cells in close vicinity. </a:t>
            </a:r>
          </a:p>
          <a:p>
            <a:r>
              <a:rPr lang="en-US" dirty="0"/>
              <a:t>This permits the maximization of the dose in the desired region and minimizing the outside by coupling boron compounds and accumulate inside the target volume</a:t>
            </a:r>
            <a:endParaRPr lang="en-US" b="1" dirty="0"/>
          </a:p>
        </p:txBody>
      </p:sp>
    </p:spTree>
    <p:extLst>
      <p:ext uri="{BB962C8B-B14F-4D97-AF65-F5344CB8AC3E}">
        <p14:creationId xmlns:p14="http://schemas.microsoft.com/office/powerpoint/2010/main" val="1376176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r>
              <a:rPr lang="en-US" dirty="0"/>
              <a:t>Another modality which employs an isotope of Boron, is BNCT, When in contact with </a:t>
            </a:r>
            <a:r>
              <a:rPr lang="en-US" dirty="0" err="1"/>
              <a:t>neutros</a:t>
            </a:r>
            <a:r>
              <a:rPr lang="en-US" dirty="0"/>
              <a:t>, 10B captures neutrons and disintegrates into an alpha particle and a </a:t>
            </a:r>
            <a:r>
              <a:rPr lang="en-US" dirty="0" err="1"/>
              <a:t>recoloid</a:t>
            </a:r>
            <a:r>
              <a:rPr lang="en-US" dirty="0"/>
              <a:t> lithium nucleus. The high-energy particles deposit all their energy over a very short </a:t>
            </a:r>
            <a:r>
              <a:rPr lang="en-US" dirty="0" err="1"/>
              <a:t>plath</a:t>
            </a:r>
            <a:r>
              <a:rPr lang="en-US" dirty="0"/>
              <a:t>, causing localized </a:t>
            </a:r>
            <a:r>
              <a:rPr lang="en-US" dirty="0" err="1"/>
              <a:t>damanage</a:t>
            </a:r>
            <a:r>
              <a:rPr lang="en-US" dirty="0"/>
              <a:t> to the target area.</a:t>
            </a:r>
          </a:p>
        </p:txBody>
      </p:sp>
    </p:spTree>
    <p:extLst>
      <p:ext uri="{BB962C8B-B14F-4D97-AF65-F5344CB8AC3E}">
        <p14:creationId xmlns:p14="http://schemas.microsoft.com/office/powerpoint/2010/main" val="1833593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65643-F3CB-A211-5327-93F3DC03D9E1}"/>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6745203D-68ED-9798-C7C2-BC76B1CC3972}"/>
              </a:ext>
            </a:extLst>
          </p:cNvPr>
          <p:cNvSpPr>
            <a:spLocks noGrp="1" noRot="1" noChangeAspect="1"/>
          </p:cNvSpPr>
          <p:nvPr>
            <p:ph type="sldImg"/>
          </p:nvPr>
        </p:nvSpPr>
        <p:spPr>
          <a:xfrm>
            <a:off x="381000" y="685800"/>
            <a:ext cx="6096000" cy="3429000"/>
          </a:xfrm>
        </p:spPr>
      </p:sp>
      <p:sp>
        <p:nvSpPr>
          <p:cNvPr id="3" name="Marcador de Posição de Notas 2">
            <a:extLst>
              <a:ext uri="{FF2B5EF4-FFF2-40B4-BE49-F238E27FC236}">
                <a16:creationId xmlns:a16="http://schemas.microsoft.com/office/drawing/2014/main" id="{6BE85E86-1EDC-4334-5EB7-A10FB45B3777}"/>
              </a:ext>
            </a:extLst>
          </p:cNvPr>
          <p:cNvSpPr>
            <a:spLocks noGrp="1"/>
          </p:cNvSpPr>
          <p:nvPr>
            <p:ph type="body" idx="1"/>
          </p:nvPr>
        </p:nvSpPr>
        <p:spPr/>
        <p:txBody>
          <a:bodyPr/>
          <a:lstStyle/>
          <a:p>
            <a:r>
              <a:rPr lang="en-US" dirty="0"/>
              <a:t>The main objectives of my PhD are the study the application of proton radiation therapy in neurodegenerative disorders, by testing the </a:t>
            </a:r>
            <a:r>
              <a:rPr lang="en-US" dirty="0" err="1"/>
              <a:t>radiosensitizing</a:t>
            </a:r>
            <a:r>
              <a:rPr lang="en-US" dirty="0"/>
              <a:t> effects of boron and fluorine compounds on amyloid structure. </a:t>
            </a:r>
            <a:r>
              <a:rPr lang="pt-PT" sz="1100" b="0" i="0" u="none" strike="noStrike" cap="none" dirty="0" err="1">
                <a:solidFill>
                  <a:srgbClr val="000000"/>
                </a:solidFill>
                <a:effectLst/>
                <a:latin typeface="Arial"/>
                <a:ea typeface="Arial"/>
                <a:cs typeface="Arial"/>
                <a:sym typeface="Arial"/>
              </a:rPr>
              <a:t>This</a:t>
            </a:r>
            <a:r>
              <a:rPr lang="pt-PT" sz="1100" b="0" i="0" u="none" strike="noStrike" cap="none" dirty="0">
                <a:solidFill>
                  <a:srgbClr val="000000"/>
                </a:solidFill>
                <a:effectLst/>
                <a:latin typeface="Arial"/>
                <a:ea typeface="Arial"/>
                <a:cs typeface="Arial"/>
                <a:sym typeface="Arial"/>
              </a:rPr>
              <a:t> </a:t>
            </a:r>
            <a:r>
              <a:rPr lang="pt-PT" sz="1100" b="0" i="0" u="none" strike="noStrike" cap="none" dirty="0" err="1">
                <a:solidFill>
                  <a:srgbClr val="000000"/>
                </a:solidFill>
                <a:effectLst/>
                <a:latin typeface="Arial"/>
                <a:ea typeface="Arial"/>
                <a:cs typeface="Arial"/>
                <a:sym typeface="Arial"/>
              </a:rPr>
              <a:t>is</a:t>
            </a:r>
            <a:r>
              <a:rPr lang="pt-PT" sz="1100" b="0" i="0" u="none" strike="noStrike" cap="none" dirty="0">
                <a:solidFill>
                  <a:srgbClr val="000000"/>
                </a:solidFill>
                <a:effectLst/>
                <a:latin typeface="Arial"/>
                <a:ea typeface="Arial"/>
                <a:cs typeface="Arial"/>
                <a:sym typeface="Arial"/>
              </a:rPr>
              <a:t> a </a:t>
            </a:r>
            <a:r>
              <a:rPr lang="pt-PT" sz="1100" b="0" i="0" u="none" strike="noStrike" cap="none" dirty="0" err="1">
                <a:solidFill>
                  <a:srgbClr val="000000"/>
                </a:solidFill>
                <a:effectLst/>
                <a:latin typeface="Arial"/>
                <a:ea typeface="Arial"/>
                <a:cs typeface="Arial"/>
                <a:sym typeface="Arial"/>
              </a:rPr>
              <a:t>multidisciplinary</a:t>
            </a:r>
            <a:r>
              <a:rPr lang="pt-PT" sz="1100" b="0" i="0" u="none" strike="noStrike" cap="none" dirty="0">
                <a:solidFill>
                  <a:srgbClr val="000000"/>
                </a:solidFill>
                <a:effectLst/>
                <a:latin typeface="Arial"/>
                <a:ea typeface="Arial"/>
                <a:cs typeface="Arial"/>
                <a:sym typeface="Arial"/>
              </a:rPr>
              <a:t> </a:t>
            </a:r>
            <a:r>
              <a:rPr lang="pt-PT" sz="1100" b="0" i="0" u="none" strike="noStrike" cap="none" dirty="0" err="1">
                <a:solidFill>
                  <a:srgbClr val="000000"/>
                </a:solidFill>
                <a:effectLst/>
                <a:latin typeface="Arial"/>
                <a:ea typeface="Arial"/>
                <a:cs typeface="Arial"/>
                <a:sym typeface="Arial"/>
              </a:rPr>
              <a:t>project</a:t>
            </a:r>
            <a:r>
              <a:rPr lang="pt-PT" sz="1100" b="0" i="0" u="none" strike="noStrike" cap="none" dirty="0">
                <a:solidFill>
                  <a:srgbClr val="000000"/>
                </a:solidFill>
                <a:effectLst/>
                <a:latin typeface="Arial"/>
                <a:ea typeface="Arial"/>
                <a:cs typeface="Arial"/>
                <a:sym typeface="Arial"/>
              </a:rPr>
              <a:t> </a:t>
            </a:r>
            <a:r>
              <a:rPr lang="pt-PT" sz="1100" b="0" i="0" u="none" strike="noStrike" cap="none" dirty="0" err="1">
                <a:solidFill>
                  <a:srgbClr val="000000"/>
                </a:solidFill>
                <a:effectLst/>
                <a:latin typeface="Arial"/>
                <a:ea typeface="Arial"/>
                <a:cs typeface="Arial"/>
                <a:sym typeface="Arial"/>
              </a:rPr>
              <a:t>that</a:t>
            </a:r>
            <a:r>
              <a:rPr lang="pt-PT" sz="1100" b="0" i="0" u="none" strike="noStrike" cap="none" dirty="0">
                <a:solidFill>
                  <a:srgbClr val="000000"/>
                </a:solidFill>
                <a:effectLst/>
                <a:latin typeface="Arial"/>
                <a:ea typeface="Arial"/>
                <a:cs typeface="Arial"/>
                <a:sym typeface="Arial"/>
              </a:rPr>
              <a:t> combines nuclear </a:t>
            </a:r>
            <a:r>
              <a:rPr lang="pt-PT" sz="1100" b="0" i="0" u="none" strike="noStrike" cap="none" dirty="0" err="1">
                <a:solidFill>
                  <a:srgbClr val="000000"/>
                </a:solidFill>
                <a:effectLst/>
                <a:latin typeface="Arial"/>
                <a:ea typeface="Arial"/>
                <a:cs typeface="Arial"/>
                <a:sym typeface="Arial"/>
              </a:rPr>
              <a:t>physics</a:t>
            </a:r>
            <a:r>
              <a:rPr lang="pt-PT" sz="1100" b="0" i="0" u="none" strike="noStrike" cap="none" dirty="0">
                <a:solidFill>
                  <a:srgbClr val="000000"/>
                </a:solidFill>
                <a:effectLst/>
                <a:latin typeface="Arial"/>
                <a:ea typeface="Arial"/>
                <a:cs typeface="Arial"/>
                <a:sym typeface="Arial"/>
              </a:rPr>
              <a:t> </a:t>
            </a:r>
            <a:r>
              <a:rPr lang="pt-PT" sz="1100" b="0" i="0" u="none" strike="noStrike" cap="none" dirty="0" err="1">
                <a:solidFill>
                  <a:srgbClr val="000000"/>
                </a:solidFill>
                <a:effectLst/>
                <a:latin typeface="Arial"/>
                <a:ea typeface="Arial"/>
                <a:cs typeface="Arial"/>
                <a:sym typeface="Arial"/>
              </a:rPr>
              <a:t>and</a:t>
            </a:r>
            <a:r>
              <a:rPr lang="pt-PT" sz="1100" b="0" i="0" u="none" strike="noStrike" cap="none" dirty="0">
                <a:solidFill>
                  <a:srgbClr val="000000"/>
                </a:solidFill>
                <a:effectLst/>
                <a:latin typeface="Arial"/>
                <a:ea typeface="Arial"/>
                <a:cs typeface="Arial"/>
                <a:sym typeface="Arial"/>
              </a:rPr>
              <a:t> </a:t>
            </a:r>
            <a:r>
              <a:rPr lang="pt-PT" sz="1100" b="0" i="0" u="none" strike="noStrike" cap="none" dirty="0" err="1">
                <a:solidFill>
                  <a:srgbClr val="000000"/>
                </a:solidFill>
                <a:effectLst/>
                <a:latin typeface="Arial"/>
                <a:ea typeface="Arial"/>
                <a:cs typeface="Arial"/>
                <a:sym typeface="Arial"/>
              </a:rPr>
              <a:t>biochemistry</a:t>
            </a:r>
            <a:r>
              <a:rPr lang="pt-PT" sz="1100" b="0" i="0" u="none" strike="noStrike" cap="none" dirty="0">
                <a:solidFill>
                  <a:srgbClr val="000000"/>
                </a:solidFill>
                <a:effectLst/>
                <a:latin typeface="Arial"/>
                <a:ea typeface="Arial"/>
                <a:cs typeface="Arial"/>
                <a:sym typeface="Arial"/>
              </a:rPr>
              <a: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Simulate the protein structures doped with boron molecules and the effect it has on protons. As well as the relationship between dose deposition and alpha production.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As well as in vitro coupling of boron-based molecules to amyloids. Utilizing radiosensitizers and testing their effects on the amyloid cell models before and after proton irradiation.</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Irradiate the cell lines expressing disease-associated proteins and compare the RBE of protons with or without boron.</a:t>
            </a:r>
            <a:r>
              <a:rPr lang="pt-PT" sz="1100" b="0" i="0" u="none" strike="noStrike" cap="none" dirty="0">
                <a:solidFill>
                  <a:srgbClr val="000000"/>
                </a:solidFill>
                <a:effectLst/>
                <a:latin typeface="Arial"/>
                <a:ea typeface="Arial"/>
                <a:cs typeface="Arial"/>
                <a:sym typeface="Arial"/>
              </a:rPr>
              <a:t> </a:t>
            </a:r>
            <a:r>
              <a:rPr lang="pt-PT" sz="1100" b="0" i="0" u="none" strike="noStrike" cap="none" dirty="0" err="1">
                <a:solidFill>
                  <a:srgbClr val="000000"/>
                </a:solidFill>
                <a:effectLst/>
                <a:latin typeface="Arial"/>
                <a:ea typeface="Arial"/>
                <a:cs typeface="Arial"/>
                <a:sym typeface="Arial"/>
              </a:rPr>
              <a:t>We</a:t>
            </a:r>
            <a:r>
              <a:rPr lang="pt-PT" sz="1100" b="0" i="0" u="none" strike="noStrike" cap="none" dirty="0">
                <a:solidFill>
                  <a:srgbClr val="000000"/>
                </a:solidFill>
                <a:effectLst/>
                <a:latin typeface="Arial"/>
                <a:ea typeface="Arial"/>
                <a:cs typeface="Arial"/>
                <a:sym typeface="Arial"/>
              </a:rPr>
              <a:t> </a:t>
            </a:r>
            <a:r>
              <a:rPr lang="pt-PT" sz="1100" b="0" i="0" u="none" strike="noStrike" cap="none" dirty="0" err="1">
                <a:solidFill>
                  <a:srgbClr val="000000"/>
                </a:solidFill>
                <a:effectLst/>
                <a:latin typeface="Arial"/>
                <a:ea typeface="Arial"/>
                <a:cs typeface="Arial"/>
                <a:sym typeface="Arial"/>
              </a:rPr>
              <a:t>will</a:t>
            </a:r>
            <a:r>
              <a:rPr lang="pt-PT" sz="1100" b="0" i="0" u="none" strike="noStrike" cap="none" dirty="0">
                <a:solidFill>
                  <a:srgbClr val="000000"/>
                </a:solidFill>
                <a:effectLst/>
                <a:latin typeface="Arial"/>
                <a:ea typeface="Arial"/>
                <a:cs typeface="Arial"/>
                <a:sym typeface="Arial"/>
              </a:rPr>
              <a:t> compare </a:t>
            </a:r>
            <a:r>
              <a:rPr lang="pt-PT" sz="1100" b="0" i="0" u="none" strike="noStrike" cap="none" dirty="0" err="1">
                <a:solidFill>
                  <a:srgbClr val="000000"/>
                </a:solidFill>
                <a:effectLst/>
                <a:latin typeface="Arial"/>
                <a:ea typeface="Arial"/>
                <a:cs typeface="Arial"/>
                <a:sym typeface="Arial"/>
              </a:rPr>
              <a:t>the</a:t>
            </a:r>
            <a:r>
              <a:rPr lang="pt-PT" sz="1100" b="0" i="0" u="none" strike="noStrike" cap="none" dirty="0">
                <a:solidFill>
                  <a:srgbClr val="000000"/>
                </a:solidFill>
                <a:effectLst/>
                <a:latin typeface="Arial"/>
                <a:ea typeface="Arial"/>
                <a:cs typeface="Arial"/>
                <a:sym typeface="Arial"/>
              </a:rPr>
              <a:t> </a:t>
            </a:r>
            <a:r>
              <a:rPr lang="pt-PT" sz="1100" b="0" i="0" u="none" strike="noStrike" cap="none" dirty="0" err="1">
                <a:solidFill>
                  <a:srgbClr val="000000"/>
                </a:solidFill>
                <a:effectLst/>
                <a:latin typeface="Arial"/>
                <a:ea typeface="Arial"/>
                <a:cs typeface="Arial"/>
                <a:sym typeface="Arial"/>
              </a:rPr>
              <a:t>biological</a:t>
            </a:r>
            <a:r>
              <a:rPr lang="pt-PT" sz="1100" b="0" i="0" u="none" strike="noStrike" cap="none" dirty="0">
                <a:solidFill>
                  <a:srgbClr val="000000"/>
                </a:solidFill>
                <a:effectLst/>
                <a:latin typeface="Arial"/>
                <a:ea typeface="Arial"/>
                <a:cs typeface="Arial"/>
                <a:sym typeface="Arial"/>
              </a:rPr>
              <a:t> </a:t>
            </a:r>
            <a:r>
              <a:rPr lang="pt-PT" sz="1100" b="0" i="0" u="none" strike="noStrike" cap="none" dirty="0" err="1">
                <a:solidFill>
                  <a:srgbClr val="000000"/>
                </a:solidFill>
                <a:effectLst/>
                <a:latin typeface="Arial"/>
                <a:ea typeface="Arial"/>
                <a:cs typeface="Arial"/>
                <a:sym typeface="Arial"/>
              </a:rPr>
              <a:t>effectiveness</a:t>
            </a:r>
            <a:r>
              <a:rPr lang="pt-PT" sz="1100" b="0" i="0" u="none" strike="noStrike" cap="none" dirty="0">
                <a:solidFill>
                  <a:srgbClr val="000000"/>
                </a:solidFill>
                <a:effectLst/>
                <a:latin typeface="Arial"/>
                <a:ea typeface="Arial"/>
                <a:cs typeface="Arial"/>
                <a:sym typeface="Arial"/>
              </a:rPr>
              <a:t> </a:t>
            </a:r>
            <a:r>
              <a:rPr lang="pt-PT" sz="1100" b="0" i="0" u="none" strike="noStrike" cap="none" dirty="0" err="1">
                <a:solidFill>
                  <a:srgbClr val="000000"/>
                </a:solidFill>
                <a:effectLst/>
                <a:latin typeface="Arial"/>
                <a:ea typeface="Arial"/>
                <a:cs typeface="Arial"/>
                <a:sym typeface="Arial"/>
              </a:rPr>
              <a:t>of</a:t>
            </a:r>
            <a:r>
              <a:rPr lang="pt-PT" sz="1100" b="0" i="0" u="none" strike="noStrike" cap="none" dirty="0">
                <a:solidFill>
                  <a:srgbClr val="000000"/>
                </a:solidFill>
                <a:effectLst/>
                <a:latin typeface="Arial"/>
                <a:ea typeface="Arial"/>
                <a:cs typeface="Arial"/>
                <a:sym typeface="Arial"/>
              </a:rPr>
              <a:t> </a:t>
            </a:r>
            <a:r>
              <a:rPr lang="pt-PT" sz="1100" b="0" i="0" u="none" strike="noStrike" cap="none" dirty="0" err="1">
                <a:solidFill>
                  <a:srgbClr val="000000"/>
                </a:solidFill>
                <a:effectLst/>
                <a:latin typeface="Arial"/>
                <a:ea typeface="Arial"/>
                <a:cs typeface="Arial"/>
                <a:sym typeface="Arial"/>
              </a:rPr>
              <a:t>these</a:t>
            </a:r>
            <a:r>
              <a:rPr lang="pt-PT" sz="1100" b="0" i="0" u="none" strike="noStrike" cap="none" dirty="0">
                <a:solidFill>
                  <a:srgbClr val="000000"/>
                </a:solidFill>
                <a:effectLst/>
                <a:latin typeface="Arial"/>
                <a:ea typeface="Arial"/>
                <a:cs typeface="Arial"/>
                <a:sym typeface="Arial"/>
              </a:rPr>
              <a:t> </a:t>
            </a:r>
            <a:r>
              <a:rPr lang="pt-PT" sz="1100" b="0" i="0" u="none" strike="noStrike" cap="none" dirty="0" err="1">
                <a:solidFill>
                  <a:srgbClr val="000000"/>
                </a:solidFill>
                <a:effectLst/>
                <a:latin typeface="Arial"/>
                <a:ea typeface="Arial"/>
                <a:cs typeface="Arial"/>
                <a:sym typeface="Arial"/>
              </a:rPr>
              <a:t>treatments</a:t>
            </a:r>
            <a:r>
              <a:rPr lang="pt-PT" sz="1100" b="0" i="0" u="none" strike="noStrike" cap="none" dirty="0">
                <a:solidFill>
                  <a:srgbClr val="000000"/>
                </a:solidFill>
                <a:effectLst/>
                <a:latin typeface="Arial"/>
                <a:ea typeface="Arial"/>
                <a:cs typeface="Arial"/>
                <a:sym typeface="Arial"/>
              </a:rPr>
              <a:t> </a:t>
            </a:r>
            <a:r>
              <a:rPr lang="pt-PT" sz="1100" b="0" i="0" u="none" strike="noStrike" cap="none" dirty="0" err="1">
                <a:solidFill>
                  <a:srgbClr val="000000"/>
                </a:solidFill>
                <a:effectLst/>
                <a:latin typeface="Arial"/>
                <a:ea typeface="Arial"/>
                <a:cs typeface="Arial"/>
                <a:sym typeface="Arial"/>
              </a:rPr>
              <a:t>with</a:t>
            </a:r>
            <a:r>
              <a:rPr lang="pt-PT" sz="1100" b="0" i="0" u="none" strike="noStrike" cap="none" dirty="0">
                <a:solidFill>
                  <a:srgbClr val="000000"/>
                </a:solidFill>
                <a:effectLst/>
                <a:latin typeface="Arial"/>
                <a:ea typeface="Arial"/>
                <a:cs typeface="Arial"/>
                <a:sym typeface="Arial"/>
              </a:rPr>
              <a:t> </a:t>
            </a:r>
            <a:r>
              <a:rPr lang="pt-PT" sz="1100" b="0" i="0" u="none" strike="noStrike" cap="none" dirty="0" err="1">
                <a:solidFill>
                  <a:srgbClr val="000000"/>
                </a:solidFill>
                <a:effectLst/>
                <a:latin typeface="Arial"/>
                <a:ea typeface="Arial"/>
                <a:cs typeface="Arial"/>
                <a:sym typeface="Arial"/>
              </a:rPr>
              <a:t>and</a:t>
            </a:r>
            <a:r>
              <a:rPr lang="pt-PT" sz="1100" b="0" i="0" u="none" strike="noStrike" cap="none" dirty="0">
                <a:solidFill>
                  <a:srgbClr val="000000"/>
                </a:solidFill>
                <a:effectLst/>
                <a:latin typeface="Arial"/>
                <a:ea typeface="Arial"/>
                <a:cs typeface="Arial"/>
                <a:sym typeface="Arial"/>
              </a:rPr>
              <a:t> </a:t>
            </a:r>
            <a:r>
              <a:rPr lang="pt-PT" sz="1100" b="0" i="0" u="none" strike="noStrike" cap="none" dirty="0" err="1">
                <a:solidFill>
                  <a:srgbClr val="000000"/>
                </a:solidFill>
                <a:effectLst/>
                <a:latin typeface="Arial"/>
                <a:ea typeface="Arial"/>
                <a:cs typeface="Arial"/>
                <a:sym typeface="Arial"/>
              </a:rPr>
              <a:t>without</a:t>
            </a:r>
            <a:r>
              <a:rPr lang="pt-PT" sz="1100" b="0" i="0" u="none" strike="noStrike" cap="none" dirty="0">
                <a:solidFill>
                  <a:srgbClr val="000000"/>
                </a:solidFill>
                <a:effectLst/>
                <a:latin typeface="Arial"/>
                <a:ea typeface="Arial"/>
                <a:cs typeface="Arial"/>
                <a:sym typeface="Arial"/>
              </a:rPr>
              <a:t> </a:t>
            </a:r>
            <a:r>
              <a:rPr lang="pt-PT" sz="1100" b="0" i="0" u="none" strike="noStrike" cap="none" dirty="0" err="1">
                <a:solidFill>
                  <a:srgbClr val="000000"/>
                </a:solidFill>
                <a:effectLst/>
                <a:latin typeface="Arial"/>
                <a:ea typeface="Arial"/>
                <a:cs typeface="Arial"/>
                <a:sym typeface="Arial"/>
              </a:rPr>
              <a:t>the</a:t>
            </a:r>
            <a:r>
              <a:rPr lang="pt-PT" sz="1100" b="0" i="0" u="none" strike="noStrike" cap="none" dirty="0">
                <a:solidFill>
                  <a:srgbClr val="000000"/>
                </a:solidFill>
                <a:effectLst/>
                <a:latin typeface="Arial"/>
                <a:ea typeface="Arial"/>
                <a:cs typeface="Arial"/>
                <a:sym typeface="Arial"/>
              </a:rPr>
              <a:t> </a:t>
            </a:r>
            <a:r>
              <a:rPr lang="pt-PT" sz="1100" b="0" i="0" u="none" strike="noStrike" cap="none" dirty="0" err="1">
                <a:solidFill>
                  <a:srgbClr val="000000"/>
                </a:solidFill>
                <a:effectLst/>
                <a:latin typeface="Arial"/>
                <a:ea typeface="Arial"/>
                <a:cs typeface="Arial"/>
                <a:sym typeface="Arial"/>
              </a:rPr>
              <a:t>added</a:t>
            </a:r>
            <a:r>
              <a:rPr lang="pt-PT" sz="1100" b="0" i="0" u="none" strike="noStrike" cap="none" dirty="0">
                <a:solidFill>
                  <a:srgbClr val="000000"/>
                </a:solidFill>
                <a:effectLst/>
                <a:latin typeface="Arial"/>
                <a:ea typeface="Arial"/>
                <a:cs typeface="Arial"/>
                <a:sym typeface="Arial"/>
              </a:rPr>
              <a:t> </a:t>
            </a:r>
            <a:r>
              <a:rPr lang="pt-PT" sz="1100" b="0" i="0" u="none" strike="noStrike" cap="none" dirty="0" err="1">
                <a:solidFill>
                  <a:srgbClr val="000000"/>
                </a:solidFill>
                <a:effectLst/>
                <a:latin typeface="Arial"/>
                <a:ea typeface="Arial"/>
                <a:cs typeface="Arial"/>
                <a:sym typeface="Arial"/>
              </a:rPr>
              <a:t>molecules</a:t>
            </a:r>
            <a:r>
              <a:rPr lang="pt-PT" sz="1100" b="0" i="0" u="none" strike="noStrike" cap="none" dirty="0">
                <a:solidFill>
                  <a:srgbClr val="000000"/>
                </a:solidFill>
                <a:effectLst/>
                <a:latin typeface="Arial"/>
                <a:ea typeface="Arial"/>
                <a:cs typeface="Arial"/>
                <a:sym typeface="Arial"/>
              </a:rPr>
              <a:t>, </a:t>
            </a:r>
            <a:r>
              <a:rPr lang="pt-PT" sz="1100" b="0" i="0" u="none" strike="noStrike" cap="none" dirty="0" err="1">
                <a:solidFill>
                  <a:srgbClr val="000000"/>
                </a:solidFill>
                <a:effectLst/>
                <a:latin typeface="Arial"/>
                <a:ea typeface="Arial"/>
                <a:cs typeface="Arial"/>
                <a:sym typeface="Arial"/>
              </a:rPr>
              <a:t>and</a:t>
            </a:r>
            <a:r>
              <a:rPr lang="pt-PT" sz="1100" b="0" i="0" u="none" strike="noStrike" cap="none" dirty="0">
                <a:solidFill>
                  <a:srgbClr val="000000"/>
                </a:solidFill>
                <a:effectLst/>
                <a:latin typeface="Arial"/>
                <a:ea typeface="Arial"/>
                <a:cs typeface="Arial"/>
                <a:sym typeface="Arial"/>
              </a:rPr>
              <a:t> </a:t>
            </a:r>
            <a:r>
              <a:rPr lang="pt-PT" sz="1100" b="0" i="0" u="none" strike="noStrike" cap="none" dirty="0" err="1">
                <a:solidFill>
                  <a:srgbClr val="000000"/>
                </a:solidFill>
                <a:effectLst/>
                <a:latin typeface="Arial"/>
                <a:ea typeface="Arial"/>
                <a:cs typeface="Arial"/>
                <a:sym typeface="Arial"/>
              </a:rPr>
              <a:t>with</a:t>
            </a:r>
            <a:r>
              <a:rPr lang="pt-PT" sz="1100" b="0" i="0" u="none" strike="noStrike" cap="none" dirty="0">
                <a:solidFill>
                  <a:srgbClr val="000000"/>
                </a:solidFill>
                <a:effectLst/>
                <a:latin typeface="Arial"/>
                <a:ea typeface="Arial"/>
                <a:cs typeface="Arial"/>
                <a:sym typeface="Arial"/>
              </a:rPr>
              <a:t> </a:t>
            </a:r>
            <a:r>
              <a:rPr lang="pt-PT" sz="1100" b="0" i="0" u="none" strike="noStrike" cap="none" dirty="0" err="1">
                <a:solidFill>
                  <a:srgbClr val="000000"/>
                </a:solidFill>
                <a:effectLst/>
                <a:latin typeface="Arial"/>
                <a:ea typeface="Arial"/>
                <a:cs typeface="Arial"/>
                <a:sym typeface="Arial"/>
              </a:rPr>
              <a:t>other</a:t>
            </a:r>
            <a:r>
              <a:rPr lang="pt-PT" sz="1100" b="0" i="0" u="none" strike="noStrike" cap="none" dirty="0">
                <a:solidFill>
                  <a:srgbClr val="000000"/>
                </a:solidFill>
                <a:effectLst/>
                <a:latin typeface="Arial"/>
                <a:ea typeface="Arial"/>
                <a:cs typeface="Arial"/>
                <a:sym typeface="Arial"/>
              </a:rPr>
              <a:t> </a:t>
            </a:r>
            <a:r>
              <a:rPr lang="pt-PT" sz="1100" b="0" i="0" u="none" strike="noStrike" cap="none" dirty="0" err="1">
                <a:solidFill>
                  <a:srgbClr val="000000"/>
                </a:solidFill>
                <a:effectLst/>
                <a:latin typeface="Arial"/>
                <a:ea typeface="Arial"/>
                <a:cs typeface="Arial"/>
                <a:sym typeface="Arial"/>
              </a:rPr>
              <a:t>radiotherapy</a:t>
            </a:r>
            <a:r>
              <a:rPr lang="pt-PT" sz="1100" b="0" i="0" u="none" strike="noStrike" cap="none" dirty="0">
                <a:solidFill>
                  <a:srgbClr val="000000"/>
                </a:solidFill>
                <a:effectLst/>
                <a:latin typeface="Arial"/>
                <a:ea typeface="Arial"/>
                <a:cs typeface="Arial"/>
                <a:sym typeface="Arial"/>
              </a:rPr>
              <a:t> </a:t>
            </a:r>
            <a:r>
              <a:rPr lang="pt-PT" sz="1100" b="0" i="0" u="none" strike="noStrike" cap="none" dirty="0" err="1">
                <a:solidFill>
                  <a:srgbClr val="000000"/>
                </a:solidFill>
                <a:effectLst/>
                <a:latin typeface="Arial"/>
                <a:ea typeface="Arial"/>
                <a:cs typeface="Arial"/>
                <a:sym typeface="Arial"/>
              </a:rPr>
              <a:t>modalities</a:t>
            </a:r>
            <a:r>
              <a:rPr lang="pt-PT" sz="1100" b="0" i="0" u="none" strike="noStrike" cap="none" dirty="0">
                <a:solidFill>
                  <a:srgbClr val="000000"/>
                </a:solidFill>
                <a:effectLst/>
                <a:latin typeface="Arial"/>
                <a:ea typeface="Arial"/>
                <a:cs typeface="Arial"/>
                <a:sym typeface="Arial"/>
              </a:rPr>
              <a:t>.</a:t>
            </a:r>
            <a:endParaRPr lang="en-US" dirty="0"/>
          </a:p>
        </p:txBody>
      </p:sp>
    </p:spTree>
    <p:extLst>
      <p:ext uri="{BB962C8B-B14F-4D97-AF65-F5344CB8AC3E}">
        <p14:creationId xmlns:p14="http://schemas.microsoft.com/office/powerpoint/2010/main" val="3540985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b="0" i="0" u="none" strike="noStrike" kern="1200" dirty="0" err="1">
                <a:solidFill>
                  <a:schemeClr val="tx1"/>
                </a:solidFill>
                <a:effectLst/>
                <a:latin typeface="+mn-lt"/>
                <a:ea typeface="+mn-ea"/>
                <a:cs typeface="+mn-cs"/>
              </a:rPr>
              <a:t>At</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the</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heart</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of</a:t>
            </a:r>
            <a:r>
              <a:rPr lang="pt-PT" sz="1200" b="0" i="0" u="none" strike="noStrike" kern="1200" dirty="0">
                <a:solidFill>
                  <a:schemeClr val="tx1"/>
                </a:solidFill>
                <a:effectLst/>
                <a:latin typeface="+mn-lt"/>
                <a:ea typeface="+mn-ea"/>
                <a:cs typeface="+mn-cs"/>
              </a:rPr>
              <a:t> CMAM </a:t>
            </a:r>
            <a:r>
              <a:rPr lang="pt-PT" sz="1200" b="0" i="0" u="none" strike="noStrike" kern="1200" dirty="0" err="1">
                <a:solidFill>
                  <a:schemeClr val="tx1"/>
                </a:solidFill>
                <a:effectLst/>
                <a:latin typeface="+mn-lt"/>
                <a:ea typeface="+mn-ea"/>
                <a:cs typeface="+mn-cs"/>
              </a:rPr>
              <a:t>is</a:t>
            </a:r>
            <a:r>
              <a:rPr lang="pt-PT" sz="1200" b="0" i="0" u="none" strike="noStrike" kern="1200" dirty="0">
                <a:solidFill>
                  <a:schemeClr val="tx1"/>
                </a:solidFill>
                <a:effectLst/>
                <a:latin typeface="+mn-lt"/>
                <a:ea typeface="+mn-ea"/>
                <a:cs typeface="+mn-cs"/>
              </a:rPr>
              <a:t> a </a:t>
            </a:r>
            <a:r>
              <a:rPr lang="pt-PT" sz="1200" b="1" i="0" u="none" strike="noStrike" kern="1200" dirty="0">
                <a:solidFill>
                  <a:schemeClr val="tx1"/>
                </a:solidFill>
                <a:effectLst/>
                <a:latin typeface="+mn-lt"/>
                <a:ea typeface="+mn-ea"/>
                <a:cs typeface="+mn-cs"/>
              </a:rPr>
              <a:t>5 MV </a:t>
            </a:r>
            <a:r>
              <a:rPr lang="pt-PT" sz="1200" b="1" i="0" u="none" strike="noStrike" kern="1200" dirty="0" err="1">
                <a:solidFill>
                  <a:schemeClr val="tx1"/>
                </a:solidFill>
                <a:effectLst/>
                <a:latin typeface="+mn-lt"/>
                <a:ea typeface="+mn-ea"/>
                <a:cs typeface="+mn-cs"/>
              </a:rPr>
              <a:t>electrostatic</a:t>
            </a:r>
            <a:r>
              <a:rPr lang="pt-PT" sz="1200" b="1" i="0" u="none" strike="noStrike" kern="1200" dirty="0">
                <a:solidFill>
                  <a:schemeClr val="tx1"/>
                </a:solidFill>
                <a:effectLst/>
                <a:latin typeface="+mn-lt"/>
                <a:ea typeface="+mn-ea"/>
                <a:cs typeface="+mn-cs"/>
              </a:rPr>
              <a:t> tandem </a:t>
            </a:r>
            <a:r>
              <a:rPr lang="pt-PT" sz="1200" b="1" i="0" u="none" strike="noStrike" kern="1200" dirty="0" err="1">
                <a:solidFill>
                  <a:schemeClr val="tx1"/>
                </a:solidFill>
                <a:effectLst/>
                <a:latin typeface="+mn-lt"/>
                <a:ea typeface="+mn-ea"/>
                <a:cs typeface="+mn-cs"/>
              </a:rPr>
              <a:t>accelerator</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which</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produces</a:t>
            </a:r>
            <a:r>
              <a:rPr lang="pt-PT" sz="1200" b="0" i="0" u="none" strike="noStrike" kern="1200" dirty="0">
                <a:solidFill>
                  <a:schemeClr val="tx1"/>
                </a:solidFill>
                <a:effectLst/>
                <a:latin typeface="+mn-lt"/>
                <a:ea typeface="+mn-ea"/>
                <a:cs typeface="+mn-cs"/>
              </a:rPr>
              <a:t> a </a:t>
            </a:r>
            <a:r>
              <a:rPr lang="pt-PT" sz="1200" b="0" i="0" u="none" strike="noStrike" kern="1200" dirty="0" err="1">
                <a:solidFill>
                  <a:schemeClr val="tx1"/>
                </a:solidFill>
                <a:effectLst/>
                <a:latin typeface="+mn-lt"/>
                <a:ea typeface="+mn-ea"/>
                <a:cs typeface="+mn-cs"/>
              </a:rPr>
              <a:t>wide</a:t>
            </a:r>
            <a:r>
              <a:rPr lang="pt-PT" sz="1200" b="0" i="0" u="none" strike="noStrike" kern="1200" dirty="0">
                <a:solidFill>
                  <a:schemeClr val="tx1"/>
                </a:solidFill>
                <a:effectLst/>
                <a:latin typeface="+mn-lt"/>
                <a:ea typeface="+mn-ea"/>
                <a:cs typeface="+mn-cs"/>
              </a:rPr>
              <a:t> range </a:t>
            </a:r>
            <a:r>
              <a:rPr lang="pt-PT" sz="1200" b="0" i="0" u="none" strike="noStrike" kern="1200" dirty="0" err="1">
                <a:solidFill>
                  <a:schemeClr val="tx1"/>
                </a:solidFill>
                <a:effectLst/>
                <a:latin typeface="+mn-lt"/>
                <a:ea typeface="+mn-ea"/>
                <a:cs typeface="+mn-cs"/>
              </a:rPr>
              <a:t>of</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ion</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beams</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including</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protons</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alpha</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particles</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and</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heavier</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ions</a:t>
            </a:r>
            <a:r>
              <a:rPr lang="pt-PT" sz="1200" b="0" i="0" u="none" strike="noStrike" kern="1200" dirty="0">
                <a:solidFill>
                  <a:schemeClr val="tx1"/>
                </a:solidFill>
                <a:effectLst/>
                <a:latin typeface="+mn-lt"/>
                <a:ea typeface="+mn-ea"/>
                <a:cs typeface="+mn-cs"/>
              </a:rPr>
              <a:t>.</a:t>
            </a:r>
            <a:endParaRPr lang="en-US" dirty="0"/>
          </a:p>
        </p:txBody>
      </p:sp>
      <p:sp>
        <p:nvSpPr>
          <p:cNvPr id="4" name="Marcador de Posição do Número do Diapositivo 3"/>
          <p:cNvSpPr>
            <a:spLocks noGrp="1"/>
          </p:cNvSpPr>
          <p:nvPr>
            <p:ph type="sldNum" sz="quarter" idx="5"/>
          </p:nvPr>
        </p:nvSpPr>
        <p:spPr/>
        <p:txBody>
          <a:bodyPr/>
          <a:lstStyle/>
          <a:p>
            <a:fld id="{964B9B59-7D59-E34B-A895-7B77801FC5D2}" type="slidenum">
              <a:rPr lang="en-US" smtClean="0"/>
              <a:t>10</a:t>
            </a:fld>
            <a:endParaRPr lang="en-US"/>
          </a:p>
        </p:txBody>
      </p:sp>
    </p:spTree>
    <p:extLst>
      <p:ext uri="{BB962C8B-B14F-4D97-AF65-F5344CB8AC3E}">
        <p14:creationId xmlns:p14="http://schemas.microsoft.com/office/powerpoint/2010/main" val="1442125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b="1" i="0" u="none" strike="noStrike" kern="1200" dirty="0" err="1">
                <a:solidFill>
                  <a:schemeClr val="tx1"/>
                </a:solidFill>
                <a:effectLst/>
                <a:latin typeface="+mn-lt"/>
                <a:ea typeface="+mn-ea"/>
                <a:cs typeface="+mn-cs"/>
              </a:rPr>
              <a:t>beam</a:t>
            </a:r>
            <a:r>
              <a:rPr lang="pt-PT" sz="1200" b="1" i="0" u="none" strike="noStrike" kern="1200" dirty="0">
                <a:solidFill>
                  <a:schemeClr val="tx1"/>
                </a:solidFill>
                <a:effectLst/>
                <a:latin typeface="+mn-lt"/>
                <a:ea typeface="+mn-ea"/>
                <a:cs typeface="+mn-cs"/>
              </a:rPr>
              <a:t> </a:t>
            </a:r>
            <a:r>
              <a:rPr lang="pt-PT" sz="1200" b="1" i="0" u="none" strike="noStrike" kern="1200" dirty="0" err="1">
                <a:solidFill>
                  <a:schemeClr val="tx1"/>
                </a:solidFill>
                <a:effectLst/>
                <a:latin typeface="+mn-lt"/>
                <a:ea typeface="+mn-ea"/>
                <a:cs typeface="+mn-cs"/>
              </a:rPr>
              <a:t>rastering</a:t>
            </a:r>
            <a:r>
              <a:rPr lang="pt-PT" sz="1200" b="1" i="0" u="none" strike="noStrike" kern="1200" dirty="0">
                <a:solidFill>
                  <a:schemeClr val="tx1"/>
                </a:solidFill>
                <a:effectLst/>
                <a:latin typeface="+mn-lt"/>
                <a:ea typeface="+mn-ea"/>
                <a:cs typeface="+mn-cs"/>
              </a:rPr>
              <a:t> (</a:t>
            </a:r>
            <a:r>
              <a:rPr lang="pt-PT" sz="1200" b="1" i="0" u="none" strike="noStrike" kern="1200" dirty="0" err="1">
                <a:solidFill>
                  <a:schemeClr val="tx1"/>
                </a:solidFill>
                <a:effectLst/>
                <a:latin typeface="+mn-lt"/>
                <a:ea typeface="+mn-ea"/>
                <a:cs typeface="+mn-cs"/>
              </a:rPr>
              <a:t>beam</a:t>
            </a:r>
            <a:r>
              <a:rPr lang="pt-PT" sz="1200" b="1" i="0" u="none" strike="noStrike" kern="1200" dirty="0">
                <a:solidFill>
                  <a:schemeClr val="tx1"/>
                </a:solidFill>
                <a:effectLst/>
                <a:latin typeface="+mn-lt"/>
                <a:ea typeface="+mn-ea"/>
                <a:cs typeface="+mn-cs"/>
              </a:rPr>
              <a:t> </a:t>
            </a:r>
            <a:r>
              <a:rPr lang="pt-PT" sz="1200" b="1" i="0" u="none" strike="noStrike" kern="1200" dirty="0" err="1">
                <a:solidFill>
                  <a:schemeClr val="tx1"/>
                </a:solidFill>
                <a:effectLst/>
                <a:latin typeface="+mn-lt"/>
                <a:ea typeface="+mn-ea"/>
                <a:cs typeface="+mn-cs"/>
              </a:rPr>
              <a:t>sweep</a:t>
            </a:r>
            <a:r>
              <a:rPr lang="pt-PT" sz="1200" b="1" i="0" u="none" strike="noStrike" kern="1200" dirty="0">
                <a:solidFill>
                  <a:schemeClr val="tx1"/>
                </a:solidFill>
                <a:effectLst/>
                <a:latin typeface="+mn-lt"/>
                <a:ea typeface="+mn-ea"/>
                <a:cs typeface="+mn-cs"/>
              </a:rPr>
              <a:t>) </a:t>
            </a:r>
            <a:r>
              <a:rPr lang="pt-PT" sz="1200" b="1" i="0" u="none" strike="noStrike" kern="1200" dirty="0" err="1">
                <a:solidFill>
                  <a:schemeClr val="tx1"/>
                </a:solidFill>
                <a:effectLst/>
                <a:latin typeface="+mn-lt"/>
                <a:ea typeface="+mn-ea"/>
                <a:cs typeface="+mn-cs"/>
              </a:rPr>
              <a:t>system</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which</a:t>
            </a:r>
            <a:r>
              <a:rPr lang="pt-PT" sz="1200" b="0" i="0" u="none" strike="noStrike" kern="1200" dirty="0">
                <a:solidFill>
                  <a:schemeClr val="tx1"/>
                </a:solidFill>
                <a:effectLst/>
                <a:latin typeface="+mn-lt"/>
                <a:ea typeface="+mn-ea"/>
                <a:cs typeface="+mn-cs"/>
              </a:rPr>
              <a:t> scans </a:t>
            </a:r>
            <a:r>
              <a:rPr lang="pt-PT" sz="1200" b="0" i="0" u="none" strike="noStrike" kern="1200" dirty="0" err="1">
                <a:solidFill>
                  <a:schemeClr val="tx1"/>
                </a:solidFill>
                <a:effectLst/>
                <a:latin typeface="+mn-lt"/>
                <a:ea typeface="+mn-ea"/>
                <a:cs typeface="+mn-cs"/>
              </a:rPr>
              <a:t>the</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ion</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beam</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over</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the</a:t>
            </a:r>
            <a:r>
              <a:rPr lang="pt-PT" sz="1200" b="0" i="0" u="none" strike="noStrike" kern="1200" dirty="0">
                <a:solidFill>
                  <a:schemeClr val="tx1"/>
                </a:solidFill>
                <a:effectLst/>
                <a:latin typeface="+mn-lt"/>
                <a:ea typeface="+mn-ea"/>
                <a:cs typeface="+mn-cs"/>
              </a:rPr>
              <a:t> sample </a:t>
            </a:r>
            <a:r>
              <a:rPr lang="pt-PT" sz="1200" b="0" i="0" u="none" strike="noStrike" kern="1200" dirty="0" err="1">
                <a:solidFill>
                  <a:schemeClr val="tx1"/>
                </a:solidFill>
                <a:effectLst/>
                <a:latin typeface="+mn-lt"/>
                <a:ea typeface="+mn-ea"/>
                <a:cs typeface="+mn-cs"/>
              </a:rPr>
              <a:t>surface</a:t>
            </a:r>
            <a:r>
              <a:rPr lang="pt-PT" sz="1200" b="0" i="0" u="none" strike="noStrike" kern="1200" dirty="0">
                <a:solidFill>
                  <a:schemeClr val="tx1"/>
                </a:solidFill>
                <a:effectLst/>
                <a:latin typeface="+mn-lt"/>
                <a:ea typeface="+mn-ea"/>
                <a:cs typeface="+mn-cs"/>
              </a:rPr>
              <a:t> to </a:t>
            </a:r>
            <a:r>
              <a:rPr lang="pt-PT" sz="1200" b="0" i="0" u="none" strike="noStrike" kern="1200" dirty="0" err="1">
                <a:solidFill>
                  <a:schemeClr val="tx1"/>
                </a:solidFill>
                <a:effectLst/>
                <a:latin typeface="+mn-lt"/>
                <a:ea typeface="+mn-ea"/>
                <a:cs typeface="+mn-cs"/>
              </a:rPr>
              <a:t>produce</a:t>
            </a:r>
            <a:r>
              <a:rPr lang="pt-PT" sz="1200" b="0" i="0" u="none" strike="noStrike" kern="1200" dirty="0">
                <a:solidFill>
                  <a:schemeClr val="tx1"/>
                </a:solidFill>
                <a:effectLst/>
                <a:latin typeface="+mn-lt"/>
                <a:ea typeface="+mn-ea"/>
                <a:cs typeface="+mn-cs"/>
              </a:rPr>
              <a:t> a </a:t>
            </a:r>
            <a:r>
              <a:rPr lang="pt-PT" sz="1200" b="0" i="0" u="none" strike="noStrike" kern="1200" dirty="0" err="1">
                <a:solidFill>
                  <a:schemeClr val="tx1"/>
                </a:solidFill>
                <a:effectLst/>
                <a:latin typeface="+mn-lt"/>
                <a:ea typeface="+mn-ea"/>
                <a:cs typeface="+mn-cs"/>
              </a:rPr>
              <a:t>highly</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uniform</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irradiation</a:t>
            </a:r>
            <a:r>
              <a:rPr lang="pt-PT" sz="1200" b="0" i="0" u="none" strike="noStrike" kern="1200" dirty="0">
                <a:solidFill>
                  <a:schemeClr val="tx1"/>
                </a:solidFill>
                <a:effectLst/>
                <a:latin typeface="+mn-lt"/>
                <a:ea typeface="+mn-ea"/>
                <a:cs typeface="+mn-cs"/>
              </a:rPr>
              <a:t>. </a:t>
            </a:r>
            <a:endParaRPr lang="en-US" dirty="0"/>
          </a:p>
        </p:txBody>
      </p:sp>
      <p:sp>
        <p:nvSpPr>
          <p:cNvPr id="4" name="Marcador de Posição do Número do Diapositivo 3"/>
          <p:cNvSpPr>
            <a:spLocks noGrp="1"/>
          </p:cNvSpPr>
          <p:nvPr>
            <p:ph type="sldNum" sz="quarter" idx="5"/>
          </p:nvPr>
        </p:nvSpPr>
        <p:spPr/>
        <p:txBody>
          <a:bodyPr/>
          <a:lstStyle/>
          <a:p>
            <a:fld id="{964B9B59-7D59-E34B-A895-7B77801FC5D2}" type="slidenum">
              <a:rPr lang="en-US" smtClean="0"/>
              <a:t>11</a:t>
            </a:fld>
            <a:endParaRPr lang="en-US"/>
          </a:p>
        </p:txBody>
      </p:sp>
    </p:spTree>
    <p:extLst>
      <p:ext uri="{BB962C8B-B14F-4D97-AF65-F5344CB8AC3E}">
        <p14:creationId xmlns:p14="http://schemas.microsoft.com/office/powerpoint/2010/main" val="3786935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DF734-20A6-AE1F-7B4D-90DD1F29577B}"/>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C2E3791E-866E-A77D-8BA1-22FEDE7C393F}"/>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06704B02-7287-196D-27F7-BD6694268EC4}"/>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Neutron capture by nitrogen, 14N(</a:t>
            </a:r>
            <a:r>
              <a:rPr lang="en-US" dirty="0" err="1"/>
              <a:t>n,p</a:t>
            </a:r>
            <a:r>
              <a:rPr lang="en-US" dirty="0"/>
              <a:t>)14C – neutron capture by hydrogen, 1H(n,)2H</a:t>
            </a:r>
          </a:p>
        </p:txBody>
      </p:sp>
      <p:sp>
        <p:nvSpPr>
          <p:cNvPr id="4" name="Marcador de Posição do Número do Diapositivo 3">
            <a:extLst>
              <a:ext uri="{FF2B5EF4-FFF2-40B4-BE49-F238E27FC236}">
                <a16:creationId xmlns:a16="http://schemas.microsoft.com/office/drawing/2014/main" id="{1D14CBA0-9F01-97D8-B288-AC9DB5BB017B}"/>
              </a:ext>
            </a:extLst>
          </p:cNvPr>
          <p:cNvSpPr>
            <a:spLocks noGrp="1"/>
          </p:cNvSpPr>
          <p:nvPr>
            <p:ph type="sldNum" sz="quarter" idx="5"/>
          </p:nvPr>
        </p:nvSpPr>
        <p:spPr/>
        <p:txBody>
          <a:bodyPr/>
          <a:lstStyle/>
          <a:p>
            <a:fld id="{964B9B59-7D59-E34B-A895-7B77801FC5D2}" type="slidenum">
              <a:rPr lang="en-US" smtClean="0"/>
              <a:t>22</a:t>
            </a:fld>
            <a:endParaRPr lang="en-US"/>
          </a:p>
        </p:txBody>
      </p:sp>
    </p:spTree>
    <p:extLst>
      <p:ext uri="{BB962C8B-B14F-4D97-AF65-F5344CB8AC3E}">
        <p14:creationId xmlns:p14="http://schemas.microsoft.com/office/powerpoint/2010/main" val="3973195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Neutron capture by nitrogen, 14N(</a:t>
            </a:r>
            <a:r>
              <a:rPr lang="en-US" dirty="0" err="1"/>
              <a:t>n,p</a:t>
            </a:r>
            <a:r>
              <a:rPr lang="en-US" dirty="0"/>
              <a:t>)14C – neutron capture by hydrogen, 1H(n,)2H</a:t>
            </a:r>
          </a:p>
        </p:txBody>
      </p:sp>
      <p:sp>
        <p:nvSpPr>
          <p:cNvPr id="4" name="Marcador de Posição do Número do Diapositivo 3"/>
          <p:cNvSpPr>
            <a:spLocks noGrp="1"/>
          </p:cNvSpPr>
          <p:nvPr>
            <p:ph type="sldNum" sz="quarter" idx="5"/>
          </p:nvPr>
        </p:nvSpPr>
        <p:spPr/>
        <p:txBody>
          <a:bodyPr/>
          <a:lstStyle/>
          <a:p>
            <a:fld id="{964B9B59-7D59-E34B-A895-7B77801FC5D2}" type="slidenum">
              <a:rPr lang="en-US" smtClean="0"/>
              <a:t>23</a:t>
            </a:fld>
            <a:endParaRPr lang="en-US"/>
          </a:p>
        </p:txBody>
      </p:sp>
    </p:spTree>
    <p:extLst>
      <p:ext uri="{BB962C8B-B14F-4D97-AF65-F5344CB8AC3E}">
        <p14:creationId xmlns:p14="http://schemas.microsoft.com/office/powerpoint/2010/main" val="3955437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7A711-5412-0BE2-B995-4C09311D4C02}"/>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BFEF4A48-844A-9DE7-733B-F728B92AC8FE}"/>
              </a:ext>
            </a:extLst>
          </p:cNvPr>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Marcador de Posição de Notas 2">
                <a:extLst>
                  <a:ext uri="{FF2B5EF4-FFF2-40B4-BE49-F238E27FC236}">
                    <a16:creationId xmlns:a16="http://schemas.microsoft.com/office/drawing/2014/main" id="{6F25CCA1-2F59-8318-60AE-66F5FEFE15C6}"/>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b="1" dirty="0"/>
                  <a:t>D</a:t>
                </a:r>
                <a:r>
                  <a:rPr lang="pt-PT" dirty="0"/>
                  <a:t> </a:t>
                </a:r>
                <a:r>
                  <a:rPr lang="pt-PT" dirty="0" err="1"/>
                  <a:t>is</a:t>
                </a:r>
                <a:r>
                  <a:rPr lang="pt-PT" dirty="0"/>
                  <a:t> </a:t>
                </a:r>
                <a:r>
                  <a:rPr lang="pt-PT" dirty="0" err="1"/>
                  <a:t>the</a:t>
                </a:r>
                <a:r>
                  <a:rPr lang="pt-PT" dirty="0"/>
                  <a:t> </a:t>
                </a:r>
                <a:r>
                  <a:rPr lang="pt-PT" dirty="0" err="1"/>
                  <a:t>absorbed</a:t>
                </a:r>
                <a:r>
                  <a:rPr lang="pt-PT" dirty="0"/>
                  <a:t> dose, </a:t>
                </a:r>
                <a:r>
                  <a:rPr lang="pt-PT" dirty="0" err="1"/>
                  <a:t>which</a:t>
                </a:r>
                <a:r>
                  <a:rPr lang="pt-PT" dirty="0"/>
                  <a:t> </a:t>
                </a:r>
                <a:r>
                  <a:rPr lang="pt-PT" dirty="0" err="1"/>
                  <a:t>is</a:t>
                </a:r>
                <a:r>
                  <a:rPr lang="pt-PT" dirty="0"/>
                  <a:t> </a:t>
                </a:r>
                <a:r>
                  <a:rPr lang="pt-PT" dirty="0" err="1"/>
                  <a:t>the</a:t>
                </a:r>
                <a:r>
                  <a:rPr lang="pt-PT" dirty="0"/>
                  <a:t> </a:t>
                </a:r>
                <a:r>
                  <a:rPr lang="pt-PT" dirty="0" err="1"/>
                  <a:t>amount</a:t>
                </a:r>
                <a:r>
                  <a:rPr lang="pt-PT" dirty="0"/>
                  <a:t> </a:t>
                </a:r>
                <a:r>
                  <a:rPr lang="pt-PT" dirty="0" err="1"/>
                  <a:t>of</a:t>
                </a:r>
                <a:r>
                  <a:rPr lang="pt-PT" dirty="0"/>
                  <a:t> </a:t>
                </a:r>
                <a:r>
                  <a:rPr lang="pt-PT" dirty="0" err="1"/>
                  <a:t>energy</a:t>
                </a:r>
                <a:r>
                  <a:rPr lang="pt-PT" dirty="0"/>
                  <a:t> </a:t>
                </a:r>
                <a:r>
                  <a:rPr lang="pt-PT" dirty="0" err="1"/>
                  <a:t>deposited</a:t>
                </a:r>
                <a:r>
                  <a:rPr lang="pt-PT" dirty="0"/>
                  <a:t> per </a:t>
                </a:r>
                <a:r>
                  <a:rPr lang="pt-PT" dirty="0" err="1"/>
                  <a:t>unit</a:t>
                </a:r>
                <a:r>
                  <a:rPr lang="pt-PT" dirty="0"/>
                  <a:t> </a:t>
                </a:r>
                <a:r>
                  <a:rPr lang="pt-PT" dirty="0" err="1"/>
                  <a:t>mass</a:t>
                </a:r>
                <a:r>
                  <a:rPr lang="pt-PT" dirty="0"/>
                  <a:t> </a:t>
                </a:r>
                <a:r>
                  <a:rPr lang="pt-PT" dirty="0" err="1"/>
                  <a:t>of</a:t>
                </a:r>
                <a:r>
                  <a:rPr lang="pt-PT" dirty="0"/>
                  <a:t> </a:t>
                </a:r>
                <a:r>
                  <a:rPr lang="pt-PT" dirty="0" err="1"/>
                  <a:t>material.</a:t>
                </a:r>
                <a:r>
                  <a:rPr lang="pt-PT" b="1" dirty="0" err="1"/>
                  <a:t>K</a:t>
                </a:r>
                <a:r>
                  <a:rPr lang="pt-PT" dirty="0"/>
                  <a:t> </a:t>
                </a:r>
                <a:r>
                  <a:rPr lang="pt-PT" dirty="0" err="1"/>
                  <a:t>is</a:t>
                </a:r>
                <a:r>
                  <a:rPr lang="pt-PT" dirty="0"/>
                  <a:t> </a:t>
                </a:r>
                <a:r>
                  <a:rPr lang="pt-PT" dirty="0" err="1"/>
                  <a:t>the</a:t>
                </a:r>
                <a:r>
                  <a:rPr lang="pt-PT" dirty="0"/>
                  <a:t> </a:t>
                </a:r>
                <a:r>
                  <a:rPr lang="pt-PT" b="1" dirty="0" err="1"/>
                  <a:t>kerma</a:t>
                </a:r>
                <a:r>
                  <a:rPr lang="pt-PT" dirty="0"/>
                  <a:t>, short for </a:t>
                </a:r>
                <a:r>
                  <a:rPr lang="pt-PT" i="1" dirty="0" err="1"/>
                  <a:t>Kinetic</a:t>
                </a:r>
                <a:r>
                  <a:rPr lang="pt-PT" i="1" dirty="0"/>
                  <a:t> </a:t>
                </a:r>
                <a:r>
                  <a:rPr lang="pt-PT" i="1" dirty="0" err="1"/>
                  <a:t>Energy</a:t>
                </a:r>
                <a:r>
                  <a:rPr lang="pt-PT" i="1" dirty="0"/>
                  <a:t> </a:t>
                </a:r>
                <a:r>
                  <a:rPr lang="pt-PT" i="1" dirty="0" err="1"/>
                  <a:t>Released</a:t>
                </a:r>
                <a:r>
                  <a:rPr lang="pt-PT" i="1" dirty="0"/>
                  <a:t> per </a:t>
                </a:r>
                <a:r>
                  <a:rPr lang="pt-PT" i="1" dirty="0" err="1"/>
                  <a:t>Unit</a:t>
                </a:r>
                <a:r>
                  <a:rPr lang="pt-PT" i="1" dirty="0"/>
                  <a:t> </a:t>
                </a:r>
                <a:r>
                  <a:rPr lang="pt-PT" i="1" dirty="0" err="1"/>
                  <a:t>Mass</a:t>
                </a:r>
                <a:r>
                  <a:rPr lang="pt-PT" dirty="0"/>
                  <a:t>. </a:t>
                </a:r>
                <a:r>
                  <a:rPr lang="pt-PT" dirty="0" err="1"/>
                  <a:t>Kerma</a:t>
                </a:r>
                <a:r>
                  <a:rPr lang="pt-PT" dirty="0"/>
                  <a:t> </a:t>
                </a:r>
                <a:r>
                  <a:rPr lang="pt-PT" dirty="0" err="1"/>
                  <a:t>represents</a:t>
                </a:r>
                <a:r>
                  <a:rPr lang="pt-PT" dirty="0"/>
                  <a:t> </a:t>
                </a:r>
                <a:r>
                  <a:rPr lang="pt-PT" dirty="0" err="1"/>
                  <a:t>the</a:t>
                </a:r>
                <a:r>
                  <a:rPr lang="pt-PT" dirty="0"/>
                  <a:t> </a:t>
                </a:r>
                <a:r>
                  <a:rPr lang="pt-PT" dirty="0" err="1"/>
                  <a:t>energy</a:t>
                </a:r>
                <a:r>
                  <a:rPr lang="pt-PT" dirty="0"/>
                  <a:t> </a:t>
                </a:r>
                <a:r>
                  <a:rPr lang="pt-PT" dirty="0" err="1"/>
                  <a:t>transferred</a:t>
                </a:r>
                <a:r>
                  <a:rPr lang="pt-PT" dirty="0"/>
                  <a:t> </a:t>
                </a:r>
                <a:r>
                  <a:rPr lang="pt-PT" dirty="0" err="1"/>
                  <a:t>from</a:t>
                </a:r>
                <a:r>
                  <a:rPr lang="pt-PT" dirty="0"/>
                  <a:t> </a:t>
                </a:r>
                <a:r>
                  <a:rPr lang="pt-PT" dirty="0" err="1"/>
                  <a:t>uncharged</a:t>
                </a:r>
                <a:r>
                  <a:rPr lang="pt-PT" dirty="0"/>
                  <a:t> </a:t>
                </a:r>
                <a:r>
                  <a:rPr lang="pt-PT" dirty="0" err="1"/>
                  <a:t>radiation</a:t>
                </a:r>
                <a:r>
                  <a:rPr lang="pt-PT" dirty="0"/>
                  <a:t>, </a:t>
                </a:r>
                <a:r>
                  <a:rPr lang="pt-PT" dirty="0" err="1"/>
                  <a:t>such</a:t>
                </a:r>
                <a:r>
                  <a:rPr lang="pt-PT" dirty="0"/>
                  <a:t> as </a:t>
                </a:r>
                <a:r>
                  <a:rPr lang="pt-PT" dirty="0" err="1"/>
                  <a:t>neutrons</a:t>
                </a:r>
                <a:r>
                  <a:rPr lang="pt-PT" dirty="0"/>
                  <a:t>, to </a:t>
                </a:r>
                <a:r>
                  <a:rPr lang="pt-PT" dirty="0" err="1"/>
                  <a:t>charged</a:t>
                </a:r>
                <a:r>
                  <a:rPr lang="pt-PT" dirty="0"/>
                  <a:t> </a:t>
                </a:r>
                <a:r>
                  <a:rPr lang="pt-PT" dirty="0" err="1"/>
                  <a:t>particles</a:t>
                </a:r>
                <a:r>
                  <a:rPr lang="pt-PT" dirty="0"/>
                  <a:t> </a:t>
                </a:r>
                <a:r>
                  <a:rPr lang="pt-PT" dirty="0" err="1"/>
                  <a:t>within</a:t>
                </a:r>
                <a:r>
                  <a:rPr lang="pt-PT" dirty="0"/>
                  <a:t> a </a:t>
                </a:r>
                <a:r>
                  <a:rPr lang="pt-PT" dirty="0" err="1"/>
                  <a:t>material.</a:t>
                </a:r>
                <a:r>
                  <a:rPr lang="pt-PT" b="1" dirty="0" err="1"/>
                  <a:t>Φ</a:t>
                </a:r>
                <a:r>
                  <a:rPr lang="pt-PT" b="1" dirty="0"/>
                  <a:t> (</a:t>
                </a:r>
                <a:r>
                  <a:rPr lang="pt-PT" b="1" dirty="0" err="1"/>
                  <a:t>phi</a:t>
                </a:r>
                <a:r>
                  <a:rPr lang="pt-PT" b="1" dirty="0"/>
                  <a:t>)</a:t>
                </a:r>
                <a:r>
                  <a:rPr lang="pt-PT" dirty="0"/>
                  <a:t> </a:t>
                </a:r>
                <a:r>
                  <a:rPr lang="pt-PT" dirty="0" err="1"/>
                  <a:t>is</a:t>
                </a:r>
                <a:r>
                  <a:rPr lang="pt-PT" dirty="0"/>
                  <a:t> </a:t>
                </a:r>
                <a:r>
                  <a:rPr lang="pt-PT" dirty="0" err="1"/>
                  <a:t>the</a:t>
                </a:r>
                <a:r>
                  <a:rPr lang="pt-PT" dirty="0"/>
                  <a:t> </a:t>
                </a:r>
                <a:r>
                  <a:rPr lang="pt-PT" b="1" dirty="0" err="1"/>
                  <a:t>neutron</a:t>
                </a:r>
                <a:r>
                  <a:rPr lang="pt-PT" b="1" dirty="0"/>
                  <a:t> flux</a:t>
                </a:r>
                <a:r>
                  <a:rPr lang="pt-PT" dirty="0"/>
                  <a:t>, </a:t>
                </a:r>
                <a:r>
                  <a:rPr lang="pt-PT" dirty="0" err="1"/>
                  <a:t>which</a:t>
                </a:r>
                <a:r>
                  <a:rPr lang="pt-PT" dirty="0"/>
                  <a:t> </a:t>
                </a:r>
                <a:r>
                  <a:rPr lang="pt-PT" dirty="0" err="1"/>
                  <a:t>is</a:t>
                </a:r>
                <a:r>
                  <a:rPr lang="pt-PT" dirty="0"/>
                  <a:t> </a:t>
                </a:r>
                <a:r>
                  <a:rPr lang="pt-PT" dirty="0" err="1"/>
                  <a:t>the</a:t>
                </a:r>
                <a:r>
                  <a:rPr lang="pt-PT" dirty="0"/>
                  <a:t> </a:t>
                </a:r>
                <a:r>
                  <a:rPr lang="pt-PT" dirty="0" err="1"/>
                  <a:t>number</a:t>
                </a:r>
                <a:r>
                  <a:rPr lang="pt-PT" dirty="0"/>
                  <a:t> </a:t>
                </a:r>
                <a:r>
                  <a:rPr lang="pt-PT" dirty="0" err="1"/>
                  <a:t>of</a:t>
                </a:r>
                <a:r>
                  <a:rPr lang="pt-PT" dirty="0"/>
                  <a:t> </a:t>
                </a:r>
                <a:r>
                  <a:rPr lang="pt-PT" dirty="0" err="1"/>
                  <a:t>neutrons</a:t>
                </a:r>
                <a:r>
                  <a:rPr lang="pt-PT" dirty="0"/>
                  <a:t> </a:t>
                </a:r>
                <a:r>
                  <a:rPr lang="pt-PT" dirty="0" err="1"/>
                  <a:t>passing</a:t>
                </a:r>
                <a:r>
                  <a:rPr lang="pt-PT" dirty="0"/>
                  <a:t> </a:t>
                </a:r>
                <a:r>
                  <a:rPr lang="pt-PT" dirty="0" err="1"/>
                  <a:t>through</a:t>
                </a:r>
                <a:r>
                  <a:rPr lang="pt-PT" dirty="0"/>
                  <a:t> a </a:t>
                </a:r>
                <a:r>
                  <a:rPr lang="pt-PT" dirty="0" err="1"/>
                  <a:t>unit</a:t>
                </a:r>
                <a:r>
                  <a:rPr lang="pt-PT" dirty="0"/>
                  <a:t> </a:t>
                </a:r>
                <a:r>
                  <a:rPr lang="pt-PT" dirty="0" err="1"/>
                  <a:t>area</a:t>
                </a:r>
                <a:r>
                  <a:rPr lang="pt-PT" dirty="0"/>
                  <a:t> per </a:t>
                </a:r>
                <a:r>
                  <a:rPr lang="pt-PT" dirty="0" err="1"/>
                  <a:t>unit</a:t>
                </a:r>
                <a:r>
                  <a:rPr lang="pt-PT" dirty="0"/>
                  <a:t> time. A </a:t>
                </a:r>
                <a:r>
                  <a:rPr lang="pt-PT" dirty="0" err="1"/>
                  <a:t>higher</a:t>
                </a:r>
                <a:r>
                  <a:rPr lang="pt-PT" dirty="0"/>
                  <a:t> </a:t>
                </a:r>
                <a:r>
                  <a:rPr lang="pt-PT" dirty="0" err="1"/>
                  <a:t>neutron</a:t>
                </a:r>
                <a:r>
                  <a:rPr lang="pt-PT" dirty="0"/>
                  <a:t> flux </a:t>
                </a:r>
                <a:r>
                  <a:rPr lang="pt-PT" dirty="0" err="1"/>
                  <a:t>means</a:t>
                </a:r>
                <a:r>
                  <a:rPr lang="pt-PT" dirty="0"/>
                  <a:t> more </a:t>
                </a:r>
                <a:r>
                  <a:rPr lang="pt-PT" dirty="0" err="1"/>
                  <a:t>neutron</a:t>
                </a:r>
                <a:r>
                  <a:rPr lang="pt-PT" dirty="0"/>
                  <a:t> </a:t>
                </a:r>
                <a:r>
                  <a:rPr lang="pt-PT" dirty="0" err="1"/>
                  <a:t>interactions</a:t>
                </a:r>
                <a:r>
                  <a:rPr lang="pt-PT" dirty="0"/>
                  <a:t> </a:t>
                </a:r>
                <a:r>
                  <a:rPr lang="pt-PT" dirty="0" err="1"/>
                  <a:t>and</a:t>
                </a:r>
                <a:r>
                  <a:rPr lang="pt-PT" dirty="0"/>
                  <a:t>, </a:t>
                </a:r>
                <a:r>
                  <a:rPr lang="pt-PT" dirty="0" err="1"/>
                  <a:t>therefore</a:t>
                </a:r>
                <a:r>
                  <a:rPr lang="pt-PT" dirty="0"/>
                  <a:t>, a </a:t>
                </a:r>
                <a:r>
                  <a:rPr lang="pt-PT" dirty="0" err="1"/>
                  <a:t>higher</a:t>
                </a:r>
                <a:r>
                  <a:rPr lang="pt-PT" dirty="0"/>
                  <a:t> </a:t>
                </a:r>
                <a:r>
                  <a:rPr lang="pt-PT" dirty="0" err="1"/>
                  <a:t>potential</a:t>
                </a:r>
                <a:r>
                  <a:rPr lang="pt-PT" dirty="0"/>
                  <a:t> dose.</a:t>
                </a:r>
                <a14:m>
                  <m:oMath xmlns:m="http://schemas.openxmlformats.org/officeDocument/2006/math">
                    <m:sSub>
                      <m:sSubPr>
                        <m:ctrlPr>
                          <a:rPr lang="pt-PT" sz="1200" kern="1200">
                            <a:solidFill>
                              <a:schemeClr val="tx1"/>
                            </a:solidFill>
                            <a:latin typeface="+mn-lt"/>
                            <a:ea typeface="+mn-ea"/>
                            <a:cs typeface="+mn-cs"/>
                          </a:rPr>
                        </m:ctrlPr>
                      </m:sSubPr>
                      <m:e>
                        <m:r>
                          <a:rPr lang="pt-PT" sz="1200" i="1" kern="1200">
                            <a:solidFill>
                              <a:schemeClr val="tx1"/>
                            </a:solidFill>
                            <a:latin typeface="+mn-lt"/>
                            <a:ea typeface="+mn-ea"/>
                            <a:cs typeface="+mn-cs"/>
                          </a:rPr>
                          <m:t>𝐹</m:t>
                        </m:r>
                      </m:e>
                      <m:sub>
                        <m:r>
                          <a:rPr lang="pt-PT" sz="1200" i="1" kern="1200">
                            <a:solidFill>
                              <a:schemeClr val="tx1"/>
                            </a:solidFill>
                            <a:latin typeface="+mn-lt"/>
                            <a:ea typeface="+mn-ea"/>
                            <a:cs typeface="+mn-cs"/>
                          </a:rPr>
                          <m:t>𝑛</m:t>
                        </m:r>
                      </m:sub>
                    </m:sSub>
                    <m:d>
                      <m:dPr>
                        <m:sepChr m:val=","/>
                        <m:ctrlPr>
                          <a:rPr lang="pt-PT" sz="1200" i="1" kern="1200">
                            <a:solidFill>
                              <a:schemeClr val="tx1"/>
                            </a:solidFill>
                            <a:latin typeface="+mn-lt"/>
                            <a:ea typeface="+mn-ea"/>
                            <a:cs typeface="+mn-cs"/>
                          </a:rPr>
                        </m:ctrlPr>
                      </m:dPr>
                      <m:e>
                        <m:r>
                          <a:rPr lang="pt-PT" sz="1200" i="1" kern="1200">
                            <a:solidFill>
                              <a:schemeClr val="tx1"/>
                            </a:solidFill>
                            <a:latin typeface="+mn-lt"/>
                            <a:ea typeface="+mn-ea"/>
                            <a:cs typeface="+mn-cs"/>
                          </a:rPr>
                          <m:t>𝑇</m:t>
                        </m:r>
                      </m:e>
                      <m:e>
                        <m:r>
                          <a:rPr lang="pt-PT" sz="1200" i="1" kern="1200">
                            <a:solidFill>
                              <a:schemeClr val="tx1"/>
                            </a:solidFill>
                            <a:latin typeface="+mn-lt"/>
                            <a:ea typeface="+mn-ea"/>
                            <a:cs typeface="+mn-cs"/>
                          </a:rPr>
                          <m:t>𝑍</m:t>
                        </m:r>
                      </m:e>
                    </m:d>
                  </m:oMath>
                </a14:m>
                <a:r>
                  <a:rPr lang="pt-PT" dirty="0"/>
                  <a:t> </a:t>
                </a:r>
                <a:r>
                  <a:rPr lang="pt-PT" dirty="0" err="1"/>
                  <a:t>is</a:t>
                </a:r>
                <a:r>
                  <a:rPr lang="pt-PT" dirty="0"/>
                  <a:t> </a:t>
                </a:r>
                <a:r>
                  <a:rPr lang="pt-PT" dirty="0" err="1"/>
                  <a:t>the</a:t>
                </a:r>
                <a:r>
                  <a:rPr lang="pt-PT" dirty="0"/>
                  <a:t> </a:t>
                </a:r>
                <a:r>
                  <a:rPr lang="pt-PT" b="1" dirty="0" err="1"/>
                  <a:t>neutron</a:t>
                </a:r>
                <a:r>
                  <a:rPr lang="pt-PT" b="1" dirty="0"/>
                  <a:t> </a:t>
                </a:r>
                <a:r>
                  <a:rPr lang="pt-PT" b="1" dirty="0" err="1"/>
                  <a:t>kerma</a:t>
                </a:r>
                <a:r>
                  <a:rPr lang="pt-PT" b="1" dirty="0"/>
                  <a:t> </a:t>
                </a:r>
                <a:r>
                  <a:rPr lang="pt-PT" b="1" dirty="0" err="1"/>
                  <a:t>factor</a:t>
                </a:r>
                <a:r>
                  <a:rPr lang="pt-PT" dirty="0"/>
                  <a:t>. </a:t>
                </a:r>
                <a:r>
                  <a:rPr lang="pt-PT" dirty="0" err="1"/>
                  <a:t>It</a:t>
                </a:r>
                <a:r>
                  <a:rPr lang="pt-PT" dirty="0"/>
                  <a:t> </a:t>
                </a:r>
                <a:r>
                  <a:rPr lang="pt-PT" dirty="0" err="1"/>
                  <a:t>depends</a:t>
                </a:r>
                <a:r>
                  <a:rPr lang="pt-PT" dirty="0"/>
                  <a:t> </a:t>
                </a:r>
                <a:r>
                  <a:rPr lang="pt-PT" dirty="0" err="1"/>
                  <a:t>on</a:t>
                </a:r>
                <a:r>
                  <a:rPr lang="pt-PT" dirty="0"/>
                  <a:t> </a:t>
                </a:r>
                <a:r>
                  <a:rPr lang="pt-PT" dirty="0" err="1"/>
                  <a:t>the</a:t>
                </a:r>
                <a:r>
                  <a:rPr lang="pt-PT" dirty="0"/>
                  <a:t> </a:t>
                </a:r>
                <a:r>
                  <a:rPr lang="pt-PT" b="1" dirty="0" err="1"/>
                  <a:t>neutron</a:t>
                </a:r>
                <a:r>
                  <a:rPr lang="pt-PT" b="1" dirty="0"/>
                  <a:t> </a:t>
                </a:r>
                <a:r>
                  <a:rPr lang="pt-PT" b="1" dirty="0" err="1"/>
                  <a:t>energy</a:t>
                </a:r>
                <a:r>
                  <a:rPr lang="pt-PT" b="1" dirty="0"/>
                  <a:t> (T)</a:t>
                </a:r>
                <a:r>
                  <a:rPr lang="pt-PT" dirty="0"/>
                  <a:t> </a:t>
                </a:r>
                <a:r>
                  <a:rPr lang="pt-PT" dirty="0" err="1"/>
                  <a:t>and</a:t>
                </a:r>
                <a:r>
                  <a:rPr lang="pt-PT" dirty="0"/>
                  <a:t> </a:t>
                </a:r>
                <a:r>
                  <a:rPr lang="pt-PT" dirty="0" err="1"/>
                  <a:t>the</a:t>
                </a:r>
                <a:r>
                  <a:rPr lang="pt-PT" dirty="0"/>
                  <a:t> </a:t>
                </a:r>
                <a:r>
                  <a:rPr lang="pt-PT" b="1" dirty="0"/>
                  <a:t>target </a:t>
                </a:r>
                <a:r>
                  <a:rPr lang="pt-PT" b="1" dirty="0" err="1"/>
                  <a:t>nucleus</a:t>
                </a:r>
                <a:r>
                  <a:rPr lang="pt-PT" b="1" dirty="0"/>
                  <a:t> (Z)</a:t>
                </a:r>
                <a:r>
                  <a:rPr lang="pt-PT" dirty="0"/>
                  <a:t>, </a:t>
                </a:r>
                <a:r>
                  <a:rPr lang="pt-PT" dirty="0" err="1"/>
                  <a:t>or</a:t>
                </a:r>
                <a:r>
                  <a:rPr lang="pt-PT" dirty="0"/>
                  <a:t> </a:t>
                </a:r>
                <a:r>
                  <a:rPr lang="pt-PT" dirty="0" err="1"/>
                  <a:t>the</a:t>
                </a:r>
                <a:r>
                  <a:rPr lang="pt-PT" dirty="0"/>
                  <a:t> </a:t>
                </a:r>
                <a:r>
                  <a:rPr lang="pt-PT" dirty="0" err="1"/>
                  <a:t>atomic</a:t>
                </a:r>
                <a:r>
                  <a:rPr lang="pt-PT" dirty="0"/>
                  <a:t> </a:t>
                </a:r>
                <a:r>
                  <a:rPr lang="pt-PT" dirty="0" err="1"/>
                  <a:t>number</a:t>
                </a:r>
                <a:r>
                  <a:rPr lang="pt-PT" dirty="0"/>
                  <a:t> </a:t>
                </a:r>
                <a:r>
                  <a:rPr lang="pt-PT" dirty="0" err="1"/>
                  <a:t>of</a:t>
                </a:r>
                <a:r>
                  <a:rPr lang="pt-PT" dirty="0"/>
                  <a:t> </a:t>
                </a:r>
                <a:r>
                  <a:rPr lang="pt-PT" dirty="0" err="1"/>
                  <a:t>the</a:t>
                </a:r>
                <a:r>
                  <a:rPr lang="pt-PT" dirty="0"/>
                  <a:t> material. </a:t>
                </a:r>
                <a:r>
                  <a:rPr lang="pt-PT" dirty="0" err="1"/>
                  <a:t>This</a:t>
                </a:r>
                <a:r>
                  <a:rPr lang="pt-PT" dirty="0"/>
                  <a:t> </a:t>
                </a:r>
                <a:r>
                  <a:rPr lang="pt-PT" dirty="0" err="1"/>
                  <a:t>factor</a:t>
                </a:r>
                <a:r>
                  <a:rPr lang="pt-PT" dirty="0"/>
                  <a:t> </a:t>
                </a:r>
                <a:r>
                  <a:rPr lang="pt-PT" dirty="0" err="1"/>
                  <a:t>indicates</a:t>
                </a:r>
                <a:r>
                  <a:rPr lang="pt-PT" dirty="0"/>
                  <a:t> </a:t>
                </a:r>
                <a:r>
                  <a:rPr lang="pt-PT" dirty="0" err="1"/>
                  <a:t>how</a:t>
                </a:r>
                <a:r>
                  <a:rPr lang="pt-PT" dirty="0"/>
                  <a:t> </a:t>
                </a:r>
                <a:r>
                  <a:rPr lang="pt-PT" dirty="0" err="1"/>
                  <a:t>efficiently</a:t>
                </a:r>
                <a:r>
                  <a:rPr lang="pt-PT" dirty="0"/>
                  <a:t> </a:t>
                </a:r>
                <a:r>
                  <a:rPr lang="pt-PT" dirty="0" err="1"/>
                  <a:t>neutrons</a:t>
                </a:r>
                <a:r>
                  <a:rPr lang="pt-PT" dirty="0"/>
                  <a:t> </a:t>
                </a:r>
                <a:r>
                  <a:rPr lang="pt-PT" dirty="0" err="1"/>
                  <a:t>transfer</a:t>
                </a:r>
                <a:r>
                  <a:rPr lang="pt-PT" dirty="0"/>
                  <a:t> </a:t>
                </a:r>
                <a:r>
                  <a:rPr lang="pt-PT" dirty="0" err="1"/>
                  <a:t>their</a:t>
                </a:r>
                <a:r>
                  <a:rPr lang="pt-PT" dirty="0"/>
                  <a:t> </a:t>
                </a:r>
                <a:r>
                  <a:rPr lang="pt-PT" dirty="0" err="1"/>
                  <a:t>energy</a:t>
                </a:r>
                <a:r>
                  <a:rPr lang="pt-PT" dirty="0"/>
                  <a:t> to </a:t>
                </a:r>
                <a:r>
                  <a:rPr lang="pt-PT" dirty="0" err="1"/>
                  <a:t>the</a:t>
                </a:r>
                <a:r>
                  <a:rPr lang="pt-PT" dirty="0"/>
                  <a:t> material </a:t>
                </a:r>
                <a:r>
                  <a:rPr lang="pt-PT" dirty="0" err="1"/>
                  <a:t>through</a:t>
                </a:r>
                <a:r>
                  <a:rPr lang="pt-PT" dirty="0"/>
                  <a:t> </a:t>
                </a:r>
                <a:r>
                  <a:rPr lang="pt-PT" dirty="0" err="1"/>
                  <a:t>the</a:t>
                </a:r>
                <a:r>
                  <a:rPr lang="pt-PT" dirty="0"/>
                  <a:t> </a:t>
                </a:r>
                <a:r>
                  <a:rPr lang="pt-PT" dirty="0" err="1"/>
                  <a:t>charged</a:t>
                </a:r>
                <a:r>
                  <a:rPr lang="pt-PT" dirty="0"/>
                  <a:t> </a:t>
                </a:r>
                <a:r>
                  <a:rPr lang="pt-PT" dirty="0" err="1"/>
                  <a:t>particles</a:t>
                </a:r>
                <a:r>
                  <a:rPr lang="pt-PT" dirty="0"/>
                  <a:t> </a:t>
                </a:r>
                <a:r>
                  <a:rPr lang="pt-PT" dirty="0" err="1"/>
                  <a:t>they</a:t>
                </a:r>
                <a:r>
                  <a:rPr lang="pt-PT" dirty="0"/>
                  <a:t> </a:t>
                </a:r>
                <a:r>
                  <a:rPr lang="pt-PT" dirty="0" err="1"/>
                  <a:t>produce</a:t>
                </a:r>
                <a:r>
                  <a:rPr lang="pt-PT" dirty="0"/>
                  <a:t>.</a:t>
                </a:r>
                <a:endParaRPr lang="pt-PT"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t-PT"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PT" sz="1200" b="0" i="0" u="none" strike="noStrike" kern="1200" dirty="0" err="1">
                    <a:solidFill>
                      <a:schemeClr val="tx1"/>
                    </a:solidFill>
                    <a:effectLst/>
                    <a:latin typeface="+mn-lt"/>
                    <a:ea typeface="+mn-ea"/>
                    <a:cs typeface="+mn-cs"/>
                  </a:rPr>
                  <a:t>The</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equation</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tells</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us</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that</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the</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absorbed</a:t>
                </a:r>
                <a:r>
                  <a:rPr lang="pt-PT" sz="1200" b="0" i="0" u="none" strike="noStrike" kern="1200" dirty="0">
                    <a:solidFill>
                      <a:schemeClr val="tx1"/>
                    </a:solidFill>
                    <a:effectLst/>
                    <a:latin typeface="+mn-lt"/>
                    <a:ea typeface="+mn-ea"/>
                    <a:cs typeface="+mn-cs"/>
                  </a:rPr>
                  <a:t> dose </a:t>
                </a:r>
                <a:r>
                  <a:rPr lang="pt-PT" sz="1200" b="0" i="0" u="none" strike="noStrike" kern="1200" dirty="0" err="1">
                    <a:solidFill>
                      <a:schemeClr val="tx1"/>
                    </a:solidFill>
                    <a:effectLst/>
                    <a:latin typeface="+mn-lt"/>
                    <a:ea typeface="+mn-ea"/>
                    <a:cs typeface="+mn-cs"/>
                  </a:rPr>
                  <a:t>is</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proportional</a:t>
                </a:r>
                <a:r>
                  <a:rPr lang="pt-PT" sz="1200" b="0" i="0" u="none" strike="noStrike" kern="1200" dirty="0">
                    <a:solidFill>
                      <a:schemeClr val="tx1"/>
                    </a:solidFill>
                    <a:effectLst/>
                    <a:latin typeface="+mn-lt"/>
                    <a:ea typeface="+mn-ea"/>
                    <a:cs typeface="+mn-cs"/>
                  </a:rPr>
                  <a:t> to </a:t>
                </a:r>
                <a:r>
                  <a:rPr lang="pt-PT" sz="1200" b="0" i="0" u="none" strike="noStrike" kern="1200" dirty="0" err="1">
                    <a:solidFill>
                      <a:schemeClr val="tx1"/>
                    </a:solidFill>
                    <a:effectLst/>
                    <a:latin typeface="+mn-lt"/>
                    <a:ea typeface="+mn-ea"/>
                    <a:cs typeface="+mn-cs"/>
                  </a:rPr>
                  <a:t>both</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the</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neutron</a:t>
                </a:r>
                <a:r>
                  <a:rPr lang="pt-PT" sz="1200" b="0" i="0" u="none" strike="noStrike" kern="1200" dirty="0">
                    <a:solidFill>
                      <a:schemeClr val="tx1"/>
                    </a:solidFill>
                    <a:effectLst/>
                    <a:latin typeface="+mn-lt"/>
                    <a:ea typeface="+mn-ea"/>
                    <a:cs typeface="+mn-cs"/>
                  </a:rPr>
                  <a:t> flux </a:t>
                </a:r>
                <a:r>
                  <a:rPr lang="pt-PT" sz="1200" b="0" i="0" u="none" strike="noStrike" kern="1200" dirty="0" err="1">
                    <a:solidFill>
                      <a:schemeClr val="tx1"/>
                    </a:solidFill>
                    <a:effectLst/>
                    <a:latin typeface="+mn-lt"/>
                    <a:ea typeface="+mn-ea"/>
                    <a:cs typeface="+mn-cs"/>
                  </a:rPr>
                  <a:t>and</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the</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neutron</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kerma</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factor</a:t>
                </a:r>
                <a:r>
                  <a:rPr lang="pt-PT" sz="1200" b="0" i="0" u="none" strike="noStrike" kern="1200" dirty="0">
                    <a:solidFill>
                      <a:schemeClr val="tx1"/>
                    </a:solidFill>
                    <a:effectLst/>
                    <a:latin typeface="+mn-lt"/>
                    <a:ea typeface="+mn-ea"/>
                    <a:cs typeface="+mn-cs"/>
                  </a:rPr>
                  <a:t>. In </a:t>
                </a:r>
                <a:r>
                  <a:rPr lang="pt-PT" sz="1200" b="0" i="0" u="none" strike="noStrike" kern="1200" dirty="0" err="1">
                    <a:solidFill>
                      <a:schemeClr val="tx1"/>
                    </a:solidFill>
                    <a:effectLst/>
                    <a:latin typeface="+mn-lt"/>
                    <a:ea typeface="+mn-ea"/>
                    <a:cs typeface="+mn-cs"/>
                  </a:rPr>
                  <a:t>other</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words</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the</a:t>
                </a:r>
                <a:r>
                  <a:rPr lang="pt-PT" sz="1200" b="0" i="0" u="none" strike="noStrike" kern="1200" dirty="0">
                    <a:solidFill>
                      <a:schemeClr val="tx1"/>
                    </a:solidFill>
                    <a:effectLst/>
                    <a:latin typeface="+mn-lt"/>
                    <a:ea typeface="+mn-ea"/>
                    <a:cs typeface="+mn-cs"/>
                  </a:rPr>
                  <a:t> dose </a:t>
                </a:r>
                <a:r>
                  <a:rPr lang="pt-PT" sz="1200" b="0" i="0" u="none" strike="noStrike" kern="1200" dirty="0" err="1">
                    <a:solidFill>
                      <a:schemeClr val="tx1"/>
                    </a:solidFill>
                    <a:effectLst/>
                    <a:latin typeface="+mn-lt"/>
                    <a:ea typeface="+mn-ea"/>
                    <a:cs typeface="+mn-cs"/>
                  </a:rPr>
                  <a:t>increases</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either</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when</a:t>
                </a:r>
                <a:r>
                  <a:rPr lang="pt-PT" sz="1200" b="0" i="0" u="none" strike="noStrike" kern="1200" dirty="0">
                    <a:solidFill>
                      <a:schemeClr val="tx1"/>
                    </a:solidFill>
                    <a:effectLst/>
                    <a:latin typeface="+mn-lt"/>
                    <a:ea typeface="+mn-ea"/>
                    <a:cs typeface="+mn-cs"/>
                  </a:rPr>
                  <a:t> more </a:t>
                </a:r>
                <a:r>
                  <a:rPr lang="pt-PT" sz="1200" b="0" i="0" u="none" strike="noStrike" kern="1200" dirty="0" err="1">
                    <a:solidFill>
                      <a:schemeClr val="tx1"/>
                    </a:solidFill>
                    <a:effectLst/>
                    <a:latin typeface="+mn-lt"/>
                    <a:ea typeface="+mn-ea"/>
                    <a:cs typeface="+mn-cs"/>
                  </a:rPr>
                  <a:t>neutrons</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interact</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with</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the</a:t>
                </a:r>
                <a:r>
                  <a:rPr lang="pt-PT" sz="1200" b="0" i="0" u="none" strike="noStrike" kern="1200" dirty="0">
                    <a:solidFill>
                      <a:schemeClr val="tx1"/>
                    </a:solidFill>
                    <a:effectLst/>
                    <a:latin typeface="+mn-lt"/>
                    <a:ea typeface="+mn-ea"/>
                    <a:cs typeface="+mn-cs"/>
                  </a:rPr>
                  <a:t> material </a:t>
                </a:r>
                <a:r>
                  <a:rPr lang="pt-PT" sz="1200" b="0" i="0" u="none" strike="noStrike" kern="1200" dirty="0" err="1">
                    <a:solidFill>
                      <a:schemeClr val="tx1"/>
                    </a:solidFill>
                    <a:effectLst/>
                    <a:latin typeface="+mn-lt"/>
                    <a:ea typeface="+mn-ea"/>
                    <a:cs typeface="+mn-cs"/>
                  </a:rPr>
                  <a:t>or</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when</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the</a:t>
                </a:r>
                <a:r>
                  <a:rPr lang="pt-PT" sz="1200" b="0" i="0" u="none" strike="noStrike" kern="1200" dirty="0">
                    <a:solidFill>
                      <a:schemeClr val="tx1"/>
                    </a:solidFill>
                    <a:effectLst/>
                    <a:latin typeface="+mn-lt"/>
                    <a:ea typeface="+mn-ea"/>
                    <a:cs typeface="+mn-cs"/>
                  </a:rPr>
                  <a:t> material </a:t>
                </a:r>
                <a:r>
                  <a:rPr lang="pt-PT" sz="1200" b="0" i="0" u="none" strike="noStrike" kern="1200" dirty="0" err="1">
                    <a:solidFill>
                      <a:schemeClr val="tx1"/>
                    </a:solidFill>
                    <a:effectLst/>
                    <a:latin typeface="+mn-lt"/>
                    <a:ea typeface="+mn-ea"/>
                    <a:cs typeface="+mn-cs"/>
                  </a:rPr>
                  <a:t>is</a:t>
                </a:r>
                <a:r>
                  <a:rPr lang="pt-PT" sz="1200" b="0" i="0" u="none" strike="noStrike" kern="1200" dirty="0">
                    <a:solidFill>
                      <a:schemeClr val="tx1"/>
                    </a:solidFill>
                    <a:effectLst/>
                    <a:latin typeface="+mn-lt"/>
                    <a:ea typeface="+mn-ea"/>
                    <a:cs typeface="+mn-cs"/>
                  </a:rPr>
                  <a:t> more </a:t>
                </a:r>
                <a:r>
                  <a:rPr lang="pt-PT" sz="1200" b="0" i="0" u="none" strike="noStrike" kern="1200" dirty="0" err="1">
                    <a:solidFill>
                      <a:schemeClr val="tx1"/>
                    </a:solidFill>
                    <a:effectLst/>
                    <a:latin typeface="+mn-lt"/>
                    <a:ea typeface="+mn-ea"/>
                    <a:cs typeface="+mn-cs"/>
                  </a:rPr>
                  <a:t>effective</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at</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converting</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neutron</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energy</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into</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kinetic</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energy</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of</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charged</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particles</a:t>
                </a:r>
                <a:r>
                  <a:rPr lang="pt-PT" sz="1200" b="0" i="0" u="none" strike="noStrike" kern="1200" dirty="0">
                    <a:solidFill>
                      <a:schemeClr val="tx1"/>
                    </a:solidFill>
                    <a:effectLst/>
                    <a:latin typeface="+mn-lt"/>
                    <a:ea typeface="+mn-ea"/>
                    <a:cs typeface="+mn-cs"/>
                  </a:rPr>
                  <a:t>.</a:t>
                </a:r>
                <a:endParaRPr lang="en-US" dirty="0"/>
              </a:p>
            </p:txBody>
          </p:sp>
        </mc:Choice>
        <mc:Fallback>
          <p:sp>
            <p:nvSpPr>
              <p:cNvPr id="3" name="Marcador de Posição de Notas 2">
                <a:extLst>
                  <a:ext uri="{FF2B5EF4-FFF2-40B4-BE49-F238E27FC236}">
                    <a16:creationId xmlns:a16="http://schemas.microsoft.com/office/drawing/2014/main" id="{6F25CCA1-2F59-8318-60AE-66F5FEFE15C6}"/>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b="1" dirty="0"/>
                  <a:t>D</a:t>
                </a:r>
                <a:r>
                  <a:rPr lang="pt-PT" dirty="0"/>
                  <a:t> </a:t>
                </a:r>
                <a:r>
                  <a:rPr lang="pt-PT" dirty="0" err="1"/>
                  <a:t>is</a:t>
                </a:r>
                <a:r>
                  <a:rPr lang="pt-PT" dirty="0"/>
                  <a:t> </a:t>
                </a:r>
                <a:r>
                  <a:rPr lang="pt-PT" dirty="0" err="1"/>
                  <a:t>the</a:t>
                </a:r>
                <a:r>
                  <a:rPr lang="pt-PT" dirty="0"/>
                  <a:t> </a:t>
                </a:r>
                <a:r>
                  <a:rPr lang="pt-PT" dirty="0" err="1"/>
                  <a:t>absorbed</a:t>
                </a:r>
                <a:r>
                  <a:rPr lang="pt-PT" dirty="0"/>
                  <a:t> dose, </a:t>
                </a:r>
                <a:r>
                  <a:rPr lang="pt-PT" dirty="0" err="1"/>
                  <a:t>which</a:t>
                </a:r>
                <a:r>
                  <a:rPr lang="pt-PT" dirty="0"/>
                  <a:t> </a:t>
                </a:r>
                <a:r>
                  <a:rPr lang="pt-PT" dirty="0" err="1"/>
                  <a:t>is</a:t>
                </a:r>
                <a:r>
                  <a:rPr lang="pt-PT" dirty="0"/>
                  <a:t> </a:t>
                </a:r>
                <a:r>
                  <a:rPr lang="pt-PT" dirty="0" err="1"/>
                  <a:t>the</a:t>
                </a:r>
                <a:r>
                  <a:rPr lang="pt-PT" dirty="0"/>
                  <a:t> </a:t>
                </a:r>
                <a:r>
                  <a:rPr lang="pt-PT" dirty="0" err="1"/>
                  <a:t>amount</a:t>
                </a:r>
                <a:r>
                  <a:rPr lang="pt-PT" dirty="0"/>
                  <a:t> </a:t>
                </a:r>
                <a:r>
                  <a:rPr lang="pt-PT" dirty="0" err="1"/>
                  <a:t>of</a:t>
                </a:r>
                <a:r>
                  <a:rPr lang="pt-PT" dirty="0"/>
                  <a:t> </a:t>
                </a:r>
                <a:r>
                  <a:rPr lang="pt-PT" dirty="0" err="1"/>
                  <a:t>energy</a:t>
                </a:r>
                <a:r>
                  <a:rPr lang="pt-PT" dirty="0"/>
                  <a:t> </a:t>
                </a:r>
                <a:r>
                  <a:rPr lang="pt-PT" dirty="0" err="1"/>
                  <a:t>deposited</a:t>
                </a:r>
                <a:r>
                  <a:rPr lang="pt-PT" dirty="0"/>
                  <a:t> per </a:t>
                </a:r>
                <a:r>
                  <a:rPr lang="pt-PT" dirty="0" err="1"/>
                  <a:t>unit</a:t>
                </a:r>
                <a:r>
                  <a:rPr lang="pt-PT" dirty="0"/>
                  <a:t> </a:t>
                </a:r>
                <a:r>
                  <a:rPr lang="pt-PT" dirty="0" err="1"/>
                  <a:t>mass</a:t>
                </a:r>
                <a:r>
                  <a:rPr lang="pt-PT" dirty="0"/>
                  <a:t> </a:t>
                </a:r>
                <a:r>
                  <a:rPr lang="pt-PT" dirty="0" err="1"/>
                  <a:t>of</a:t>
                </a:r>
                <a:r>
                  <a:rPr lang="pt-PT" dirty="0"/>
                  <a:t> </a:t>
                </a:r>
                <a:r>
                  <a:rPr lang="pt-PT" dirty="0" err="1"/>
                  <a:t>material.</a:t>
                </a:r>
                <a:r>
                  <a:rPr lang="pt-PT" b="1" dirty="0" err="1"/>
                  <a:t>K</a:t>
                </a:r>
                <a:r>
                  <a:rPr lang="pt-PT" dirty="0"/>
                  <a:t> </a:t>
                </a:r>
                <a:r>
                  <a:rPr lang="pt-PT" dirty="0" err="1"/>
                  <a:t>is</a:t>
                </a:r>
                <a:r>
                  <a:rPr lang="pt-PT" dirty="0"/>
                  <a:t> </a:t>
                </a:r>
                <a:r>
                  <a:rPr lang="pt-PT" dirty="0" err="1"/>
                  <a:t>the</a:t>
                </a:r>
                <a:r>
                  <a:rPr lang="pt-PT" dirty="0"/>
                  <a:t> </a:t>
                </a:r>
                <a:r>
                  <a:rPr lang="pt-PT" b="1" dirty="0" err="1"/>
                  <a:t>kerma</a:t>
                </a:r>
                <a:r>
                  <a:rPr lang="pt-PT" dirty="0"/>
                  <a:t>, short for </a:t>
                </a:r>
                <a:r>
                  <a:rPr lang="pt-PT" i="1" dirty="0" err="1"/>
                  <a:t>Kinetic</a:t>
                </a:r>
                <a:r>
                  <a:rPr lang="pt-PT" i="1" dirty="0"/>
                  <a:t> </a:t>
                </a:r>
                <a:r>
                  <a:rPr lang="pt-PT" i="1" dirty="0" err="1"/>
                  <a:t>Energy</a:t>
                </a:r>
                <a:r>
                  <a:rPr lang="pt-PT" i="1" dirty="0"/>
                  <a:t> </a:t>
                </a:r>
                <a:r>
                  <a:rPr lang="pt-PT" i="1" dirty="0" err="1"/>
                  <a:t>Released</a:t>
                </a:r>
                <a:r>
                  <a:rPr lang="pt-PT" i="1" dirty="0"/>
                  <a:t> per </a:t>
                </a:r>
                <a:r>
                  <a:rPr lang="pt-PT" i="1" dirty="0" err="1"/>
                  <a:t>Unit</a:t>
                </a:r>
                <a:r>
                  <a:rPr lang="pt-PT" i="1" dirty="0"/>
                  <a:t> </a:t>
                </a:r>
                <a:r>
                  <a:rPr lang="pt-PT" i="1" dirty="0" err="1"/>
                  <a:t>Mass</a:t>
                </a:r>
                <a:r>
                  <a:rPr lang="pt-PT" dirty="0"/>
                  <a:t>. </a:t>
                </a:r>
                <a:r>
                  <a:rPr lang="pt-PT" dirty="0" err="1"/>
                  <a:t>Kerma</a:t>
                </a:r>
                <a:r>
                  <a:rPr lang="pt-PT" dirty="0"/>
                  <a:t> </a:t>
                </a:r>
                <a:r>
                  <a:rPr lang="pt-PT" dirty="0" err="1"/>
                  <a:t>represents</a:t>
                </a:r>
                <a:r>
                  <a:rPr lang="pt-PT" dirty="0"/>
                  <a:t> </a:t>
                </a:r>
                <a:r>
                  <a:rPr lang="pt-PT" dirty="0" err="1"/>
                  <a:t>the</a:t>
                </a:r>
                <a:r>
                  <a:rPr lang="pt-PT" dirty="0"/>
                  <a:t> </a:t>
                </a:r>
                <a:r>
                  <a:rPr lang="pt-PT" dirty="0" err="1"/>
                  <a:t>energy</a:t>
                </a:r>
                <a:r>
                  <a:rPr lang="pt-PT" dirty="0"/>
                  <a:t> </a:t>
                </a:r>
                <a:r>
                  <a:rPr lang="pt-PT" dirty="0" err="1"/>
                  <a:t>transferred</a:t>
                </a:r>
                <a:r>
                  <a:rPr lang="pt-PT" dirty="0"/>
                  <a:t> </a:t>
                </a:r>
                <a:r>
                  <a:rPr lang="pt-PT" dirty="0" err="1"/>
                  <a:t>from</a:t>
                </a:r>
                <a:r>
                  <a:rPr lang="pt-PT" dirty="0"/>
                  <a:t> </a:t>
                </a:r>
                <a:r>
                  <a:rPr lang="pt-PT" dirty="0" err="1"/>
                  <a:t>uncharged</a:t>
                </a:r>
                <a:r>
                  <a:rPr lang="pt-PT" dirty="0"/>
                  <a:t> </a:t>
                </a:r>
                <a:r>
                  <a:rPr lang="pt-PT" dirty="0" err="1"/>
                  <a:t>radiation</a:t>
                </a:r>
                <a:r>
                  <a:rPr lang="pt-PT" dirty="0"/>
                  <a:t>, </a:t>
                </a:r>
                <a:r>
                  <a:rPr lang="pt-PT" dirty="0" err="1"/>
                  <a:t>such</a:t>
                </a:r>
                <a:r>
                  <a:rPr lang="pt-PT" dirty="0"/>
                  <a:t> as </a:t>
                </a:r>
                <a:r>
                  <a:rPr lang="pt-PT" dirty="0" err="1"/>
                  <a:t>neutrons</a:t>
                </a:r>
                <a:r>
                  <a:rPr lang="pt-PT" dirty="0"/>
                  <a:t>, to </a:t>
                </a:r>
                <a:r>
                  <a:rPr lang="pt-PT" dirty="0" err="1"/>
                  <a:t>charged</a:t>
                </a:r>
                <a:r>
                  <a:rPr lang="pt-PT" dirty="0"/>
                  <a:t> </a:t>
                </a:r>
                <a:r>
                  <a:rPr lang="pt-PT" dirty="0" err="1"/>
                  <a:t>particles</a:t>
                </a:r>
                <a:r>
                  <a:rPr lang="pt-PT" dirty="0"/>
                  <a:t> </a:t>
                </a:r>
                <a:r>
                  <a:rPr lang="pt-PT" dirty="0" err="1"/>
                  <a:t>within</a:t>
                </a:r>
                <a:r>
                  <a:rPr lang="pt-PT" dirty="0"/>
                  <a:t> a </a:t>
                </a:r>
                <a:r>
                  <a:rPr lang="pt-PT" dirty="0" err="1"/>
                  <a:t>material.</a:t>
                </a:r>
                <a:r>
                  <a:rPr lang="pt-PT" b="1" dirty="0" err="1"/>
                  <a:t>Φ</a:t>
                </a:r>
                <a:r>
                  <a:rPr lang="pt-PT" b="1" dirty="0"/>
                  <a:t> (</a:t>
                </a:r>
                <a:r>
                  <a:rPr lang="pt-PT" b="1" dirty="0" err="1"/>
                  <a:t>phi</a:t>
                </a:r>
                <a:r>
                  <a:rPr lang="pt-PT" b="1" dirty="0"/>
                  <a:t>)</a:t>
                </a:r>
                <a:r>
                  <a:rPr lang="pt-PT" dirty="0"/>
                  <a:t> </a:t>
                </a:r>
                <a:r>
                  <a:rPr lang="pt-PT" dirty="0" err="1"/>
                  <a:t>is</a:t>
                </a:r>
                <a:r>
                  <a:rPr lang="pt-PT" dirty="0"/>
                  <a:t> </a:t>
                </a:r>
                <a:r>
                  <a:rPr lang="pt-PT" dirty="0" err="1"/>
                  <a:t>the</a:t>
                </a:r>
                <a:r>
                  <a:rPr lang="pt-PT" dirty="0"/>
                  <a:t> </a:t>
                </a:r>
                <a:r>
                  <a:rPr lang="pt-PT" b="1" dirty="0" err="1"/>
                  <a:t>neutron</a:t>
                </a:r>
                <a:r>
                  <a:rPr lang="pt-PT" b="1" dirty="0"/>
                  <a:t> flux</a:t>
                </a:r>
                <a:r>
                  <a:rPr lang="pt-PT" dirty="0"/>
                  <a:t>, </a:t>
                </a:r>
                <a:r>
                  <a:rPr lang="pt-PT" dirty="0" err="1"/>
                  <a:t>which</a:t>
                </a:r>
                <a:r>
                  <a:rPr lang="pt-PT" dirty="0"/>
                  <a:t> </a:t>
                </a:r>
                <a:r>
                  <a:rPr lang="pt-PT" dirty="0" err="1"/>
                  <a:t>is</a:t>
                </a:r>
                <a:r>
                  <a:rPr lang="pt-PT" dirty="0"/>
                  <a:t> </a:t>
                </a:r>
                <a:r>
                  <a:rPr lang="pt-PT" dirty="0" err="1"/>
                  <a:t>the</a:t>
                </a:r>
                <a:r>
                  <a:rPr lang="pt-PT" dirty="0"/>
                  <a:t> </a:t>
                </a:r>
                <a:r>
                  <a:rPr lang="pt-PT" dirty="0" err="1"/>
                  <a:t>number</a:t>
                </a:r>
                <a:r>
                  <a:rPr lang="pt-PT" dirty="0"/>
                  <a:t> </a:t>
                </a:r>
                <a:r>
                  <a:rPr lang="pt-PT" dirty="0" err="1"/>
                  <a:t>of</a:t>
                </a:r>
                <a:r>
                  <a:rPr lang="pt-PT" dirty="0"/>
                  <a:t> </a:t>
                </a:r>
                <a:r>
                  <a:rPr lang="pt-PT" dirty="0" err="1"/>
                  <a:t>neutrons</a:t>
                </a:r>
                <a:r>
                  <a:rPr lang="pt-PT" dirty="0"/>
                  <a:t> </a:t>
                </a:r>
                <a:r>
                  <a:rPr lang="pt-PT" dirty="0" err="1"/>
                  <a:t>passing</a:t>
                </a:r>
                <a:r>
                  <a:rPr lang="pt-PT" dirty="0"/>
                  <a:t> </a:t>
                </a:r>
                <a:r>
                  <a:rPr lang="pt-PT" dirty="0" err="1"/>
                  <a:t>through</a:t>
                </a:r>
                <a:r>
                  <a:rPr lang="pt-PT" dirty="0"/>
                  <a:t> a </a:t>
                </a:r>
                <a:r>
                  <a:rPr lang="pt-PT" dirty="0" err="1"/>
                  <a:t>unit</a:t>
                </a:r>
                <a:r>
                  <a:rPr lang="pt-PT" dirty="0"/>
                  <a:t> </a:t>
                </a:r>
                <a:r>
                  <a:rPr lang="pt-PT" dirty="0" err="1"/>
                  <a:t>area</a:t>
                </a:r>
                <a:r>
                  <a:rPr lang="pt-PT" dirty="0"/>
                  <a:t> per </a:t>
                </a:r>
                <a:r>
                  <a:rPr lang="pt-PT" dirty="0" err="1"/>
                  <a:t>unit</a:t>
                </a:r>
                <a:r>
                  <a:rPr lang="pt-PT" dirty="0"/>
                  <a:t> time. A </a:t>
                </a:r>
                <a:r>
                  <a:rPr lang="pt-PT" dirty="0" err="1"/>
                  <a:t>higher</a:t>
                </a:r>
                <a:r>
                  <a:rPr lang="pt-PT" dirty="0"/>
                  <a:t> </a:t>
                </a:r>
                <a:r>
                  <a:rPr lang="pt-PT" dirty="0" err="1"/>
                  <a:t>neutron</a:t>
                </a:r>
                <a:r>
                  <a:rPr lang="pt-PT" dirty="0"/>
                  <a:t> flux </a:t>
                </a:r>
                <a:r>
                  <a:rPr lang="pt-PT" dirty="0" err="1"/>
                  <a:t>means</a:t>
                </a:r>
                <a:r>
                  <a:rPr lang="pt-PT" dirty="0"/>
                  <a:t> more </a:t>
                </a:r>
                <a:r>
                  <a:rPr lang="pt-PT" dirty="0" err="1"/>
                  <a:t>neutron</a:t>
                </a:r>
                <a:r>
                  <a:rPr lang="pt-PT" dirty="0"/>
                  <a:t> </a:t>
                </a:r>
                <a:r>
                  <a:rPr lang="pt-PT" dirty="0" err="1"/>
                  <a:t>interactions</a:t>
                </a:r>
                <a:r>
                  <a:rPr lang="pt-PT" dirty="0"/>
                  <a:t> </a:t>
                </a:r>
                <a:r>
                  <a:rPr lang="pt-PT" dirty="0" err="1"/>
                  <a:t>and</a:t>
                </a:r>
                <a:r>
                  <a:rPr lang="pt-PT" dirty="0"/>
                  <a:t>, </a:t>
                </a:r>
                <a:r>
                  <a:rPr lang="pt-PT" dirty="0" err="1"/>
                  <a:t>therefore</a:t>
                </a:r>
                <a:r>
                  <a:rPr lang="pt-PT" dirty="0"/>
                  <a:t>, a </a:t>
                </a:r>
                <a:r>
                  <a:rPr lang="pt-PT" dirty="0" err="1"/>
                  <a:t>higher</a:t>
                </a:r>
                <a:r>
                  <a:rPr lang="pt-PT" dirty="0"/>
                  <a:t> </a:t>
                </a:r>
                <a:r>
                  <a:rPr lang="pt-PT" dirty="0" err="1"/>
                  <a:t>potential</a:t>
                </a:r>
                <a:r>
                  <a:rPr lang="pt-PT" dirty="0"/>
                  <a:t> dose.</a:t>
                </a:r>
                <a:r>
                  <a:rPr lang="pt-PT" sz="1200" i="0" kern="1200">
                    <a:solidFill>
                      <a:schemeClr val="tx1"/>
                    </a:solidFill>
                    <a:latin typeface="+mn-lt"/>
                    <a:ea typeface="+mn-ea"/>
                    <a:cs typeface="+mn-cs"/>
                  </a:rPr>
                  <a:t>𝐹_𝑛 (𝑇ⓜ,𝑍)</a:t>
                </a:r>
                <a:r>
                  <a:rPr lang="pt-PT" dirty="0"/>
                  <a:t> </a:t>
                </a:r>
                <a:r>
                  <a:rPr lang="pt-PT" dirty="0" err="1"/>
                  <a:t>is</a:t>
                </a:r>
                <a:r>
                  <a:rPr lang="pt-PT" dirty="0"/>
                  <a:t> </a:t>
                </a:r>
                <a:r>
                  <a:rPr lang="pt-PT" dirty="0" err="1"/>
                  <a:t>the</a:t>
                </a:r>
                <a:r>
                  <a:rPr lang="pt-PT" dirty="0"/>
                  <a:t> </a:t>
                </a:r>
                <a:r>
                  <a:rPr lang="pt-PT" b="1" dirty="0" err="1"/>
                  <a:t>neutron</a:t>
                </a:r>
                <a:r>
                  <a:rPr lang="pt-PT" b="1" dirty="0"/>
                  <a:t> </a:t>
                </a:r>
                <a:r>
                  <a:rPr lang="pt-PT" b="1" dirty="0" err="1"/>
                  <a:t>kerma</a:t>
                </a:r>
                <a:r>
                  <a:rPr lang="pt-PT" b="1" dirty="0"/>
                  <a:t> </a:t>
                </a:r>
                <a:r>
                  <a:rPr lang="pt-PT" b="1" dirty="0" err="1"/>
                  <a:t>factor</a:t>
                </a:r>
                <a:r>
                  <a:rPr lang="pt-PT" dirty="0"/>
                  <a:t>. </a:t>
                </a:r>
                <a:r>
                  <a:rPr lang="pt-PT" dirty="0" err="1"/>
                  <a:t>It</a:t>
                </a:r>
                <a:r>
                  <a:rPr lang="pt-PT" dirty="0"/>
                  <a:t> </a:t>
                </a:r>
                <a:r>
                  <a:rPr lang="pt-PT" dirty="0" err="1"/>
                  <a:t>depends</a:t>
                </a:r>
                <a:r>
                  <a:rPr lang="pt-PT" dirty="0"/>
                  <a:t> </a:t>
                </a:r>
                <a:r>
                  <a:rPr lang="pt-PT" dirty="0" err="1"/>
                  <a:t>on</a:t>
                </a:r>
                <a:r>
                  <a:rPr lang="pt-PT" dirty="0"/>
                  <a:t> </a:t>
                </a:r>
                <a:r>
                  <a:rPr lang="pt-PT" dirty="0" err="1"/>
                  <a:t>the</a:t>
                </a:r>
                <a:r>
                  <a:rPr lang="pt-PT" dirty="0"/>
                  <a:t> </a:t>
                </a:r>
                <a:r>
                  <a:rPr lang="pt-PT" b="1" dirty="0" err="1"/>
                  <a:t>neutron</a:t>
                </a:r>
                <a:r>
                  <a:rPr lang="pt-PT" b="1" dirty="0"/>
                  <a:t> </a:t>
                </a:r>
                <a:r>
                  <a:rPr lang="pt-PT" b="1" dirty="0" err="1"/>
                  <a:t>energy</a:t>
                </a:r>
                <a:r>
                  <a:rPr lang="pt-PT" b="1" dirty="0"/>
                  <a:t> (T)</a:t>
                </a:r>
                <a:r>
                  <a:rPr lang="pt-PT" dirty="0"/>
                  <a:t> </a:t>
                </a:r>
                <a:r>
                  <a:rPr lang="pt-PT" dirty="0" err="1"/>
                  <a:t>and</a:t>
                </a:r>
                <a:r>
                  <a:rPr lang="pt-PT" dirty="0"/>
                  <a:t> </a:t>
                </a:r>
                <a:r>
                  <a:rPr lang="pt-PT" dirty="0" err="1"/>
                  <a:t>the</a:t>
                </a:r>
                <a:r>
                  <a:rPr lang="pt-PT" dirty="0"/>
                  <a:t> </a:t>
                </a:r>
                <a:r>
                  <a:rPr lang="pt-PT" b="1" dirty="0"/>
                  <a:t>target </a:t>
                </a:r>
                <a:r>
                  <a:rPr lang="pt-PT" b="1" dirty="0" err="1"/>
                  <a:t>nucleus</a:t>
                </a:r>
                <a:r>
                  <a:rPr lang="pt-PT" b="1" dirty="0"/>
                  <a:t> (Z)</a:t>
                </a:r>
                <a:r>
                  <a:rPr lang="pt-PT" dirty="0"/>
                  <a:t>, </a:t>
                </a:r>
                <a:r>
                  <a:rPr lang="pt-PT" dirty="0" err="1"/>
                  <a:t>or</a:t>
                </a:r>
                <a:r>
                  <a:rPr lang="pt-PT" dirty="0"/>
                  <a:t> </a:t>
                </a:r>
                <a:r>
                  <a:rPr lang="pt-PT" dirty="0" err="1"/>
                  <a:t>the</a:t>
                </a:r>
                <a:r>
                  <a:rPr lang="pt-PT" dirty="0"/>
                  <a:t> </a:t>
                </a:r>
                <a:r>
                  <a:rPr lang="pt-PT" dirty="0" err="1"/>
                  <a:t>atomic</a:t>
                </a:r>
                <a:r>
                  <a:rPr lang="pt-PT" dirty="0"/>
                  <a:t> </a:t>
                </a:r>
                <a:r>
                  <a:rPr lang="pt-PT" dirty="0" err="1"/>
                  <a:t>number</a:t>
                </a:r>
                <a:r>
                  <a:rPr lang="pt-PT" dirty="0"/>
                  <a:t> </a:t>
                </a:r>
                <a:r>
                  <a:rPr lang="pt-PT" dirty="0" err="1"/>
                  <a:t>of</a:t>
                </a:r>
                <a:r>
                  <a:rPr lang="pt-PT" dirty="0"/>
                  <a:t> </a:t>
                </a:r>
                <a:r>
                  <a:rPr lang="pt-PT" dirty="0" err="1"/>
                  <a:t>the</a:t>
                </a:r>
                <a:r>
                  <a:rPr lang="pt-PT" dirty="0"/>
                  <a:t> material. </a:t>
                </a:r>
                <a:r>
                  <a:rPr lang="pt-PT" dirty="0" err="1"/>
                  <a:t>This</a:t>
                </a:r>
                <a:r>
                  <a:rPr lang="pt-PT" dirty="0"/>
                  <a:t> </a:t>
                </a:r>
                <a:r>
                  <a:rPr lang="pt-PT" dirty="0" err="1"/>
                  <a:t>factor</a:t>
                </a:r>
                <a:r>
                  <a:rPr lang="pt-PT" dirty="0"/>
                  <a:t> </a:t>
                </a:r>
                <a:r>
                  <a:rPr lang="pt-PT" dirty="0" err="1"/>
                  <a:t>indicates</a:t>
                </a:r>
                <a:r>
                  <a:rPr lang="pt-PT" dirty="0"/>
                  <a:t> </a:t>
                </a:r>
                <a:r>
                  <a:rPr lang="pt-PT" dirty="0" err="1"/>
                  <a:t>how</a:t>
                </a:r>
                <a:r>
                  <a:rPr lang="pt-PT" dirty="0"/>
                  <a:t> </a:t>
                </a:r>
                <a:r>
                  <a:rPr lang="pt-PT" dirty="0" err="1"/>
                  <a:t>efficiently</a:t>
                </a:r>
                <a:r>
                  <a:rPr lang="pt-PT" dirty="0"/>
                  <a:t> </a:t>
                </a:r>
                <a:r>
                  <a:rPr lang="pt-PT" dirty="0" err="1"/>
                  <a:t>neutrons</a:t>
                </a:r>
                <a:r>
                  <a:rPr lang="pt-PT" dirty="0"/>
                  <a:t> </a:t>
                </a:r>
                <a:r>
                  <a:rPr lang="pt-PT" dirty="0" err="1"/>
                  <a:t>transfer</a:t>
                </a:r>
                <a:r>
                  <a:rPr lang="pt-PT" dirty="0"/>
                  <a:t> </a:t>
                </a:r>
                <a:r>
                  <a:rPr lang="pt-PT" dirty="0" err="1"/>
                  <a:t>their</a:t>
                </a:r>
                <a:r>
                  <a:rPr lang="pt-PT" dirty="0"/>
                  <a:t> </a:t>
                </a:r>
                <a:r>
                  <a:rPr lang="pt-PT" dirty="0" err="1"/>
                  <a:t>energy</a:t>
                </a:r>
                <a:r>
                  <a:rPr lang="pt-PT" dirty="0"/>
                  <a:t> to </a:t>
                </a:r>
                <a:r>
                  <a:rPr lang="pt-PT" dirty="0" err="1"/>
                  <a:t>the</a:t>
                </a:r>
                <a:r>
                  <a:rPr lang="pt-PT" dirty="0"/>
                  <a:t> material </a:t>
                </a:r>
                <a:r>
                  <a:rPr lang="pt-PT" dirty="0" err="1"/>
                  <a:t>through</a:t>
                </a:r>
                <a:r>
                  <a:rPr lang="pt-PT" dirty="0"/>
                  <a:t> </a:t>
                </a:r>
                <a:r>
                  <a:rPr lang="pt-PT" dirty="0" err="1"/>
                  <a:t>the</a:t>
                </a:r>
                <a:r>
                  <a:rPr lang="pt-PT" dirty="0"/>
                  <a:t> </a:t>
                </a:r>
                <a:r>
                  <a:rPr lang="pt-PT" dirty="0" err="1"/>
                  <a:t>charged</a:t>
                </a:r>
                <a:r>
                  <a:rPr lang="pt-PT" dirty="0"/>
                  <a:t> </a:t>
                </a:r>
                <a:r>
                  <a:rPr lang="pt-PT" dirty="0" err="1"/>
                  <a:t>particles</a:t>
                </a:r>
                <a:r>
                  <a:rPr lang="pt-PT" dirty="0"/>
                  <a:t> </a:t>
                </a:r>
                <a:r>
                  <a:rPr lang="pt-PT" dirty="0" err="1"/>
                  <a:t>they</a:t>
                </a:r>
                <a:r>
                  <a:rPr lang="pt-PT" dirty="0"/>
                  <a:t> </a:t>
                </a:r>
                <a:r>
                  <a:rPr lang="pt-PT" dirty="0" err="1"/>
                  <a:t>produce</a:t>
                </a:r>
                <a:r>
                  <a:rPr lang="pt-PT" dirty="0"/>
                  <a:t>.</a:t>
                </a:r>
                <a:endParaRPr lang="pt-PT"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t-PT"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PT" sz="1200" b="0" i="0" u="none" strike="noStrike" kern="1200" dirty="0" err="1">
                    <a:solidFill>
                      <a:schemeClr val="tx1"/>
                    </a:solidFill>
                    <a:effectLst/>
                    <a:latin typeface="+mn-lt"/>
                    <a:ea typeface="+mn-ea"/>
                    <a:cs typeface="+mn-cs"/>
                  </a:rPr>
                  <a:t>The</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equation</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tells</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us</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that</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the</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absorbed</a:t>
                </a:r>
                <a:r>
                  <a:rPr lang="pt-PT" sz="1200" b="0" i="0" u="none" strike="noStrike" kern="1200" dirty="0">
                    <a:solidFill>
                      <a:schemeClr val="tx1"/>
                    </a:solidFill>
                    <a:effectLst/>
                    <a:latin typeface="+mn-lt"/>
                    <a:ea typeface="+mn-ea"/>
                    <a:cs typeface="+mn-cs"/>
                  </a:rPr>
                  <a:t> dose </a:t>
                </a:r>
                <a:r>
                  <a:rPr lang="pt-PT" sz="1200" b="0" i="0" u="none" strike="noStrike" kern="1200" dirty="0" err="1">
                    <a:solidFill>
                      <a:schemeClr val="tx1"/>
                    </a:solidFill>
                    <a:effectLst/>
                    <a:latin typeface="+mn-lt"/>
                    <a:ea typeface="+mn-ea"/>
                    <a:cs typeface="+mn-cs"/>
                  </a:rPr>
                  <a:t>is</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proportional</a:t>
                </a:r>
                <a:r>
                  <a:rPr lang="pt-PT" sz="1200" b="0" i="0" u="none" strike="noStrike" kern="1200" dirty="0">
                    <a:solidFill>
                      <a:schemeClr val="tx1"/>
                    </a:solidFill>
                    <a:effectLst/>
                    <a:latin typeface="+mn-lt"/>
                    <a:ea typeface="+mn-ea"/>
                    <a:cs typeface="+mn-cs"/>
                  </a:rPr>
                  <a:t> to </a:t>
                </a:r>
                <a:r>
                  <a:rPr lang="pt-PT" sz="1200" b="0" i="0" u="none" strike="noStrike" kern="1200" dirty="0" err="1">
                    <a:solidFill>
                      <a:schemeClr val="tx1"/>
                    </a:solidFill>
                    <a:effectLst/>
                    <a:latin typeface="+mn-lt"/>
                    <a:ea typeface="+mn-ea"/>
                    <a:cs typeface="+mn-cs"/>
                  </a:rPr>
                  <a:t>both</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the</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neutron</a:t>
                </a:r>
                <a:r>
                  <a:rPr lang="pt-PT" sz="1200" b="0" i="0" u="none" strike="noStrike" kern="1200" dirty="0">
                    <a:solidFill>
                      <a:schemeClr val="tx1"/>
                    </a:solidFill>
                    <a:effectLst/>
                    <a:latin typeface="+mn-lt"/>
                    <a:ea typeface="+mn-ea"/>
                    <a:cs typeface="+mn-cs"/>
                  </a:rPr>
                  <a:t> flux </a:t>
                </a:r>
                <a:r>
                  <a:rPr lang="pt-PT" sz="1200" b="0" i="0" u="none" strike="noStrike" kern="1200" dirty="0" err="1">
                    <a:solidFill>
                      <a:schemeClr val="tx1"/>
                    </a:solidFill>
                    <a:effectLst/>
                    <a:latin typeface="+mn-lt"/>
                    <a:ea typeface="+mn-ea"/>
                    <a:cs typeface="+mn-cs"/>
                  </a:rPr>
                  <a:t>and</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the</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neutron</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kerma</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factor</a:t>
                </a:r>
                <a:r>
                  <a:rPr lang="pt-PT" sz="1200" b="0" i="0" u="none" strike="noStrike" kern="1200" dirty="0">
                    <a:solidFill>
                      <a:schemeClr val="tx1"/>
                    </a:solidFill>
                    <a:effectLst/>
                    <a:latin typeface="+mn-lt"/>
                    <a:ea typeface="+mn-ea"/>
                    <a:cs typeface="+mn-cs"/>
                  </a:rPr>
                  <a:t>. In </a:t>
                </a:r>
                <a:r>
                  <a:rPr lang="pt-PT" sz="1200" b="0" i="0" u="none" strike="noStrike" kern="1200" dirty="0" err="1">
                    <a:solidFill>
                      <a:schemeClr val="tx1"/>
                    </a:solidFill>
                    <a:effectLst/>
                    <a:latin typeface="+mn-lt"/>
                    <a:ea typeface="+mn-ea"/>
                    <a:cs typeface="+mn-cs"/>
                  </a:rPr>
                  <a:t>other</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words</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the</a:t>
                </a:r>
                <a:r>
                  <a:rPr lang="pt-PT" sz="1200" b="0" i="0" u="none" strike="noStrike" kern="1200" dirty="0">
                    <a:solidFill>
                      <a:schemeClr val="tx1"/>
                    </a:solidFill>
                    <a:effectLst/>
                    <a:latin typeface="+mn-lt"/>
                    <a:ea typeface="+mn-ea"/>
                    <a:cs typeface="+mn-cs"/>
                  </a:rPr>
                  <a:t> dose </a:t>
                </a:r>
                <a:r>
                  <a:rPr lang="pt-PT" sz="1200" b="0" i="0" u="none" strike="noStrike" kern="1200" dirty="0" err="1">
                    <a:solidFill>
                      <a:schemeClr val="tx1"/>
                    </a:solidFill>
                    <a:effectLst/>
                    <a:latin typeface="+mn-lt"/>
                    <a:ea typeface="+mn-ea"/>
                    <a:cs typeface="+mn-cs"/>
                  </a:rPr>
                  <a:t>increases</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either</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when</a:t>
                </a:r>
                <a:r>
                  <a:rPr lang="pt-PT" sz="1200" b="0" i="0" u="none" strike="noStrike" kern="1200" dirty="0">
                    <a:solidFill>
                      <a:schemeClr val="tx1"/>
                    </a:solidFill>
                    <a:effectLst/>
                    <a:latin typeface="+mn-lt"/>
                    <a:ea typeface="+mn-ea"/>
                    <a:cs typeface="+mn-cs"/>
                  </a:rPr>
                  <a:t> more </a:t>
                </a:r>
                <a:r>
                  <a:rPr lang="pt-PT" sz="1200" b="0" i="0" u="none" strike="noStrike" kern="1200" dirty="0" err="1">
                    <a:solidFill>
                      <a:schemeClr val="tx1"/>
                    </a:solidFill>
                    <a:effectLst/>
                    <a:latin typeface="+mn-lt"/>
                    <a:ea typeface="+mn-ea"/>
                    <a:cs typeface="+mn-cs"/>
                  </a:rPr>
                  <a:t>neutrons</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interact</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with</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the</a:t>
                </a:r>
                <a:r>
                  <a:rPr lang="pt-PT" sz="1200" b="0" i="0" u="none" strike="noStrike" kern="1200" dirty="0">
                    <a:solidFill>
                      <a:schemeClr val="tx1"/>
                    </a:solidFill>
                    <a:effectLst/>
                    <a:latin typeface="+mn-lt"/>
                    <a:ea typeface="+mn-ea"/>
                    <a:cs typeface="+mn-cs"/>
                  </a:rPr>
                  <a:t> material </a:t>
                </a:r>
                <a:r>
                  <a:rPr lang="pt-PT" sz="1200" b="0" i="0" u="none" strike="noStrike" kern="1200" dirty="0" err="1">
                    <a:solidFill>
                      <a:schemeClr val="tx1"/>
                    </a:solidFill>
                    <a:effectLst/>
                    <a:latin typeface="+mn-lt"/>
                    <a:ea typeface="+mn-ea"/>
                    <a:cs typeface="+mn-cs"/>
                  </a:rPr>
                  <a:t>or</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when</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the</a:t>
                </a:r>
                <a:r>
                  <a:rPr lang="pt-PT" sz="1200" b="0" i="0" u="none" strike="noStrike" kern="1200" dirty="0">
                    <a:solidFill>
                      <a:schemeClr val="tx1"/>
                    </a:solidFill>
                    <a:effectLst/>
                    <a:latin typeface="+mn-lt"/>
                    <a:ea typeface="+mn-ea"/>
                    <a:cs typeface="+mn-cs"/>
                  </a:rPr>
                  <a:t> material </a:t>
                </a:r>
                <a:r>
                  <a:rPr lang="pt-PT" sz="1200" b="0" i="0" u="none" strike="noStrike" kern="1200" dirty="0" err="1">
                    <a:solidFill>
                      <a:schemeClr val="tx1"/>
                    </a:solidFill>
                    <a:effectLst/>
                    <a:latin typeface="+mn-lt"/>
                    <a:ea typeface="+mn-ea"/>
                    <a:cs typeface="+mn-cs"/>
                  </a:rPr>
                  <a:t>is</a:t>
                </a:r>
                <a:r>
                  <a:rPr lang="pt-PT" sz="1200" b="0" i="0" u="none" strike="noStrike" kern="1200" dirty="0">
                    <a:solidFill>
                      <a:schemeClr val="tx1"/>
                    </a:solidFill>
                    <a:effectLst/>
                    <a:latin typeface="+mn-lt"/>
                    <a:ea typeface="+mn-ea"/>
                    <a:cs typeface="+mn-cs"/>
                  </a:rPr>
                  <a:t> more </a:t>
                </a:r>
                <a:r>
                  <a:rPr lang="pt-PT" sz="1200" b="0" i="0" u="none" strike="noStrike" kern="1200" dirty="0" err="1">
                    <a:solidFill>
                      <a:schemeClr val="tx1"/>
                    </a:solidFill>
                    <a:effectLst/>
                    <a:latin typeface="+mn-lt"/>
                    <a:ea typeface="+mn-ea"/>
                    <a:cs typeface="+mn-cs"/>
                  </a:rPr>
                  <a:t>effective</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at</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converting</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neutron</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energy</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into</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kinetic</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energy</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of</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charged</a:t>
                </a:r>
                <a:r>
                  <a:rPr lang="pt-PT" sz="1200" b="0" i="0" u="none" strike="noStrike" kern="1200" dirty="0">
                    <a:solidFill>
                      <a:schemeClr val="tx1"/>
                    </a:solidFill>
                    <a:effectLst/>
                    <a:latin typeface="+mn-lt"/>
                    <a:ea typeface="+mn-ea"/>
                    <a:cs typeface="+mn-cs"/>
                  </a:rPr>
                  <a:t> </a:t>
                </a:r>
                <a:r>
                  <a:rPr lang="pt-PT" sz="1200" b="0" i="0" u="none" strike="noStrike" kern="1200" dirty="0" err="1">
                    <a:solidFill>
                      <a:schemeClr val="tx1"/>
                    </a:solidFill>
                    <a:effectLst/>
                    <a:latin typeface="+mn-lt"/>
                    <a:ea typeface="+mn-ea"/>
                    <a:cs typeface="+mn-cs"/>
                  </a:rPr>
                  <a:t>particles</a:t>
                </a:r>
                <a:r>
                  <a:rPr lang="pt-PT" sz="1200" b="0" i="0" u="none" strike="noStrike" kern="1200" dirty="0">
                    <a:solidFill>
                      <a:schemeClr val="tx1"/>
                    </a:solidFill>
                    <a:effectLst/>
                    <a:latin typeface="+mn-lt"/>
                    <a:ea typeface="+mn-ea"/>
                    <a:cs typeface="+mn-cs"/>
                  </a:rPr>
                  <a:t>.</a:t>
                </a:r>
                <a:endParaRPr lang="en-US" dirty="0"/>
              </a:p>
            </p:txBody>
          </p:sp>
        </mc:Fallback>
      </mc:AlternateContent>
      <p:sp>
        <p:nvSpPr>
          <p:cNvPr id="4" name="Marcador de Posição do Número do Diapositivo 3">
            <a:extLst>
              <a:ext uri="{FF2B5EF4-FFF2-40B4-BE49-F238E27FC236}">
                <a16:creationId xmlns:a16="http://schemas.microsoft.com/office/drawing/2014/main" id="{1DEA73DC-B45D-441A-5D8E-4E9D35669F12}"/>
              </a:ext>
            </a:extLst>
          </p:cNvPr>
          <p:cNvSpPr>
            <a:spLocks noGrp="1"/>
          </p:cNvSpPr>
          <p:nvPr>
            <p:ph type="sldNum" sz="quarter" idx="5"/>
          </p:nvPr>
        </p:nvSpPr>
        <p:spPr/>
        <p:txBody>
          <a:bodyPr/>
          <a:lstStyle/>
          <a:p>
            <a:fld id="{964B9B59-7D59-E34B-A895-7B77801FC5D2}" type="slidenum">
              <a:rPr lang="en-US" smtClean="0"/>
              <a:t>24</a:t>
            </a:fld>
            <a:endParaRPr lang="en-US"/>
          </a:p>
        </p:txBody>
      </p:sp>
    </p:spTree>
    <p:extLst>
      <p:ext uri="{BB962C8B-B14F-4D97-AF65-F5344CB8AC3E}">
        <p14:creationId xmlns:p14="http://schemas.microsoft.com/office/powerpoint/2010/main" val="1030853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3C2708-1FE7-D0A1-3018-C13B2616BFBC}"/>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endParaRPr lang="en-US"/>
          </a:p>
        </p:txBody>
      </p:sp>
      <p:sp>
        <p:nvSpPr>
          <p:cNvPr id="3" name="Subtítulo 2">
            <a:extLst>
              <a:ext uri="{FF2B5EF4-FFF2-40B4-BE49-F238E27FC236}">
                <a16:creationId xmlns:a16="http://schemas.microsoft.com/office/drawing/2014/main" id="{3942E6D2-F6A9-545C-763B-2100AC8455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endParaRPr lang="en-US"/>
          </a:p>
        </p:txBody>
      </p:sp>
      <p:sp>
        <p:nvSpPr>
          <p:cNvPr id="4" name="Marcador de Posição da Data 3">
            <a:extLst>
              <a:ext uri="{FF2B5EF4-FFF2-40B4-BE49-F238E27FC236}">
                <a16:creationId xmlns:a16="http://schemas.microsoft.com/office/drawing/2014/main" id="{CCE70B92-7D75-6F30-BF62-901AF20F4F9F}"/>
              </a:ext>
            </a:extLst>
          </p:cNvPr>
          <p:cNvSpPr>
            <a:spLocks noGrp="1"/>
          </p:cNvSpPr>
          <p:nvPr>
            <p:ph type="dt" sz="half" idx="10"/>
          </p:nvPr>
        </p:nvSpPr>
        <p:spPr/>
        <p:txBody>
          <a:bodyPr/>
          <a:lstStyle/>
          <a:p>
            <a:fld id="{9B3507E4-D939-3F49-AFA3-94A05A3D87A1}" type="datetime1">
              <a:rPr lang="pt-PT" smtClean="0"/>
              <a:t>15/07/26</a:t>
            </a:fld>
            <a:endParaRPr lang="en-US"/>
          </a:p>
        </p:txBody>
      </p:sp>
      <p:sp>
        <p:nvSpPr>
          <p:cNvPr id="5" name="Marcador de Posição do Rodapé 4">
            <a:extLst>
              <a:ext uri="{FF2B5EF4-FFF2-40B4-BE49-F238E27FC236}">
                <a16:creationId xmlns:a16="http://schemas.microsoft.com/office/drawing/2014/main" id="{CBC0CF7D-9E93-4327-9100-916F3608BB63}"/>
              </a:ext>
            </a:extLst>
          </p:cNvPr>
          <p:cNvSpPr>
            <a:spLocks noGrp="1"/>
          </p:cNvSpPr>
          <p:nvPr>
            <p:ph type="ftr" sz="quarter" idx="11"/>
          </p:nvPr>
        </p:nvSpPr>
        <p:spPr/>
        <p:txBody>
          <a:bodyPr/>
          <a:lstStyle/>
          <a:p>
            <a:endParaRPr lang="en-US"/>
          </a:p>
        </p:txBody>
      </p:sp>
      <p:sp>
        <p:nvSpPr>
          <p:cNvPr id="6" name="Marcador de Posição do Número do Diapositivo 5">
            <a:extLst>
              <a:ext uri="{FF2B5EF4-FFF2-40B4-BE49-F238E27FC236}">
                <a16:creationId xmlns:a16="http://schemas.microsoft.com/office/drawing/2014/main" id="{4B4BD96D-481B-666B-6858-0797D2310B10}"/>
              </a:ext>
            </a:extLst>
          </p:cNvPr>
          <p:cNvSpPr>
            <a:spLocks noGrp="1"/>
          </p:cNvSpPr>
          <p:nvPr>
            <p:ph type="sldNum" sz="quarter" idx="12"/>
          </p:nvPr>
        </p:nvSpPr>
        <p:spPr/>
        <p:txBody>
          <a:bodyPr/>
          <a:lstStyle/>
          <a:p>
            <a:fld id="{16DF2393-E0AF-A142-A6F2-72FCFC4F67B9}" type="slidenum">
              <a:rPr lang="en-US" smtClean="0"/>
              <a:t>‹nº›</a:t>
            </a:fld>
            <a:endParaRPr lang="en-US"/>
          </a:p>
        </p:txBody>
      </p:sp>
    </p:spTree>
    <p:extLst>
      <p:ext uri="{BB962C8B-B14F-4D97-AF65-F5344CB8AC3E}">
        <p14:creationId xmlns:p14="http://schemas.microsoft.com/office/powerpoint/2010/main" val="577972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E83682-57B0-E86B-48A5-278265558CFB}"/>
              </a:ext>
            </a:extLst>
          </p:cNvPr>
          <p:cNvSpPr>
            <a:spLocks noGrp="1"/>
          </p:cNvSpPr>
          <p:nvPr>
            <p:ph type="title"/>
          </p:nvPr>
        </p:nvSpPr>
        <p:spPr/>
        <p:txBody>
          <a:bodyPr/>
          <a:lstStyle/>
          <a:p>
            <a:r>
              <a:rPr lang="pt-PT"/>
              <a:t>Clique para editar o estilo de título do Modelo Global</a:t>
            </a:r>
            <a:endParaRPr lang="en-US"/>
          </a:p>
        </p:txBody>
      </p:sp>
      <p:sp>
        <p:nvSpPr>
          <p:cNvPr id="3" name="Marcador de Posição de Texto Vertical 2">
            <a:extLst>
              <a:ext uri="{FF2B5EF4-FFF2-40B4-BE49-F238E27FC236}">
                <a16:creationId xmlns:a16="http://schemas.microsoft.com/office/drawing/2014/main" id="{8A9E3DBF-F130-3D4A-BD50-B5D2C7190454}"/>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a:extLst>
              <a:ext uri="{FF2B5EF4-FFF2-40B4-BE49-F238E27FC236}">
                <a16:creationId xmlns:a16="http://schemas.microsoft.com/office/drawing/2014/main" id="{4F45C236-777A-41C7-6F2D-DCE4CACCF60A}"/>
              </a:ext>
            </a:extLst>
          </p:cNvPr>
          <p:cNvSpPr>
            <a:spLocks noGrp="1"/>
          </p:cNvSpPr>
          <p:nvPr>
            <p:ph type="dt" sz="half" idx="10"/>
          </p:nvPr>
        </p:nvSpPr>
        <p:spPr/>
        <p:txBody>
          <a:bodyPr/>
          <a:lstStyle/>
          <a:p>
            <a:fld id="{39B69F41-8E34-074E-B377-D2953F77CB1C}" type="datetime1">
              <a:rPr lang="pt-PT" smtClean="0"/>
              <a:t>15/07/26</a:t>
            </a:fld>
            <a:endParaRPr lang="en-US"/>
          </a:p>
        </p:txBody>
      </p:sp>
      <p:sp>
        <p:nvSpPr>
          <p:cNvPr id="5" name="Marcador de Posição do Rodapé 4">
            <a:extLst>
              <a:ext uri="{FF2B5EF4-FFF2-40B4-BE49-F238E27FC236}">
                <a16:creationId xmlns:a16="http://schemas.microsoft.com/office/drawing/2014/main" id="{DD37F403-E3F1-8006-2F40-CF64787FE5D0}"/>
              </a:ext>
            </a:extLst>
          </p:cNvPr>
          <p:cNvSpPr>
            <a:spLocks noGrp="1"/>
          </p:cNvSpPr>
          <p:nvPr>
            <p:ph type="ftr" sz="quarter" idx="11"/>
          </p:nvPr>
        </p:nvSpPr>
        <p:spPr/>
        <p:txBody>
          <a:bodyPr/>
          <a:lstStyle/>
          <a:p>
            <a:endParaRPr lang="en-US"/>
          </a:p>
        </p:txBody>
      </p:sp>
      <p:sp>
        <p:nvSpPr>
          <p:cNvPr id="6" name="Marcador de Posição do Número do Diapositivo 5">
            <a:extLst>
              <a:ext uri="{FF2B5EF4-FFF2-40B4-BE49-F238E27FC236}">
                <a16:creationId xmlns:a16="http://schemas.microsoft.com/office/drawing/2014/main" id="{7FA7E4AA-A4F0-8CAA-7997-400B4090D1CD}"/>
              </a:ext>
            </a:extLst>
          </p:cNvPr>
          <p:cNvSpPr>
            <a:spLocks noGrp="1"/>
          </p:cNvSpPr>
          <p:nvPr>
            <p:ph type="sldNum" sz="quarter" idx="12"/>
          </p:nvPr>
        </p:nvSpPr>
        <p:spPr/>
        <p:txBody>
          <a:bodyPr/>
          <a:lstStyle/>
          <a:p>
            <a:fld id="{16DF2393-E0AF-A142-A6F2-72FCFC4F67B9}" type="slidenum">
              <a:rPr lang="en-US" smtClean="0"/>
              <a:t>‹nº›</a:t>
            </a:fld>
            <a:endParaRPr lang="en-US"/>
          </a:p>
        </p:txBody>
      </p:sp>
    </p:spTree>
    <p:extLst>
      <p:ext uri="{BB962C8B-B14F-4D97-AF65-F5344CB8AC3E}">
        <p14:creationId xmlns:p14="http://schemas.microsoft.com/office/powerpoint/2010/main" val="3969779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EB5D135-F93B-A30D-38D9-325DDEBB06FB}"/>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endParaRPr lang="en-US"/>
          </a:p>
        </p:txBody>
      </p:sp>
      <p:sp>
        <p:nvSpPr>
          <p:cNvPr id="3" name="Marcador de Posição de Texto Vertical 2">
            <a:extLst>
              <a:ext uri="{FF2B5EF4-FFF2-40B4-BE49-F238E27FC236}">
                <a16:creationId xmlns:a16="http://schemas.microsoft.com/office/drawing/2014/main" id="{D4CA3120-3C55-5435-DC5F-F154564A3252}"/>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a:extLst>
              <a:ext uri="{FF2B5EF4-FFF2-40B4-BE49-F238E27FC236}">
                <a16:creationId xmlns:a16="http://schemas.microsoft.com/office/drawing/2014/main" id="{9124294A-A5D9-ABCB-A704-0BCA4149580E}"/>
              </a:ext>
            </a:extLst>
          </p:cNvPr>
          <p:cNvSpPr>
            <a:spLocks noGrp="1"/>
          </p:cNvSpPr>
          <p:nvPr>
            <p:ph type="dt" sz="half" idx="10"/>
          </p:nvPr>
        </p:nvSpPr>
        <p:spPr/>
        <p:txBody>
          <a:bodyPr/>
          <a:lstStyle/>
          <a:p>
            <a:fld id="{D852E3C5-591F-9A49-87ED-0C1111EEBC52}" type="datetime1">
              <a:rPr lang="pt-PT" smtClean="0"/>
              <a:t>15/07/26</a:t>
            </a:fld>
            <a:endParaRPr lang="en-US"/>
          </a:p>
        </p:txBody>
      </p:sp>
      <p:sp>
        <p:nvSpPr>
          <p:cNvPr id="5" name="Marcador de Posição do Rodapé 4">
            <a:extLst>
              <a:ext uri="{FF2B5EF4-FFF2-40B4-BE49-F238E27FC236}">
                <a16:creationId xmlns:a16="http://schemas.microsoft.com/office/drawing/2014/main" id="{6FB6E944-8DDC-A333-20C1-65EF0FBAF158}"/>
              </a:ext>
            </a:extLst>
          </p:cNvPr>
          <p:cNvSpPr>
            <a:spLocks noGrp="1"/>
          </p:cNvSpPr>
          <p:nvPr>
            <p:ph type="ftr" sz="quarter" idx="11"/>
          </p:nvPr>
        </p:nvSpPr>
        <p:spPr/>
        <p:txBody>
          <a:bodyPr/>
          <a:lstStyle/>
          <a:p>
            <a:endParaRPr lang="en-US"/>
          </a:p>
        </p:txBody>
      </p:sp>
      <p:sp>
        <p:nvSpPr>
          <p:cNvPr id="6" name="Marcador de Posição do Número do Diapositivo 5">
            <a:extLst>
              <a:ext uri="{FF2B5EF4-FFF2-40B4-BE49-F238E27FC236}">
                <a16:creationId xmlns:a16="http://schemas.microsoft.com/office/drawing/2014/main" id="{CBE2A162-56ED-193E-F1E0-D3F1E66E0138}"/>
              </a:ext>
            </a:extLst>
          </p:cNvPr>
          <p:cNvSpPr>
            <a:spLocks noGrp="1"/>
          </p:cNvSpPr>
          <p:nvPr>
            <p:ph type="sldNum" sz="quarter" idx="12"/>
          </p:nvPr>
        </p:nvSpPr>
        <p:spPr/>
        <p:txBody>
          <a:bodyPr/>
          <a:lstStyle/>
          <a:p>
            <a:fld id="{16DF2393-E0AF-A142-A6F2-72FCFC4F67B9}" type="slidenum">
              <a:rPr lang="en-US" smtClean="0"/>
              <a:t>‹nº›</a:t>
            </a:fld>
            <a:endParaRPr lang="en-US"/>
          </a:p>
        </p:txBody>
      </p:sp>
    </p:spTree>
    <p:extLst>
      <p:ext uri="{BB962C8B-B14F-4D97-AF65-F5344CB8AC3E}">
        <p14:creationId xmlns:p14="http://schemas.microsoft.com/office/powerpoint/2010/main" val="3771407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08"/>
        <p:cNvGrpSpPr/>
        <p:nvPr/>
      </p:nvGrpSpPr>
      <p:grpSpPr>
        <a:xfrm>
          <a:off x="0" y="0"/>
          <a:ext cx="0" cy="0"/>
          <a:chOff x="0" y="0"/>
          <a:chExt cx="0" cy="0"/>
        </a:xfrm>
      </p:grpSpPr>
      <p:sp>
        <p:nvSpPr>
          <p:cNvPr id="109" name="Google Shape;109;p19"/>
          <p:cNvSpPr txBox="1">
            <a:spLocks noGrp="1"/>
          </p:cNvSpPr>
          <p:nvPr>
            <p:ph type="body" idx="1"/>
          </p:nvPr>
        </p:nvSpPr>
        <p:spPr>
          <a:xfrm>
            <a:off x="1059933" y="2293367"/>
            <a:ext cx="4999200" cy="40884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dk2"/>
              </a:buClr>
              <a:buSzPts val="1600"/>
              <a:buChar char="●"/>
              <a:defRPr sz="2133"/>
            </a:lvl1pPr>
            <a:lvl2pPr marL="1219170" lvl="1" indent="-440256" rtl="0">
              <a:lnSpc>
                <a:spcPct val="100000"/>
              </a:lnSpc>
              <a:spcBef>
                <a:spcPts val="0"/>
              </a:spcBef>
              <a:spcAft>
                <a:spcPts val="0"/>
              </a:spcAft>
              <a:buSzPts val="1600"/>
              <a:buFont typeface="Nunito Light"/>
              <a:buChar char="○"/>
              <a:defRPr sz="2133"/>
            </a:lvl2pPr>
            <a:lvl3pPr marL="1828754" lvl="2" indent="-440256" rtl="0">
              <a:lnSpc>
                <a:spcPct val="100000"/>
              </a:lnSpc>
              <a:spcBef>
                <a:spcPts val="0"/>
              </a:spcBef>
              <a:spcAft>
                <a:spcPts val="0"/>
              </a:spcAft>
              <a:buSzPts val="1600"/>
              <a:buFont typeface="Nunito Light"/>
              <a:buChar char="■"/>
              <a:defRPr sz="2133"/>
            </a:lvl3pPr>
            <a:lvl4pPr marL="2438339" lvl="3" indent="-440256" rtl="0">
              <a:lnSpc>
                <a:spcPct val="100000"/>
              </a:lnSpc>
              <a:spcBef>
                <a:spcPts val="0"/>
              </a:spcBef>
              <a:spcAft>
                <a:spcPts val="0"/>
              </a:spcAft>
              <a:buSzPts val="1600"/>
              <a:buFont typeface="Nunito Light"/>
              <a:buChar char="●"/>
              <a:defRPr sz="2133"/>
            </a:lvl4pPr>
            <a:lvl5pPr marL="3047924" lvl="4" indent="-440256" rtl="0">
              <a:lnSpc>
                <a:spcPct val="100000"/>
              </a:lnSpc>
              <a:spcBef>
                <a:spcPts val="0"/>
              </a:spcBef>
              <a:spcAft>
                <a:spcPts val="0"/>
              </a:spcAft>
              <a:buSzPts val="1600"/>
              <a:buFont typeface="Nunito Light"/>
              <a:buChar char="○"/>
              <a:defRPr sz="2133"/>
            </a:lvl5pPr>
            <a:lvl6pPr marL="3657509" lvl="5" indent="-440256" rtl="0">
              <a:lnSpc>
                <a:spcPct val="100000"/>
              </a:lnSpc>
              <a:spcBef>
                <a:spcPts val="0"/>
              </a:spcBef>
              <a:spcAft>
                <a:spcPts val="0"/>
              </a:spcAft>
              <a:buSzPts val="1600"/>
              <a:buFont typeface="Nunito Light"/>
              <a:buChar char="■"/>
              <a:defRPr sz="2133"/>
            </a:lvl6pPr>
            <a:lvl7pPr marL="4267093" lvl="6" indent="-440256" rtl="0">
              <a:lnSpc>
                <a:spcPct val="100000"/>
              </a:lnSpc>
              <a:spcBef>
                <a:spcPts val="0"/>
              </a:spcBef>
              <a:spcAft>
                <a:spcPts val="0"/>
              </a:spcAft>
              <a:buSzPts val="1600"/>
              <a:buFont typeface="Nunito Light"/>
              <a:buChar char="●"/>
              <a:defRPr sz="2133"/>
            </a:lvl7pPr>
            <a:lvl8pPr marL="4876678" lvl="7" indent="-440256" rtl="0">
              <a:lnSpc>
                <a:spcPct val="100000"/>
              </a:lnSpc>
              <a:spcBef>
                <a:spcPts val="0"/>
              </a:spcBef>
              <a:spcAft>
                <a:spcPts val="0"/>
              </a:spcAft>
              <a:buSzPts val="1600"/>
              <a:buFont typeface="Nunito Light"/>
              <a:buChar char="○"/>
              <a:defRPr sz="2133"/>
            </a:lvl8pPr>
            <a:lvl9pPr marL="5486263" lvl="8" indent="-440256" rtl="0">
              <a:lnSpc>
                <a:spcPct val="100000"/>
              </a:lnSpc>
              <a:spcBef>
                <a:spcPts val="0"/>
              </a:spcBef>
              <a:spcAft>
                <a:spcPts val="0"/>
              </a:spcAft>
              <a:buSzPts val="1600"/>
              <a:buFont typeface="Nunito Light"/>
              <a:buChar char="■"/>
              <a:defRPr sz="2133"/>
            </a:lvl9pPr>
          </a:lstStyle>
          <a:p>
            <a:endParaRPr/>
          </a:p>
        </p:txBody>
      </p:sp>
      <p:sp>
        <p:nvSpPr>
          <p:cNvPr id="110" name="Google Shape;110;p19"/>
          <p:cNvSpPr txBox="1">
            <a:spLocks noGrp="1"/>
          </p:cNvSpPr>
          <p:nvPr>
            <p:ph type="body" idx="2"/>
          </p:nvPr>
        </p:nvSpPr>
        <p:spPr>
          <a:xfrm>
            <a:off x="6132867" y="2293367"/>
            <a:ext cx="4999200" cy="4088400"/>
          </a:xfrm>
          <a:prstGeom prst="rect">
            <a:avLst/>
          </a:prstGeom>
        </p:spPr>
        <p:txBody>
          <a:bodyPr spcFirstLastPara="1" wrap="square" lIns="91425" tIns="91425" rIns="91425" bIns="91425" anchor="t" anchorCtr="0">
            <a:noAutofit/>
          </a:bodyPr>
          <a:lstStyle>
            <a:lvl1pPr marL="609585" lvl="0" indent="-440256" rtl="0">
              <a:lnSpc>
                <a:spcPct val="100000"/>
              </a:lnSpc>
              <a:spcBef>
                <a:spcPts val="400"/>
              </a:spcBef>
              <a:spcAft>
                <a:spcPts val="0"/>
              </a:spcAft>
              <a:buClr>
                <a:schemeClr val="dk2"/>
              </a:buClr>
              <a:buSzPts val="1600"/>
              <a:buChar char="●"/>
              <a:defRPr sz="2133"/>
            </a:lvl1pPr>
            <a:lvl2pPr marL="1219170" lvl="1" indent="-440256" rtl="0">
              <a:lnSpc>
                <a:spcPct val="100000"/>
              </a:lnSpc>
              <a:spcBef>
                <a:spcPts val="0"/>
              </a:spcBef>
              <a:spcAft>
                <a:spcPts val="0"/>
              </a:spcAft>
              <a:buSzPts val="1600"/>
              <a:buFont typeface="Nunito Light"/>
              <a:buChar char="○"/>
              <a:defRPr sz="2133"/>
            </a:lvl2pPr>
            <a:lvl3pPr marL="1828754" lvl="2" indent="-440256" rtl="0">
              <a:lnSpc>
                <a:spcPct val="100000"/>
              </a:lnSpc>
              <a:spcBef>
                <a:spcPts val="0"/>
              </a:spcBef>
              <a:spcAft>
                <a:spcPts val="0"/>
              </a:spcAft>
              <a:buSzPts val="1600"/>
              <a:buFont typeface="Nunito Light"/>
              <a:buChar char="■"/>
              <a:defRPr sz="2133"/>
            </a:lvl3pPr>
            <a:lvl4pPr marL="2438339" lvl="3" indent="-440256" rtl="0">
              <a:lnSpc>
                <a:spcPct val="100000"/>
              </a:lnSpc>
              <a:spcBef>
                <a:spcPts val="0"/>
              </a:spcBef>
              <a:spcAft>
                <a:spcPts val="0"/>
              </a:spcAft>
              <a:buSzPts val="1600"/>
              <a:buFont typeface="Nunito Light"/>
              <a:buChar char="●"/>
              <a:defRPr sz="2133"/>
            </a:lvl4pPr>
            <a:lvl5pPr marL="3047924" lvl="4" indent="-440256" rtl="0">
              <a:lnSpc>
                <a:spcPct val="100000"/>
              </a:lnSpc>
              <a:spcBef>
                <a:spcPts val="0"/>
              </a:spcBef>
              <a:spcAft>
                <a:spcPts val="0"/>
              </a:spcAft>
              <a:buSzPts val="1600"/>
              <a:buFont typeface="Nunito Light"/>
              <a:buChar char="○"/>
              <a:defRPr sz="2133"/>
            </a:lvl5pPr>
            <a:lvl6pPr marL="3657509" lvl="5" indent="-440256" rtl="0">
              <a:lnSpc>
                <a:spcPct val="100000"/>
              </a:lnSpc>
              <a:spcBef>
                <a:spcPts val="0"/>
              </a:spcBef>
              <a:spcAft>
                <a:spcPts val="0"/>
              </a:spcAft>
              <a:buSzPts val="1600"/>
              <a:buFont typeface="Nunito Light"/>
              <a:buChar char="■"/>
              <a:defRPr sz="2133"/>
            </a:lvl6pPr>
            <a:lvl7pPr marL="4267093" lvl="6" indent="-440256" rtl="0">
              <a:lnSpc>
                <a:spcPct val="100000"/>
              </a:lnSpc>
              <a:spcBef>
                <a:spcPts val="0"/>
              </a:spcBef>
              <a:spcAft>
                <a:spcPts val="0"/>
              </a:spcAft>
              <a:buSzPts val="1600"/>
              <a:buFont typeface="Nunito Light"/>
              <a:buChar char="●"/>
              <a:defRPr sz="2133"/>
            </a:lvl7pPr>
            <a:lvl8pPr marL="4876678" lvl="7" indent="-440256" rtl="0">
              <a:lnSpc>
                <a:spcPct val="100000"/>
              </a:lnSpc>
              <a:spcBef>
                <a:spcPts val="0"/>
              </a:spcBef>
              <a:spcAft>
                <a:spcPts val="0"/>
              </a:spcAft>
              <a:buSzPts val="1600"/>
              <a:buFont typeface="Nunito Light"/>
              <a:buChar char="○"/>
              <a:defRPr sz="2133"/>
            </a:lvl8pPr>
            <a:lvl9pPr marL="5486263" lvl="8" indent="-440256" rtl="0">
              <a:lnSpc>
                <a:spcPct val="100000"/>
              </a:lnSpc>
              <a:spcBef>
                <a:spcPts val="0"/>
              </a:spcBef>
              <a:spcAft>
                <a:spcPts val="0"/>
              </a:spcAft>
              <a:buSzPts val="1600"/>
              <a:buFont typeface="Nunito Light"/>
              <a:buChar char="■"/>
              <a:defRPr sz="2133"/>
            </a:lvl9pPr>
          </a:lstStyle>
          <a:p>
            <a:endParaRPr/>
          </a:p>
        </p:txBody>
      </p:sp>
      <p:sp>
        <p:nvSpPr>
          <p:cNvPr id="111" name="Google Shape;111;p19"/>
          <p:cNvSpPr txBox="1">
            <a:spLocks noGrp="1"/>
          </p:cNvSpPr>
          <p:nvPr>
            <p:ph type="title"/>
          </p:nvPr>
        </p:nvSpPr>
        <p:spPr>
          <a:xfrm>
            <a:off x="960000" y="487680"/>
            <a:ext cx="10272000" cy="7316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12" name="Google Shape;112;p19"/>
          <p:cNvSpPr txBox="1">
            <a:spLocks noGrp="1"/>
          </p:cNvSpPr>
          <p:nvPr>
            <p:ph type="subTitle" idx="3"/>
          </p:nvPr>
        </p:nvSpPr>
        <p:spPr>
          <a:xfrm>
            <a:off x="960200" y="1366000"/>
            <a:ext cx="10272000" cy="487600"/>
          </a:xfrm>
          <a:prstGeom prst="rect">
            <a:avLst/>
          </a:prstGeom>
        </p:spPr>
        <p:txBody>
          <a:bodyPr spcFirstLastPara="1" wrap="square" lIns="91425" tIns="91425" rIns="91425" bIns="91425" anchor="t" anchorCtr="0">
            <a:noAutofit/>
          </a:bodyPr>
          <a:lstStyle>
            <a:lvl1pPr lvl="0" algn="ctr" rtl="0">
              <a:lnSpc>
                <a:spcPct val="100000"/>
              </a:lnSpc>
              <a:spcBef>
                <a:spcPts val="400"/>
              </a:spcBef>
              <a:spcAft>
                <a:spcPts val="0"/>
              </a:spcAft>
              <a:buSzPts val="2800"/>
              <a:buNone/>
              <a:defRPr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3" name="Google Shape;113;p19"/>
          <p:cNvSpPr/>
          <p:nvPr/>
        </p:nvSpPr>
        <p:spPr>
          <a:xfrm rot="-5400000" flipH="1">
            <a:off x="9976600" y="4651489"/>
            <a:ext cx="3760000" cy="670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19"/>
          <p:cNvSpPr/>
          <p:nvPr/>
        </p:nvSpPr>
        <p:spPr>
          <a:xfrm flipH="1">
            <a:off x="0" y="3"/>
            <a:ext cx="3760000" cy="670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46410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73A5C6-9B83-12DB-EE2E-3CD3FDB75343}"/>
              </a:ext>
            </a:extLst>
          </p:cNvPr>
          <p:cNvSpPr>
            <a:spLocks noGrp="1"/>
          </p:cNvSpPr>
          <p:nvPr>
            <p:ph type="title"/>
          </p:nvPr>
        </p:nvSpPr>
        <p:spPr/>
        <p:txBody>
          <a:bodyPr/>
          <a:lstStyle/>
          <a:p>
            <a:r>
              <a:rPr lang="pt-PT"/>
              <a:t>Clique para editar o estilo de título do Modelo Global</a:t>
            </a:r>
            <a:endParaRPr lang="en-US"/>
          </a:p>
        </p:txBody>
      </p:sp>
      <p:sp>
        <p:nvSpPr>
          <p:cNvPr id="3" name="Marcador de Posição de Conteúdo 2">
            <a:extLst>
              <a:ext uri="{FF2B5EF4-FFF2-40B4-BE49-F238E27FC236}">
                <a16:creationId xmlns:a16="http://schemas.microsoft.com/office/drawing/2014/main" id="{0FF935D3-4529-6CCA-FF7A-4A027DE728E1}"/>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a:extLst>
              <a:ext uri="{FF2B5EF4-FFF2-40B4-BE49-F238E27FC236}">
                <a16:creationId xmlns:a16="http://schemas.microsoft.com/office/drawing/2014/main" id="{639B8EFD-F6B5-AC93-7667-F43C4F8031B3}"/>
              </a:ext>
            </a:extLst>
          </p:cNvPr>
          <p:cNvSpPr>
            <a:spLocks noGrp="1"/>
          </p:cNvSpPr>
          <p:nvPr>
            <p:ph type="dt" sz="half" idx="10"/>
          </p:nvPr>
        </p:nvSpPr>
        <p:spPr/>
        <p:txBody>
          <a:bodyPr/>
          <a:lstStyle/>
          <a:p>
            <a:fld id="{D2B0CA82-9E5D-2D4B-8EF9-B5F45C8B2053}" type="datetime1">
              <a:rPr lang="pt-PT" smtClean="0"/>
              <a:t>15/07/26</a:t>
            </a:fld>
            <a:endParaRPr lang="en-US"/>
          </a:p>
        </p:txBody>
      </p:sp>
      <p:sp>
        <p:nvSpPr>
          <p:cNvPr id="5" name="Marcador de Posição do Rodapé 4">
            <a:extLst>
              <a:ext uri="{FF2B5EF4-FFF2-40B4-BE49-F238E27FC236}">
                <a16:creationId xmlns:a16="http://schemas.microsoft.com/office/drawing/2014/main" id="{F7EBB377-D1DE-1E71-FE71-14A6256E1535}"/>
              </a:ext>
            </a:extLst>
          </p:cNvPr>
          <p:cNvSpPr>
            <a:spLocks noGrp="1"/>
          </p:cNvSpPr>
          <p:nvPr>
            <p:ph type="ftr" sz="quarter" idx="11"/>
          </p:nvPr>
        </p:nvSpPr>
        <p:spPr/>
        <p:txBody>
          <a:bodyPr/>
          <a:lstStyle/>
          <a:p>
            <a:endParaRPr lang="en-US"/>
          </a:p>
        </p:txBody>
      </p:sp>
      <p:sp>
        <p:nvSpPr>
          <p:cNvPr id="6" name="Marcador de Posição do Número do Diapositivo 5">
            <a:extLst>
              <a:ext uri="{FF2B5EF4-FFF2-40B4-BE49-F238E27FC236}">
                <a16:creationId xmlns:a16="http://schemas.microsoft.com/office/drawing/2014/main" id="{7CA83AE6-267A-A184-9652-31AE0AD49A46}"/>
              </a:ext>
            </a:extLst>
          </p:cNvPr>
          <p:cNvSpPr>
            <a:spLocks noGrp="1"/>
          </p:cNvSpPr>
          <p:nvPr>
            <p:ph type="sldNum" sz="quarter" idx="12"/>
          </p:nvPr>
        </p:nvSpPr>
        <p:spPr/>
        <p:txBody>
          <a:bodyPr/>
          <a:lstStyle/>
          <a:p>
            <a:fld id="{16DF2393-E0AF-A142-A6F2-72FCFC4F67B9}" type="slidenum">
              <a:rPr lang="en-US" smtClean="0"/>
              <a:t>‹nº›</a:t>
            </a:fld>
            <a:endParaRPr lang="en-US"/>
          </a:p>
        </p:txBody>
      </p:sp>
    </p:spTree>
    <p:extLst>
      <p:ext uri="{BB962C8B-B14F-4D97-AF65-F5344CB8AC3E}">
        <p14:creationId xmlns:p14="http://schemas.microsoft.com/office/powerpoint/2010/main" val="1745565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1A56F-65A7-AA72-B11B-829C6CBFBC26}"/>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endParaRPr lang="en-US"/>
          </a:p>
        </p:txBody>
      </p:sp>
      <p:sp>
        <p:nvSpPr>
          <p:cNvPr id="3" name="Marcador de Posição do Texto 2">
            <a:extLst>
              <a:ext uri="{FF2B5EF4-FFF2-40B4-BE49-F238E27FC236}">
                <a16:creationId xmlns:a16="http://schemas.microsoft.com/office/drawing/2014/main" id="{93632068-8655-BE6C-8293-E03C26171A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36D95C2E-0F2F-2BB7-9F25-7BF6C88BBC81}"/>
              </a:ext>
            </a:extLst>
          </p:cNvPr>
          <p:cNvSpPr>
            <a:spLocks noGrp="1"/>
          </p:cNvSpPr>
          <p:nvPr>
            <p:ph type="dt" sz="half" idx="10"/>
          </p:nvPr>
        </p:nvSpPr>
        <p:spPr/>
        <p:txBody>
          <a:bodyPr/>
          <a:lstStyle/>
          <a:p>
            <a:fld id="{563C6A20-2536-6A4A-94E1-8A5E1B5A3930}" type="datetime1">
              <a:rPr lang="pt-PT" smtClean="0"/>
              <a:t>15/07/26</a:t>
            </a:fld>
            <a:endParaRPr lang="en-US"/>
          </a:p>
        </p:txBody>
      </p:sp>
      <p:sp>
        <p:nvSpPr>
          <p:cNvPr id="5" name="Marcador de Posição do Rodapé 4">
            <a:extLst>
              <a:ext uri="{FF2B5EF4-FFF2-40B4-BE49-F238E27FC236}">
                <a16:creationId xmlns:a16="http://schemas.microsoft.com/office/drawing/2014/main" id="{D832BFDE-ACF8-033B-EA4A-8261F6387B21}"/>
              </a:ext>
            </a:extLst>
          </p:cNvPr>
          <p:cNvSpPr>
            <a:spLocks noGrp="1"/>
          </p:cNvSpPr>
          <p:nvPr>
            <p:ph type="ftr" sz="quarter" idx="11"/>
          </p:nvPr>
        </p:nvSpPr>
        <p:spPr/>
        <p:txBody>
          <a:bodyPr/>
          <a:lstStyle/>
          <a:p>
            <a:endParaRPr lang="en-US"/>
          </a:p>
        </p:txBody>
      </p:sp>
      <p:sp>
        <p:nvSpPr>
          <p:cNvPr id="6" name="Marcador de Posição do Número do Diapositivo 5">
            <a:extLst>
              <a:ext uri="{FF2B5EF4-FFF2-40B4-BE49-F238E27FC236}">
                <a16:creationId xmlns:a16="http://schemas.microsoft.com/office/drawing/2014/main" id="{C57179C8-6D25-5E5B-AD2D-CFC71FF364BE}"/>
              </a:ext>
            </a:extLst>
          </p:cNvPr>
          <p:cNvSpPr>
            <a:spLocks noGrp="1"/>
          </p:cNvSpPr>
          <p:nvPr>
            <p:ph type="sldNum" sz="quarter" idx="12"/>
          </p:nvPr>
        </p:nvSpPr>
        <p:spPr/>
        <p:txBody>
          <a:bodyPr/>
          <a:lstStyle/>
          <a:p>
            <a:fld id="{16DF2393-E0AF-A142-A6F2-72FCFC4F67B9}" type="slidenum">
              <a:rPr lang="en-US" smtClean="0"/>
              <a:t>‹nº›</a:t>
            </a:fld>
            <a:endParaRPr lang="en-US"/>
          </a:p>
        </p:txBody>
      </p:sp>
    </p:spTree>
    <p:extLst>
      <p:ext uri="{BB962C8B-B14F-4D97-AF65-F5344CB8AC3E}">
        <p14:creationId xmlns:p14="http://schemas.microsoft.com/office/powerpoint/2010/main" val="2229733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F42760-2406-1CF1-A4E6-0AA818E7038E}"/>
              </a:ext>
            </a:extLst>
          </p:cNvPr>
          <p:cNvSpPr>
            <a:spLocks noGrp="1"/>
          </p:cNvSpPr>
          <p:nvPr>
            <p:ph type="title"/>
          </p:nvPr>
        </p:nvSpPr>
        <p:spPr/>
        <p:txBody>
          <a:bodyPr/>
          <a:lstStyle/>
          <a:p>
            <a:r>
              <a:rPr lang="pt-PT"/>
              <a:t>Clique para editar o estilo de título do Modelo Global</a:t>
            </a:r>
            <a:endParaRPr lang="en-US"/>
          </a:p>
        </p:txBody>
      </p:sp>
      <p:sp>
        <p:nvSpPr>
          <p:cNvPr id="3" name="Marcador de Posição de Conteúdo 2">
            <a:extLst>
              <a:ext uri="{FF2B5EF4-FFF2-40B4-BE49-F238E27FC236}">
                <a16:creationId xmlns:a16="http://schemas.microsoft.com/office/drawing/2014/main" id="{3F87D330-2981-9C4B-3156-FCE86575A3BD}"/>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e Conteúdo 3">
            <a:extLst>
              <a:ext uri="{FF2B5EF4-FFF2-40B4-BE49-F238E27FC236}">
                <a16:creationId xmlns:a16="http://schemas.microsoft.com/office/drawing/2014/main" id="{68096A11-A964-31FC-C02B-04719F629D06}"/>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Marcador de Posição da Data 4">
            <a:extLst>
              <a:ext uri="{FF2B5EF4-FFF2-40B4-BE49-F238E27FC236}">
                <a16:creationId xmlns:a16="http://schemas.microsoft.com/office/drawing/2014/main" id="{F4B75FD9-59C5-C81E-FD48-37A4FD8F8F59}"/>
              </a:ext>
            </a:extLst>
          </p:cNvPr>
          <p:cNvSpPr>
            <a:spLocks noGrp="1"/>
          </p:cNvSpPr>
          <p:nvPr>
            <p:ph type="dt" sz="half" idx="10"/>
          </p:nvPr>
        </p:nvSpPr>
        <p:spPr/>
        <p:txBody>
          <a:bodyPr/>
          <a:lstStyle/>
          <a:p>
            <a:fld id="{BDBF4B43-C6B0-1649-ACF5-C111570CA360}" type="datetime1">
              <a:rPr lang="pt-PT" smtClean="0"/>
              <a:t>15/07/26</a:t>
            </a:fld>
            <a:endParaRPr lang="en-US"/>
          </a:p>
        </p:txBody>
      </p:sp>
      <p:sp>
        <p:nvSpPr>
          <p:cNvPr id="6" name="Marcador de Posição do Rodapé 5">
            <a:extLst>
              <a:ext uri="{FF2B5EF4-FFF2-40B4-BE49-F238E27FC236}">
                <a16:creationId xmlns:a16="http://schemas.microsoft.com/office/drawing/2014/main" id="{88D63888-E840-59BB-5EB4-6C0F7E39FE30}"/>
              </a:ext>
            </a:extLst>
          </p:cNvPr>
          <p:cNvSpPr>
            <a:spLocks noGrp="1"/>
          </p:cNvSpPr>
          <p:nvPr>
            <p:ph type="ftr" sz="quarter" idx="11"/>
          </p:nvPr>
        </p:nvSpPr>
        <p:spPr/>
        <p:txBody>
          <a:bodyPr/>
          <a:lstStyle/>
          <a:p>
            <a:endParaRPr lang="en-US"/>
          </a:p>
        </p:txBody>
      </p:sp>
      <p:sp>
        <p:nvSpPr>
          <p:cNvPr id="7" name="Marcador de Posição do Número do Diapositivo 6">
            <a:extLst>
              <a:ext uri="{FF2B5EF4-FFF2-40B4-BE49-F238E27FC236}">
                <a16:creationId xmlns:a16="http://schemas.microsoft.com/office/drawing/2014/main" id="{314A51E2-FD93-F1ED-AF9D-B58998C9D98F}"/>
              </a:ext>
            </a:extLst>
          </p:cNvPr>
          <p:cNvSpPr>
            <a:spLocks noGrp="1"/>
          </p:cNvSpPr>
          <p:nvPr>
            <p:ph type="sldNum" sz="quarter" idx="12"/>
          </p:nvPr>
        </p:nvSpPr>
        <p:spPr/>
        <p:txBody>
          <a:bodyPr/>
          <a:lstStyle/>
          <a:p>
            <a:fld id="{16DF2393-E0AF-A142-A6F2-72FCFC4F67B9}" type="slidenum">
              <a:rPr lang="en-US" smtClean="0"/>
              <a:t>‹nº›</a:t>
            </a:fld>
            <a:endParaRPr lang="en-US"/>
          </a:p>
        </p:txBody>
      </p:sp>
    </p:spTree>
    <p:extLst>
      <p:ext uri="{BB962C8B-B14F-4D97-AF65-F5344CB8AC3E}">
        <p14:creationId xmlns:p14="http://schemas.microsoft.com/office/powerpoint/2010/main" val="2531707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8E613-0E78-CF0A-FA28-335E909A2D85}"/>
              </a:ext>
            </a:extLst>
          </p:cNvPr>
          <p:cNvSpPr>
            <a:spLocks noGrp="1"/>
          </p:cNvSpPr>
          <p:nvPr>
            <p:ph type="title"/>
          </p:nvPr>
        </p:nvSpPr>
        <p:spPr>
          <a:xfrm>
            <a:off x="839788" y="365125"/>
            <a:ext cx="10515600" cy="1325563"/>
          </a:xfrm>
        </p:spPr>
        <p:txBody>
          <a:bodyPr/>
          <a:lstStyle/>
          <a:p>
            <a:r>
              <a:rPr lang="pt-PT"/>
              <a:t>Clique para editar o estilo de título do Modelo Global</a:t>
            </a:r>
            <a:endParaRPr lang="en-US"/>
          </a:p>
        </p:txBody>
      </p:sp>
      <p:sp>
        <p:nvSpPr>
          <p:cNvPr id="3" name="Marcador de Posição do Texto 2">
            <a:extLst>
              <a:ext uri="{FF2B5EF4-FFF2-40B4-BE49-F238E27FC236}">
                <a16:creationId xmlns:a16="http://schemas.microsoft.com/office/drawing/2014/main" id="{6067336C-076B-F31D-8AA2-EF9B133777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3618ACDE-9DA3-CF52-962E-5849CA20BBB3}"/>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Marcador de Posição do Texto 4">
            <a:extLst>
              <a:ext uri="{FF2B5EF4-FFF2-40B4-BE49-F238E27FC236}">
                <a16:creationId xmlns:a16="http://schemas.microsoft.com/office/drawing/2014/main" id="{0068E5AF-D284-FE87-10EA-4A02808F5C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8005D9C5-429B-DE37-6808-E7000BC9053B}"/>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7" name="Marcador de Posição da Data 6">
            <a:extLst>
              <a:ext uri="{FF2B5EF4-FFF2-40B4-BE49-F238E27FC236}">
                <a16:creationId xmlns:a16="http://schemas.microsoft.com/office/drawing/2014/main" id="{85C0E68A-26F9-D107-C357-9A2EFF90DF97}"/>
              </a:ext>
            </a:extLst>
          </p:cNvPr>
          <p:cNvSpPr>
            <a:spLocks noGrp="1"/>
          </p:cNvSpPr>
          <p:nvPr>
            <p:ph type="dt" sz="half" idx="10"/>
          </p:nvPr>
        </p:nvSpPr>
        <p:spPr/>
        <p:txBody>
          <a:bodyPr/>
          <a:lstStyle/>
          <a:p>
            <a:fld id="{08550914-9EAC-E449-94D7-149EA20AEA75}" type="datetime1">
              <a:rPr lang="pt-PT" smtClean="0"/>
              <a:t>15/07/26</a:t>
            </a:fld>
            <a:endParaRPr lang="en-US"/>
          </a:p>
        </p:txBody>
      </p:sp>
      <p:sp>
        <p:nvSpPr>
          <p:cNvPr id="8" name="Marcador de Posição do Rodapé 7">
            <a:extLst>
              <a:ext uri="{FF2B5EF4-FFF2-40B4-BE49-F238E27FC236}">
                <a16:creationId xmlns:a16="http://schemas.microsoft.com/office/drawing/2014/main" id="{8994B6AB-2E7A-3D06-9614-7CFD17B3064E}"/>
              </a:ext>
            </a:extLst>
          </p:cNvPr>
          <p:cNvSpPr>
            <a:spLocks noGrp="1"/>
          </p:cNvSpPr>
          <p:nvPr>
            <p:ph type="ftr" sz="quarter" idx="11"/>
          </p:nvPr>
        </p:nvSpPr>
        <p:spPr/>
        <p:txBody>
          <a:bodyPr/>
          <a:lstStyle/>
          <a:p>
            <a:endParaRPr lang="en-US"/>
          </a:p>
        </p:txBody>
      </p:sp>
      <p:sp>
        <p:nvSpPr>
          <p:cNvPr id="9" name="Marcador de Posição do Número do Diapositivo 8">
            <a:extLst>
              <a:ext uri="{FF2B5EF4-FFF2-40B4-BE49-F238E27FC236}">
                <a16:creationId xmlns:a16="http://schemas.microsoft.com/office/drawing/2014/main" id="{BE3CDCD9-54F3-A838-5519-7B7752FACE4E}"/>
              </a:ext>
            </a:extLst>
          </p:cNvPr>
          <p:cNvSpPr>
            <a:spLocks noGrp="1"/>
          </p:cNvSpPr>
          <p:nvPr>
            <p:ph type="sldNum" sz="quarter" idx="12"/>
          </p:nvPr>
        </p:nvSpPr>
        <p:spPr/>
        <p:txBody>
          <a:bodyPr/>
          <a:lstStyle/>
          <a:p>
            <a:fld id="{16DF2393-E0AF-A142-A6F2-72FCFC4F67B9}" type="slidenum">
              <a:rPr lang="en-US" smtClean="0"/>
              <a:t>‹nº›</a:t>
            </a:fld>
            <a:endParaRPr lang="en-US"/>
          </a:p>
        </p:txBody>
      </p:sp>
    </p:spTree>
    <p:extLst>
      <p:ext uri="{BB962C8B-B14F-4D97-AF65-F5344CB8AC3E}">
        <p14:creationId xmlns:p14="http://schemas.microsoft.com/office/powerpoint/2010/main" val="3175944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33B7E2-9BA6-6713-6FDB-B052CBC78809}"/>
              </a:ext>
            </a:extLst>
          </p:cNvPr>
          <p:cNvSpPr>
            <a:spLocks noGrp="1"/>
          </p:cNvSpPr>
          <p:nvPr>
            <p:ph type="title"/>
          </p:nvPr>
        </p:nvSpPr>
        <p:spPr/>
        <p:txBody>
          <a:bodyPr/>
          <a:lstStyle/>
          <a:p>
            <a:r>
              <a:rPr lang="pt-PT"/>
              <a:t>Clique para editar o estilo de título do Modelo Global</a:t>
            </a:r>
            <a:endParaRPr lang="en-US"/>
          </a:p>
        </p:txBody>
      </p:sp>
      <p:sp>
        <p:nvSpPr>
          <p:cNvPr id="3" name="Marcador de Posição da Data 2">
            <a:extLst>
              <a:ext uri="{FF2B5EF4-FFF2-40B4-BE49-F238E27FC236}">
                <a16:creationId xmlns:a16="http://schemas.microsoft.com/office/drawing/2014/main" id="{C30A98BC-93D1-7ED7-00C2-5C1A78EFAB98}"/>
              </a:ext>
            </a:extLst>
          </p:cNvPr>
          <p:cNvSpPr>
            <a:spLocks noGrp="1"/>
          </p:cNvSpPr>
          <p:nvPr>
            <p:ph type="dt" sz="half" idx="10"/>
          </p:nvPr>
        </p:nvSpPr>
        <p:spPr/>
        <p:txBody>
          <a:bodyPr/>
          <a:lstStyle/>
          <a:p>
            <a:fld id="{920D4D8E-D43C-B842-9CF2-E0B43D6A3BBB}" type="datetime1">
              <a:rPr lang="pt-PT" smtClean="0"/>
              <a:t>15/07/26</a:t>
            </a:fld>
            <a:endParaRPr lang="en-US"/>
          </a:p>
        </p:txBody>
      </p:sp>
      <p:sp>
        <p:nvSpPr>
          <p:cNvPr id="4" name="Marcador de Posição do Rodapé 3">
            <a:extLst>
              <a:ext uri="{FF2B5EF4-FFF2-40B4-BE49-F238E27FC236}">
                <a16:creationId xmlns:a16="http://schemas.microsoft.com/office/drawing/2014/main" id="{6C59F38A-6989-B2DB-1278-22CBA2CD4DFE}"/>
              </a:ext>
            </a:extLst>
          </p:cNvPr>
          <p:cNvSpPr>
            <a:spLocks noGrp="1"/>
          </p:cNvSpPr>
          <p:nvPr>
            <p:ph type="ftr" sz="quarter" idx="11"/>
          </p:nvPr>
        </p:nvSpPr>
        <p:spPr/>
        <p:txBody>
          <a:bodyPr/>
          <a:lstStyle/>
          <a:p>
            <a:endParaRPr lang="en-US"/>
          </a:p>
        </p:txBody>
      </p:sp>
      <p:sp>
        <p:nvSpPr>
          <p:cNvPr id="5" name="Marcador de Posição do Número do Diapositivo 4">
            <a:extLst>
              <a:ext uri="{FF2B5EF4-FFF2-40B4-BE49-F238E27FC236}">
                <a16:creationId xmlns:a16="http://schemas.microsoft.com/office/drawing/2014/main" id="{8426AC24-8CF5-1BE3-8CBD-D211F911460A}"/>
              </a:ext>
            </a:extLst>
          </p:cNvPr>
          <p:cNvSpPr>
            <a:spLocks noGrp="1"/>
          </p:cNvSpPr>
          <p:nvPr>
            <p:ph type="sldNum" sz="quarter" idx="12"/>
          </p:nvPr>
        </p:nvSpPr>
        <p:spPr/>
        <p:txBody>
          <a:bodyPr/>
          <a:lstStyle/>
          <a:p>
            <a:fld id="{16DF2393-E0AF-A142-A6F2-72FCFC4F67B9}" type="slidenum">
              <a:rPr lang="en-US" smtClean="0"/>
              <a:t>‹nº›</a:t>
            </a:fld>
            <a:endParaRPr lang="en-US"/>
          </a:p>
        </p:txBody>
      </p:sp>
    </p:spTree>
    <p:extLst>
      <p:ext uri="{BB962C8B-B14F-4D97-AF65-F5344CB8AC3E}">
        <p14:creationId xmlns:p14="http://schemas.microsoft.com/office/powerpoint/2010/main" val="40630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68A77757-AF86-5AEE-2AB1-FE6BF1311C6E}"/>
              </a:ext>
            </a:extLst>
          </p:cNvPr>
          <p:cNvSpPr>
            <a:spLocks noGrp="1"/>
          </p:cNvSpPr>
          <p:nvPr>
            <p:ph type="dt" sz="half" idx="10"/>
          </p:nvPr>
        </p:nvSpPr>
        <p:spPr/>
        <p:txBody>
          <a:bodyPr/>
          <a:lstStyle/>
          <a:p>
            <a:fld id="{88712C87-BD52-1947-80EB-7C21EEF929CB}" type="datetime1">
              <a:rPr lang="pt-PT" smtClean="0"/>
              <a:t>15/07/26</a:t>
            </a:fld>
            <a:endParaRPr lang="en-US"/>
          </a:p>
        </p:txBody>
      </p:sp>
      <p:sp>
        <p:nvSpPr>
          <p:cNvPr id="3" name="Marcador de Posição do Rodapé 2">
            <a:extLst>
              <a:ext uri="{FF2B5EF4-FFF2-40B4-BE49-F238E27FC236}">
                <a16:creationId xmlns:a16="http://schemas.microsoft.com/office/drawing/2014/main" id="{3EC24DBE-B55A-971C-D5C3-F8AE38431D8C}"/>
              </a:ext>
            </a:extLst>
          </p:cNvPr>
          <p:cNvSpPr>
            <a:spLocks noGrp="1"/>
          </p:cNvSpPr>
          <p:nvPr>
            <p:ph type="ftr" sz="quarter" idx="11"/>
          </p:nvPr>
        </p:nvSpPr>
        <p:spPr/>
        <p:txBody>
          <a:bodyPr/>
          <a:lstStyle/>
          <a:p>
            <a:endParaRPr lang="en-US"/>
          </a:p>
        </p:txBody>
      </p:sp>
      <p:sp>
        <p:nvSpPr>
          <p:cNvPr id="4" name="Marcador de Posição do Número do Diapositivo 3">
            <a:extLst>
              <a:ext uri="{FF2B5EF4-FFF2-40B4-BE49-F238E27FC236}">
                <a16:creationId xmlns:a16="http://schemas.microsoft.com/office/drawing/2014/main" id="{4F42DF2F-540E-F1F3-4A57-FC0167D385A6}"/>
              </a:ext>
            </a:extLst>
          </p:cNvPr>
          <p:cNvSpPr>
            <a:spLocks noGrp="1"/>
          </p:cNvSpPr>
          <p:nvPr>
            <p:ph type="sldNum" sz="quarter" idx="12"/>
          </p:nvPr>
        </p:nvSpPr>
        <p:spPr/>
        <p:txBody>
          <a:bodyPr/>
          <a:lstStyle/>
          <a:p>
            <a:fld id="{16DF2393-E0AF-A142-A6F2-72FCFC4F67B9}" type="slidenum">
              <a:rPr lang="en-US" smtClean="0"/>
              <a:t>‹nº›</a:t>
            </a:fld>
            <a:endParaRPr lang="en-US"/>
          </a:p>
        </p:txBody>
      </p:sp>
    </p:spTree>
    <p:extLst>
      <p:ext uri="{BB962C8B-B14F-4D97-AF65-F5344CB8AC3E}">
        <p14:creationId xmlns:p14="http://schemas.microsoft.com/office/powerpoint/2010/main" val="3172959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43BD7A-0D0B-9EC7-AA7C-611BA99FD1EA}"/>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en-US"/>
          </a:p>
        </p:txBody>
      </p:sp>
      <p:sp>
        <p:nvSpPr>
          <p:cNvPr id="3" name="Marcador de Posição de Conteúdo 2">
            <a:extLst>
              <a:ext uri="{FF2B5EF4-FFF2-40B4-BE49-F238E27FC236}">
                <a16:creationId xmlns:a16="http://schemas.microsoft.com/office/drawing/2014/main" id="{857BFBF8-1900-36C5-D063-7DB01228A2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o Texto 3">
            <a:extLst>
              <a:ext uri="{FF2B5EF4-FFF2-40B4-BE49-F238E27FC236}">
                <a16:creationId xmlns:a16="http://schemas.microsoft.com/office/drawing/2014/main" id="{472628CF-3DD4-288E-A766-86C5E79978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B9049585-B148-74E7-69B6-31673A2CDEFE}"/>
              </a:ext>
            </a:extLst>
          </p:cNvPr>
          <p:cNvSpPr>
            <a:spLocks noGrp="1"/>
          </p:cNvSpPr>
          <p:nvPr>
            <p:ph type="dt" sz="half" idx="10"/>
          </p:nvPr>
        </p:nvSpPr>
        <p:spPr/>
        <p:txBody>
          <a:bodyPr/>
          <a:lstStyle/>
          <a:p>
            <a:fld id="{1BA50BFD-16AF-2140-B352-0891C0011FEC}" type="datetime1">
              <a:rPr lang="pt-PT" smtClean="0"/>
              <a:t>15/07/26</a:t>
            </a:fld>
            <a:endParaRPr lang="en-US"/>
          </a:p>
        </p:txBody>
      </p:sp>
      <p:sp>
        <p:nvSpPr>
          <p:cNvPr id="6" name="Marcador de Posição do Rodapé 5">
            <a:extLst>
              <a:ext uri="{FF2B5EF4-FFF2-40B4-BE49-F238E27FC236}">
                <a16:creationId xmlns:a16="http://schemas.microsoft.com/office/drawing/2014/main" id="{8D777216-85DA-C73F-40D9-7BA45BBD3BFD}"/>
              </a:ext>
            </a:extLst>
          </p:cNvPr>
          <p:cNvSpPr>
            <a:spLocks noGrp="1"/>
          </p:cNvSpPr>
          <p:nvPr>
            <p:ph type="ftr" sz="quarter" idx="11"/>
          </p:nvPr>
        </p:nvSpPr>
        <p:spPr/>
        <p:txBody>
          <a:bodyPr/>
          <a:lstStyle/>
          <a:p>
            <a:endParaRPr lang="en-US"/>
          </a:p>
        </p:txBody>
      </p:sp>
      <p:sp>
        <p:nvSpPr>
          <p:cNvPr id="7" name="Marcador de Posição do Número do Diapositivo 6">
            <a:extLst>
              <a:ext uri="{FF2B5EF4-FFF2-40B4-BE49-F238E27FC236}">
                <a16:creationId xmlns:a16="http://schemas.microsoft.com/office/drawing/2014/main" id="{544D9552-CF84-FF35-FB43-DC4CD46192D3}"/>
              </a:ext>
            </a:extLst>
          </p:cNvPr>
          <p:cNvSpPr>
            <a:spLocks noGrp="1"/>
          </p:cNvSpPr>
          <p:nvPr>
            <p:ph type="sldNum" sz="quarter" idx="12"/>
          </p:nvPr>
        </p:nvSpPr>
        <p:spPr/>
        <p:txBody>
          <a:bodyPr/>
          <a:lstStyle/>
          <a:p>
            <a:fld id="{16DF2393-E0AF-A142-A6F2-72FCFC4F67B9}" type="slidenum">
              <a:rPr lang="en-US" smtClean="0"/>
              <a:t>‹nº›</a:t>
            </a:fld>
            <a:endParaRPr lang="en-US"/>
          </a:p>
        </p:txBody>
      </p:sp>
    </p:spTree>
    <p:extLst>
      <p:ext uri="{BB962C8B-B14F-4D97-AF65-F5344CB8AC3E}">
        <p14:creationId xmlns:p14="http://schemas.microsoft.com/office/powerpoint/2010/main" val="2553422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B34790-0460-8400-F084-7E3CA081D832}"/>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en-US"/>
          </a:p>
        </p:txBody>
      </p:sp>
      <p:sp>
        <p:nvSpPr>
          <p:cNvPr id="3" name="Marcador de Posição da Imagem 2">
            <a:extLst>
              <a:ext uri="{FF2B5EF4-FFF2-40B4-BE49-F238E27FC236}">
                <a16:creationId xmlns:a16="http://schemas.microsoft.com/office/drawing/2014/main" id="{91209014-4A5A-E793-BD1F-10529DC8AD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Posição do Texto 3">
            <a:extLst>
              <a:ext uri="{FF2B5EF4-FFF2-40B4-BE49-F238E27FC236}">
                <a16:creationId xmlns:a16="http://schemas.microsoft.com/office/drawing/2014/main" id="{77DF80ED-963C-284D-7C4D-777A4087D6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175FB898-E7BC-6569-10D4-8EDDD6C71C22}"/>
              </a:ext>
            </a:extLst>
          </p:cNvPr>
          <p:cNvSpPr>
            <a:spLocks noGrp="1"/>
          </p:cNvSpPr>
          <p:nvPr>
            <p:ph type="dt" sz="half" idx="10"/>
          </p:nvPr>
        </p:nvSpPr>
        <p:spPr/>
        <p:txBody>
          <a:bodyPr/>
          <a:lstStyle/>
          <a:p>
            <a:fld id="{F59DB42D-71E0-FD4F-B62D-4618FD40AECD}" type="datetime1">
              <a:rPr lang="pt-PT" smtClean="0"/>
              <a:t>15/07/26</a:t>
            </a:fld>
            <a:endParaRPr lang="en-US"/>
          </a:p>
        </p:txBody>
      </p:sp>
      <p:sp>
        <p:nvSpPr>
          <p:cNvPr id="6" name="Marcador de Posição do Rodapé 5">
            <a:extLst>
              <a:ext uri="{FF2B5EF4-FFF2-40B4-BE49-F238E27FC236}">
                <a16:creationId xmlns:a16="http://schemas.microsoft.com/office/drawing/2014/main" id="{E442576A-5A15-FD0A-BDF8-D99CB50759E9}"/>
              </a:ext>
            </a:extLst>
          </p:cNvPr>
          <p:cNvSpPr>
            <a:spLocks noGrp="1"/>
          </p:cNvSpPr>
          <p:nvPr>
            <p:ph type="ftr" sz="quarter" idx="11"/>
          </p:nvPr>
        </p:nvSpPr>
        <p:spPr/>
        <p:txBody>
          <a:bodyPr/>
          <a:lstStyle/>
          <a:p>
            <a:endParaRPr lang="en-US"/>
          </a:p>
        </p:txBody>
      </p:sp>
      <p:sp>
        <p:nvSpPr>
          <p:cNvPr id="7" name="Marcador de Posição do Número do Diapositivo 6">
            <a:extLst>
              <a:ext uri="{FF2B5EF4-FFF2-40B4-BE49-F238E27FC236}">
                <a16:creationId xmlns:a16="http://schemas.microsoft.com/office/drawing/2014/main" id="{2E5776E3-F5E2-5731-D0BD-828A54F0D7F6}"/>
              </a:ext>
            </a:extLst>
          </p:cNvPr>
          <p:cNvSpPr>
            <a:spLocks noGrp="1"/>
          </p:cNvSpPr>
          <p:nvPr>
            <p:ph type="sldNum" sz="quarter" idx="12"/>
          </p:nvPr>
        </p:nvSpPr>
        <p:spPr/>
        <p:txBody>
          <a:bodyPr/>
          <a:lstStyle/>
          <a:p>
            <a:fld id="{16DF2393-E0AF-A142-A6F2-72FCFC4F67B9}" type="slidenum">
              <a:rPr lang="en-US" smtClean="0"/>
              <a:t>‹nº›</a:t>
            </a:fld>
            <a:endParaRPr lang="en-US"/>
          </a:p>
        </p:txBody>
      </p:sp>
    </p:spTree>
    <p:extLst>
      <p:ext uri="{BB962C8B-B14F-4D97-AF65-F5344CB8AC3E}">
        <p14:creationId xmlns:p14="http://schemas.microsoft.com/office/powerpoint/2010/main" val="4118975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823D3B51-9B0D-06AC-CB48-ED1854AF7B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endParaRPr lang="en-US"/>
          </a:p>
        </p:txBody>
      </p:sp>
      <p:sp>
        <p:nvSpPr>
          <p:cNvPr id="3" name="Marcador de Posição do Texto 2">
            <a:extLst>
              <a:ext uri="{FF2B5EF4-FFF2-40B4-BE49-F238E27FC236}">
                <a16:creationId xmlns:a16="http://schemas.microsoft.com/office/drawing/2014/main" id="{CF777ACB-288D-45FE-F6BA-ACB1B047A5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a:extLst>
              <a:ext uri="{FF2B5EF4-FFF2-40B4-BE49-F238E27FC236}">
                <a16:creationId xmlns:a16="http://schemas.microsoft.com/office/drawing/2014/main" id="{A2519CB0-0571-C9F6-9A28-EC1421478D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D9E2B46-C224-3545-AD79-72CF7B2DAF23}" type="datetime1">
              <a:rPr lang="pt-PT" smtClean="0"/>
              <a:t>15/07/26</a:t>
            </a:fld>
            <a:endParaRPr lang="en-US"/>
          </a:p>
        </p:txBody>
      </p:sp>
      <p:sp>
        <p:nvSpPr>
          <p:cNvPr id="5" name="Marcador de Posição do Rodapé 4">
            <a:extLst>
              <a:ext uri="{FF2B5EF4-FFF2-40B4-BE49-F238E27FC236}">
                <a16:creationId xmlns:a16="http://schemas.microsoft.com/office/drawing/2014/main" id="{C6C42B8A-8956-8748-4430-ABFEDCEEC0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Marcador de Posição do Número do Diapositivo 5">
            <a:extLst>
              <a:ext uri="{FF2B5EF4-FFF2-40B4-BE49-F238E27FC236}">
                <a16:creationId xmlns:a16="http://schemas.microsoft.com/office/drawing/2014/main" id="{198752AD-D596-6BAE-315F-8B407FAF93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DF2393-E0AF-A142-A6F2-72FCFC4F67B9}" type="slidenum">
              <a:rPr lang="en-US" smtClean="0"/>
              <a:t>‹nº›</a:t>
            </a:fld>
            <a:endParaRPr lang="en-US"/>
          </a:p>
        </p:txBody>
      </p:sp>
    </p:spTree>
    <p:extLst>
      <p:ext uri="{BB962C8B-B14F-4D97-AF65-F5344CB8AC3E}">
        <p14:creationId xmlns:p14="http://schemas.microsoft.com/office/powerpoint/2010/main" val="1316339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6.xml"/><Relationship Id="rId7" Type="http://schemas.openxmlformats.org/officeDocument/2006/relationships/image" Target="../media/image20.jpg"/><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themeOverride" Target="../theme/themeOverride13.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9.jpg"/><Relationship Id="rId7" Type="http://schemas.openxmlformats.org/officeDocument/2006/relationships/image" Target="../media/image26.emf"/><Relationship Id="rId2" Type="http://schemas.openxmlformats.org/officeDocument/2006/relationships/slideLayout" Target="../slideLayouts/slideLayout7.xml"/><Relationship Id="rId1" Type="http://schemas.openxmlformats.org/officeDocument/2006/relationships/themeOverride" Target="../theme/themeOverride14.xml"/><Relationship Id="rId6" Type="http://schemas.openxmlformats.org/officeDocument/2006/relationships/image" Target="../media/image25.emf"/><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1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emf"/></Relationships>
</file>

<file path=ppt/slides/_rels/slide17.xml.rels><?xml version="1.0" encoding="UTF-8" standalone="yes"?>
<Relationships xmlns="http://schemas.openxmlformats.org/package/2006/relationships"><Relationship Id="rId3" Type="http://schemas.openxmlformats.org/officeDocument/2006/relationships/image" Target="../media/image32.emf"/><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1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emf"/></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39.jp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4.jpg"/><Relationship Id="rId2" Type="http://schemas.openxmlformats.org/officeDocument/2006/relationships/slideLayout" Target="../slideLayouts/slideLayout2.xml"/><Relationship Id="rId1" Type="http://schemas.openxmlformats.org/officeDocument/2006/relationships/themeOverride" Target="../theme/themeOverride19.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slideLayout" Target="../slideLayouts/slideLayout6.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hemeOverride" Target="../theme/themeOverride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hemeOverride" Target="../theme/themeOverride23.xml"/><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hemeOverride" Target="../theme/themeOverride24.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25.xml"/><Relationship Id="rId5" Type="http://schemas.openxmlformats.org/officeDocument/2006/relationships/image" Target="../media/image49.pn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2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7832"/>
            <a:lum/>
          </a:blip>
          <a:srcRect/>
          <a:stretch>
            <a:fillRect t="-12000" b="-12000"/>
          </a:stretch>
        </a:blipFill>
        <a:effectLst/>
      </p:bgPr>
    </p:bg>
    <p:spTree>
      <p:nvGrpSpPr>
        <p:cNvPr id="1" name="Shape 193">
          <a:extLst>
            <a:ext uri="{FF2B5EF4-FFF2-40B4-BE49-F238E27FC236}">
              <a16:creationId xmlns:a16="http://schemas.microsoft.com/office/drawing/2014/main" id="{9A799E2C-CF19-5F42-CDF5-02547747D29A}"/>
            </a:ext>
          </a:extLst>
        </p:cNvPr>
        <p:cNvGrpSpPr/>
        <p:nvPr/>
      </p:nvGrpSpPr>
      <p:grpSpPr>
        <a:xfrm>
          <a:off x="0" y="0"/>
          <a:ext cx="0" cy="0"/>
          <a:chOff x="0" y="0"/>
          <a:chExt cx="0" cy="0"/>
        </a:xfrm>
      </p:grpSpPr>
      <p:sp>
        <p:nvSpPr>
          <p:cNvPr id="194" name="Google Shape;194;p31">
            <a:extLst>
              <a:ext uri="{FF2B5EF4-FFF2-40B4-BE49-F238E27FC236}">
                <a16:creationId xmlns:a16="http://schemas.microsoft.com/office/drawing/2014/main" id="{80BCC7C1-1717-D372-243D-9A026983FEB3}"/>
              </a:ext>
            </a:extLst>
          </p:cNvPr>
          <p:cNvSpPr txBox="1">
            <a:spLocks noGrp="1"/>
          </p:cNvSpPr>
          <p:nvPr>
            <p:ph type="ctrTitle" idx="4294967295"/>
          </p:nvPr>
        </p:nvSpPr>
        <p:spPr>
          <a:xfrm>
            <a:off x="1483605" y="1658318"/>
            <a:ext cx="9380707" cy="2324383"/>
          </a:xfrm>
          <a:prstGeom prst="rect">
            <a:avLst/>
          </a:prstGeom>
        </p:spPr>
        <p:txBody>
          <a:bodyPr spcFirstLastPara="1" vert="horz" wrap="square" lIns="121900" tIns="121900" rIns="121900" bIns="121900" rtlCol="0" anchor="t" anchorCtr="0">
            <a:noAutofit/>
          </a:bodyPr>
          <a:lstStyle/>
          <a:p>
            <a:pPr lvl="0" algn="ctr"/>
            <a:r>
              <a:rPr lang="en-US" sz="4800" noProof="0" dirty="0"/>
              <a:t>Boron-Enhanced </a:t>
            </a:r>
            <a:r>
              <a:rPr lang="en-US" sz="4800" noProof="0" dirty="0" err="1"/>
              <a:t>Radiosensitization</a:t>
            </a:r>
            <a:r>
              <a:rPr lang="en-US" sz="4800" noProof="0" dirty="0"/>
              <a:t> of Amyloid Structures Using Low-Dose Radiation</a:t>
            </a:r>
            <a:endParaRPr lang="en-US" sz="4500" noProof="0" dirty="0">
              <a:latin typeface="Barlow" pitchFamily="2" charset="77"/>
              <a:cs typeface="Miriam Libre" pitchFamily="2" charset="-79"/>
            </a:endParaRPr>
          </a:p>
        </p:txBody>
      </p:sp>
      <p:sp>
        <p:nvSpPr>
          <p:cNvPr id="195" name="Google Shape;195;p31">
            <a:extLst>
              <a:ext uri="{FF2B5EF4-FFF2-40B4-BE49-F238E27FC236}">
                <a16:creationId xmlns:a16="http://schemas.microsoft.com/office/drawing/2014/main" id="{78F6B967-6BBD-EF7B-12B4-E115A88EDFD4}"/>
              </a:ext>
            </a:extLst>
          </p:cNvPr>
          <p:cNvSpPr txBox="1">
            <a:spLocks noGrp="1"/>
          </p:cNvSpPr>
          <p:nvPr>
            <p:ph type="subTitle" idx="4294967295"/>
          </p:nvPr>
        </p:nvSpPr>
        <p:spPr>
          <a:xfrm>
            <a:off x="1623089" y="3982701"/>
            <a:ext cx="9241223" cy="1604269"/>
          </a:xfrm>
          <a:prstGeom prst="rect">
            <a:avLst/>
          </a:prstGeom>
          <a:solidFill>
            <a:schemeClr val="accent2">
              <a:lumMod val="20000"/>
              <a:lumOff val="80000"/>
            </a:schemeClr>
          </a:solidFill>
        </p:spPr>
        <p:txBody>
          <a:bodyPr spcFirstLastPara="1" vert="horz" wrap="square" lIns="121900" tIns="121900" rIns="121900" bIns="121900" rtlCol="0" anchor="t" anchorCtr="0">
            <a:noAutofit/>
          </a:bodyPr>
          <a:lstStyle/>
          <a:p>
            <a:pPr marL="0" indent="0" algn="ctr">
              <a:lnSpc>
                <a:spcPct val="150000"/>
              </a:lnSpc>
              <a:spcAft>
                <a:spcPts val="153"/>
              </a:spcAft>
              <a:buNone/>
            </a:pPr>
            <a:r>
              <a:rPr lang="en-US" sz="2200" dirty="0">
                <a:latin typeface="Barlow" pitchFamily="2" charset="77"/>
                <a:cs typeface="Miriam Libre" pitchFamily="2" charset="-79"/>
              </a:rPr>
              <a:t>Francisca Afonso</a:t>
            </a:r>
          </a:p>
          <a:p>
            <a:pPr marL="0" indent="0" algn="ctr">
              <a:lnSpc>
                <a:spcPct val="150000"/>
              </a:lnSpc>
              <a:spcAft>
                <a:spcPts val="153"/>
              </a:spcAft>
              <a:buNone/>
            </a:pPr>
            <a:r>
              <a:rPr lang="en-US" sz="2200" b="1" dirty="0">
                <a:latin typeface="Barlow" pitchFamily="2" charset="77"/>
                <a:cs typeface="Miriam Libre" pitchFamily="2" charset="-79"/>
              </a:rPr>
              <a:t>Supervisors: </a:t>
            </a:r>
            <a:r>
              <a:rPr lang="en-US" sz="2200" dirty="0">
                <a:latin typeface="Barlow" pitchFamily="2" charset="77"/>
                <a:cs typeface="Miriam Libre" pitchFamily="2" charset="-79"/>
              </a:rPr>
              <a:t>Daniel Galaviz, Federico Herrera, and Belén Cortés-Llanos</a:t>
            </a:r>
          </a:p>
        </p:txBody>
      </p:sp>
      <p:sp>
        <p:nvSpPr>
          <p:cNvPr id="9" name="Retângulo 8">
            <a:extLst>
              <a:ext uri="{FF2B5EF4-FFF2-40B4-BE49-F238E27FC236}">
                <a16:creationId xmlns:a16="http://schemas.microsoft.com/office/drawing/2014/main" id="{B7BC5BCD-3F2A-FB9E-F491-82B326BA3A1E}"/>
              </a:ext>
            </a:extLst>
          </p:cNvPr>
          <p:cNvSpPr/>
          <p:nvPr/>
        </p:nvSpPr>
        <p:spPr>
          <a:xfrm>
            <a:off x="1" y="5905045"/>
            <a:ext cx="12192001" cy="95295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2133" dirty="0">
                <a:solidFill>
                  <a:schemeClr val="dk1"/>
                </a:solidFill>
                <a:latin typeface="Barlow" pitchFamily="2" charset="77"/>
                <a:ea typeface="Nanum Gothic"/>
                <a:cs typeface="Miriam Libre" pitchFamily="2" charset="-79"/>
                <a:sym typeface="Nanum Gothic"/>
              </a:rPr>
              <a:t> NUC-RIA </a:t>
            </a:r>
            <a:r>
              <a:rPr lang="pt-PT" sz="2133" dirty="0" err="1">
                <a:solidFill>
                  <a:schemeClr val="dk1"/>
                </a:solidFill>
                <a:latin typeface="Barlow" pitchFamily="2" charset="77"/>
                <a:ea typeface="Nanum Gothic"/>
                <a:cs typeface="Miriam Libre" pitchFamily="2" charset="-79"/>
                <a:sym typeface="Nanum Gothic"/>
              </a:rPr>
              <a:t>Internal</a:t>
            </a:r>
            <a:r>
              <a:rPr lang="pt-PT" sz="2133" dirty="0">
                <a:solidFill>
                  <a:schemeClr val="dk1"/>
                </a:solidFill>
                <a:latin typeface="Barlow" pitchFamily="2" charset="77"/>
                <a:ea typeface="Nanum Gothic"/>
                <a:cs typeface="Miriam Libre" pitchFamily="2" charset="-79"/>
                <a:sym typeface="Nanum Gothic"/>
              </a:rPr>
              <a:t> </a:t>
            </a:r>
            <a:r>
              <a:rPr lang="pt-PT" sz="2133" dirty="0" err="1">
                <a:solidFill>
                  <a:schemeClr val="dk1"/>
                </a:solidFill>
                <a:latin typeface="Barlow" pitchFamily="2" charset="77"/>
                <a:ea typeface="Nanum Gothic"/>
                <a:cs typeface="Miriam Libre" pitchFamily="2" charset="-79"/>
                <a:sym typeface="Nanum Gothic"/>
              </a:rPr>
              <a:t>Days</a:t>
            </a:r>
            <a:endParaRPr lang="pt-PT" sz="2133" dirty="0">
              <a:solidFill>
                <a:schemeClr val="dk1"/>
              </a:solidFill>
              <a:latin typeface="Barlow" pitchFamily="2" charset="77"/>
              <a:ea typeface="Nanum Gothic"/>
              <a:cs typeface="Miriam Libre" pitchFamily="2" charset="-79"/>
              <a:sym typeface="Nanum Gothic"/>
            </a:endParaRPr>
          </a:p>
          <a:p>
            <a:pPr algn="ctr"/>
            <a:r>
              <a:rPr lang="pt-PT" sz="2133" dirty="0">
                <a:solidFill>
                  <a:schemeClr val="dk1"/>
                </a:solidFill>
                <a:latin typeface="Barlow" pitchFamily="2" charset="77"/>
                <a:ea typeface="Nanum Gothic"/>
                <a:cs typeface="Miriam Libre" pitchFamily="2" charset="-79"/>
                <a:sym typeface="Nanum Gothic"/>
              </a:rPr>
              <a:t> 15</a:t>
            </a:r>
            <a:r>
              <a:rPr lang="pt-PT" sz="2133" baseline="30000" dirty="0">
                <a:solidFill>
                  <a:schemeClr val="dk1"/>
                </a:solidFill>
                <a:latin typeface="Barlow" pitchFamily="2" charset="77"/>
                <a:ea typeface="Nanum Gothic"/>
                <a:cs typeface="Miriam Libre" pitchFamily="2" charset="-79"/>
                <a:sym typeface="Nanum Gothic"/>
              </a:rPr>
              <a:t>th </a:t>
            </a:r>
            <a:r>
              <a:rPr lang="pt-PT" sz="2133" dirty="0" err="1">
                <a:solidFill>
                  <a:schemeClr val="dk1"/>
                </a:solidFill>
                <a:latin typeface="Barlow" pitchFamily="2" charset="77"/>
                <a:ea typeface="Nanum Gothic"/>
                <a:cs typeface="Miriam Libre" pitchFamily="2" charset="-79"/>
                <a:sym typeface="Nanum Gothic"/>
              </a:rPr>
              <a:t>July</a:t>
            </a:r>
            <a:r>
              <a:rPr lang="pt-PT" sz="2133" dirty="0">
                <a:solidFill>
                  <a:schemeClr val="dk1"/>
                </a:solidFill>
                <a:latin typeface="Barlow" pitchFamily="2" charset="77"/>
                <a:ea typeface="Nanum Gothic"/>
                <a:cs typeface="Miriam Libre" pitchFamily="2" charset="-79"/>
                <a:sym typeface="Nanum Gothic"/>
              </a:rPr>
              <a:t> 2026</a:t>
            </a:r>
            <a:endParaRPr lang="pt-PT" sz="2133" baseline="30000" dirty="0">
              <a:solidFill>
                <a:schemeClr val="dk1"/>
              </a:solidFill>
              <a:latin typeface="Barlow" pitchFamily="2" charset="77"/>
              <a:ea typeface="Nanum Gothic"/>
              <a:cs typeface="Miriam Libre" pitchFamily="2" charset="-79"/>
              <a:sym typeface="Nanum Gothic"/>
            </a:endParaRPr>
          </a:p>
        </p:txBody>
      </p:sp>
      <p:sp>
        <p:nvSpPr>
          <p:cNvPr id="23" name="Rectangle 2">
            <a:extLst>
              <a:ext uri="{FF2B5EF4-FFF2-40B4-BE49-F238E27FC236}">
                <a16:creationId xmlns:a16="http://schemas.microsoft.com/office/drawing/2014/main" id="{E0D5C170-D30C-8D37-6AEC-485F0F945D1F}"/>
              </a:ext>
            </a:extLst>
          </p:cNvPr>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grpSp>
        <p:nvGrpSpPr>
          <p:cNvPr id="2" name="Agrupar 1">
            <a:extLst>
              <a:ext uri="{FF2B5EF4-FFF2-40B4-BE49-F238E27FC236}">
                <a16:creationId xmlns:a16="http://schemas.microsoft.com/office/drawing/2014/main" id="{36D9DF9C-FBBF-E424-F178-8F421D0809C9}"/>
              </a:ext>
            </a:extLst>
          </p:cNvPr>
          <p:cNvGrpSpPr/>
          <p:nvPr/>
        </p:nvGrpSpPr>
        <p:grpSpPr>
          <a:xfrm>
            <a:off x="1066109" y="0"/>
            <a:ext cx="10059783" cy="1059787"/>
            <a:chOff x="108419" y="-104451"/>
            <a:chExt cx="7544837" cy="794840"/>
          </a:xfrm>
        </p:grpSpPr>
        <p:pic>
          <p:nvPicPr>
            <p:cNvPr id="11" name="Picture 2">
              <a:extLst>
                <a:ext uri="{FF2B5EF4-FFF2-40B4-BE49-F238E27FC236}">
                  <a16:creationId xmlns:a16="http://schemas.microsoft.com/office/drawing/2014/main" id="{4C7F74C8-A8D9-F137-5D1D-3313E11294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19" y="29078"/>
              <a:ext cx="794840" cy="5380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Versão azul horizontal - sem assinatura">
              <a:extLst>
                <a:ext uri="{FF2B5EF4-FFF2-40B4-BE49-F238E27FC236}">
                  <a16:creationId xmlns:a16="http://schemas.microsoft.com/office/drawing/2014/main" id="{46EB5C83-1CF9-1BF3-CC05-A71AD4B19A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7382" y="25374"/>
              <a:ext cx="1205874" cy="489216"/>
            </a:xfrm>
            <a:prstGeom prst="rect">
              <a:avLst/>
            </a:prstGeom>
            <a:noFill/>
            <a:extLst>
              <a:ext uri="{909E8E84-426E-40DD-AFC4-6F175D3DCCD1}">
                <a14:hiddenFill xmlns:a14="http://schemas.microsoft.com/office/drawing/2010/main">
                  <a:solidFill>
                    <a:srgbClr val="FFFFFF"/>
                  </a:solidFill>
                </a14:hiddenFill>
              </a:ext>
            </a:extLst>
          </p:spPr>
        </p:pic>
        <p:pic>
          <p:nvPicPr>
            <p:cNvPr id="14" name="Gráfico 13">
              <a:extLst>
                <a:ext uri="{FF2B5EF4-FFF2-40B4-BE49-F238E27FC236}">
                  <a16:creationId xmlns:a16="http://schemas.microsoft.com/office/drawing/2014/main" id="{730A931A-E06E-3534-540D-4AEEB43C881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039559" y="41036"/>
              <a:ext cx="1320901" cy="466200"/>
            </a:xfrm>
            <a:prstGeom prst="rect">
              <a:avLst/>
            </a:prstGeom>
          </p:spPr>
        </p:pic>
        <p:pic>
          <p:nvPicPr>
            <p:cNvPr id="16" name="Imagem 15" descr="Uma imagem com texto, design gráfico, Gráficos, Tipo de letra&#10;&#10;Os conteúdos gerados por IA poderão estar incorretos.">
              <a:extLst>
                <a:ext uri="{FF2B5EF4-FFF2-40B4-BE49-F238E27FC236}">
                  <a16:creationId xmlns:a16="http://schemas.microsoft.com/office/drawing/2014/main" id="{8D09C321-7014-E605-9C9B-96D909E41843}"/>
                </a:ext>
              </a:extLst>
            </p:cNvPr>
            <p:cNvPicPr>
              <a:picLocks noChangeAspect="1"/>
            </p:cNvPicPr>
            <p:nvPr/>
          </p:nvPicPr>
          <p:blipFill>
            <a:blip r:embed="rId7">
              <a:extLst>
                <a:ext uri="{28A0092B-C50C-407E-A947-70E740481C1C}">
                  <a14:useLocalDpi xmlns:a14="http://schemas.microsoft.com/office/drawing/2010/main" val="0"/>
                </a:ext>
              </a:extLst>
            </a:blip>
            <a:srcRect b="70112"/>
            <a:stretch/>
          </p:blipFill>
          <p:spPr>
            <a:xfrm>
              <a:off x="3517160" y="0"/>
              <a:ext cx="1652708" cy="493963"/>
            </a:xfrm>
            <a:prstGeom prst="rect">
              <a:avLst/>
            </a:prstGeom>
          </p:spPr>
        </p:pic>
        <p:pic>
          <p:nvPicPr>
            <p:cNvPr id="22" name="Imagem 21" descr="Uma imagem com texto, Gráficos, design gráfico, círculo&#10;&#10;Os conteúdos gerados por IA podem estar incorretos.">
              <a:extLst>
                <a:ext uri="{FF2B5EF4-FFF2-40B4-BE49-F238E27FC236}">
                  <a16:creationId xmlns:a16="http://schemas.microsoft.com/office/drawing/2014/main" id="{BBCBAFAD-CC0F-FD0E-0CE4-48A89A3E7581}"/>
                </a:ext>
              </a:extLst>
            </p:cNvPr>
            <p:cNvPicPr>
              <a:picLocks noChangeAspect="1"/>
            </p:cNvPicPr>
            <p:nvPr/>
          </p:nvPicPr>
          <p:blipFill>
            <a:blip r:embed="rId8"/>
            <a:stretch>
              <a:fillRect/>
            </a:stretch>
          </p:blipFill>
          <p:spPr>
            <a:xfrm>
              <a:off x="1088020" y="-104451"/>
              <a:ext cx="794840" cy="794840"/>
            </a:xfrm>
            <a:prstGeom prst="rect">
              <a:avLst/>
            </a:prstGeom>
          </p:spPr>
        </p:pic>
      </p:grpSp>
      <p:pic>
        <p:nvPicPr>
          <p:cNvPr id="3" name="Imagem 2">
            <a:extLst>
              <a:ext uri="{FF2B5EF4-FFF2-40B4-BE49-F238E27FC236}">
                <a16:creationId xmlns:a16="http://schemas.microsoft.com/office/drawing/2014/main" id="{738805B7-C96F-ACAF-CC7B-DDAC34E6A4FB}"/>
              </a:ext>
            </a:extLst>
          </p:cNvPr>
          <p:cNvPicPr>
            <a:picLocks noChangeAspect="1"/>
          </p:cNvPicPr>
          <p:nvPr/>
        </p:nvPicPr>
        <p:blipFill>
          <a:blip r:embed="rId9"/>
          <a:stretch/>
        </p:blipFill>
        <p:spPr>
          <a:xfrm>
            <a:off x="8054732" y="139268"/>
            <a:ext cx="1229397" cy="797887"/>
          </a:xfrm>
          <a:prstGeom prst="rect">
            <a:avLst/>
          </a:prstGeom>
        </p:spPr>
      </p:pic>
      <p:sp>
        <p:nvSpPr>
          <p:cNvPr id="4" name="Marcador de Posição do Número do Diapositivo 3">
            <a:extLst>
              <a:ext uri="{FF2B5EF4-FFF2-40B4-BE49-F238E27FC236}">
                <a16:creationId xmlns:a16="http://schemas.microsoft.com/office/drawing/2014/main" id="{D0A8B73F-140F-7117-CE5F-AD81DE1C5114}"/>
              </a:ext>
            </a:extLst>
          </p:cNvPr>
          <p:cNvSpPr>
            <a:spLocks noGrp="1"/>
          </p:cNvSpPr>
          <p:nvPr>
            <p:ph type="sldNum" sz="quarter" idx="12"/>
          </p:nvPr>
        </p:nvSpPr>
        <p:spPr/>
        <p:txBody>
          <a:bodyPr/>
          <a:lstStyle/>
          <a:p>
            <a:fld id="{16DF2393-E0AF-A142-A6F2-72FCFC4F67B9}" type="slidenum">
              <a:rPr lang="en-US" smtClean="0"/>
              <a:t>0</a:t>
            </a:fld>
            <a:endParaRPr lang="en-US"/>
          </a:p>
        </p:txBody>
      </p:sp>
    </p:spTree>
    <p:extLst>
      <p:ext uri="{BB962C8B-B14F-4D97-AF65-F5344CB8AC3E}">
        <p14:creationId xmlns:p14="http://schemas.microsoft.com/office/powerpoint/2010/main" val="246527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a:extLst>
            <a:ext uri="{FF2B5EF4-FFF2-40B4-BE49-F238E27FC236}">
              <a16:creationId xmlns:a16="http://schemas.microsoft.com/office/drawing/2014/main" id="{7CC99CA8-9254-53C3-95AF-340D0A3AB78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8BFE43B-D906-20CD-CF71-D7F086D8EA22}"/>
              </a:ext>
            </a:extLst>
          </p:cNvPr>
          <p:cNvSpPr>
            <a:spLocks noGrp="1"/>
          </p:cNvSpPr>
          <p:nvPr>
            <p:ph type="ctrTitle"/>
          </p:nvPr>
        </p:nvSpPr>
        <p:spPr/>
        <p:txBody>
          <a:bodyPr/>
          <a:lstStyle/>
          <a:p>
            <a:r>
              <a:rPr lang="en-US" dirty="0"/>
              <a:t>CMAM</a:t>
            </a:r>
          </a:p>
        </p:txBody>
      </p:sp>
      <p:sp>
        <p:nvSpPr>
          <p:cNvPr id="4" name="Marcador de Posição do Número do Diapositivo 3">
            <a:extLst>
              <a:ext uri="{FF2B5EF4-FFF2-40B4-BE49-F238E27FC236}">
                <a16:creationId xmlns:a16="http://schemas.microsoft.com/office/drawing/2014/main" id="{D7A3F0FC-D589-CEDE-5B8B-64F8BB5CC51F}"/>
              </a:ext>
            </a:extLst>
          </p:cNvPr>
          <p:cNvSpPr>
            <a:spLocks noGrp="1"/>
          </p:cNvSpPr>
          <p:nvPr>
            <p:ph type="sldNum" sz="quarter" idx="12"/>
          </p:nvPr>
        </p:nvSpPr>
        <p:spPr/>
        <p:txBody>
          <a:bodyPr/>
          <a:lstStyle/>
          <a:p>
            <a:fld id="{16DF2393-E0AF-A142-A6F2-72FCFC4F67B9}" type="slidenum">
              <a:rPr lang="en-US" smtClean="0"/>
              <a:t>9</a:t>
            </a:fld>
            <a:endParaRPr lang="en-US"/>
          </a:p>
        </p:txBody>
      </p:sp>
    </p:spTree>
    <p:extLst>
      <p:ext uri="{BB962C8B-B14F-4D97-AF65-F5344CB8AC3E}">
        <p14:creationId xmlns:p14="http://schemas.microsoft.com/office/powerpoint/2010/main" val="391453287"/>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F458C1-E941-06E6-5E5A-3BB24E28A995}"/>
              </a:ext>
            </a:extLst>
          </p:cNvPr>
          <p:cNvSpPr>
            <a:spLocks noGrp="1"/>
          </p:cNvSpPr>
          <p:nvPr>
            <p:ph type="title"/>
          </p:nvPr>
        </p:nvSpPr>
        <p:spPr/>
        <p:txBody>
          <a:bodyPr/>
          <a:lstStyle/>
          <a:p>
            <a:r>
              <a:rPr lang="en-US" dirty="0">
                <a:latin typeface="Barlow" pitchFamily="2" charset="77"/>
              </a:rPr>
              <a:t>CMAM </a:t>
            </a:r>
          </a:p>
        </p:txBody>
      </p:sp>
      <p:sp>
        <p:nvSpPr>
          <p:cNvPr id="3" name="Marcador de Posição de Conteúdo 2">
            <a:extLst>
              <a:ext uri="{FF2B5EF4-FFF2-40B4-BE49-F238E27FC236}">
                <a16:creationId xmlns:a16="http://schemas.microsoft.com/office/drawing/2014/main" id="{1D23CCFD-8E8D-DCA3-E364-A5038D3295C2}"/>
              </a:ext>
            </a:extLst>
          </p:cNvPr>
          <p:cNvSpPr>
            <a:spLocks noGrp="1"/>
          </p:cNvSpPr>
          <p:nvPr>
            <p:ph idx="1"/>
          </p:nvPr>
        </p:nvSpPr>
        <p:spPr>
          <a:xfrm>
            <a:off x="838200" y="1825625"/>
            <a:ext cx="5717583" cy="4351338"/>
          </a:xfrm>
        </p:spPr>
        <p:txBody>
          <a:bodyPr/>
          <a:lstStyle/>
          <a:p>
            <a:r>
              <a:rPr lang="en-US" dirty="0">
                <a:latin typeface="Barlow" pitchFamily="2" charset="77"/>
              </a:rPr>
              <a:t>Electrostatic ion accelerator with a </a:t>
            </a:r>
            <a:r>
              <a:rPr lang="en-US" noProof="0" dirty="0">
                <a:latin typeface="Barlow" pitchFamily="2" charset="77"/>
              </a:rPr>
              <a:t>maximum</a:t>
            </a:r>
            <a:r>
              <a:rPr lang="en-US" dirty="0">
                <a:latin typeface="Barlow" pitchFamily="2" charset="77"/>
              </a:rPr>
              <a:t> terminal voltage of 5 MV</a:t>
            </a:r>
          </a:p>
          <a:p>
            <a:r>
              <a:rPr lang="en-US" dirty="0">
                <a:latin typeface="Barlow" pitchFamily="2" charset="77"/>
              </a:rPr>
              <a:t>CMAM operates six beamlines:</a:t>
            </a:r>
          </a:p>
          <a:p>
            <a:pPr lvl="1"/>
            <a:r>
              <a:rPr lang="en-US" dirty="0">
                <a:latin typeface="Barlow" pitchFamily="2" charset="77"/>
              </a:rPr>
              <a:t>Standard</a:t>
            </a:r>
          </a:p>
          <a:p>
            <a:pPr lvl="1"/>
            <a:r>
              <a:rPr lang="en-US" dirty="0">
                <a:latin typeface="Barlow" pitchFamily="2" charset="77"/>
              </a:rPr>
              <a:t>Internal Microbeam</a:t>
            </a:r>
          </a:p>
          <a:p>
            <a:pPr lvl="1"/>
            <a:r>
              <a:rPr lang="en-US" dirty="0">
                <a:latin typeface="Barlow" pitchFamily="2" charset="77"/>
              </a:rPr>
              <a:t>Time of Flight (TOF)</a:t>
            </a:r>
          </a:p>
          <a:p>
            <a:pPr lvl="1"/>
            <a:r>
              <a:rPr lang="en-US" dirty="0">
                <a:latin typeface="Barlow" pitchFamily="2" charset="77"/>
              </a:rPr>
              <a:t>Nuclear Physics</a:t>
            </a:r>
          </a:p>
          <a:p>
            <a:pPr lvl="1"/>
            <a:r>
              <a:rPr lang="en-US" dirty="0">
                <a:latin typeface="Barlow" pitchFamily="2" charset="77"/>
              </a:rPr>
              <a:t>External Microbeam</a:t>
            </a:r>
          </a:p>
          <a:p>
            <a:pPr lvl="1"/>
            <a:r>
              <a:rPr lang="en-US" b="1" dirty="0">
                <a:latin typeface="Barlow" pitchFamily="2" charset="77"/>
              </a:rPr>
              <a:t>Implantation Line</a:t>
            </a:r>
          </a:p>
          <a:p>
            <a:pPr lvl="1"/>
            <a:endParaRPr lang="en-US" dirty="0">
              <a:latin typeface="Barlow" pitchFamily="2" charset="77"/>
            </a:endParaRPr>
          </a:p>
          <a:p>
            <a:pPr lvl="1"/>
            <a:endParaRPr lang="en-US" dirty="0">
              <a:latin typeface="Barlow" pitchFamily="2" charset="77"/>
            </a:endParaRPr>
          </a:p>
        </p:txBody>
      </p:sp>
      <p:pic>
        <p:nvPicPr>
          <p:cNvPr id="7" name="Imagem 6" descr="accelerator lateral view image slider">
            <a:extLst>
              <a:ext uri="{FF2B5EF4-FFF2-40B4-BE49-F238E27FC236}">
                <a16:creationId xmlns:a16="http://schemas.microsoft.com/office/drawing/2014/main" id="{B2E358FB-BD18-ADF9-7380-3ADADEA98B1E}"/>
              </a:ext>
            </a:extLst>
          </p:cNvPr>
          <p:cNvPicPr>
            <a:picLocks noChangeAspect="1"/>
          </p:cNvPicPr>
          <p:nvPr/>
        </p:nvPicPr>
        <p:blipFill>
          <a:blip r:embed="rId4"/>
          <a:stretch>
            <a:fillRect/>
          </a:stretch>
        </p:blipFill>
        <p:spPr>
          <a:xfrm>
            <a:off x="6825992" y="1542081"/>
            <a:ext cx="5031783" cy="3773837"/>
          </a:xfrm>
          <a:prstGeom prst="rect">
            <a:avLst/>
          </a:prstGeom>
        </p:spPr>
      </p:pic>
      <p:sp>
        <p:nvSpPr>
          <p:cNvPr id="4" name="Marcador de Posição do Número do Diapositivo 3">
            <a:extLst>
              <a:ext uri="{FF2B5EF4-FFF2-40B4-BE49-F238E27FC236}">
                <a16:creationId xmlns:a16="http://schemas.microsoft.com/office/drawing/2014/main" id="{F76DF187-4631-5259-1E43-CF40A8216B48}"/>
              </a:ext>
            </a:extLst>
          </p:cNvPr>
          <p:cNvSpPr>
            <a:spLocks noGrp="1"/>
          </p:cNvSpPr>
          <p:nvPr>
            <p:ph type="sldNum" sz="quarter" idx="12"/>
          </p:nvPr>
        </p:nvSpPr>
        <p:spPr/>
        <p:txBody>
          <a:bodyPr/>
          <a:lstStyle/>
          <a:p>
            <a:fld id="{16DF2393-E0AF-A142-A6F2-72FCFC4F67B9}" type="slidenum">
              <a:rPr lang="en-US" smtClean="0"/>
              <a:t>10</a:t>
            </a:fld>
            <a:endParaRPr lang="en-US"/>
          </a:p>
        </p:txBody>
      </p:sp>
    </p:spTree>
    <p:extLst>
      <p:ext uri="{BB962C8B-B14F-4D97-AF65-F5344CB8AC3E}">
        <p14:creationId xmlns:p14="http://schemas.microsoft.com/office/powerpoint/2010/main" val="4197399478"/>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CE0397-9526-FDEC-95D8-76F7E6528605}"/>
              </a:ext>
            </a:extLst>
          </p:cNvPr>
          <p:cNvSpPr>
            <a:spLocks noGrp="1"/>
          </p:cNvSpPr>
          <p:nvPr>
            <p:ph type="title"/>
          </p:nvPr>
        </p:nvSpPr>
        <p:spPr/>
        <p:txBody>
          <a:bodyPr/>
          <a:lstStyle/>
          <a:p>
            <a:r>
              <a:rPr lang="en-US" dirty="0">
                <a:latin typeface="Barlow" pitchFamily="2" charset="77"/>
              </a:rPr>
              <a:t>Implantation Line (IMP)</a:t>
            </a:r>
          </a:p>
        </p:txBody>
      </p:sp>
      <p:pic>
        <p:nvPicPr>
          <p:cNvPr id="4" name="Marcador de Posição de Conteúdo 3" descr="Líneas de haz | Centro de Micro-Análisis de Materiales">
            <a:extLst>
              <a:ext uri="{FF2B5EF4-FFF2-40B4-BE49-F238E27FC236}">
                <a16:creationId xmlns:a16="http://schemas.microsoft.com/office/drawing/2014/main" id="{9645D8C7-21F0-CFE0-4880-F82C2E52D616}"/>
              </a:ext>
            </a:extLst>
          </p:cNvPr>
          <p:cNvPicPr>
            <a:picLocks noGrp="1" noChangeAspect="1"/>
          </p:cNvPicPr>
          <p:nvPr>
            <p:ph idx="1"/>
          </p:nvPr>
        </p:nvPicPr>
        <p:blipFill>
          <a:blip r:embed="rId4"/>
          <a:stretch>
            <a:fillRect/>
          </a:stretch>
        </p:blipFill>
        <p:spPr>
          <a:xfrm>
            <a:off x="-46891" y="1027906"/>
            <a:ext cx="7800717" cy="4351338"/>
          </a:xfrm>
          <a:prstGeom prst="rect">
            <a:avLst/>
          </a:prstGeom>
        </p:spPr>
      </p:pic>
      <p:sp>
        <p:nvSpPr>
          <p:cNvPr id="5" name="Retângulo 4">
            <a:extLst>
              <a:ext uri="{FF2B5EF4-FFF2-40B4-BE49-F238E27FC236}">
                <a16:creationId xmlns:a16="http://schemas.microsoft.com/office/drawing/2014/main" id="{0C002A08-B83C-5537-79F2-E6E631BD8909}"/>
              </a:ext>
            </a:extLst>
          </p:cNvPr>
          <p:cNvSpPr/>
          <p:nvPr/>
        </p:nvSpPr>
        <p:spPr>
          <a:xfrm rot="19865825">
            <a:off x="5487984" y="2561935"/>
            <a:ext cx="1853662" cy="441367"/>
          </a:xfrm>
          <a:prstGeom prst="rect">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&lt;</a:t>
            </a:r>
          </a:p>
        </p:txBody>
      </p:sp>
      <p:pic>
        <p:nvPicPr>
          <p:cNvPr id="6" name="Imagem 5">
            <a:extLst>
              <a:ext uri="{FF2B5EF4-FFF2-40B4-BE49-F238E27FC236}">
                <a16:creationId xmlns:a16="http://schemas.microsoft.com/office/drawing/2014/main" id="{F568BB0E-0B1F-5525-693A-651A27249E5D}"/>
              </a:ext>
            </a:extLst>
          </p:cNvPr>
          <p:cNvPicPr>
            <a:picLocks noChangeAspect="1"/>
          </p:cNvPicPr>
          <p:nvPr/>
        </p:nvPicPr>
        <p:blipFill>
          <a:blip r:embed="rId5"/>
          <a:srcRect t="18757" r="41362" b="36949"/>
          <a:stretch>
            <a:fillRect/>
          </a:stretch>
        </p:blipFill>
        <p:spPr>
          <a:xfrm>
            <a:off x="8938533" y="365125"/>
            <a:ext cx="3016035" cy="3037669"/>
          </a:xfrm>
          <a:prstGeom prst="rect">
            <a:avLst/>
          </a:prstGeom>
        </p:spPr>
      </p:pic>
      <p:pic>
        <p:nvPicPr>
          <p:cNvPr id="10" name="Imagem 9">
            <a:extLst>
              <a:ext uri="{FF2B5EF4-FFF2-40B4-BE49-F238E27FC236}">
                <a16:creationId xmlns:a16="http://schemas.microsoft.com/office/drawing/2014/main" id="{9B45665B-89CB-7579-0450-D6BD0B3BD54A}"/>
              </a:ext>
            </a:extLst>
          </p:cNvPr>
          <p:cNvPicPr>
            <a:picLocks noChangeAspect="1"/>
          </p:cNvPicPr>
          <p:nvPr/>
        </p:nvPicPr>
        <p:blipFill>
          <a:blip r:embed="rId6"/>
          <a:srcRect l="-5265" t="23051" r="1" b="34915"/>
          <a:stretch>
            <a:fillRect/>
          </a:stretch>
        </p:blipFill>
        <p:spPr>
          <a:xfrm>
            <a:off x="6777718" y="3610189"/>
            <a:ext cx="5414282" cy="2882686"/>
          </a:xfrm>
          <a:prstGeom prst="rect">
            <a:avLst/>
          </a:prstGeom>
        </p:spPr>
      </p:pic>
      <p:pic>
        <p:nvPicPr>
          <p:cNvPr id="14" name="Imagem 13">
            <a:extLst>
              <a:ext uri="{FF2B5EF4-FFF2-40B4-BE49-F238E27FC236}">
                <a16:creationId xmlns:a16="http://schemas.microsoft.com/office/drawing/2014/main" id="{B0353E78-2C8E-B1BF-8E56-3796B7EA0A0A}"/>
              </a:ext>
            </a:extLst>
          </p:cNvPr>
          <p:cNvPicPr>
            <a:picLocks noChangeAspect="1"/>
          </p:cNvPicPr>
          <p:nvPr/>
        </p:nvPicPr>
        <p:blipFill>
          <a:blip r:embed="rId7"/>
          <a:srcRect l="21576" t="31225" r="30213" b="45537"/>
          <a:stretch>
            <a:fillRect/>
          </a:stretch>
        </p:blipFill>
        <p:spPr>
          <a:xfrm>
            <a:off x="1596324" y="4490873"/>
            <a:ext cx="3115161" cy="2002002"/>
          </a:xfrm>
          <a:prstGeom prst="rect">
            <a:avLst/>
          </a:prstGeom>
        </p:spPr>
      </p:pic>
      <p:sp>
        <p:nvSpPr>
          <p:cNvPr id="15" name="Marcador de Posição do Número do Diapositivo 14">
            <a:extLst>
              <a:ext uri="{FF2B5EF4-FFF2-40B4-BE49-F238E27FC236}">
                <a16:creationId xmlns:a16="http://schemas.microsoft.com/office/drawing/2014/main" id="{C23F5E9F-5D69-F3ED-5344-CEB9DF297CF6}"/>
              </a:ext>
            </a:extLst>
          </p:cNvPr>
          <p:cNvSpPr>
            <a:spLocks noGrp="1"/>
          </p:cNvSpPr>
          <p:nvPr>
            <p:ph type="sldNum" sz="quarter" idx="12"/>
          </p:nvPr>
        </p:nvSpPr>
        <p:spPr/>
        <p:txBody>
          <a:bodyPr/>
          <a:lstStyle/>
          <a:p>
            <a:fld id="{16DF2393-E0AF-A142-A6F2-72FCFC4F67B9}" type="slidenum">
              <a:rPr lang="en-US" smtClean="0"/>
              <a:t>11</a:t>
            </a:fld>
            <a:endParaRPr lang="en-US"/>
          </a:p>
        </p:txBody>
      </p:sp>
      <p:pic>
        <p:nvPicPr>
          <p:cNvPr id="3" name="Imagem 2" descr="Petri dish for cell culture transparent PNG 8550664 PNG">
            <a:extLst>
              <a:ext uri="{FF2B5EF4-FFF2-40B4-BE49-F238E27FC236}">
                <a16:creationId xmlns:a16="http://schemas.microsoft.com/office/drawing/2014/main" id="{39323F1B-5B7F-5756-6F06-0D62212F4BB8}"/>
              </a:ext>
            </a:extLst>
          </p:cNvPr>
          <p:cNvPicPr>
            <a:picLocks noChangeAspect="1"/>
          </p:cNvPicPr>
          <p:nvPr/>
        </p:nvPicPr>
        <p:blipFill>
          <a:blip r:embed="rId8"/>
          <a:stretch/>
        </p:blipFill>
        <p:spPr>
          <a:xfrm>
            <a:off x="4924270" y="4906009"/>
            <a:ext cx="1171730" cy="1171730"/>
          </a:xfrm>
          <a:prstGeom prst="rect">
            <a:avLst/>
          </a:prstGeom>
        </p:spPr>
      </p:pic>
    </p:spTree>
    <p:extLst>
      <p:ext uri="{BB962C8B-B14F-4D97-AF65-F5344CB8AC3E}">
        <p14:creationId xmlns:p14="http://schemas.microsoft.com/office/powerpoint/2010/main" val="2160841131"/>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a:extLst>
            <a:ext uri="{FF2B5EF4-FFF2-40B4-BE49-F238E27FC236}">
              <a16:creationId xmlns:a16="http://schemas.microsoft.com/office/drawing/2014/main" id="{710E887C-9315-3484-8682-6222E1CDBFB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643B5CC-81DF-F354-5B56-20FB82DC08D2}"/>
              </a:ext>
            </a:extLst>
          </p:cNvPr>
          <p:cNvSpPr>
            <a:spLocks noGrp="1"/>
          </p:cNvSpPr>
          <p:nvPr>
            <p:ph type="ctrTitle"/>
          </p:nvPr>
        </p:nvSpPr>
        <p:spPr/>
        <p:txBody>
          <a:bodyPr/>
          <a:lstStyle/>
          <a:p>
            <a:r>
              <a:rPr lang="en-US" dirty="0"/>
              <a:t>Experimental</a:t>
            </a:r>
          </a:p>
        </p:txBody>
      </p:sp>
      <p:sp>
        <p:nvSpPr>
          <p:cNvPr id="4" name="Marcador de Posição do Número do Diapositivo 3">
            <a:extLst>
              <a:ext uri="{FF2B5EF4-FFF2-40B4-BE49-F238E27FC236}">
                <a16:creationId xmlns:a16="http://schemas.microsoft.com/office/drawing/2014/main" id="{26E43A1B-1422-863C-D84B-561F3B599A47}"/>
              </a:ext>
            </a:extLst>
          </p:cNvPr>
          <p:cNvSpPr>
            <a:spLocks noGrp="1"/>
          </p:cNvSpPr>
          <p:nvPr>
            <p:ph type="sldNum" sz="quarter" idx="12"/>
          </p:nvPr>
        </p:nvSpPr>
        <p:spPr/>
        <p:txBody>
          <a:bodyPr/>
          <a:lstStyle/>
          <a:p>
            <a:fld id="{16DF2393-E0AF-A142-A6F2-72FCFC4F67B9}" type="slidenum">
              <a:rPr lang="en-US" smtClean="0"/>
              <a:t>12</a:t>
            </a:fld>
            <a:endParaRPr lang="en-US"/>
          </a:p>
        </p:txBody>
      </p:sp>
    </p:spTree>
    <p:extLst>
      <p:ext uri="{BB962C8B-B14F-4D97-AF65-F5344CB8AC3E}">
        <p14:creationId xmlns:p14="http://schemas.microsoft.com/office/powerpoint/2010/main" val="1900405533"/>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pSp>
        <p:nvGrpSpPr>
          <p:cNvPr id="38" name="Agrupar 37">
            <a:extLst>
              <a:ext uri="{FF2B5EF4-FFF2-40B4-BE49-F238E27FC236}">
                <a16:creationId xmlns:a16="http://schemas.microsoft.com/office/drawing/2014/main" id="{F121EA85-D7BC-993F-EE8B-2696A847073B}"/>
              </a:ext>
            </a:extLst>
          </p:cNvPr>
          <p:cNvGrpSpPr/>
          <p:nvPr/>
        </p:nvGrpSpPr>
        <p:grpSpPr>
          <a:xfrm>
            <a:off x="2167895" y="1163401"/>
            <a:ext cx="7373400" cy="5161380"/>
            <a:chOff x="3334086" y="1203158"/>
            <a:chExt cx="7373400" cy="5161380"/>
          </a:xfrm>
        </p:grpSpPr>
        <p:pic>
          <p:nvPicPr>
            <p:cNvPr id="7" name="Imagem 6">
              <a:extLst>
                <a:ext uri="{FF2B5EF4-FFF2-40B4-BE49-F238E27FC236}">
                  <a16:creationId xmlns:a16="http://schemas.microsoft.com/office/drawing/2014/main" id="{D3ECCF9C-30A6-C0D9-D66D-5E35C1B1C727}"/>
                </a:ext>
              </a:extLst>
            </p:cNvPr>
            <p:cNvPicPr>
              <a:picLocks noChangeAspect="1"/>
            </p:cNvPicPr>
            <p:nvPr>
              <p:custDataLst>
                <p:tags r:id="rId2"/>
              </p:custDataLst>
            </p:nvPr>
          </p:nvPicPr>
          <p:blipFill>
            <a:blip r:embed="rId4"/>
            <a:stretch/>
          </p:blipFill>
          <p:spPr>
            <a:xfrm>
              <a:off x="3334086" y="1203158"/>
              <a:ext cx="7373400" cy="5161380"/>
            </a:xfrm>
            <a:prstGeom prst="rect">
              <a:avLst/>
            </a:prstGeom>
          </p:spPr>
        </p:pic>
        <p:sp>
          <p:nvSpPr>
            <p:cNvPr id="19" name="Chaveta à Direita 18">
              <a:extLst>
                <a:ext uri="{FF2B5EF4-FFF2-40B4-BE49-F238E27FC236}">
                  <a16:creationId xmlns:a16="http://schemas.microsoft.com/office/drawing/2014/main" id="{26FCE08A-1B92-1DAE-C7E9-8BCDC114C56D}"/>
                </a:ext>
              </a:extLst>
            </p:cNvPr>
            <p:cNvSpPr/>
            <p:nvPr/>
          </p:nvSpPr>
          <p:spPr>
            <a:xfrm>
              <a:off x="3737811" y="2053389"/>
              <a:ext cx="4908884" cy="4144441"/>
            </a:xfrm>
            <a:prstGeom prst="rightBrace">
              <a:avLst>
                <a:gd name="adj1" fmla="val 438"/>
                <a:gd name="adj2" fmla="val 50405"/>
              </a:avLst>
            </a:prstGeom>
            <a:ln>
              <a:solidFill>
                <a:schemeClr val="tx1">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CaixaDeTexto 25">
              <a:extLst>
                <a:ext uri="{FF2B5EF4-FFF2-40B4-BE49-F238E27FC236}">
                  <a16:creationId xmlns:a16="http://schemas.microsoft.com/office/drawing/2014/main" id="{00F04CBE-5148-D85A-A0C8-D21EE3946FA3}"/>
                </a:ext>
              </a:extLst>
            </p:cNvPr>
            <p:cNvSpPr txBox="1"/>
            <p:nvPr/>
          </p:nvSpPr>
          <p:spPr>
            <a:xfrm>
              <a:off x="4170947" y="4144439"/>
              <a:ext cx="1600118" cy="369332"/>
            </a:xfrm>
            <a:prstGeom prst="rect">
              <a:avLst/>
            </a:prstGeom>
            <a:noFill/>
          </p:spPr>
          <p:txBody>
            <a:bodyPr wrap="none" rtlCol="0">
              <a:spAutoFit/>
            </a:bodyPr>
            <a:lstStyle/>
            <a:p>
              <a:r>
                <a:rPr lang="en-US" dirty="0">
                  <a:latin typeface="Barlow" pitchFamily="2" charset="77"/>
                </a:rPr>
                <a:t>NKX6-2 L163V</a:t>
              </a:r>
            </a:p>
          </p:txBody>
        </p:sp>
        <p:sp>
          <p:nvSpPr>
            <p:cNvPr id="28" name="CaixaDeTexto 27">
              <a:extLst>
                <a:ext uri="{FF2B5EF4-FFF2-40B4-BE49-F238E27FC236}">
                  <a16:creationId xmlns:a16="http://schemas.microsoft.com/office/drawing/2014/main" id="{DDE4DE06-21DF-F82F-BD35-CEDC28BE3D28}"/>
                </a:ext>
              </a:extLst>
            </p:cNvPr>
            <p:cNvSpPr txBox="1"/>
            <p:nvPr/>
          </p:nvSpPr>
          <p:spPr>
            <a:xfrm>
              <a:off x="4489743" y="2091048"/>
              <a:ext cx="962526" cy="369332"/>
            </a:xfrm>
            <a:prstGeom prst="rect">
              <a:avLst/>
            </a:prstGeom>
            <a:noFill/>
          </p:spPr>
          <p:txBody>
            <a:bodyPr wrap="square">
              <a:spAutoFit/>
            </a:bodyPr>
            <a:lstStyle/>
            <a:p>
              <a:r>
                <a:rPr lang="en-US" dirty="0" err="1">
                  <a:latin typeface="Barlow" pitchFamily="2" charset="77"/>
                </a:rPr>
                <a:t>mHTT</a:t>
              </a:r>
              <a:endParaRPr lang="en-US" sz="1800" dirty="0">
                <a:latin typeface="Barlow" pitchFamily="2" charset="77"/>
              </a:endParaRPr>
            </a:p>
          </p:txBody>
        </p:sp>
        <p:sp>
          <p:nvSpPr>
            <p:cNvPr id="30" name="CaixaDeTexto 29">
              <a:extLst>
                <a:ext uri="{FF2B5EF4-FFF2-40B4-BE49-F238E27FC236}">
                  <a16:creationId xmlns:a16="http://schemas.microsoft.com/office/drawing/2014/main" id="{AB64AE45-1F53-EFC1-57C8-B67ABB40A8E1}"/>
                </a:ext>
              </a:extLst>
            </p:cNvPr>
            <p:cNvSpPr txBox="1"/>
            <p:nvPr/>
          </p:nvSpPr>
          <p:spPr>
            <a:xfrm>
              <a:off x="9014423" y="1868723"/>
              <a:ext cx="1325334" cy="369332"/>
            </a:xfrm>
            <a:prstGeom prst="rect">
              <a:avLst/>
            </a:prstGeom>
            <a:noFill/>
          </p:spPr>
          <p:txBody>
            <a:bodyPr wrap="square">
              <a:spAutoFit/>
            </a:bodyPr>
            <a:lstStyle/>
            <a:p>
              <a:r>
                <a:rPr lang="en-US" sz="1800" dirty="0">
                  <a:latin typeface="Barlow" pitchFamily="2" charset="77"/>
                </a:rPr>
                <a:t>Microscopy</a:t>
              </a:r>
            </a:p>
          </p:txBody>
        </p:sp>
        <p:sp>
          <p:nvSpPr>
            <p:cNvPr id="31" name="CaixaDeTexto 30">
              <a:extLst>
                <a:ext uri="{FF2B5EF4-FFF2-40B4-BE49-F238E27FC236}">
                  <a16:creationId xmlns:a16="http://schemas.microsoft.com/office/drawing/2014/main" id="{E2B94549-DC62-FD2F-6B30-A8FC8E38F900}"/>
                </a:ext>
              </a:extLst>
            </p:cNvPr>
            <p:cNvSpPr txBox="1"/>
            <p:nvPr/>
          </p:nvSpPr>
          <p:spPr>
            <a:xfrm>
              <a:off x="9079831" y="4190605"/>
              <a:ext cx="1325334" cy="646331"/>
            </a:xfrm>
            <a:prstGeom prst="rect">
              <a:avLst/>
            </a:prstGeom>
            <a:noFill/>
          </p:spPr>
          <p:txBody>
            <a:bodyPr wrap="square">
              <a:spAutoFit/>
            </a:bodyPr>
            <a:lstStyle/>
            <a:p>
              <a:pPr algn="ctr"/>
              <a:r>
                <a:rPr lang="en-US" sz="1800" dirty="0">
                  <a:latin typeface="Barlow" pitchFamily="2" charset="77"/>
                </a:rPr>
                <a:t>Western </a:t>
              </a:r>
            </a:p>
            <a:p>
              <a:pPr algn="ctr"/>
              <a:r>
                <a:rPr lang="en-US" dirty="0">
                  <a:latin typeface="Barlow" pitchFamily="2" charset="77"/>
                </a:rPr>
                <a:t>Blot</a:t>
              </a:r>
              <a:endParaRPr lang="en-US" sz="1800" dirty="0">
                <a:latin typeface="Barlow" pitchFamily="2" charset="77"/>
              </a:endParaRPr>
            </a:p>
          </p:txBody>
        </p:sp>
      </p:grpSp>
      <p:sp>
        <p:nvSpPr>
          <p:cNvPr id="39" name="Título 1">
            <a:extLst>
              <a:ext uri="{FF2B5EF4-FFF2-40B4-BE49-F238E27FC236}">
                <a16:creationId xmlns:a16="http://schemas.microsoft.com/office/drawing/2014/main" id="{778A2856-32AF-CD67-F772-30AE51FA91CA}"/>
              </a:ext>
            </a:extLst>
          </p:cNvPr>
          <p:cNvSpPr>
            <a:spLocks noGrp="1"/>
          </p:cNvSpPr>
          <p:nvPr>
            <p:ph type="title"/>
          </p:nvPr>
        </p:nvSpPr>
        <p:spPr/>
        <p:txBody>
          <a:bodyPr/>
          <a:lstStyle/>
          <a:p>
            <a:r>
              <a:rPr lang="en-US" dirty="0"/>
              <a:t>Methodology - Irradiation</a:t>
            </a:r>
          </a:p>
        </p:txBody>
      </p:sp>
      <p:sp>
        <p:nvSpPr>
          <p:cNvPr id="2" name="Marcador de Posição do Número do Diapositivo 1">
            <a:extLst>
              <a:ext uri="{FF2B5EF4-FFF2-40B4-BE49-F238E27FC236}">
                <a16:creationId xmlns:a16="http://schemas.microsoft.com/office/drawing/2014/main" id="{7DA7ABA2-D908-2EBB-C26F-4CD546F63729}"/>
              </a:ext>
            </a:extLst>
          </p:cNvPr>
          <p:cNvSpPr>
            <a:spLocks noGrp="1"/>
          </p:cNvSpPr>
          <p:nvPr>
            <p:ph type="sldNum" sz="quarter" idx="12"/>
          </p:nvPr>
        </p:nvSpPr>
        <p:spPr/>
        <p:txBody>
          <a:bodyPr/>
          <a:lstStyle/>
          <a:p>
            <a:fld id="{16DF2393-E0AF-A142-A6F2-72FCFC4F67B9}" type="slidenum">
              <a:rPr lang="en-US" smtClean="0"/>
              <a:t>13</a:t>
            </a:fld>
            <a:endParaRPr lang="en-US"/>
          </a:p>
        </p:txBody>
      </p:sp>
    </p:spTree>
    <p:extLst>
      <p:ext uri="{BB962C8B-B14F-4D97-AF65-F5344CB8AC3E}">
        <p14:creationId xmlns:p14="http://schemas.microsoft.com/office/powerpoint/2010/main" val="225162892"/>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58934D-6E01-39BD-7C10-338E8B7A7B2E}"/>
              </a:ext>
            </a:extLst>
          </p:cNvPr>
          <p:cNvSpPr txBox="1">
            <a:spLocks/>
          </p:cNvSpPr>
          <p:nvPr/>
        </p:nvSpPr>
        <p:spPr>
          <a:xfrm>
            <a:off x="338200" y="410370"/>
            <a:ext cx="10272000" cy="9982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a:latin typeface="Barlow" pitchFamily="2" charset="77"/>
              </a:rPr>
              <a:t>Irradiations </a:t>
            </a:r>
            <a:r>
              <a:rPr lang="en-US" sz="4800">
                <a:latin typeface="Barlow" pitchFamily="2" charset="77"/>
              </a:rPr>
              <a:t>|</a:t>
            </a:r>
            <a:r>
              <a:rPr lang="en-US" sz="4800" b="1">
                <a:latin typeface="Barlow" pitchFamily="2" charset="77"/>
              </a:rPr>
              <a:t> </a:t>
            </a:r>
            <a:r>
              <a:rPr lang="en-US" sz="4533">
                <a:latin typeface="Barlow" pitchFamily="2" charset="77"/>
              </a:rPr>
              <a:t>Gammas</a:t>
            </a:r>
            <a:endParaRPr lang="en-US" sz="4533" dirty="0">
              <a:latin typeface="Barlow" pitchFamily="2" charset="77"/>
            </a:endParaRPr>
          </a:p>
        </p:txBody>
      </p:sp>
      <p:grpSp>
        <p:nvGrpSpPr>
          <p:cNvPr id="4" name="Agrupar 3">
            <a:extLst>
              <a:ext uri="{FF2B5EF4-FFF2-40B4-BE49-F238E27FC236}">
                <a16:creationId xmlns:a16="http://schemas.microsoft.com/office/drawing/2014/main" id="{30BBA411-FC15-8D48-6E99-3B9ABE5BC050}"/>
              </a:ext>
            </a:extLst>
          </p:cNvPr>
          <p:cNvGrpSpPr/>
          <p:nvPr/>
        </p:nvGrpSpPr>
        <p:grpSpPr>
          <a:xfrm>
            <a:off x="338200" y="1569161"/>
            <a:ext cx="6724480" cy="2518188"/>
            <a:chOff x="16366639" y="23575031"/>
            <a:chExt cx="12630400" cy="5164770"/>
          </a:xfrm>
        </p:grpSpPr>
        <p:pic>
          <p:nvPicPr>
            <p:cNvPr id="5" name="Imagem 4" descr="Uma imagem com escuridão, captura de ecrã, preto, luz&#10;&#10;Os conteúdos gerados por IA podem estar incorretos.">
              <a:extLst>
                <a:ext uri="{FF2B5EF4-FFF2-40B4-BE49-F238E27FC236}">
                  <a16:creationId xmlns:a16="http://schemas.microsoft.com/office/drawing/2014/main" id="{EA7498BB-CB4C-42D3-BD1D-1FD2688D2E11}"/>
                </a:ext>
              </a:extLst>
            </p:cNvPr>
            <p:cNvPicPr>
              <a:picLocks noChangeAspect="1"/>
            </p:cNvPicPr>
            <p:nvPr/>
          </p:nvPicPr>
          <p:blipFill>
            <a:blip r:embed="rId3"/>
            <a:stretch>
              <a:fillRect/>
            </a:stretch>
          </p:blipFill>
          <p:spPr>
            <a:xfrm>
              <a:off x="16366639" y="23587805"/>
              <a:ext cx="3902266" cy="5151996"/>
            </a:xfrm>
            <a:prstGeom prst="rect">
              <a:avLst/>
            </a:prstGeom>
          </p:spPr>
        </p:pic>
        <p:pic>
          <p:nvPicPr>
            <p:cNvPr id="6" name="Imagem 5" descr="Uma imagem com escuridão, captura de ecrã, luz, encarnado&#10;&#10;Os conteúdos gerados por IA podem estar incorretos.">
              <a:extLst>
                <a:ext uri="{FF2B5EF4-FFF2-40B4-BE49-F238E27FC236}">
                  <a16:creationId xmlns:a16="http://schemas.microsoft.com/office/drawing/2014/main" id="{3FFC66D2-55DB-0E68-6DE2-A9740BF4683A}"/>
                </a:ext>
              </a:extLst>
            </p:cNvPr>
            <p:cNvPicPr>
              <a:picLocks noChangeAspect="1"/>
            </p:cNvPicPr>
            <p:nvPr/>
          </p:nvPicPr>
          <p:blipFill>
            <a:blip r:embed="rId4"/>
            <a:stretch>
              <a:fillRect/>
            </a:stretch>
          </p:blipFill>
          <p:spPr>
            <a:xfrm>
              <a:off x="20503629" y="23587805"/>
              <a:ext cx="3902266" cy="5151996"/>
            </a:xfrm>
            <a:prstGeom prst="rect">
              <a:avLst/>
            </a:prstGeom>
          </p:spPr>
        </p:pic>
        <p:pic>
          <p:nvPicPr>
            <p:cNvPr id="7" name="Imagem 6" descr="Uma imagem com escuridão, captura de ecrã, luz, Saturação de cores&#10;&#10;Os conteúdos gerados por IA podem estar incorretos.">
              <a:extLst>
                <a:ext uri="{FF2B5EF4-FFF2-40B4-BE49-F238E27FC236}">
                  <a16:creationId xmlns:a16="http://schemas.microsoft.com/office/drawing/2014/main" id="{04D744CC-3C85-30B7-0392-1D1A8CE0ADAA}"/>
                </a:ext>
              </a:extLst>
            </p:cNvPr>
            <p:cNvPicPr>
              <a:picLocks noChangeAspect="1"/>
            </p:cNvPicPr>
            <p:nvPr/>
          </p:nvPicPr>
          <p:blipFill>
            <a:blip r:embed="rId5"/>
            <a:stretch>
              <a:fillRect/>
            </a:stretch>
          </p:blipFill>
          <p:spPr>
            <a:xfrm>
              <a:off x="24743775" y="23587805"/>
              <a:ext cx="3902266" cy="5151996"/>
            </a:xfrm>
            <a:prstGeom prst="rect">
              <a:avLst/>
            </a:prstGeom>
          </p:spPr>
        </p:pic>
        <p:sp>
          <p:nvSpPr>
            <p:cNvPr id="8" name="CaixaDeTexto 7">
              <a:extLst>
                <a:ext uri="{FF2B5EF4-FFF2-40B4-BE49-F238E27FC236}">
                  <a16:creationId xmlns:a16="http://schemas.microsoft.com/office/drawing/2014/main" id="{0BA52472-D6CA-3825-0B70-9A81931F9A64}"/>
                </a:ext>
              </a:extLst>
            </p:cNvPr>
            <p:cNvSpPr txBox="1"/>
            <p:nvPr/>
          </p:nvSpPr>
          <p:spPr>
            <a:xfrm>
              <a:off x="17765230" y="23593841"/>
              <a:ext cx="2165920" cy="946869"/>
            </a:xfrm>
            <a:prstGeom prst="rect">
              <a:avLst/>
            </a:prstGeom>
            <a:noFill/>
          </p:spPr>
          <p:txBody>
            <a:bodyPr wrap="square" rtlCol="0">
              <a:spAutoFit/>
            </a:bodyPr>
            <a:lstStyle/>
            <a:p>
              <a:pPr algn="r"/>
              <a:r>
                <a:rPr lang="en-US" sz="2400" b="1" dirty="0">
                  <a:solidFill>
                    <a:schemeClr val="bg1"/>
                  </a:solidFill>
                  <a:latin typeface="Arial Nova" panose="020B0504020202020204" pitchFamily="34" charset="0"/>
                </a:rPr>
                <a:t>0 Gy</a:t>
              </a:r>
            </a:p>
          </p:txBody>
        </p:sp>
        <p:sp>
          <p:nvSpPr>
            <p:cNvPr id="9" name="CaixaDeTexto 8">
              <a:extLst>
                <a:ext uri="{FF2B5EF4-FFF2-40B4-BE49-F238E27FC236}">
                  <a16:creationId xmlns:a16="http://schemas.microsoft.com/office/drawing/2014/main" id="{C2541921-3D10-3078-FB70-A1C489CA71AE}"/>
                </a:ext>
              </a:extLst>
            </p:cNvPr>
            <p:cNvSpPr txBox="1"/>
            <p:nvPr/>
          </p:nvSpPr>
          <p:spPr>
            <a:xfrm>
              <a:off x="22119667" y="23598931"/>
              <a:ext cx="2165920" cy="946869"/>
            </a:xfrm>
            <a:prstGeom prst="rect">
              <a:avLst/>
            </a:prstGeom>
            <a:noFill/>
          </p:spPr>
          <p:txBody>
            <a:bodyPr wrap="square" rtlCol="0">
              <a:spAutoFit/>
            </a:bodyPr>
            <a:lstStyle/>
            <a:p>
              <a:pPr algn="r"/>
              <a:r>
                <a:rPr lang="en-US" sz="2400" b="1" dirty="0">
                  <a:solidFill>
                    <a:schemeClr val="bg1"/>
                  </a:solidFill>
                  <a:latin typeface="Arial Nova" panose="020B0504020202020204" pitchFamily="34" charset="0"/>
                </a:rPr>
                <a:t>5 Gy</a:t>
              </a:r>
            </a:p>
          </p:txBody>
        </p:sp>
        <p:sp>
          <p:nvSpPr>
            <p:cNvPr id="10" name="CaixaDeTexto 9">
              <a:extLst>
                <a:ext uri="{FF2B5EF4-FFF2-40B4-BE49-F238E27FC236}">
                  <a16:creationId xmlns:a16="http://schemas.microsoft.com/office/drawing/2014/main" id="{BBE7EDCD-7AFE-C7B6-BC57-AACD6959A65A}"/>
                </a:ext>
              </a:extLst>
            </p:cNvPr>
            <p:cNvSpPr txBox="1"/>
            <p:nvPr/>
          </p:nvSpPr>
          <p:spPr>
            <a:xfrm>
              <a:off x="26831119" y="23575031"/>
              <a:ext cx="2165920" cy="946869"/>
            </a:xfrm>
            <a:prstGeom prst="rect">
              <a:avLst/>
            </a:prstGeom>
            <a:noFill/>
          </p:spPr>
          <p:txBody>
            <a:bodyPr wrap="square" rtlCol="0">
              <a:spAutoFit/>
            </a:bodyPr>
            <a:lstStyle/>
            <a:p>
              <a:pPr algn="ctr"/>
              <a:r>
                <a:rPr lang="en-US" sz="2400" b="1" dirty="0">
                  <a:solidFill>
                    <a:schemeClr val="bg1"/>
                  </a:solidFill>
                  <a:latin typeface="Arial Nova" panose="020B0504020202020204" pitchFamily="34" charset="0"/>
                </a:rPr>
                <a:t>10 Gy</a:t>
              </a:r>
            </a:p>
          </p:txBody>
        </p:sp>
      </p:grpSp>
      <p:pic>
        <p:nvPicPr>
          <p:cNvPr id="11" name="Imagem 10">
            <a:extLst>
              <a:ext uri="{FF2B5EF4-FFF2-40B4-BE49-F238E27FC236}">
                <a16:creationId xmlns:a16="http://schemas.microsoft.com/office/drawing/2014/main" id="{15F9271E-186D-33D4-B130-21D9B127FC68}"/>
              </a:ext>
            </a:extLst>
          </p:cNvPr>
          <p:cNvPicPr>
            <a:picLocks noChangeAspect="1"/>
          </p:cNvPicPr>
          <p:nvPr/>
        </p:nvPicPr>
        <p:blipFill>
          <a:blip r:embed="rId6"/>
          <a:stretch>
            <a:fillRect/>
          </a:stretch>
        </p:blipFill>
        <p:spPr>
          <a:xfrm>
            <a:off x="8154984" y="180675"/>
            <a:ext cx="3757019" cy="3256977"/>
          </a:xfrm>
          <a:prstGeom prst="rect">
            <a:avLst/>
          </a:prstGeom>
        </p:spPr>
      </p:pic>
      <p:pic>
        <p:nvPicPr>
          <p:cNvPr id="12" name="Imagem 11">
            <a:extLst>
              <a:ext uri="{FF2B5EF4-FFF2-40B4-BE49-F238E27FC236}">
                <a16:creationId xmlns:a16="http://schemas.microsoft.com/office/drawing/2014/main" id="{1FEA77DA-B552-24A3-F4A3-51E1D678B40A}"/>
              </a:ext>
            </a:extLst>
          </p:cNvPr>
          <p:cNvPicPr>
            <a:picLocks noChangeAspect="1"/>
          </p:cNvPicPr>
          <p:nvPr/>
        </p:nvPicPr>
        <p:blipFill>
          <a:blip r:embed="rId7"/>
          <a:stretch>
            <a:fillRect/>
          </a:stretch>
        </p:blipFill>
        <p:spPr>
          <a:xfrm>
            <a:off x="8102911" y="3601023"/>
            <a:ext cx="4089089" cy="3256977"/>
          </a:xfrm>
          <a:prstGeom prst="rect">
            <a:avLst/>
          </a:prstGeom>
        </p:spPr>
      </p:pic>
      <p:sp>
        <p:nvSpPr>
          <p:cNvPr id="13" name="CaixaDeTexto 12">
            <a:extLst>
              <a:ext uri="{FF2B5EF4-FFF2-40B4-BE49-F238E27FC236}">
                <a16:creationId xmlns:a16="http://schemas.microsoft.com/office/drawing/2014/main" id="{38A91D5B-5F5D-8027-B476-7751C27C91DD}"/>
              </a:ext>
            </a:extLst>
          </p:cNvPr>
          <p:cNvSpPr txBox="1"/>
          <p:nvPr/>
        </p:nvSpPr>
        <p:spPr>
          <a:xfrm>
            <a:off x="338200" y="4492073"/>
            <a:ext cx="6537608" cy="1077026"/>
          </a:xfrm>
          <a:prstGeom prst="rect">
            <a:avLst/>
          </a:prstGeom>
          <a:noFill/>
        </p:spPr>
        <p:txBody>
          <a:bodyPr wrap="square" rtlCol="0">
            <a:spAutoFit/>
          </a:bodyPr>
          <a:lstStyle/>
          <a:p>
            <a:r>
              <a:rPr lang="en-US" sz="2133" b="1" dirty="0">
                <a:solidFill>
                  <a:schemeClr val="dk1"/>
                </a:solidFill>
                <a:latin typeface="Barlow" pitchFamily="2" charset="77"/>
                <a:cs typeface="Calibri" panose="020F0502020204030204" pitchFamily="34" charset="0"/>
              </a:rPr>
              <a:t>Irradiated cells display a higher percentage, increased area, and larger aggregates compared to the non-irradiated group.</a:t>
            </a:r>
          </a:p>
        </p:txBody>
      </p:sp>
      <p:pic>
        <p:nvPicPr>
          <p:cNvPr id="14" name="Imagem 13" descr="C2TN - Centro de Ciências e Tecnologias Nucleares">
            <a:extLst>
              <a:ext uri="{FF2B5EF4-FFF2-40B4-BE49-F238E27FC236}">
                <a16:creationId xmlns:a16="http://schemas.microsoft.com/office/drawing/2014/main" id="{E7D7455E-E6A8-5DA6-BF54-330C82862097}"/>
              </a:ext>
            </a:extLst>
          </p:cNvPr>
          <p:cNvPicPr>
            <a:picLocks noChangeAspect="1"/>
          </p:cNvPicPr>
          <p:nvPr/>
        </p:nvPicPr>
        <p:blipFill>
          <a:blip r:embed="rId8"/>
          <a:stretch>
            <a:fillRect/>
          </a:stretch>
        </p:blipFill>
        <p:spPr>
          <a:xfrm>
            <a:off x="158377" y="5726060"/>
            <a:ext cx="2077584" cy="1037693"/>
          </a:xfrm>
          <a:prstGeom prst="rect">
            <a:avLst/>
          </a:prstGeom>
        </p:spPr>
      </p:pic>
      <p:sp>
        <p:nvSpPr>
          <p:cNvPr id="3" name="Marcador de Posição do Número do Diapositivo 2">
            <a:extLst>
              <a:ext uri="{FF2B5EF4-FFF2-40B4-BE49-F238E27FC236}">
                <a16:creationId xmlns:a16="http://schemas.microsoft.com/office/drawing/2014/main" id="{EBC91BA3-76CE-6CBE-A2EC-F1C1E0B9A9E2}"/>
              </a:ext>
            </a:extLst>
          </p:cNvPr>
          <p:cNvSpPr>
            <a:spLocks noGrp="1"/>
          </p:cNvSpPr>
          <p:nvPr>
            <p:ph type="sldNum" sz="quarter" idx="12"/>
          </p:nvPr>
        </p:nvSpPr>
        <p:spPr/>
        <p:txBody>
          <a:bodyPr/>
          <a:lstStyle/>
          <a:p>
            <a:fld id="{16DF2393-E0AF-A142-A6F2-72FCFC4F67B9}" type="slidenum">
              <a:rPr lang="en-US" smtClean="0"/>
              <a:t>14</a:t>
            </a:fld>
            <a:endParaRPr lang="en-US"/>
          </a:p>
        </p:txBody>
      </p:sp>
    </p:spTree>
    <p:extLst>
      <p:ext uri="{BB962C8B-B14F-4D97-AF65-F5344CB8AC3E}">
        <p14:creationId xmlns:p14="http://schemas.microsoft.com/office/powerpoint/2010/main" val="384849006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9D27E2-C299-C092-EEC6-5209CDF3F564}"/>
              </a:ext>
            </a:extLst>
          </p:cNvPr>
          <p:cNvSpPr txBox="1">
            <a:spLocks/>
          </p:cNvSpPr>
          <p:nvPr/>
        </p:nvSpPr>
        <p:spPr>
          <a:xfrm>
            <a:off x="338199" y="451557"/>
            <a:ext cx="10995844" cy="95703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a:latin typeface="Barlow" pitchFamily="2" charset="77"/>
              </a:rPr>
              <a:t>Irradiations </a:t>
            </a:r>
            <a:r>
              <a:rPr lang="en-US" sz="4800">
                <a:latin typeface="Barlow" pitchFamily="2" charset="77"/>
              </a:rPr>
              <a:t>|</a:t>
            </a:r>
            <a:r>
              <a:rPr lang="en-US" sz="4800" b="1">
                <a:latin typeface="Barlow" pitchFamily="2" charset="77"/>
              </a:rPr>
              <a:t> </a:t>
            </a:r>
            <a:r>
              <a:rPr lang="en-US" sz="4533">
                <a:latin typeface="Barlow" pitchFamily="2" charset="77"/>
              </a:rPr>
              <a:t>Protons – mutated huntingtin </a:t>
            </a:r>
            <a:endParaRPr lang="en-US" sz="4533" dirty="0">
              <a:latin typeface="Barlow" pitchFamily="2" charset="77"/>
            </a:endParaRPr>
          </a:p>
        </p:txBody>
      </p:sp>
      <p:pic>
        <p:nvPicPr>
          <p:cNvPr id="4" name="Imagem 3">
            <a:extLst>
              <a:ext uri="{FF2B5EF4-FFF2-40B4-BE49-F238E27FC236}">
                <a16:creationId xmlns:a16="http://schemas.microsoft.com/office/drawing/2014/main" id="{096DE4F9-5EB2-ADB1-03BE-B17FCC6F48B3}"/>
              </a:ext>
            </a:extLst>
          </p:cNvPr>
          <p:cNvPicPr>
            <a:picLocks noChangeAspect="1"/>
          </p:cNvPicPr>
          <p:nvPr/>
        </p:nvPicPr>
        <p:blipFill>
          <a:blip r:embed="rId3"/>
          <a:stretch>
            <a:fillRect/>
          </a:stretch>
        </p:blipFill>
        <p:spPr>
          <a:xfrm>
            <a:off x="5079242" y="1815382"/>
            <a:ext cx="2813729" cy="3123647"/>
          </a:xfrm>
          <a:prstGeom prst="rect">
            <a:avLst/>
          </a:prstGeom>
        </p:spPr>
      </p:pic>
      <p:pic>
        <p:nvPicPr>
          <p:cNvPr id="5" name="Imagem 4">
            <a:extLst>
              <a:ext uri="{FF2B5EF4-FFF2-40B4-BE49-F238E27FC236}">
                <a16:creationId xmlns:a16="http://schemas.microsoft.com/office/drawing/2014/main" id="{BC345874-F85D-535E-2093-C040D10A7363}"/>
              </a:ext>
            </a:extLst>
          </p:cNvPr>
          <p:cNvPicPr>
            <a:picLocks noChangeAspect="1"/>
          </p:cNvPicPr>
          <p:nvPr/>
        </p:nvPicPr>
        <p:blipFill>
          <a:blip r:embed="rId4"/>
          <a:stretch>
            <a:fillRect/>
          </a:stretch>
        </p:blipFill>
        <p:spPr>
          <a:xfrm>
            <a:off x="8242652" y="1836642"/>
            <a:ext cx="2813729" cy="3107701"/>
          </a:xfrm>
          <a:prstGeom prst="rect">
            <a:avLst/>
          </a:prstGeom>
        </p:spPr>
      </p:pic>
      <p:pic>
        <p:nvPicPr>
          <p:cNvPr id="6" name="Imagem 5">
            <a:extLst>
              <a:ext uri="{FF2B5EF4-FFF2-40B4-BE49-F238E27FC236}">
                <a16:creationId xmlns:a16="http://schemas.microsoft.com/office/drawing/2014/main" id="{400BA5C7-CB76-7F9A-24F7-41F7B2D432B7}"/>
              </a:ext>
            </a:extLst>
          </p:cNvPr>
          <p:cNvPicPr>
            <a:picLocks noChangeAspect="1"/>
          </p:cNvPicPr>
          <p:nvPr/>
        </p:nvPicPr>
        <p:blipFill>
          <a:blip r:embed="rId5"/>
          <a:stretch>
            <a:fillRect/>
          </a:stretch>
        </p:blipFill>
        <p:spPr>
          <a:xfrm>
            <a:off x="1396486" y="1629837"/>
            <a:ext cx="2603641" cy="2376000"/>
          </a:xfrm>
          <a:prstGeom prst="rect">
            <a:avLst/>
          </a:prstGeom>
        </p:spPr>
      </p:pic>
      <p:pic>
        <p:nvPicPr>
          <p:cNvPr id="7" name="Imagem 6">
            <a:extLst>
              <a:ext uri="{FF2B5EF4-FFF2-40B4-BE49-F238E27FC236}">
                <a16:creationId xmlns:a16="http://schemas.microsoft.com/office/drawing/2014/main" id="{FFE81B0B-685A-5373-27A6-6025B3B206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96485" y="4214635"/>
            <a:ext cx="2620800" cy="2376000"/>
          </a:xfrm>
          <a:prstGeom prst="rect">
            <a:avLst/>
          </a:prstGeom>
        </p:spPr>
      </p:pic>
      <p:sp>
        <p:nvSpPr>
          <p:cNvPr id="8" name="CaixaDeTexto 7">
            <a:extLst>
              <a:ext uri="{FF2B5EF4-FFF2-40B4-BE49-F238E27FC236}">
                <a16:creationId xmlns:a16="http://schemas.microsoft.com/office/drawing/2014/main" id="{B9F82714-A517-40B2-40C2-BA025D7712B2}"/>
              </a:ext>
            </a:extLst>
          </p:cNvPr>
          <p:cNvSpPr txBox="1"/>
          <p:nvPr/>
        </p:nvSpPr>
        <p:spPr>
          <a:xfrm>
            <a:off x="2706886" y="1629838"/>
            <a:ext cx="1153145" cy="461665"/>
          </a:xfrm>
          <a:prstGeom prst="rect">
            <a:avLst/>
          </a:prstGeom>
          <a:noFill/>
        </p:spPr>
        <p:txBody>
          <a:bodyPr wrap="square" rtlCol="0">
            <a:spAutoFit/>
          </a:bodyPr>
          <a:lstStyle/>
          <a:p>
            <a:pPr algn="r"/>
            <a:r>
              <a:rPr lang="en-US" sz="2400" b="1" dirty="0">
                <a:solidFill>
                  <a:schemeClr val="bg1"/>
                </a:solidFill>
                <a:latin typeface="Arial Nova" panose="020B0504020202020204" pitchFamily="34" charset="0"/>
              </a:rPr>
              <a:t>0 Gy</a:t>
            </a:r>
          </a:p>
        </p:txBody>
      </p:sp>
      <p:sp>
        <p:nvSpPr>
          <p:cNvPr id="9" name="CaixaDeTexto 8">
            <a:extLst>
              <a:ext uri="{FF2B5EF4-FFF2-40B4-BE49-F238E27FC236}">
                <a16:creationId xmlns:a16="http://schemas.microsoft.com/office/drawing/2014/main" id="{4E691E92-2BEF-C590-1A03-7561A1DDDDF6}"/>
              </a:ext>
            </a:extLst>
          </p:cNvPr>
          <p:cNvSpPr txBox="1"/>
          <p:nvPr/>
        </p:nvSpPr>
        <p:spPr>
          <a:xfrm>
            <a:off x="2733517" y="4245097"/>
            <a:ext cx="1153145" cy="461665"/>
          </a:xfrm>
          <a:prstGeom prst="rect">
            <a:avLst/>
          </a:prstGeom>
          <a:noFill/>
        </p:spPr>
        <p:txBody>
          <a:bodyPr wrap="square" rtlCol="0">
            <a:spAutoFit/>
          </a:bodyPr>
          <a:lstStyle/>
          <a:p>
            <a:pPr algn="r"/>
            <a:r>
              <a:rPr lang="en-US" sz="2400" b="1" dirty="0">
                <a:solidFill>
                  <a:schemeClr val="bg1"/>
                </a:solidFill>
                <a:latin typeface="Arial Nova" panose="020B0504020202020204" pitchFamily="34" charset="0"/>
              </a:rPr>
              <a:t>8 Gy</a:t>
            </a:r>
          </a:p>
        </p:txBody>
      </p:sp>
      <p:sp>
        <p:nvSpPr>
          <p:cNvPr id="10" name="CaixaDeTexto 9">
            <a:extLst>
              <a:ext uri="{FF2B5EF4-FFF2-40B4-BE49-F238E27FC236}">
                <a16:creationId xmlns:a16="http://schemas.microsoft.com/office/drawing/2014/main" id="{90A6804C-4C43-2821-E802-BFFBE0760B79}"/>
              </a:ext>
            </a:extLst>
          </p:cNvPr>
          <p:cNvSpPr txBox="1"/>
          <p:nvPr/>
        </p:nvSpPr>
        <p:spPr>
          <a:xfrm>
            <a:off x="5909536" y="1569161"/>
            <a:ext cx="1153145" cy="461665"/>
          </a:xfrm>
          <a:prstGeom prst="rect">
            <a:avLst/>
          </a:prstGeom>
          <a:noFill/>
        </p:spPr>
        <p:txBody>
          <a:bodyPr wrap="square" rtlCol="0">
            <a:spAutoFit/>
          </a:bodyPr>
          <a:lstStyle/>
          <a:p>
            <a:pPr algn="ctr"/>
            <a:r>
              <a:rPr lang="en-US" sz="2400" b="1" dirty="0">
                <a:solidFill>
                  <a:schemeClr val="bg1"/>
                </a:solidFill>
                <a:latin typeface="Arial Nova" panose="020B0504020202020204" pitchFamily="34" charset="0"/>
              </a:rPr>
              <a:t>10 Gy</a:t>
            </a:r>
          </a:p>
        </p:txBody>
      </p:sp>
      <p:sp>
        <p:nvSpPr>
          <p:cNvPr id="11" name="CaixaDeTexto 10">
            <a:extLst>
              <a:ext uri="{FF2B5EF4-FFF2-40B4-BE49-F238E27FC236}">
                <a16:creationId xmlns:a16="http://schemas.microsoft.com/office/drawing/2014/main" id="{A3630560-A8A4-47B8-8660-4BAA1AA22E82}"/>
              </a:ext>
            </a:extLst>
          </p:cNvPr>
          <p:cNvSpPr txBox="1"/>
          <p:nvPr/>
        </p:nvSpPr>
        <p:spPr>
          <a:xfrm>
            <a:off x="5502526" y="5280219"/>
            <a:ext cx="5553855" cy="1077026"/>
          </a:xfrm>
          <a:prstGeom prst="rect">
            <a:avLst/>
          </a:prstGeom>
          <a:noFill/>
        </p:spPr>
        <p:txBody>
          <a:bodyPr wrap="square" rtlCol="0">
            <a:spAutoFit/>
          </a:bodyPr>
          <a:lstStyle/>
          <a:p>
            <a:r>
              <a:rPr lang="en-US" sz="2133" b="1" dirty="0">
                <a:solidFill>
                  <a:schemeClr val="dk1"/>
                </a:solidFill>
                <a:latin typeface="Barlow" pitchFamily="2" charset="77"/>
                <a:cs typeface="Calibri" panose="020F0502020204030204" pitchFamily="34" charset="0"/>
              </a:rPr>
              <a:t>Irradiated cells exhibit a higher percentage, greater area, and larger aggregates than the non-irradiated group.</a:t>
            </a:r>
          </a:p>
        </p:txBody>
      </p:sp>
      <p:pic>
        <p:nvPicPr>
          <p:cNvPr id="15" name="Imagem 14">
            <a:extLst>
              <a:ext uri="{FF2B5EF4-FFF2-40B4-BE49-F238E27FC236}">
                <a16:creationId xmlns:a16="http://schemas.microsoft.com/office/drawing/2014/main" id="{2C99438C-C640-8AA7-8277-5D069D323877}"/>
              </a:ext>
            </a:extLst>
          </p:cNvPr>
          <p:cNvPicPr>
            <a:picLocks noChangeAspect="1"/>
          </p:cNvPicPr>
          <p:nvPr/>
        </p:nvPicPr>
        <p:blipFill>
          <a:blip r:embed="rId7"/>
          <a:stretch/>
        </p:blipFill>
        <p:spPr>
          <a:xfrm>
            <a:off x="10532502" y="5780974"/>
            <a:ext cx="1659498" cy="1077026"/>
          </a:xfrm>
          <a:prstGeom prst="rect">
            <a:avLst/>
          </a:prstGeom>
        </p:spPr>
      </p:pic>
      <p:sp>
        <p:nvSpPr>
          <p:cNvPr id="3" name="Marcador de Posição do Número do Diapositivo 2">
            <a:extLst>
              <a:ext uri="{FF2B5EF4-FFF2-40B4-BE49-F238E27FC236}">
                <a16:creationId xmlns:a16="http://schemas.microsoft.com/office/drawing/2014/main" id="{A6AFAECF-CDCD-7915-F1F4-BEF1656D144D}"/>
              </a:ext>
            </a:extLst>
          </p:cNvPr>
          <p:cNvSpPr>
            <a:spLocks noGrp="1"/>
          </p:cNvSpPr>
          <p:nvPr>
            <p:ph type="sldNum" sz="quarter" idx="12"/>
          </p:nvPr>
        </p:nvSpPr>
        <p:spPr/>
        <p:txBody>
          <a:bodyPr/>
          <a:lstStyle/>
          <a:p>
            <a:fld id="{16DF2393-E0AF-A142-A6F2-72FCFC4F67B9}" type="slidenum">
              <a:rPr lang="en-US" smtClean="0"/>
              <a:t>15</a:t>
            </a:fld>
            <a:endParaRPr lang="en-US"/>
          </a:p>
        </p:txBody>
      </p:sp>
    </p:spTree>
    <p:extLst>
      <p:ext uri="{BB962C8B-B14F-4D97-AF65-F5344CB8AC3E}">
        <p14:creationId xmlns:p14="http://schemas.microsoft.com/office/powerpoint/2010/main" val="3202415276"/>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4E8C2-447E-BEA4-C257-A1D2C83E3F89}"/>
              </a:ext>
            </a:extLst>
          </p:cNvPr>
          <p:cNvSpPr txBox="1">
            <a:spLocks/>
          </p:cNvSpPr>
          <p:nvPr/>
        </p:nvSpPr>
        <p:spPr>
          <a:xfrm>
            <a:off x="233268" y="249652"/>
            <a:ext cx="10995844" cy="10473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latin typeface="Barlow" pitchFamily="2" charset="77"/>
              </a:rPr>
              <a:t>Irradiations </a:t>
            </a:r>
            <a:r>
              <a:rPr lang="en-US" sz="4800" dirty="0">
                <a:latin typeface="Barlow" pitchFamily="2" charset="77"/>
              </a:rPr>
              <a:t>| Protons – mutated NKX6-2</a:t>
            </a:r>
            <a:endParaRPr lang="en-US" sz="4533" dirty="0">
              <a:latin typeface="Barlow" pitchFamily="2" charset="77"/>
            </a:endParaRPr>
          </a:p>
        </p:txBody>
      </p:sp>
      <p:pic>
        <p:nvPicPr>
          <p:cNvPr id="3" name="Imagem 2">
            <a:extLst>
              <a:ext uri="{FF2B5EF4-FFF2-40B4-BE49-F238E27FC236}">
                <a16:creationId xmlns:a16="http://schemas.microsoft.com/office/drawing/2014/main" id="{E78EE62F-AD1C-8D33-8059-42FCB0AF8DE2}"/>
              </a:ext>
            </a:extLst>
          </p:cNvPr>
          <p:cNvPicPr>
            <a:picLocks noChangeAspect="1"/>
          </p:cNvPicPr>
          <p:nvPr/>
        </p:nvPicPr>
        <p:blipFill>
          <a:blip r:embed="rId3"/>
          <a:stretch>
            <a:fillRect/>
          </a:stretch>
        </p:blipFill>
        <p:spPr>
          <a:xfrm>
            <a:off x="5186770" y="1487987"/>
            <a:ext cx="2946552" cy="3254400"/>
          </a:xfrm>
          <a:prstGeom prst="rect">
            <a:avLst/>
          </a:prstGeom>
        </p:spPr>
      </p:pic>
      <p:pic>
        <p:nvPicPr>
          <p:cNvPr id="4" name="Imagem 3">
            <a:extLst>
              <a:ext uri="{FF2B5EF4-FFF2-40B4-BE49-F238E27FC236}">
                <a16:creationId xmlns:a16="http://schemas.microsoft.com/office/drawing/2014/main" id="{0AAC99CA-1156-3E81-5025-C51491EBBBF5}"/>
              </a:ext>
            </a:extLst>
          </p:cNvPr>
          <p:cNvPicPr>
            <a:picLocks noChangeAspect="1"/>
          </p:cNvPicPr>
          <p:nvPr/>
        </p:nvPicPr>
        <p:blipFill>
          <a:blip r:embed="rId4"/>
          <a:stretch>
            <a:fillRect/>
          </a:stretch>
        </p:blipFill>
        <p:spPr>
          <a:xfrm>
            <a:off x="8369390" y="1487987"/>
            <a:ext cx="2838041" cy="3254400"/>
          </a:xfrm>
          <a:prstGeom prst="rect">
            <a:avLst/>
          </a:prstGeom>
        </p:spPr>
      </p:pic>
      <p:pic>
        <p:nvPicPr>
          <p:cNvPr id="5" name="Imagem 4">
            <a:extLst>
              <a:ext uri="{FF2B5EF4-FFF2-40B4-BE49-F238E27FC236}">
                <a16:creationId xmlns:a16="http://schemas.microsoft.com/office/drawing/2014/main" id="{C000615F-EFE7-6C7A-6FF1-591734E20E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952" y="3962022"/>
            <a:ext cx="2620799" cy="2376000"/>
          </a:xfrm>
          <a:prstGeom prst="rect">
            <a:avLst/>
          </a:prstGeom>
        </p:spPr>
      </p:pic>
      <p:pic>
        <p:nvPicPr>
          <p:cNvPr id="6" name="Imagem 5">
            <a:extLst>
              <a:ext uri="{FF2B5EF4-FFF2-40B4-BE49-F238E27FC236}">
                <a16:creationId xmlns:a16="http://schemas.microsoft.com/office/drawing/2014/main" id="{6990DFF1-2102-E250-138A-E8175212C232}"/>
              </a:ext>
            </a:extLst>
          </p:cNvPr>
          <p:cNvPicPr>
            <a:picLocks noChangeAspect="1"/>
          </p:cNvPicPr>
          <p:nvPr/>
        </p:nvPicPr>
        <p:blipFill>
          <a:blip r:embed="rId6"/>
          <a:stretch>
            <a:fillRect/>
          </a:stretch>
        </p:blipFill>
        <p:spPr>
          <a:xfrm>
            <a:off x="991950" y="1441508"/>
            <a:ext cx="2620800" cy="2376000"/>
          </a:xfrm>
          <a:prstGeom prst="rect">
            <a:avLst/>
          </a:prstGeom>
        </p:spPr>
      </p:pic>
      <p:sp>
        <p:nvSpPr>
          <p:cNvPr id="7" name="CaixaDeTexto 6">
            <a:extLst>
              <a:ext uri="{FF2B5EF4-FFF2-40B4-BE49-F238E27FC236}">
                <a16:creationId xmlns:a16="http://schemas.microsoft.com/office/drawing/2014/main" id="{DC61979A-A470-91E0-6092-B90D9800E369}"/>
              </a:ext>
            </a:extLst>
          </p:cNvPr>
          <p:cNvSpPr txBox="1"/>
          <p:nvPr/>
        </p:nvSpPr>
        <p:spPr>
          <a:xfrm>
            <a:off x="5397595" y="4965426"/>
            <a:ext cx="5553855" cy="748795"/>
          </a:xfrm>
          <a:prstGeom prst="rect">
            <a:avLst/>
          </a:prstGeom>
          <a:noFill/>
        </p:spPr>
        <p:txBody>
          <a:bodyPr wrap="square" rtlCol="0">
            <a:spAutoFit/>
          </a:bodyPr>
          <a:lstStyle/>
          <a:p>
            <a:r>
              <a:rPr lang="en-US" sz="2133" b="1" dirty="0">
                <a:solidFill>
                  <a:schemeClr val="dk1"/>
                </a:solidFill>
                <a:latin typeface="Barlow" pitchFamily="2" charset="77"/>
                <a:cs typeface="Calibri" panose="020F0502020204030204" pitchFamily="34" charset="0"/>
              </a:rPr>
              <a:t>Irradiated cells exhibit similar percentage, a lesser area than the non-irradiated group.</a:t>
            </a:r>
          </a:p>
        </p:txBody>
      </p:sp>
      <p:pic>
        <p:nvPicPr>
          <p:cNvPr id="8" name="Imagem 7">
            <a:extLst>
              <a:ext uri="{FF2B5EF4-FFF2-40B4-BE49-F238E27FC236}">
                <a16:creationId xmlns:a16="http://schemas.microsoft.com/office/drawing/2014/main" id="{FA9FFA6B-25EA-F194-8D78-A3DC2751730C}"/>
              </a:ext>
            </a:extLst>
          </p:cNvPr>
          <p:cNvPicPr>
            <a:picLocks noChangeAspect="1"/>
          </p:cNvPicPr>
          <p:nvPr/>
        </p:nvPicPr>
        <p:blipFill>
          <a:blip r:embed="rId7"/>
          <a:stretch/>
        </p:blipFill>
        <p:spPr>
          <a:xfrm>
            <a:off x="10169324" y="5482381"/>
            <a:ext cx="2119575" cy="1375619"/>
          </a:xfrm>
          <a:prstGeom prst="rect">
            <a:avLst/>
          </a:prstGeom>
        </p:spPr>
      </p:pic>
      <p:sp>
        <p:nvSpPr>
          <p:cNvPr id="9" name="Marcador de Posição do Número do Diapositivo 8">
            <a:extLst>
              <a:ext uri="{FF2B5EF4-FFF2-40B4-BE49-F238E27FC236}">
                <a16:creationId xmlns:a16="http://schemas.microsoft.com/office/drawing/2014/main" id="{1D3CC7E6-85E2-A393-CC7D-A616AE22BEE2}"/>
              </a:ext>
            </a:extLst>
          </p:cNvPr>
          <p:cNvSpPr>
            <a:spLocks noGrp="1"/>
          </p:cNvSpPr>
          <p:nvPr>
            <p:ph type="sldNum" sz="quarter" idx="12"/>
          </p:nvPr>
        </p:nvSpPr>
        <p:spPr/>
        <p:txBody>
          <a:bodyPr/>
          <a:lstStyle/>
          <a:p>
            <a:fld id="{16DF2393-E0AF-A142-A6F2-72FCFC4F67B9}" type="slidenum">
              <a:rPr lang="en-US" smtClean="0"/>
              <a:t>16</a:t>
            </a:fld>
            <a:endParaRPr lang="en-US"/>
          </a:p>
        </p:txBody>
      </p:sp>
    </p:spTree>
    <p:extLst>
      <p:ext uri="{BB962C8B-B14F-4D97-AF65-F5344CB8AC3E}">
        <p14:creationId xmlns:p14="http://schemas.microsoft.com/office/powerpoint/2010/main" val="3108685867"/>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F7C453-4CB7-EF54-E875-8BA108557550}"/>
              </a:ext>
            </a:extLst>
          </p:cNvPr>
          <p:cNvSpPr>
            <a:spLocks noGrp="1"/>
          </p:cNvSpPr>
          <p:nvPr>
            <p:ph type="title"/>
          </p:nvPr>
        </p:nvSpPr>
        <p:spPr>
          <a:xfrm>
            <a:off x="836676" y="380068"/>
            <a:ext cx="10515600" cy="1325563"/>
          </a:xfrm>
        </p:spPr>
        <p:txBody>
          <a:bodyPr/>
          <a:lstStyle/>
          <a:p>
            <a:r>
              <a:rPr lang="en-US" dirty="0"/>
              <a:t>The (un)coupling of boron compounds</a:t>
            </a:r>
          </a:p>
        </p:txBody>
      </p:sp>
      <p:pic>
        <p:nvPicPr>
          <p:cNvPr id="3" name="Marcador de Posição de Conteúdo 5">
            <a:extLst>
              <a:ext uri="{FF2B5EF4-FFF2-40B4-BE49-F238E27FC236}">
                <a16:creationId xmlns:a16="http://schemas.microsoft.com/office/drawing/2014/main" id="{12278BEE-AD40-FBD6-37A3-90250352322C}"/>
              </a:ext>
            </a:extLst>
          </p:cNvPr>
          <p:cNvPicPr>
            <a:picLocks noGrp="1" noChangeAspect="1"/>
          </p:cNvPicPr>
          <p:nvPr>
            <p:ph idx="1"/>
          </p:nvPr>
        </p:nvPicPr>
        <p:blipFill>
          <a:blip r:embed="rId3"/>
          <a:stretch>
            <a:fillRect/>
          </a:stretch>
        </p:blipFill>
        <p:spPr>
          <a:xfrm>
            <a:off x="952119" y="1705631"/>
            <a:ext cx="4771644" cy="4771644"/>
          </a:xfrm>
          <a:prstGeom prst="rect">
            <a:avLst/>
          </a:prstGeom>
        </p:spPr>
      </p:pic>
      <p:pic>
        <p:nvPicPr>
          <p:cNvPr id="4" name="Imagem 3">
            <a:extLst>
              <a:ext uri="{FF2B5EF4-FFF2-40B4-BE49-F238E27FC236}">
                <a16:creationId xmlns:a16="http://schemas.microsoft.com/office/drawing/2014/main" id="{42B00F5A-C668-2C62-335E-98A7BB1A1A7D}"/>
              </a:ext>
            </a:extLst>
          </p:cNvPr>
          <p:cNvPicPr>
            <a:picLocks noChangeAspect="1"/>
          </p:cNvPicPr>
          <p:nvPr/>
        </p:nvPicPr>
        <p:blipFill>
          <a:blip r:embed="rId4"/>
          <a:stretch>
            <a:fillRect/>
          </a:stretch>
        </p:blipFill>
        <p:spPr>
          <a:xfrm>
            <a:off x="6094476" y="1705631"/>
            <a:ext cx="4771644" cy="4771644"/>
          </a:xfrm>
          <a:prstGeom prst="rect">
            <a:avLst/>
          </a:prstGeom>
        </p:spPr>
      </p:pic>
      <p:sp>
        <p:nvSpPr>
          <p:cNvPr id="5" name="CaixaDeTexto 4">
            <a:extLst>
              <a:ext uri="{FF2B5EF4-FFF2-40B4-BE49-F238E27FC236}">
                <a16:creationId xmlns:a16="http://schemas.microsoft.com/office/drawing/2014/main" id="{FAFCD3D1-0FC9-602C-F021-F29CC9A60054}"/>
              </a:ext>
            </a:extLst>
          </p:cNvPr>
          <p:cNvSpPr txBox="1"/>
          <p:nvPr/>
        </p:nvSpPr>
        <p:spPr>
          <a:xfrm>
            <a:off x="4028476" y="1705631"/>
            <a:ext cx="1880643" cy="461665"/>
          </a:xfrm>
          <a:prstGeom prst="rect">
            <a:avLst/>
          </a:prstGeom>
          <a:noFill/>
        </p:spPr>
        <p:txBody>
          <a:bodyPr wrap="square" rtlCol="0">
            <a:spAutoFit/>
          </a:bodyPr>
          <a:lstStyle/>
          <a:p>
            <a:r>
              <a:rPr lang="pt-PT" sz="2400" b="1" dirty="0" err="1">
                <a:solidFill>
                  <a:schemeClr val="bg1"/>
                </a:solidFill>
                <a:latin typeface="Arial" panose="020B0604020202020204" pitchFamily="34" charset="0"/>
                <a:cs typeface="Arial" panose="020B0604020202020204" pitchFamily="34" charset="0"/>
              </a:rPr>
              <a:t>mScarlet</a:t>
            </a:r>
            <a:endParaRPr lang="pt-PT" sz="2400" b="1" dirty="0">
              <a:solidFill>
                <a:schemeClr val="bg1"/>
              </a:solidFill>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id="{5FA52BEC-0B10-5AD5-03D0-296439EC0CCB}"/>
              </a:ext>
            </a:extLst>
          </p:cNvPr>
          <p:cNvSpPr txBox="1"/>
          <p:nvPr/>
        </p:nvSpPr>
        <p:spPr>
          <a:xfrm>
            <a:off x="8985477" y="1705631"/>
            <a:ext cx="1880643" cy="461665"/>
          </a:xfrm>
          <a:prstGeom prst="rect">
            <a:avLst/>
          </a:prstGeom>
          <a:noFill/>
        </p:spPr>
        <p:txBody>
          <a:bodyPr wrap="square" rtlCol="0">
            <a:spAutoFit/>
          </a:bodyPr>
          <a:lstStyle/>
          <a:p>
            <a:r>
              <a:rPr lang="pt-PT" sz="2400" b="1" dirty="0">
                <a:solidFill>
                  <a:schemeClr val="bg1"/>
                </a:solidFill>
                <a:latin typeface="Arial" panose="020B0604020202020204" pitchFamily="34" charset="0"/>
                <a:cs typeface="Arial" panose="020B0604020202020204" pitchFamily="34" charset="0"/>
              </a:rPr>
              <a:t>CRANAD-2</a:t>
            </a:r>
          </a:p>
        </p:txBody>
      </p:sp>
      <p:sp>
        <p:nvSpPr>
          <p:cNvPr id="11" name="Marcador de Posição do Número do Diapositivo 10">
            <a:extLst>
              <a:ext uri="{FF2B5EF4-FFF2-40B4-BE49-F238E27FC236}">
                <a16:creationId xmlns:a16="http://schemas.microsoft.com/office/drawing/2014/main" id="{7B2A1559-6FA4-D421-6584-DC08A45FA1AF}"/>
              </a:ext>
            </a:extLst>
          </p:cNvPr>
          <p:cNvSpPr>
            <a:spLocks noGrp="1"/>
          </p:cNvSpPr>
          <p:nvPr>
            <p:ph type="sldNum" sz="quarter" idx="12"/>
          </p:nvPr>
        </p:nvSpPr>
        <p:spPr/>
        <p:txBody>
          <a:bodyPr/>
          <a:lstStyle/>
          <a:p>
            <a:fld id="{16DF2393-E0AF-A142-A6F2-72FCFC4F67B9}" type="slidenum">
              <a:rPr lang="en-US" smtClean="0"/>
              <a:t>17</a:t>
            </a:fld>
            <a:endParaRPr lang="en-US"/>
          </a:p>
        </p:txBody>
      </p:sp>
    </p:spTree>
    <p:extLst>
      <p:ext uri="{BB962C8B-B14F-4D97-AF65-F5344CB8AC3E}">
        <p14:creationId xmlns:p14="http://schemas.microsoft.com/office/powerpoint/2010/main" val="3013624882"/>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a:extLst>
            <a:ext uri="{FF2B5EF4-FFF2-40B4-BE49-F238E27FC236}">
              <a16:creationId xmlns:a16="http://schemas.microsoft.com/office/drawing/2014/main" id="{28D2108D-C8D4-84B5-A751-36E0B869DF4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BCA77C0-9A92-046C-D7DD-1DEA1626CA15}"/>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5400" dirty="0"/>
              <a:t>DMSO (0.2%) –</a:t>
            </a:r>
            <a:r>
              <a:rPr lang="en-US" sz="5400" dirty="0" err="1"/>
              <a:t>mHTT-mScarlet</a:t>
            </a:r>
            <a:endParaRPr lang="en-US" sz="5400" dirty="0"/>
          </a:p>
        </p:txBody>
      </p:sp>
      <p:pic>
        <p:nvPicPr>
          <p:cNvPr id="7" name="Marcador de Posição de Conteúdo 6">
            <a:extLst>
              <a:ext uri="{FF2B5EF4-FFF2-40B4-BE49-F238E27FC236}">
                <a16:creationId xmlns:a16="http://schemas.microsoft.com/office/drawing/2014/main" id="{953E0D22-EAB3-C558-E06A-9BC0A55068BF}"/>
              </a:ext>
            </a:extLst>
          </p:cNvPr>
          <p:cNvPicPr>
            <a:picLocks noGrp="1" noChangeAspect="1"/>
          </p:cNvPicPr>
          <p:nvPr>
            <p:ph idx="1"/>
          </p:nvPr>
        </p:nvPicPr>
        <p:blipFill>
          <a:blip r:embed="rId3"/>
          <a:stretch>
            <a:fillRect/>
          </a:stretch>
        </p:blipFill>
        <p:spPr>
          <a:xfrm>
            <a:off x="615395" y="2539015"/>
            <a:ext cx="5078569" cy="3605784"/>
          </a:xfrm>
          <a:prstGeom prst="rect">
            <a:avLst/>
          </a:prstGeom>
        </p:spPr>
      </p:pic>
      <p:pic>
        <p:nvPicPr>
          <p:cNvPr id="10" name="Imagem 9">
            <a:extLst>
              <a:ext uri="{FF2B5EF4-FFF2-40B4-BE49-F238E27FC236}">
                <a16:creationId xmlns:a16="http://schemas.microsoft.com/office/drawing/2014/main" id="{A3C9AB32-BC9D-00F9-04E4-276A030934FA}"/>
              </a:ext>
            </a:extLst>
          </p:cNvPr>
          <p:cNvPicPr>
            <a:picLocks noChangeAspect="1"/>
          </p:cNvPicPr>
          <p:nvPr/>
        </p:nvPicPr>
        <p:blipFill>
          <a:blip r:embed="rId4"/>
          <a:stretch>
            <a:fillRect/>
          </a:stretch>
        </p:blipFill>
        <p:spPr>
          <a:xfrm>
            <a:off x="6498038" y="2539015"/>
            <a:ext cx="5078569" cy="3605784"/>
          </a:xfrm>
          <a:prstGeom prst="rect">
            <a:avLst/>
          </a:prstGeom>
        </p:spPr>
      </p:pic>
      <p:sp>
        <p:nvSpPr>
          <p:cNvPr id="14" name="CaixaDeTexto 13">
            <a:extLst>
              <a:ext uri="{FF2B5EF4-FFF2-40B4-BE49-F238E27FC236}">
                <a16:creationId xmlns:a16="http://schemas.microsoft.com/office/drawing/2014/main" id="{CAB0673E-1825-B05D-D01C-D20EA4BE48D7}"/>
              </a:ext>
            </a:extLst>
          </p:cNvPr>
          <p:cNvSpPr txBox="1"/>
          <p:nvPr/>
        </p:nvSpPr>
        <p:spPr>
          <a:xfrm>
            <a:off x="3813321" y="2651581"/>
            <a:ext cx="1880643" cy="461665"/>
          </a:xfrm>
          <a:prstGeom prst="rect">
            <a:avLst/>
          </a:prstGeom>
          <a:noFill/>
        </p:spPr>
        <p:txBody>
          <a:bodyPr wrap="square" rtlCol="0">
            <a:spAutoFit/>
          </a:bodyPr>
          <a:lstStyle/>
          <a:p>
            <a:r>
              <a:rPr lang="pt-PT" sz="2400" b="1" dirty="0" err="1">
                <a:solidFill>
                  <a:schemeClr val="bg1"/>
                </a:solidFill>
                <a:latin typeface="Arial" panose="020B0604020202020204" pitchFamily="34" charset="0"/>
                <a:cs typeface="Arial" panose="020B0604020202020204" pitchFamily="34" charset="0"/>
              </a:rPr>
              <a:t>mScarlet</a:t>
            </a:r>
            <a:endParaRPr lang="pt-PT" sz="2400" b="1" dirty="0">
              <a:solidFill>
                <a:schemeClr val="bg1"/>
              </a:solidFill>
              <a:latin typeface="Arial" panose="020B0604020202020204" pitchFamily="34" charset="0"/>
              <a:cs typeface="Arial" panose="020B0604020202020204" pitchFamily="34" charset="0"/>
            </a:endParaRPr>
          </a:p>
        </p:txBody>
      </p:sp>
      <p:sp>
        <p:nvSpPr>
          <p:cNvPr id="16" name="CaixaDeTexto 15">
            <a:extLst>
              <a:ext uri="{FF2B5EF4-FFF2-40B4-BE49-F238E27FC236}">
                <a16:creationId xmlns:a16="http://schemas.microsoft.com/office/drawing/2014/main" id="{5771B5BB-45FD-FD8E-7F96-34D2B6E678E6}"/>
              </a:ext>
            </a:extLst>
          </p:cNvPr>
          <p:cNvSpPr txBox="1"/>
          <p:nvPr/>
        </p:nvSpPr>
        <p:spPr>
          <a:xfrm>
            <a:off x="9574215" y="2565507"/>
            <a:ext cx="1880643" cy="461665"/>
          </a:xfrm>
          <a:prstGeom prst="rect">
            <a:avLst/>
          </a:prstGeom>
          <a:noFill/>
        </p:spPr>
        <p:txBody>
          <a:bodyPr wrap="square" rtlCol="0">
            <a:spAutoFit/>
          </a:bodyPr>
          <a:lstStyle/>
          <a:p>
            <a:r>
              <a:rPr lang="pt-PT" sz="2400" b="1" dirty="0">
                <a:solidFill>
                  <a:schemeClr val="bg1"/>
                </a:solidFill>
                <a:latin typeface="Arial" panose="020B0604020202020204" pitchFamily="34" charset="0"/>
                <a:cs typeface="Arial" panose="020B0604020202020204" pitchFamily="34" charset="0"/>
              </a:rPr>
              <a:t>DMSO</a:t>
            </a:r>
          </a:p>
        </p:txBody>
      </p:sp>
      <p:sp>
        <p:nvSpPr>
          <p:cNvPr id="3" name="Marcador de Posição do Número do Diapositivo 2">
            <a:extLst>
              <a:ext uri="{FF2B5EF4-FFF2-40B4-BE49-F238E27FC236}">
                <a16:creationId xmlns:a16="http://schemas.microsoft.com/office/drawing/2014/main" id="{DE362859-CBA8-D8FF-55E2-77D01E2E9DE0}"/>
              </a:ext>
            </a:extLst>
          </p:cNvPr>
          <p:cNvSpPr>
            <a:spLocks noGrp="1"/>
          </p:cNvSpPr>
          <p:nvPr>
            <p:ph type="sldNum" sz="quarter" idx="12"/>
          </p:nvPr>
        </p:nvSpPr>
        <p:spPr/>
        <p:txBody>
          <a:bodyPr/>
          <a:lstStyle/>
          <a:p>
            <a:fld id="{16DF2393-E0AF-A142-A6F2-72FCFC4F67B9}" type="slidenum">
              <a:rPr lang="en-US" smtClean="0"/>
              <a:t>18</a:t>
            </a:fld>
            <a:endParaRPr lang="en-US"/>
          </a:p>
        </p:txBody>
      </p:sp>
    </p:spTree>
    <p:extLst>
      <p:ext uri="{BB962C8B-B14F-4D97-AF65-F5344CB8AC3E}">
        <p14:creationId xmlns:p14="http://schemas.microsoft.com/office/powerpoint/2010/main" val="319757323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00A67E-E2DD-F001-8866-65AF96B2DB68}"/>
              </a:ext>
            </a:extLst>
          </p:cNvPr>
          <p:cNvSpPr>
            <a:spLocks noGrp="1"/>
          </p:cNvSpPr>
          <p:nvPr>
            <p:ph type="title"/>
          </p:nvPr>
        </p:nvSpPr>
        <p:spPr>
          <a:xfrm>
            <a:off x="1143000" y="990599"/>
            <a:ext cx="9906000" cy="685800"/>
          </a:xfrm>
        </p:spPr>
        <p:txBody>
          <a:bodyPr anchor="t">
            <a:normAutofit/>
          </a:bodyPr>
          <a:lstStyle/>
          <a:p>
            <a:r>
              <a:rPr lang="en-US" sz="4000">
                <a:latin typeface="Barlow" pitchFamily="2" charset="77"/>
              </a:rPr>
              <a:t>Table of Contents</a:t>
            </a:r>
          </a:p>
        </p:txBody>
      </p:sp>
      <p:graphicFrame>
        <p:nvGraphicFramePr>
          <p:cNvPr id="5" name="Marcador de Posição de Conteúdo 2">
            <a:extLst>
              <a:ext uri="{FF2B5EF4-FFF2-40B4-BE49-F238E27FC236}">
                <a16:creationId xmlns:a16="http://schemas.microsoft.com/office/drawing/2014/main" id="{0B806F9A-E64B-CDB0-F4DD-2D2C5749DCB5}"/>
              </a:ext>
            </a:extLst>
          </p:cNvPr>
          <p:cNvGraphicFramePr>
            <a:graphicFrameLocks noGrp="1"/>
          </p:cNvGraphicFramePr>
          <p:nvPr>
            <p:ph idx="1"/>
            <p:extLst>
              <p:ext uri="{D42A27DB-BD31-4B8C-83A1-F6EECF244321}">
                <p14:modId xmlns:p14="http://schemas.microsoft.com/office/powerpoint/2010/main" val="1781298816"/>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Marcador de Posição do Número do Diapositivo 6">
            <a:extLst>
              <a:ext uri="{FF2B5EF4-FFF2-40B4-BE49-F238E27FC236}">
                <a16:creationId xmlns:a16="http://schemas.microsoft.com/office/drawing/2014/main" id="{F2846899-BC1B-908F-0C68-D0469FFC7B77}"/>
              </a:ext>
            </a:extLst>
          </p:cNvPr>
          <p:cNvSpPr>
            <a:spLocks noGrp="1"/>
          </p:cNvSpPr>
          <p:nvPr>
            <p:ph type="sldNum" sz="quarter" idx="12"/>
          </p:nvPr>
        </p:nvSpPr>
        <p:spPr/>
        <p:txBody>
          <a:bodyPr/>
          <a:lstStyle/>
          <a:p>
            <a:fld id="{16DF2393-E0AF-A142-A6F2-72FCFC4F67B9}" type="slidenum">
              <a:rPr lang="en-US" sz="2000" smtClean="0"/>
              <a:t>1</a:t>
            </a:fld>
            <a:endParaRPr lang="en-US" sz="2000" dirty="0"/>
          </a:p>
        </p:txBody>
      </p:sp>
    </p:spTree>
    <p:extLst>
      <p:ext uri="{BB962C8B-B14F-4D97-AF65-F5344CB8AC3E}">
        <p14:creationId xmlns:p14="http://schemas.microsoft.com/office/powerpoint/2010/main" val="2079951433"/>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3D5254-AF85-06DF-609F-9357B31AAC1A}"/>
              </a:ext>
            </a:extLst>
          </p:cNvPr>
          <p:cNvSpPr>
            <a:spLocks noGrp="1"/>
          </p:cNvSpPr>
          <p:nvPr>
            <p:ph type="title"/>
          </p:nvPr>
        </p:nvSpPr>
        <p:spPr>
          <a:xfrm>
            <a:off x="107671" y="0"/>
            <a:ext cx="10909640" cy="1065836"/>
          </a:xfrm>
        </p:spPr>
        <p:txBody>
          <a:bodyPr vert="horz" lIns="91440" tIns="45720" rIns="91440" bIns="45720" rtlCol="0" anchor="ctr">
            <a:normAutofit/>
          </a:bodyPr>
          <a:lstStyle/>
          <a:p>
            <a:pPr algn="ctr"/>
            <a:r>
              <a:rPr lang="en-US" sz="6600" dirty="0"/>
              <a:t>CRANAD-2 </a:t>
            </a:r>
            <a:r>
              <a:rPr lang="en-US" sz="6600" dirty="0" err="1"/>
              <a:t>mHTT</a:t>
            </a:r>
            <a:r>
              <a:rPr lang="en-US" sz="6600" dirty="0"/>
              <a:t>-Venus</a:t>
            </a:r>
          </a:p>
        </p:txBody>
      </p:sp>
      <p:pic>
        <p:nvPicPr>
          <p:cNvPr id="8" name="Imagem 7">
            <a:extLst>
              <a:ext uri="{FF2B5EF4-FFF2-40B4-BE49-F238E27FC236}">
                <a16:creationId xmlns:a16="http://schemas.microsoft.com/office/drawing/2014/main" id="{01BA3A9C-498B-1DE5-CD46-0646948564F9}"/>
              </a:ext>
            </a:extLst>
          </p:cNvPr>
          <p:cNvPicPr>
            <a:picLocks noChangeAspect="1"/>
          </p:cNvPicPr>
          <p:nvPr/>
        </p:nvPicPr>
        <p:blipFill>
          <a:blip r:embed="rId3"/>
          <a:stretch>
            <a:fillRect/>
          </a:stretch>
        </p:blipFill>
        <p:spPr>
          <a:xfrm>
            <a:off x="292608" y="1065474"/>
            <a:ext cx="3758184" cy="3035456"/>
          </a:xfrm>
          <a:prstGeom prst="rect">
            <a:avLst/>
          </a:prstGeom>
        </p:spPr>
      </p:pic>
      <p:pic>
        <p:nvPicPr>
          <p:cNvPr id="10" name="Imagem 9">
            <a:extLst>
              <a:ext uri="{FF2B5EF4-FFF2-40B4-BE49-F238E27FC236}">
                <a16:creationId xmlns:a16="http://schemas.microsoft.com/office/drawing/2014/main" id="{6B37EA43-5E08-2960-62E4-B4549E688351}"/>
              </a:ext>
            </a:extLst>
          </p:cNvPr>
          <p:cNvPicPr>
            <a:picLocks noChangeAspect="1"/>
          </p:cNvPicPr>
          <p:nvPr/>
        </p:nvPicPr>
        <p:blipFill>
          <a:blip r:embed="rId4"/>
          <a:stretch>
            <a:fillRect/>
          </a:stretch>
        </p:blipFill>
        <p:spPr>
          <a:xfrm>
            <a:off x="4216908" y="1065836"/>
            <a:ext cx="3758184" cy="3034733"/>
          </a:xfrm>
          <a:prstGeom prst="rect">
            <a:avLst/>
          </a:prstGeom>
        </p:spPr>
      </p:pic>
      <p:pic>
        <p:nvPicPr>
          <p:cNvPr id="6" name="Imagem 5">
            <a:extLst>
              <a:ext uri="{FF2B5EF4-FFF2-40B4-BE49-F238E27FC236}">
                <a16:creationId xmlns:a16="http://schemas.microsoft.com/office/drawing/2014/main" id="{83E5FD30-0E4B-3828-0A6F-F6B4AFEC82D4}"/>
              </a:ext>
            </a:extLst>
          </p:cNvPr>
          <p:cNvPicPr>
            <a:picLocks noChangeAspect="1"/>
          </p:cNvPicPr>
          <p:nvPr/>
        </p:nvPicPr>
        <p:blipFill>
          <a:blip r:embed="rId5"/>
          <a:stretch>
            <a:fillRect/>
          </a:stretch>
        </p:blipFill>
        <p:spPr>
          <a:xfrm>
            <a:off x="8141208" y="1065836"/>
            <a:ext cx="3758184" cy="3034733"/>
          </a:xfrm>
          <a:prstGeom prst="rect">
            <a:avLst/>
          </a:prstGeom>
        </p:spPr>
      </p:pic>
      <p:sp>
        <p:nvSpPr>
          <p:cNvPr id="12" name="CaixaDeTexto 11">
            <a:extLst>
              <a:ext uri="{FF2B5EF4-FFF2-40B4-BE49-F238E27FC236}">
                <a16:creationId xmlns:a16="http://schemas.microsoft.com/office/drawing/2014/main" id="{A722D832-0B01-AB2D-D916-628BCD8CCE5C}"/>
              </a:ext>
            </a:extLst>
          </p:cNvPr>
          <p:cNvSpPr txBox="1"/>
          <p:nvPr/>
        </p:nvSpPr>
        <p:spPr>
          <a:xfrm>
            <a:off x="355198" y="1065474"/>
            <a:ext cx="1880643" cy="461665"/>
          </a:xfrm>
          <a:prstGeom prst="rect">
            <a:avLst/>
          </a:prstGeom>
          <a:noFill/>
        </p:spPr>
        <p:txBody>
          <a:bodyPr wrap="square" rtlCol="0">
            <a:spAutoFit/>
          </a:bodyPr>
          <a:lstStyle/>
          <a:p>
            <a:r>
              <a:rPr lang="pt-PT" sz="2400" b="1" dirty="0" err="1">
                <a:solidFill>
                  <a:schemeClr val="bg1"/>
                </a:solidFill>
                <a:latin typeface="Arial" panose="020B0604020202020204" pitchFamily="34" charset="0"/>
                <a:cs typeface="Arial" panose="020B0604020202020204" pitchFamily="34" charset="0"/>
              </a:rPr>
              <a:t>Venus</a:t>
            </a:r>
            <a:endParaRPr lang="pt-PT" sz="2400" b="1" dirty="0">
              <a:solidFill>
                <a:schemeClr val="bg1"/>
              </a:solidFill>
              <a:latin typeface="Arial" panose="020B0604020202020204" pitchFamily="34" charset="0"/>
              <a:cs typeface="Arial" panose="020B0604020202020204" pitchFamily="34" charset="0"/>
            </a:endParaRPr>
          </a:p>
        </p:txBody>
      </p:sp>
      <p:sp>
        <p:nvSpPr>
          <p:cNvPr id="13" name="CaixaDeTexto 12">
            <a:extLst>
              <a:ext uri="{FF2B5EF4-FFF2-40B4-BE49-F238E27FC236}">
                <a16:creationId xmlns:a16="http://schemas.microsoft.com/office/drawing/2014/main" id="{B8D05E70-ED24-FB05-6305-8405E8B4D6D3}"/>
              </a:ext>
            </a:extLst>
          </p:cNvPr>
          <p:cNvSpPr txBox="1"/>
          <p:nvPr/>
        </p:nvSpPr>
        <p:spPr>
          <a:xfrm>
            <a:off x="4319315" y="1065474"/>
            <a:ext cx="1880643" cy="461665"/>
          </a:xfrm>
          <a:prstGeom prst="rect">
            <a:avLst/>
          </a:prstGeom>
          <a:noFill/>
        </p:spPr>
        <p:txBody>
          <a:bodyPr wrap="square" rtlCol="0">
            <a:spAutoFit/>
          </a:bodyPr>
          <a:lstStyle/>
          <a:p>
            <a:r>
              <a:rPr lang="pt-PT" sz="2400" b="1" dirty="0">
                <a:solidFill>
                  <a:schemeClr val="bg1"/>
                </a:solidFill>
                <a:latin typeface="Arial" panose="020B0604020202020204" pitchFamily="34" charset="0"/>
                <a:cs typeface="Arial" panose="020B0604020202020204" pitchFamily="34" charset="0"/>
              </a:rPr>
              <a:t>CRANAD-2</a:t>
            </a:r>
          </a:p>
        </p:txBody>
      </p:sp>
      <p:pic>
        <p:nvPicPr>
          <p:cNvPr id="3" name="Imagem 2">
            <a:extLst>
              <a:ext uri="{FF2B5EF4-FFF2-40B4-BE49-F238E27FC236}">
                <a16:creationId xmlns:a16="http://schemas.microsoft.com/office/drawing/2014/main" id="{D9678AB1-9D76-CB87-C376-F39E74781BFB}"/>
              </a:ext>
            </a:extLst>
          </p:cNvPr>
          <p:cNvPicPr>
            <a:picLocks noChangeAspect="1"/>
          </p:cNvPicPr>
          <p:nvPr/>
        </p:nvPicPr>
        <p:blipFill>
          <a:blip r:embed="rId6"/>
          <a:stretch>
            <a:fillRect/>
          </a:stretch>
        </p:blipFill>
        <p:spPr>
          <a:xfrm>
            <a:off x="6199958" y="4370165"/>
            <a:ext cx="4374727" cy="2472671"/>
          </a:xfrm>
          <a:prstGeom prst="rect">
            <a:avLst/>
          </a:prstGeom>
        </p:spPr>
      </p:pic>
      <p:pic>
        <p:nvPicPr>
          <p:cNvPr id="4" name="Imagem 3">
            <a:extLst>
              <a:ext uri="{FF2B5EF4-FFF2-40B4-BE49-F238E27FC236}">
                <a16:creationId xmlns:a16="http://schemas.microsoft.com/office/drawing/2014/main" id="{CBDC48BB-E41A-E1DC-1514-C824CB52158A}"/>
              </a:ext>
            </a:extLst>
          </p:cNvPr>
          <p:cNvPicPr>
            <a:picLocks noChangeAspect="1"/>
          </p:cNvPicPr>
          <p:nvPr/>
        </p:nvPicPr>
        <p:blipFill>
          <a:blip r:embed="rId7"/>
          <a:stretch>
            <a:fillRect/>
          </a:stretch>
        </p:blipFill>
        <p:spPr>
          <a:xfrm>
            <a:off x="898084" y="4370165"/>
            <a:ext cx="4374727" cy="2472671"/>
          </a:xfrm>
          <a:prstGeom prst="rect">
            <a:avLst/>
          </a:prstGeom>
        </p:spPr>
      </p:pic>
      <p:sp>
        <p:nvSpPr>
          <p:cNvPr id="5" name="CaixaDeTexto 4">
            <a:extLst>
              <a:ext uri="{FF2B5EF4-FFF2-40B4-BE49-F238E27FC236}">
                <a16:creationId xmlns:a16="http://schemas.microsoft.com/office/drawing/2014/main" id="{83D89217-306E-A9E9-9843-14E3267F840A}"/>
              </a:ext>
            </a:extLst>
          </p:cNvPr>
          <p:cNvSpPr txBox="1"/>
          <p:nvPr/>
        </p:nvSpPr>
        <p:spPr>
          <a:xfrm>
            <a:off x="1087792" y="4496211"/>
            <a:ext cx="1411622" cy="461665"/>
          </a:xfrm>
          <a:prstGeom prst="rect">
            <a:avLst/>
          </a:prstGeom>
          <a:noFill/>
        </p:spPr>
        <p:txBody>
          <a:bodyPr wrap="square" rtlCol="0">
            <a:spAutoFit/>
          </a:bodyPr>
          <a:lstStyle/>
          <a:p>
            <a:r>
              <a:rPr lang="pt-PT" sz="2400" b="1" dirty="0" err="1">
                <a:solidFill>
                  <a:schemeClr val="bg1"/>
                </a:solidFill>
                <a:latin typeface="Arial" panose="020B0604020202020204" pitchFamily="34" charset="0"/>
                <a:cs typeface="Arial" panose="020B0604020202020204" pitchFamily="34" charset="0"/>
              </a:rPr>
              <a:t>Venus</a:t>
            </a:r>
            <a:endParaRPr lang="pt-PT" sz="2400" b="1" dirty="0">
              <a:solidFill>
                <a:schemeClr val="bg1"/>
              </a:solidFill>
              <a:latin typeface="Arial" panose="020B0604020202020204" pitchFamily="34" charset="0"/>
              <a:cs typeface="Arial" panose="020B0604020202020204" pitchFamily="34" charset="0"/>
            </a:endParaRPr>
          </a:p>
        </p:txBody>
      </p:sp>
      <p:sp>
        <p:nvSpPr>
          <p:cNvPr id="7" name="CaixaDeTexto 6">
            <a:extLst>
              <a:ext uri="{FF2B5EF4-FFF2-40B4-BE49-F238E27FC236}">
                <a16:creationId xmlns:a16="http://schemas.microsoft.com/office/drawing/2014/main" id="{3DCD0433-FFD4-4C03-A315-5F487637564A}"/>
              </a:ext>
            </a:extLst>
          </p:cNvPr>
          <p:cNvSpPr txBox="1"/>
          <p:nvPr/>
        </p:nvSpPr>
        <p:spPr>
          <a:xfrm>
            <a:off x="6326792" y="4415467"/>
            <a:ext cx="1411622" cy="461665"/>
          </a:xfrm>
          <a:prstGeom prst="rect">
            <a:avLst/>
          </a:prstGeom>
          <a:noFill/>
        </p:spPr>
        <p:txBody>
          <a:bodyPr wrap="square" rtlCol="0">
            <a:spAutoFit/>
          </a:bodyPr>
          <a:lstStyle/>
          <a:p>
            <a:r>
              <a:rPr lang="pt-PT" sz="2400" b="1" dirty="0">
                <a:solidFill>
                  <a:schemeClr val="bg1"/>
                </a:solidFill>
                <a:latin typeface="Arial" panose="020B0604020202020204" pitchFamily="34" charset="0"/>
                <a:cs typeface="Arial" panose="020B0604020202020204" pitchFamily="34" charset="0"/>
              </a:rPr>
              <a:t>DMSO</a:t>
            </a:r>
          </a:p>
        </p:txBody>
      </p:sp>
      <p:sp>
        <p:nvSpPr>
          <p:cNvPr id="9" name="Marcador de Posição do Número do Diapositivo 8">
            <a:extLst>
              <a:ext uri="{FF2B5EF4-FFF2-40B4-BE49-F238E27FC236}">
                <a16:creationId xmlns:a16="http://schemas.microsoft.com/office/drawing/2014/main" id="{611DEA26-285F-4E6E-AE59-9589B90730D5}"/>
              </a:ext>
            </a:extLst>
          </p:cNvPr>
          <p:cNvSpPr>
            <a:spLocks noGrp="1"/>
          </p:cNvSpPr>
          <p:nvPr>
            <p:ph type="sldNum" sz="quarter" idx="12"/>
          </p:nvPr>
        </p:nvSpPr>
        <p:spPr/>
        <p:txBody>
          <a:bodyPr/>
          <a:lstStyle/>
          <a:p>
            <a:fld id="{16DF2393-E0AF-A142-A6F2-72FCFC4F67B9}" type="slidenum">
              <a:rPr lang="en-US" smtClean="0"/>
              <a:t>19</a:t>
            </a:fld>
            <a:endParaRPr lang="en-US"/>
          </a:p>
        </p:txBody>
      </p:sp>
    </p:spTree>
    <p:extLst>
      <p:ext uri="{BB962C8B-B14F-4D97-AF65-F5344CB8AC3E}">
        <p14:creationId xmlns:p14="http://schemas.microsoft.com/office/powerpoint/2010/main" val="59138722"/>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413351-CD6E-5027-9A69-B7ADBC5634E1}"/>
              </a:ext>
            </a:extLst>
          </p:cNvPr>
          <p:cNvSpPr>
            <a:spLocks noGrp="1"/>
          </p:cNvSpPr>
          <p:nvPr>
            <p:ph type="ctrTitle"/>
          </p:nvPr>
        </p:nvSpPr>
        <p:spPr/>
        <p:txBody>
          <a:bodyPr/>
          <a:lstStyle/>
          <a:p>
            <a:r>
              <a:rPr lang="en-US" dirty="0"/>
              <a:t>Simulations</a:t>
            </a:r>
          </a:p>
        </p:txBody>
      </p:sp>
      <p:sp>
        <p:nvSpPr>
          <p:cNvPr id="4" name="Marcador de Posição do Número do Diapositivo 3">
            <a:extLst>
              <a:ext uri="{FF2B5EF4-FFF2-40B4-BE49-F238E27FC236}">
                <a16:creationId xmlns:a16="http://schemas.microsoft.com/office/drawing/2014/main" id="{4C8CE578-57F0-3598-A538-BBBE3364B1AF}"/>
              </a:ext>
            </a:extLst>
          </p:cNvPr>
          <p:cNvSpPr>
            <a:spLocks noGrp="1"/>
          </p:cNvSpPr>
          <p:nvPr>
            <p:ph type="sldNum" sz="quarter" idx="12"/>
          </p:nvPr>
        </p:nvSpPr>
        <p:spPr/>
        <p:txBody>
          <a:bodyPr/>
          <a:lstStyle/>
          <a:p>
            <a:fld id="{16DF2393-E0AF-A142-A6F2-72FCFC4F67B9}" type="slidenum">
              <a:rPr lang="en-US" smtClean="0"/>
              <a:t>20</a:t>
            </a:fld>
            <a:endParaRPr lang="en-US"/>
          </a:p>
        </p:txBody>
      </p:sp>
    </p:spTree>
    <p:extLst>
      <p:ext uri="{BB962C8B-B14F-4D97-AF65-F5344CB8AC3E}">
        <p14:creationId xmlns:p14="http://schemas.microsoft.com/office/powerpoint/2010/main" val="1647740381"/>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01E575-DF07-4A55-5B3B-DC03A84F6D06}"/>
              </a:ext>
            </a:extLst>
          </p:cNvPr>
          <p:cNvSpPr>
            <a:spLocks noGrp="1"/>
          </p:cNvSpPr>
          <p:nvPr>
            <p:ph type="title"/>
          </p:nvPr>
        </p:nvSpPr>
        <p:spPr>
          <a:xfrm>
            <a:off x="436588" y="4362138"/>
            <a:ext cx="11318823" cy="1435855"/>
          </a:xfrm>
        </p:spPr>
        <p:txBody>
          <a:bodyPr/>
          <a:lstStyle/>
          <a:p>
            <a:r>
              <a:rPr lang="en-US" dirty="0">
                <a:latin typeface="Barlow" pitchFamily="2" charset="77"/>
              </a:rPr>
              <a:t>Characterization of CNA HISPANoS beam line</a:t>
            </a:r>
          </a:p>
        </p:txBody>
      </p:sp>
      <p:sp>
        <p:nvSpPr>
          <p:cNvPr id="4" name="Marcador de Posição do Número do Diapositivo 3">
            <a:extLst>
              <a:ext uri="{FF2B5EF4-FFF2-40B4-BE49-F238E27FC236}">
                <a16:creationId xmlns:a16="http://schemas.microsoft.com/office/drawing/2014/main" id="{E8B3DE4F-6EDE-B380-5C26-C841333CF555}"/>
              </a:ext>
            </a:extLst>
          </p:cNvPr>
          <p:cNvSpPr>
            <a:spLocks noGrp="1"/>
          </p:cNvSpPr>
          <p:nvPr>
            <p:ph type="sldNum" sz="quarter" idx="12"/>
          </p:nvPr>
        </p:nvSpPr>
        <p:spPr/>
        <p:txBody>
          <a:bodyPr/>
          <a:lstStyle/>
          <a:p>
            <a:fld id="{16DF2393-E0AF-A142-A6F2-72FCFC4F67B9}" type="slidenum">
              <a:rPr lang="en-US" smtClean="0"/>
              <a:t>21</a:t>
            </a:fld>
            <a:endParaRPr lang="en-US"/>
          </a:p>
        </p:txBody>
      </p:sp>
      <p:pic>
        <p:nvPicPr>
          <p:cNvPr id="3" name="Imagem 2" descr="Continuous and pulsed fast neutron beams at the CNA HiSPANoS facility -  ScienceDirect">
            <a:extLst>
              <a:ext uri="{FF2B5EF4-FFF2-40B4-BE49-F238E27FC236}">
                <a16:creationId xmlns:a16="http://schemas.microsoft.com/office/drawing/2014/main" id="{A5A4EDDC-C171-C1FD-90DE-6B7AA6B3B2A8}"/>
              </a:ext>
            </a:extLst>
          </p:cNvPr>
          <p:cNvPicPr>
            <a:picLocks noChangeAspect="1"/>
          </p:cNvPicPr>
          <p:nvPr/>
        </p:nvPicPr>
        <p:blipFill>
          <a:blip r:embed="rId3"/>
          <a:stretch>
            <a:fillRect/>
          </a:stretch>
        </p:blipFill>
        <p:spPr>
          <a:xfrm>
            <a:off x="2291204" y="74343"/>
            <a:ext cx="8486724" cy="4287795"/>
          </a:xfrm>
          <a:prstGeom prst="rect">
            <a:avLst/>
          </a:prstGeom>
        </p:spPr>
      </p:pic>
    </p:spTree>
    <p:extLst>
      <p:ext uri="{BB962C8B-B14F-4D97-AF65-F5344CB8AC3E}">
        <p14:creationId xmlns:p14="http://schemas.microsoft.com/office/powerpoint/2010/main" val="20032692"/>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a:extLst>
            <a:ext uri="{FF2B5EF4-FFF2-40B4-BE49-F238E27FC236}">
              <a16:creationId xmlns:a16="http://schemas.microsoft.com/office/drawing/2014/main" id="{B3C0AC93-45F2-A298-E77B-9F510F9AC69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051EEFB-FA59-DE85-F54B-D567CDB17F4C}"/>
              </a:ext>
            </a:extLst>
          </p:cNvPr>
          <p:cNvSpPr>
            <a:spLocks noGrp="1"/>
          </p:cNvSpPr>
          <p:nvPr>
            <p:ph type="title"/>
          </p:nvPr>
        </p:nvSpPr>
        <p:spPr/>
        <p:txBody>
          <a:bodyPr/>
          <a:lstStyle/>
          <a:p>
            <a:r>
              <a:rPr lang="en-US" dirty="0"/>
              <a:t>HISPANoS line</a:t>
            </a:r>
          </a:p>
        </p:txBody>
      </p:sp>
      <p:sp>
        <p:nvSpPr>
          <p:cNvPr id="3" name="Marcador de Posição de Conteúdo 2">
            <a:extLst>
              <a:ext uri="{FF2B5EF4-FFF2-40B4-BE49-F238E27FC236}">
                <a16:creationId xmlns:a16="http://schemas.microsoft.com/office/drawing/2014/main" id="{D81357F6-6156-A4BB-3016-A51ADF2EF2AF}"/>
              </a:ext>
            </a:extLst>
          </p:cNvPr>
          <p:cNvSpPr>
            <a:spLocks noGrp="1"/>
          </p:cNvSpPr>
          <p:nvPr>
            <p:ph sz="half" idx="1"/>
          </p:nvPr>
        </p:nvSpPr>
        <p:spPr>
          <a:xfrm>
            <a:off x="838200" y="1825625"/>
            <a:ext cx="10903226" cy="4351338"/>
          </a:xfrm>
        </p:spPr>
        <p:txBody>
          <a:bodyPr/>
          <a:lstStyle/>
          <a:p>
            <a:pPr>
              <a:lnSpc>
                <a:spcPct val="150000"/>
              </a:lnSpc>
            </a:pPr>
            <a:r>
              <a:rPr lang="en-US" noProof="0" dirty="0"/>
              <a:t>Accelerated beams of protons (epithermal) and deuterons (fast neutrons) </a:t>
            </a:r>
            <a:r>
              <a:rPr lang="en-US" dirty="0"/>
              <a:t>that are produced by different reactions in lithium target (thin and thick), deuterium (thin) and beryllium (thick) targets.</a:t>
            </a:r>
          </a:p>
          <a:p>
            <a:pPr>
              <a:lnSpc>
                <a:spcPct val="150000"/>
              </a:lnSpc>
            </a:pPr>
            <a:r>
              <a:rPr lang="en-US" dirty="0"/>
              <a:t>Simulations: Epithermal neutrons produced by the reaction </a:t>
            </a:r>
            <a:r>
              <a:rPr lang="en-US" baseline="30000" dirty="0"/>
              <a:t>7</a:t>
            </a:r>
            <a:r>
              <a:rPr lang="en-US" dirty="0"/>
              <a:t>Li(</a:t>
            </a:r>
            <a:r>
              <a:rPr lang="en-US" dirty="0" err="1"/>
              <a:t>p,n</a:t>
            </a:r>
            <a:r>
              <a:rPr lang="en-US" dirty="0"/>
              <a:t>)</a:t>
            </a:r>
          </a:p>
          <a:p>
            <a:endParaRPr lang="en-US" dirty="0"/>
          </a:p>
          <a:p>
            <a:endParaRPr lang="en-US" noProof="0" dirty="0"/>
          </a:p>
        </p:txBody>
      </p:sp>
      <p:sp>
        <p:nvSpPr>
          <p:cNvPr id="5" name="Marcador de Posição do Número do Diapositivo 4">
            <a:extLst>
              <a:ext uri="{FF2B5EF4-FFF2-40B4-BE49-F238E27FC236}">
                <a16:creationId xmlns:a16="http://schemas.microsoft.com/office/drawing/2014/main" id="{93FD643A-BCB4-0FB2-8AB2-5A13777C07B3}"/>
              </a:ext>
            </a:extLst>
          </p:cNvPr>
          <p:cNvSpPr>
            <a:spLocks noGrp="1"/>
          </p:cNvSpPr>
          <p:nvPr>
            <p:ph type="sldNum" sz="quarter" idx="12"/>
          </p:nvPr>
        </p:nvSpPr>
        <p:spPr/>
        <p:txBody>
          <a:bodyPr/>
          <a:lstStyle/>
          <a:p>
            <a:fld id="{16DF2393-E0AF-A142-A6F2-72FCFC4F67B9}" type="slidenum">
              <a:rPr lang="en-US" smtClean="0"/>
              <a:t>22</a:t>
            </a:fld>
            <a:endParaRPr lang="en-US"/>
          </a:p>
        </p:txBody>
      </p:sp>
    </p:spTree>
    <p:extLst>
      <p:ext uri="{BB962C8B-B14F-4D97-AF65-F5344CB8AC3E}">
        <p14:creationId xmlns:p14="http://schemas.microsoft.com/office/powerpoint/2010/main" val="3263529011"/>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28FE60-EFF4-4826-20EA-9755DC2CA04A}"/>
              </a:ext>
            </a:extLst>
          </p:cNvPr>
          <p:cNvSpPr>
            <a:spLocks noGrp="1"/>
          </p:cNvSpPr>
          <p:nvPr>
            <p:ph type="title"/>
          </p:nvPr>
        </p:nvSpPr>
        <p:spPr/>
        <p:txBody>
          <a:bodyPr/>
          <a:lstStyle/>
          <a:p>
            <a:r>
              <a:rPr lang="en-US" dirty="0"/>
              <a:t>Neutron dosimetry</a:t>
            </a:r>
          </a:p>
        </p:txBody>
      </p:sp>
      <p:sp>
        <p:nvSpPr>
          <p:cNvPr id="3" name="Marcador de Posição de Conteúdo 2">
            <a:extLst>
              <a:ext uri="{FF2B5EF4-FFF2-40B4-BE49-F238E27FC236}">
                <a16:creationId xmlns:a16="http://schemas.microsoft.com/office/drawing/2014/main" id="{9975F202-109F-A5BD-4BA2-BF7CEDD7433F}"/>
              </a:ext>
            </a:extLst>
          </p:cNvPr>
          <p:cNvSpPr>
            <a:spLocks noGrp="1"/>
          </p:cNvSpPr>
          <p:nvPr>
            <p:ph sz="half" idx="1"/>
          </p:nvPr>
        </p:nvSpPr>
        <p:spPr>
          <a:xfrm>
            <a:off x="838200" y="1825625"/>
            <a:ext cx="10903226" cy="4351338"/>
          </a:xfrm>
        </p:spPr>
        <p:txBody>
          <a:bodyPr/>
          <a:lstStyle/>
          <a:p>
            <a:r>
              <a:rPr lang="en-US" noProof="0" dirty="0"/>
              <a:t>Transfer energy through nuclear interactions and recoil particles</a:t>
            </a:r>
          </a:p>
          <a:p>
            <a:r>
              <a:rPr lang="en-US" dirty="0"/>
              <a:t>Main interactions : </a:t>
            </a:r>
          </a:p>
          <a:p>
            <a:pPr lvl="1"/>
            <a:r>
              <a:rPr lang="en-US" dirty="0"/>
              <a:t>neutron capture by nitrogen </a:t>
            </a:r>
            <a:r>
              <a:rPr lang="en-US" baseline="30000" dirty="0"/>
              <a:t>14</a:t>
            </a:r>
            <a:r>
              <a:rPr lang="en-US" dirty="0"/>
              <a:t>N(</a:t>
            </a:r>
            <a:r>
              <a:rPr lang="en-US" dirty="0" err="1"/>
              <a:t>n,p</a:t>
            </a:r>
            <a:r>
              <a:rPr lang="en-US" dirty="0"/>
              <a:t>)</a:t>
            </a:r>
            <a:r>
              <a:rPr lang="en-US" baseline="30000" dirty="0"/>
              <a:t>14</a:t>
            </a:r>
            <a:r>
              <a:rPr lang="en-US" dirty="0"/>
              <a:t>C </a:t>
            </a:r>
          </a:p>
          <a:p>
            <a:pPr lvl="1"/>
            <a:r>
              <a:rPr lang="en-US" dirty="0"/>
              <a:t>neutron capture by hydrogen, </a:t>
            </a:r>
            <a:r>
              <a:rPr lang="en-US" baseline="30000" dirty="0"/>
              <a:t>1</a:t>
            </a:r>
            <a:r>
              <a:rPr lang="en-US" dirty="0"/>
              <a:t>H(</a:t>
            </a:r>
            <a:r>
              <a:rPr lang="en-US" dirty="0" err="1"/>
              <a:t>n,gamma</a:t>
            </a:r>
            <a:r>
              <a:rPr lang="en-US" dirty="0"/>
              <a:t>)</a:t>
            </a:r>
            <a:r>
              <a:rPr lang="en-US" baseline="30000" dirty="0"/>
              <a:t>2</a:t>
            </a:r>
            <a:r>
              <a:rPr lang="en-US" dirty="0"/>
              <a:t>H</a:t>
            </a:r>
          </a:p>
          <a:p>
            <a:endParaRPr lang="en-US" noProof="0" dirty="0"/>
          </a:p>
        </p:txBody>
      </p:sp>
      <p:sp>
        <p:nvSpPr>
          <p:cNvPr id="5" name="Marcador de Posição do Número do Diapositivo 4">
            <a:extLst>
              <a:ext uri="{FF2B5EF4-FFF2-40B4-BE49-F238E27FC236}">
                <a16:creationId xmlns:a16="http://schemas.microsoft.com/office/drawing/2014/main" id="{42AF4E68-8F0D-50B9-80F7-2F8D8A356D29}"/>
              </a:ext>
            </a:extLst>
          </p:cNvPr>
          <p:cNvSpPr>
            <a:spLocks noGrp="1"/>
          </p:cNvSpPr>
          <p:nvPr>
            <p:ph type="sldNum" sz="quarter" idx="12"/>
          </p:nvPr>
        </p:nvSpPr>
        <p:spPr/>
        <p:txBody>
          <a:bodyPr/>
          <a:lstStyle/>
          <a:p>
            <a:fld id="{16DF2393-E0AF-A142-A6F2-72FCFC4F67B9}" type="slidenum">
              <a:rPr lang="en-US" smtClean="0"/>
              <a:t>23</a:t>
            </a:fld>
            <a:endParaRPr lang="en-US"/>
          </a:p>
        </p:txBody>
      </p:sp>
      <p:grpSp>
        <p:nvGrpSpPr>
          <p:cNvPr id="9" name="Agrupar 8">
            <a:extLst>
              <a:ext uri="{FF2B5EF4-FFF2-40B4-BE49-F238E27FC236}">
                <a16:creationId xmlns:a16="http://schemas.microsoft.com/office/drawing/2014/main" id="{70DD4889-8F57-7C32-494D-EFA34EC66913}"/>
              </a:ext>
            </a:extLst>
          </p:cNvPr>
          <p:cNvGrpSpPr/>
          <p:nvPr/>
        </p:nvGrpSpPr>
        <p:grpSpPr>
          <a:xfrm>
            <a:off x="2387413" y="3975041"/>
            <a:ext cx="7772400" cy="2480892"/>
            <a:chOff x="1553201" y="3194422"/>
            <a:chExt cx="7772400" cy="2480892"/>
          </a:xfrm>
        </p:grpSpPr>
        <p:pic>
          <p:nvPicPr>
            <p:cNvPr id="7" name="Imagem 6">
              <a:extLst>
                <a:ext uri="{FF2B5EF4-FFF2-40B4-BE49-F238E27FC236}">
                  <a16:creationId xmlns:a16="http://schemas.microsoft.com/office/drawing/2014/main" id="{36012BD5-0C0C-68F9-AE28-AE493D528B0D}"/>
                </a:ext>
              </a:extLst>
            </p:cNvPr>
            <p:cNvPicPr>
              <a:picLocks noChangeAspect="1"/>
            </p:cNvPicPr>
            <p:nvPr/>
          </p:nvPicPr>
          <p:blipFill>
            <a:blip r:embed="rId4"/>
            <a:srcRect t="27587" b="15597"/>
            <a:stretch>
              <a:fillRect/>
            </a:stretch>
          </p:blipFill>
          <p:spPr>
            <a:xfrm>
              <a:off x="1553201" y="3194422"/>
              <a:ext cx="7772400" cy="2480892"/>
            </a:xfrm>
            <a:prstGeom prst="rect">
              <a:avLst/>
            </a:prstGeom>
          </p:spPr>
        </p:pic>
        <p:sp>
          <p:nvSpPr>
            <p:cNvPr id="8" name="Oval 7">
              <a:extLst>
                <a:ext uri="{FF2B5EF4-FFF2-40B4-BE49-F238E27FC236}">
                  <a16:creationId xmlns:a16="http://schemas.microsoft.com/office/drawing/2014/main" id="{6211418C-BFFC-D816-BA26-12833B38790A}"/>
                </a:ext>
              </a:extLst>
            </p:cNvPr>
            <p:cNvSpPr/>
            <p:nvPr/>
          </p:nvSpPr>
          <p:spPr>
            <a:xfrm>
              <a:off x="7669695" y="3499644"/>
              <a:ext cx="954157" cy="781015"/>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227827"/>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a:extLst>
            <a:ext uri="{FF2B5EF4-FFF2-40B4-BE49-F238E27FC236}">
              <a16:creationId xmlns:a16="http://schemas.microsoft.com/office/drawing/2014/main" id="{D776FF4D-54D8-E51C-5170-D447EACD147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021B0D3-465B-30ED-A0D5-7CACAC1BB3A8}"/>
              </a:ext>
            </a:extLst>
          </p:cNvPr>
          <p:cNvSpPr>
            <a:spLocks noGrp="1"/>
          </p:cNvSpPr>
          <p:nvPr>
            <p:ph type="title"/>
          </p:nvPr>
        </p:nvSpPr>
        <p:spPr/>
        <p:txBody>
          <a:bodyPr/>
          <a:lstStyle/>
          <a:p>
            <a:r>
              <a:rPr lang="en-US" dirty="0"/>
              <a:t>Neutron dosimetry</a:t>
            </a:r>
          </a:p>
        </p:txBody>
      </p:sp>
      <p:sp>
        <p:nvSpPr>
          <p:cNvPr id="5" name="Marcador de Posição do Número do Diapositivo 4">
            <a:extLst>
              <a:ext uri="{FF2B5EF4-FFF2-40B4-BE49-F238E27FC236}">
                <a16:creationId xmlns:a16="http://schemas.microsoft.com/office/drawing/2014/main" id="{78253920-2282-8C0E-BB4B-84FCEE8F3200}"/>
              </a:ext>
            </a:extLst>
          </p:cNvPr>
          <p:cNvSpPr>
            <a:spLocks noGrp="1"/>
          </p:cNvSpPr>
          <p:nvPr>
            <p:ph type="sldNum" sz="quarter" idx="12"/>
          </p:nvPr>
        </p:nvSpPr>
        <p:spPr/>
        <p:txBody>
          <a:bodyPr/>
          <a:lstStyle/>
          <a:p>
            <a:fld id="{16DF2393-E0AF-A142-A6F2-72FCFC4F67B9}" type="slidenum">
              <a:rPr lang="en-US" smtClean="0"/>
              <a:t>24</a:t>
            </a:fld>
            <a:endParaRPr lang="en-US"/>
          </a:p>
        </p:txBody>
      </p:sp>
      <p:sp>
        <p:nvSpPr>
          <p:cNvPr id="4" name="Marcador de Posição de Conteúdo 3">
            <a:extLst>
              <a:ext uri="{FF2B5EF4-FFF2-40B4-BE49-F238E27FC236}">
                <a16:creationId xmlns:a16="http://schemas.microsoft.com/office/drawing/2014/main" id="{7AE5C3A1-FD2D-76AF-C3C5-814C2F5F4616}"/>
              </a:ext>
            </a:extLst>
          </p:cNvPr>
          <p:cNvSpPr txBox="1">
            <a:spLocks noGrp="1"/>
          </p:cNvSpPr>
          <p:nvPr>
            <p:ph sz="half" idx="1"/>
          </p:nvPr>
        </p:nvSpPr>
        <p:spPr>
          <a:xfrm>
            <a:off x="838200" y="1254207"/>
            <a:ext cx="10902950" cy="2844240"/>
          </a:xfrm>
          <a:prstGeom prst="rect">
            <a:avLst/>
          </a:prstGeom>
          <a:noFill/>
        </p:spPr>
        <p:txBody>
          <a:bodyPr wrap="square">
            <a:spAutoFit/>
          </a:bodyPr>
          <a:lstStyle/>
          <a:p>
            <a:pPr marL="0" indent="0" algn="ctr">
              <a:buNone/>
            </a:pPr>
            <a:r>
              <a:rPr lang="en-US" sz="4000" dirty="0"/>
              <a:t>D = K= </a:t>
            </a:r>
            <a:r>
              <a:rPr lang="en-US" sz="4000" dirty="0" err="1"/>
              <a:t>Φ</a:t>
            </a:r>
            <a:r>
              <a:rPr lang="en-US" sz="4000" dirty="0"/>
              <a:t> </a:t>
            </a:r>
            <a:r>
              <a:rPr lang="en-US" sz="4000" dirty="0" err="1"/>
              <a:t>F</a:t>
            </a:r>
            <a:r>
              <a:rPr lang="en-US" sz="4000" baseline="-25000" dirty="0" err="1"/>
              <a:t>n</a:t>
            </a:r>
            <a:r>
              <a:rPr lang="en-US" sz="4000" dirty="0"/>
              <a:t>(T,Z)</a:t>
            </a:r>
          </a:p>
          <a:p>
            <a:r>
              <a:rPr lang="en-US" dirty="0"/>
              <a:t>K being the </a:t>
            </a:r>
            <a:r>
              <a:rPr lang="en-US" dirty="0" err="1"/>
              <a:t>kerma</a:t>
            </a:r>
            <a:r>
              <a:rPr lang="en-US" dirty="0"/>
              <a:t> factor, defined as the sum of the initial kinetic energies of all the charged particles liberated by uncharged ionizing radiation </a:t>
            </a:r>
          </a:p>
          <a:p>
            <a:r>
              <a:rPr lang="en-US" dirty="0" err="1"/>
              <a:t>F</a:t>
            </a:r>
            <a:r>
              <a:rPr lang="en-US" baseline="-25000" dirty="0" err="1"/>
              <a:t>n</a:t>
            </a:r>
            <a:r>
              <a:rPr lang="en-US" dirty="0"/>
              <a:t> (T,Z) is the neutron </a:t>
            </a:r>
            <a:r>
              <a:rPr lang="en-US" dirty="0" err="1"/>
              <a:t>kerma</a:t>
            </a:r>
            <a:r>
              <a:rPr lang="en-US" dirty="0"/>
              <a:t> factor, a function of the target nucleus and neutron energy, and </a:t>
            </a:r>
            <a:r>
              <a:rPr lang="en-US" dirty="0" err="1"/>
              <a:t>Φ</a:t>
            </a:r>
            <a:r>
              <a:rPr lang="en-US" dirty="0"/>
              <a:t> is the neutron flux</a:t>
            </a:r>
          </a:p>
        </p:txBody>
      </p:sp>
      <p:grpSp>
        <p:nvGrpSpPr>
          <p:cNvPr id="6" name="Agrupar 5">
            <a:extLst>
              <a:ext uri="{FF2B5EF4-FFF2-40B4-BE49-F238E27FC236}">
                <a16:creationId xmlns:a16="http://schemas.microsoft.com/office/drawing/2014/main" id="{953F8AC9-856C-68DC-26DC-4C329A83AEE3}"/>
              </a:ext>
            </a:extLst>
          </p:cNvPr>
          <p:cNvGrpSpPr/>
          <p:nvPr/>
        </p:nvGrpSpPr>
        <p:grpSpPr>
          <a:xfrm>
            <a:off x="6929655" y="4085116"/>
            <a:ext cx="4811495" cy="2772884"/>
            <a:chOff x="1170253" y="303939"/>
            <a:chExt cx="7136435" cy="4373218"/>
          </a:xfrm>
        </p:grpSpPr>
        <p:pic>
          <p:nvPicPr>
            <p:cNvPr id="10" name="Marcador de Posição de Conteúdo 4">
              <a:extLst>
                <a:ext uri="{FF2B5EF4-FFF2-40B4-BE49-F238E27FC236}">
                  <a16:creationId xmlns:a16="http://schemas.microsoft.com/office/drawing/2014/main" id="{25DF738C-5639-FA84-D0D7-914ED6FD3DCF}"/>
                </a:ext>
              </a:extLst>
            </p:cNvPr>
            <p:cNvPicPr>
              <a:picLocks noChangeAspect="1"/>
            </p:cNvPicPr>
            <p:nvPr/>
          </p:nvPicPr>
          <p:blipFill>
            <a:blip r:embed="rId4"/>
            <a:srcRect t="-382" b="28005"/>
            <a:stretch>
              <a:fillRect/>
            </a:stretch>
          </p:blipFill>
          <p:spPr>
            <a:xfrm>
              <a:off x="1170253" y="303939"/>
              <a:ext cx="7136435" cy="4373218"/>
            </a:xfrm>
            <a:prstGeom prst="rect">
              <a:avLst/>
            </a:prstGeom>
          </p:spPr>
        </p:pic>
        <p:sp>
          <p:nvSpPr>
            <p:cNvPr id="11" name="Retângulo 10">
              <a:extLst>
                <a:ext uri="{FF2B5EF4-FFF2-40B4-BE49-F238E27FC236}">
                  <a16:creationId xmlns:a16="http://schemas.microsoft.com/office/drawing/2014/main" id="{BEDB32B0-AAF5-A9A5-5D71-AE9D18ED7936}"/>
                </a:ext>
              </a:extLst>
            </p:cNvPr>
            <p:cNvSpPr/>
            <p:nvPr/>
          </p:nvSpPr>
          <p:spPr>
            <a:xfrm>
              <a:off x="1315278" y="3672532"/>
              <a:ext cx="4943959" cy="369381"/>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63709929"/>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8B1EE9-2BFD-EAED-49C3-EDAFE921A118}"/>
              </a:ext>
            </a:extLst>
          </p:cNvPr>
          <p:cNvSpPr>
            <a:spLocks noGrp="1"/>
          </p:cNvSpPr>
          <p:nvPr>
            <p:ph type="title"/>
          </p:nvPr>
        </p:nvSpPr>
        <p:spPr>
          <a:xfrm>
            <a:off x="456851" y="0"/>
            <a:ext cx="5552048" cy="1272938"/>
          </a:xfrm>
        </p:spPr>
        <p:txBody>
          <a:bodyPr anchor="b">
            <a:noAutofit/>
          </a:bodyPr>
          <a:lstStyle/>
          <a:p>
            <a:r>
              <a:rPr lang="en-US" sz="4300" dirty="0"/>
              <a:t>Neutrons - </a:t>
            </a:r>
            <a:r>
              <a:rPr lang="en-US" sz="4300" dirty="0" err="1"/>
              <a:t>PhaseSpace</a:t>
            </a:r>
            <a:endParaRPr lang="en-US" sz="4300" dirty="0"/>
          </a:p>
        </p:txBody>
      </p:sp>
      <p:sp>
        <p:nvSpPr>
          <p:cNvPr id="3" name="Marcador de Posição de Conteúdo 2">
            <a:extLst>
              <a:ext uri="{FF2B5EF4-FFF2-40B4-BE49-F238E27FC236}">
                <a16:creationId xmlns:a16="http://schemas.microsoft.com/office/drawing/2014/main" id="{602A19C1-4A92-75FE-E3FE-B7FA2568FA7F}"/>
              </a:ext>
            </a:extLst>
          </p:cNvPr>
          <p:cNvSpPr>
            <a:spLocks noGrp="1"/>
          </p:cNvSpPr>
          <p:nvPr>
            <p:ph idx="1"/>
          </p:nvPr>
        </p:nvSpPr>
        <p:spPr>
          <a:xfrm>
            <a:off x="4235247" y="5308276"/>
            <a:ext cx="3947098" cy="1071406"/>
          </a:xfrm>
        </p:spPr>
        <p:txBody>
          <a:bodyPr anchor="t">
            <a:normAutofit fontScale="92500" lnSpcReduction="10000"/>
          </a:bodyPr>
          <a:lstStyle/>
          <a:p>
            <a:r>
              <a:rPr lang="en-US" sz="2000" dirty="0"/>
              <a:t>Number of neutrons: 1000000</a:t>
            </a:r>
          </a:p>
          <a:p>
            <a:r>
              <a:rPr lang="en-US" sz="2000" dirty="0"/>
              <a:t>Mean neutron energy: 45.43 keV</a:t>
            </a:r>
          </a:p>
          <a:p>
            <a:r>
              <a:rPr lang="en-US" sz="2000" dirty="0"/>
              <a:t>Neutrons per 100 µA: 2.53 x 10</a:t>
            </a:r>
            <a:r>
              <a:rPr lang="en-US" sz="2000" baseline="30000" dirty="0"/>
              <a:t>9</a:t>
            </a:r>
            <a:r>
              <a:rPr lang="en-US" sz="2000" dirty="0"/>
              <a:t>/s</a:t>
            </a:r>
            <a:endParaRPr lang="en-US" sz="2000" baseline="30000" dirty="0"/>
          </a:p>
        </p:txBody>
      </p:sp>
      <p:pic>
        <p:nvPicPr>
          <p:cNvPr id="4" name="Marcador de Posição de Conteúdo 4">
            <a:extLst>
              <a:ext uri="{FF2B5EF4-FFF2-40B4-BE49-F238E27FC236}">
                <a16:creationId xmlns:a16="http://schemas.microsoft.com/office/drawing/2014/main" id="{1F6326E0-9C38-DB1D-28CD-6D095701CE03}"/>
              </a:ext>
            </a:extLst>
          </p:cNvPr>
          <p:cNvPicPr>
            <a:picLocks noChangeAspect="1"/>
          </p:cNvPicPr>
          <p:nvPr/>
        </p:nvPicPr>
        <p:blipFill>
          <a:blip r:embed="rId4"/>
          <a:srcRect l="40366" t="11282" b="47234"/>
          <a:stretch>
            <a:fillRect/>
          </a:stretch>
        </p:blipFill>
        <p:spPr>
          <a:xfrm>
            <a:off x="179882" y="1905217"/>
            <a:ext cx="5320869" cy="2535493"/>
          </a:xfrm>
          <a:prstGeom prst="rect">
            <a:avLst/>
          </a:prstGeom>
        </p:spPr>
      </p:pic>
      <p:pic>
        <p:nvPicPr>
          <p:cNvPr id="7" name="Imagem 6">
            <a:extLst>
              <a:ext uri="{FF2B5EF4-FFF2-40B4-BE49-F238E27FC236}">
                <a16:creationId xmlns:a16="http://schemas.microsoft.com/office/drawing/2014/main" id="{7CDBEB12-48BF-ADF1-DB19-392069DEF9FC}"/>
              </a:ext>
            </a:extLst>
          </p:cNvPr>
          <p:cNvPicPr>
            <a:picLocks noChangeAspect="1"/>
          </p:cNvPicPr>
          <p:nvPr/>
        </p:nvPicPr>
        <p:blipFill>
          <a:blip r:embed="rId5"/>
          <a:stretch>
            <a:fillRect/>
          </a:stretch>
        </p:blipFill>
        <p:spPr>
          <a:xfrm>
            <a:off x="6183102" y="1037651"/>
            <a:ext cx="5377844" cy="4033383"/>
          </a:xfrm>
          <a:prstGeom prst="rect">
            <a:avLst/>
          </a:prstGeom>
        </p:spPr>
      </p:pic>
      <p:sp>
        <p:nvSpPr>
          <p:cNvPr id="5" name="Marcador de Posição do Número do Diapositivo 4">
            <a:extLst>
              <a:ext uri="{FF2B5EF4-FFF2-40B4-BE49-F238E27FC236}">
                <a16:creationId xmlns:a16="http://schemas.microsoft.com/office/drawing/2014/main" id="{AA3032A8-CAF2-63E4-EFCE-AD1B338FEE34}"/>
              </a:ext>
            </a:extLst>
          </p:cNvPr>
          <p:cNvSpPr>
            <a:spLocks noGrp="1"/>
          </p:cNvSpPr>
          <p:nvPr>
            <p:ph type="sldNum" sz="quarter" idx="12"/>
          </p:nvPr>
        </p:nvSpPr>
        <p:spPr/>
        <p:txBody>
          <a:bodyPr/>
          <a:lstStyle/>
          <a:p>
            <a:fld id="{16DF2393-E0AF-A142-A6F2-72FCFC4F67B9}" type="slidenum">
              <a:rPr lang="en-US" smtClean="0"/>
              <a:t>25</a:t>
            </a:fld>
            <a:endParaRPr lang="en-US"/>
          </a:p>
        </p:txBody>
      </p:sp>
    </p:spTree>
    <p:extLst>
      <p:ext uri="{BB962C8B-B14F-4D97-AF65-F5344CB8AC3E}">
        <p14:creationId xmlns:p14="http://schemas.microsoft.com/office/powerpoint/2010/main" val="3077201471"/>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6950F2-97B7-3AA5-3DE7-B6EA179D5AA9}"/>
              </a:ext>
            </a:extLst>
          </p:cNvPr>
          <p:cNvSpPr>
            <a:spLocks noGrp="1"/>
          </p:cNvSpPr>
          <p:nvPr>
            <p:ph type="title"/>
          </p:nvPr>
        </p:nvSpPr>
        <p:spPr/>
        <p:txBody>
          <a:bodyPr/>
          <a:lstStyle/>
          <a:p>
            <a:r>
              <a:rPr lang="en-US" dirty="0" err="1">
                <a:latin typeface="Barlow" pitchFamily="2" charset="77"/>
              </a:rPr>
              <a:t>Absorved</a:t>
            </a:r>
            <a:r>
              <a:rPr lang="en-US" dirty="0">
                <a:latin typeface="Barlow" pitchFamily="2" charset="77"/>
              </a:rPr>
              <a:t> Dose</a:t>
            </a:r>
          </a:p>
        </p:txBody>
      </p:sp>
      <p:graphicFrame>
        <p:nvGraphicFramePr>
          <p:cNvPr id="6" name="Marcador de Posição de Conteúdo 3">
            <a:extLst>
              <a:ext uri="{FF2B5EF4-FFF2-40B4-BE49-F238E27FC236}">
                <a16:creationId xmlns:a16="http://schemas.microsoft.com/office/drawing/2014/main" id="{7CF869CB-1774-03D1-098F-91BBE55D945B}"/>
              </a:ext>
            </a:extLst>
          </p:cNvPr>
          <p:cNvGraphicFramePr>
            <a:graphicFrameLocks/>
          </p:cNvGraphicFramePr>
          <p:nvPr>
            <p:extLst>
              <p:ext uri="{D42A27DB-BD31-4B8C-83A1-F6EECF244321}">
                <p14:modId xmlns:p14="http://schemas.microsoft.com/office/powerpoint/2010/main" val="2155346683"/>
              </p:ext>
            </p:extLst>
          </p:nvPr>
        </p:nvGraphicFramePr>
        <p:xfrm>
          <a:off x="2110734" y="2385393"/>
          <a:ext cx="8379792" cy="3426156"/>
        </p:xfrm>
        <a:graphic>
          <a:graphicData uri="http://schemas.openxmlformats.org/drawingml/2006/table">
            <a:tbl>
              <a:tblPr firstRow="1" bandRow="1">
                <a:tableStyleId>{00A15C55-8517-42AA-B614-E9B94910E393}</a:tableStyleId>
              </a:tblPr>
              <a:tblGrid>
                <a:gridCol w="2094948">
                  <a:extLst>
                    <a:ext uri="{9D8B030D-6E8A-4147-A177-3AD203B41FA5}">
                      <a16:colId xmlns:a16="http://schemas.microsoft.com/office/drawing/2014/main" val="4212179492"/>
                    </a:ext>
                  </a:extLst>
                </a:gridCol>
                <a:gridCol w="2094948">
                  <a:extLst>
                    <a:ext uri="{9D8B030D-6E8A-4147-A177-3AD203B41FA5}">
                      <a16:colId xmlns:a16="http://schemas.microsoft.com/office/drawing/2014/main" val="1025742753"/>
                    </a:ext>
                  </a:extLst>
                </a:gridCol>
                <a:gridCol w="2094948">
                  <a:extLst>
                    <a:ext uri="{9D8B030D-6E8A-4147-A177-3AD203B41FA5}">
                      <a16:colId xmlns:a16="http://schemas.microsoft.com/office/drawing/2014/main" val="1169298462"/>
                    </a:ext>
                  </a:extLst>
                </a:gridCol>
                <a:gridCol w="2094948">
                  <a:extLst>
                    <a:ext uri="{9D8B030D-6E8A-4147-A177-3AD203B41FA5}">
                      <a16:colId xmlns:a16="http://schemas.microsoft.com/office/drawing/2014/main" val="26326377"/>
                    </a:ext>
                  </a:extLst>
                </a:gridCol>
              </a:tblGrid>
              <a:tr h="933738">
                <a:tc>
                  <a:txBody>
                    <a:bodyPr/>
                    <a:lstStyle/>
                    <a:p>
                      <a:pPr algn="ctr"/>
                      <a:r>
                        <a:rPr lang="en-US" dirty="0"/>
                        <a:t>Distance to the beam (cm)</a:t>
                      </a:r>
                    </a:p>
                  </a:txBody>
                  <a:tcPr anchor="ctr"/>
                </a:tc>
                <a:tc>
                  <a:txBody>
                    <a:bodyPr/>
                    <a:lstStyle/>
                    <a:p>
                      <a:pPr algn="ctr"/>
                      <a:r>
                        <a:rPr lang="en-US" dirty="0"/>
                        <a:t>Flux per neutron cm</a:t>
                      </a:r>
                      <a:r>
                        <a:rPr lang="en-US" baseline="30000" dirty="0"/>
                        <a:t>-2</a:t>
                      </a:r>
                      <a:r>
                        <a:rPr lang="en-US" dirty="0"/>
                        <a:t> s</a:t>
                      </a:r>
                      <a:r>
                        <a:rPr lang="en-US" baseline="30000" dirty="0"/>
                        <a:t>-1</a:t>
                      </a:r>
                      <a:r>
                        <a:rPr lang="en-US" baseline="0" dirty="0"/>
                        <a:t> per 100 </a:t>
                      </a:r>
                      <a:r>
                        <a:rPr lang="el-GR" sz="1800" b="1" u="none" strike="noStrike" kern="1200" dirty="0">
                          <a:solidFill>
                            <a:schemeClr val="lt1"/>
                          </a:solidFill>
                          <a:effectLst/>
                        </a:rPr>
                        <a:t>μ</a:t>
                      </a:r>
                      <a:r>
                        <a:rPr lang="en-US" dirty="0"/>
                        <a:t>A</a:t>
                      </a:r>
                      <a:endParaRPr lang="en-US" baseline="30000" dirty="0"/>
                    </a:p>
                  </a:txBody>
                  <a:tcPr anchor="ctr"/>
                </a:tc>
                <a:tc>
                  <a:txBody>
                    <a:bodyPr/>
                    <a:lstStyle/>
                    <a:p>
                      <a:pPr algn="ctr"/>
                      <a:r>
                        <a:rPr lang="en-US" sz="1800" b="1" kern="1200" dirty="0">
                          <a:solidFill>
                            <a:schemeClr val="lt1"/>
                          </a:solidFill>
                        </a:rPr>
                        <a:t>Dose (Gy/s)</a:t>
                      </a:r>
                      <a:endParaRPr lang="en-US" sz="1800" b="1" kern="1200" dirty="0">
                        <a:solidFill>
                          <a:schemeClr val="lt1"/>
                        </a:solidFill>
                        <a:latin typeface="+mn-lt"/>
                        <a:ea typeface="+mn-ea"/>
                        <a:cs typeface="+mn-cs"/>
                      </a:endParaRPr>
                    </a:p>
                  </a:txBody>
                  <a:tcPr anchor="ctr"/>
                </a:tc>
                <a:tc>
                  <a:txBody>
                    <a:bodyPr/>
                    <a:lstStyle/>
                    <a:p>
                      <a:pPr algn="ctr"/>
                      <a:r>
                        <a:rPr lang="en-US" sz="1800" b="1" kern="1200" dirty="0">
                          <a:solidFill>
                            <a:schemeClr val="lt1"/>
                          </a:solidFill>
                        </a:rPr>
                        <a:t>Dose (Gy) per 15 min</a:t>
                      </a:r>
                      <a:endParaRPr lang="en-US" sz="1800" b="1" kern="1200" dirty="0">
                        <a:solidFill>
                          <a:schemeClr val="lt1"/>
                        </a:solidFill>
                        <a:latin typeface="+mn-lt"/>
                        <a:ea typeface="+mn-ea"/>
                        <a:cs typeface="+mn-cs"/>
                      </a:endParaRPr>
                    </a:p>
                  </a:txBody>
                  <a:tcPr anchor="ctr"/>
                </a:tc>
                <a:extLst>
                  <a:ext uri="{0D108BD9-81ED-4DB2-BD59-A6C34878D82A}">
                    <a16:rowId xmlns:a16="http://schemas.microsoft.com/office/drawing/2014/main" val="1877229077"/>
                  </a:ext>
                </a:extLst>
              </a:tr>
              <a:tr h="415403">
                <a:tc>
                  <a:txBody>
                    <a:bodyPr/>
                    <a:lstStyle/>
                    <a:p>
                      <a:pPr algn="ctr"/>
                      <a:r>
                        <a:rPr lang="en-US" dirty="0"/>
                        <a:t>1 </a:t>
                      </a:r>
                    </a:p>
                  </a:txBody>
                  <a:tcPr anchor="ctr"/>
                </a:tc>
                <a:tc>
                  <a:txBody>
                    <a:bodyPr/>
                    <a:lstStyle/>
                    <a:p>
                      <a:pPr marL="0" algn="ctr" defTabSz="914400" rtl="0" eaLnBrk="1" fontAlgn="b" latinLnBrk="0" hangingPunct="1">
                        <a:buNone/>
                      </a:pPr>
                      <a:r>
                        <a:rPr lang="pt-PT" sz="1800" kern="1200" dirty="0">
                          <a:solidFill>
                            <a:schemeClr val="dk1"/>
                          </a:solidFill>
                        </a:rPr>
                        <a:t>7,81E+09</a:t>
                      </a:r>
                      <a:endParaRPr lang="pt-PT" sz="18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buNone/>
                      </a:pPr>
                      <a:r>
                        <a:rPr lang="pt-PT" sz="1800" kern="1200" dirty="0">
                          <a:solidFill>
                            <a:schemeClr val="dk1"/>
                          </a:solidFill>
                        </a:rPr>
                        <a:t>4,17E-03</a:t>
                      </a:r>
                      <a:endParaRPr lang="pt-PT" sz="18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buNone/>
                      </a:pPr>
                      <a:r>
                        <a:rPr lang="pt-PT" sz="1800" kern="1200" dirty="0">
                          <a:solidFill>
                            <a:schemeClr val="dk1"/>
                          </a:solidFill>
                        </a:rPr>
                        <a:t>3,754</a:t>
                      </a:r>
                      <a:endParaRPr lang="pt-PT" sz="1800" kern="1200" dirty="0">
                        <a:solidFill>
                          <a:schemeClr val="dk1"/>
                        </a:solidFill>
                        <a:latin typeface="+mn-lt"/>
                        <a:ea typeface="+mn-ea"/>
                        <a:cs typeface="+mn-cs"/>
                      </a:endParaRPr>
                    </a:p>
                  </a:txBody>
                  <a:tcPr marL="9525" marR="9525" marT="9525" marB="0" anchor="ctr"/>
                </a:tc>
                <a:extLst>
                  <a:ext uri="{0D108BD9-81ED-4DB2-BD59-A6C34878D82A}">
                    <a16:rowId xmlns:a16="http://schemas.microsoft.com/office/drawing/2014/main" val="938122359"/>
                  </a:ext>
                </a:extLst>
              </a:tr>
              <a:tr h="415403">
                <a:tc>
                  <a:txBody>
                    <a:bodyPr/>
                    <a:lstStyle/>
                    <a:p>
                      <a:pPr algn="ctr"/>
                      <a:r>
                        <a:rPr lang="en-US" dirty="0"/>
                        <a:t>2</a:t>
                      </a:r>
                    </a:p>
                  </a:txBody>
                  <a:tcPr anchor="ctr"/>
                </a:tc>
                <a:tc>
                  <a:txBody>
                    <a:bodyPr/>
                    <a:lstStyle/>
                    <a:p>
                      <a:pPr marL="0" algn="ctr" defTabSz="914400" rtl="0" eaLnBrk="1" fontAlgn="b" latinLnBrk="0" hangingPunct="1">
                        <a:buNone/>
                      </a:pPr>
                      <a:r>
                        <a:rPr lang="pt-PT" sz="1800" kern="1200" dirty="0">
                          <a:solidFill>
                            <a:schemeClr val="dk1"/>
                          </a:solidFill>
                        </a:rPr>
                        <a:t>7,80E+09</a:t>
                      </a:r>
                      <a:endParaRPr lang="pt-PT" sz="18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buNone/>
                      </a:pPr>
                      <a:r>
                        <a:rPr lang="pt-PT" sz="1800" kern="1200" dirty="0">
                          <a:solidFill>
                            <a:schemeClr val="dk1"/>
                          </a:solidFill>
                        </a:rPr>
                        <a:t>4,16E-03</a:t>
                      </a:r>
                      <a:endParaRPr lang="pt-PT" sz="18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buNone/>
                      </a:pPr>
                      <a:r>
                        <a:rPr lang="pt-PT" sz="1800" kern="1200" dirty="0">
                          <a:solidFill>
                            <a:schemeClr val="dk1"/>
                          </a:solidFill>
                        </a:rPr>
                        <a:t>3,748</a:t>
                      </a:r>
                      <a:endParaRPr lang="pt-PT" sz="1800" kern="1200" dirty="0">
                        <a:solidFill>
                          <a:schemeClr val="dk1"/>
                        </a:solidFill>
                        <a:latin typeface="+mn-lt"/>
                        <a:ea typeface="+mn-ea"/>
                        <a:cs typeface="+mn-cs"/>
                      </a:endParaRPr>
                    </a:p>
                  </a:txBody>
                  <a:tcPr marL="9525" marR="9525" marT="9525" marB="0" anchor="ctr"/>
                </a:tc>
                <a:extLst>
                  <a:ext uri="{0D108BD9-81ED-4DB2-BD59-A6C34878D82A}">
                    <a16:rowId xmlns:a16="http://schemas.microsoft.com/office/drawing/2014/main" val="930686100"/>
                  </a:ext>
                </a:extLst>
              </a:tr>
              <a:tr h="415403">
                <a:tc>
                  <a:txBody>
                    <a:bodyPr/>
                    <a:lstStyle/>
                    <a:p>
                      <a:pPr algn="ctr"/>
                      <a:r>
                        <a:rPr lang="en-US" dirty="0"/>
                        <a:t>5</a:t>
                      </a:r>
                    </a:p>
                  </a:txBody>
                  <a:tcPr anchor="ctr"/>
                </a:tc>
                <a:tc>
                  <a:txBody>
                    <a:bodyPr/>
                    <a:lstStyle/>
                    <a:p>
                      <a:pPr marL="0" algn="ctr" defTabSz="914400" rtl="0" eaLnBrk="1" fontAlgn="b" latinLnBrk="0" hangingPunct="1">
                        <a:buNone/>
                      </a:pPr>
                      <a:r>
                        <a:rPr lang="pt-PT" sz="1800" kern="1200" dirty="0">
                          <a:solidFill>
                            <a:schemeClr val="dk1"/>
                          </a:solidFill>
                        </a:rPr>
                        <a:t>6,04E+09</a:t>
                      </a:r>
                      <a:endParaRPr lang="pt-PT" sz="18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buNone/>
                      </a:pPr>
                      <a:r>
                        <a:rPr lang="pt-PT" sz="1800" kern="1200" dirty="0">
                          <a:solidFill>
                            <a:schemeClr val="dk1"/>
                          </a:solidFill>
                        </a:rPr>
                        <a:t>3,22E-03</a:t>
                      </a:r>
                      <a:endParaRPr lang="pt-PT" sz="18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buNone/>
                      </a:pPr>
                      <a:r>
                        <a:rPr lang="pt-PT" sz="1800" kern="1200" dirty="0">
                          <a:solidFill>
                            <a:schemeClr val="dk1"/>
                          </a:solidFill>
                        </a:rPr>
                        <a:t>2,901</a:t>
                      </a:r>
                      <a:endParaRPr lang="pt-PT" sz="1800" kern="1200" dirty="0">
                        <a:solidFill>
                          <a:schemeClr val="dk1"/>
                        </a:solidFill>
                        <a:latin typeface="+mn-lt"/>
                        <a:ea typeface="+mn-ea"/>
                        <a:cs typeface="+mn-cs"/>
                      </a:endParaRPr>
                    </a:p>
                  </a:txBody>
                  <a:tcPr marL="9525" marR="9525" marT="9525" marB="0" anchor="ctr"/>
                </a:tc>
                <a:extLst>
                  <a:ext uri="{0D108BD9-81ED-4DB2-BD59-A6C34878D82A}">
                    <a16:rowId xmlns:a16="http://schemas.microsoft.com/office/drawing/2014/main" val="3155178837"/>
                  </a:ext>
                </a:extLst>
              </a:tr>
              <a:tr h="415403">
                <a:tc>
                  <a:txBody>
                    <a:bodyPr/>
                    <a:lstStyle/>
                    <a:p>
                      <a:pPr algn="ctr"/>
                      <a:r>
                        <a:rPr lang="en-US" dirty="0"/>
                        <a:t>10</a:t>
                      </a:r>
                    </a:p>
                  </a:txBody>
                  <a:tcPr anchor="ctr"/>
                </a:tc>
                <a:tc>
                  <a:txBody>
                    <a:bodyPr/>
                    <a:lstStyle/>
                    <a:p>
                      <a:pPr marL="0" algn="ctr" defTabSz="914400" rtl="0" eaLnBrk="1" fontAlgn="b" latinLnBrk="0" hangingPunct="1">
                        <a:buNone/>
                      </a:pPr>
                      <a:r>
                        <a:rPr lang="pt-PT" sz="1800" kern="1200" dirty="0">
                          <a:solidFill>
                            <a:schemeClr val="dk1"/>
                          </a:solidFill>
                        </a:rPr>
                        <a:t>3,64E+09</a:t>
                      </a:r>
                      <a:endParaRPr lang="pt-PT" sz="18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buNone/>
                      </a:pPr>
                      <a:r>
                        <a:rPr lang="pt-PT" sz="1800" kern="1200" dirty="0">
                          <a:solidFill>
                            <a:schemeClr val="dk1"/>
                          </a:solidFill>
                        </a:rPr>
                        <a:t>1,95E-03</a:t>
                      </a:r>
                      <a:endParaRPr lang="pt-PT" sz="18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buNone/>
                      </a:pPr>
                      <a:r>
                        <a:rPr lang="pt-PT" sz="1800" kern="1200" dirty="0">
                          <a:solidFill>
                            <a:schemeClr val="dk1"/>
                          </a:solidFill>
                        </a:rPr>
                        <a:t>1,751</a:t>
                      </a:r>
                      <a:endParaRPr lang="pt-PT" sz="1800" kern="1200" dirty="0">
                        <a:solidFill>
                          <a:schemeClr val="dk1"/>
                        </a:solidFill>
                        <a:latin typeface="+mn-lt"/>
                        <a:ea typeface="+mn-ea"/>
                        <a:cs typeface="+mn-cs"/>
                      </a:endParaRPr>
                    </a:p>
                  </a:txBody>
                  <a:tcPr marL="9525" marR="9525" marT="9525" marB="0" anchor="ctr"/>
                </a:tc>
                <a:extLst>
                  <a:ext uri="{0D108BD9-81ED-4DB2-BD59-A6C34878D82A}">
                    <a16:rowId xmlns:a16="http://schemas.microsoft.com/office/drawing/2014/main" val="3750931835"/>
                  </a:ext>
                </a:extLst>
              </a:tr>
              <a:tr h="415403">
                <a:tc>
                  <a:txBody>
                    <a:bodyPr/>
                    <a:lstStyle/>
                    <a:p>
                      <a:pPr algn="ctr"/>
                      <a:r>
                        <a:rPr lang="en-US" dirty="0"/>
                        <a:t>25</a:t>
                      </a:r>
                    </a:p>
                  </a:txBody>
                  <a:tcPr anchor="ctr"/>
                </a:tc>
                <a:tc>
                  <a:txBody>
                    <a:bodyPr/>
                    <a:lstStyle/>
                    <a:p>
                      <a:pPr marL="0" algn="ctr" defTabSz="914400" rtl="0" eaLnBrk="1" fontAlgn="b" latinLnBrk="0" hangingPunct="1">
                        <a:buNone/>
                      </a:pPr>
                      <a:r>
                        <a:rPr lang="pt-PT" sz="1800" kern="1200" dirty="0">
                          <a:solidFill>
                            <a:schemeClr val="dk1"/>
                          </a:solidFill>
                        </a:rPr>
                        <a:t>1,54E+09</a:t>
                      </a:r>
                      <a:endParaRPr lang="pt-PT" sz="18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buNone/>
                      </a:pPr>
                      <a:r>
                        <a:rPr lang="pt-PT" sz="1800" kern="1200" dirty="0">
                          <a:solidFill>
                            <a:schemeClr val="dk1"/>
                          </a:solidFill>
                        </a:rPr>
                        <a:t>8,21E-04</a:t>
                      </a:r>
                      <a:endParaRPr lang="pt-PT" sz="18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buNone/>
                      </a:pPr>
                      <a:r>
                        <a:rPr lang="pt-PT" sz="1800" kern="1200" dirty="0">
                          <a:solidFill>
                            <a:schemeClr val="dk1"/>
                          </a:solidFill>
                        </a:rPr>
                        <a:t>0,739</a:t>
                      </a:r>
                      <a:endParaRPr lang="pt-PT" sz="1800" kern="1200" dirty="0">
                        <a:solidFill>
                          <a:schemeClr val="dk1"/>
                        </a:solidFill>
                        <a:latin typeface="+mn-lt"/>
                        <a:ea typeface="+mn-ea"/>
                        <a:cs typeface="+mn-cs"/>
                      </a:endParaRPr>
                    </a:p>
                  </a:txBody>
                  <a:tcPr marL="9525" marR="9525" marT="9525" marB="0" anchor="ctr"/>
                </a:tc>
                <a:extLst>
                  <a:ext uri="{0D108BD9-81ED-4DB2-BD59-A6C34878D82A}">
                    <a16:rowId xmlns:a16="http://schemas.microsoft.com/office/drawing/2014/main" val="3004026197"/>
                  </a:ext>
                </a:extLst>
              </a:tr>
              <a:tr h="415403">
                <a:tc>
                  <a:txBody>
                    <a:bodyPr/>
                    <a:lstStyle/>
                    <a:p>
                      <a:pPr algn="ctr"/>
                      <a:r>
                        <a:rPr lang="en-US" dirty="0"/>
                        <a:t>50</a:t>
                      </a:r>
                    </a:p>
                  </a:txBody>
                  <a:tcPr anchor="ctr"/>
                </a:tc>
                <a:tc>
                  <a:txBody>
                    <a:bodyPr/>
                    <a:lstStyle/>
                    <a:p>
                      <a:pPr marL="0" algn="ctr" defTabSz="914400" rtl="0" eaLnBrk="1" fontAlgn="b" latinLnBrk="0" hangingPunct="1">
                        <a:buNone/>
                      </a:pPr>
                      <a:r>
                        <a:rPr lang="pt-PT" sz="1800" kern="1200" dirty="0">
                          <a:solidFill>
                            <a:schemeClr val="dk1"/>
                          </a:solidFill>
                        </a:rPr>
                        <a:t>7,24E+08</a:t>
                      </a:r>
                      <a:endParaRPr lang="pt-PT" sz="18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buNone/>
                      </a:pPr>
                      <a:r>
                        <a:rPr lang="pt-PT" sz="1800" kern="1200" dirty="0">
                          <a:solidFill>
                            <a:schemeClr val="dk1"/>
                          </a:solidFill>
                        </a:rPr>
                        <a:t>3,87E-04</a:t>
                      </a:r>
                      <a:endParaRPr lang="pt-PT" sz="18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buNone/>
                      </a:pPr>
                      <a:r>
                        <a:rPr lang="pt-PT" sz="1800" kern="1200" dirty="0">
                          <a:solidFill>
                            <a:schemeClr val="dk1"/>
                          </a:solidFill>
                        </a:rPr>
                        <a:t>0,348</a:t>
                      </a:r>
                      <a:endParaRPr lang="pt-PT" sz="1800" kern="1200" dirty="0">
                        <a:solidFill>
                          <a:schemeClr val="dk1"/>
                        </a:solidFill>
                        <a:latin typeface="+mn-lt"/>
                        <a:ea typeface="+mn-ea"/>
                        <a:cs typeface="+mn-cs"/>
                      </a:endParaRPr>
                    </a:p>
                  </a:txBody>
                  <a:tcPr marL="9525" marR="9525" marT="9525" marB="0" anchor="ctr"/>
                </a:tc>
                <a:extLst>
                  <a:ext uri="{0D108BD9-81ED-4DB2-BD59-A6C34878D82A}">
                    <a16:rowId xmlns:a16="http://schemas.microsoft.com/office/drawing/2014/main" val="196292716"/>
                  </a:ext>
                </a:extLst>
              </a:tr>
            </a:tbl>
          </a:graphicData>
        </a:graphic>
      </p:graphicFrame>
      <p:sp>
        <p:nvSpPr>
          <p:cNvPr id="8" name="CaixaDeTexto 7">
            <a:extLst>
              <a:ext uri="{FF2B5EF4-FFF2-40B4-BE49-F238E27FC236}">
                <a16:creationId xmlns:a16="http://schemas.microsoft.com/office/drawing/2014/main" id="{62941EB7-50A5-24CD-16DD-312A366E6A38}"/>
              </a:ext>
            </a:extLst>
          </p:cNvPr>
          <p:cNvSpPr txBox="1"/>
          <p:nvPr/>
        </p:nvSpPr>
        <p:spPr>
          <a:xfrm>
            <a:off x="4463557" y="1506022"/>
            <a:ext cx="3063659" cy="461665"/>
          </a:xfrm>
          <a:prstGeom prst="rect">
            <a:avLst/>
          </a:prstGeom>
          <a:noFill/>
        </p:spPr>
        <p:txBody>
          <a:bodyPr wrap="none" rtlCol="0">
            <a:spAutoFit/>
          </a:bodyPr>
          <a:lstStyle/>
          <a:p>
            <a:r>
              <a:rPr lang="en-US" sz="2400" dirty="0" err="1">
                <a:latin typeface="Barlow" pitchFamily="2" charset="77"/>
              </a:rPr>
              <a:t>F</a:t>
            </a:r>
            <a:r>
              <a:rPr lang="en-US" sz="2400" baseline="-25000" dirty="0" err="1">
                <a:latin typeface="Barlow" pitchFamily="2" charset="77"/>
              </a:rPr>
              <a:t>n</a:t>
            </a:r>
            <a:r>
              <a:rPr lang="en-US" sz="2400" dirty="0">
                <a:latin typeface="Barlow" pitchFamily="2" charset="77"/>
              </a:rPr>
              <a:t>= </a:t>
            </a:r>
            <a:r>
              <a:rPr lang="pt-PT" altLang="pt-PT" sz="2400" dirty="0">
                <a:solidFill>
                  <a:srgbClr val="000000"/>
                </a:solidFill>
                <a:latin typeface="Barlow" pitchFamily="2" charset="77"/>
              </a:rPr>
              <a:t>5.34×10</a:t>
            </a:r>
            <a:r>
              <a:rPr lang="pt-PT" altLang="pt-PT" sz="2400" baseline="30000" dirty="0">
                <a:solidFill>
                  <a:srgbClr val="000000"/>
                </a:solidFill>
                <a:latin typeface="Barlow" pitchFamily="2" charset="77"/>
              </a:rPr>
              <a:t>−13</a:t>
            </a:r>
            <a:r>
              <a:rPr lang="en-US" altLang="pt-PT" sz="2400" baseline="30000" dirty="0">
                <a:solidFill>
                  <a:srgbClr val="000000"/>
                </a:solidFill>
                <a:latin typeface="Barlow" pitchFamily="2" charset="77"/>
              </a:rPr>
              <a:t> </a:t>
            </a:r>
            <a:r>
              <a:rPr lang="en-US" altLang="pt-PT" sz="2400" dirty="0">
                <a:solidFill>
                  <a:srgbClr val="000000"/>
                </a:solidFill>
                <a:latin typeface="Barlow" pitchFamily="2" charset="77"/>
              </a:rPr>
              <a:t>Gy/cm</a:t>
            </a:r>
            <a:r>
              <a:rPr lang="en-US" altLang="pt-PT" sz="2400" baseline="30000" dirty="0">
                <a:solidFill>
                  <a:srgbClr val="000000"/>
                </a:solidFill>
                <a:latin typeface="Barlow" pitchFamily="2" charset="77"/>
              </a:rPr>
              <a:t>2</a:t>
            </a:r>
            <a:endParaRPr lang="pt-PT" altLang="pt-PT" sz="2400" baseline="30000" dirty="0">
              <a:latin typeface="Barlow" pitchFamily="2" charset="77"/>
            </a:endParaRPr>
          </a:p>
        </p:txBody>
      </p:sp>
      <p:sp>
        <p:nvSpPr>
          <p:cNvPr id="5" name="Marcador de Posição do Número do Diapositivo 4">
            <a:extLst>
              <a:ext uri="{FF2B5EF4-FFF2-40B4-BE49-F238E27FC236}">
                <a16:creationId xmlns:a16="http://schemas.microsoft.com/office/drawing/2014/main" id="{20CCF2E8-1DCF-4746-7330-7ADD1D2BC063}"/>
              </a:ext>
            </a:extLst>
          </p:cNvPr>
          <p:cNvSpPr>
            <a:spLocks noGrp="1"/>
          </p:cNvSpPr>
          <p:nvPr>
            <p:ph type="sldNum" sz="quarter" idx="12"/>
          </p:nvPr>
        </p:nvSpPr>
        <p:spPr/>
        <p:txBody>
          <a:bodyPr/>
          <a:lstStyle/>
          <a:p>
            <a:fld id="{16DF2393-E0AF-A142-A6F2-72FCFC4F67B9}" type="slidenum">
              <a:rPr lang="en-US" smtClean="0"/>
              <a:t>26</a:t>
            </a:fld>
            <a:endParaRPr lang="en-US"/>
          </a:p>
        </p:txBody>
      </p:sp>
    </p:spTree>
    <p:extLst>
      <p:ext uri="{BB962C8B-B14F-4D97-AF65-F5344CB8AC3E}">
        <p14:creationId xmlns:p14="http://schemas.microsoft.com/office/powerpoint/2010/main" val="3861725951"/>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6F42FE-568C-CD84-A37E-A7E71D10B053}"/>
              </a:ext>
            </a:extLst>
          </p:cNvPr>
          <p:cNvSpPr>
            <a:spLocks noGrp="1"/>
          </p:cNvSpPr>
          <p:nvPr>
            <p:ph type="title"/>
          </p:nvPr>
        </p:nvSpPr>
        <p:spPr/>
        <p:txBody>
          <a:bodyPr/>
          <a:lstStyle/>
          <a:p>
            <a:r>
              <a:rPr lang="en-US" dirty="0"/>
              <a:t>Conclusion</a:t>
            </a:r>
          </a:p>
        </p:txBody>
      </p:sp>
      <p:sp>
        <p:nvSpPr>
          <p:cNvPr id="3" name="Marcador de Posição de Conteúdo 2">
            <a:extLst>
              <a:ext uri="{FF2B5EF4-FFF2-40B4-BE49-F238E27FC236}">
                <a16:creationId xmlns:a16="http://schemas.microsoft.com/office/drawing/2014/main" id="{15B7989C-BD78-3FF1-05CC-52E26D4E197B}"/>
              </a:ext>
            </a:extLst>
          </p:cNvPr>
          <p:cNvSpPr>
            <a:spLocks noGrp="1"/>
          </p:cNvSpPr>
          <p:nvPr>
            <p:ph sz="half" idx="1"/>
          </p:nvPr>
        </p:nvSpPr>
        <p:spPr>
          <a:xfrm>
            <a:off x="498613" y="1557613"/>
            <a:ext cx="11194774" cy="4798737"/>
          </a:xfrm>
        </p:spPr>
        <p:txBody>
          <a:bodyPr>
            <a:normAutofit fontScale="92500" lnSpcReduction="20000"/>
          </a:bodyPr>
          <a:lstStyle/>
          <a:p>
            <a:pPr>
              <a:lnSpc>
                <a:spcPct val="200000"/>
              </a:lnSpc>
            </a:pPr>
            <a:r>
              <a:rPr lang="en-US" sz="2400" dirty="0">
                <a:latin typeface="Barlow" pitchFamily="2" charset="77"/>
              </a:rPr>
              <a:t>The effects on amyloid structures largely depend on the </a:t>
            </a:r>
            <a:r>
              <a:rPr lang="en-US" sz="2400" b="1" dirty="0">
                <a:latin typeface="Barlow" pitchFamily="2" charset="77"/>
              </a:rPr>
              <a:t>protein</a:t>
            </a:r>
            <a:r>
              <a:rPr lang="en-US" sz="2400" dirty="0">
                <a:latin typeface="Barlow" pitchFamily="2" charset="77"/>
              </a:rPr>
              <a:t> rather than the</a:t>
            </a:r>
            <a:r>
              <a:rPr lang="en-US" sz="2400" b="1" dirty="0">
                <a:latin typeface="Barlow" pitchFamily="2" charset="77"/>
              </a:rPr>
              <a:t> radiation type</a:t>
            </a:r>
            <a:r>
              <a:rPr lang="en-US" sz="2400" dirty="0">
                <a:latin typeface="Barlow" pitchFamily="2" charset="77"/>
              </a:rPr>
              <a:t>	</a:t>
            </a:r>
          </a:p>
          <a:p>
            <a:pPr>
              <a:lnSpc>
                <a:spcPct val="200000"/>
              </a:lnSpc>
            </a:pPr>
            <a:r>
              <a:rPr lang="en-US" sz="2400" dirty="0">
                <a:latin typeface="Barlow" pitchFamily="2" charset="77"/>
              </a:rPr>
              <a:t>On the </a:t>
            </a:r>
            <a:r>
              <a:rPr lang="en-US" sz="2400" dirty="0" err="1">
                <a:latin typeface="Barlow" pitchFamily="2" charset="77"/>
                <a:sym typeface="Arial"/>
              </a:rPr>
              <a:t>hungtiton’s</a:t>
            </a:r>
            <a:r>
              <a:rPr lang="en-US" sz="2400" dirty="0">
                <a:latin typeface="Barlow" pitchFamily="2" charset="77"/>
                <a:sym typeface="Arial"/>
              </a:rPr>
              <a:t> dise</a:t>
            </a:r>
            <a:r>
              <a:rPr lang="en-US" sz="2400" dirty="0">
                <a:latin typeface="Barlow" pitchFamily="2" charset="77"/>
              </a:rPr>
              <a:t>ase cell model, gamma and proton irradiation induce aggregation and increase in aggregate’s size</a:t>
            </a:r>
          </a:p>
          <a:p>
            <a:pPr>
              <a:lnSpc>
                <a:spcPct val="200000"/>
              </a:lnSpc>
            </a:pPr>
            <a:r>
              <a:rPr lang="en-US" sz="2400" dirty="0">
                <a:latin typeface="Barlow" pitchFamily="2" charset="77"/>
              </a:rPr>
              <a:t>In contrast, mutated NKX6-2 displays  a reduction the </a:t>
            </a:r>
            <a:r>
              <a:rPr lang="en-US" sz="2400" b="1" dirty="0">
                <a:latin typeface="Barlow" pitchFamily="2" charset="77"/>
              </a:rPr>
              <a:t>aggregate size.</a:t>
            </a:r>
          </a:p>
          <a:p>
            <a:pPr>
              <a:lnSpc>
                <a:spcPct val="200000"/>
              </a:lnSpc>
            </a:pPr>
            <a:r>
              <a:rPr lang="en-US" sz="2400" dirty="0">
                <a:latin typeface="Barlow" pitchFamily="2" charset="77"/>
              </a:rPr>
              <a:t>A </a:t>
            </a:r>
            <a:r>
              <a:rPr lang="en-US" sz="2400" b="1" dirty="0">
                <a:latin typeface="Barlow" pitchFamily="2" charset="77"/>
              </a:rPr>
              <a:t>first dosimetry characterization </a:t>
            </a:r>
            <a:r>
              <a:rPr lang="en-US" sz="2400" dirty="0">
                <a:latin typeface="Barlow" pitchFamily="2" charset="77"/>
              </a:rPr>
              <a:t>of the HISPANoS line has been accessed, which will allow us to have a clear idea of the dose rate in </a:t>
            </a:r>
            <a:r>
              <a:rPr lang="en-US" sz="2400" b="1" dirty="0">
                <a:latin typeface="Barlow" pitchFamily="2" charset="77"/>
              </a:rPr>
              <a:t>future irradiations</a:t>
            </a:r>
          </a:p>
          <a:p>
            <a:pPr>
              <a:lnSpc>
                <a:spcPct val="200000"/>
              </a:lnSpc>
            </a:pPr>
            <a:endParaRPr lang="en-US" sz="2400" b="1" dirty="0">
              <a:latin typeface="Barlow" pitchFamily="2" charset="77"/>
            </a:endParaRPr>
          </a:p>
          <a:p>
            <a:endParaRPr lang="en-US" sz="2400" dirty="0"/>
          </a:p>
        </p:txBody>
      </p:sp>
      <p:sp>
        <p:nvSpPr>
          <p:cNvPr id="5" name="Marcador de Posição do Número do Diapositivo 4">
            <a:extLst>
              <a:ext uri="{FF2B5EF4-FFF2-40B4-BE49-F238E27FC236}">
                <a16:creationId xmlns:a16="http://schemas.microsoft.com/office/drawing/2014/main" id="{0E71DE9E-14A2-181D-8221-6E9257F6F6DB}"/>
              </a:ext>
            </a:extLst>
          </p:cNvPr>
          <p:cNvSpPr>
            <a:spLocks noGrp="1"/>
          </p:cNvSpPr>
          <p:nvPr>
            <p:ph type="sldNum" sz="quarter" idx="12"/>
          </p:nvPr>
        </p:nvSpPr>
        <p:spPr/>
        <p:txBody>
          <a:bodyPr/>
          <a:lstStyle/>
          <a:p>
            <a:fld id="{16DF2393-E0AF-A142-A6F2-72FCFC4F67B9}" type="slidenum">
              <a:rPr lang="en-US" smtClean="0"/>
              <a:t>27</a:t>
            </a:fld>
            <a:endParaRPr lang="en-US"/>
          </a:p>
        </p:txBody>
      </p:sp>
    </p:spTree>
    <p:extLst>
      <p:ext uri="{BB962C8B-B14F-4D97-AF65-F5344CB8AC3E}">
        <p14:creationId xmlns:p14="http://schemas.microsoft.com/office/powerpoint/2010/main" val="2196869695"/>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962CA9-D6A5-23A1-883E-13E9B3EC722C}"/>
              </a:ext>
            </a:extLst>
          </p:cNvPr>
          <p:cNvSpPr>
            <a:spLocks noGrp="1"/>
          </p:cNvSpPr>
          <p:nvPr>
            <p:ph type="title"/>
          </p:nvPr>
        </p:nvSpPr>
        <p:spPr/>
        <p:txBody>
          <a:bodyPr/>
          <a:lstStyle/>
          <a:p>
            <a:r>
              <a:rPr lang="en-US" dirty="0"/>
              <a:t>Future Work</a:t>
            </a:r>
          </a:p>
        </p:txBody>
      </p:sp>
      <p:sp>
        <p:nvSpPr>
          <p:cNvPr id="3" name="Marcador de Posição de Conteúdo 2">
            <a:extLst>
              <a:ext uri="{FF2B5EF4-FFF2-40B4-BE49-F238E27FC236}">
                <a16:creationId xmlns:a16="http://schemas.microsoft.com/office/drawing/2014/main" id="{78E624BC-25FB-7B02-E19B-55344F20C983}"/>
              </a:ext>
            </a:extLst>
          </p:cNvPr>
          <p:cNvSpPr>
            <a:spLocks noGrp="1"/>
          </p:cNvSpPr>
          <p:nvPr>
            <p:ph sz="half" idx="1"/>
          </p:nvPr>
        </p:nvSpPr>
        <p:spPr/>
        <p:txBody>
          <a:bodyPr/>
          <a:lstStyle/>
          <a:p>
            <a:r>
              <a:rPr lang="en-US" dirty="0"/>
              <a:t>Experimental:</a:t>
            </a:r>
          </a:p>
          <a:p>
            <a:pPr lvl="1"/>
            <a:r>
              <a:rPr lang="en-US" dirty="0"/>
              <a:t>Find a boron compound that couples with the amyloids I am working with </a:t>
            </a:r>
          </a:p>
          <a:p>
            <a:pPr lvl="1"/>
            <a:r>
              <a:rPr lang="en-US" dirty="0"/>
              <a:t>Neutron irradiations at CNA</a:t>
            </a:r>
          </a:p>
        </p:txBody>
      </p:sp>
      <p:sp>
        <p:nvSpPr>
          <p:cNvPr id="4" name="Marcador de Posição de Conteúdo 3">
            <a:extLst>
              <a:ext uri="{FF2B5EF4-FFF2-40B4-BE49-F238E27FC236}">
                <a16:creationId xmlns:a16="http://schemas.microsoft.com/office/drawing/2014/main" id="{68159053-C514-4CB6-7790-06F815F91FCA}"/>
              </a:ext>
            </a:extLst>
          </p:cNvPr>
          <p:cNvSpPr>
            <a:spLocks noGrp="1"/>
          </p:cNvSpPr>
          <p:nvPr>
            <p:ph sz="half" idx="2"/>
          </p:nvPr>
        </p:nvSpPr>
        <p:spPr/>
        <p:txBody>
          <a:bodyPr/>
          <a:lstStyle/>
          <a:p>
            <a:r>
              <a:rPr lang="en-US" dirty="0"/>
              <a:t>Simulations:</a:t>
            </a:r>
          </a:p>
          <a:p>
            <a:pPr lvl="1"/>
            <a:r>
              <a:rPr lang="en-US" dirty="0"/>
              <a:t>Add boron compounds to assess the dose enhancement </a:t>
            </a:r>
          </a:p>
          <a:p>
            <a:pPr lvl="1"/>
            <a:r>
              <a:rPr lang="en-US" dirty="0"/>
              <a:t>Add the dose originating from the gammas induced with the </a:t>
            </a:r>
            <a:r>
              <a:rPr lang="en-US" baseline="30000" dirty="0"/>
              <a:t>7</a:t>
            </a:r>
            <a:r>
              <a:rPr lang="en-US" dirty="0"/>
              <a:t>Li(</a:t>
            </a:r>
            <a:r>
              <a:rPr lang="en-US" dirty="0" err="1"/>
              <a:t>p,n</a:t>
            </a:r>
            <a:r>
              <a:rPr lang="en-US" dirty="0"/>
              <a:t>) target</a:t>
            </a:r>
          </a:p>
          <a:p>
            <a:pPr lvl="1"/>
            <a:r>
              <a:rPr lang="en-US" dirty="0"/>
              <a:t>Assess the microdosimetry of the neutron beam</a:t>
            </a:r>
          </a:p>
        </p:txBody>
      </p:sp>
      <p:sp>
        <p:nvSpPr>
          <p:cNvPr id="5" name="Marcador de Posição do Número do Diapositivo 4">
            <a:extLst>
              <a:ext uri="{FF2B5EF4-FFF2-40B4-BE49-F238E27FC236}">
                <a16:creationId xmlns:a16="http://schemas.microsoft.com/office/drawing/2014/main" id="{8C4E432C-A9C9-CAC6-E02A-FD170301DA57}"/>
              </a:ext>
            </a:extLst>
          </p:cNvPr>
          <p:cNvSpPr>
            <a:spLocks noGrp="1"/>
          </p:cNvSpPr>
          <p:nvPr>
            <p:ph type="sldNum" sz="quarter" idx="12"/>
          </p:nvPr>
        </p:nvSpPr>
        <p:spPr/>
        <p:txBody>
          <a:bodyPr/>
          <a:lstStyle/>
          <a:p>
            <a:fld id="{16DF2393-E0AF-A142-A6F2-72FCFC4F67B9}" type="slidenum">
              <a:rPr lang="en-US" smtClean="0"/>
              <a:t>28</a:t>
            </a:fld>
            <a:endParaRPr lang="en-US"/>
          </a:p>
        </p:txBody>
      </p:sp>
    </p:spTree>
    <p:extLst>
      <p:ext uri="{BB962C8B-B14F-4D97-AF65-F5344CB8AC3E}">
        <p14:creationId xmlns:p14="http://schemas.microsoft.com/office/powerpoint/2010/main" val="271269706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60B0D3-88AC-AE8D-DBFE-3980EEEF6092}"/>
              </a:ext>
            </a:extLst>
          </p:cNvPr>
          <p:cNvSpPr>
            <a:spLocks noGrp="1"/>
          </p:cNvSpPr>
          <p:nvPr>
            <p:ph type="title"/>
          </p:nvPr>
        </p:nvSpPr>
        <p:spPr/>
        <p:txBody>
          <a:bodyPr/>
          <a:lstStyle/>
          <a:p>
            <a:r>
              <a:rPr lang="en-US" dirty="0">
                <a:latin typeface="Barlow" pitchFamily="2" charset="77"/>
              </a:rPr>
              <a:t>Neurodegenerative Disorders</a:t>
            </a:r>
          </a:p>
        </p:txBody>
      </p:sp>
      <p:sp>
        <p:nvSpPr>
          <p:cNvPr id="3" name="Marcador de Posição de Conteúdo 2">
            <a:extLst>
              <a:ext uri="{FF2B5EF4-FFF2-40B4-BE49-F238E27FC236}">
                <a16:creationId xmlns:a16="http://schemas.microsoft.com/office/drawing/2014/main" id="{103B9C3F-4D71-417C-6784-06226B405144}"/>
              </a:ext>
            </a:extLst>
          </p:cNvPr>
          <p:cNvSpPr>
            <a:spLocks noGrp="1"/>
          </p:cNvSpPr>
          <p:nvPr>
            <p:ph idx="1"/>
          </p:nvPr>
        </p:nvSpPr>
        <p:spPr>
          <a:xfrm>
            <a:off x="838200" y="1825625"/>
            <a:ext cx="5607570" cy="4351338"/>
          </a:xfrm>
        </p:spPr>
        <p:txBody>
          <a:bodyPr>
            <a:normAutofit/>
          </a:bodyPr>
          <a:lstStyle/>
          <a:p>
            <a:pPr>
              <a:lnSpc>
                <a:spcPct val="250000"/>
              </a:lnSpc>
            </a:pPr>
            <a:r>
              <a:rPr lang="en-US" sz="2000" dirty="0">
                <a:latin typeface="Barlow" pitchFamily="2" charset="77"/>
              </a:rPr>
              <a:t>Progressive loss of neuronal population</a:t>
            </a:r>
          </a:p>
          <a:p>
            <a:pPr>
              <a:lnSpc>
                <a:spcPct val="250000"/>
              </a:lnSpc>
            </a:pPr>
            <a:r>
              <a:rPr lang="en-US" sz="2000" dirty="0">
                <a:latin typeface="Barlow" pitchFamily="2" charset="77"/>
              </a:rPr>
              <a:t>Increasing </a:t>
            </a:r>
            <a:r>
              <a:rPr lang="en-US" sz="2000" dirty="0">
                <a:solidFill>
                  <a:schemeClr val="tx1">
                    <a:lumMod val="60000"/>
                    <a:lumOff val="40000"/>
                  </a:schemeClr>
                </a:solidFill>
                <a:latin typeface="Barlow" pitchFamily="2" charset="77"/>
              </a:rPr>
              <a:t>prevalence</a:t>
            </a:r>
          </a:p>
          <a:p>
            <a:pPr>
              <a:lnSpc>
                <a:spcPct val="250000"/>
              </a:lnSpc>
            </a:pPr>
            <a:r>
              <a:rPr lang="en-US" sz="2000" u="sng" dirty="0">
                <a:solidFill>
                  <a:schemeClr val="tx1">
                    <a:lumMod val="60000"/>
                    <a:lumOff val="40000"/>
                  </a:schemeClr>
                </a:solidFill>
                <a:latin typeface="Barlow" pitchFamily="2" charset="77"/>
              </a:rPr>
              <a:t>Hallmarks:</a:t>
            </a:r>
            <a:r>
              <a:rPr lang="en-US" sz="2000" dirty="0">
                <a:latin typeface="Barlow" pitchFamily="2" charset="77"/>
              </a:rPr>
              <a:t> Accumulation of misfolded proteins (</a:t>
            </a:r>
            <a:r>
              <a:rPr lang="en-US" sz="2000" dirty="0">
                <a:solidFill>
                  <a:schemeClr val="tx1">
                    <a:lumMod val="60000"/>
                    <a:lumOff val="40000"/>
                  </a:schemeClr>
                </a:solidFill>
                <a:latin typeface="Barlow" pitchFamily="2" charset="77"/>
              </a:rPr>
              <a:t>amyloids</a:t>
            </a:r>
            <a:r>
              <a:rPr lang="en-US" sz="2000" dirty="0">
                <a:latin typeface="Barlow" pitchFamily="2" charset="77"/>
              </a:rPr>
              <a:t>), </a:t>
            </a:r>
            <a:r>
              <a:rPr lang="en-US" sz="2000" dirty="0">
                <a:solidFill>
                  <a:schemeClr val="tx1">
                    <a:lumMod val="60000"/>
                    <a:lumOff val="40000"/>
                  </a:schemeClr>
                </a:solidFill>
                <a:latin typeface="Barlow" pitchFamily="2" charset="77"/>
              </a:rPr>
              <a:t>neuroinflammation</a:t>
            </a:r>
          </a:p>
          <a:p>
            <a:pPr>
              <a:lnSpc>
                <a:spcPct val="250000"/>
              </a:lnSpc>
            </a:pPr>
            <a:r>
              <a:rPr lang="en-US" sz="2000" dirty="0">
                <a:latin typeface="Barlow" pitchFamily="2" charset="77"/>
              </a:rPr>
              <a:t>No curative treatments are available</a:t>
            </a:r>
            <a:endParaRPr lang="en-US" sz="2000" dirty="0"/>
          </a:p>
        </p:txBody>
      </p:sp>
      <p:pic>
        <p:nvPicPr>
          <p:cNvPr id="4" name="Imagem 3" descr="Uma imagem com texto, captura de ecrã&#10;&#10;Descrição gerada automaticamente">
            <a:extLst>
              <a:ext uri="{FF2B5EF4-FFF2-40B4-BE49-F238E27FC236}">
                <a16:creationId xmlns:a16="http://schemas.microsoft.com/office/drawing/2014/main" id="{7C8752D7-181F-8B6B-0F94-275FF45B7E3C}"/>
              </a:ext>
            </a:extLst>
          </p:cNvPr>
          <p:cNvPicPr>
            <a:picLocks noChangeAspect="1"/>
          </p:cNvPicPr>
          <p:nvPr/>
        </p:nvPicPr>
        <p:blipFill>
          <a:blip r:embed="rId3"/>
          <a:srcRect l="-1" r="21539"/>
          <a:stretch/>
        </p:blipFill>
        <p:spPr>
          <a:xfrm>
            <a:off x="7013827" y="2254866"/>
            <a:ext cx="4948323" cy="2611723"/>
          </a:xfrm>
          <a:prstGeom prst="rect">
            <a:avLst/>
          </a:prstGeom>
        </p:spPr>
      </p:pic>
      <p:sp>
        <p:nvSpPr>
          <p:cNvPr id="5" name="Text Box 180">
            <a:extLst>
              <a:ext uri="{FF2B5EF4-FFF2-40B4-BE49-F238E27FC236}">
                <a16:creationId xmlns:a16="http://schemas.microsoft.com/office/drawing/2014/main" id="{0045D7CF-8BEB-1DBE-506E-CDAFD7C27C8D}"/>
              </a:ext>
            </a:extLst>
          </p:cNvPr>
          <p:cNvSpPr txBox="1">
            <a:spLocks noChangeArrowheads="1"/>
          </p:cNvSpPr>
          <p:nvPr/>
        </p:nvSpPr>
        <p:spPr bwMode="auto">
          <a:xfrm>
            <a:off x="6943542" y="4876365"/>
            <a:ext cx="5088892" cy="257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970" tIns="43485" rIns="86970" bIns="43485">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pt-PT" sz="1100" i="1" dirty="0" err="1">
                <a:solidFill>
                  <a:schemeClr val="dk1"/>
                </a:solidFill>
                <a:latin typeface="Barlow" pitchFamily="2" charset="77"/>
                <a:ea typeface="Nanum Gothic"/>
                <a:cs typeface="Nanum Gothic"/>
                <a:sym typeface="Nanum Gothic"/>
              </a:rPr>
              <a:t>Protein</a:t>
            </a:r>
            <a:r>
              <a:rPr lang="pt-PT" sz="1100" i="1" dirty="0">
                <a:solidFill>
                  <a:schemeClr val="dk1"/>
                </a:solidFill>
                <a:latin typeface="Barlow" pitchFamily="2" charset="77"/>
                <a:ea typeface="Nanum Gothic"/>
                <a:cs typeface="Nanum Gothic"/>
                <a:sym typeface="Nanum Gothic"/>
              </a:rPr>
              <a:t> </a:t>
            </a:r>
            <a:r>
              <a:rPr lang="pt-PT" sz="1100" i="1" dirty="0" err="1">
                <a:solidFill>
                  <a:schemeClr val="dk1"/>
                </a:solidFill>
                <a:latin typeface="Barlow" pitchFamily="2" charset="77"/>
                <a:ea typeface="Nanum Gothic"/>
                <a:cs typeface="Nanum Gothic"/>
                <a:sym typeface="Nanum Gothic"/>
              </a:rPr>
              <a:t>aggregation</a:t>
            </a:r>
            <a:r>
              <a:rPr lang="pt-PT" sz="1100" i="1" dirty="0">
                <a:solidFill>
                  <a:schemeClr val="dk1"/>
                </a:solidFill>
                <a:latin typeface="Barlow" pitchFamily="2" charset="77"/>
                <a:ea typeface="Nanum Gothic"/>
                <a:cs typeface="Nanum Gothic"/>
                <a:sym typeface="Nanum Gothic"/>
              </a:rPr>
              <a:t> in </a:t>
            </a:r>
            <a:r>
              <a:rPr lang="pt-PT" sz="1100" i="1" dirty="0" err="1">
                <a:solidFill>
                  <a:schemeClr val="dk1"/>
                </a:solidFill>
                <a:latin typeface="Barlow" pitchFamily="2" charset="77"/>
                <a:ea typeface="Nanum Gothic"/>
                <a:cs typeface="Nanum Gothic"/>
                <a:sym typeface="Nanum Gothic"/>
              </a:rPr>
              <a:t>neurodegenerative</a:t>
            </a:r>
            <a:r>
              <a:rPr lang="pt-PT" sz="1100" i="1" dirty="0">
                <a:solidFill>
                  <a:schemeClr val="dk1"/>
                </a:solidFill>
                <a:latin typeface="Barlow" pitchFamily="2" charset="77"/>
                <a:ea typeface="Nanum Gothic"/>
                <a:cs typeface="Nanum Gothic"/>
                <a:sym typeface="Nanum Gothic"/>
              </a:rPr>
              <a:t> </a:t>
            </a:r>
            <a:r>
              <a:rPr lang="pt-PT" sz="1100" i="1" dirty="0" err="1">
                <a:solidFill>
                  <a:schemeClr val="dk1"/>
                </a:solidFill>
                <a:latin typeface="Barlow" pitchFamily="2" charset="77"/>
                <a:ea typeface="Nanum Gothic"/>
                <a:cs typeface="Nanum Gothic"/>
                <a:sym typeface="Nanum Gothic"/>
              </a:rPr>
              <a:t>diseases</a:t>
            </a:r>
            <a:r>
              <a:rPr lang="pt-PT" sz="1100" i="1" dirty="0">
                <a:solidFill>
                  <a:schemeClr val="dk1"/>
                </a:solidFill>
                <a:latin typeface="Barlow" pitchFamily="2" charset="77"/>
                <a:ea typeface="Nanum Gothic"/>
                <a:cs typeface="Nanum Gothic"/>
                <a:sym typeface="Nanum Gothic"/>
              </a:rPr>
              <a:t> [1] </a:t>
            </a:r>
          </a:p>
        </p:txBody>
      </p:sp>
      <p:sp>
        <p:nvSpPr>
          <p:cNvPr id="6" name="Marcador de Posição do Número do Diapositivo 5">
            <a:extLst>
              <a:ext uri="{FF2B5EF4-FFF2-40B4-BE49-F238E27FC236}">
                <a16:creationId xmlns:a16="http://schemas.microsoft.com/office/drawing/2014/main" id="{70E91749-2968-D5FF-5CE8-7DBBAE9C658B}"/>
              </a:ext>
            </a:extLst>
          </p:cNvPr>
          <p:cNvSpPr>
            <a:spLocks noGrp="1"/>
          </p:cNvSpPr>
          <p:nvPr>
            <p:ph type="sldNum" sz="quarter" idx="12"/>
          </p:nvPr>
        </p:nvSpPr>
        <p:spPr/>
        <p:txBody>
          <a:bodyPr/>
          <a:lstStyle/>
          <a:p>
            <a:fld id="{16DF2393-E0AF-A142-A6F2-72FCFC4F67B9}" type="slidenum">
              <a:rPr lang="en-US" smtClean="0"/>
              <a:t>2</a:t>
            </a:fld>
            <a:endParaRPr lang="en-US"/>
          </a:p>
        </p:txBody>
      </p:sp>
    </p:spTree>
    <p:extLst>
      <p:ext uri="{BB962C8B-B14F-4D97-AF65-F5344CB8AC3E}">
        <p14:creationId xmlns:p14="http://schemas.microsoft.com/office/powerpoint/2010/main" val="31664621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38F382-2285-7C6E-9476-012E5E73FC7B}"/>
              </a:ext>
            </a:extLst>
          </p:cNvPr>
          <p:cNvSpPr>
            <a:spLocks noGrp="1"/>
          </p:cNvSpPr>
          <p:nvPr>
            <p:ph type="title"/>
          </p:nvPr>
        </p:nvSpPr>
        <p:spPr/>
        <p:txBody>
          <a:bodyPr/>
          <a:lstStyle/>
          <a:p>
            <a:r>
              <a:rPr lang="en-US" dirty="0">
                <a:latin typeface="Barlow" pitchFamily="2" charset="77"/>
              </a:rPr>
              <a:t>Huntington’s Disease (HD)</a:t>
            </a:r>
          </a:p>
        </p:txBody>
      </p:sp>
      <p:sp>
        <p:nvSpPr>
          <p:cNvPr id="3" name="Marcador de Posição de Conteúdo 2">
            <a:extLst>
              <a:ext uri="{FF2B5EF4-FFF2-40B4-BE49-F238E27FC236}">
                <a16:creationId xmlns:a16="http://schemas.microsoft.com/office/drawing/2014/main" id="{F686DDFF-784E-5BD0-B81F-CA06509DE48C}"/>
              </a:ext>
            </a:extLst>
          </p:cNvPr>
          <p:cNvSpPr>
            <a:spLocks noGrp="1"/>
          </p:cNvSpPr>
          <p:nvPr>
            <p:ph idx="1"/>
          </p:nvPr>
        </p:nvSpPr>
        <p:spPr>
          <a:xfrm>
            <a:off x="838200" y="1825625"/>
            <a:ext cx="4687957" cy="4351338"/>
          </a:xfrm>
        </p:spPr>
        <p:txBody>
          <a:bodyPr>
            <a:normAutofit fontScale="92500"/>
          </a:bodyPr>
          <a:lstStyle/>
          <a:p>
            <a:pPr>
              <a:lnSpc>
                <a:spcPct val="200000"/>
              </a:lnSpc>
            </a:pPr>
            <a:r>
              <a:rPr lang="en-US" sz="2200" dirty="0">
                <a:latin typeface="Barlow" pitchFamily="2" charset="77"/>
              </a:rPr>
              <a:t>Inherited rare brain disorder that affects </a:t>
            </a:r>
            <a:r>
              <a:rPr lang="en-US" sz="2200" dirty="0">
                <a:solidFill>
                  <a:schemeClr val="tx1">
                    <a:lumMod val="60000"/>
                    <a:lumOff val="40000"/>
                  </a:schemeClr>
                </a:solidFill>
                <a:latin typeface="Barlow" pitchFamily="2" charset="77"/>
              </a:rPr>
              <a:t>movement, thinking, and mood</a:t>
            </a:r>
          </a:p>
          <a:p>
            <a:pPr>
              <a:lnSpc>
                <a:spcPct val="200000"/>
              </a:lnSpc>
            </a:pPr>
            <a:r>
              <a:rPr lang="en-US" sz="2200" dirty="0">
                <a:latin typeface="Barlow" pitchFamily="2" charset="77"/>
              </a:rPr>
              <a:t>Early signs can include clumsiness, </a:t>
            </a:r>
            <a:r>
              <a:rPr lang="en-US" sz="2200" dirty="0">
                <a:solidFill>
                  <a:schemeClr val="tx1">
                    <a:lumMod val="60000"/>
                    <a:lumOff val="40000"/>
                  </a:schemeClr>
                </a:solidFill>
                <a:latin typeface="Barlow" pitchFamily="2" charset="77"/>
              </a:rPr>
              <a:t>mood changes, memory problems, and involuntary movements called chorea</a:t>
            </a:r>
          </a:p>
          <a:p>
            <a:pPr>
              <a:lnSpc>
                <a:spcPct val="200000"/>
              </a:lnSpc>
            </a:pPr>
            <a:r>
              <a:rPr lang="en-US" sz="2200" dirty="0">
                <a:latin typeface="Barlow" pitchFamily="2" charset="77"/>
              </a:rPr>
              <a:t>Aggregation occurs in the</a:t>
            </a:r>
            <a:r>
              <a:rPr lang="en-US" sz="2200" dirty="0">
                <a:solidFill>
                  <a:schemeClr val="tx1">
                    <a:lumMod val="60000"/>
                    <a:lumOff val="40000"/>
                  </a:schemeClr>
                </a:solidFill>
                <a:latin typeface="Barlow" pitchFamily="2" charset="77"/>
              </a:rPr>
              <a:t> cytoplasm</a:t>
            </a:r>
          </a:p>
          <a:p>
            <a:endParaRPr lang="en-US" dirty="0"/>
          </a:p>
        </p:txBody>
      </p:sp>
      <p:pic>
        <p:nvPicPr>
          <p:cNvPr id="4" name="Imagem 3" descr="Uma imagem com escuridão, captura de ecrã, preto, luz&#10;&#10;Os conteúdos gerados por IA podem estar incorretos.">
            <a:extLst>
              <a:ext uri="{FF2B5EF4-FFF2-40B4-BE49-F238E27FC236}">
                <a16:creationId xmlns:a16="http://schemas.microsoft.com/office/drawing/2014/main" id="{D405A857-88EB-0552-83E0-09AC0302A203}"/>
              </a:ext>
            </a:extLst>
          </p:cNvPr>
          <p:cNvPicPr>
            <a:picLocks noChangeAspect="1"/>
          </p:cNvPicPr>
          <p:nvPr/>
        </p:nvPicPr>
        <p:blipFill>
          <a:blip r:embed="rId3"/>
          <a:srcRect t="31731"/>
          <a:stretch>
            <a:fillRect/>
          </a:stretch>
        </p:blipFill>
        <p:spPr>
          <a:xfrm rot="10800000" flipH="1" flipV="1">
            <a:off x="7989758" y="1320556"/>
            <a:ext cx="2702587" cy="2435904"/>
          </a:xfrm>
          <a:prstGeom prst="rect">
            <a:avLst/>
          </a:prstGeom>
        </p:spPr>
      </p:pic>
      <p:pic>
        <p:nvPicPr>
          <p:cNvPr id="5" name="Imagem 4" descr="Huntington's disease: a rare cause of dementia — DPUK">
            <a:extLst>
              <a:ext uri="{FF2B5EF4-FFF2-40B4-BE49-F238E27FC236}">
                <a16:creationId xmlns:a16="http://schemas.microsoft.com/office/drawing/2014/main" id="{BC1881A0-D76E-D828-9D7A-505BD89E1A54}"/>
              </a:ext>
            </a:extLst>
          </p:cNvPr>
          <p:cNvPicPr>
            <a:picLocks noChangeAspect="1"/>
          </p:cNvPicPr>
          <p:nvPr/>
        </p:nvPicPr>
        <p:blipFill>
          <a:blip r:embed="rId4"/>
          <a:stretch>
            <a:fillRect/>
          </a:stretch>
        </p:blipFill>
        <p:spPr>
          <a:xfrm>
            <a:off x="7526619" y="4096250"/>
            <a:ext cx="4000817" cy="2253092"/>
          </a:xfrm>
          <a:prstGeom prst="rect">
            <a:avLst/>
          </a:prstGeom>
        </p:spPr>
      </p:pic>
      <p:sp>
        <p:nvSpPr>
          <p:cNvPr id="6" name="Marcador de Posição do Número do Diapositivo 5">
            <a:extLst>
              <a:ext uri="{FF2B5EF4-FFF2-40B4-BE49-F238E27FC236}">
                <a16:creationId xmlns:a16="http://schemas.microsoft.com/office/drawing/2014/main" id="{D4A3A71D-EB03-F53C-A8EE-5D8C9B502F5C}"/>
              </a:ext>
            </a:extLst>
          </p:cNvPr>
          <p:cNvSpPr>
            <a:spLocks noGrp="1"/>
          </p:cNvSpPr>
          <p:nvPr>
            <p:ph type="sldNum" sz="quarter" idx="12"/>
          </p:nvPr>
        </p:nvSpPr>
        <p:spPr/>
        <p:txBody>
          <a:bodyPr/>
          <a:lstStyle/>
          <a:p>
            <a:fld id="{16DF2393-E0AF-A142-A6F2-72FCFC4F67B9}" type="slidenum">
              <a:rPr lang="en-US" smtClean="0"/>
              <a:t>3</a:t>
            </a:fld>
            <a:endParaRPr lang="en-US"/>
          </a:p>
        </p:txBody>
      </p:sp>
    </p:spTree>
    <p:extLst>
      <p:ext uri="{BB962C8B-B14F-4D97-AF65-F5344CB8AC3E}">
        <p14:creationId xmlns:p14="http://schemas.microsoft.com/office/powerpoint/2010/main" val="92422370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a:extLst>
            <a:ext uri="{FF2B5EF4-FFF2-40B4-BE49-F238E27FC236}">
              <a16:creationId xmlns:a16="http://schemas.microsoft.com/office/drawing/2014/main" id="{C2A036F1-E33A-9C3D-0E94-DA61DDF444A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3A056D5-D2DE-88F8-4E21-FFCE07CBDCC9}"/>
              </a:ext>
            </a:extLst>
          </p:cNvPr>
          <p:cNvSpPr>
            <a:spLocks noGrp="1"/>
          </p:cNvSpPr>
          <p:nvPr>
            <p:ph type="title"/>
          </p:nvPr>
        </p:nvSpPr>
        <p:spPr/>
        <p:txBody>
          <a:bodyPr/>
          <a:lstStyle/>
          <a:p>
            <a:r>
              <a:rPr lang="en-US" dirty="0">
                <a:latin typeface="Barlow" pitchFamily="2" charset="77"/>
              </a:rPr>
              <a:t>Spastic Ataxia 8 (SPAX8)</a:t>
            </a:r>
          </a:p>
        </p:txBody>
      </p:sp>
      <p:sp>
        <p:nvSpPr>
          <p:cNvPr id="3" name="Marcador de Posição de Conteúdo 2">
            <a:extLst>
              <a:ext uri="{FF2B5EF4-FFF2-40B4-BE49-F238E27FC236}">
                <a16:creationId xmlns:a16="http://schemas.microsoft.com/office/drawing/2014/main" id="{6502F72B-D5F1-0404-CA8B-70FB47920808}"/>
              </a:ext>
            </a:extLst>
          </p:cNvPr>
          <p:cNvSpPr>
            <a:spLocks noGrp="1"/>
          </p:cNvSpPr>
          <p:nvPr>
            <p:ph idx="1"/>
          </p:nvPr>
        </p:nvSpPr>
        <p:spPr>
          <a:xfrm>
            <a:off x="304800" y="1468282"/>
            <a:ext cx="6281530" cy="5197561"/>
          </a:xfrm>
        </p:spPr>
        <p:txBody>
          <a:bodyPr>
            <a:noAutofit/>
          </a:bodyPr>
          <a:lstStyle/>
          <a:p>
            <a:pPr lvl="1">
              <a:lnSpc>
                <a:spcPct val="200000"/>
              </a:lnSpc>
            </a:pPr>
            <a:r>
              <a:rPr lang="en-US" sz="2000" dirty="0">
                <a:latin typeface="Barlow" pitchFamily="2" charset="77"/>
              </a:rPr>
              <a:t>Rare autosomal recessive </a:t>
            </a:r>
            <a:r>
              <a:rPr lang="en-US" sz="2000" dirty="0">
                <a:solidFill>
                  <a:schemeClr val="tx1">
                    <a:lumMod val="60000"/>
                    <a:lumOff val="40000"/>
                  </a:schemeClr>
                </a:solidFill>
                <a:latin typeface="Barlow" pitchFamily="2" charset="77"/>
              </a:rPr>
              <a:t>neurodevelopmental disorder</a:t>
            </a:r>
          </a:p>
          <a:p>
            <a:pPr lvl="1">
              <a:lnSpc>
                <a:spcPct val="200000"/>
              </a:lnSpc>
            </a:pPr>
            <a:r>
              <a:rPr lang="en-US" sz="2000" dirty="0">
                <a:latin typeface="Barlow" pitchFamily="2" charset="77"/>
              </a:rPr>
              <a:t>It affects the brain and spinal pathways that </a:t>
            </a:r>
            <a:r>
              <a:rPr lang="en-US" sz="2000" dirty="0">
                <a:solidFill>
                  <a:schemeClr val="tx1">
                    <a:lumMod val="60000"/>
                    <a:lumOff val="40000"/>
                  </a:schemeClr>
                </a:solidFill>
                <a:latin typeface="Barlow" pitchFamily="2" charset="77"/>
              </a:rPr>
              <a:t>control movement, balance, and muscle tone</a:t>
            </a:r>
          </a:p>
          <a:p>
            <a:pPr lvl="1">
              <a:lnSpc>
                <a:spcPct val="200000"/>
              </a:lnSpc>
            </a:pPr>
            <a:r>
              <a:rPr lang="en-US" sz="2000" dirty="0">
                <a:latin typeface="Barlow" pitchFamily="2" charset="77"/>
              </a:rPr>
              <a:t>NKX6-2 mutations in SPAX8 may cause protein misfolding, </a:t>
            </a:r>
            <a:r>
              <a:rPr lang="en-US" sz="2000" dirty="0">
                <a:solidFill>
                  <a:schemeClr val="tx1">
                    <a:lumMod val="60000"/>
                    <a:lumOff val="40000"/>
                  </a:schemeClr>
                </a:solidFill>
                <a:latin typeface="Barlow" pitchFamily="2" charset="77"/>
              </a:rPr>
              <a:t>specially L163V mutation</a:t>
            </a:r>
          </a:p>
          <a:p>
            <a:pPr lvl="1">
              <a:lnSpc>
                <a:spcPct val="200000"/>
              </a:lnSpc>
            </a:pPr>
            <a:r>
              <a:rPr lang="en-US" sz="2000" dirty="0">
                <a:solidFill>
                  <a:schemeClr val="tx1">
                    <a:lumMod val="60000"/>
                    <a:lumOff val="40000"/>
                  </a:schemeClr>
                </a:solidFill>
                <a:latin typeface="Barlow" pitchFamily="2" charset="77"/>
              </a:rPr>
              <a:t>Death in early childhood</a:t>
            </a:r>
          </a:p>
        </p:txBody>
      </p:sp>
      <p:pic>
        <p:nvPicPr>
          <p:cNvPr id="6" name="Imagem 5">
            <a:extLst>
              <a:ext uri="{FF2B5EF4-FFF2-40B4-BE49-F238E27FC236}">
                <a16:creationId xmlns:a16="http://schemas.microsoft.com/office/drawing/2014/main" id="{F0DC701A-8A68-0A85-60AA-D344A380FB2C}"/>
              </a:ext>
            </a:extLst>
          </p:cNvPr>
          <p:cNvPicPr>
            <a:picLocks noChangeAspect="1"/>
          </p:cNvPicPr>
          <p:nvPr/>
        </p:nvPicPr>
        <p:blipFill>
          <a:blip r:embed="rId3"/>
          <a:stretch>
            <a:fillRect/>
          </a:stretch>
        </p:blipFill>
        <p:spPr>
          <a:xfrm>
            <a:off x="9721193" y="1801891"/>
            <a:ext cx="2011037" cy="2164052"/>
          </a:xfrm>
          <a:prstGeom prst="rect">
            <a:avLst/>
          </a:prstGeom>
        </p:spPr>
      </p:pic>
      <p:pic>
        <p:nvPicPr>
          <p:cNvPr id="7" name="Imagem 6" descr="Figure 1. ">
            <a:extLst>
              <a:ext uri="{FF2B5EF4-FFF2-40B4-BE49-F238E27FC236}">
                <a16:creationId xmlns:a16="http://schemas.microsoft.com/office/drawing/2014/main" id="{848F3F4F-DED3-04B4-16A3-00D2C0BB583E}"/>
              </a:ext>
            </a:extLst>
          </p:cNvPr>
          <p:cNvPicPr>
            <a:picLocks noChangeAspect="1"/>
          </p:cNvPicPr>
          <p:nvPr/>
        </p:nvPicPr>
        <p:blipFill>
          <a:blip r:embed="rId4"/>
          <a:srcRect t="11842" r="74559"/>
          <a:stretch>
            <a:fillRect/>
          </a:stretch>
        </p:blipFill>
        <p:spPr>
          <a:xfrm>
            <a:off x="6999224" y="1468282"/>
            <a:ext cx="2309075" cy="4772916"/>
          </a:xfrm>
          <a:prstGeom prst="rect">
            <a:avLst/>
          </a:prstGeom>
        </p:spPr>
      </p:pic>
      <p:sp>
        <p:nvSpPr>
          <p:cNvPr id="4" name="Marcador de Posição do Número do Diapositivo 3">
            <a:extLst>
              <a:ext uri="{FF2B5EF4-FFF2-40B4-BE49-F238E27FC236}">
                <a16:creationId xmlns:a16="http://schemas.microsoft.com/office/drawing/2014/main" id="{26E02B46-CB61-E914-E4B7-B4BC5FAA66F9}"/>
              </a:ext>
            </a:extLst>
          </p:cNvPr>
          <p:cNvSpPr>
            <a:spLocks noGrp="1"/>
          </p:cNvSpPr>
          <p:nvPr>
            <p:ph type="sldNum" sz="quarter" idx="12"/>
          </p:nvPr>
        </p:nvSpPr>
        <p:spPr/>
        <p:txBody>
          <a:bodyPr/>
          <a:lstStyle/>
          <a:p>
            <a:fld id="{16DF2393-E0AF-A142-A6F2-72FCFC4F67B9}" type="slidenum">
              <a:rPr lang="en-US" smtClean="0"/>
              <a:t>4</a:t>
            </a:fld>
            <a:endParaRPr lang="en-US"/>
          </a:p>
        </p:txBody>
      </p:sp>
    </p:spTree>
    <p:extLst>
      <p:ext uri="{BB962C8B-B14F-4D97-AF65-F5344CB8AC3E}">
        <p14:creationId xmlns:p14="http://schemas.microsoft.com/office/powerpoint/2010/main" val="289865968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C8A1DD-E3DE-B60C-CA40-4AB905DDDAC1}"/>
              </a:ext>
            </a:extLst>
          </p:cNvPr>
          <p:cNvSpPr>
            <a:spLocks noGrp="1"/>
          </p:cNvSpPr>
          <p:nvPr>
            <p:ph type="title"/>
          </p:nvPr>
        </p:nvSpPr>
        <p:spPr/>
        <p:txBody>
          <a:bodyPr/>
          <a:lstStyle/>
          <a:p>
            <a:r>
              <a:rPr lang="en-US" dirty="0">
                <a:latin typeface="Barlow" pitchFamily="2" charset="77"/>
              </a:rPr>
              <a:t>Why Low Dose Radiation Therapy (LD-RT)?</a:t>
            </a:r>
          </a:p>
        </p:txBody>
      </p:sp>
      <p:sp>
        <p:nvSpPr>
          <p:cNvPr id="3" name="Marcador de Posição de Conteúdo 2">
            <a:extLst>
              <a:ext uri="{FF2B5EF4-FFF2-40B4-BE49-F238E27FC236}">
                <a16:creationId xmlns:a16="http://schemas.microsoft.com/office/drawing/2014/main" id="{0E01F3E6-FBA1-2896-F922-E16D10BAB797}"/>
              </a:ext>
            </a:extLst>
          </p:cNvPr>
          <p:cNvSpPr>
            <a:spLocks noGrp="1"/>
          </p:cNvSpPr>
          <p:nvPr>
            <p:ph idx="1"/>
          </p:nvPr>
        </p:nvSpPr>
        <p:spPr>
          <a:xfrm>
            <a:off x="838200" y="1484243"/>
            <a:ext cx="5734878" cy="5116790"/>
          </a:xfrm>
        </p:spPr>
        <p:txBody>
          <a:bodyPr>
            <a:normAutofit fontScale="92500" lnSpcReduction="20000"/>
          </a:bodyPr>
          <a:lstStyle/>
          <a:p>
            <a:pPr marL="425450" indent="-285750">
              <a:lnSpc>
                <a:spcPct val="200000"/>
              </a:lnSpc>
            </a:pPr>
            <a:r>
              <a:rPr lang="en-US" sz="2200" dirty="0">
                <a:solidFill>
                  <a:schemeClr val="tx1">
                    <a:lumMod val="60000"/>
                    <a:lumOff val="40000"/>
                  </a:schemeClr>
                </a:solidFill>
                <a:latin typeface="Barlow" pitchFamily="2" charset="77"/>
                <a:cs typeface="Calibri" panose="020F0502020204030204" pitchFamily="34" charset="0"/>
              </a:rPr>
              <a:t>Hormetic</a:t>
            </a:r>
            <a:r>
              <a:rPr lang="en-US" sz="2200" dirty="0">
                <a:latin typeface="Barlow" pitchFamily="2" charset="77"/>
                <a:cs typeface="Calibri" panose="020F0502020204030204" pitchFamily="34" charset="0"/>
              </a:rPr>
              <a:t> nature</a:t>
            </a:r>
          </a:p>
          <a:p>
            <a:pPr marL="425450" indent="-285750">
              <a:lnSpc>
                <a:spcPct val="200000"/>
              </a:lnSpc>
            </a:pPr>
            <a:r>
              <a:rPr lang="en-US" sz="2200" dirty="0">
                <a:latin typeface="Barlow" pitchFamily="2" charset="77"/>
                <a:cs typeface="Calibri" panose="020F0502020204030204" pitchFamily="34" charset="0"/>
              </a:rPr>
              <a:t>Non-toxic biological effects</a:t>
            </a:r>
          </a:p>
          <a:p>
            <a:pPr marL="425450" indent="-285750">
              <a:lnSpc>
                <a:spcPct val="200000"/>
              </a:lnSpc>
            </a:pPr>
            <a:r>
              <a:rPr lang="en-US" sz="2200" dirty="0">
                <a:latin typeface="Barlow" pitchFamily="2" charset="77"/>
                <a:cs typeface="Calibri" panose="020F0502020204030204" pitchFamily="34" charset="0"/>
              </a:rPr>
              <a:t>Successfully treating </a:t>
            </a:r>
            <a:r>
              <a:rPr lang="en-US" sz="2200" dirty="0">
                <a:solidFill>
                  <a:schemeClr val="tx1">
                    <a:lumMod val="60000"/>
                    <a:lumOff val="40000"/>
                  </a:schemeClr>
                </a:solidFill>
                <a:latin typeface="Barlow" pitchFamily="2" charset="77"/>
                <a:cs typeface="Calibri" panose="020F0502020204030204" pitchFamily="34" charset="0"/>
              </a:rPr>
              <a:t>peripheral amyloidosis </a:t>
            </a:r>
          </a:p>
          <a:p>
            <a:pPr marL="425450" indent="-285750">
              <a:lnSpc>
                <a:spcPct val="200000"/>
              </a:lnSpc>
            </a:pPr>
            <a:r>
              <a:rPr lang="en-US" sz="2200" b="1" dirty="0">
                <a:latin typeface="Barlow" pitchFamily="2" charset="77"/>
                <a:cs typeface="Calibri" panose="020F0502020204030204" pitchFamily="34" charset="0"/>
              </a:rPr>
              <a:t>Hypothesis: LD-RT for neurodegenerative disorders</a:t>
            </a:r>
          </a:p>
          <a:p>
            <a:pPr marL="882650" lvl="1" indent="-285750">
              <a:lnSpc>
                <a:spcPct val="200000"/>
              </a:lnSpc>
            </a:pPr>
            <a:r>
              <a:rPr lang="en-US" sz="2200" dirty="0">
                <a:latin typeface="Barlow" pitchFamily="2" charset="77"/>
                <a:cs typeface="Calibri" panose="020F0502020204030204" pitchFamily="34" charset="0"/>
              </a:rPr>
              <a:t>Break the </a:t>
            </a:r>
            <a:r>
              <a:rPr lang="en-US" sz="2200" dirty="0">
                <a:solidFill>
                  <a:schemeClr val="tx1">
                    <a:lumMod val="60000"/>
                    <a:lumOff val="40000"/>
                  </a:schemeClr>
                </a:solidFill>
                <a:latin typeface="Barlow" pitchFamily="2" charset="77"/>
                <a:cs typeface="Calibri" panose="020F0502020204030204" pitchFamily="34" charset="0"/>
              </a:rPr>
              <a:t>H-bonds</a:t>
            </a:r>
            <a:r>
              <a:rPr lang="en-US" sz="2200" dirty="0">
                <a:latin typeface="Barlow" pitchFamily="2" charset="77"/>
                <a:cs typeface="Calibri" panose="020F0502020204030204" pitchFamily="34" charset="0"/>
              </a:rPr>
              <a:t> of amyloid structures </a:t>
            </a:r>
          </a:p>
          <a:p>
            <a:pPr marL="882650" lvl="1" indent="-285750">
              <a:lnSpc>
                <a:spcPct val="200000"/>
              </a:lnSpc>
            </a:pPr>
            <a:r>
              <a:rPr lang="en-US" sz="2200" dirty="0">
                <a:latin typeface="Barlow" pitchFamily="2" charset="77"/>
                <a:cs typeface="Calibri" panose="020F0502020204030204" pitchFamily="34" charset="0"/>
              </a:rPr>
              <a:t>Induce anti-inflammatory responses, decreasing </a:t>
            </a:r>
            <a:r>
              <a:rPr lang="en-US" sz="2200" dirty="0">
                <a:solidFill>
                  <a:schemeClr val="tx1">
                    <a:lumMod val="60000"/>
                    <a:lumOff val="40000"/>
                  </a:schemeClr>
                </a:solidFill>
                <a:latin typeface="Barlow" pitchFamily="2" charset="77"/>
                <a:cs typeface="Calibri" panose="020F0502020204030204" pitchFamily="34" charset="0"/>
              </a:rPr>
              <a:t>neuroinflammation</a:t>
            </a:r>
            <a:r>
              <a:rPr lang="en-US" dirty="0">
                <a:latin typeface="Barlow" pitchFamily="2" charset="77"/>
              </a:rPr>
              <a:t>	</a:t>
            </a:r>
          </a:p>
          <a:p>
            <a:endParaRPr lang="en-US" dirty="0"/>
          </a:p>
        </p:txBody>
      </p:sp>
      <p:pic>
        <p:nvPicPr>
          <p:cNvPr id="4" name="Imagem 3" descr="Uma imagem com texto, file, captura de ecrã, Tipo de letra&#10;&#10;Os conteúdos gerados por IA podem estar incorretos.">
            <a:extLst>
              <a:ext uri="{FF2B5EF4-FFF2-40B4-BE49-F238E27FC236}">
                <a16:creationId xmlns:a16="http://schemas.microsoft.com/office/drawing/2014/main" id="{A494CB65-B8E2-36B2-1A76-E2E78D0A648E}"/>
              </a:ext>
            </a:extLst>
          </p:cNvPr>
          <p:cNvPicPr>
            <a:picLocks noChangeAspect="1"/>
          </p:cNvPicPr>
          <p:nvPr/>
        </p:nvPicPr>
        <p:blipFill>
          <a:blip r:embed="rId3"/>
          <a:srcRect b="32672"/>
          <a:stretch>
            <a:fillRect/>
          </a:stretch>
        </p:blipFill>
        <p:spPr>
          <a:xfrm>
            <a:off x="6828800" y="2106849"/>
            <a:ext cx="5124661" cy="2239003"/>
          </a:xfrm>
          <a:prstGeom prst="rect">
            <a:avLst/>
          </a:prstGeom>
        </p:spPr>
      </p:pic>
      <p:sp>
        <p:nvSpPr>
          <p:cNvPr id="5" name="Text Box 180">
            <a:extLst>
              <a:ext uri="{FF2B5EF4-FFF2-40B4-BE49-F238E27FC236}">
                <a16:creationId xmlns:a16="http://schemas.microsoft.com/office/drawing/2014/main" id="{9B19830B-3330-3BFA-2F3E-62729E5C88E8}"/>
              </a:ext>
            </a:extLst>
          </p:cNvPr>
          <p:cNvSpPr txBox="1">
            <a:spLocks noChangeArrowheads="1"/>
          </p:cNvSpPr>
          <p:nvPr/>
        </p:nvSpPr>
        <p:spPr bwMode="auto">
          <a:xfrm>
            <a:off x="7344865" y="4441871"/>
            <a:ext cx="4241067" cy="426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970" tIns="43485" rIns="86970" bIns="43485">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1100" i="1" dirty="0">
                <a:solidFill>
                  <a:schemeClr val="dk1"/>
                </a:solidFill>
                <a:latin typeface="Barlow" pitchFamily="2" charset="77"/>
                <a:ea typeface="Nanum Gothic"/>
                <a:cs typeface="Calibri" panose="020F0502020204030204" pitchFamily="34" charset="0"/>
                <a:sym typeface="Nanum Gothic"/>
              </a:rPr>
              <a:t>R</a:t>
            </a:r>
            <a:r>
              <a:rPr lang="en-US" sz="1100" i="1" dirty="0">
                <a:solidFill>
                  <a:schemeClr val="dk1"/>
                </a:solidFill>
                <a:latin typeface="Barlow" pitchFamily="2" charset="77"/>
                <a:ea typeface="Nanum Gothic"/>
                <a:cs typeface="Calibri" panose="020F0502020204030204" pitchFamily="34" charset="0"/>
              </a:rPr>
              <a:t>epresentation of molecular and cellular mechanisms of low- and high-dose radiation doses [2]</a:t>
            </a:r>
          </a:p>
        </p:txBody>
      </p:sp>
      <p:sp>
        <p:nvSpPr>
          <p:cNvPr id="7" name="Marcador de Posição do Número do Diapositivo 6">
            <a:extLst>
              <a:ext uri="{FF2B5EF4-FFF2-40B4-BE49-F238E27FC236}">
                <a16:creationId xmlns:a16="http://schemas.microsoft.com/office/drawing/2014/main" id="{AAD9711A-099A-823E-2960-0A835C5AE78D}"/>
              </a:ext>
            </a:extLst>
          </p:cNvPr>
          <p:cNvSpPr>
            <a:spLocks noGrp="1"/>
          </p:cNvSpPr>
          <p:nvPr>
            <p:ph type="sldNum" sz="quarter" idx="12"/>
          </p:nvPr>
        </p:nvSpPr>
        <p:spPr/>
        <p:txBody>
          <a:bodyPr/>
          <a:lstStyle/>
          <a:p>
            <a:fld id="{16DF2393-E0AF-A142-A6F2-72FCFC4F67B9}" type="slidenum">
              <a:rPr lang="en-US" smtClean="0"/>
              <a:t>5</a:t>
            </a:fld>
            <a:endParaRPr lang="en-US"/>
          </a:p>
        </p:txBody>
      </p:sp>
    </p:spTree>
    <p:extLst>
      <p:ext uri="{BB962C8B-B14F-4D97-AF65-F5344CB8AC3E}">
        <p14:creationId xmlns:p14="http://schemas.microsoft.com/office/powerpoint/2010/main" val="42360379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a:extLst>
            <a:ext uri="{FF2B5EF4-FFF2-40B4-BE49-F238E27FC236}">
              <a16:creationId xmlns:a16="http://schemas.microsoft.com/office/drawing/2014/main" id="{4802DAE3-7945-2360-F290-2AF5C5FE06E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2827B66-EBA2-B985-DAEA-EECCF4D03E1C}"/>
              </a:ext>
            </a:extLst>
          </p:cNvPr>
          <p:cNvSpPr>
            <a:spLocks noGrp="1"/>
          </p:cNvSpPr>
          <p:nvPr>
            <p:ph type="title" idx="4294967295"/>
          </p:nvPr>
        </p:nvSpPr>
        <p:spPr>
          <a:xfrm>
            <a:off x="261689" y="364123"/>
            <a:ext cx="10493375" cy="1089025"/>
          </a:xfrm>
        </p:spPr>
        <p:txBody>
          <a:bodyPr>
            <a:normAutofit/>
          </a:bodyPr>
          <a:lstStyle/>
          <a:p>
            <a:pPr algn="l"/>
            <a:r>
              <a:rPr lang="en-US" sz="4800" dirty="0">
                <a:latin typeface="Barlow" pitchFamily="2" charset="77"/>
              </a:rPr>
              <a:t>Proton Boron Capture Therapy  (PBCT)</a:t>
            </a:r>
            <a:endParaRPr lang="en-US" dirty="0">
              <a:latin typeface="Barlow" pitchFamily="2" charset="77"/>
            </a:endParaRPr>
          </a:p>
        </p:txBody>
      </p:sp>
      <p:sp>
        <p:nvSpPr>
          <p:cNvPr id="3" name="Marcador de Posição do Texto 2">
            <a:extLst>
              <a:ext uri="{FF2B5EF4-FFF2-40B4-BE49-F238E27FC236}">
                <a16:creationId xmlns:a16="http://schemas.microsoft.com/office/drawing/2014/main" id="{9C479812-79B4-0D60-8A55-D020D8C2E014}"/>
              </a:ext>
            </a:extLst>
          </p:cNvPr>
          <p:cNvSpPr>
            <a:spLocks noGrp="1"/>
          </p:cNvSpPr>
          <p:nvPr>
            <p:ph type="body" idx="4294967295"/>
          </p:nvPr>
        </p:nvSpPr>
        <p:spPr>
          <a:xfrm>
            <a:off x="0" y="1893888"/>
            <a:ext cx="7561263" cy="4276725"/>
          </a:xfrm>
        </p:spPr>
        <p:txBody>
          <a:bodyPr/>
          <a:lstStyle/>
          <a:p>
            <a:pPr marL="567252" indent="-380990">
              <a:lnSpc>
                <a:spcPct val="200000"/>
              </a:lnSpc>
            </a:pPr>
            <a:r>
              <a:rPr lang="en-US" sz="1867" dirty="0">
                <a:latin typeface="Barlow" pitchFamily="2" charset="77"/>
                <a:cs typeface="Calibri" panose="020F0502020204030204" pitchFamily="34" charset="0"/>
              </a:rPr>
              <a:t>Nuclear fusion reaction releases </a:t>
            </a:r>
            <a:r>
              <a:rPr lang="en-US" sz="1867" dirty="0">
                <a:solidFill>
                  <a:schemeClr val="tx1">
                    <a:lumMod val="60000"/>
                    <a:lumOff val="40000"/>
                  </a:schemeClr>
                </a:solidFill>
                <a:latin typeface="Barlow" pitchFamily="2" charset="77"/>
                <a:cs typeface="Calibri" panose="020F0502020204030204" pitchFamily="34" charset="0"/>
              </a:rPr>
              <a:t>3 alpha particles</a:t>
            </a:r>
          </a:p>
          <a:p>
            <a:pPr marL="567252" indent="-380990">
              <a:lnSpc>
                <a:spcPct val="200000"/>
              </a:lnSpc>
            </a:pPr>
            <a:r>
              <a:rPr lang="en-US" sz="1867" dirty="0">
                <a:latin typeface="Barlow" pitchFamily="2" charset="77"/>
                <a:cs typeface="Calibri" panose="020F0502020204030204" pitchFamily="34" charset="0"/>
              </a:rPr>
              <a:t>Probability of occurrence in low-energy protons (675 keV)</a:t>
            </a:r>
            <a:endParaRPr lang="en-US" sz="1867" dirty="0">
              <a:solidFill>
                <a:schemeClr val="tx1">
                  <a:lumMod val="40000"/>
                  <a:lumOff val="60000"/>
                </a:schemeClr>
              </a:solidFill>
              <a:latin typeface="Barlow" pitchFamily="2" charset="77"/>
              <a:cs typeface="Calibri" panose="020F0502020204030204" pitchFamily="34" charset="0"/>
            </a:endParaRPr>
          </a:p>
          <a:p>
            <a:pPr marL="567252" indent="-380990">
              <a:lnSpc>
                <a:spcPct val="200000"/>
              </a:lnSpc>
            </a:pPr>
            <a:r>
              <a:rPr lang="en-US" sz="1867" dirty="0">
                <a:solidFill>
                  <a:schemeClr val="tx1">
                    <a:lumMod val="60000"/>
                    <a:lumOff val="40000"/>
                  </a:schemeClr>
                </a:solidFill>
                <a:latin typeface="Barlow" pitchFamily="2" charset="77"/>
                <a:cs typeface="Calibri" panose="020F0502020204030204" pitchFamily="34" charset="0"/>
              </a:rPr>
              <a:t>Alpha Particles:</a:t>
            </a:r>
          </a:p>
          <a:p>
            <a:pPr marL="1176837" lvl="1" indent="-380990">
              <a:lnSpc>
                <a:spcPct val="200000"/>
              </a:lnSpc>
            </a:pPr>
            <a:r>
              <a:rPr lang="en-US" sz="1867" dirty="0">
                <a:latin typeface="Barlow" pitchFamily="2" charset="77"/>
                <a:cs typeface="Calibri" panose="020F0502020204030204" pitchFamily="34" charset="0"/>
              </a:rPr>
              <a:t>High </a:t>
            </a:r>
            <a:r>
              <a:rPr lang="en-US" sz="1867" dirty="0">
                <a:solidFill>
                  <a:schemeClr val="tx1">
                    <a:lumMod val="60000"/>
                    <a:lumOff val="40000"/>
                  </a:schemeClr>
                </a:solidFill>
                <a:latin typeface="Barlow" pitchFamily="2" charset="77"/>
                <a:cs typeface="Calibri" panose="020F0502020204030204" pitchFamily="34" charset="0"/>
              </a:rPr>
              <a:t>linear energy transfer  </a:t>
            </a:r>
            <a:r>
              <a:rPr lang="en-US" sz="1867" dirty="0">
                <a:latin typeface="Barlow" pitchFamily="2" charset="77"/>
                <a:cs typeface="Calibri" panose="020F0502020204030204" pitchFamily="34" charset="0"/>
              </a:rPr>
              <a:t>(LET)</a:t>
            </a:r>
          </a:p>
          <a:p>
            <a:pPr marL="1176837" lvl="1" indent="-380990">
              <a:lnSpc>
                <a:spcPct val="200000"/>
              </a:lnSpc>
            </a:pPr>
            <a:r>
              <a:rPr lang="en-US" sz="1867" dirty="0">
                <a:solidFill>
                  <a:schemeClr val="tx1">
                    <a:lumMod val="60000"/>
                    <a:lumOff val="40000"/>
                  </a:schemeClr>
                </a:solidFill>
                <a:latin typeface="Barlow" pitchFamily="2" charset="77"/>
                <a:cs typeface="Calibri" panose="020F0502020204030204" pitchFamily="34" charset="0"/>
              </a:rPr>
              <a:t>Short linear path  </a:t>
            </a:r>
            <a:r>
              <a:rPr lang="en-US" sz="1867" dirty="0">
                <a:latin typeface="Barlow" pitchFamily="2" charset="77"/>
                <a:cs typeface="Calibri" panose="020F0502020204030204" pitchFamily="34" charset="0"/>
              </a:rPr>
              <a:t>(under 30 µm)  targeting the closest cells</a:t>
            </a:r>
          </a:p>
          <a:p>
            <a:pPr marL="1176837" lvl="1" indent="-380990">
              <a:lnSpc>
                <a:spcPct val="200000"/>
              </a:lnSpc>
            </a:pPr>
            <a:r>
              <a:rPr lang="en-US" sz="1867" dirty="0">
                <a:latin typeface="Barlow" pitchFamily="2" charset="77"/>
                <a:cs typeface="Calibri" panose="020F0502020204030204" pitchFamily="34" charset="0"/>
              </a:rPr>
              <a:t>8.68 MeV released energy</a:t>
            </a:r>
          </a:p>
        </p:txBody>
      </p:sp>
      <p:pic>
        <p:nvPicPr>
          <p:cNvPr id="4" name="Picture 2" descr="On the effectiveness of proton boron fusion therapy (PBFT) at cellular  level | Scientific Reports">
            <a:extLst>
              <a:ext uri="{FF2B5EF4-FFF2-40B4-BE49-F238E27FC236}">
                <a16:creationId xmlns:a16="http://schemas.microsoft.com/office/drawing/2014/main" id="{FA7BE76A-D9DF-9322-64A4-2FB49897011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6610"/>
          <a:stretch>
            <a:fillRect/>
          </a:stretch>
        </p:blipFill>
        <p:spPr bwMode="auto">
          <a:xfrm>
            <a:off x="8105969" y="2062265"/>
            <a:ext cx="3307615" cy="3699316"/>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180">
            <a:extLst>
              <a:ext uri="{FF2B5EF4-FFF2-40B4-BE49-F238E27FC236}">
                <a16:creationId xmlns:a16="http://schemas.microsoft.com/office/drawing/2014/main" id="{EA7C2545-608E-6E56-0F82-3F7FDA214E50}"/>
              </a:ext>
            </a:extLst>
          </p:cNvPr>
          <p:cNvSpPr txBox="1">
            <a:spLocks noChangeArrowheads="1"/>
          </p:cNvSpPr>
          <p:nvPr/>
        </p:nvSpPr>
        <p:spPr bwMode="auto">
          <a:xfrm>
            <a:off x="8192235" y="5714986"/>
            <a:ext cx="3135077" cy="568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15960" tIns="57980" rIns="115960" bIns="5798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1467" i="1" dirty="0">
                <a:solidFill>
                  <a:schemeClr val="dk1"/>
                </a:solidFill>
                <a:latin typeface="Barlow" pitchFamily="2" charset="77"/>
                <a:ea typeface="Nanum Gothic"/>
                <a:cs typeface="Calibri" panose="020F0502020204030204" pitchFamily="34" charset="0"/>
              </a:rPr>
              <a:t>Representation of proton boron (</a:t>
            </a:r>
            <a:r>
              <a:rPr lang="en-US" sz="1467" i="1" baseline="30000" dirty="0">
                <a:solidFill>
                  <a:schemeClr val="dk1"/>
                </a:solidFill>
                <a:latin typeface="Barlow" pitchFamily="2" charset="77"/>
                <a:ea typeface="Nanum Gothic"/>
                <a:cs typeface="Calibri" panose="020F0502020204030204" pitchFamily="34" charset="0"/>
              </a:rPr>
              <a:t>11</a:t>
            </a:r>
            <a:r>
              <a:rPr lang="en-US" sz="1467" i="1" dirty="0">
                <a:solidFill>
                  <a:schemeClr val="dk1"/>
                </a:solidFill>
                <a:latin typeface="Barlow" pitchFamily="2" charset="77"/>
                <a:ea typeface="Nanum Gothic"/>
                <a:cs typeface="Calibri" panose="020F0502020204030204" pitchFamily="34" charset="0"/>
              </a:rPr>
              <a:t>B) fusion reaction [4] </a:t>
            </a:r>
          </a:p>
        </p:txBody>
      </p:sp>
      <p:sp>
        <p:nvSpPr>
          <p:cNvPr id="17" name="CaixaDeTexto 16">
            <a:extLst>
              <a:ext uri="{FF2B5EF4-FFF2-40B4-BE49-F238E27FC236}">
                <a16:creationId xmlns:a16="http://schemas.microsoft.com/office/drawing/2014/main" id="{002675CE-6D4C-2195-258F-EFF8B8B74F10}"/>
              </a:ext>
            </a:extLst>
          </p:cNvPr>
          <p:cNvSpPr txBox="1"/>
          <p:nvPr/>
        </p:nvSpPr>
        <p:spPr>
          <a:xfrm>
            <a:off x="8321834" y="1624631"/>
            <a:ext cx="2875877" cy="374571"/>
          </a:xfrm>
          <a:prstGeom prst="roundRect">
            <a:avLst/>
          </a:prstGeom>
          <a:solidFill>
            <a:schemeClr val="accent2">
              <a:lumMod val="20000"/>
              <a:lumOff val="80000"/>
            </a:schemeClr>
          </a:solidFill>
          <a:ln>
            <a:solidFill>
              <a:schemeClr val="tx1">
                <a:lumMod val="20000"/>
                <a:lumOff val="80000"/>
              </a:schemeClr>
            </a:solidFill>
          </a:ln>
        </p:spPr>
        <p:txBody>
          <a:bodyPr wrap="square" rtlCol="0">
            <a:spAutoFit/>
          </a:bodyPr>
          <a:lstStyle/>
          <a:p>
            <a:pPr marL="186262"/>
            <a:r>
              <a:rPr lang="pt-PT" sz="1600" baseline="30000" dirty="0">
                <a:solidFill>
                  <a:srgbClr val="1F3C5A"/>
                </a:solidFill>
                <a:latin typeface="Barlow" pitchFamily="2" charset="77"/>
                <a:cs typeface="Calibri" panose="020F0502020204030204" pitchFamily="34" charset="0"/>
              </a:rPr>
              <a:t>11</a:t>
            </a:r>
            <a:r>
              <a:rPr lang="pt-PT" sz="1600" dirty="0">
                <a:solidFill>
                  <a:srgbClr val="1F3C5A"/>
                </a:solidFill>
                <a:latin typeface="Barlow" pitchFamily="2" charset="77"/>
                <a:cs typeface="Calibri" panose="020F0502020204030204" pitchFamily="34" charset="0"/>
              </a:rPr>
              <a:t>B + p </a:t>
            </a:r>
            <a:r>
              <a:rPr lang="en-US" sz="1600" dirty="0">
                <a:latin typeface="Barlow" pitchFamily="2" charset="77"/>
                <a:cs typeface="Calibri" panose="020F0502020204030204" pitchFamily="34" charset="0"/>
              </a:rPr>
              <a:t>→  3</a:t>
            </a:r>
            <a:r>
              <a:rPr lang="el-GR" sz="1600" dirty="0">
                <a:solidFill>
                  <a:srgbClr val="1F3C5A"/>
                </a:solidFill>
                <a:latin typeface="Barlow" pitchFamily="2" charset="77"/>
                <a:cs typeface="Calibri" panose="020F0502020204030204" pitchFamily="34" charset="0"/>
              </a:rPr>
              <a:t>α</a:t>
            </a:r>
            <a:r>
              <a:rPr lang="pt-PT" sz="1600" dirty="0">
                <a:solidFill>
                  <a:srgbClr val="1F3C5A"/>
                </a:solidFill>
                <a:latin typeface="Barlow" pitchFamily="2" charset="77"/>
                <a:cs typeface="Calibri" panose="020F0502020204030204" pitchFamily="34" charset="0"/>
              </a:rPr>
              <a:t> + 8.68 MeV</a:t>
            </a:r>
          </a:p>
        </p:txBody>
      </p:sp>
      <p:cxnSp>
        <p:nvCxnSpPr>
          <p:cNvPr id="9" name="Conexão Reta 8">
            <a:extLst>
              <a:ext uri="{FF2B5EF4-FFF2-40B4-BE49-F238E27FC236}">
                <a16:creationId xmlns:a16="http://schemas.microsoft.com/office/drawing/2014/main" id="{2F14D3BA-5905-3149-8A99-C7DA76425D14}"/>
              </a:ext>
            </a:extLst>
          </p:cNvPr>
          <p:cNvCxnSpPr>
            <a:cxnSpLocks/>
          </p:cNvCxnSpPr>
          <p:nvPr/>
        </p:nvCxnSpPr>
        <p:spPr>
          <a:xfrm>
            <a:off x="110034" y="6468133"/>
            <a:ext cx="2616820" cy="0"/>
          </a:xfrm>
          <a:prstGeom prst="line">
            <a:avLst/>
          </a:prstGeom>
          <a:ln>
            <a:solidFill>
              <a:schemeClr val="tx1">
                <a:lumMod val="40000"/>
                <a:lumOff val="60000"/>
              </a:schemeClr>
            </a:solidFill>
          </a:ln>
        </p:spPr>
        <p:style>
          <a:lnRef idx="1">
            <a:schemeClr val="dk1"/>
          </a:lnRef>
          <a:fillRef idx="0">
            <a:schemeClr val="dk1"/>
          </a:fillRef>
          <a:effectRef idx="0">
            <a:schemeClr val="dk1"/>
          </a:effectRef>
          <a:fontRef idx="minor">
            <a:schemeClr val="tx1"/>
          </a:fontRef>
        </p:style>
      </p:cxnSp>
      <p:sp>
        <p:nvSpPr>
          <p:cNvPr id="10" name="CaixaDeTexto 9">
            <a:extLst>
              <a:ext uri="{FF2B5EF4-FFF2-40B4-BE49-F238E27FC236}">
                <a16:creationId xmlns:a16="http://schemas.microsoft.com/office/drawing/2014/main" id="{02282DD0-83F6-DB8F-3C8D-E615A884778D}"/>
              </a:ext>
            </a:extLst>
          </p:cNvPr>
          <p:cNvSpPr txBox="1"/>
          <p:nvPr/>
        </p:nvSpPr>
        <p:spPr>
          <a:xfrm>
            <a:off x="110033" y="6513579"/>
            <a:ext cx="5398344" cy="215444"/>
          </a:xfrm>
          <a:prstGeom prst="rect">
            <a:avLst/>
          </a:prstGeom>
          <a:noFill/>
        </p:spPr>
        <p:txBody>
          <a:bodyPr wrap="square" rtlCol="0">
            <a:spAutoFit/>
          </a:bodyPr>
          <a:lstStyle/>
          <a:p>
            <a:r>
              <a:rPr lang="en-US" sz="800" dirty="0">
                <a:solidFill>
                  <a:schemeClr val="dk1"/>
                </a:solidFill>
                <a:latin typeface="Barlow" pitchFamily="2" charset="77"/>
                <a:ea typeface="Nanum Gothic"/>
              </a:rPr>
              <a:t>[4]  </a:t>
            </a:r>
            <a:r>
              <a:rPr lang="en-US" sz="800" i="1" dirty="0" err="1">
                <a:solidFill>
                  <a:schemeClr val="dk1"/>
                </a:solidFill>
                <a:latin typeface="Barlow" pitchFamily="2" charset="77"/>
                <a:ea typeface="Nanum Gothic"/>
                <a:cs typeface="Calibri" panose="020F0502020204030204" pitchFamily="34" charset="0"/>
              </a:rPr>
              <a:t>Shahmohammadi</a:t>
            </a:r>
            <a:r>
              <a:rPr lang="en-US" sz="800" i="1" dirty="0">
                <a:solidFill>
                  <a:schemeClr val="dk1"/>
                </a:solidFill>
                <a:latin typeface="Barlow" pitchFamily="2" charset="77"/>
                <a:ea typeface="Nanum Gothic"/>
                <a:cs typeface="Calibri" panose="020F0502020204030204" pitchFamily="34" charset="0"/>
              </a:rPr>
              <a:t>, B. et al.  Sci Rep 12, 18098 (2022)</a:t>
            </a:r>
            <a:endParaRPr lang="en-US" sz="800" dirty="0">
              <a:solidFill>
                <a:schemeClr val="dk1"/>
              </a:solidFill>
              <a:latin typeface="Barlow" pitchFamily="2" charset="77"/>
              <a:ea typeface="Nanum Gothic"/>
            </a:endParaRPr>
          </a:p>
        </p:txBody>
      </p:sp>
      <p:sp>
        <p:nvSpPr>
          <p:cNvPr id="5" name="Marcador de Posição do Número do Diapositivo 4">
            <a:extLst>
              <a:ext uri="{FF2B5EF4-FFF2-40B4-BE49-F238E27FC236}">
                <a16:creationId xmlns:a16="http://schemas.microsoft.com/office/drawing/2014/main" id="{9FFF9DB9-62E5-82F5-4CCC-CF8E63E3939D}"/>
              </a:ext>
            </a:extLst>
          </p:cNvPr>
          <p:cNvSpPr>
            <a:spLocks noGrp="1"/>
          </p:cNvSpPr>
          <p:nvPr>
            <p:ph type="sldNum" sz="quarter" idx="12"/>
          </p:nvPr>
        </p:nvSpPr>
        <p:spPr/>
        <p:txBody>
          <a:bodyPr/>
          <a:lstStyle/>
          <a:p>
            <a:fld id="{16DF2393-E0AF-A142-A6F2-72FCFC4F67B9}" type="slidenum">
              <a:rPr lang="en-US" smtClean="0"/>
              <a:t>6</a:t>
            </a:fld>
            <a:endParaRPr lang="en-US"/>
          </a:p>
        </p:txBody>
      </p:sp>
    </p:spTree>
    <p:extLst>
      <p:ext uri="{BB962C8B-B14F-4D97-AF65-F5344CB8AC3E}">
        <p14:creationId xmlns:p14="http://schemas.microsoft.com/office/powerpoint/2010/main" val="118927457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a:extLst>
            <a:ext uri="{FF2B5EF4-FFF2-40B4-BE49-F238E27FC236}">
              <a16:creationId xmlns:a16="http://schemas.microsoft.com/office/drawing/2014/main" id="{C83631BF-76FE-A5A4-A58A-9978E487B40C}"/>
            </a:ext>
          </a:extLst>
        </p:cNvPr>
        <p:cNvGrpSpPr/>
        <p:nvPr/>
      </p:nvGrpSpPr>
      <p:grpSpPr>
        <a:xfrm>
          <a:off x="0" y="0"/>
          <a:ext cx="0" cy="0"/>
          <a:chOff x="0" y="0"/>
          <a:chExt cx="0" cy="0"/>
        </a:xfrm>
      </p:grpSpPr>
      <p:sp>
        <p:nvSpPr>
          <p:cNvPr id="7" name="Marcador de Posição do Número do Diapositivo 6">
            <a:extLst>
              <a:ext uri="{FF2B5EF4-FFF2-40B4-BE49-F238E27FC236}">
                <a16:creationId xmlns:a16="http://schemas.microsoft.com/office/drawing/2014/main" id="{8A9E2783-0ED5-8498-E764-CD66125E2487}"/>
              </a:ext>
            </a:extLst>
          </p:cNvPr>
          <p:cNvSpPr>
            <a:spLocks noGrp="1"/>
          </p:cNvSpPr>
          <p:nvPr>
            <p:ph type="sldNum" sz="quarter" idx="12"/>
          </p:nvPr>
        </p:nvSpPr>
        <p:spPr/>
        <p:txBody>
          <a:bodyPr/>
          <a:lstStyle/>
          <a:p>
            <a:fld id="{16DF2393-E0AF-A142-A6F2-72FCFC4F67B9}" type="slidenum">
              <a:rPr lang="en-US" smtClean="0"/>
              <a:t>7</a:t>
            </a:fld>
            <a:endParaRPr lang="en-US"/>
          </a:p>
        </p:txBody>
      </p:sp>
      <p:sp>
        <p:nvSpPr>
          <p:cNvPr id="2" name="Título 1">
            <a:extLst>
              <a:ext uri="{FF2B5EF4-FFF2-40B4-BE49-F238E27FC236}">
                <a16:creationId xmlns:a16="http://schemas.microsoft.com/office/drawing/2014/main" id="{3225B4F6-4F7E-2DBE-6EB9-5641B0B01C98}"/>
              </a:ext>
            </a:extLst>
          </p:cNvPr>
          <p:cNvSpPr>
            <a:spLocks noGrp="1"/>
          </p:cNvSpPr>
          <p:nvPr>
            <p:ph type="title" idx="4294967295"/>
          </p:nvPr>
        </p:nvSpPr>
        <p:spPr>
          <a:xfrm>
            <a:off x="291548" y="447705"/>
            <a:ext cx="10410825" cy="893763"/>
          </a:xfrm>
        </p:spPr>
        <p:txBody>
          <a:bodyPr/>
          <a:lstStyle/>
          <a:p>
            <a:pPr algn="l"/>
            <a:r>
              <a:rPr lang="en-US" sz="4533" dirty="0">
                <a:latin typeface="Barlow" pitchFamily="2" charset="77"/>
                <a:cs typeface="Calibri" panose="020F0502020204030204" pitchFamily="34" charset="0"/>
              </a:rPr>
              <a:t>Boron Neutron Capture Therapy (BNCT)</a:t>
            </a:r>
            <a:endParaRPr lang="en-US" sz="4533" dirty="0">
              <a:latin typeface="Barlow" pitchFamily="2" charset="77"/>
            </a:endParaRPr>
          </a:p>
        </p:txBody>
      </p:sp>
      <p:sp>
        <p:nvSpPr>
          <p:cNvPr id="3" name="Marcador de Posição do Texto 2">
            <a:extLst>
              <a:ext uri="{FF2B5EF4-FFF2-40B4-BE49-F238E27FC236}">
                <a16:creationId xmlns:a16="http://schemas.microsoft.com/office/drawing/2014/main" id="{1A400B3C-F689-E3E0-C807-5D798B8AC932}"/>
              </a:ext>
            </a:extLst>
          </p:cNvPr>
          <p:cNvSpPr>
            <a:spLocks noGrp="1"/>
          </p:cNvSpPr>
          <p:nvPr>
            <p:ph type="body" idx="4294967295"/>
          </p:nvPr>
        </p:nvSpPr>
        <p:spPr>
          <a:xfrm>
            <a:off x="0" y="1633538"/>
            <a:ext cx="6931025" cy="4773612"/>
          </a:xfrm>
        </p:spPr>
        <p:txBody>
          <a:bodyPr/>
          <a:lstStyle/>
          <a:p>
            <a:pPr marL="567252" indent="-380990">
              <a:lnSpc>
                <a:spcPct val="250000"/>
              </a:lnSpc>
            </a:pPr>
            <a:r>
              <a:rPr lang="en-US" sz="1867" dirty="0">
                <a:latin typeface="Barlow" pitchFamily="2" charset="77"/>
                <a:cs typeface="Calibri" panose="020F0502020204030204" pitchFamily="34" charset="0"/>
              </a:rPr>
              <a:t>Reaction of </a:t>
            </a:r>
            <a:r>
              <a:rPr lang="en-US" sz="1867" dirty="0">
                <a:solidFill>
                  <a:schemeClr val="tx1">
                    <a:lumMod val="60000"/>
                    <a:lumOff val="40000"/>
                  </a:schemeClr>
                </a:solidFill>
                <a:latin typeface="Barlow" pitchFamily="2" charset="77"/>
                <a:cs typeface="Calibri" panose="020F0502020204030204" pitchFamily="34" charset="0"/>
              </a:rPr>
              <a:t>thermal</a:t>
            </a:r>
            <a:r>
              <a:rPr lang="en-US" sz="1867" dirty="0">
                <a:latin typeface="Barlow" pitchFamily="2" charset="77"/>
                <a:cs typeface="Calibri" panose="020F0502020204030204" pitchFamily="34" charset="0"/>
              </a:rPr>
              <a:t> and </a:t>
            </a:r>
            <a:r>
              <a:rPr lang="en-US" sz="1867" dirty="0">
                <a:solidFill>
                  <a:schemeClr val="tx1">
                    <a:lumMod val="60000"/>
                    <a:lumOff val="40000"/>
                  </a:schemeClr>
                </a:solidFill>
                <a:latin typeface="Barlow" pitchFamily="2" charset="77"/>
                <a:cs typeface="Calibri" panose="020F0502020204030204" pitchFamily="34" charset="0"/>
              </a:rPr>
              <a:t>epithermal</a:t>
            </a:r>
            <a:r>
              <a:rPr lang="en-US" sz="1867" dirty="0">
                <a:latin typeface="Barlow" pitchFamily="2" charset="77"/>
                <a:cs typeface="Calibri" panose="020F0502020204030204" pitchFamily="34" charset="0"/>
              </a:rPr>
              <a:t> neutrons with non-reactive </a:t>
            </a:r>
            <a:r>
              <a:rPr lang="en-US" sz="1867" baseline="30000" dirty="0">
                <a:latin typeface="Barlow" pitchFamily="2" charset="77"/>
                <a:cs typeface="Calibri" panose="020F0502020204030204" pitchFamily="34" charset="0"/>
              </a:rPr>
              <a:t>10</a:t>
            </a:r>
            <a:r>
              <a:rPr lang="en-US" sz="1867" dirty="0">
                <a:latin typeface="Barlow" pitchFamily="2" charset="77"/>
                <a:cs typeface="Calibri" panose="020F0502020204030204" pitchFamily="34" charset="0"/>
              </a:rPr>
              <a:t>B</a:t>
            </a:r>
          </a:p>
          <a:p>
            <a:pPr marL="567252" indent="-380990">
              <a:lnSpc>
                <a:spcPct val="250000"/>
              </a:lnSpc>
            </a:pPr>
            <a:r>
              <a:rPr lang="en-US" sz="1867" dirty="0">
                <a:latin typeface="Barlow" pitchFamily="2" charset="77"/>
                <a:cs typeface="Calibri" panose="020F0502020204030204" pitchFamily="34" charset="0"/>
              </a:rPr>
              <a:t>Resultant </a:t>
            </a:r>
            <a:r>
              <a:rPr lang="en-GB" sz="1867" dirty="0">
                <a:solidFill>
                  <a:schemeClr val="tx1">
                    <a:lumMod val="60000"/>
                    <a:lumOff val="40000"/>
                  </a:schemeClr>
                </a:solidFill>
                <a:latin typeface="Barlow" pitchFamily="2" charset="77"/>
                <a:cs typeface="Calibri" panose="020F0502020204030204" pitchFamily="34" charset="0"/>
              </a:rPr>
              <a:t>alpha</a:t>
            </a:r>
            <a:r>
              <a:rPr lang="el-GR" sz="1867" dirty="0">
                <a:latin typeface="Barlow" pitchFamily="2" charset="77"/>
                <a:cs typeface="Calibri" panose="020F0502020204030204" pitchFamily="34" charset="0"/>
              </a:rPr>
              <a:t> </a:t>
            </a:r>
            <a:r>
              <a:rPr lang="en-US" sz="1867" dirty="0">
                <a:latin typeface="Barlow" pitchFamily="2" charset="77"/>
                <a:cs typeface="Calibri" panose="020F0502020204030204" pitchFamily="34" charset="0"/>
              </a:rPr>
              <a:t>particle and a recoiled</a:t>
            </a:r>
            <a:r>
              <a:rPr lang="en-US" sz="1867" dirty="0">
                <a:solidFill>
                  <a:schemeClr val="tx1">
                    <a:lumMod val="60000"/>
                    <a:lumOff val="40000"/>
                  </a:schemeClr>
                </a:solidFill>
                <a:latin typeface="Barlow" pitchFamily="2" charset="77"/>
                <a:cs typeface="Calibri" panose="020F0502020204030204" pitchFamily="34" charset="0"/>
              </a:rPr>
              <a:t> lithium nucleus</a:t>
            </a:r>
            <a:r>
              <a:rPr lang="en-US" sz="1867" dirty="0">
                <a:latin typeface="Barlow" pitchFamily="2" charset="77"/>
                <a:cs typeface="Calibri" panose="020F0502020204030204" pitchFamily="34" charset="0"/>
              </a:rPr>
              <a:t> (</a:t>
            </a:r>
            <a:r>
              <a:rPr lang="en-US" sz="1867" baseline="30000" dirty="0">
                <a:latin typeface="Barlow" pitchFamily="2" charset="77"/>
                <a:cs typeface="Calibri" panose="020F0502020204030204" pitchFamily="34" charset="0"/>
              </a:rPr>
              <a:t>7</a:t>
            </a:r>
            <a:r>
              <a:rPr lang="en-US" sz="1867" dirty="0">
                <a:latin typeface="Barlow" pitchFamily="2" charset="77"/>
                <a:cs typeface="Calibri" panose="020F0502020204030204" pitchFamily="34" charset="0"/>
              </a:rPr>
              <a:t>Li)</a:t>
            </a:r>
          </a:p>
          <a:p>
            <a:pPr marL="1176837" lvl="1" indent="-380990">
              <a:lnSpc>
                <a:spcPct val="250000"/>
              </a:lnSpc>
            </a:pPr>
            <a:r>
              <a:rPr lang="en-US" sz="1867" dirty="0">
                <a:latin typeface="Barlow" pitchFamily="2" charset="77"/>
                <a:cs typeface="Calibri" panose="020F0502020204030204" pitchFamily="34" charset="0"/>
              </a:rPr>
              <a:t>High </a:t>
            </a:r>
            <a:r>
              <a:rPr lang="en-US" sz="1867" dirty="0">
                <a:solidFill>
                  <a:schemeClr val="tx1">
                    <a:lumMod val="60000"/>
                    <a:lumOff val="40000"/>
                  </a:schemeClr>
                </a:solidFill>
                <a:latin typeface="Barlow" pitchFamily="2" charset="77"/>
                <a:cs typeface="Calibri" panose="020F0502020204030204" pitchFamily="34" charset="0"/>
              </a:rPr>
              <a:t>LET</a:t>
            </a:r>
          </a:p>
          <a:p>
            <a:pPr marL="1176837" lvl="1" indent="-380990">
              <a:lnSpc>
                <a:spcPct val="250000"/>
              </a:lnSpc>
            </a:pPr>
            <a:r>
              <a:rPr lang="en-US" sz="1867" dirty="0">
                <a:latin typeface="Barlow" pitchFamily="2" charset="77"/>
                <a:cs typeface="Calibri" panose="020F0502020204030204" pitchFamily="34" charset="0"/>
              </a:rPr>
              <a:t>Short </a:t>
            </a:r>
            <a:r>
              <a:rPr lang="en-US" sz="1867" dirty="0">
                <a:solidFill>
                  <a:schemeClr val="tx1">
                    <a:lumMod val="60000"/>
                    <a:lumOff val="40000"/>
                  </a:schemeClr>
                </a:solidFill>
                <a:latin typeface="Barlow" pitchFamily="2" charset="77"/>
                <a:cs typeface="Calibri" panose="020F0502020204030204" pitchFamily="34" charset="0"/>
              </a:rPr>
              <a:t>linear path</a:t>
            </a:r>
          </a:p>
          <a:p>
            <a:pPr marL="1405432" lvl="2" indent="0">
              <a:lnSpc>
                <a:spcPct val="250000"/>
              </a:lnSpc>
              <a:buNone/>
            </a:pPr>
            <a:endParaRPr lang="en-US" sz="1867" dirty="0">
              <a:latin typeface="Barlow" pitchFamily="2" charset="77"/>
              <a:cs typeface="Calibri" panose="020F0502020204030204" pitchFamily="34" charset="0"/>
            </a:endParaRPr>
          </a:p>
          <a:p>
            <a:pPr marL="186262" indent="0" algn="ctr">
              <a:lnSpc>
                <a:spcPct val="200000"/>
              </a:lnSpc>
              <a:buNone/>
            </a:pPr>
            <a:endParaRPr lang="pt-PT" sz="1867" dirty="0">
              <a:solidFill>
                <a:srgbClr val="1F3C5A"/>
              </a:solidFill>
              <a:latin typeface="Barlow" pitchFamily="2" charset="77"/>
              <a:cs typeface="Calibri" panose="020F0502020204030204" pitchFamily="34" charset="0"/>
            </a:endParaRPr>
          </a:p>
          <a:p>
            <a:pPr marL="186262" indent="0">
              <a:lnSpc>
                <a:spcPct val="200000"/>
              </a:lnSpc>
              <a:buNone/>
            </a:pPr>
            <a:endParaRPr lang="pt-PT" sz="1867" b="1" kern="0" dirty="0">
              <a:solidFill>
                <a:srgbClr val="1F3C5A"/>
              </a:solidFill>
              <a:latin typeface="Barlow" pitchFamily="2" charset="77"/>
              <a:ea typeface="Nanum Gothic"/>
              <a:cs typeface="Calibri" panose="020F0502020204030204" pitchFamily="34" charset="0"/>
              <a:sym typeface="Nanum Gothic"/>
            </a:endParaRPr>
          </a:p>
          <a:p>
            <a:pPr marL="186262" indent="0">
              <a:lnSpc>
                <a:spcPct val="200000"/>
              </a:lnSpc>
              <a:buNone/>
            </a:pPr>
            <a:endParaRPr lang="en-US" sz="1867" b="1" dirty="0">
              <a:latin typeface="Barlow" pitchFamily="2" charset="77"/>
              <a:cs typeface="Calibri" panose="020F0502020204030204" pitchFamily="34" charset="0"/>
            </a:endParaRPr>
          </a:p>
        </p:txBody>
      </p:sp>
      <p:pic>
        <p:nvPicPr>
          <p:cNvPr id="9" name="Imagem 8" descr="Uma imagem com texto, captura de ecrã, Tipo de letra, diagrama&#10;&#10;Os conteúdos gerados por IA podem estar incorretos.">
            <a:extLst>
              <a:ext uri="{FF2B5EF4-FFF2-40B4-BE49-F238E27FC236}">
                <a16:creationId xmlns:a16="http://schemas.microsoft.com/office/drawing/2014/main" id="{CA3F9E6F-2E1B-95BC-F47D-24857B4B1B79}"/>
              </a:ext>
            </a:extLst>
          </p:cNvPr>
          <p:cNvPicPr>
            <a:picLocks noChangeAspect="1"/>
          </p:cNvPicPr>
          <p:nvPr/>
        </p:nvPicPr>
        <p:blipFill>
          <a:blip r:embed="rId4"/>
          <a:stretch>
            <a:fillRect/>
          </a:stretch>
        </p:blipFill>
        <p:spPr>
          <a:xfrm>
            <a:off x="6931548" y="3252089"/>
            <a:ext cx="4199467" cy="2641600"/>
          </a:xfrm>
          <a:prstGeom prst="rect">
            <a:avLst/>
          </a:prstGeom>
        </p:spPr>
      </p:pic>
      <p:sp>
        <p:nvSpPr>
          <p:cNvPr id="4" name="CaixaDeTexto 3">
            <a:extLst>
              <a:ext uri="{FF2B5EF4-FFF2-40B4-BE49-F238E27FC236}">
                <a16:creationId xmlns:a16="http://schemas.microsoft.com/office/drawing/2014/main" id="{5D28550F-8577-1D1F-B21B-EFB00951B76B}"/>
              </a:ext>
            </a:extLst>
          </p:cNvPr>
          <p:cNvSpPr txBox="1"/>
          <p:nvPr/>
        </p:nvSpPr>
        <p:spPr>
          <a:xfrm>
            <a:off x="7201451" y="1634247"/>
            <a:ext cx="3929564" cy="1447205"/>
          </a:xfrm>
          <a:prstGeom prst="roundRect">
            <a:avLst/>
          </a:prstGeom>
          <a:solidFill>
            <a:schemeClr val="accent2">
              <a:lumMod val="20000"/>
              <a:lumOff val="80000"/>
            </a:schemeClr>
          </a:solidFill>
          <a:ln>
            <a:solidFill>
              <a:schemeClr val="tx1">
                <a:lumMod val="20000"/>
                <a:lumOff val="80000"/>
              </a:schemeClr>
            </a:solidFill>
          </a:ln>
        </p:spPr>
        <p:txBody>
          <a:bodyPr wrap="square" rtlCol="0">
            <a:spAutoFit/>
          </a:bodyPr>
          <a:lstStyle/>
          <a:p>
            <a:pPr marL="186262" algn="ctr">
              <a:lnSpc>
                <a:spcPct val="150000"/>
              </a:lnSpc>
            </a:pPr>
            <a:r>
              <a:rPr lang="pt-PT" sz="1600" baseline="30000" dirty="0">
                <a:solidFill>
                  <a:srgbClr val="1F3C5A"/>
                </a:solidFill>
                <a:latin typeface="Barlow" pitchFamily="2" charset="77"/>
                <a:cs typeface="Calibri" panose="020F0502020204030204" pitchFamily="34" charset="0"/>
              </a:rPr>
              <a:t>10</a:t>
            </a:r>
            <a:r>
              <a:rPr lang="pt-PT" sz="1600" dirty="0">
                <a:solidFill>
                  <a:srgbClr val="1F3C5A"/>
                </a:solidFill>
                <a:latin typeface="Barlow" pitchFamily="2" charset="77"/>
                <a:cs typeface="Calibri" panose="020F0502020204030204" pitchFamily="34" charset="0"/>
              </a:rPr>
              <a:t>B + </a:t>
            </a:r>
            <a:r>
              <a:rPr lang="pt-PT" sz="1600" i="1" dirty="0">
                <a:solidFill>
                  <a:srgbClr val="1F3C5A"/>
                </a:solidFill>
                <a:latin typeface="Barlow" pitchFamily="2" charset="77"/>
                <a:cs typeface="Calibri" panose="020F0502020204030204" pitchFamily="34" charset="0"/>
              </a:rPr>
              <a:t>n </a:t>
            </a:r>
            <a:r>
              <a:rPr lang="en-US" sz="1600" dirty="0">
                <a:latin typeface="Barlow" pitchFamily="2" charset="77"/>
                <a:cs typeface="Calibri" panose="020F0502020204030204" pitchFamily="34" charset="0"/>
              </a:rPr>
              <a:t>→ </a:t>
            </a:r>
            <a:r>
              <a:rPr lang="el-GR" sz="1600" dirty="0">
                <a:solidFill>
                  <a:srgbClr val="1F3C5A"/>
                </a:solidFill>
                <a:latin typeface="Barlow" pitchFamily="2" charset="77"/>
                <a:cs typeface="Calibri" panose="020F0502020204030204" pitchFamily="34" charset="0"/>
              </a:rPr>
              <a:t>α</a:t>
            </a:r>
            <a:r>
              <a:rPr lang="pt-PT" sz="1600" dirty="0">
                <a:solidFill>
                  <a:srgbClr val="1F3C5A"/>
                </a:solidFill>
                <a:latin typeface="Barlow" pitchFamily="2" charset="77"/>
                <a:cs typeface="Calibri" panose="020F0502020204030204" pitchFamily="34" charset="0"/>
              </a:rPr>
              <a:t> + </a:t>
            </a:r>
            <a:r>
              <a:rPr lang="pt-PT" sz="1600" baseline="30000" dirty="0">
                <a:solidFill>
                  <a:srgbClr val="1F3C5A"/>
                </a:solidFill>
                <a:latin typeface="Barlow" pitchFamily="2" charset="77"/>
                <a:cs typeface="Calibri" panose="020F0502020204030204" pitchFamily="34" charset="0"/>
              </a:rPr>
              <a:t>7</a:t>
            </a:r>
            <a:r>
              <a:rPr lang="pt-PT" sz="1600" dirty="0">
                <a:solidFill>
                  <a:srgbClr val="1F3C5A"/>
                </a:solidFill>
                <a:latin typeface="Barlow" pitchFamily="2" charset="77"/>
                <a:cs typeface="Calibri" panose="020F0502020204030204" pitchFamily="34" charset="0"/>
              </a:rPr>
              <a:t>Li + 2.79 MeV  (6%)</a:t>
            </a:r>
          </a:p>
          <a:p>
            <a:pPr marL="186262" algn="ctr">
              <a:lnSpc>
                <a:spcPct val="150000"/>
              </a:lnSpc>
            </a:pPr>
            <a:r>
              <a:rPr lang="pt-PT" sz="1600" baseline="30000" dirty="0">
                <a:solidFill>
                  <a:srgbClr val="1F3C5A"/>
                </a:solidFill>
                <a:latin typeface="Barlow" pitchFamily="2" charset="77"/>
                <a:cs typeface="Calibri" panose="020F0502020204030204" pitchFamily="34" charset="0"/>
              </a:rPr>
              <a:t>10</a:t>
            </a:r>
            <a:r>
              <a:rPr lang="pt-PT" sz="1600" dirty="0">
                <a:solidFill>
                  <a:srgbClr val="1F3C5A"/>
                </a:solidFill>
                <a:latin typeface="Barlow" pitchFamily="2" charset="77"/>
                <a:cs typeface="Calibri" panose="020F0502020204030204" pitchFamily="34" charset="0"/>
              </a:rPr>
              <a:t>B + </a:t>
            </a:r>
            <a:r>
              <a:rPr lang="pt-PT" sz="1600" i="1" dirty="0">
                <a:solidFill>
                  <a:srgbClr val="1F3C5A"/>
                </a:solidFill>
                <a:latin typeface="Barlow" pitchFamily="2" charset="77"/>
                <a:cs typeface="Calibri" panose="020F0502020204030204" pitchFamily="34" charset="0"/>
              </a:rPr>
              <a:t>n </a:t>
            </a:r>
            <a:r>
              <a:rPr lang="en-US" sz="1600" dirty="0">
                <a:latin typeface="Barlow" pitchFamily="2" charset="77"/>
                <a:cs typeface="Calibri" panose="020F0502020204030204" pitchFamily="34" charset="0"/>
              </a:rPr>
              <a:t>→ </a:t>
            </a:r>
            <a:r>
              <a:rPr lang="el-GR" sz="1600" dirty="0">
                <a:solidFill>
                  <a:srgbClr val="1F3C5A"/>
                </a:solidFill>
                <a:latin typeface="Barlow" pitchFamily="2" charset="77"/>
                <a:cs typeface="Calibri" panose="020F0502020204030204" pitchFamily="34" charset="0"/>
              </a:rPr>
              <a:t>α</a:t>
            </a:r>
            <a:r>
              <a:rPr lang="pt-PT" sz="1600" dirty="0">
                <a:solidFill>
                  <a:srgbClr val="1F3C5A"/>
                </a:solidFill>
                <a:latin typeface="Barlow" pitchFamily="2" charset="77"/>
                <a:cs typeface="Calibri" panose="020F0502020204030204" pitchFamily="34" charset="0"/>
              </a:rPr>
              <a:t> +  </a:t>
            </a:r>
            <a:r>
              <a:rPr lang="pt-PT" sz="1600" baseline="30000" dirty="0">
                <a:solidFill>
                  <a:srgbClr val="1F3C5A"/>
                </a:solidFill>
                <a:latin typeface="Barlow" pitchFamily="2" charset="77"/>
                <a:cs typeface="Calibri" panose="020F0502020204030204" pitchFamily="34" charset="0"/>
              </a:rPr>
              <a:t>7</a:t>
            </a:r>
            <a:r>
              <a:rPr lang="pt-PT" sz="1600" dirty="0">
                <a:solidFill>
                  <a:srgbClr val="1F3C5A"/>
                </a:solidFill>
                <a:latin typeface="Barlow" pitchFamily="2" charset="77"/>
                <a:cs typeface="Calibri" panose="020F0502020204030204" pitchFamily="34" charset="0"/>
              </a:rPr>
              <a:t>Li * + 2.31 MeV (94%)</a:t>
            </a:r>
          </a:p>
          <a:p>
            <a:pPr marL="186262" algn="ctr">
              <a:lnSpc>
                <a:spcPct val="150000"/>
              </a:lnSpc>
            </a:pPr>
            <a:r>
              <a:rPr lang="pt-PT" sz="1600" baseline="30000" dirty="0">
                <a:solidFill>
                  <a:srgbClr val="1F3C5A"/>
                </a:solidFill>
                <a:latin typeface="Barlow" pitchFamily="2" charset="77"/>
                <a:cs typeface="Calibri" panose="020F0502020204030204" pitchFamily="34" charset="0"/>
              </a:rPr>
              <a:t>7</a:t>
            </a:r>
            <a:r>
              <a:rPr lang="pt-PT" sz="1600" dirty="0">
                <a:solidFill>
                  <a:srgbClr val="1F3C5A"/>
                </a:solidFill>
                <a:latin typeface="Barlow" pitchFamily="2" charset="77"/>
                <a:cs typeface="Calibri" panose="020F0502020204030204" pitchFamily="34" charset="0"/>
              </a:rPr>
              <a:t>Li *</a:t>
            </a:r>
            <a:r>
              <a:rPr lang="en-US" sz="1600" dirty="0">
                <a:latin typeface="Barlow" pitchFamily="2" charset="77"/>
                <a:cs typeface="Calibri" panose="020F0502020204030204" pitchFamily="34" charset="0"/>
              </a:rPr>
              <a:t> → </a:t>
            </a:r>
            <a:r>
              <a:rPr lang="pt-PT" sz="1600" baseline="30000" dirty="0">
                <a:solidFill>
                  <a:srgbClr val="1F3C5A"/>
                </a:solidFill>
                <a:latin typeface="Barlow" pitchFamily="2" charset="77"/>
                <a:cs typeface="Calibri" panose="020F0502020204030204" pitchFamily="34" charset="0"/>
              </a:rPr>
              <a:t>7</a:t>
            </a:r>
            <a:r>
              <a:rPr lang="pt-PT" sz="1600" dirty="0">
                <a:solidFill>
                  <a:srgbClr val="1F3C5A"/>
                </a:solidFill>
                <a:latin typeface="Barlow" pitchFamily="2" charset="77"/>
                <a:cs typeface="Calibri" panose="020F0502020204030204" pitchFamily="34" charset="0"/>
              </a:rPr>
              <a:t>Li  + </a:t>
            </a:r>
            <a:r>
              <a:rPr lang="el-GR" sz="1600" dirty="0">
                <a:solidFill>
                  <a:srgbClr val="1F3C5A"/>
                </a:solidFill>
                <a:latin typeface="Barlow" pitchFamily="2" charset="77"/>
                <a:cs typeface="Calibri" panose="020F0502020204030204" pitchFamily="34" charset="0"/>
              </a:rPr>
              <a:t>γ</a:t>
            </a:r>
            <a:r>
              <a:rPr lang="pt-PT" sz="1600" dirty="0">
                <a:solidFill>
                  <a:srgbClr val="1F3C5A"/>
                </a:solidFill>
                <a:latin typeface="Barlow" pitchFamily="2" charset="77"/>
                <a:cs typeface="Calibri" panose="020F0502020204030204" pitchFamily="34" charset="0"/>
              </a:rPr>
              <a:t>  (0.48 MeV</a:t>
            </a:r>
            <a:r>
              <a:rPr lang="pt-PT" sz="2400" dirty="0">
                <a:solidFill>
                  <a:srgbClr val="1F3C5A"/>
                </a:solidFill>
                <a:latin typeface="Barlow" pitchFamily="2" charset="77"/>
                <a:cs typeface="Calibri" panose="020F0502020204030204" pitchFamily="34" charset="0"/>
              </a:rPr>
              <a:t>)</a:t>
            </a:r>
            <a:endParaRPr lang="pt-PT" sz="2400" b="1" dirty="0">
              <a:solidFill>
                <a:srgbClr val="1F3C5A"/>
              </a:solidFill>
              <a:latin typeface="Barlow" pitchFamily="2" charset="77"/>
              <a:cs typeface="Calibri" panose="020F0502020204030204" pitchFamily="34" charset="0"/>
            </a:endParaRPr>
          </a:p>
        </p:txBody>
      </p:sp>
      <p:sp>
        <p:nvSpPr>
          <p:cNvPr id="6" name="Text Box 180">
            <a:extLst>
              <a:ext uri="{FF2B5EF4-FFF2-40B4-BE49-F238E27FC236}">
                <a16:creationId xmlns:a16="http://schemas.microsoft.com/office/drawing/2014/main" id="{7BBAA6DA-E54F-86FE-3910-B24794136793}"/>
              </a:ext>
            </a:extLst>
          </p:cNvPr>
          <p:cNvSpPr txBox="1">
            <a:spLocks noChangeArrowheads="1"/>
          </p:cNvSpPr>
          <p:nvPr/>
        </p:nvSpPr>
        <p:spPr bwMode="auto">
          <a:xfrm>
            <a:off x="7066499" y="6008932"/>
            <a:ext cx="4199467" cy="342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15960" tIns="57980" rIns="115960" bIns="5798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1467" i="1" dirty="0">
                <a:solidFill>
                  <a:schemeClr val="dk1"/>
                </a:solidFill>
                <a:latin typeface="Barlow" pitchFamily="2" charset="77"/>
                <a:ea typeface="Nanum Gothic"/>
                <a:cs typeface="Calibri" panose="020F0502020204030204" pitchFamily="34" charset="0"/>
              </a:rPr>
              <a:t>Representation of neutron-boron (</a:t>
            </a:r>
            <a:r>
              <a:rPr lang="en-US" sz="1467" i="1" baseline="30000" dirty="0">
                <a:solidFill>
                  <a:schemeClr val="dk1"/>
                </a:solidFill>
                <a:latin typeface="Barlow" pitchFamily="2" charset="77"/>
                <a:ea typeface="Nanum Gothic"/>
                <a:cs typeface="Calibri" panose="020F0502020204030204" pitchFamily="34" charset="0"/>
              </a:rPr>
              <a:t>10</a:t>
            </a:r>
            <a:r>
              <a:rPr lang="en-US" sz="1467" i="1" dirty="0">
                <a:solidFill>
                  <a:schemeClr val="dk1"/>
                </a:solidFill>
                <a:latin typeface="Barlow" pitchFamily="2" charset="77"/>
                <a:ea typeface="Nanum Gothic"/>
                <a:cs typeface="Calibri" panose="020F0502020204030204" pitchFamily="34" charset="0"/>
              </a:rPr>
              <a:t>B) reaction [5]</a:t>
            </a:r>
          </a:p>
        </p:txBody>
      </p:sp>
      <p:cxnSp>
        <p:nvCxnSpPr>
          <p:cNvPr id="8" name="Conexão Reta 7">
            <a:extLst>
              <a:ext uri="{FF2B5EF4-FFF2-40B4-BE49-F238E27FC236}">
                <a16:creationId xmlns:a16="http://schemas.microsoft.com/office/drawing/2014/main" id="{4B3CCA3D-01B8-C19C-D172-CDA35A5F37A3}"/>
              </a:ext>
            </a:extLst>
          </p:cNvPr>
          <p:cNvCxnSpPr>
            <a:cxnSpLocks/>
          </p:cNvCxnSpPr>
          <p:nvPr/>
        </p:nvCxnSpPr>
        <p:spPr>
          <a:xfrm>
            <a:off x="169270" y="6488668"/>
            <a:ext cx="2616820" cy="0"/>
          </a:xfrm>
          <a:prstGeom prst="line">
            <a:avLst/>
          </a:prstGeom>
          <a:ln>
            <a:solidFill>
              <a:schemeClr val="tx1">
                <a:lumMod val="40000"/>
                <a:lumOff val="60000"/>
              </a:schemeClr>
            </a:solidFill>
          </a:ln>
        </p:spPr>
        <p:style>
          <a:lnRef idx="1">
            <a:schemeClr val="dk1"/>
          </a:lnRef>
          <a:fillRef idx="0">
            <a:schemeClr val="dk1"/>
          </a:fillRef>
          <a:effectRef idx="0">
            <a:schemeClr val="dk1"/>
          </a:effectRef>
          <a:fontRef idx="minor">
            <a:schemeClr val="tx1"/>
          </a:fontRef>
        </p:style>
      </p:cxnSp>
      <p:sp>
        <p:nvSpPr>
          <p:cNvPr id="10" name="CaixaDeTexto 9">
            <a:extLst>
              <a:ext uri="{FF2B5EF4-FFF2-40B4-BE49-F238E27FC236}">
                <a16:creationId xmlns:a16="http://schemas.microsoft.com/office/drawing/2014/main" id="{F8F26FCC-14A5-02EF-FF7F-075DE36E169A}"/>
              </a:ext>
            </a:extLst>
          </p:cNvPr>
          <p:cNvSpPr txBox="1"/>
          <p:nvPr/>
        </p:nvSpPr>
        <p:spPr>
          <a:xfrm>
            <a:off x="68304" y="6488670"/>
            <a:ext cx="5146347" cy="338554"/>
          </a:xfrm>
          <a:prstGeom prst="rect">
            <a:avLst/>
          </a:prstGeom>
          <a:noFill/>
        </p:spPr>
        <p:txBody>
          <a:bodyPr wrap="square" rtlCol="0">
            <a:spAutoFit/>
          </a:bodyPr>
          <a:lstStyle/>
          <a:p>
            <a:r>
              <a:rPr lang="en-US" sz="800" dirty="0">
                <a:solidFill>
                  <a:schemeClr val="dk1"/>
                </a:solidFill>
                <a:latin typeface="Barlow" pitchFamily="2" charset="77"/>
                <a:ea typeface="Nanum Gothic"/>
              </a:rPr>
              <a:t>[5]  </a:t>
            </a:r>
            <a:r>
              <a:rPr lang="pt-PT" sz="800" i="1" dirty="0">
                <a:solidFill>
                  <a:schemeClr val="dk1"/>
                </a:solidFill>
                <a:latin typeface="Barlow" pitchFamily="2" charset="77"/>
                <a:ea typeface="Nanum Gothic"/>
                <a:cs typeface="Nanum Gothic"/>
                <a:sym typeface="Nanum Gothic"/>
              </a:rPr>
              <a:t>S. Wang, Z. </a:t>
            </a:r>
            <a:r>
              <a:rPr lang="pt-PT" sz="800" i="1" dirty="0" err="1">
                <a:solidFill>
                  <a:schemeClr val="dk1"/>
                </a:solidFill>
                <a:latin typeface="Barlow" pitchFamily="2" charset="77"/>
                <a:ea typeface="Nanum Gothic"/>
                <a:cs typeface="Nanum Gothic"/>
                <a:sym typeface="Nanum Gothic"/>
              </a:rPr>
              <a:t>Zhang</a:t>
            </a:r>
            <a:r>
              <a:rPr lang="pt-PT" sz="800" i="1" dirty="0">
                <a:solidFill>
                  <a:schemeClr val="dk1"/>
                </a:solidFill>
                <a:latin typeface="Barlow" pitchFamily="2" charset="77"/>
                <a:ea typeface="Nanum Gothic"/>
                <a:cs typeface="Nanum Gothic"/>
                <a:sym typeface="Nanum Gothic"/>
              </a:rPr>
              <a:t>, L. </a:t>
            </a:r>
            <a:r>
              <a:rPr lang="pt-PT" sz="800" i="1" dirty="0" err="1">
                <a:solidFill>
                  <a:schemeClr val="dk1"/>
                </a:solidFill>
                <a:latin typeface="Barlow" pitchFamily="2" charset="77"/>
                <a:ea typeface="Nanum Gothic"/>
                <a:cs typeface="Nanum Gothic"/>
                <a:sym typeface="Nanum Gothic"/>
              </a:rPr>
              <a:t>Miao</a:t>
            </a:r>
            <a:r>
              <a:rPr lang="pt-PT" sz="800" i="1" dirty="0">
                <a:solidFill>
                  <a:schemeClr val="dk1"/>
                </a:solidFill>
                <a:latin typeface="Barlow" pitchFamily="2" charset="77"/>
                <a:ea typeface="Nanum Gothic"/>
                <a:cs typeface="Nanum Gothic"/>
                <a:sym typeface="Nanum Gothic"/>
              </a:rPr>
              <a:t>, </a:t>
            </a:r>
            <a:r>
              <a:rPr lang="pt-PT" sz="800" i="1" dirty="0" err="1">
                <a:solidFill>
                  <a:schemeClr val="dk1"/>
                </a:solidFill>
                <a:latin typeface="Barlow" pitchFamily="2" charset="77"/>
                <a:ea typeface="Nanum Gothic"/>
                <a:cs typeface="Nanum Gothic"/>
                <a:sym typeface="Nanum Gothic"/>
              </a:rPr>
              <a:t>and</a:t>
            </a:r>
            <a:r>
              <a:rPr lang="pt-PT" sz="800" i="1" dirty="0">
                <a:solidFill>
                  <a:schemeClr val="dk1"/>
                </a:solidFill>
                <a:latin typeface="Barlow" pitchFamily="2" charset="77"/>
                <a:ea typeface="Nanum Gothic"/>
                <a:cs typeface="Nanum Gothic"/>
                <a:sym typeface="Nanum Gothic"/>
              </a:rPr>
              <a:t> Y. Li, “</a:t>
            </a:r>
            <a:r>
              <a:rPr lang="pt-PT" sz="800" i="1" dirty="0" err="1">
                <a:solidFill>
                  <a:schemeClr val="dk1"/>
                </a:solidFill>
                <a:latin typeface="Barlow" pitchFamily="2" charset="77"/>
                <a:ea typeface="Nanum Gothic"/>
                <a:cs typeface="Nanum Gothic"/>
                <a:sym typeface="Nanum Gothic"/>
              </a:rPr>
              <a:t>Boron</a:t>
            </a:r>
            <a:r>
              <a:rPr lang="pt-PT" sz="800" i="1" dirty="0">
                <a:solidFill>
                  <a:schemeClr val="dk1"/>
                </a:solidFill>
                <a:latin typeface="Barlow" pitchFamily="2" charset="77"/>
                <a:ea typeface="Nanum Gothic"/>
                <a:cs typeface="Nanum Gothic"/>
                <a:sym typeface="Nanum Gothic"/>
              </a:rPr>
              <a:t> </a:t>
            </a:r>
            <a:r>
              <a:rPr lang="pt-PT" sz="800" i="1" dirty="0" err="1">
                <a:solidFill>
                  <a:schemeClr val="dk1"/>
                </a:solidFill>
                <a:latin typeface="Barlow" pitchFamily="2" charset="77"/>
                <a:ea typeface="Nanum Gothic"/>
                <a:cs typeface="Nanum Gothic"/>
                <a:sym typeface="Nanum Gothic"/>
              </a:rPr>
              <a:t>Neutron</a:t>
            </a:r>
            <a:r>
              <a:rPr lang="pt-PT" sz="800" i="1" dirty="0">
                <a:solidFill>
                  <a:schemeClr val="dk1"/>
                </a:solidFill>
                <a:latin typeface="Barlow" pitchFamily="2" charset="77"/>
                <a:ea typeface="Nanum Gothic"/>
                <a:cs typeface="Nanum Gothic"/>
                <a:sym typeface="Nanum Gothic"/>
              </a:rPr>
              <a:t> Capture </a:t>
            </a:r>
            <a:r>
              <a:rPr lang="pt-PT" sz="800" i="1" dirty="0" err="1">
                <a:solidFill>
                  <a:schemeClr val="dk1"/>
                </a:solidFill>
                <a:latin typeface="Barlow" pitchFamily="2" charset="77"/>
                <a:ea typeface="Nanum Gothic"/>
                <a:cs typeface="Nanum Gothic"/>
                <a:sym typeface="Nanum Gothic"/>
              </a:rPr>
              <a:t>Therapy</a:t>
            </a:r>
            <a:r>
              <a:rPr lang="pt-PT" sz="800" i="1" dirty="0">
                <a:solidFill>
                  <a:schemeClr val="dk1"/>
                </a:solidFill>
                <a:latin typeface="Barlow" pitchFamily="2" charset="77"/>
                <a:ea typeface="Nanum Gothic"/>
                <a:cs typeface="Nanum Gothic"/>
                <a:sym typeface="Nanum Gothic"/>
              </a:rPr>
              <a:t>: </a:t>
            </a:r>
            <a:r>
              <a:rPr lang="pt-PT" sz="800" i="1" dirty="0" err="1">
                <a:solidFill>
                  <a:schemeClr val="dk1"/>
                </a:solidFill>
                <a:latin typeface="Barlow" pitchFamily="2" charset="77"/>
                <a:ea typeface="Nanum Gothic"/>
                <a:cs typeface="Nanum Gothic"/>
                <a:sym typeface="Nanum Gothic"/>
              </a:rPr>
              <a:t>Current</a:t>
            </a:r>
            <a:r>
              <a:rPr lang="pt-PT" sz="800" i="1" dirty="0">
                <a:solidFill>
                  <a:schemeClr val="dk1"/>
                </a:solidFill>
                <a:latin typeface="Barlow" pitchFamily="2" charset="77"/>
                <a:ea typeface="Nanum Gothic"/>
                <a:cs typeface="Nanum Gothic"/>
                <a:sym typeface="Nanum Gothic"/>
              </a:rPr>
              <a:t> Status </a:t>
            </a:r>
            <a:r>
              <a:rPr lang="pt-PT" sz="800" i="1" dirty="0" err="1">
                <a:solidFill>
                  <a:schemeClr val="dk1"/>
                </a:solidFill>
                <a:latin typeface="Barlow" pitchFamily="2" charset="77"/>
                <a:ea typeface="Nanum Gothic"/>
                <a:cs typeface="Nanum Gothic"/>
                <a:sym typeface="Nanum Gothic"/>
              </a:rPr>
              <a:t>and</a:t>
            </a:r>
            <a:r>
              <a:rPr lang="pt-PT" sz="800" i="1" dirty="0">
                <a:solidFill>
                  <a:schemeClr val="dk1"/>
                </a:solidFill>
                <a:latin typeface="Barlow" pitchFamily="2" charset="77"/>
                <a:ea typeface="Nanum Gothic"/>
                <a:cs typeface="Nanum Gothic"/>
                <a:sym typeface="Nanum Gothic"/>
              </a:rPr>
              <a:t> </a:t>
            </a:r>
            <a:r>
              <a:rPr lang="pt-PT" sz="800" i="1" dirty="0" err="1">
                <a:solidFill>
                  <a:schemeClr val="dk1"/>
                </a:solidFill>
                <a:latin typeface="Barlow" pitchFamily="2" charset="77"/>
                <a:ea typeface="Nanum Gothic"/>
                <a:cs typeface="Nanum Gothic"/>
                <a:sym typeface="Nanum Gothic"/>
              </a:rPr>
              <a:t>Challenges</a:t>
            </a:r>
            <a:r>
              <a:rPr lang="pt-PT" sz="800" i="1" dirty="0">
                <a:solidFill>
                  <a:schemeClr val="dk1"/>
                </a:solidFill>
                <a:latin typeface="Barlow" pitchFamily="2" charset="77"/>
                <a:ea typeface="Nanum Gothic"/>
                <a:cs typeface="Nanum Gothic"/>
                <a:sym typeface="Nanum Gothic"/>
              </a:rPr>
              <a:t>,” </a:t>
            </a:r>
            <a:r>
              <a:rPr lang="pt-PT" sz="800" i="1" dirty="0" err="1">
                <a:solidFill>
                  <a:schemeClr val="dk1"/>
                </a:solidFill>
                <a:latin typeface="Barlow" pitchFamily="2" charset="77"/>
                <a:ea typeface="Nanum Gothic"/>
                <a:cs typeface="Nanum Gothic"/>
                <a:sym typeface="Nanum Gothic"/>
              </a:rPr>
              <a:t>Frontiers</a:t>
            </a:r>
            <a:r>
              <a:rPr lang="pt-PT" sz="800" i="1" dirty="0">
                <a:solidFill>
                  <a:schemeClr val="dk1"/>
                </a:solidFill>
                <a:latin typeface="Barlow" pitchFamily="2" charset="77"/>
                <a:ea typeface="Nanum Gothic"/>
                <a:cs typeface="Nanum Gothic"/>
                <a:sym typeface="Nanum Gothic"/>
              </a:rPr>
              <a:t> in </a:t>
            </a:r>
            <a:r>
              <a:rPr lang="pt-PT" sz="800" i="1" dirty="0" err="1">
                <a:solidFill>
                  <a:schemeClr val="dk1"/>
                </a:solidFill>
                <a:latin typeface="Barlow" pitchFamily="2" charset="77"/>
                <a:ea typeface="Nanum Gothic"/>
                <a:cs typeface="Nanum Gothic"/>
                <a:sym typeface="Nanum Gothic"/>
              </a:rPr>
              <a:t>Oncology</a:t>
            </a:r>
            <a:r>
              <a:rPr lang="pt-PT" sz="800" i="1" dirty="0">
                <a:solidFill>
                  <a:schemeClr val="dk1"/>
                </a:solidFill>
                <a:latin typeface="Barlow" pitchFamily="2" charset="77"/>
                <a:ea typeface="Nanum Gothic"/>
                <a:cs typeface="Nanum Gothic"/>
                <a:sym typeface="Nanum Gothic"/>
              </a:rPr>
              <a:t>, vol. 12, Mar. 2022,</a:t>
            </a:r>
            <a:endParaRPr lang="en-US" sz="800" dirty="0">
              <a:solidFill>
                <a:schemeClr val="dk1"/>
              </a:solidFill>
              <a:latin typeface="Barlow" pitchFamily="2" charset="77"/>
              <a:ea typeface="Nanum Gothic"/>
            </a:endParaRPr>
          </a:p>
        </p:txBody>
      </p:sp>
    </p:spTree>
    <p:extLst>
      <p:ext uri="{BB962C8B-B14F-4D97-AF65-F5344CB8AC3E}">
        <p14:creationId xmlns:p14="http://schemas.microsoft.com/office/powerpoint/2010/main" val="20459301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a:extLst>
            <a:ext uri="{FF2B5EF4-FFF2-40B4-BE49-F238E27FC236}">
              <a16:creationId xmlns:a16="http://schemas.microsoft.com/office/drawing/2014/main" id="{B199E4B0-7406-9043-D322-CB31217284A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E8DE4EC-EA12-E2E8-AB07-3599EC38AF00}"/>
              </a:ext>
            </a:extLst>
          </p:cNvPr>
          <p:cNvSpPr>
            <a:spLocks noGrp="1"/>
          </p:cNvSpPr>
          <p:nvPr>
            <p:ph type="title" idx="4294967295"/>
          </p:nvPr>
        </p:nvSpPr>
        <p:spPr>
          <a:xfrm>
            <a:off x="516835" y="404812"/>
            <a:ext cx="10271125" cy="998537"/>
          </a:xfrm>
        </p:spPr>
        <p:txBody>
          <a:bodyPr/>
          <a:lstStyle/>
          <a:p>
            <a:pPr algn="l"/>
            <a:r>
              <a:rPr lang="en-US" sz="4800" dirty="0">
                <a:latin typeface="Barlow" pitchFamily="2" charset="77"/>
              </a:rPr>
              <a:t>Objectives</a:t>
            </a:r>
            <a:endParaRPr lang="en-US" dirty="0">
              <a:latin typeface="Barlow" pitchFamily="2" charset="77"/>
            </a:endParaRPr>
          </a:p>
        </p:txBody>
      </p:sp>
      <p:sp>
        <p:nvSpPr>
          <p:cNvPr id="3" name="Marcador de Posição do Texto 2">
            <a:extLst>
              <a:ext uri="{FF2B5EF4-FFF2-40B4-BE49-F238E27FC236}">
                <a16:creationId xmlns:a16="http://schemas.microsoft.com/office/drawing/2014/main" id="{B48F3D5A-0E9E-8F63-64C8-A37CE6248CAD}"/>
              </a:ext>
            </a:extLst>
          </p:cNvPr>
          <p:cNvSpPr>
            <a:spLocks noGrp="1"/>
          </p:cNvSpPr>
          <p:nvPr>
            <p:ph type="body" idx="4294967295"/>
          </p:nvPr>
        </p:nvSpPr>
        <p:spPr>
          <a:xfrm>
            <a:off x="415218" y="3355826"/>
            <a:ext cx="11370365" cy="3322638"/>
          </a:xfrm>
        </p:spPr>
        <p:txBody>
          <a:bodyPr/>
          <a:lstStyle/>
          <a:p>
            <a:pPr marL="567252" indent="-380990">
              <a:lnSpc>
                <a:spcPct val="250000"/>
              </a:lnSpc>
            </a:pPr>
            <a:r>
              <a:rPr lang="en-US" sz="1867" dirty="0">
                <a:latin typeface="Barlow" pitchFamily="2" charset="77"/>
                <a:cs typeface="Calibri" panose="020F0502020204030204" pitchFamily="34" charset="0"/>
              </a:rPr>
              <a:t>Simulation of particle beam impact on boron-doped</a:t>
            </a:r>
            <a:r>
              <a:rPr lang="en-US" sz="1867" dirty="0">
                <a:solidFill>
                  <a:schemeClr val="tx1">
                    <a:lumMod val="60000"/>
                    <a:lumOff val="40000"/>
                  </a:schemeClr>
                </a:solidFill>
                <a:latin typeface="Barlow" pitchFamily="2" charset="77"/>
                <a:cs typeface="Calibri" panose="020F0502020204030204" pitchFamily="34" charset="0"/>
              </a:rPr>
              <a:t> protein aggregates</a:t>
            </a:r>
          </a:p>
          <a:p>
            <a:pPr marL="567252" indent="-380990">
              <a:lnSpc>
                <a:spcPct val="250000"/>
              </a:lnSpc>
            </a:pPr>
            <a:r>
              <a:rPr lang="en-US" sz="1867" dirty="0">
                <a:solidFill>
                  <a:schemeClr val="tx1">
                    <a:lumMod val="60000"/>
                    <a:lumOff val="40000"/>
                  </a:schemeClr>
                </a:solidFill>
                <a:latin typeface="Barlow" pitchFamily="2" charset="77"/>
                <a:cs typeface="Calibri" panose="020F0502020204030204" pitchFamily="34" charset="0"/>
              </a:rPr>
              <a:t>In vitro </a:t>
            </a:r>
            <a:r>
              <a:rPr lang="en-US" sz="1867" dirty="0">
                <a:latin typeface="Barlow" pitchFamily="2" charset="77"/>
                <a:cs typeface="Calibri" panose="020F0502020204030204" pitchFamily="34" charset="0"/>
              </a:rPr>
              <a:t>coupling of boron-based molecules to amyloids</a:t>
            </a:r>
          </a:p>
          <a:p>
            <a:pPr marL="567252" indent="-380990">
              <a:lnSpc>
                <a:spcPct val="250000"/>
              </a:lnSpc>
            </a:pPr>
            <a:r>
              <a:rPr lang="en-US" sz="1867" dirty="0">
                <a:solidFill>
                  <a:schemeClr val="tx1">
                    <a:lumMod val="60000"/>
                    <a:lumOff val="40000"/>
                  </a:schemeClr>
                </a:solidFill>
                <a:latin typeface="Barlow" pitchFamily="2" charset="77"/>
                <a:cs typeface="Calibri" panose="020F0502020204030204" pitchFamily="34" charset="0"/>
              </a:rPr>
              <a:t>Irradiation with particle beams, namely neutrons (CNA), protons (CMAM and CNA), and gammas (CT2N)</a:t>
            </a:r>
            <a:endParaRPr lang="pt-PT" sz="1867" b="1" kern="0" dirty="0">
              <a:solidFill>
                <a:srgbClr val="1F3C5A"/>
              </a:solidFill>
              <a:latin typeface="Barlow" pitchFamily="2" charset="77"/>
              <a:ea typeface="Nanum Gothic"/>
              <a:cs typeface="Calibri" panose="020F0502020204030204" pitchFamily="34" charset="0"/>
              <a:sym typeface="Nanum Gothic"/>
            </a:endParaRPr>
          </a:p>
        </p:txBody>
      </p:sp>
      <p:sp>
        <p:nvSpPr>
          <p:cNvPr id="10" name="Retângulo de Cantos Diagonais Arredondados 9">
            <a:extLst>
              <a:ext uri="{FF2B5EF4-FFF2-40B4-BE49-F238E27FC236}">
                <a16:creationId xmlns:a16="http://schemas.microsoft.com/office/drawing/2014/main" id="{3594C51D-7163-07C8-48FF-DB6C22FF484E}"/>
              </a:ext>
            </a:extLst>
          </p:cNvPr>
          <p:cNvSpPr/>
          <p:nvPr/>
        </p:nvSpPr>
        <p:spPr>
          <a:xfrm>
            <a:off x="715617" y="1403349"/>
            <a:ext cx="10301458" cy="1538633"/>
          </a:xfrm>
          <a:prstGeom prst="round2Diag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dk1"/>
                </a:solidFill>
                <a:latin typeface="Barlow" pitchFamily="2" charset="77"/>
                <a:ea typeface="Nanum Gothic"/>
                <a:cs typeface="Calibri" panose="020F0502020204030204" pitchFamily="34" charset="0"/>
                <a:sym typeface="Nanum Gothic"/>
              </a:rPr>
              <a:t>Explore the potential of RT combined with boron compounds to reduce </a:t>
            </a:r>
            <a:r>
              <a:rPr lang="en-US" sz="2400" b="1" dirty="0">
                <a:solidFill>
                  <a:schemeClr val="dk1"/>
                </a:solidFill>
                <a:latin typeface="Barlow" pitchFamily="2" charset="77"/>
                <a:ea typeface="Nanum Gothic"/>
                <a:cs typeface="Calibri" panose="020F0502020204030204" pitchFamily="34" charset="0"/>
                <a:sym typeface="Nanum Gothic"/>
              </a:rPr>
              <a:t>amyloid aggregation</a:t>
            </a:r>
          </a:p>
        </p:txBody>
      </p:sp>
      <p:sp>
        <p:nvSpPr>
          <p:cNvPr id="4" name="Marcador de Posição do Número do Diapositivo 3">
            <a:extLst>
              <a:ext uri="{FF2B5EF4-FFF2-40B4-BE49-F238E27FC236}">
                <a16:creationId xmlns:a16="http://schemas.microsoft.com/office/drawing/2014/main" id="{C020919C-DCA0-321E-C2D7-A9C5D83EC691}"/>
              </a:ext>
            </a:extLst>
          </p:cNvPr>
          <p:cNvSpPr>
            <a:spLocks noGrp="1"/>
          </p:cNvSpPr>
          <p:nvPr>
            <p:ph type="sldNum" sz="quarter" idx="12"/>
          </p:nvPr>
        </p:nvSpPr>
        <p:spPr/>
        <p:txBody>
          <a:bodyPr/>
          <a:lstStyle/>
          <a:p>
            <a:fld id="{16DF2393-E0AF-A142-A6F2-72FCFC4F67B9}" type="slidenum">
              <a:rPr lang="en-US" smtClean="0"/>
              <a:t>8</a:t>
            </a:fld>
            <a:endParaRPr lang="en-US"/>
          </a:p>
        </p:txBody>
      </p:sp>
    </p:spTree>
    <p:extLst>
      <p:ext uri="{BB962C8B-B14F-4D97-AF65-F5344CB8AC3E}">
        <p14:creationId xmlns:p14="http://schemas.microsoft.com/office/powerpoint/2010/main" val="4130573989"/>
      </p:ext>
    </p:extLst>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ID" val="6a54aa707469ae6e663a4b95"/>
  <p:tag name="BIOJSON" val="{&quot;id&quot;:&quot;b5864bc5-7eb9-4abc-b832-c652ae8a04f1&quot;,&quot;objects&quot;:{&quot;b5864bc5-7eb9-4abc-b832-c652ae8a04f1&quot;:{&quot;id&quot;:&quot;b5864bc5-7eb9-4abc-b832-c652ae8a04f1&quot;,&quot;type&quot;:&quot;FIGURE_OBJECT&quot;,&quot;document&quot;:{&quot;type&quot;:&quot;DOCUMENT_GROUP&quot;,&quot;canvasType&quot;:&quot;FIGURE&quot;,&quot;units&quot;:&quot;in&quot;}},&quot;29d873b3-c18d-4685-8671-f824e25d1ab0&quot;:{&quot;id&quot;:&quot;29d873b3-c18d-4685-8671-f824e25d1ab0&quot;,&quot;type&quot;:&quot;FIGURE_OBJECT&quot;,&quot;relativeTransform&quot;:{&quot;translate&quot;:{&quot;x&quot;:0,&quot;y&quot;:0},&quot;rotate&quot;:0,&quot;skewX&quot;:0,&quot;scale&quot;:{&quot;x&quot;:1,&quot;y&quot;:1}},&quot;path&quot;:{&quot;type&quot;:&quot;RECT&quot;,&quot;size&quot;:{&quot;x&quot;:960,&quot;y&quot;:672}},&quot;pathStyles&quot;:[{&quot;type&quot;:&quot;FILL&quot;,&quot;fillStyle&quot;:&quot;rgba(0,0,0,0)&quot;}],&quot;parent&quot;:{&quot;parentId&quot;:&quot;b5864bc5-7eb9-4abc-b832-c652ae8a04f1&quot;,&quot;type&quot;:&quot;FRAME&quot;,&quot;order&quot;:&quot;5&quot;}},&quot;dd5d2438-61ac-4293-a07d-64346bb08714&quot;:{&quot;id&quot;:&quot;dd5d2438-61ac-4293-a07d-64346bb08714&quot;,&quot;type&quot;:&quot;FIGURE_OBJECT&quot;,&quot;document&quot;:{&quot;type&quot;:&quot;FIGURE&quot;,&quot;canvasType&quot;:&quot;FIGURE&quot;,&quot;units&quot;:&quot;in&quot;},&quot;parent&quot;:{&quot;parentId&quot;:&quot;b5864bc5-7eb9-4abc-b832-c652ae8a04f1&quot;,&quot;type&quot;:&quot;DOCUMENT&quot;,&quot;order&quot;:&quot;5&quot;}},&quot;bf0224d6-c225-4e51-b8df-161a3858a683&quot;:{&quot;id&quot;:&quot;bf0224d6-c225-4e51-b8df-161a3858a683&quot;,&quot;type&quot;:&quot;FIGURE_OBJECT&quot;,&quot;relativeTransform&quot;:{&quot;translate&quot;:{&quot;x&quot;:0,&quot;y&quot;:0},&quot;rotate&quot;:0,&quot;skewX&quot;:0,&quot;scale&quot;:{&quot;x&quot;:1,&quot;y&quot;:1}},&quot;path&quot;:{&quot;type&quot;:&quot;RECT&quot;,&quot;size&quot;:{&quot;x&quot;:960,&quot;y&quot;:672}},&quot;pathStyles&quot;:[{&quot;type&quot;:&quot;FILL&quot;,&quot;fillStyle&quot;:&quot;rgba(0,0,0,0)&quot;}],&quot;parent&quot;:{&quot;type&quot;:&quot;FRAME&quot;,&quot;parentId&quot;:&quot;dd5d2438-61ac-4293-a07d-64346bb08714&quot;,&quot;order&quot;:&quot;5&quot;}},&quot;dd84419b-1a3a-4a6d-90d7-2ad672379028&quot;:{&quot;id&quot;:&quot;dd84419b-1a3a-4a6d-90d7-2ad672379028&quot;,&quot;type&quot;:&quot;FIGURE_OBJECT&quot;,&quot;guide&quot;:{&quot;type&quot;:&quot;GRID&quot;,&quot;distance&quot;:0.5,&quot;units&quot;:&quot;in&quot;},&quot;parent&quot;:{&quot;parentId&quot;:&quot;b5864bc5-7eb9-4abc-b832-c652ae8a04f1&quot;,&quot;type&quot;:&quot;GUIDE&quot;,&quot;order&quot;:&quot;5&quot;}},&quot;6276a932-6be6-4c08-b8b5-284979fd9efc&quot;:{&quot;id&quot;:&quot;6276a932-6be6-4c08-b8b5-284979fd9efc&quot;,&quot;name&quot;:&quot;Well plate (top view, 6 wells)&quot;,&quot;displayName&quot;:&quot;&quot;,&quot;type&quot;:&quot;FIGURE_OBJECT&quot;,&quot;relativeTransform&quot;:{&quot;translate&quot;:{&quot;x&quot;:-281.3417721775706,&quot;y&quot;:-26.293079258937894},&quot;rotate&quot;:0,&quot;skewX&quot;:0,&quot;scale&quot;:{&quot;x&quot;:1.6332489527921514,&quot;y&quot;:1.6332489527921514}},&quot;image&quot;:{&quot;url&quot;:&quot;https://icons.cdn.biorender.com/biorender/60143ff647bd05002809f4b0/5fc8094867ae7c0028ccb8bf.png&quot;,&quot;isPremium&quot;:false,&quot;isOrgIcon&quot;:false,&quot;size&quot;:{&quot;x&quot;:150,&quot;y&quot;:112.85266457680251},&quot;fallbackUrl&quot;:&quot;sources/icons/60143ff647bd05002809f4b0/5fc8094867ae7c0028ccb8bf.svg&quot;},&quot;source&quot;:{&quot;id&quot;:&quot;5fc8094867ae7c0028ccb8bf&quot;,&quot;version&quot;:&quot;20201202214353&quot;,&quot;type&quot;:&quot;ASSETS&quot;},&quot;isPremium&quot;:false,&quot;parent&quot;:{&quot;type&quot;:&quot;CHILD&quot;,&quot;parentId&quot;:&quot;2c543d26-53ab-4c90-bb1e-38f23df584cc&quot;,&quot;order&quot;:&quot;05&quot;}},&quot;a5f21d3b-192d-4c5f-8431-8b1db256b11e&quot;:{&quot;id&quot;:&quot;a5f21d3b-192d-4c5f-8431-8b1db256b11e&quot;,&quot;type&quot;:&quot;FIGURE_OBJECT&quot;,&quot;relativeTransform&quot;:{&quot;translate&quot;:{&quot;x&quot;:-339.24338746358774,&quot;y&quot;:-54.805520215309656},&quot;rotate&quot;:0,&quot;skewX&quot;:0,&quot;scale&quot;:{&quot;x&quot;:1,&quot;y&quot;:1}},&quot;text&quot;:{&quot;textData&quot;:{&quot;lineSpacing&quot;:&quot;normal&quot;,&quot;alignment&quot;:&quot;left&quot;,&quot;verticalAlign&quot;:&quot;TOP&quot;,&quot;lines&quot;:[{&quot;runs&quot;:[{&quot;style&quot;:{&quot;fontFamily&quot;:&quot;Roboto&quot;,&quot;fontSize&quot;:12.867411406362827,&quot;color&quot;:&quot;black&quot;,&quot;fontWeight&quot;:&quot;normal&quot;,&quot;fontStyle&quot;:&quot;normal&quot;,&quot;decoration&quot;:&quot;none&quot;},&quot;range&quot;:[0,3]}],&quot;text&quot;:&quot;0 Gy&quot;}]},&quot;format&quot;:&quot;BETTER_TEXT&quot;,&quot;size&quot;:{&quot;x&quot;:37.260644813853126,&quot;y&quot;:15.636348038111777},&quot;targetSize&quot;:{&quot;x&quot;:37.260644813853126,&quot;y&quot;:15.636348038111777}},&quot;parent&quot;:{&quot;type&quot;:&quot;CHILD&quot;,&quot;parentId&quot;:&quot;2c543d26-53ab-4c90-bb1e-38f23df584cc&quot;,&quot;order&quot;:&quot;2&quot;}},&quot;35740407-a713-409b-83b3-08f26774bde7&quot;:{&quot;id&quot;:&quot;35740407-a713-409b-83b3-08f26774bde7&quot;,&quot;type&quot;:&quot;FIGURE_OBJECT&quot;,&quot;relativeTransform&quot;:{&quot;translate&quot;:{&quot;x&quot;:-270.98952670409415,&quot;y&quot;:-54.805456924170414},&quot;rotate&quot;:0,&quot;skewX&quot;:0,&quot;scale&quot;:{&quot;x&quot;:1,&quot;y&quot;:1}},&quot;text&quot;:{&quot;textData&quot;:{&quot;lineSpacing&quot;:&quot;normal&quot;,&quot;alignment&quot;:&quot;left&quot;,&quot;verticalAlign&quot;:&quot;TOP&quot;,&quot;lines&quot;:[{&quot;runs&quot;:[{&quot;style&quot;:{&quot;fontFamily&quot;:&quot;Roboto&quot;,&quot;fontSize&quot;:12.867411406362827,&quot;color&quot;:&quot;black&quot;,&quot;fontWeight&quot;:&quot;normal&quot;,&quot;fontStyle&quot;:&quot;normal&quot;,&quot;decoration&quot;:&quot;none&quot;},&quot;range&quot;:[0,4]}],&quot;text&quot;:&quot;10 Gy&quot;}],&quot;_lastCaretLocation&quot;:{&quot;lineIndex&quot;:0,&quot;runIndex&quot;:0,&quot;charIndex&quot;:1}},&quot;format&quot;:&quot;BETTER_TEXT&quot;,&quot;size&quot;:{&quot;x&quot;:37.260644813853126,&quot;y&quot;:15.636348038111777},&quot;targetSize&quot;:{&quot;x&quot;:37.260644813853126,&quot;y&quot;:15.636348038111777}},&quot;parent&quot;:{&quot;type&quot;:&quot;CHILD&quot;,&quot;parentId&quot;:&quot;2c543d26-53ab-4c90-bb1e-38f23df584cc&quot;,&quot;order&quot;:&quot;3&quot;}},&quot;41e08691-275c-4d50-a898-9a880e79d919&quot;:{&quot;id&quot;:&quot;41e08691-275c-4d50-a898-9a880e79d919&quot;,&quot;type&quot;:&quot;FIGURE_OBJECT&quot;,&quot;relativeTransform&quot;:{&quot;translate&quot;:{&quot;x&quot;:-212.25094442561317,&quot;y&quot;:-54.805064519107134},&quot;rotate&quot;:0,&quot;skewX&quot;:0,&quot;scale&quot;:{&quot;x&quot;:1,&quot;y&quot;:1}},&quot;text&quot;:{&quot;textData&quot;:{&quot;lineSpacing&quot;:&quot;normal&quot;,&quot;alignment&quot;:&quot;left&quot;,&quot;verticalAlign&quot;:&quot;TOP&quot;,&quot;lines&quot;:[{&quot;runs&quot;:[{&quot;style&quot;:{&quot;fontFamily&quot;:&quot;Roboto&quot;,&quot;fontSize&quot;:12.867411406362814,&quot;color&quot;:&quot;black&quot;,&quot;fontWeight&quot;:&quot;normal&quot;,&quot;fontStyle&quot;:&quot;normal&quot;,&quot;decoration&quot;:&quot;none&quot;},&quot;range&quot;:[0,4]}],&quot;text&quot;:&quot;18 Gy&quot;}],&quot;_lastCaretLocation&quot;:{&quot;lineIndex&quot;:0,&quot;runIndex&quot;:0,&quot;charIndex&quot;:2}},&quot;format&quot;:&quot;BETTER_TEXT&quot;,&quot;size&quot;:{&quot;x&quot;:37.26064481385309,&quot;y&quot;:15.636348038111777},&quot;targetSize&quot;:{&quot;x&quot;:37.26064481385309,&quot;y&quot;:15.636348038111777}},&quot;parent&quot;:{&quot;type&quot;:&quot;CHILD&quot;,&quot;parentId&quot;:&quot;2c543d26-53ab-4c90-bb1e-38f23df584cc&quot;,&quot;order&quot;:&quot;5&quot;}},&quot;28143c8b-4ffb-43b4-b8cc-b9a8dcc0f8d4&quot;:{&quot;id&quot;:&quot;28143c8b-4ffb-43b4-b8cc-b9a8dcc0f8d4&quot;,&quot;type&quot;:&quot;FIGURE_OBJECT&quot;,&quot;relativeTransform&quot;:{&quot;translate&quot;:{&quot;x&quot;:-339.2429951440968,&quot;y&quot;:8.831062764865393},&quot;rotate&quot;:0,&quot;skewX&quot;:0,&quot;scale&quot;:{&quot;x&quot;:1,&quot;y&quot;:1}},&quot;text&quot;:{&quot;textData&quot;:{&quot;lineSpacing&quot;:&quot;normal&quot;,&quot;alignment&quot;:&quot;left&quot;,&quot;verticalAlign&quot;:&quot;TOP&quot;,&quot;lines&quot;:[{&quot;runs&quot;:[{&quot;style&quot;:{&quot;fontFamily&quot;:&quot;Roboto&quot;,&quot;fontSize&quot;:12.867411406362827,&quot;color&quot;:&quot;black&quot;,&quot;fontWeight&quot;:&quot;normal&quot;,&quot;fontStyle&quot;:&quot;normal&quot;,&quot;decoration&quot;:&quot;none&quot;},&quot;range&quot;:[0,3]}],&quot;text&quot;:&quot;0 Gy&quot;}]},&quot;format&quot;:&quot;BETTER_TEXT&quot;,&quot;size&quot;:{&quot;x&quot;:37.260644813853126,&quot;y&quot;:15.636348038111777},&quot;targetSize&quot;:{&quot;x&quot;:37.260644813853126,&quot;y&quot;:15.636348038111777}},&quot;parent&quot;:{&quot;type&quot;:&quot;CHILD&quot;,&quot;parentId&quot;:&quot;2c543d26-53ab-4c90-bb1e-38f23df584cc&quot;,&quot;order&quot;:&quot;6&quot;}},&quot;1f5b6e04-384b-4676-bcbc-3a992b826e38&quot;:{&quot;id&quot;:&quot;1f5b6e04-384b-4676-bcbc-3a992b826e38&quot;,&quot;type&quot;:&quot;FIGURE_OBJECT&quot;,&quot;relativeTransform&quot;:{&quot;translate&quot;:{&quot;x&quot;:-270.9891343846032,&quot;y&quot;:8.831126056004635},&quot;rotate&quot;:0,&quot;skewX&quot;:0,&quot;scale&quot;:{&quot;x&quot;:1,&quot;y&quot;:1}},&quot;text&quot;:{&quot;textData&quot;:{&quot;lineSpacing&quot;:&quot;normal&quot;,&quot;alignment&quot;:&quot;left&quot;,&quot;verticalAlign&quot;:&quot;TOP&quot;,&quot;lines&quot;:[{&quot;runs&quot;:[{&quot;style&quot;:{&quot;fontFamily&quot;:&quot;Roboto&quot;,&quot;fontSize&quot;:12.867411406362827,&quot;color&quot;:&quot;black&quot;,&quot;fontWeight&quot;:&quot;normal&quot;,&quot;fontStyle&quot;:&quot;normal&quot;,&quot;decoration&quot;:&quot;none&quot;},&quot;range&quot;:[0,4]}],&quot;text&quot;:&quot;10 Gy&quot;}],&quot;_lastCaretLocation&quot;:{&quot;lineIndex&quot;:0,&quot;runIndex&quot;:0,&quot;charIndex&quot;:1}},&quot;format&quot;:&quot;BETTER_TEXT&quot;,&quot;size&quot;:{&quot;x&quot;:37.260644813853126,&quot;y&quot;:15.636348038111777},&quot;targetSize&quot;:{&quot;x&quot;:37.260644813853126,&quot;y&quot;:15.636348038111777}},&quot;parent&quot;:{&quot;type&quot;:&quot;CHILD&quot;,&quot;parentId&quot;:&quot;2c543d26-53ab-4c90-bb1e-38f23df584cc&quot;,&quot;order&quot;:&quot;7&quot;}},&quot;8da716f9-97df-483f-83e6-8f7ec04d3df9&quot;:{&quot;id&quot;:&quot;8da716f9-97df-483f-83e6-8f7ec04d3df9&quot;,&quot;type&quot;:&quot;FIGURE_OBJECT&quot;,&quot;relativeTransform&quot;:{&quot;translate&quot;:{&quot;x&quot;:-212.25055210612226,&quot;y&quot;:8.831518461067915},&quot;rotate&quot;:0,&quot;skewX&quot;:0,&quot;scale&quot;:{&quot;x&quot;:1,&quot;y&quot;:1}},&quot;text&quot;:{&quot;textData&quot;:{&quot;lineSpacing&quot;:&quot;normal&quot;,&quot;alignment&quot;:&quot;left&quot;,&quot;verticalAlign&quot;:&quot;TOP&quot;,&quot;lines&quot;:[{&quot;runs&quot;:[{&quot;style&quot;:{&quot;fontFamily&quot;:&quot;Roboto&quot;,&quot;fontSize&quot;:12.867411406362814,&quot;color&quot;:&quot;black&quot;,&quot;fontWeight&quot;:&quot;normal&quot;,&quot;fontStyle&quot;:&quot;normal&quot;,&quot;decoration&quot;:&quot;none&quot;},&quot;range&quot;:[0,4]}],&quot;text&quot;:&quot;18 Gy&quot;}],&quot;_lastCaretLocation&quot;:{&quot;lineIndex&quot;:0,&quot;runIndex&quot;:0,&quot;charIndex&quot;:2}},&quot;format&quot;:&quot;BETTER_TEXT&quot;,&quot;size&quot;:{&quot;x&quot;:37.26064481385309,&quot;y&quot;:15.636348038111777},&quot;targetSize&quot;:{&quot;x&quot;:37.26064481385309,&quot;y&quot;:15.636348038111777}},&quot;parent&quot;:{&quot;type&quot;:&quot;CHILD&quot;,&quot;parentId&quot;:&quot;2c543d26-53ab-4c90-bb1e-38f23df584cc&quot;,&quot;order&quot;:&quot;8&quot;}},&quot;97024899-bb15-432d-954a-1207c95b354d&quot;:{&quot;id&quot;:&quot;97024899-bb15-432d-954a-1207c95b354d&quot;,&quot;name&quot;:&quot;Well plate (top view, 6 wells)&quot;,&quot;displayName&quot;:&quot;&quot;,&quot;type&quot;:&quot;FIGURE_OBJECT&quot;,&quot;relativeTransform&quot;:{&quot;translate&quot;:{&quot;x&quot;:-271.3417721775706,&quot;y&quot;:-16.293079258937894},&quot;rotate&quot;:0,&quot;skewX&quot;:0,&quot;scale&quot;:{&quot;x&quot;:1.6332489527921514,&quot;y&quot;:1.6332489527921514}},&quot;image&quot;:{&quot;url&quot;:&quot;https://icons.cdn.biorender.com/biorender/60143ff647bd05002809f4b0/5fc8094867ae7c0028ccb8bf.png&quot;,&quot;isPremium&quot;:false,&quot;isOrgIcon&quot;:false,&quot;size&quot;:{&quot;x&quot;:150,&quot;y&quot;:112.85266457680251},&quot;fallbackUrl&quot;:&quot;sources/icons/60143ff647bd05002809f4b0/5fc8094867ae7c0028ccb8bf.svg&quot;},&quot;source&quot;:{&quot;id&quot;:&quot;5fc8094867ae7c0028ccb8bf&quot;,&quot;version&quot;:&quot;20201202214353&quot;,&quot;type&quot;:&quot;ASSETS&quot;},&quot;isPremium&quot;:false,&quot;parent&quot;:{&quot;type&quot;:&quot;CHILD&quot;,&quot;parentId&quot;:&quot;4a1b4218-2d78-4dea-961b-efd8dad19c44&quot;,&quot;order&quot;:&quot;05&quot;}},&quot;6d8230c1-d387-4b73-90a9-19fe883a1198&quot;:{&quot;id&quot;:&quot;6d8230c1-d387-4b73-90a9-19fe883a1198&quot;,&quot;type&quot;:&quot;FIGURE_OBJECT&quot;,&quot;relativeTransform&quot;:{&quot;translate&quot;:{&quot;x&quot;:-329.24338746358774,&quot;y&quot;:-44.805520215309656},&quot;rotate&quot;:0,&quot;skewX&quot;:0,&quot;scale&quot;:{&quot;x&quot;:1,&quot;y&quot;:1}},&quot;text&quot;:{&quot;textData&quot;:{&quot;lineSpacing&quot;:&quot;normal&quot;,&quot;alignment&quot;:&quot;left&quot;,&quot;verticalAlign&quot;:&quot;TOP&quot;,&quot;lines&quot;:[{&quot;runs&quot;:[{&quot;style&quot;:{&quot;fontFamily&quot;:&quot;Roboto&quot;,&quot;fontSize&quot;:12.867411406362827,&quot;color&quot;:&quot;black&quot;,&quot;fontWeight&quot;:&quot;normal&quot;,&quot;fontStyle&quot;:&quot;normal&quot;,&quot;decoration&quot;:&quot;none&quot;},&quot;range&quot;:[0,3]}],&quot;text&quot;:&quot;0 Gy&quot;}]},&quot;format&quot;:&quot;BETTER_TEXT&quot;,&quot;size&quot;:{&quot;x&quot;:37.260644813853126,&quot;y&quot;:15.636348038111777},&quot;targetSize&quot;:{&quot;x&quot;:37.260644813853126,&quot;y&quot;:15.636348038111777}},&quot;parent&quot;:{&quot;type&quot;:&quot;CHILD&quot;,&quot;parentId&quot;:&quot;4a1b4218-2d78-4dea-961b-efd8dad19c44&quot;,&quot;order&quot;:&quot;2&quot;}},&quot;9c6b7a86-86f8-4fd7-bb10-26cb82fc01a4&quot;:{&quot;id&quot;:&quot;9c6b7a86-86f8-4fd7-bb10-26cb82fc01a4&quot;,&quot;type&quot;:&quot;FIGURE_OBJECT&quot;,&quot;relativeTransform&quot;:{&quot;translate&quot;:{&quot;x&quot;:-260.98952670409415,&quot;y&quot;:-44.805456924170414},&quot;rotate&quot;:0,&quot;skewX&quot;:0,&quot;scale&quot;:{&quot;x&quot;:1,&quot;y&quot;:1}},&quot;text&quot;:{&quot;textData&quot;:{&quot;lineSpacing&quot;:&quot;normal&quot;,&quot;alignment&quot;:&quot;left&quot;,&quot;verticalAlign&quot;:&quot;TOP&quot;,&quot;lines&quot;:[{&quot;runs&quot;:[{&quot;style&quot;:{&quot;fontFamily&quot;:&quot;Roboto&quot;,&quot;fontSize&quot;:12.867411406362827,&quot;color&quot;:&quot;black&quot;,&quot;fontWeight&quot;:&quot;normal&quot;,&quot;fontStyle&quot;:&quot;normal&quot;,&quot;decoration&quot;:&quot;none&quot;},&quot;range&quot;:[0,4]}],&quot;text&quot;:&quot;10 Gy&quot;}],&quot;_lastCaretLocation&quot;:{&quot;lineIndex&quot;:0,&quot;runIndex&quot;:0,&quot;charIndex&quot;:1}},&quot;format&quot;:&quot;BETTER_TEXT&quot;,&quot;size&quot;:{&quot;x&quot;:37.260644813853126,&quot;y&quot;:15.636348038111777},&quot;targetSize&quot;:{&quot;x&quot;:37.260644813853126,&quot;y&quot;:15.636348038111777}},&quot;parent&quot;:{&quot;type&quot;:&quot;CHILD&quot;,&quot;parentId&quot;:&quot;4a1b4218-2d78-4dea-961b-efd8dad19c44&quot;,&quot;order&quot;:&quot;3&quot;}},&quot;8791d4e0-e487-423e-b4a2-3ce1f1f7f41e&quot;:{&quot;id&quot;:&quot;8791d4e0-e487-423e-b4a2-3ce1f1f7f41e&quot;,&quot;type&quot;:&quot;FIGURE_OBJECT&quot;,&quot;relativeTransform&quot;:{&quot;translate&quot;:{&quot;x&quot;:-202.25094442561317,&quot;y&quot;:-44.805064519107134},&quot;rotate&quot;:0,&quot;skewX&quot;:0,&quot;scale&quot;:{&quot;x&quot;:1,&quot;y&quot;:1}},&quot;text&quot;:{&quot;textData&quot;:{&quot;lineSpacing&quot;:&quot;normal&quot;,&quot;alignment&quot;:&quot;left&quot;,&quot;verticalAlign&quot;:&quot;TOP&quot;,&quot;lines&quot;:[{&quot;runs&quot;:[{&quot;style&quot;:{&quot;fontFamily&quot;:&quot;Roboto&quot;,&quot;fontSize&quot;:12.867411406362814,&quot;color&quot;:&quot;black&quot;,&quot;fontWeight&quot;:&quot;normal&quot;,&quot;fontStyle&quot;:&quot;normal&quot;,&quot;decoration&quot;:&quot;none&quot;},&quot;range&quot;:[0,4]}],&quot;text&quot;:&quot;18 Gy&quot;}],&quot;_lastCaretLocation&quot;:{&quot;lineIndex&quot;:0,&quot;runIndex&quot;:0,&quot;charIndex&quot;:2}},&quot;format&quot;:&quot;BETTER_TEXT&quot;,&quot;size&quot;:{&quot;x&quot;:37.26064481385309,&quot;y&quot;:15.636348038111777},&quot;targetSize&quot;:{&quot;x&quot;:37.26064481385309,&quot;y&quot;:15.636348038111777}},&quot;parent&quot;:{&quot;type&quot;:&quot;CHILD&quot;,&quot;parentId&quot;:&quot;4a1b4218-2d78-4dea-961b-efd8dad19c44&quot;,&quot;order&quot;:&quot;5&quot;}},&quot;f9bb2df1-b326-4374-bf0b-0b71577a328a&quot;:{&quot;id&quot;:&quot;f9bb2df1-b326-4374-bf0b-0b71577a328a&quot;,&quot;type&quot;:&quot;FIGURE_OBJECT&quot;,&quot;relativeTransform&quot;:{&quot;translate&quot;:{&quot;x&quot;:-329.2429951440968,&quot;y&quot;:18.831062764865393},&quot;rotate&quot;:0,&quot;skewX&quot;:0,&quot;scale&quot;:{&quot;x&quot;:1,&quot;y&quot;:1}},&quot;text&quot;:{&quot;textData&quot;:{&quot;lineSpacing&quot;:&quot;normal&quot;,&quot;alignment&quot;:&quot;left&quot;,&quot;verticalAlign&quot;:&quot;TOP&quot;,&quot;lines&quot;:[{&quot;runs&quot;:[{&quot;style&quot;:{&quot;fontFamily&quot;:&quot;Roboto&quot;,&quot;fontSize&quot;:12.867411406362827,&quot;color&quot;:&quot;black&quot;,&quot;fontWeight&quot;:&quot;normal&quot;,&quot;fontStyle&quot;:&quot;normal&quot;,&quot;decoration&quot;:&quot;none&quot;},&quot;range&quot;:[0,3]}],&quot;text&quot;:&quot;0 Gy&quot;}]},&quot;format&quot;:&quot;BETTER_TEXT&quot;,&quot;size&quot;:{&quot;x&quot;:37.260644813853126,&quot;y&quot;:15.636348038111777},&quot;targetSize&quot;:{&quot;x&quot;:37.260644813853126,&quot;y&quot;:15.636348038111777}},&quot;parent&quot;:{&quot;type&quot;:&quot;CHILD&quot;,&quot;parentId&quot;:&quot;4a1b4218-2d78-4dea-961b-efd8dad19c44&quot;,&quot;order&quot;:&quot;6&quot;}},&quot;29110fd0-221a-4ff2-8f7d-72a6adb27f4c&quot;:{&quot;id&quot;:&quot;29110fd0-221a-4ff2-8f7d-72a6adb27f4c&quot;,&quot;type&quot;:&quot;FIGURE_OBJECT&quot;,&quot;relativeTransform&quot;:{&quot;translate&quot;:{&quot;x&quot;:-260.9891343846032,&quot;y&quot;:18.831126056004635},&quot;rotate&quot;:0,&quot;skewX&quot;:0,&quot;scale&quot;:{&quot;x&quot;:1,&quot;y&quot;:1}},&quot;text&quot;:{&quot;textData&quot;:{&quot;lineSpacing&quot;:&quot;normal&quot;,&quot;alignment&quot;:&quot;left&quot;,&quot;verticalAlign&quot;:&quot;TOP&quot;,&quot;lines&quot;:[{&quot;runs&quot;:[{&quot;style&quot;:{&quot;fontFamily&quot;:&quot;Roboto&quot;,&quot;fontSize&quot;:12.867411406362827,&quot;color&quot;:&quot;black&quot;,&quot;fontWeight&quot;:&quot;normal&quot;,&quot;fontStyle&quot;:&quot;normal&quot;,&quot;decoration&quot;:&quot;none&quot;},&quot;range&quot;:[0,4]}],&quot;text&quot;:&quot;10 Gy&quot;}],&quot;_lastCaretLocation&quot;:{&quot;lineIndex&quot;:0,&quot;runIndex&quot;:0,&quot;charIndex&quot;:1}},&quot;format&quot;:&quot;BETTER_TEXT&quot;,&quot;size&quot;:{&quot;x&quot;:37.260644813853126,&quot;y&quot;:15.636348038111777},&quot;targetSize&quot;:{&quot;x&quot;:37.260644813853126,&quot;y&quot;:15.636348038111777}},&quot;parent&quot;:{&quot;type&quot;:&quot;CHILD&quot;,&quot;parentId&quot;:&quot;4a1b4218-2d78-4dea-961b-efd8dad19c44&quot;,&quot;order&quot;:&quot;7&quot;}},&quot;885ba817-f2c4-4dcf-aa71-3b51273d3301&quot;:{&quot;id&quot;:&quot;885ba817-f2c4-4dcf-aa71-3b51273d3301&quot;,&quot;type&quot;:&quot;FIGURE_OBJECT&quot;,&quot;relativeTransform&quot;:{&quot;translate&quot;:{&quot;x&quot;:-202.25055210612226,&quot;y&quot;:18.831518461067915},&quot;rotate&quot;:0,&quot;skewX&quot;:0,&quot;scale&quot;:{&quot;x&quot;:1,&quot;y&quot;:1}},&quot;text&quot;:{&quot;textData&quot;:{&quot;lineSpacing&quot;:&quot;normal&quot;,&quot;alignment&quot;:&quot;left&quot;,&quot;verticalAlign&quot;:&quot;TOP&quot;,&quot;lines&quot;:[{&quot;runs&quot;:[{&quot;style&quot;:{&quot;fontFamily&quot;:&quot;Roboto&quot;,&quot;fontSize&quot;:12.867411406362814,&quot;color&quot;:&quot;black&quot;,&quot;fontWeight&quot;:&quot;normal&quot;,&quot;fontStyle&quot;:&quot;normal&quot;,&quot;decoration&quot;:&quot;none&quot;},&quot;range&quot;:[0,4]}],&quot;text&quot;:&quot;18 Gy&quot;}],&quot;_lastCaretLocation&quot;:{&quot;lineIndex&quot;:0,&quot;runIndex&quot;:0,&quot;charIndex&quot;:2}},&quot;format&quot;:&quot;BETTER_TEXT&quot;,&quot;size&quot;:{&quot;x&quot;:37.26064481385309,&quot;y&quot;:15.636348038111777},&quot;targetSize&quot;:{&quot;x&quot;:37.26064481385309,&quot;y&quot;:15.636348038111777}},&quot;parent&quot;:{&quot;type&quot;:&quot;CHILD&quot;,&quot;parentId&quot;:&quot;4a1b4218-2d78-4dea-961b-efd8dad19c44&quot;,&quot;order&quot;:&quot;8&quot;}},&quot;4a1b4218-2d78-4dea-961b-efd8dad19c44&quot;:{&quot;type&quot;:&quot;FIGURE_OBJECT&quot;,&quot;id&quot;:&quot;4a1b4218-2d78-4dea-961b-efd8dad19c44&quot;,&quot;parent&quot;:{&quot;type&quot;:&quot;CHILD&quot;,&quot;parentId&quot;:&quot;2ec5a4dc-51c3-4eda-9fe0-3480d4af5638&quot;,&quot;order&quot;:&quot;1&quot;},&quot;relativeTransform&quot;:{&quot;translate&quot;:{&quot;x&quot;:9.835329113924047,&quot;y&quot;:212.13467088607592},&quot;rotate&quot;:0,&quot;skewX&quot;:0,&quot;scale&quot;:{&quot;x&quot;:1,&quot;y&quot;:1}}},&quot;2c543d26-53ab-4c90-bb1e-38f23df584cc&quot;:{&quot;type&quot;:&quot;FIGURE_OBJECT&quot;,&quot;id&quot;:&quot;2c543d26-53ab-4c90-bb1e-38f23df584cc&quot;,&quot;parent&quot;:{&quot;type&quot;:&quot;CHILD&quot;,&quot;parentId&quot;:&quot;2ec5a4dc-51c3-4eda-9fe0-3480d4af5638&quot;,&quot;order&quot;:&quot;05&quot;},&quot;relativeTransform&quot;:{&quot;translate&quot;:{&quot;x&quot;:14.848430379746759,&quot;y&quot;:-60.96202531645571},&quot;rotate&quot;:0,&quot;skewX&quot;:0,&quot;scale&quot;:{&quot;x&quot;:1,&quot;y&quot;:1}}},&quot;47e6c460-7b58-4ed3-8dbb-1145a702d629&quot;:{&quot;relativeTransform&quot;:{&quot;translate&quot;:{&quot;x&quot;:359.51672044077463,&quot;y&quot;:-128.74318296049645},&quot;rotate&quot;:0,&quot;skewX&quot;:0,&quot;scale&quot;:{&quot;x&quot;:1,&quot;y&quot;:1}},&quot;type&quot;:&quot;FIGURE_OBJECT&quot;,&quot;id&quot;:&quot;47e6c460-7b58-4ed3-8dbb-1145a702d629&quot;,&quot;isLocked&quot;:false,&quot;source&quot;:{&quot;id&quot;:&quot;5b3d101c2b2a330014798044&quot;,&quot;type&quot;:&quot;ASSETS&quot;},&quot;isPremium&quot;:true,&quot;parent&quot;:{&quot;type&quot;:&quot;CHILD&quot;,&quot;parentId&quot;:&quot;2ec5a4dc-51c3-4eda-9fe0-3480d4af5638&quot;,&quot;order&quot;:&quot;3&quot;}},&quot;e77c4f72-03c5-4d4b-80fa-fa4471a83d37&quot;:{&quot;type&quot;:&quot;FIGURE_OBJECT&quot;,&quot;id&quot;:&quot;e77c4f72-03c5-4d4b-80fa-fa4471a83d37&quot;,&quot;name&quot;:&quot;Computer screen (immunoflourscent microscopy)&quot;,&quot;relativeTransform&quot;:{&quot;translate&quot;:{&quot;x&quot;:53.40786234499227,&quot;y&quot;:3.572009718127439},&quot;rotate&quot;:0,&quot;skewX&quot;:0,&quot;scale&quot;:{&quot;x&quot;:0.41922300550370273,&quot;y&quot;:0.4077374437090807}},&quot;opacity&quot;:1,&quot;image&quot;:{&quot;url&quot;:&quot;https://res.cloudinary.com/dlcjuc3ej/image/upload/v1530711488/u4ggm5qqur8ex79qovf7.svg&quot;,&quot;size&quot;:{&quot;x&quot;:320,&quot;y&quot;:260},&quot;isPremium&quot;:false},&quot;source&quot;:{&quot;id&quot;:&quot;5b3ccd6195a91a0014d6ad83&quot;,&quot;type&quot;:&quot;ASSETS&quot;},&quot;pathStyles&quot;:[{&quot;type&quot;:&quot;FILL&quot;,&quot;fillStyle&quot;:&quot;rgb(0,0,0)&quot;}],&quot;isLocked&quot;:false,&quot;parent&quot;:{&quot;type&quot;:&quot;CHILD&quot;,&quot;parentId&quot;:&quot;47e6c460-7b58-4ed3-8dbb-1145a702d629&quot;,&quot;order&quot;:&quot;2&quot;}},&quot;bafcf1b2-8d7e-463d-a0ec-58191d90e559&quot;:{&quot;type&quot;:&quot;FIGURE_OBJECT&quot;,&quot;id&quot;:&quot;bafcf1b2-8d7e-463d-a0ec-58191d90e559&quot;,&quot;name&quot;:&quot;Microscope (flourescent)&quot;,&quot;relativeTransform&quot;:{&quot;translate&quot;:{&quot;x&quot;:-48.515013020483295,&quot;y&quot;:0.0028713904486528867},&quot;rotate&quot;:0,&quot;skewX&quot;:0,&quot;scale&quot;:{&quot;x&quot;:0.5972492133203436,&quot;y&quot;:0.5915064324230326}},&quot;opacity&quot;:1,&quot;image&quot;:{&quot;url&quot;:&quot;https://res.cloudinary.com/dlcjuc3ej/image/upload/v1530727993/jhusrk16mjkvxazvxpje.svg&quot;,&quot;size&quot;:{&quot;x&quot;:241,&quot;y&quot;:273},&quot;isPremium&quot;:false},&quot;source&quot;:{&quot;id&quot;:&quot;5b3d0e1195a91a0014d6adc6&quot;,&quot;type&quot;:&quot;ASSETS&quot;},&quot;pathStyles&quot;:[{&quot;type&quot;:&quot;FILL&quot;,&quot;fillStyle&quot;:&quot;rgb(0,0,0)&quot;}],&quot;isLocked&quot;:false,&quot;parent&quot;:{&quot;type&quot;:&quot;CHILD&quot;,&quot;parentId&quot;:&quot;47e6c460-7b58-4ed3-8dbb-1145a702d629&quot;,&quot;order&quot;:&quot;5&quot;}},&quot;444d63d0-8cd6-4090-8625-3dda35dfe625&quot;:{&quot;relativeTransform&quot;:{&quot;translate&quot;:{&quot;x&quot;:357.0574299518845,&quot;y&quot;:195.18945778001935},&quot;rotate&quot;:0,&quot;skewX&quot;:0,&quot;scale&quot;:{&quot;x&quot;:1,&quot;y&quot;:1}},&quot;type&quot;:&quot;FIGURE_OBJECT&quot;,&quot;id&quot;:&quot;444d63d0-8cd6-4090-8625-3dda35dfe625&quot;,&quot;name&quot;:&quot;Western blotting equipment (with power)&quot;,&quot;displayName&quot;:&quot;Western blotting equipment (with power)&quot;,&quot;opacity&quot;:1,&quot;source&quot;:{&quot;id&quot;:&quot;5dc33b200d5929007dfc1429&quot;,&quot;type&quot;:&quot;ASSETS&quot;},&quot;pathStyles&quot;:[{&quot;type&quot;:&quot;FILL&quot;,&quot;fillStyle&quot;:&quot;rgb(0,0,0)&quot;}],&quot;isLocked&quot;:false,&quot;parent&quot;:{&quot;type&quot;:&quot;CHILD&quot;,&quot;parentId&quot;:&quot;2ec5a4dc-51c3-4eda-9fe0-3480d4af5638&quot;,&quot;order&quot;:&quot;55&quot;},&quot;isPremium&quot;:true},&quot;0c15496b-f783-411e-8819-6ec23bf4dbf9&quot;:{&quot;type&quot;:&quot;FIGURE_OBJECT&quot;,&quot;id&quot;:&quot;0c15496b-f783-411e-8819-6ec23bf4dbf9&quot;,&quot;name&quot;:&quot;Western blotting equipment (power supply)&quot;,&quot;relativeTransform&quot;:{&quot;translate&quot;:{&quot;x&quot;:-69.08279700833364,&quot;y&quot;:26.630570786835246},&quot;rotate&quot;:0,&quot;skewX&quot;:0,&quot;scale&quot;:{&quot;x&quot;:0.530101266178128,&quot;y&quot;:0.530101266178128}},&quot;opacity&quot;:1,&quot;image&quot;:{&quot;url&quot;:&quot;https://icons.biorender.com/biorender/5dc335d0e28fce0004c952b5/20191106211448/image/western-blotting-equipment-power.png&quot;,&quot;fallbackUrl&quot;:&quot;https://res.cloudinary.com/dlcjuc3ej/image/upload/v1573074888/nfnb3mr0wghbkqxehodr.svg#/keystone/api/icons/5dc335d0e28fce0004c952b5/20191106211448/image/western-blotting-equipment-power.svg&quot;,&quot;size&quot;:{&quot;x&quot;:181,&quot;y&quot;:115},&quot;isPremium&quot;:false},&quot;source&quot;:{&quot;id&quot;:&quot;5dc335d0e28fce0004c952b5&quot;,&quot;type&quot;:&quot;ASSETS&quot;},&quot;pathStyles&quot;:[{&quot;type&quot;:&quot;FILL&quot;,&quot;fillStyle&quot;:&quot;rgb(0,0,0)&quot;}],&quot;isLocked&quot;:false,&quot;parent&quot;:{&quot;type&quot;:&quot;CHILD&quot;,&quot;parentId&quot;:&quot;444d63d0-8cd6-4090-8625-3dda35dfe625&quot;,&quot;order&quot;:&quot;1&quot;}},&quot;458db04e-b374-48ce-b69a-c4b9f186866a&quot;:{&quot;type&quot;:&quot;FIGURE_OBJECT&quot;,&quot;id&quot;:&quot;458db04e-b374-48ce-b69a-c4b9f186866a&quot;,&quot;relativeTransform&quot;:{&quot;translate&quot;:{&quot;x&quot;:6.948046849208332,&quot;y&quot;:-17.949196841140456},&quot;rotate&quot;:0},&quot;opacity&quot;:1,&quot;path&quot;:{&quot;type&quot;:&quot;POLY_LINE&quot;,&quot;points&quot;:[{&quot;x&quot;:27.977144971671454,&quot;y&quot;:-31.8626076135444},{&quot;x&quot;:30.894136856663284,&quot;y&quot;:-38.00330068095184},{&quot;x&quot;:30.894136856663284,&quot;y&quot;:-47.98192691548892},{&quot;x&quot;:21.269396986969056,&quot;y&quot;:-46.69067206955338},{&quot;x&quot;:10.400792540139214,&quot;y&quot;:-27.816903173707168},{&quot;x&quot;:-0.4235604650879323,&quot;y&quot;:22.636043359696583},{&quot;x&quot;:-31.894612435551036,&quot;y&quot;:49.50157552960411}],&quot;closed&quot;:false},&quot;pathStyles&quot;:[{&quot;type&quot;:&quot;FILL&quot;,&quot;fillStyle&quot;:&quot;transparent&quot;},{&quot;type&quot;:&quot;STROKE&quot;,&quot;strokeStyle&quot;:&quot;rgba(138,18,21,1)&quot;,&quot;lineWidth&quot;:2.3027599002777883,&quot;lineJoin&quot;:&quot;round&quot;}],&quot;pathSmoothing&quot;:{&quot;type&quot;:&quot;CATMULL_SMOOTHING&quot;,&quot;smoothing&quot;:0.2},&quot;pathMarkers&quot;:{&quot;markerStart&quot;:{&quot;type&quot;:&quot;PATH&quot;,&quot;units&quot;:{&quot;type&quot;:&quot;STROKE_WIDTH&quot;,&quot;scale&quot;:0.3},&quot;orient&quot;:{&quot;type&quot;:&quot;AUTO_START_REVERSE&quot;},&quot;name&quot;:&quot;dot&quot;,&quot;relativeTransform&quot;:{&quot;translate&quot;:{&quot;x&quot;:0,&quot;y&quot;:0},&quot;rotate&quot;:0,&quot;skewX&quot;:0,&quot;scale&quot;:{&quot;x&quot;:1,&quot;y&quot;:1}},&quot;path&quot;:{&quot;type&quot;:&quot;SPLINE&quot;,&quot;spline&quot;:{&quot;points&quot;:[{&quot;x&quot;:-1.7,&quot;y&quot;:0,&quot;isEndPoint&quot;:true},{&quot;x&quot;:-1.6999999999999997,&quot;y&quot;:0.938884074712349,&quot;isEndPoint&quot;:false},{&quot;x&quot;:-0.9388840747123487,&quot;y&quot;:1.7,&quot;isEndPoint&quot;:false},{&quot;x&quot;:1.0409497792752501e-16,&quot;y&quot;:1.7,&quot;isEndPoint&quot;:true},{&quot;x&quot;:0.938884074712349,&quot;y&quot;:1.7,&quot;isEndPoint&quot;:false},{&quot;x&quot;:1.7,&quot;y&quot;:0.9388840747123488,&quot;isEndPoint&quot;:false},{&quot;x&quot;:1.7,&quot;y&quot;:0,&quot;isEndPoint&quot;:true},{&quot;x&quot;:1.7,&quot;y&quot;:-0.9388840747123488,&quot;isEndPoint&quot;:false},{&quot;x&quot;:0.938884074712349,&quot;y&quot;:-1.7,&quot;isEndPoint&quot;:false},{&quot;x&quot;:1.0409497792752501e-16,&quot;y&quot;:-1.7,&quot;isEndPoint&quot;:true},{&quot;x&quot;:-0.9388840747123487,&quot;y&quot;:-1.7,&quot;isEndPoint&quot;:false},{&quot;x&quot;:-1.6999999999999997,&quot;y&quot;:-0.938884074712349,&quot;isEndPoint&quot;:false},{&quot;x&quot;:-1.7,&quot;y&quot;:-2.0818995585505003e-16,&quot;isEndPoint&quot;:true}],&quot;closed&quot;:false}},&quot;pathStyles&quot;:[{&quot;type&quot;:&quot;FILL&quot;,&quot;fillStyle&quot;:&quot;context-stroke-flat&quot;}]},&quot;markerEnd&quot;:{&quot;type&quot;:&quot;PATH&quot;,&quot;units&quot;:{&quot;type&quot;:&quot;STROKE_WIDTH&quot;,&quot;scale&quot;:0.3},&quot;orient&quot;:{&quot;type&quot;:&quot;AUTO_START_REVERSE&quot;},&quot;name&quot;:&quot;dot&quot;,&quot;relativeTransform&quot;:{&quot;translate&quot;:{&quot;x&quot;:0,&quot;y&quot;:0},&quot;rotate&quot;:0,&quot;skewX&quot;:0,&quot;scale&quot;:{&quot;x&quot;:1,&quot;y&quot;:1}},&quot;path&quot;:{&quot;type&quot;:&quot;SPLINE&quot;,&quot;spline&quot;:{&quot;points&quot;:[{&quot;x&quot;:-1.7,&quot;y&quot;:0,&quot;isEndPoint&quot;:true},{&quot;x&quot;:-1.6999999999999997,&quot;y&quot;:0.938884074712349,&quot;isEndPoint&quot;:false},{&quot;x&quot;:-0.9388840747123487,&quot;y&quot;:1.7,&quot;isEndPoint&quot;:false},{&quot;x&quot;:1.0409497792752501e-16,&quot;y&quot;:1.7,&quot;isEndPoint&quot;:true},{&quot;x&quot;:0.938884074712349,&quot;y&quot;:1.7,&quot;isEndPoint&quot;:false},{&quot;x&quot;:1.7,&quot;y&quot;:0.9388840747123488,&quot;isEndPoint&quot;:false},{&quot;x&quot;:1.7,&quot;y&quot;:0,&quot;isEndPoint&quot;:true},{&quot;x&quot;:1.7,&quot;y&quot;:-0.9388840747123488,&quot;isEndPoint&quot;:false},{&quot;x&quot;:0.938884074712349,&quot;y&quot;:-1.7,&quot;isEndPoint&quot;:false},{&quot;x&quot;:1.0409497792752501e-16,&quot;y&quot;:-1.7,&quot;isEndPoint&quot;:true},{&quot;x&quot;:-0.9388840747123487,&quot;y&quot;:-1.7,&quot;isEndPoint&quot;:false},{&quot;x&quot;:-1.6999999999999997,&quot;y&quot;:-0.938884074712349,&quot;isEndPoint&quot;:false},{&quot;x&quot;:-1.7,&quot;y&quot;:-2.0818995585505003e-16,&quot;isEndPoint&quot;:true}],&quot;closed&quot;:false}},&quot;pathStyles&quot;:[{&quot;type&quot;:&quot;FILL&quot;,&quot;fillStyle&quot;:&quot;context-stroke-flat&quot;}]}},&quot;isLocked&quot;:false,&quot;parent&quot;:{&quot;type&quot;:&quot;CHILD&quot;,&quot;parentId&quot;:&quot;444d63d0-8cd6-4090-8625-3dda35dfe625&quot;,&quot;order&quot;:&quot;2&quot;}},&quot;1ad2a10c-5732-4322-ac66-605b14a70e34&quot;:{&quot;type&quot;:&quot;FIGURE_OBJECT&quot;,&quot;id&quot;:&quot;1ad2a10c-5732-4322-ac66-605b14a70e34&quot;,&quot;relativeTransform&quot;:{&quot;translate&quot;:{&quot;x&quot;:31.85484528717607,&quot;y&quot;:-8.3299005684811},&quot;rotate&quot;:0},&quot;opacity&quot;:1,&quot;path&quot;:{&quot;type&quot;:&quot;POLY_LINE&quot;,&quot;points&quot;:[{&quot;x&quot;:60.63934404064842,&quot;y&quot;:-29.96810438481482},{&quot;x&quot;:53.731064339815056,&quot;y&quot;:-45.31983705333341},{&quot;x&quot;:38.37933167129647,&quot;y&quot;:-39.17914398592597},{&quot;x&quot;:22.96423777102666,&quot;y&quot;:-8.762679297148125},{&quot;x&quot;:0.25666445554766915,&quot;y&quot;:17.438217641144195},{&quot;x&quot;:-24.56277226962974,&quot;y&quot;:36.04434608981511},{&quot;x&quot;:-39.1469183047224,&quot;y&quot;:44.48779905750033},{&quot;x&quot;:-53.731064339815056,&quot;y&quot;:45.91393993139433},{&quot;x&quot;:-60.63934404064842,&quot;y&quot;:42.18503915722254}],&quot;closed&quot;:false},&quot;pathStyles&quot;:[{&quot;type&quot;:&quot;FILL&quot;,&quot;fillStyle&quot;:&quot;transparent&quot;},{&quot;type&quot;:&quot;STROKE&quot;,&quot;strokeStyle&quot;:&quot;rgba(69,69,70,1)&quot;,&quot;lineWidth&quot;:2.3027599002777883,&quot;lineJoin&quot;:&quot;round&quot;}],&quot;pathSmoothing&quot;:{&quot;type&quot;:&quot;CATMULL_SMOOTHING&quot;,&quot;smoothing&quot;:0.2},&quot;pathMarkers&quot;:{&quot;markerStart&quot;:{&quot;type&quot;:&quot;PATH&quot;,&quot;units&quot;:{&quot;type&quot;:&quot;STROKE_WIDTH&quot;,&quot;scale&quot;:0.3},&quot;orient&quot;:{&quot;type&quot;:&quot;AUTO_START_REVERSE&quot;},&quot;name&quot;:&quot;dot&quot;,&quot;relativeTransform&quot;:{&quot;translate&quot;:{&quot;x&quot;:0,&quot;y&quot;:0},&quot;rotate&quot;:0,&quot;skewX&quot;:0,&quot;scale&quot;:{&quot;x&quot;:1,&quot;y&quot;:1}},&quot;path&quot;:{&quot;type&quot;:&quot;SPLINE&quot;,&quot;spline&quot;:{&quot;points&quot;:[{&quot;x&quot;:-1.7,&quot;y&quot;:0,&quot;isEndPoint&quot;:true},{&quot;x&quot;:-1.6999999999999997,&quot;y&quot;:0.938884074712349,&quot;isEndPoint&quot;:false},{&quot;x&quot;:-0.9388840747123487,&quot;y&quot;:1.7,&quot;isEndPoint&quot;:false},{&quot;x&quot;:1.0409497792752501e-16,&quot;y&quot;:1.7,&quot;isEndPoint&quot;:true},{&quot;x&quot;:0.938884074712349,&quot;y&quot;:1.7,&quot;isEndPoint&quot;:false},{&quot;x&quot;:1.7,&quot;y&quot;:0.9388840747123488,&quot;isEndPoint&quot;:false},{&quot;x&quot;:1.7,&quot;y&quot;:0,&quot;isEndPoint&quot;:true},{&quot;x&quot;:1.7,&quot;y&quot;:-0.9388840747123488,&quot;isEndPoint&quot;:false},{&quot;x&quot;:0.938884074712349,&quot;y&quot;:-1.7,&quot;isEndPoint&quot;:false},{&quot;x&quot;:1.0409497792752501e-16,&quot;y&quot;:-1.7,&quot;isEndPoint&quot;:true},{&quot;x&quot;:-0.9388840747123487,&quot;y&quot;:-1.7,&quot;isEndPoint&quot;:false},{&quot;x&quot;:-1.6999999999999997,&quot;y&quot;:-0.938884074712349,&quot;isEndPoint&quot;:false},{&quot;x&quot;:-1.7,&quot;y&quot;:-2.0818995585505003e-16,&quot;isEndPoint&quot;:true}],&quot;closed&quot;:false}},&quot;pathStyles&quot;:[{&quot;type&quot;:&quot;FILL&quot;,&quot;fillStyle&quot;:&quot;context-stroke-flat&quot;}]},&quot;markerEnd&quot;:{&quot;type&quot;:&quot;PATH&quot;,&quot;units&quot;:{&quot;type&quot;:&quot;STROKE_WIDTH&quot;,&quot;scale&quot;:0.3},&quot;orient&quot;:{&quot;type&quot;:&quot;AUTO_START_REVERSE&quot;},&quot;name&quot;:&quot;dot&quot;,&quot;relativeTransform&quot;:{&quot;translate&quot;:{&quot;x&quot;:0,&quot;y&quot;:0},&quot;rotate&quot;:0,&quot;skewX&quot;:0,&quot;scale&quot;:{&quot;x&quot;:1,&quot;y&quot;:1}},&quot;path&quot;:{&quot;type&quot;:&quot;SPLINE&quot;,&quot;spline&quot;:{&quot;points&quot;:[{&quot;x&quot;:-1.7,&quot;y&quot;:0,&quot;isEndPoint&quot;:true},{&quot;x&quot;:-1.6999999999999997,&quot;y&quot;:0.938884074712349,&quot;isEndPoint&quot;:false},{&quot;x&quot;:-0.9388840747123487,&quot;y&quot;:1.7,&quot;isEndPoint&quot;:false},{&quot;x&quot;:1.0409497792752501e-16,&quot;y&quot;:1.7,&quot;isEndPoint&quot;:true},{&quot;x&quot;:0.938884074712349,&quot;y&quot;:1.7,&quot;isEndPoint&quot;:false},{&quot;x&quot;:1.7,&quot;y&quot;:0.9388840747123488,&quot;isEndPoint&quot;:false},{&quot;x&quot;:1.7,&quot;y&quot;:0,&quot;isEndPoint&quot;:true},{&quot;x&quot;:1.7,&quot;y&quot;:-0.9388840747123488,&quot;isEndPoint&quot;:false},{&quot;x&quot;:0.938884074712349,&quot;y&quot;:-1.7,&quot;isEndPoint&quot;:false},{&quot;x&quot;:1.0409497792752501e-16,&quot;y&quot;:-1.7,&quot;isEndPoint&quot;:true},{&quot;x&quot;:-0.9388840747123487,&quot;y&quot;:-1.7,&quot;isEndPoint&quot;:false},{&quot;x&quot;:-1.6999999999999997,&quot;y&quot;:-0.938884074712349,&quot;isEndPoint&quot;:false},{&quot;x&quot;:-1.7,&quot;y&quot;:-2.0818995585505003e-16,&quot;isEndPoint&quot;:true}],&quot;closed&quot;:false}},&quot;pathStyles&quot;:[{&quot;type&quot;:&quot;FILL&quot;,&quot;fillStyle&quot;:&quot;context-stroke-flat&quot;}]}},&quot;isLocked&quot;:false,&quot;parent&quot;:{&quot;type&quot;:&quot;CHILD&quot;,&quot;parentId&quot;:&quot;444d63d0-8cd6-4090-8625-3dda35dfe625&quot;,&quot;order&quot;:&quot;5&quot;}},&quot;21a30b9e-9993-4125-a537-97b88d864c29&quot;:{&quot;type&quot;:&quot;FIGURE_OBJECT&quot;,&quot;id&quot;:&quot;21a30b9e-9993-4125-a537-97b88d864c29&quot;,&quot;name&quot;:&quot;Western blotting equipment (Tank blotting cells)&quot;,&quot;relativeTransform&quot;:{&quot;translate&quot;:{&quot;x&quot;:59.48796409050953,&quot;y&quot;:7.87151446574881},&quot;rotate&quot;:0,&quot;skewX&quot;:0,&quot;scale&quot;:{&quot;x&quot;:0.4899489149527209,&quot;y&quot;:0.4899489149527209}},&quot;opacity&quot;:1,&quot;image&quot;:{&quot;url&quot;:&quot;https://icons.biorender.com/biorender/5dc33866e28fce0004c952b9/20191106212307/image/western-blotting-equipment-tank-blotting-cells.png&quot;,&quot;fallbackUrl&quot;:&quot;https://res.cloudinary.com/dlcjuc3ej/image/upload/v1573075387/uceod2hq4tnwr1ddvyrn.svg#/keystone/api/icons/5dc33866e28fce0004c952b9/20191106212307/image/western-blotting-equipment-tank-blotting-cells.svg&quot;,&quot;size&quot;:{&quot;x&quot;:235,&quot;y&quot;:248},&quot;isPremium&quot;:false},&quot;source&quot;:{&quot;id&quot;:&quot;5dc33866e28fce0004c952b9&quot;,&quot;type&quot;:&quot;ASSETS&quot;},&quot;pathStyles&quot;:[{&quot;type&quot;:&quot;FILL&quot;,&quot;fillStyle&quot;:&quot;rgb(0,0,0)&quot;}],&quot;isLocked&quot;:false,&quot;parent&quot;:{&quot;type&quot;:&quot;CHILD&quot;,&quot;parentId&quot;:&quot;444d63d0-8cd6-4090-8625-3dda35dfe625&quot;,&quot;order&quot;:&quot;7&quot;}},&quot;fd717de0-d395-457e-82d6-61c8f0f57257&quot;:{&quot;type&quot;:&quot;FIGURE_OBJECT&quot;,&quot;id&quot;:&quot;fd717de0-d395-457e-82d6-61c8f0f57257&quot;,&quot;relativeTransform&quot;:{&quot;translate&quot;:{&quot;x&quot;:-70.95796150868534,&quot;y&quot;:-123.6914660642401},&quot;rotate&quot;:3.141592653589793,&quot;skewX&quot;:-4.440892098500626e-16,&quot;scale&quot;:{&quot;x&quot;:1,&quot;y&quot;:1}},&quot;opacity&quot;:1,&quot;path&quot;:{&quot;type&quot;:&quot;TRIANGLE&quot;,&quot;size&quot;:{&quot;x&quot;:8.320471029971111,&quot;y&quot;:56.36993081804469},&quot;cornerRounding&quot;:{&quot;type&quot;:&quot;ARC_LENGTH&quot;,&quot;global&quot;:0}},&quot;pathStyles&quot;:[{&quot;type&quot;:&quot;FILL&quot;,&quot;fillStyle&quot;:&quot;rgba(35, 240, 254, 1)&quot;},{&quot;type&quot;:&quot;STROKE&quot;,&quot;strokeStyle&quot;:&quot;rgba(0,0,0,0)&quot;,&quot;lineWidth&quot;:0,&quot;lineJoin&quot;:&quot;round&quot;}],&quot;isLocked&quot;:false,&quot;parent&quot;:{&quot;type&quot;:&quot;CHILD&quot;,&quot;parentId&quot;:&quot;1dee6a35-03d1-417c-83de-fbcfa9601b39&quot;,&quot;order&quot;:&quot;5&quot;}},&quot;a1213a79-aaf8-4a23-b7e6-2c2d75cd98d9&quot;:{&quot;type&quot;:&quot;FIGURE_OBJECT&quot;,&quot;id&quot;:&quot;a1213a79-aaf8-4a23-b7e6-2c2d75cd98d9&quot;,&quot;relativeTransform&quot;:{&quot;translate&quot;:{&quot;x&quot;:-202.9080418411524,&quot;y&quot;:-477.49574397951966},&quot;rotate&quot;:0,&quot;skewX&quot;:0,&quot;scale&quot;:{&quot;x&quot;:1,&quot;y&quot;:1}},&quot;opacity&quot;:1,&quot;path&quot;:{&quot;type&quot;:&quot;POLY_LINE&quot;,&quot;points&quot;:[{&quot;x&quot;:131.77566989362762,&quot;y&quot;:249.606390037839},{&quot;x&quot;:131.77566989362762,&quot;y&quot;:326.5954376869002}],&quot;closed&quot;:false},&quot;pathStyles&quot;:[{&quot;type&quot;:&quot;FILL&quot;,&quot;fillStyle&quot;:&quot;rgba(0,0,0,0)&quot;},{&quot;type&quot;:&quot;STROKE&quot;,&quot;strokeStyle&quot;:{&quot;units&quot;:&quot;PATH_LENGTH&quot;,&quot;stops&quot;:{&quot;0&quot;:&quot;#23F0FE00&quot;,&quot;1&quot;:&quot;#23F0FE&quot;,&quot;0.45&quot;:&quot;#23F0FE&quot;}},&quot;lineWidth&quot;:3.420778524815538,&quot;lineJoin&quot;:&quot;round&quot;}],&quot;isLocked&quot;:false,&quot;parent&quot;:{&quot;type&quot;:&quot;CHILD&quot;,&quot;parentId&quot;:&quot;1dee6a35-03d1-417c-83de-fbcfa9601b39&quot;,&quot;order&quot;:&quot;7&quot;},&quot;connectorInfo&quot;:{&quot;type&quot;:&quot;LINE&quot;,&quot;offset&quot;:{&quot;x&quot;:0,&quot;y&quot;:0},&quot;bending&quot;:0.1,&quot;customized&quot;:false}},&quot;e8e30a21-94be-491d-b89e-bd4fcfc2e429&quot;:{&quot;id&quot;:&quot;e8e30a21-94be-491d-b89e-bd4fcfc2e429&quot;,&quot;name&quot;:&quot;Cryo-SEM SEM (schematic)&quot;,&quot;displayName&quot;:&quot;&quot;,&quot;type&quot;:&quot;FIGURE_OBJECT&quot;,&quot;relativeTransform&quot;:{&quot;translate&quot;:{&quot;x&quot;:-71.23649903483386,&quot;y&quot;:-194.84725104841027},&quot;rotate&quot;:0,&quot;skewX&quot;:0,&quot;scale&quot;:{&quot;x&quot;:1,&quot;y&quot;:1}},&quot;image&quot;:{&quot;url&quot;:&quot;https://icons.cdn.biorender.com/biorender/69cc02dcab0159079e568ab0/20260331174132/image/69cc02dcab0159079e568ab0.png&quot;,&quot;isPremium&quot;:false,&quot;isOrgIcon&quot;:false,&quot;size&quot;:{&quot;x&quot;:80,&quot;y&quot;:89.01408450704226}},&quot;source&quot;:{&quot;id&quot;:&quot;69cc02dcab0159079e568ab0&quot;,&quot;version&quot;:&quot;20260331174132&quot;,&quot;type&quot;:&quot;ASSETS&quot;},&quot;isPremium&quot;:false,&quot;parent&quot;:{&quot;type&quot;:&quot;CHILD&quot;,&quot;parentId&quot;:&quot;1dee6a35-03d1-417c-83de-fbcfa9601b39&quot;,&quot;order&quot;:&quot;2&quot;}},&quot;1dee6a35-03d1-417c-83de-fbcfa9601b39&quot;:{&quot;type&quot;:&quot;FIGURE_OBJECT&quot;,&quot;id&quot;:&quot;1dee6a35-03d1-417c-83de-fbcfa9601b39&quot;,&quot;parent&quot;:{&quot;type&quot;:&quot;CHILD&quot;,&quot;parentId&quot;:&quot;2ec5a4dc-51c3-4eda-9fe0-3480d4af5638&quot;,&quot;order&quot;:&quot;6&quot;},&quot;relativeTransform&quot;:{&quot;translate&quot;:{&quot;x&quot;:127.23610126582284,&quot;y&quot;:123.34177215189874},&quot;rotate&quot;:0,&quot;skewX&quot;:0,&quot;scale&quot;:{&quot;x&quot;:1,&quot;y&quot;:1}}},&quot;2ec5a4dc-51c3-4eda-9fe0-3480d4af5638&quot;:{&quot;type&quot;:&quot;FIGURE_OBJECT&quot;,&quot;id&quot;:&quot;2ec5a4dc-51c3-4eda-9fe0-3480d4af5638&quot;,&quot;parent&quot;:{&quot;type&quot;:&quot;CHILD&quot;,&quot;parentId&quot;:&quot;dd5d2438-61ac-4293-a07d-64346bb08714&quot;,&quot;order&quot;:&quot;999999&quot;},&quot;relativeTransform&quot;:{}}}}"/>
  <p:tag name="TRANSPARENTBACKGROUND" val="false"/>
  <p:tag name="VERSION" val="1783935483337"/>
  <p:tag name="TITLE" val="Metodologia"/>
  <p:tag name="CREATORNAME" val="Francisca Afonso"/>
  <p:tag name="DATEINSERTED" val="1783935509031"/>
</p:tagLst>
</file>

<file path=ppt/theme/theme1.xml><?xml version="1.0" encoding="utf-8"?>
<a:theme xmlns:a="http://schemas.openxmlformats.org/drawingml/2006/main" name="Tema do Office">
  <a:themeElements>
    <a:clrScheme name="PGO - Easter 1">
      <a:dk1>
        <a:srgbClr val="662F40"/>
      </a:dk1>
      <a:lt1>
        <a:srgbClr val="F8F4F2"/>
      </a:lt1>
      <a:dk2>
        <a:srgbClr val="B32A12"/>
      </a:dk2>
      <a:lt2>
        <a:srgbClr val="CAE1E5"/>
      </a:lt2>
      <a:accent1>
        <a:srgbClr val="F0722E"/>
      </a:accent1>
      <a:accent2>
        <a:srgbClr val="A389AF"/>
      </a:accent2>
      <a:accent3>
        <a:srgbClr val="FC9D6A"/>
      </a:accent3>
      <a:accent4>
        <a:srgbClr val="C8AEE6"/>
      </a:accent4>
      <a:accent5>
        <a:srgbClr val="FAABA1"/>
      </a:accent5>
      <a:accent6>
        <a:srgbClr val="F4C7CC"/>
      </a:accent6>
      <a:hlink>
        <a:srgbClr val="C8AEE6"/>
      </a:hlink>
      <a:folHlink>
        <a:srgbClr val="A389A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GO - Easter 1">
    <a:dk1>
      <a:srgbClr val="662F40"/>
    </a:dk1>
    <a:lt1>
      <a:srgbClr val="F8F4F2"/>
    </a:lt1>
    <a:dk2>
      <a:srgbClr val="B32A12"/>
    </a:dk2>
    <a:lt2>
      <a:srgbClr val="CAE1E5"/>
    </a:lt2>
    <a:accent1>
      <a:srgbClr val="F0722E"/>
    </a:accent1>
    <a:accent2>
      <a:srgbClr val="A389AF"/>
    </a:accent2>
    <a:accent3>
      <a:srgbClr val="FC9D6A"/>
    </a:accent3>
    <a:accent4>
      <a:srgbClr val="C8AEE6"/>
    </a:accent4>
    <a:accent5>
      <a:srgbClr val="FAABA1"/>
    </a:accent5>
    <a:accent6>
      <a:srgbClr val="F4C7CC"/>
    </a:accent6>
    <a:hlink>
      <a:srgbClr val="C8AEE6"/>
    </a:hlink>
    <a:folHlink>
      <a:srgbClr val="A389AF"/>
    </a:folHlink>
  </a:clrScheme>
</a:themeOverride>
</file>

<file path=ppt/theme/themeOverride10.xml><?xml version="1.0" encoding="utf-8"?>
<a:themeOverride xmlns:a="http://schemas.openxmlformats.org/drawingml/2006/main">
  <a:clrScheme name="PGO - Easter 1">
    <a:dk1>
      <a:srgbClr val="662F40"/>
    </a:dk1>
    <a:lt1>
      <a:srgbClr val="F8F4F2"/>
    </a:lt1>
    <a:dk2>
      <a:srgbClr val="B32A12"/>
    </a:dk2>
    <a:lt2>
      <a:srgbClr val="CAE1E5"/>
    </a:lt2>
    <a:accent1>
      <a:srgbClr val="F0722E"/>
    </a:accent1>
    <a:accent2>
      <a:srgbClr val="A389AF"/>
    </a:accent2>
    <a:accent3>
      <a:srgbClr val="FC9D6A"/>
    </a:accent3>
    <a:accent4>
      <a:srgbClr val="C8AEE6"/>
    </a:accent4>
    <a:accent5>
      <a:srgbClr val="FAABA1"/>
    </a:accent5>
    <a:accent6>
      <a:srgbClr val="F4C7CC"/>
    </a:accent6>
    <a:hlink>
      <a:srgbClr val="C8AEE6"/>
    </a:hlink>
    <a:folHlink>
      <a:srgbClr val="A389AF"/>
    </a:folHlink>
  </a:clrScheme>
</a:themeOverride>
</file>

<file path=ppt/theme/themeOverride11.xml><?xml version="1.0" encoding="utf-8"?>
<a:themeOverride xmlns:a="http://schemas.openxmlformats.org/drawingml/2006/main">
  <a:clrScheme name="PGO - Easter 1">
    <a:dk1>
      <a:srgbClr val="662F40"/>
    </a:dk1>
    <a:lt1>
      <a:srgbClr val="F8F4F2"/>
    </a:lt1>
    <a:dk2>
      <a:srgbClr val="B32A12"/>
    </a:dk2>
    <a:lt2>
      <a:srgbClr val="CAE1E5"/>
    </a:lt2>
    <a:accent1>
      <a:srgbClr val="F0722E"/>
    </a:accent1>
    <a:accent2>
      <a:srgbClr val="A389AF"/>
    </a:accent2>
    <a:accent3>
      <a:srgbClr val="FC9D6A"/>
    </a:accent3>
    <a:accent4>
      <a:srgbClr val="C8AEE6"/>
    </a:accent4>
    <a:accent5>
      <a:srgbClr val="FAABA1"/>
    </a:accent5>
    <a:accent6>
      <a:srgbClr val="F4C7CC"/>
    </a:accent6>
    <a:hlink>
      <a:srgbClr val="C8AEE6"/>
    </a:hlink>
    <a:folHlink>
      <a:srgbClr val="A389AF"/>
    </a:folHlink>
  </a:clrScheme>
</a:themeOverride>
</file>

<file path=ppt/theme/themeOverride12.xml><?xml version="1.0" encoding="utf-8"?>
<a:themeOverride xmlns:a="http://schemas.openxmlformats.org/drawingml/2006/main">
  <a:clrScheme name="PGO - Easter 1">
    <a:dk1>
      <a:srgbClr val="662F40"/>
    </a:dk1>
    <a:lt1>
      <a:srgbClr val="F8F4F2"/>
    </a:lt1>
    <a:dk2>
      <a:srgbClr val="B32A12"/>
    </a:dk2>
    <a:lt2>
      <a:srgbClr val="CAE1E5"/>
    </a:lt2>
    <a:accent1>
      <a:srgbClr val="F0722E"/>
    </a:accent1>
    <a:accent2>
      <a:srgbClr val="A389AF"/>
    </a:accent2>
    <a:accent3>
      <a:srgbClr val="FC9D6A"/>
    </a:accent3>
    <a:accent4>
      <a:srgbClr val="C8AEE6"/>
    </a:accent4>
    <a:accent5>
      <a:srgbClr val="FAABA1"/>
    </a:accent5>
    <a:accent6>
      <a:srgbClr val="F4C7CC"/>
    </a:accent6>
    <a:hlink>
      <a:srgbClr val="C8AEE6"/>
    </a:hlink>
    <a:folHlink>
      <a:srgbClr val="A389AF"/>
    </a:folHlink>
  </a:clrScheme>
</a:themeOverride>
</file>

<file path=ppt/theme/themeOverride13.xml><?xml version="1.0" encoding="utf-8"?>
<a:themeOverride xmlns:a="http://schemas.openxmlformats.org/drawingml/2006/main">
  <a:clrScheme name="PGO - Easter 1">
    <a:dk1>
      <a:srgbClr val="662F40"/>
    </a:dk1>
    <a:lt1>
      <a:srgbClr val="F8F4F2"/>
    </a:lt1>
    <a:dk2>
      <a:srgbClr val="B32A12"/>
    </a:dk2>
    <a:lt2>
      <a:srgbClr val="CAE1E5"/>
    </a:lt2>
    <a:accent1>
      <a:srgbClr val="F0722E"/>
    </a:accent1>
    <a:accent2>
      <a:srgbClr val="A389AF"/>
    </a:accent2>
    <a:accent3>
      <a:srgbClr val="FC9D6A"/>
    </a:accent3>
    <a:accent4>
      <a:srgbClr val="C8AEE6"/>
    </a:accent4>
    <a:accent5>
      <a:srgbClr val="FAABA1"/>
    </a:accent5>
    <a:accent6>
      <a:srgbClr val="F4C7CC"/>
    </a:accent6>
    <a:hlink>
      <a:srgbClr val="C8AEE6"/>
    </a:hlink>
    <a:folHlink>
      <a:srgbClr val="A389AF"/>
    </a:folHlink>
  </a:clrScheme>
</a:themeOverride>
</file>

<file path=ppt/theme/themeOverride14.xml><?xml version="1.0" encoding="utf-8"?>
<a:themeOverride xmlns:a="http://schemas.openxmlformats.org/drawingml/2006/main">
  <a:clrScheme name="PGO - Easter 1">
    <a:dk1>
      <a:srgbClr val="662F40"/>
    </a:dk1>
    <a:lt1>
      <a:srgbClr val="F8F4F2"/>
    </a:lt1>
    <a:dk2>
      <a:srgbClr val="B32A12"/>
    </a:dk2>
    <a:lt2>
      <a:srgbClr val="CAE1E5"/>
    </a:lt2>
    <a:accent1>
      <a:srgbClr val="F0722E"/>
    </a:accent1>
    <a:accent2>
      <a:srgbClr val="A389AF"/>
    </a:accent2>
    <a:accent3>
      <a:srgbClr val="FC9D6A"/>
    </a:accent3>
    <a:accent4>
      <a:srgbClr val="C8AEE6"/>
    </a:accent4>
    <a:accent5>
      <a:srgbClr val="FAABA1"/>
    </a:accent5>
    <a:accent6>
      <a:srgbClr val="F4C7CC"/>
    </a:accent6>
    <a:hlink>
      <a:srgbClr val="C8AEE6"/>
    </a:hlink>
    <a:folHlink>
      <a:srgbClr val="A389AF"/>
    </a:folHlink>
  </a:clrScheme>
</a:themeOverride>
</file>

<file path=ppt/theme/themeOverride15.xml><?xml version="1.0" encoding="utf-8"?>
<a:themeOverride xmlns:a="http://schemas.openxmlformats.org/drawingml/2006/main">
  <a:clrScheme name="PGO - Easter 1">
    <a:dk1>
      <a:srgbClr val="662F40"/>
    </a:dk1>
    <a:lt1>
      <a:srgbClr val="F8F4F2"/>
    </a:lt1>
    <a:dk2>
      <a:srgbClr val="B32A12"/>
    </a:dk2>
    <a:lt2>
      <a:srgbClr val="CAE1E5"/>
    </a:lt2>
    <a:accent1>
      <a:srgbClr val="F0722E"/>
    </a:accent1>
    <a:accent2>
      <a:srgbClr val="A389AF"/>
    </a:accent2>
    <a:accent3>
      <a:srgbClr val="FC9D6A"/>
    </a:accent3>
    <a:accent4>
      <a:srgbClr val="C8AEE6"/>
    </a:accent4>
    <a:accent5>
      <a:srgbClr val="FAABA1"/>
    </a:accent5>
    <a:accent6>
      <a:srgbClr val="F4C7CC"/>
    </a:accent6>
    <a:hlink>
      <a:srgbClr val="C8AEE6"/>
    </a:hlink>
    <a:folHlink>
      <a:srgbClr val="A389AF"/>
    </a:folHlink>
  </a:clrScheme>
</a:themeOverride>
</file>

<file path=ppt/theme/themeOverride16.xml><?xml version="1.0" encoding="utf-8"?>
<a:themeOverride xmlns:a="http://schemas.openxmlformats.org/drawingml/2006/main">
  <a:clrScheme name="PGO - Easter 1">
    <a:dk1>
      <a:srgbClr val="662F40"/>
    </a:dk1>
    <a:lt1>
      <a:srgbClr val="F8F4F2"/>
    </a:lt1>
    <a:dk2>
      <a:srgbClr val="B32A12"/>
    </a:dk2>
    <a:lt2>
      <a:srgbClr val="CAE1E5"/>
    </a:lt2>
    <a:accent1>
      <a:srgbClr val="F0722E"/>
    </a:accent1>
    <a:accent2>
      <a:srgbClr val="A389AF"/>
    </a:accent2>
    <a:accent3>
      <a:srgbClr val="FC9D6A"/>
    </a:accent3>
    <a:accent4>
      <a:srgbClr val="C8AEE6"/>
    </a:accent4>
    <a:accent5>
      <a:srgbClr val="FAABA1"/>
    </a:accent5>
    <a:accent6>
      <a:srgbClr val="F4C7CC"/>
    </a:accent6>
    <a:hlink>
      <a:srgbClr val="C8AEE6"/>
    </a:hlink>
    <a:folHlink>
      <a:srgbClr val="A389AF"/>
    </a:folHlink>
  </a:clrScheme>
</a:themeOverride>
</file>

<file path=ppt/theme/themeOverride17.xml><?xml version="1.0" encoding="utf-8"?>
<a:themeOverride xmlns:a="http://schemas.openxmlformats.org/drawingml/2006/main">
  <a:clrScheme name="PGO - Easter 1">
    <a:dk1>
      <a:srgbClr val="662F40"/>
    </a:dk1>
    <a:lt1>
      <a:srgbClr val="F8F4F2"/>
    </a:lt1>
    <a:dk2>
      <a:srgbClr val="B32A12"/>
    </a:dk2>
    <a:lt2>
      <a:srgbClr val="CAE1E5"/>
    </a:lt2>
    <a:accent1>
      <a:srgbClr val="F0722E"/>
    </a:accent1>
    <a:accent2>
      <a:srgbClr val="A389AF"/>
    </a:accent2>
    <a:accent3>
      <a:srgbClr val="FC9D6A"/>
    </a:accent3>
    <a:accent4>
      <a:srgbClr val="C8AEE6"/>
    </a:accent4>
    <a:accent5>
      <a:srgbClr val="FAABA1"/>
    </a:accent5>
    <a:accent6>
      <a:srgbClr val="F4C7CC"/>
    </a:accent6>
    <a:hlink>
      <a:srgbClr val="C8AEE6"/>
    </a:hlink>
    <a:folHlink>
      <a:srgbClr val="A389AF"/>
    </a:folHlink>
  </a:clrScheme>
</a:themeOverride>
</file>

<file path=ppt/theme/themeOverride18.xml><?xml version="1.0" encoding="utf-8"?>
<a:themeOverride xmlns:a="http://schemas.openxmlformats.org/drawingml/2006/main">
  <a:clrScheme name="PGO - Easter 1">
    <a:dk1>
      <a:srgbClr val="662F40"/>
    </a:dk1>
    <a:lt1>
      <a:srgbClr val="F8F4F2"/>
    </a:lt1>
    <a:dk2>
      <a:srgbClr val="B32A12"/>
    </a:dk2>
    <a:lt2>
      <a:srgbClr val="CAE1E5"/>
    </a:lt2>
    <a:accent1>
      <a:srgbClr val="F0722E"/>
    </a:accent1>
    <a:accent2>
      <a:srgbClr val="A389AF"/>
    </a:accent2>
    <a:accent3>
      <a:srgbClr val="FC9D6A"/>
    </a:accent3>
    <a:accent4>
      <a:srgbClr val="C8AEE6"/>
    </a:accent4>
    <a:accent5>
      <a:srgbClr val="FAABA1"/>
    </a:accent5>
    <a:accent6>
      <a:srgbClr val="F4C7CC"/>
    </a:accent6>
    <a:hlink>
      <a:srgbClr val="C8AEE6"/>
    </a:hlink>
    <a:folHlink>
      <a:srgbClr val="A389AF"/>
    </a:folHlink>
  </a:clrScheme>
</a:themeOverride>
</file>

<file path=ppt/theme/themeOverride19.xml><?xml version="1.0" encoding="utf-8"?>
<a:themeOverride xmlns:a="http://schemas.openxmlformats.org/drawingml/2006/main">
  <a:clrScheme name="PGO - Easter 1">
    <a:dk1>
      <a:srgbClr val="662F40"/>
    </a:dk1>
    <a:lt1>
      <a:srgbClr val="F8F4F2"/>
    </a:lt1>
    <a:dk2>
      <a:srgbClr val="B32A12"/>
    </a:dk2>
    <a:lt2>
      <a:srgbClr val="CAE1E5"/>
    </a:lt2>
    <a:accent1>
      <a:srgbClr val="F0722E"/>
    </a:accent1>
    <a:accent2>
      <a:srgbClr val="A389AF"/>
    </a:accent2>
    <a:accent3>
      <a:srgbClr val="FC9D6A"/>
    </a:accent3>
    <a:accent4>
      <a:srgbClr val="C8AEE6"/>
    </a:accent4>
    <a:accent5>
      <a:srgbClr val="FAABA1"/>
    </a:accent5>
    <a:accent6>
      <a:srgbClr val="F4C7CC"/>
    </a:accent6>
    <a:hlink>
      <a:srgbClr val="C8AEE6"/>
    </a:hlink>
    <a:folHlink>
      <a:srgbClr val="A389AF"/>
    </a:folHlink>
  </a:clrScheme>
</a:themeOverride>
</file>

<file path=ppt/theme/themeOverride2.xml><?xml version="1.0" encoding="utf-8"?>
<a:themeOverride xmlns:a="http://schemas.openxmlformats.org/drawingml/2006/main">
  <a:clrScheme name="PGO - Easter 1">
    <a:dk1>
      <a:srgbClr val="662F40"/>
    </a:dk1>
    <a:lt1>
      <a:srgbClr val="F8F4F2"/>
    </a:lt1>
    <a:dk2>
      <a:srgbClr val="B32A12"/>
    </a:dk2>
    <a:lt2>
      <a:srgbClr val="CAE1E5"/>
    </a:lt2>
    <a:accent1>
      <a:srgbClr val="F0722E"/>
    </a:accent1>
    <a:accent2>
      <a:srgbClr val="A389AF"/>
    </a:accent2>
    <a:accent3>
      <a:srgbClr val="FC9D6A"/>
    </a:accent3>
    <a:accent4>
      <a:srgbClr val="C8AEE6"/>
    </a:accent4>
    <a:accent5>
      <a:srgbClr val="FAABA1"/>
    </a:accent5>
    <a:accent6>
      <a:srgbClr val="F4C7CC"/>
    </a:accent6>
    <a:hlink>
      <a:srgbClr val="C8AEE6"/>
    </a:hlink>
    <a:folHlink>
      <a:srgbClr val="A389AF"/>
    </a:folHlink>
  </a:clrScheme>
</a:themeOverride>
</file>

<file path=ppt/theme/themeOverride20.xml><?xml version="1.0" encoding="utf-8"?>
<a:themeOverride xmlns:a="http://schemas.openxmlformats.org/drawingml/2006/main">
  <a:clrScheme name="PGO - Easter 1">
    <a:dk1>
      <a:srgbClr val="662F40"/>
    </a:dk1>
    <a:lt1>
      <a:srgbClr val="F8F4F2"/>
    </a:lt1>
    <a:dk2>
      <a:srgbClr val="B32A12"/>
    </a:dk2>
    <a:lt2>
      <a:srgbClr val="CAE1E5"/>
    </a:lt2>
    <a:accent1>
      <a:srgbClr val="F0722E"/>
    </a:accent1>
    <a:accent2>
      <a:srgbClr val="A389AF"/>
    </a:accent2>
    <a:accent3>
      <a:srgbClr val="FC9D6A"/>
    </a:accent3>
    <a:accent4>
      <a:srgbClr val="C8AEE6"/>
    </a:accent4>
    <a:accent5>
      <a:srgbClr val="FAABA1"/>
    </a:accent5>
    <a:accent6>
      <a:srgbClr val="F4C7CC"/>
    </a:accent6>
    <a:hlink>
      <a:srgbClr val="C8AEE6"/>
    </a:hlink>
    <a:folHlink>
      <a:srgbClr val="A389AF"/>
    </a:folHlink>
  </a:clrScheme>
</a:themeOverride>
</file>

<file path=ppt/theme/themeOverride21.xml><?xml version="1.0" encoding="utf-8"?>
<a:themeOverride xmlns:a="http://schemas.openxmlformats.org/drawingml/2006/main">
  <a:clrScheme name="PGO - Easter 1">
    <a:dk1>
      <a:srgbClr val="662F40"/>
    </a:dk1>
    <a:lt1>
      <a:srgbClr val="F8F4F2"/>
    </a:lt1>
    <a:dk2>
      <a:srgbClr val="B32A12"/>
    </a:dk2>
    <a:lt2>
      <a:srgbClr val="CAE1E5"/>
    </a:lt2>
    <a:accent1>
      <a:srgbClr val="F0722E"/>
    </a:accent1>
    <a:accent2>
      <a:srgbClr val="A389AF"/>
    </a:accent2>
    <a:accent3>
      <a:srgbClr val="FC9D6A"/>
    </a:accent3>
    <a:accent4>
      <a:srgbClr val="C8AEE6"/>
    </a:accent4>
    <a:accent5>
      <a:srgbClr val="FAABA1"/>
    </a:accent5>
    <a:accent6>
      <a:srgbClr val="F4C7CC"/>
    </a:accent6>
    <a:hlink>
      <a:srgbClr val="C8AEE6"/>
    </a:hlink>
    <a:folHlink>
      <a:srgbClr val="A389AF"/>
    </a:folHlink>
  </a:clrScheme>
</a:themeOverride>
</file>

<file path=ppt/theme/themeOverride22.xml><?xml version="1.0" encoding="utf-8"?>
<a:themeOverride xmlns:a="http://schemas.openxmlformats.org/drawingml/2006/main">
  <a:clrScheme name="PGO - Easter 1">
    <a:dk1>
      <a:srgbClr val="662F40"/>
    </a:dk1>
    <a:lt1>
      <a:srgbClr val="F8F4F2"/>
    </a:lt1>
    <a:dk2>
      <a:srgbClr val="B32A12"/>
    </a:dk2>
    <a:lt2>
      <a:srgbClr val="CAE1E5"/>
    </a:lt2>
    <a:accent1>
      <a:srgbClr val="F0722E"/>
    </a:accent1>
    <a:accent2>
      <a:srgbClr val="A389AF"/>
    </a:accent2>
    <a:accent3>
      <a:srgbClr val="FC9D6A"/>
    </a:accent3>
    <a:accent4>
      <a:srgbClr val="C8AEE6"/>
    </a:accent4>
    <a:accent5>
      <a:srgbClr val="FAABA1"/>
    </a:accent5>
    <a:accent6>
      <a:srgbClr val="F4C7CC"/>
    </a:accent6>
    <a:hlink>
      <a:srgbClr val="C8AEE6"/>
    </a:hlink>
    <a:folHlink>
      <a:srgbClr val="A389AF"/>
    </a:folHlink>
  </a:clrScheme>
</a:themeOverride>
</file>

<file path=ppt/theme/themeOverride23.xml><?xml version="1.0" encoding="utf-8"?>
<a:themeOverride xmlns:a="http://schemas.openxmlformats.org/drawingml/2006/main">
  <a:clrScheme name="PGO - Easter 1">
    <a:dk1>
      <a:srgbClr val="662F40"/>
    </a:dk1>
    <a:lt1>
      <a:srgbClr val="F8F4F2"/>
    </a:lt1>
    <a:dk2>
      <a:srgbClr val="B32A12"/>
    </a:dk2>
    <a:lt2>
      <a:srgbClr val="CAE1E5"/>
    </a:lt2>
    <a:accent1>
      <a:srgbClr val="F0722E"/>
    </a:accent1>
    <a:accent2>
      <a:srgbClr val="A389AF"/>
    </a:accent2>
    <a:accent3>
      <a:srgbClr val="FC9D6A"/>
    </a:accent3>
    <a:accent4>
      <a:srgbClr val="C8AEE6"/>
    </a:accent4>
    <a:accent5>
      <a:srgbClr val="FAABA1"/>
    </a:accent5>
    <a:accent6>
      <a:srgbClr val="F4C7CC"/>
    </a:accent6>
    <a:hlink>
      <a:srgbClr val="C8AEE6"/>
    </a:hlink>
    <a:folHlink>
      <a:srgbClr val="A389AF"/>
    </a:folHlink>
  </a:clrScheme>
</a:themeOverride>
</file>

<file path=ppt/theme/themeOverride24.xml><?xml version="1.0" encoding="utf-8"?>
<a:themeOverride xmlns:a="http://schemas.openxmlformats.org/drawingml/2006/main">
  <a:clrScheme name="PGO - Easter 1">
    <a:dk1>
      <a:srgbClr val="662F40"/>
    </a:dk1>
    <a:lt1>
      <a:srgbClr val="F8F4F2"/>
    </a:lt1>
    <a:dk2>
      <a:srgbClr val="B32A12"/>
    </a:dk2>
    <a:lt2>
      <a:srgbClr val="CAE1E5"/>
    </a:lt2>
    <a:accent1>
      <a:srgbClr val="F0722E"/>
    </a:accent1>
    <a:accent2>
      <a:srgbClr val="A389AF"/>
    </a:accent2>
    <a:accent3>
      <a:srgbClr val="FC9D6A"/>
    </a:accent3>
    <a:accent4>
      <a:srgbClr val="C8AEE6"/>
    </a:accent4>
    <a:accent5>
      <a:srgbClr val="FAABA1"/>
    </a:accent5>
    <a:accent6>
      <a:srgbClr val="F4C7CC"/>
    </a:accent6>
    <a:hlink>
      <a:srgbClr val="C8AEE6"/>
    </a:hlink>
    <a:folHlink>
      <a:srgbClr val="A389AF"/>
    </a:folHlink>
  </a:clrScheme>
</a:themeOverride>
</file>

<file path=ppt/theme/themeOverride25.xml><?xml version="1.0" encoding="utf-8"?>
<a:themeOverride xmlns:a="http://schemas.openxmlformats.org/drawingml/2006/main">
  <a:clrScheme name="PGO - Easter 1">
    <a:dk1>
      <a:srgbClr val="662F40"/>
    </a:dk1>
    <a:lt1>
      <a:srgbClr val="F8F4F2"/>
    </a:lt1>
    <a:dk2>
      <a:srgbClr val="B32A12"/>
    </a:dk2>
    <a:lt2>
      <a:srgbClr val="CAE1E5"/>
    </a:lt2>
    <a:accent1>
      <a:srgbClr val="F0722E"/>
    </a:accent1>
    <a:accent2>
      <a:srgbClr val="A389AF"/>
    </a:accent2>
    <a:accent3>
      <a:srgbClr val="FC9D6A"/>
    </a:accent3>
    <a:accent4>
      <a:srgbClr val="C8AEE6"/>
    </a:accent4>
    <a:accent5>
      <a:srgbClr val="FAABA1"/>
    </a:accent5>
    <a:accent6>
      <a:srgbClr val="F4C7CC"/>
    </a:accent6>
    <a:hlink>
      <a:srgbClr val="C8AEE6"/>
    </a:hlink>
    <a:folHlink>
      <a:srgbClr val="A389AF"/>
    </a:folHlink>
  </a:clrScheme>
</a:themeOverride>
</file>

<file path=ppt/theme/themeOverride26.xml><?xml version="1.0" encoding="utf-8"?>
<a:themeOverride xmlns:a="http://schemas.openxmlformats.org/drawingml/2006/main">
  <a:clrScheme name="PGO - Easter 1">
    <a:dk1>
      <a:srgbClr val="662F40"/>
    </a:dk1>
    <a:lt1>
      <a:srgbClr val="F8F4F2"/>
    </a:lt1>
    <a:dk2>
      <a:srgbClr val="B32A12"/>
    </a:dk2>
    <a:lt2>
      <a:srgbClr val="CAE1E5"/>
    </a:lt2>
    <a:accent1>
      <a:srgbClr val="F0722E"/>
    </a:accent1>
    <a:accent2>
      <a:srgbClr val="A389AF"/>
    </a:accent2>
    <a:accent3>
      <a:srgbClr val="FC9D6A"/>
    </a:accent3>
    <a:accent4>
      <a:srgbClr val="C8AEE6"/>
    </a:accent4>
    <a:accent5>
      <a:srgbClr val="FAABA1"/>
    </a:accent5>
    <a:accent6>
      <a:srgbClr val="F4C7CC"/>
    </a:accent6>
    <a:hlink>
      <a:srgbClr val="C8AEE6"/>
    </a:hlink>
    <a:folHlink>
      <a:srgbClr val="A389AF"/>
    </a:folHlink>
  </a:clrScheme>
</a:themeOverride>
</file>

<file path=ppt/theme/themeOverride27.xml><?xml version="1.0" encoding="utf-8"?>
<a:themeOverride xmlns:a="http://schemas.openxmlformats.org/drawingml/2006/main">
  <a:clrScheme name="PGO - Easter 1">
    <a:dk1>
      <a:srgbClr val="662F40"/>
    </a:dk1>
    <a:lt1>
      <a:srgbClr val="F8F4F2"/>
    </a:lt1>
    <a:dk2>
      <a:srgbClr val="B32A12"/>
    </a:dk2>
    <a:lt2>
      <a:srgbClr val="CAE1E5"/>
    </a:lt2>
    <a:accent1>
      <a:srgbClr val="F0722E"/>
    </a:accent1>
    <a:accent2>
      <a:srgbClr val="A389AF"/>
    </a:accent2>
    <a:accent3>
      <a:srgbClr val="FC9D6A"/>
    </a:accent3>
    <a:accent4>
      <a:srgbClr val="C8AEE6"/>
    </a:accent4>
    <a:accent5>
      <a:srgbClr val="FAABA1"/>
    </a:accent5>
    <a:accent6>
      <a:srgbClr val="F4C7CC"/>
    </a:accent6>
    <a:hlink>
      <a:srgbClr val="C8AEE6"/>
    </a:hlink>
    <a:folHlink>
      <a:srgbClr val="A389AF"/>
    </a:folHlink>
  </a:clrScheme>
</a:themeOverride>
</file>

<file path=ppt/theme/themeOverride28.xml><?xml version="1.0" encoding="utf-8"?>
<a:themeOverride xmlns:a="http://schemas.openxmlformats.org/drawingml/2006/main">
  <a:clrScheme name="PGO - Easter 1">
    <a:dk1>
      <a:srgbClr val="662F40"/>
    </a:dk1>
    <a:lt1>
      <a:srgbClr val="F8F4F2"/>
    </a:lt1>
    <a:dk2>
      <a:srgbClr val="B32A12"/>
    </a:dk2>
    <a:lt2>
      <a:srgbClr val="CAE1E5"/>
    </a:lt2>
    <a:accent1>
      <a:srgbClr val="F0722E"/>
    </a:accent1>
    <a:accent2>
      <a:srgbClr val="A389AF"/>
    </a:accent2>
    <a:accent3>
      <a:srgbClr val="FC9D6A"/>
    </a:accent3>
    <a:accent4>
      <a:srgbClr val="C8AEE6"/>
    </a:accent4>
    <a:accent5>
      <a:srgbClr val="FAABA1"/>
    </a:accent5>
    <a:accent6>
      <a:srgbClr val="F4C7CC"/>
    </a:accent6>
    <a:hlink>
      <a:srgbClr val="C8AEE6"/>
    </a:hlink>
    <a:folHlink>
      <a:srgbClr val="A389AF"/>
    </a:folHlink>
  </a:clrScheme>
</a:themeOverride>
</file>

<file path=ppt/theme/themeOverride3.xml><?xml version="1.0" encoding="utf-8"?>
<a:themeOverride xmlns:a="http://schemas.openxmlformats.org/drawingml/2006/main">
  <a:clrScheme name="PGO - Easter 1">
    <a:dk1>
      <a:srgbClr val="662F40"/>
    </a:dk1>
    <a:lt1>
      <a:srgbClr val="F8F4F2"/>
    </a:lt1>
    <a:dk2>
      <a:srgbClr val="B32A12"/>
    </a:dk2>
    <a:lt2>
      <a:srgbClr val="CAE1E5"/>
    </a:lt2>
    <a:accent1>
      <a:srgbClr val="F0722E"/>
    </a:accent1>
    <a:accent2>
      <a:srgbClr val="A389AF"/>
    </a:accent2>
    <a:accent3>
      <a:srgbClr val="FC9D6A"/>
    </a:accent3>
    <a:accent4>
      <a:srgbClr val="C8AEE6"/>
    </a:accent4>
    <a:accent5>
      <a:srgbClr val="FAABA1"/>
    </a:accent5>
    <a:accent6>
      <a:srgbClr val="F4C7CC"/>
    </a:accent6>
    <a:hlink>
      <a:srgbClr val="C8AEE6"/>
    </a:hlink>
    <a:folHlink>
      <a:srgbClr val="A389AF"/>
    </a:folHlink>
  </a:clrScheme>
</a:themeOverride>
</file>

<file path=ppt/theme/themeOverride4.xml><?xml version="1.0" encoding="utf-8"?>
<a:themeOverride xmlns:a="http://schemas.openxmlformats.org/drawingml/2006/main">
  <a:clrScheme name="PGO - Easter 1">
    <a:dk1>
      <a:srgbClr val="662F40"/>
    </a:dk1>
    <a:lt1>
      <a:srgbClr val="F8F4F2"/>
    </a:lt1>
    <a:dk2>
      <a:srgbClr val="B32A12"/>
    </a:dk2>
    <a:lt2>
      <a:srgbClr val="CAE1E5"/>
    </a:lt2>
    <a:accent1>
      <a:srgbClr val="F0722E"/>
    </a:accent1>
    <a:accent2>
      <a:srgbClr val="A389AF"/>
    </a:accent2>
    <a:accent3>
      <a:srgbClr val="FC9D6A"/>
    </a:accent3>
    <a:accent4>
      <a:srgbClr val="C8AEE6"/>
    </a:accent4>
    <a:accent5>
      <a:srgbClr val="FAABA1"/>
    </a:accent5>
    <a:accent6>
      <a:srgbClr val="F4C7CC"/>
    </a:accent6>
    <a:hlink>
      <a:srgbClr val="C8AEE6"/>
    </a:hlink>
    <a:folHlink>
      <a:srgbClr val="A389AF"/>
    </a:folHlink>
  </a:clrScheme>
</a:themeOverride>
</file>

<file path=ppt/theme/themeOverride5.xml><?xml version="1.0" encoding="utf-8"?>
<a:themeOverride xmlns:a="http://schemas.openxmlformats.org/drawingml/2006/main">
  <a:clrScheme name="PGO - Easter 1">
    <a:dk1>
      <a:srgbClr val="662F40"/>
    </a:dk1>
    <a:lt1>
      <a:srgbClr val="F8F4F2"/>
    </a:lt1>
    <a:dk2>
      <a:srgbClr val="B32A12"/>
    </a:dk2>
    <a:lt2>
      <a:srgbClr val="CAE1E5"/>
    </a:lt2>
    <a:accent1>
      <a:srgbClr val="F0722E"/>
    </a:accent1>
    <a:accent2>
      <a:srgbClr val="A389AF"/>
    </a:accent2>
    <a:accent3>
      <a:srgbClr val="FC9D6A"/>
    </a:accent3>
    <a:accent4>
      <a:srgbClr val="C8AEE6"/>
    </a:accent4>
    <a:accent5>
      <a:srgbClr val="FAABA1"/>
    </a:accent5>
    <a:accent6>
      <a:srgbClr val="F4C7CC"/>
    </a:accent6>
    <a:hlink>
      <a:srgbClr val="C8AEE6"/>
    </a:hlink>
    <a:folHlink>
      <a:srgbClr val="A389AF"/>
    </a:folHlink>
  </a:clrScheme>
</a:themeOverride>
</file>

<file path=ppt/theme/themeOverride6.xml><?xml version="1.0" encoding="utf-8"?>
<a:themeOverride xmlns:a="http://schemas.openxmlformats.org/drawingml/2006/main">
  <a:clrScheme name="PGO - Easter 1">
    <a:dk1>
      <a:srgbClr val="662F40"/>
    </a:dk1>
    <a:lt1>
      <a:srgbClr val="F8F4F2"/>
    </a:lt1>
    <a:dk2>
      <a:srgbClr val="B32A12"/>
    </a:dk2>
    <a:lt2>
      <a:srgbClr val="CAE1E5"/>
    </a:lt2>
    <a:accent1>
      <a:srgbClr val="F0722E"/>
    </a:accent1>
    <a:accent2>
      <a:srgbClr val="A389AF"/>
    </a:accent2>
    <a:accent3>
      <a:srgbClr val="FC9D6A"/>
    </a:accent3>
    <a:accent4>
      <a:srgbClr val="C8AEE6"/>
    </a:accent4>
    <a:accent5>
      <a:srgbClr val="FAABA1"/>
    </a:accent5>
    <a:accent6>
      <a:srgbClr val="F4C7CC"/>
    </a:accent6>
    <a:hlink>
      <a:srgbClr val="C8AEE6"/>
    </a:hlink>
    <a:folHlink>
      <a:srgbClr val="A389AF"/>
    </a:folHlink>
  </a:clrScheme>
</a:themeOverride>
</file>

<file path=ppt/theme/themeOverride7.xml><?xml version="1.0" encoding="utf-8"?>
<a:themeOverride xmlns:a="http://schemas.openxmlformats.org/drawingml/2006/main">
  <a:clrScheme name="PGO - Easter 1">
    <a:dk1>
      <a:srgbClr val="662F40"/>
    </a:dk1>
    <a:lt1>
      <a:srgbClr val="F8F4F2"/>
    </a:lt1>
    <a:dk2>
      <a:srgbClr val="B32A12"/>
    </a:dk2>
    <a:lt2>
      <a:srgbClr val="CAE1E5"/>
    </a:lt2>
    <a:accent1>
      <a:srgbClr val="F0722E"/>
    </a:accent1>
    <a:accent2>
      <a:srgbClr val="A389AF"/>
    </a:accent2>
    <a:accent3>
      <a:srgbClr val="FC9D6A"/>
    </a:accent3>
    <a:accent4>
      <a:srgbClr val="C8AEE6"/>
    </a:accent4>
    <a:accent5>
      <a:srgbClr val="FAABA1"/>
    </a:accent5>
    <a:accent6>
      <a:srgbClr val="F4C7CC"/>
    </a:accent6>
    <a:hlink>
      <a:srgbClr val="C8AEE6"/>
    </a:hlink>
    <a:folHlink>
      <a:srgbClr val="A389AF"/>
    </a:folHlink>
  </a:clrScheme>
</a:themeOverride>
</file>

<file path=ppt/theme/themeOverride8.xml><?xml version="1.0" encoding="utf-8"?>
<a:themeOverride xmlns:a="http://schemas.openxmlformats.org/drawingml/2006/main">
  <a:clrScheme name="PGO - Easter 1">
    <a:dk1>
      <a:srgbClr val="662F40"/>
    </a:dk1>
    <a:lt1>
      <a:srgbClr val="F8F4F2"/>
    </a:lt1>
    <a:dk2>
      <a:srgbClr val="B32A12"/>
    </a:dk2>
    <a:lt2>
      <a:srgbClr val="CAE1E5"/>
    </a:lt2>
    <a:accent1>
      <a:srgbClr val="F0722E"/>
    </a:accent1>
    <a:accent2>
      <a:srgbClr val="A389AF"/>
    </a:accent2>
    <a:accent3>
      <a:srgbClr val="FC9D6A"/>
    </a:accent3>
    <a:accent4>
      <a:srgbClr val="C8AEE6"/>
    </a:accent4>
    <a:accent5>
      <a:srgbClr val="FAABA1"/>
    </a:accent5>
    <a:accent6>
      <a:srgbClr val="F4C7CC"/>
    </a:accent6>
    <a:hlink>
      <a:srgbClr val="C8AEE6"/>
    </a:hlink>
    <a:folHlink>
      <a:srgbClr val="A389AF"/>
    </a:folHlink>
  </a:clrScheme>
</a:themeOverride>
</file>

<file path=ppt/theme/themeOverride9.xml><?xml version="1.0" encoding="utf-8"?>
<a:themeOverride xmlns:a="http://schemas.openxmlformats.org/drawingml/2006/main">
  <a:clrScheme name="PGO - Easter 1">
    <a:dk1>
      <a:srgbClr val="662F40"/>
    </a:dk1>
    <a:lt1>
      <a:srgbClr val="F8F4F2"/>
    </a:lt1>
    <a:dk2>
      <a:srgbClr val="B32A12"/>
    </a:dk2>
    <a:lt2>
      <a:srgbClr val="CAE1E5"/>
    </a:lt2>
    <a:accent1>
      <a:srgbClr val="F0722E"/>
    </a:accent1>
    <a:accent2>
      <a:srgbClr val="A389AF"/>
    </a:accent2>
    <a:accent3>
      <a:srgbClr val="FC9D6A"/>
    </a:accent3>
    <a:accent4>
      <a:srgbClr val="C8AEE6"/>
    </a:accent4>
    <a:accent5>
      <a:srgbClr val="FAABA1"/>
    </a:accent5>
    <a:accent6>
      <a:srgbClr val="F4C7CC"/>
    </a:accent6>
    <a:hlink>
      <a:srgbClr val="C8AEE6"/>
    </a:hlink>
    <a:folHlink>
      <a:srgbClr val="A389AF"/>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EADA159-73F8-3440-B8DC-A9E17A6EEC00}">
  <we:reference id="wa200006038" version="1.0.0.5" store="pt-PT" storeType="OMEX"/>
  <we:alternateReferences>
    <we:reference id="WA200006038" version="1.0.0.5" store="WA200006038" storeType="OMEX"/>
  </we:alternateReferences>
  <we:properties>
    <we:property name="has-user-completed-add" value="true"/>
    <we:property name="pptx_export_from_biorender" value="false"/>
  </we:properties>
  <we:bindings/>
  <we:snapshot xmlns:r="http://schemas.openxmlformats.org/officeDocument/2006/relationships"/>
  <we:extLst>
    <a:ext xmlns:a="http://schemas.openxmlformats.org/drawingml/2006/main" uri="{0858819E-0033-43BF-8937-05EC82904868}">
      <we:backgroundApp state="1" runtimeId="Taskpane.Url"/>
    </a:ext>
  </we:extLst>
</we:webextension>
</file>

<file path=docProps/app.xml><?xml version="1.0" encoding="utf-8"?>
<Properties xmlns="http://schemas.openxmlformats.org/officeDocument/2006/extended-properties" xmlns:vt="http://schemas.openxmlformats.org/officeDocument/2006/docPropsVTypes">
  <Template/>
  <TotalTime>1365</TotalTime>
  <Words>1682</Words>
  <Application>Microsoft Macintosh PowerPoint</Application>
  <PresentationFormat>Ecrã Panorâmico</PresentationFormat>
  <Paragraphs>216</Paragraphs>
  <Slides>29</Slides>
  <Notes>10</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29</vt:i4>
      </vt:variant>
    </vt:vector>
  </HeadingPairs>
  <TitlesOfParts>
    <vt:vector size="36" baseType="lpstr">
      <vt:lpstr>Aptos</vt:lpstr>
      <vt:lpstr>Aptos Display</vt:lpstr>
      <vt:lpstr>Arial</vt:lpstr>
      <vt:lpstr>Arial Nova</vt:lpstr>
      <vt:lpstr>Barlow</vt:lpstr>
      <vt:lpstr>Nunito Light</vt:lpstr>
      <vt:lpstr>Tema do Office</vt:lpstr>
      <vt:lpstr>Boron-Enhanced Radiosensitization of Amyloid Structures Using Low-Dose Radiation</vt:lpstr>
      <vt:lpstr>Table of Contents</vt:lpstr>
      <vt:lpstr>Neurodegenerative Disorders</vt:lpstr>
      <vt:lpstr>Huntington’s Disease (HD)</vt:lpstr>
      <vt:lpstr>Spastic Ataxia 8 (SPAX8)</vt:lpstr>
      <vt:lpstr>Why Low Dose Radiation Therapy (LD-RT)?</vt:lpstr>
      <vt:lpstr>Proton Boron Capture Therapy  (PBCT)</vt:lpstr>
      <vt:lpstr>Boron Neutron Capture Therapy (BNCT)</vt:lpstr>
      <vt:lpstr>Objectives</vt:lpstr>
      <vt:lpstr>CMAM</vt:lpstr>
      <vt:lpstr>CMAM </vt:lpstr>
      <vt:lpstr>Implantation Line (IMP)</vt:lpstr>
      <vt:lpstr>Experimental</vt:lpstr>
      <vt:lpstr>Methodology - Irradiation</vt:lpstr>
      <vt:lpstr>Apresentação do PowerPoint</vt:lpstr>
      <vt:lpstr>Apresentação do PowerPoint</vt:lpstr>
      <vt:lpstr>Apresentação do PowerPoint</vt:lpstr>
      <vt:lpstr>The (un)coupling of boron compounds</vt:lpstr>
      <vt:lpstr>DMSO (0.2%) –mHTT-mScarlet</vt:lpstr>
      <vt:lpstr>CRANAD-2 mHTT-Venus</vt:lpstr>
      <vt:lpstr>Simulations</vt:lpstr>
      <vt:lpstr>Characterization of CNA HISPANoS beam line</vt:lpstr>
      <vt:lpstr>HISPANoS line</vt:lpstr>
      <vt:lpstr>Neutron dosimetry</vt:lpstr>
      <vt:lpstr>Neutron dosimetry</vt:lpstr>
      <vt:lpstr>Neutrons - PhaseSpace</vt:lpstr>
      <vt:lpstr>Absorved Dose</vt:lpstr>
      <vt:lpstr>Conclusion</vt:lpstr>
      <vt:lpstr>Future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Francisca Afonso</dc:creator>
  <cp:lastModifiedBy>Francisca Afonso</cp:lastModifiedBy>
  <cp:revision>20</cp:revision>
  <dcterms:created xsi:type="dcterms:W3CDTF">2026-07-13T08:45:31Z</dcterms:created>
  <dcterms:modified xsi:type="dcterms:W3CDTF">2026-07-15T09:05:15Z</dcterms:modified>
</cp:coreProperties>
</file>