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62" r:id="rId3"/>
    <p:sldId id="263" r:id="rId4"/>
    <p:sldId id="257" r:id="rId5"/>
    <p:sldId id="259" r:id="rId6"/>
    <p:sldId id="258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9" autoAdjust="0"/>
    <p:restoredTop sz="94697"/>
  </p:normalViewPr>
  <p:slideViewPr>
    <p:cSldViewPr snapToGrid="0">
      <p:cViewPr varScale="1">
        <p:scale>
          <a:sx n="115" d="100"/>
          <a:sy n="115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4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4/22/26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4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1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4/22/26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5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6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30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8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0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7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4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4/22/26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72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31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5" Type="http://schemas.openxmlformats.org/officeDocument/2006/relationships/image" Target="../media/image35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9674E1-18E5-42B9-8E91-7DE00BD72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108A0F-8C78-4294-B028-9F09581FC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13489AA-CF3C-45B5-9A6B-D686CDD1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ABF1CE3-37BC-462F-BC4B-5EF9C8287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21847A4-7B07-4976-81EF-E68ABFC4F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F3EBBA6-8771-481B-BACA-142F0C805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F58D94E-BB4B-436D-8172-0F5737BEEA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F75AA9A-4678-41CB-AEFA-13C324B847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C95E447-C172-476B-98BE-453E4049F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F3BD247-696E-47F7-964F-89A5823D11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E31E4B8-694B-447A-AA13-36B0A4EEC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8321B73-1AE7-4FA0-90EB-4E969A095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15F8082-1C6D-496D-937D-964948B10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B84AF1D-3604-4213-B891-4880C86F6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3631262-5E4E-4A33-9D72-17996A538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A4C49C9-CD9F-417C-A832-DD9D6F9C4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A3BBBFA-B462-4340-82C8-3EE5CCFB1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A7D3C2E-F100-49BC-9F4E-DFB50B2F9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46D4A85-2FF9-491B-BBF7-4D83EB888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8F6747A-BC05-4E83-8FE8-976BBCE30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C1FEEA0-B31C-4DD8-9CC4-DAE0655780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A783C12-3D0A-495D-B461-9D1FCC415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AD7D205-DA43-40B9-82B4-D570FB270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DD4F5FF-D993-454E-AB84-8634B9E53F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64AEBB-D378-4CCE-9266-B45FC822E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217ABD-7AF1-44DF-9243-75E5C9792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885E59-AA75-4026-972E-4DEE1AB59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AB41BAB-F8B8-402D-BC3D-82F73208A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67CC234-9EF0-4613-9013-F7F9AEC49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32D8DE3-B3FD-47EC-B6D3-90CE4F037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4218772-C699-478C-9D44-9459ABA4CA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2B25B70-F375-8F84-26DA-1157FCEAD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142" y="732349"/>
            <a:ext cx="1738262" cy="278250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QCD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E7E222C9-2B83-21D4-B0BB-2FC37AC4CE1C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722731" y="890565"/>
                <a:ext cx="9077994" cy="2232201"/>
              </a:xfrm>
            </p:spPr>
            <p:txBody>
              <a:bodyPr anchor="ctr">
                <a:normAutofit/>
              </a:bodyPr>
              <a:lstStyle/>
              <a:p>
                <a:pPr algn="l"/>
                <a:r>
                  <a:rPr lang="en-GB" sz="4000" dirty="0"/>
                  <a:t>Colour charge and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en-GB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GB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GB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acc>
                      <m:accPr>
                        <m:chr m:val="̅"/>
                        <m:ctrlPr>
                          <a:rPr lang="en-GB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GB" sz="4000" dirty="0"/>
                  <a:t> annihilation</a:t>
                </a:r>
              </a:p>
            </p:txBody>
          </p:sp>
        </mc:Choice>
        <mc:Fallback xmlns="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E7E222C9-2B83-21D4-B0BB-2FC37AC4CE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722731" y="890565"/>
                <a:ext cx="9077994" cy="2232201"/>
              </a:xfrm>
              <a:blipFill>
                <a:blip r:embed="rId2"/>
                <a:stretch>
                  <a:fillRect l="-24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94D786EB-944C-47D5-B631-899F4029B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408102" y="-284146"/>
            <a:ext cx="568289" cy="568289"/>
          </a:xfrm>
          <a:prstGeom prst="rtTriangle">
            <a:avLst/>
          </a:prstGeom>
          <a:solidFill>
            <a:schemeClr val="accent5">
              <a:lumMod val="50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B8A36B-E409-8BCE-754C-C037CC7A7D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134" r="2" b="22325"/>
          <a:stretch>
            <a:fillRect/>
          </a:stretch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2212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2A0EE-65B4-4D8F-2BE1-ACEC20010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225425"/>
            <a:ext cx="10722932" cy="993775"/>
          </a:xfrm>
        </p:spPr>
        <p:txBody>
          <a:bodyPr/>
          <a:lstStyle/>
          <a:p>
            <a:r>
              <a:rPr lang="en-GB" dirty="0"/>
              <a:t>Colour charge</a:t>
            </a:r>
          </a:p>
        </p:txBody>
      </p:sp>
      <p:pic>
        <p:nvPicPr>
          <p:cNvPr id="1026" name="Picture 2" descr="Three colored balls (symbolizing quarks) connected pairwise by springs (symbolizing gluons), all inside a gray circle (symbolizing a proton). The colors of the balls are red, green, and blue, to parallel each quark's color charge. The red and blue balls are labeled &quot;u&quot; (for &quot;up&quot; quark) and the green one is labeled &quot;d&quot; (for &quot;down&quot; quark).">
            <a:extLst>
              <a:ext uri="{FF2B5EF4-FFF2-40B4-BE49-F238E27FC236}">
                <a16:creationId xmlns:a16="http://schemas.microsoft.com/office/drawing/2014/main" id="{875EA8BE-7E7F-11C1-E93C-16E9428A5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058" y="4584700"/>
            <a:ext cx="1710134" cy="176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green and a magenta (&quot;antigreen&quot;) arrow canceling out each other out white, representing a meson; a red, a green, and a blue arrow canceling out to white, representing a baryon; a yellow (&quot;antiblue&quot;), a magenta, and a cyan (&quot;antired&quot;) arrow canceling out to white, representing an antibaryon.">
            <a:extLst>
              <a:ext uri="{FF2B5EF4-FFF2-40B4-BE49-F238E27FC236}">
                <a16:creationId xmlns:a16="http://schemas.microsoft.com/office/drawing/2014/main" id="{CA323487-A60B-3F49-2CBD-C6A661BF6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6563" y="722312"/>
            <a:ext cx="1798443" cy="544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F4F6424-CF0A-DABD-A6A9-15AFA8A6BBF4}"/>
                  </a:ext>
                </a:extLst>
              </p:cNvPr>
              <p:cNvSpPr txBox="1"/>
              <p:nvPr/>
            </p:nvSpPr>
            <p:spPr>
              <a:xfrm>
                <a:off x="482600" y="1339850"/>
                <a:ext cx="8293100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</a:rPr>
                  <a:t>Container: quarks</a:t>
                </a:r>
              </a:p>
              <a:p>
                <a:endParaRPr lang="en-GB" sz="2400" dirty="0">
                  <a:solidFill>
                    <a:schemeClr val="bg1"/>
                  </a:solidFill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Mediator: gluons</a:t>
                </a:r>
              </a:p>
              <a:p>
                <a:endParaRPr lang="en-GB" sz="2400" dirty="0">
                  <a:solidFill>
                    <a:schemeClr val="bg1"/>
                  </a:solidFill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Types: red, green, blue, anti-red, anti-green and anti-blue</a:t>
                </a:r>
              </a:p>
              <a:p>
                <a:endParaRPr lang="en-GB" sz="2400" dirty="0"/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Known hadrons: Mesons (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acc>
                      <m:accPr>
                        <m:chr m:val="̅"/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), Baryons (</a:t>
                </a:r>
                <a:r>
                  <a:rPr lang="en-GB" sz="2400" dirty="0" err="1">
                    <a:solidFill>
                      <a:schemeClr val="bg1"/>
                    </a:solidFill>
                  </a:rPr>
                  <a:t>qqq</a:t>
                </a:r>
                <a:r>
                  <a:rPr lang="en-GB" sz="2400" dirty="0">
                    <a:solidFill>
                      <a:schemeClr val="bg1"/>
                    </a:solidFill>
                  </a:rPr>
                  <a:t>), Antibaryons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  <m:acc>
                      <m:accPr>
                        <m:chr m:val="̅"/>
                        <m:ctrlPr>
                          <a:rPr lang="en-GB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  <m:acc>
                      <m:accPr>
                        <m:chr m:val="̅"/>
                        <m:ctrlPr>
                          <a:rPr lang="en-GB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), Tetraquarks (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𝑞𝑞</m:t>
                    </m:r>
                    <m:acc>
                      <m:accPr>
                        <m:chr m:val="̅"/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  <m:acc>
                      <m:accPr>
                        <m:chr m:val="̅"/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) and Pentaquarks (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𝑞𝑞𝑞𝑞</m:t>
                    </m:r>
                    <m:acc>
                      <m:accPr>
                        <m:chr m:val="̅"/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F4F6424-CF0A-DABD-A6A9-15AFA8A6BB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" y="1339850"/>
                <a:ext cx="8293100" cy="3046988"/>
              </a:xfrm>
              <a:prstGeom prst="rect">
                <a:avLst/>
              </a:prstGeom>
              <a:blipFill>
                <a:blip r:embed="rId4"/>
                <a:stretch>
                  <a:fillRect l="-1102" t="-1400" r="-147" b="-38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3BFDFE7-BE0D-219C-0D1B-83586045B397}"/>
              </a:ext>
            </a:extLst>
          </p:cNvPr>
          <p:cNvSpPr txBox="1"/>
          <p:nvPr/>
        </p:nvSpPr>
        <p:spPr>
          <a:xfrm>
            <a:off x="4102100" y="4584700"/>
            <a:ext cx="90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proton</a:t>
            </a:r>
          </a:p>
        </p:txBody>
      </p:sp>
    </p:spTree>
    <p:extLst>
      <p:ext uri="{BB962C8B-B14F-4D97-AF65-F5344CB8AC3E}">
        <p14:creationId xmlns:p14="http://schemas.microsoft.com/office/powerpoint/2010/main" val="119434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A8485-4BA4-D1E4-0907-234B9E08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0" y="231775"/>
            <a:ext cx="10722932" cy="1000125"/>
          </a:xfrm>
        </p:spPr>
        <p:txBody>
          <a:bodyPr/>
          <a:lstStyle/>
          <a:p>
            <a:r>
              <a:rPr lang="en-GB" dirty="0"/>
              <a:t>Colour confinement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61369B-5C9D-2AA1-74E8-575159780F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3066999"/>
            <a:ext cx="2962688" cy="7240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1D7DEC-CEEC-000C-8FE7-088C2CBFE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" y="4090952"/>
            <a:ext cx="2638793" cy="5048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05725B-EB58-63AD-2426-1C134D1422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" y="5748278"/>
            <a:ext cx="4505954" cy="5144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51F89D-1303-8539-DE2D-7475982E75D5}"/>
              </a:ext>
            </a:extLst>
          </p:cNvPr>
          <p:cNvSpPr txBox="1"/>
          <p:nvPr/>
        </p:nvSpPr>
        <p:spPr>
          <a:xfrm>
            <a:off x="539750" y="1231900"/>
            <a:ext cx="98107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All hadrons must be </a:t>
            </a:r>
            <a:r>
              <a:rPr lang="en-GB" sz="2400" dirty="0" err="1">
                <a:solidFill>
                  <a:schemeClr val="bg1"/>
                </a:solidFill>
              </a:rPr>
              <a:t>colorless</a:t>
            </a:r>
            <a:r>
              <a:rPr lang="en-GB" sz="2400" dirty="0">
                <a:solidFill>
                  <a:schemeClr val="bg1"/>
                </a:solidFill>
              </a:rPr>
              <a:t> and quarks cannot exist unbounded.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Only combinations whose colour vectors can be contracted to a scalar may exist.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57FDBBE-5F2E-713C-ECA7-B6E4C5E202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" y="4852930"/>
            <a:ext cx="2410161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96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179E037-BA33-290C-CD79-F17D0253516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06375"/>
                <a:ext cx="10722932" cy="92392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acc>
                      <m:accPr>
                        <m:chr m:val="̅"/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</m:oMath>
                </a14:m>
                <a:r>
                  <a:rPr lang="en-GB" dirty="0"/>
                  <a:t> vs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acc>
                      <m:accPr>
                        <m:chr m:val="̅"/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179E037-BA33-290C-CD79-F17D025351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06375"/>
                <a:ext cx="10722932" cy="923925"/>
              </a:xfrm>
              <a:blipFill>
                <a:blip r:embed="rId2"/>
                <a:stretch>
                  <a:fillRect t="-8609" b="-198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8633FD6A-0D24-30FC-5619-AFB04B45F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892" y="1582616"/>
            <a:ext cx="2853951" cy="20178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0789F2-60B2-8632-D89E-5856B88594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180" y="4138573"/>
            <a:ext cx="3391373" cy="562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30E10A-62D3-9F96-94FB-A8916B04DC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8242" y="1582616"/>
            <a:ext cx="2940271" cy="20178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AE57EDB-982F-B6A2-87B2-0A0F4E47BB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7900" y="4138573"/>
            <a:ext cx="3600953" cy="6287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EDAEAA8-E49C-4A44-86BD-6F8FF72486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7943" y="5238750"/>
            <a:ext cx="1933845" cy="50489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628ABED-93BE-E0C6-D535-43C0BBCE6D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40453" y="5305435"/>
            <a:ext cx="2295845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97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0688B-BEDE-59C5-6E60-FB93DA559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836"/>
            <a:ext cx="10722932" cy="1038225"/>
          </a:xfrm>
        </p:spPr>
        <p:txBody>
          <a:bodyPr/>
          <a:lstStyle/>
          <a:p>
            <a:r>
              <a:rPr lang="en-GB" dirty="0"/>
              <a:t>Running of the coupling constants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8B96C0-EAAA-5CAB-B460-DC6A3CDDB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637" y="1252522"/>
            <a:ext cx="3772426" cy="32770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E27B31-E713-1020-B669-A93B93988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6695" y="1258609"/>
            <a:ext cx="3526072" cy="32648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EDEB29-3B04-A7B7-81F8-15CC1808B8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3743" y="4858128"/>
            <a:ext cx="2248214" cy="9240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54C337-E226-44E3-705E-C33AD2F643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26992" y="4858128"/>
            <a:ext cx="2705478" cy="10574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1EC2DA-66D3-4312-13B1-8446DB5426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7624" y="6100928"/>
            <a:ext cx="1524213" cy="51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29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A8F2E-AAA6-F994-4110-0AC508021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917575"/>
          </a:xfrm>
        </p:spPr>
        <p:txBody>
          <a:bodyPr>
            <a:normAutofit/>
          </a:bodyPr>
          <a:lstStyle/>
          <a:p>
            <a:r>
              <a:rPr lang="en-GB" dirty="0"/>
              <a:t>The Hadronic Cross-Section Ratio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DED5A7-BD74-0B54-1B7D-D1DE329B8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08070"/>
            <a:ext cx="3248478" cy="6001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7321F6-3072-3CAD-C624-863F2FA65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11355"/>
            <a:ext cx="3057952" cy="6477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E9B717-0452-459E-585C-EEFF5E1640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147975"/>
            <a:ext cx="1108001" cy="29845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6F359F4-F774-C414-4C78-9E49A31204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241692"/>
            <a:ext cx="1155700" cy="311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E5BDB08-33AA-0EF0-FF63-7C237EFB8E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550849"/>
            <a:ext cx="4211834" cy="56542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DEBD60E-C264-74BC-B024-D20700A1F1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445023"/>
            <a:ext cx="4121150" cy="603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940E33A-0D1D-BCCA-30ED-649896A9BA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5292958"/>
            <a:ext cx="1219200" cy="32840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84022B6-A9F3-B766-C524-4501CD6B59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5618245"/>
            <a:ext cx="4819650" cy="5757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67A6A7C-541B-2390-B76F-064E1373A1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0" y="2525175"/>
            <a:ext cx="5641321" cy="27855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CAF3CCA-16CD-5AE0-EDB2-C3AD42FE797D}"/>
                  </a:ext>
                </a:extLst>
              </p:cNvPr>
              <p:cNvSpPr txBox="1"/>
              <p:nvPr/>
            </p:nvSpPr>
            <p:spPr>
              <a:xfrm>
                <a:off x="6256010" y="5457160"/>
                <a:ext cx="53213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</a:rPr>
                  <a:t>Top quark/anti-quark pairs have never been produced out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en-GB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collisions. At least 348 GeV needed!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CAF3CCA-16CD-5AE0-EDB2-C3AD42FE79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010" y="5457160"/>
                <a:ext cx="5321300" cy="1200329"/>
              </a:xfrm>
              <a:prstGeom prst="rect">
                <a:avLst/>
              </a:prstGeom>
              <a:blipFill>
                <a:blip r:embed="rId11"/>
                <a:stretch>
                  <a:fillRect l="-1718" t="-3553" b="-11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6063327B-5096-6506-DE1F-A6961AC96748}"/>
              </a:ext>
            </a:extLst>
          </p:cNvPr>
          <p:cNvSpPr txBox="1"/>
          <p:nvPr/>
        </p:nvSpPr>
        <p:spPr>
          <a:xfrm>
            <a:off x="6195055" y="1251628"/>
            <a:ext cx="5443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With the factor 3, the experimental results agree with the theory – colour charge exists and has 3 basis vectors.</a:t>
            </a:r>
          </a:p>
        </p:txBody>
      </p:sp>
    </p:spTree>
    <p:extLst>
      <p:ext uri="{BB962C8B-B14F-4D97-AF65-F5344CB8AC3E}">
        <p14:creationId xmlns:p14="http://schemas.microsoft.com/office/powerpoint/2010/main" val="1560018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59930-E8FF-0F1B-AA80-5D91B791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0025"/>
            <a:ext cx="10722932" cy="962025"/>
          </a:xfrm>
        </p:spPr>
        <p:txBody>
          <a:bodyPr/>
          <a:lstStyle/>
          <a:p>
            <a:r>
              <a:rPr lang="en-GB" dirty="0"/>
              <a:t>Hadronization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5548F5-23F8-F25E-7C54-813469A33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45892"/>
            <a:ext cx="5553850" cy="22101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7355C1-0E87-FAC6-4CBF-8C1D5AD2C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87747"/>
            <a:ext cx="2276793" cy="5811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D5581BD-0823-36EC-47D7-E08AC4374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549098"/>
            <a:ext cx="2876550" cy="50300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E69169E-956F-078F-33DD-551AC3206FA4}"/>
                  </a:ext>
                </a:extLst>
              </p:cNvPr>
              <p:cNvSpPr txBox="1"/>
              <p:nvPr/>
            </p:nvSpPr>
            <p:spPr>
              <a:xfrm>
                <a:off x="947896" y="2217963"/>
                <a:ext cx="1295400" cy="396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E69169E-956F-078F-33DD-551AC3206F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896" y="2217963"/>
                <a:ext cx="1295400" cy="396262"/>
              </a:xfrm>
              <a:prstGeom prst="rect">
                <a:avLst/>
              </a:prstGeom>
              <a:blipFill>
                <a:blip r:embed="rId5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2BF704BB-6C06-76A2-DC33-91E2AD63E1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0952" y="4051300"/>
            <a:ext cx="4009330" cy="222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77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E237-749F-B09E-7FDC-FCCBC735D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231775"/>
            <a:ext cx="10722932" cy="1006475"/>
          </a:xfrm>
        </p:spPr>
        <p:txBody>
          <a:bodyPr/>
          <a:lstStyle/>
          <a:p>
            <a:r>
              <a:rPr lang="en-GB" dirty="0"/>
              <a:t>First Order Correction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F169D0-3449-6B59-B539-7A9A8CEE8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170" y="1545966"/>
            <a:ext cx="2392368" cy="17340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8814FB0-27E9-D98E-9C3A-376F25326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8953" y="1831894"/>
            <a:ext cx="6220693" cy="11622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1D2A085-8B88-3A51-A5AB-424D0D4C1A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8638" y="3676650"/>
            <a:ext cx="5641321" cy="278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92885"/>
      </p:ext>
    </p:extLst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Custom 51">
      <a:dk1>
        <a:sysClr val="windowText" lastClr="000000"/>
      </a:dk1>
      <a:lt1>
        <a:sysClr val="window" lastClr="FFFFFF"/>
      </a:lt1>
      <a:dk2>
        <a:srgbClr val="12154E"/>
      </a:dk2>
      <a:lt2>
        <a:srgbClr val="EEEEEE"/>
      </a:lt2>
      <a:accent1>
        <a:srgbClr val="FD8686"/>
      </a:accent1>
      <a:accent2>
        <a:srgbClr val="B495C2"/>
      </a:accent2>
      <a:accent3>
        <a:srgbClr val="8F99BB"/>
      </a:accent3>
      <a:accent4>
        <a:srgbClr val="A3A3C1"/>
      </a:accent4>
      <a:accent5>
        <a:srgbClr val="7162FE"/>
      </a:accent5>
      <a:accent6>
        <a:srgbClr val="1EBE9B"/>
      </a:accent6>
      <a:hlink>
        <a:srgbClr val="EF08F7"/>
      </a:hlink>
      <a:folHlink>
        <a:srgbClr val="8477FE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162</Words>
  <Application>Microsoft Macintosh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Cambria Math</vt:lpstr>
      <vt:lpstr>Posterama</vt:lpstr>
      <vt:lpstr>SineVTI</vt:lpstr>
      <vt:lpstr>QCD</vt:lpstr>
      <vt:lpstr>Colour charge</vt:lpstr>
      <vt:lpstr>Colour confinement</vt:lpstr>
      <vt:lpstr>e^- e^+→μμ ̅ vs e^- e^+→qq ̅</vt:lpstr>
      <vt:lpstr>Running of the coupling constants</vt:lpstr>
      <vt:lpstr>The Hadronic Cross-Section Ratio</vt:lpstr>
      <vt:lpstr>Hadronization</vt:lpstr>
      <vt:lpstr>First Order Correction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Jorge Monteiro</dc:creator>
  <cp:lastModifiedBy>Ricardo Goncalo</cp:lastModifiedBy>
  <cp:revision>20</cp:revision>
  <dcterms:created xsi:type="dcterms:W3CDTF">2026-04-21T20:42:54Z</dcterms:created>
  <dcterms:modified xsi:type="dcterms:W3CDTF">2026-04-22T11:10:18Z</dcterms:modified>
</cp:coreProperties>
</file>