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5" r:id="rId1"/>
  </p:sldMasterIdLst>
  <p:notesMasterIdLst>
    <p:notesMasterId r:id="rId19"/>
  </p:notesMasterIdLst>
  <p:sldIdLst>
    <p:sldId id="256" r:id="rId2"/>
    <p:sldId id="260" r:id="rId3"/>
    <p:sldId id="258" r:id="rId4"/>
    <p:sldId id="259" r:id="rId5"/>
    <p:sldId id="273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9" r:id="rId14"/>
    <p:sldId id="268" r:id="rId15"/>
    <p:sldId id="270" r:id="rId16"/>
    <p:sldId id="267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ção Predefinida" id="{F2A9087E-3981-450C-BE66-B6841FB75A75}">
          <p14:sldIdLst>
            <p14:sldId id="256"/>
          </p14:sldIdLst>
        </p14:section>
        <p14:section name="Secção Resumo" id="{20733C09-ACE3-4804-93DC-08B48FB2ABC7}">
          <p14:sldIdLst>
            <p14:sldId id="260"/>
          </p14:sldIdLst>
        </p14:section>
        <p14:section name="Introdution" id="{9B236E8E-CB7F-4CFD-9B94-A6F97F02B2E7}">
          <p14:sldIdLst>
            <p14:sldId id="258"/>
          </p14:sldIdLst>
        </p14:section>
        <p14:section name="First and second order perturbation theory" id="{52A7D927-8E80-4CCD-BE8C-539EC8E3F885}">
          <p14:sldIdLst>
            <p14:sldId id="259"/>
            <p14:sldId id="273"/>
          </p14:sldIdLst>
        </p14:section>
        <p14:section name="Time-ordered perturbation theory" id="{FA31F9C1-315B-43DB-9DAA-0F880C6CC5DA}">
          <p14:sldIdLst>
            <p14:sldId id="261"/>
            <p14:sldId id="262"/>
            <p14:sldId id="263"/>
            <p14:sldId id="264"/>
            <p14:sldId id="271"/>
            <p14:sldId id="265"/>
          </p14:sldIdLst>
        </p14:section>
        <p14:section name="Feynman diagrams" id="{B30BF68C-9A92-4A4A-873D-D4A4FCD67B9F}">
          <p14:sldIdLst>
            <p14:sldId id="266"/>
            <p14:sldId id="269"/>
            <p14:sldId id="268"/>
            <p14:sldId id="270"/>
          </p14:sldIdLst>
        </p14:section>
        <p14:section name="Scattering in a potential" id="{227D45E0-3174-46B5-B70B-D2F41D8FF6D8}">
          <p14:sldIdLst>
            <p14:sldId id="267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D41C31-5C62-4633-A5C8-1776E32CA01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PT"/>
        </a:p>
      </dgm:t>
    </dgm:pt>
    <dgm:pt modelId="{BF8AC1E3-4CA5-44AE-9D40-30B6003BD5B6}">
      <dgm:prSet/>
      <dgm:spPr/>
      <dgm:t>
        <a:bodyPr/>
        <a:lstStyle/>
        <a:p>
          <a:r>
            <a:rPr lang="en-US" baseline="0" noProof="0" dirty="0"/>
            <a:t>Index</a:t>
          </a:r>
          <a:endParaRPr lang="en-US" noProof="0" dirty="0"/>
        </a:p>
      </dgm:t>
    </dgm:pt>
    <dgm:pt modelId="{6CA6BE23-0F55-4E3C-B52D-F6E9EFCB9644}" type="parTrans" cxnId="{C83D86C9-95BB-42FC-AE68-FCF64C2C1645}">
      <dgm:prSet/>
      <dgm:spPr/>
      <dgm:t>
        <a:bodyPr/>
        <a:lstStyle/>
        <a:p>
          <a:endParaRPr lang="pt-PT"/>
        </a:p>
      </dgm:t>
    </dgm:pt>
    <dgm:pt modelId="{281D4DDE-BD97-4CA2-B26E-B4415D4ABB66}" type="sibTrans" cxnId="{C83D86C9-95BB-42FC-AE68-FCF64C2C1645}">
      <dgm:prSet/>
      <dgm:spPr/>
      <dgm:t>
        <a:bodyPr/>
        <a:lstStyle/>
        <a:p>
          <a:endParaRPr lang="pt-PT"/>
        </a:p>
      </dgm:t>
    </dgm:pt>
    <dgm:pt modelId="{147ECC88-1BCB-4694-A25F-ED2115DDF2A0}" type="pres">
      <dgm:prSet presAssocID="{76D41C31-5C62-4633-A5C8-1776E32CA01F}" presName="vert0" presStyleCnt="0">
        <dgm:presLayoutVars>
          <dgm:dir/>
          <dgm:animOne val="branch"/>
          <dgm:animLvl val="lvl"/>
        </dgm:presLayoutVars>
      </dgm:prSet>
      <dgm:spPr/>
    </dgm:pt>
    <dgm:pt modelId="{78D7BF26-EE6B-4756-8E15-465E10533003}" type="pres">
      <dgm:prSet presAssocID="{BF8AC1E3-4CA5-44AE-9D40-30B6003BD5B6}" presName="thickLine" presStyleLbl="alignNode1" presStyleIdx="0" presStyleCnt="1"/>
      <dgm:spPr/>
    </dgm:pt>
    <dgm:pt modelId="{C4257B8C-B5A0-4E03-9455-62960F54F931}" type="pres">
      <dgm:prSet presAssocID="{BF8AC1E3-4CA5-44AE-9D40-30B6003BD5B6}" presName="horz1" presStyleCnt="0"/>
      <dgm:spPr/>
    </dgm:pt>
    <dgm:pt modelId="{F59BA406-62A0-442A-A486-DEEFE9FE9636}" type="pres">
      <dgm:prSet presAssocID="{BF8AC1E3-4CA5-44AE-9D40-30B6003BD5B6}" presName="tx1" presStyleLbl="revTx" presStyleIdx="0" presStyleCnt="1"/>
      <dgm:spPr/>
    </dgm:pt>
    <dgm:pt modelId="{A7CE2BD7-594C-49B2-90BF-3CD6826F605C}" type="pres">
      <dgm:prSet presAssocID="{BF8AC1E3-4CA5-44AE-9D40-30B6003BD5B6}" presName="vert1" presStyleCnt="0"/>
      <dgm:spPr/>
    </dgm:pt>
  </dgm:ptLst>
  <dgm:cxnLst>
    <dgm:cxn modelId="{DC95CB04-0172-4187-9D2E-81785887E027}" type="presOf" srcId="{BF8AC1E3-4CA5-44AE-9D40-30B6003BD5B6}" destId="{F59BA406-62A0-442A-A486-DEEFE9FE9636}" srcOrd="0" destOrd="0" presId="urn:microsoft.com/office/officeart/2008/layout/LinedList"/>
    <dgm:cxn modelId="{C83D86C9-95BB-42FC-AE68-FCF64C2C1645}" srcId="{76D41C31-5C62-4633-A5C8-1776E32CA01F}" destId="{BF8AC1E3-4CA5-44AE-9D40-30B6003BD5B6}" srcOrd="0" destOrd="0" parTransId="{6CA6BE23-0F55-4E3C-B52D-F6E9EFCB9644}" sibTransId="{281D4DDE-BD97-4CA2-B26E-B4415D4ABB66}"/>
    <dgm:cxn modelId="{39966AE8-D1AA-474A-AA6E-6EBBE33A65CF}" type="presOf" srcId="{76D41C31-5C62-4633-A5C8-1776E32CA01F}" destId="{147ECC88-1BCB-4694-A25F-ED2115DDF2A0}" srcOrd="0" destOrd="0" presId="urn:microsoft.com/office/officeart/2008/layout/LinedList"/>
    <dgm:cxn modelId="{40BF534A-5570-4CEF-BF73-B7E7A471A237}" type="presParOf" srcId="{147ECC88-1BCB-4694-A25F-ED2115DDF2A0}" destId="{78D7BF26-EE6B-4756-8E15-465E10533003}" srcOrd="0" destOrd="0" presId="urn:microsoft.com/office/officeart/2008/layout/LinedList"/>
    <dgm:cxn modelId="{601D443D-8959-4EA4-B579-C5E494EA97FD}" type="presParOf" srcId="{147ECC88-1BCB-4694-A25F-ED2115DDF2A0}" destId="{C4257B8C-B5A0-4E03-9455-62960F54F931}" srcOrd="1" destOrd="0" presId="urn:microsoft.com/office/officeart/2008/layout/LinedList"/>
    <dgm:cxn modelId="{EF26B4FA-B5B8-46F5-9396-4FAF115FE409}" type="presParOf" srcId="{C4257B8C-B5A0-4E03-9455-62960F54F931}" destId="{F59BA406-62A0-442A-A486-DEEFE9FE9636}" srcOrd="0" destOrd="0" presId="urn:microsoft.com/office/officeart/2008/layout/LinedList"/>
    <dgm:cxn modelId="{B3EA6E32-908B-4801-867A-056633BACC2B}" type="presParOf" srcId="{C4257B8C-B5A0-4E03-9455-62960F54F931}" destId="{A7CE2BD7-594C-49B2-90BF-3CD6826F605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FD049C-AA63-4E49-8BF2-81CCD594CE8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3F7FD829-00A4-4458-94E0-1123EEE9452C}">
      <dgm:prSet/>
      <dgm:spPr/>
      <dgm:t>
        <a:bodyPr/>
        <a:lstStyle/>
        <a:p>
          <a:r>
            <a:rPr lang="en-US" baseline="0" noProof="0" dirty="0"/>
            <a:t>Introduction</a:t>
          </a:r>
          <a:endParaRPr lang="en-US" noProof="0" dirty="0"/>
        </a:p>
      </dgm:t>
    </dgm:pt>
    <dgm:pt modelId="{78E15A2D-CA83-46FD-83B6-DA9F71202570}" type="parTrans" cxnId="{92F60EA0-54B4-4985-92F9-AB1797BAECC5}">
      <dgm:prSet/>
      <dgm:spPr/>
      <dgm:t>
        <a:bodyPr/>
        <a:lstStyle/>
        <a:p>
          <a:endParaRPr lang="pt-PT"/>
        </a:p>
      </dgm:t>
    </dgm:pt>
    <dgm:pt modelId="{4C3F3C90-AA74-4EFA-B000-9A242729C0BF}" type="sibTrans" cxnId="{92F60EA0-54B4-4985-92F9-AB1797BAECC5}">
      <dgm:prSet/>
      <dgm:spPr/>
      <dgm:t>
        <a:bodyPr/>
        <a:lstStyle/>
        <a:p>
          <a:endParaRPr lang="pt-PT"/>
        </a:p>
      </dgm:t>
    </dgm:pt>
    <dgm:pt modelId="{2FA774DB-17FE-4C66-B7E9-2A7F7CFE20FC}" type="pres">
      <dgm:prSet presAssocID="{17FD049C-AA63-4E49-8BF2-81CCD594CE8A}" presName="vert0" presStyleCnt="0">
        <dgm:presLayoutVars>
          <dgm:dir/>
          <dgm:animOne val="branch"/>
          <dgm:animLvl val="lvl"/>
        </dgm:presLayoutVars>
      </dgm:prSet>
      <dgm:spPr/>
    </dgm:pt>
    <dgm:pt modelId="{F92A94A1-45E2-4850-82F1-6D30A951C5C8}" type="pres">
      <dgm:prSet presAssocID="{3F7FD829-00A4-4458-94E0-1123EEE9452C}" presName="thickLine" presStyleLbl="alignNode1" presStyleIdx="0" presStyleCnt="1"/>
      <dgm:spPr/>
    </dgm:pt>
    <dgm:pt modelId="{A3279750-5BCD-42BD-BFFB-E080329367D9}" type="pres">
      <dgm:prSet presAssocID="{3F7FD829-00A4-4458-94E0-1123EEE9452C}" presName="horz1" presStyleCnt="0"/>
      <dgm:spPr/>
    </dgm:pt>
    <dgm:pt modelId="{DAE84227-8E2E-498A-9321-5F2DC9866215}" type="pres">
      <dgm:prSet presAssocID="{3F7FD829-00A4-4458-94E0-1123EEE9452C}" presName="tx1" presStyleLbl="revTx" presStyleIdx="0" presStyleCnt="1"/>
      <dgm:spPr/>
    </dgm:pt>
    <dgm:pt modelId="{B0650D44-D798-457F-A633-EB740DAF3C4D}" type="pres">
      <dgm:prSet presAssocID="{3F7FD829-00A4-4458-94E0-1123EEE9452C}" presName="vert1" presStyleCnt="0"/>
      <dgm:spPr/>
    </dgm:pt>
  </dgm:ptLst>
  <dgm:cxnLst>
    <dgm:cxn modelId="{DBECE25D-F6E9-4988-A0BF-1B2D5FB65FA6}" type="presOf" srcId="{3F7FD829-00A4-4458-94E0-1123EEE9452C}" destId="{DAE84227-8E2E-498A-9321-5F2DC9866215}" srcOrd="0" destOrd="0" presId="urn:microsoft.com/office/officeart/2008/layout/LinedList"/>
    <dgm:cxn modelId="{5D394750-EA1B-4931-A468-F78AE5E39466}" type="presOf" srcId="{17FD049C-AA63-4E49-8BF2-81CCD594CE8A}" destId="{2FA774DB-17FE-4C66-B7E9-2A7F7CFE20FC}" srcOrd="0" destOrd="0" presId="urn:microsoft.com/office/officeart/2008/layout/LinedList"/>
    <dgm:cxn modelId="{92F60EA0-54B4-4985-92F9-AB1797BAECC5}" srcId="{17FD049C-AA63-4E49-8BF2-81CCD594CE8A}" destId="{3F7FD829-00A4-4458-94E0-1123EEE9452C}" srcOrd="0" destOrd="0" parTransId="{78E15A2D-CA83-46FD-83B6-DA9F71202570}" sibTransId="{4C3F3C90-AA74-4EFA-B000-9A242729C0BF}"/>
    <dgm:cxn modelId="{8188B58D-DAF1-48B2-A2E3-338C93B681AA}" type="presParOf" srcId="{2FA774DB-17FE-4C66-B7E9-2A7F7CFE20FC}" destId="{F92A94A1-45E2-4850-82F1-6D30A951C5C8}" srcOrd="0" destOrd="0" presId="urn:microsoft.com/office/officeart/2008/layout/LinedList"/>
    <dgm:cxn modelId="{917CC54C-F1BD-4CDB-BE26-91D4FAE8533D}" type="presParOf" srcId="{2FA774DB-17FE-4C66-B7E9-2A7F7CFE20FC}" destId="{A3279750-5BCD-42BD-BFFB-E080329367D9}" srcOrd="1" destOrd="0" presId="urn:microsoft.com/office/officeart/2008/layout/LinedList"/>
    <dgm:cxn modelId="{A8450C8B-99A2-4A8B-9BE6-0C6E242C578A}" type="presParOf" srcId="{A3279750-5BCD-42BD-BFFB-E080329367D9}" destId="{DAE84227-8E2E-498A-9321-5F2DC9866215}" srcOrd="0" destOrd="0" presId="urn:microsoft.com/office/officeart/2008/layout/LinedList"/>
    <dgm:cxn modelId="{7AAA0277-0ACD-4742-9859-5317285CA9AE}" type="presParOf" srcId="{A3279750-5BCD-42BD-BFFB-E080329367D9}" destId="{B0650D44-D798-457F-A633-EB740DAF3C4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D12476-6654-4703-B453-8BA28DFB4E6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PT"/>
        </a:p>
      </dgm:t>
    </dgm:pt>
    <dgm:pt modelId="{33E8E5F9-78B2-4FDC-A1F2-DC8284D085C6}">
      <dgm:prSet/>
      <dgm:spPr/>
      <dgm:t>
        <a:bodyPr/>
        <a:lstStyle/>
        <a:p>
          <a:r>
            <a:rPr lang="en-US" baseline="0" noProof="0" dirty="0"/>
            <a:t>First and second order perturbation theory</a:t>
          </a:r>
          <a:endParaRPr lang="en-US" noProof="0" dirty="0"/>
        </a:p>
      </dgm:t>
    </dgm:pt>
    <dgm:pt modelId="{9BE243B3-7D13-4639-8D5D-C6A70EEFBBC4}" type="parTrans" cxnId="{A9944F67-BE8C-4C7F-9954-648DC9157600}">
      <dgm:prSet/>
      <dgm:spPr/>
      <dgm:t>
        <a:bodyPr/>
        <a:lstStyle/>
        <a:p>
          <a:endParaRPr lang="pt-PT"/>
        </a:p>
      </dgm:t>
    </dgm:pt>
    <dgm:pt modelId="{360B90A5-9A62-4690-AE3D-47F66EC56CF6}" type="sibTrans" cxnId="{A9944F67-BE8C-4C7F-9954-648DC9157600}">
      <dgm:prSet/>
      <dgm:spPr/>
      <dgm:t>
        <a:bodyPr/>
        <a:lstStyle/>
        <a:p>
          <a:endParaRPr lang="pt-PT"/>
        </a:p>
      </dgm:t>
    </dgm:pt>
    <dgm:pt modelId="{5CB2943C-5C4B-416A-8F0C-05B0016E8D12}" type="pres">
      <dgm:prSet presAssocID="{7BD12476-6654-4703-B453-8BA28DFB4E69}" presName="vert0" presStyleCnt="0">
        <dgm:presLayoutVars>
          <dgm:dir/>
          <dgm:animOne val="branch"/>
          <dgm:animLvl val="lvl"/>
        </dgm:presLayoutVars>
      </dgm:prSet>
      <dgm:spPr/>
    </dgm:pt>
    <dgm:pt modelId="{3CAFF856-ED4C-4671-8C96-74D8AB97933E}" type="pres">
      <dgm:prSet presAssocID="{33E8E5F9-78B2-4FDC-A1F2-DC8284D085C6}" presName="thickLine" presStyleLbl="alignNode1" presStyleIdx="0" presStyleCnt="1"/>
      <dgm:spPr/>
    </dgm:pt>
    <dgm:pt modelId="{D0781BC5-D739-4842-854C-25CA184AEED8}" type="pres">
      <dgm:prSet presAssocID="{33E8E5F9-78B2-4FDC-A1F2-DC8284D085C6}" presName="horz1" presStyleCnt="0"/>
      <dgm:spPr/>
    </dgm:pt>
    <dgm:pt modelId="{F8732F05-426B-4C45-849D-1D30A8CDA7F5}" type="pres">
      <dgm:prSet presAssocID="{33E8E5F9-78B2-4FDC-A1F2-DC8284D085C6}" presName="tx1" presStyleLbl="revTx" presStyleIdx="0" presStyleCnt="1"/>
      <dgm:spPr/>
    </dgm:pt>
    <dgm:pt modelId="{BEFE5C61-28F7-4749-93A3-5FD6AD5ED73D}" type="pres">
      <dgm:prSet presAssocID="{33E8E5F9-78B2-4FDC-A1F2-DC8284D085C6}" presName="vert1" presStyleCnt="0"/>
      <dgm:spPr/>
    </dgm:pt>
  </dgm:ptLst>
  <dgm:cxnLst>
    <dgm:cxn modelId="{A9944F67-BE8C-4C7F-9954-648DC9157600}" srcId="{7BD12476-6654-4703-B453-8BA28DFB4E69}" destId="{33E8E5F9-78B2-4FDC-A1F2-DC8284D085C6}" srcOrd="0" destOrd="0" parTransId="{9BE243B3-7D13-4639-8D5D-C6A70EEFBBC4}" sibTransId="{360B90A5-9A62-4690-AE3D-47F66EC56CF6}"/>
    <dgm:cxn modelId="{9F194790-BEA4-49DA-A868-E082CBE63B25}" type="presOf" srcId="{7BD12476-6654-4703-B453-8BA28DFB4E69}" destId="{5CB2943C-5C4B-416A-8F0C-05B0016E8D12}" srcOrd="0" destOrd="0" presId="urn:microsoft.com/office/officeart/2008/layout/LinedList"/>
    <dgm:cxn modelId="{32AE2EFB-285F-42FE-B905-20218B9E87AA}" type="presOf" srcId="{33E8E5F9-78B2-4FDC-A1F2-DC8284D085C6}" destId="{F8732F05-426B-4C45-849D-1D30A8CDA7F5}" srcOrd="0" destOrd="0" presId="urn:microsoft.com/office/officeart/2008/layout/LinedList"/>
    <dgm:cxn modelId="{FDB9781D-C092-4AEC-AFCC-BF2383FF87DC}" type="presParOf" srcId="{5CB2943C-5C4B-416A-8F0C-05B0016E8D12}" destId="{3CAFF856-ED4C-4671-8C96-74D8AB97933E}" srcOrd="0" destOrd="0" presId="urn:microsoft.com/office/officeart/2008/layout/LinedList"/>
    <dgm:cxn modelId="{CCA2021E-69DC-4035-AD96-5D875997740A}" type="presParOf" srcId="{5CB2943C-5C4B-416A-8F0C-05B0016E8D12}" destId="{D0781BC5-D739-4842-854C-25CA184AEED8}" srcOrd="1" destOrd="0" presId="urn:microsoft.com/office/officeart/2008/layout/LinedList"/>
    <dgm:cxn modelId="{5243F792-CB39-4B8C-9CB5-CC6A9DAFA652}" type="presParOf" srcId="{D0781BC5-D739-4842-854C-25CA184AEED8}" destId="{F8732F05-426B-4C45-849D-1D30A8CDA7F5}" srcOrd="0" destOrd="0" presId="urn:microsoft.com/office/officeart/2008/layout/LinedList"/>
    <dgm:cxn modelId="{01BBDD06-6FE5-448C-91F2-50DF282E6746}" type="presParOf" srcId="{D0781BC5-D739-4842-854C-25CA184AEED8}" destId="{BEFE5C61-28F7-4749-93A3-5FD6AD5ED7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A5720B-0603-4DF3-9F0D-A2A96B39D71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PT"/>
        </a:p>
      </dgm:t>
    </dgm:pt>
    <dgm:pt modelId="{65E8079E-39FA-4AA3-A22A-4D620DBA1FD5}">
      <dgm:prSet/>
      <dgm:spPr/>
      <dgm:t>
        <a:bodyPr/>
        <a:lstStyle/>
        <a:p>
          <a:r>
            <a:rPr lang="en-US" baseline="0" noProof="0" dirty="0"/>
            <a:t>Time-ordered perturbation theory</a:t>
          </a:r>
          <a:endParaRPr lang="en-US" noProof="0" dirty="0"/>
        </a:p>
      </dgm:t>
    </dgm:pt>
    <dgm:pt modelId="{4AE7231D-3330-4E65-B23C-6F7D4FF65DCA}" type="parTrans" cxnId="{C9BBD65E-64E9-4171-924C-6B69755D9C4C}">
      <dgm:prSet/>
      <dgm:spPr/>
      <dgm:t>
        <a:bodyPr/>
        <a:lstStyle/>
        <a:p>
          <a:endParaRPr lang="pt-PT"/>
        </a:p>
      </dgm:t>
    </dgm:pt>
    <dgm:pt modelId="{2F99F001-3A8A-4CA6-8BD4-4C536FBE7B40}" type="sibTrans" cxnId="{C9BBD65E-64E9-4171-924C-6B69755D9C4C}">
      <dgm:prSet/>
      <dgm:spPr/>
      <dgm:t>
        <a:bodyPr/>
        <a:lstStyle/>
        <a:p>
          <a:endParaRPr lang="pt-PT"/>
        </a:p>
      </dgm:t>
    </dgm:pt>
    <dgm:pt modelId="{F66AD61A-D54D-4F30-A6B0-3A5562B76BC0}" type="pres">
      <dgm:prSet presAssocID="{17A5720B-0603-4DF3-9F0D-A2A96B39D712}" presName="vert0" presStyleCnt="0">
        <dgm:presLayoutVars>
          <dgm:dir/>
          <dgm:animOne val="branch"/>
          <dgm:animLvl val="lvl"/>
        </dgm:presLayoutVars>
      </dgm:prSet>
      <dgm:spPr/>
    </dgm:pt>
    <dgm:pt modelId="{ECB7D8F0-61E8-489C-9A1C-E615C2BF8D4C}" type="pres">
      <dgm:prSet presAssocID="{65E8079E-39FA-4AA3-A22A-4D620DBA1FD5}" presName="thickLine" presStyleLbl="alignNode1" presStyleIdx="0" presStyleCnt="1"/>
      <dgm:spPr/>
    </dgm:pt>
    <dgm:pt modelId="{97E8DAEC-92E3-47A5-B0B5-3B85F4AF8144}" type="pres">
      <dgm:prSet presAssocID="{65E8079E-39FA-4AA3-A22A-4D620DBA1FD5}" presName="horz1" presStyleCnt="0"/>
      <dgm:spPr/>
    </dgm:pt>
    <dgm:pt modelId="{CADFAC65-4A9F-4452-997C-F252E022DCE6}" type="pres">
      <dgm:prSet presAssocID="{65E8079E-39FA-4AA3-A22A-4D620DBA1FD5}" presName="tx1" presStyleLbl="revTx" presStyleIdx="0" presStyleCnt="1"/>
      <dgm:spPr/>
    </dgm:pt>
    <dgm:pt modelId="{0BBBDCFD-C140-4AEE-BAEE-4B070DC350DD}" type="pres">
      <dgm:prSet presAssocID="{65E8079E-39FA-4AA3-A22A-4D620DBA1FD5}" presName="vert1" presStyleCnt="0"/>
      <dgm:spPr/>
    </dgm:pt>
  </dgm:ptLst>
  <dgm:cxnLst>
    <dgm:cxn modelId="{EA517404-9C76-4904-8621-D10C96516AC9}" type="presOf" srcId="{17A5720B-0603-4DF3-9F0D-A2A96B39D712}" destId="{F66AD61A-D54D-4F30-A6B0-3A5562B76BC0}" srcOrd="0" destOrd="0" presId="urn:microsoft.com/office/officeart/2008/layout/LinedList"/>
    <dgm:cxn modelId="{C9BBD65E-64E9-4171-924C-6B69755D9C4C}" srcId="{17A5720B-0603-4DF3-9F0D-A2A96B39D712}" destId="{65E8079E-39FA-4AA3-A22A-4D620DBA1FD5}" srcOrd="0" destOrd="0" parTransId="{4AE7231D-3330-4E65-B23C-6F7D4FF65DCA}" sibTransId="{2F99F001-3A8A-4CA6-8BD4-4C536FBE7B40}"/>
    <dgm:cxn modelId="{25119CD6-72C5-441E-8AE2-26B34F769B64}" type="presOf" srcId="{65E8079E-39FA-4AA3-A22A-4D620DBA1FD5}" destId="{CADFAC65-4A9F-4452-997C-F252E022DCE6}" srcOrd="0" destOrd="0" presId="urn:microsoft.com/office/officeart/2008/layout/LinedList"/>
    <dgm:cxn modelId="{2AF6285D-2F8C-485A-91E2-B5B078A88FA8}" type="presParOf" srcId="{F66AD61A-D54D-4F30-A6B0-3A5562B76BC0}" destId="{ECB7D8F0-61E8-489C-9A1C-E615C2BF8D4C}" srcOrd="0" destOrd="0" presId="urn:microsoft.com/office/officeart/2008/layout/LinedList"/>
    <dgm:cxn modelId="{CF60B18D-B74D-49D2-B95F-A7929BACD206}" type="presParOf" srcId="{F66AD61A-D54D-4F30-A6B0-3A5562B76BC0}" destId="{97E8DAEC-92E3-47A5-B0B5-3B85F4AF8144}" srcOrd="1" destOrd="0" presId="urn:microsoft.com/office/officeart/2008/layout/LinedList"/>
    <dgm:cxn modelId="{00476BD5-B82A-4288-84D0-49D907B85B6D}" type="presParOf" srcId="{97E8DAEC-92E3-47A5-B0B5-3B85F4AF8144}" destId="{CADFAC65-4A9F-4452-997C-F252E022DCE6}" srcOrd="0" destOrd="0" presId="urn:microsoft.com/office/officeart/2008/layout/LinedList"/>
    <dgm:cxn modelId="{941421A9-A078-4A4F-A6AB-9172AE659EE7}" type="presParOf" srcId="{97E8DAEC-92E3-47A5-B0B5-3B85F4AF8144}" destId="{0BBBDCFD-C140-4AEE-BAEE-4B070DC350D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941CBA-406F-484E-AB56-10DA1BC70CD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PT"/>
        </a:p>
      </dgm:t>
    </dgm:pt>
    <dgm:pt modelId="{EB3C0413-22F4-4D70-8877-105402BAEDA3}">
      <dgm:prSet/>
      <dgm:spPr/>
      <dgm:t>
        <a:bodyPr/>
        <a:lstStyle/>
        <a:p>
          <a:r>
            <a:rPr lang="en-US" baseline="0" noProof="0" dirty="0"/>
            <a:t>Feynman diagrams</a:t>
          </a:r>
          <a:endParaRPr lang="en-US" noProof="0" dirty="0"/>
        </a:p>
      </dgm:t>
    </dgm:pt>
    <dgm:pt modelId="{5B2C09D2-9385-4879-AB14-9B82ADEA6E18}" type="parTrans" cxnId="{C3AD0127-046B-4721-AEDF-626C9B3D82B8}">
      <dgm:prSet/>
      <dgm:spPr/>
      <dgm:t>
        <a:bodyPr/>
        <a:lstStyle/>
        <a:p>
          <a:endParaRPr lang="pt-PT"/>
        </a:p>
      </dgm:t>
    </dgm:pt>
    <dgm:pt modelId="{FC8127B9-7074-41DD-96B1-8BBA3AA77FF6}" type="sibTrans" cxnId="{C3AD0127-046B-4721-AEDF-626C9B3D82B8}">
      <dgm:prSet/>
      <dgm:spPr/>
      <dgm:t>
        <a:bodyPr/>
        <a:lstStyle/>
        <a:p>
          <a:endParaRPr lang="pt-PT"/>
        </a:p>
      </dgm:t>
    </dgm:pt>
    <dgm:pt modelId="{6210927B-8A95-471A-99A0-1C169A8E6CBB}" type="pres">
      <dgm:prSet presAssocID="{1B941CBA-406F-484E-AB56-10DA1BC70CD9}" presName="vert0" presStyleCnt="0">
        <dgm:presLayoutVars>
          <dgm:dir/>
          <dgm:animOne val="branch"/>
          <dgm:animLvl val="lvl"/>
        </dgm:presLayoutVars>
      </dgm:prSet>
      <dgm:spPr/>
    </dgm:pt>
    <dgm:pt modelId="{A4814198-3A85-41C0-A221-AFB622D5B93F}" type="pres">
      <dgm:prSet presAssocID="{EB3C0413-22F4-4D70-8877-105402BAEDA3}" presName="thickLine" presStyleLbl="alignNode1" presStyleIdx="0" presStyleCnt="1"/>
      <dgm:spPr/>
    </dgm:pt>
    <dgm:pt modelId="{C7CFA970-4C9B-457E-B11A-6D3A7A9DF788}" type="pres">
      <dgm:prSet presAssocID="{EB3C0413-22F4-4D70-8877-105402BAEDA3}" presName="horz1" presStyleCnt="0"/>
      <dgm:spPr/>
    </dgm:pt>
    <dgm:pt modelId="{CE6055A8-4361-4D96-87D6-D52F1508CCB1}" type="pres">
      <dgm:prSet presAssocID="{EB3C0413-22F4-4D70-8877-105402BAEDA3}" presName="tx1" presStyleLbl="revTx" presStyleIdx="0" presStyleCnt="1"/>
      <dgm:spPr/>
    </dgm:pt>
    <dgm:pt modelId="{D4912712-EC98-43EF-B560-E6D8B38BCFB0}" type="pres">
      <dgm:prSet presAssocID="{EB3C0413-22F4-4D70-8877-105402BAEDA3}" presName="vert1" presStyleCnt="0"/>
      <dgm:spPr/>
    </dgm:pt>
  </dgm:ptLst>
  <dgm:cxnLst>
    <dgm:cxn modelId="{C3AD0127-046B-4721-AEDF-626C9B3D82B8}" srcId="{1B941CBA-406F-484E-AB56-10DA1BC70CD9}" destId="{EB3C0413-22F4-4D70-8877-105402BAEDA3}" srcOrd="0" destOrd="0" parTransId="{5B2C09D2-9385-4879-AB14-9B82ADEA6E18}" sibTransId="{FC8127B9-7074-41DD-96B1-8BBA3AA77FF6}"/>
    <dgm:cxn modelId="{C6220433-215E-4D6C-9CBA-A43F2359F934}" type="presOf" srcId="{1B941CBA-406F-484E-AB56-10DA1BC70CD9}" destId="{6210927B-8A95-471A-99A0-1C169A8E6CBB}" srcOrd="0" destOrd="0" presId="urn:microsoft.com/office/officeart/2008/layout/LinedList"/>
    <dgm:cxn modelId="{B20F664B-C4C8-4185-8932-8C94092722A0}" type="presOf" srcId="{EB3C0413-22F4-4D70-8877-105402BAEDA3}" destId="{CE6055A8-4361-4D96-87D6-D52F1508CCB1}" srcOrd="0" destOrd="0" presId="urn:microsoft.com/office/officeart/2008/layout/LinedList"/>
    <dgm:cxn modelId="{B1A6E77E-C913-440B-91B3-66A8692A2C03}" type="presParOf" srcId="{6210927B-8A95-471A-99A0-1C169A8E6CBB}" destId="{A4814198-3A85-41C0-A221-AFB622D5B93F}" srcOrd="0" destOrd="0" presId="urn:microsoft.com/office/officeart/2008/layout/LinedList"/>
    <dgm:cxn modelId="{32A13379-0270-43DE-A720-D615E9694C41}" type="presParOf" srcId="{6210927B-8A95-471A-99A0-1C169A8E6CBB}" destId="{C7CFA970-4C9B-457E-B11A-6D3A7A9DF788}" srcOrd="1" destOrd="0" presId="urn:microsoft.com/office/officeart/2008/layout/LinedList"/>
    <dgm:cxn modelId="{7AA8FE6F-DD2D-4C9E-9272-85B98E564FB8}" type="presParOf" srcId="{C7CFA970-4C9B-457E-B11A-6D3A7A9DF788}" destId="{CE6055A8-4361-4D96-87D6-D52F1508CCB1}" srcOrd="0" destOrd="0" presId="urn:microsoft.com/office/officeart/2008/layout/LinedList"/>
    <dgm:cxn modelId="{B6F566C2-C418-4B74-BF1D-FA2254C6B898}" type="presParOf" srcId="{C7CFA970-4C9B-457E-B11A-6D3A7A9DF788}" destId="{D4912712-EC98-43EF-B560-E6D8B38BCF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BDDBC6-81E7-40EA-9306-44BC79B120F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PT"/>
        </a:p>
      </dgm:t>
    </dgm:pt>
    <dgm:pt modelId="{3184B527-5CC3-4064-86DD-A9952F7112C2}">
      <dgm:prSet/>
      <dgm:spPr/>
      <dgm:t>
        <a:bodyPr/>
        <a:lstStyle/>
        <a:p>
          <a:r>
            <a:rPr lang="en-US" baseline="0" noProof="0" dirty="0"/>
            <a:t>The intermediate particle X</a:t>
          </a:r>
          <a:endParaRPr lang="en-US" noProof="0" dirty="0"/>
        </a:p>
      </dgm:t>
    </dgm:pt>
    <dgm:pt modelId="{70A03359-E975-4A87-84BF-33FB2BE8AFF0}" type="parTrans" cxnId="{E9D36BA8-8BFB-4CE6-9AE5-876D172125A8}">
      <dgm:prSet/>
      <dgm:spPr/>
      <dgm:t>
        <a:bodyPr/>
        <a:lstStyle/>
        <a:p>
          <a:endParaRPr lang="pt-PT"/>
        </a:p>
      </dgm:t>
    </dgm:pt>
    <dgm:pt modelId="{7F839938-DDD7-40B2-B837-3381B406EB29}" type="sibTrans" cxnId="{E9D36BA8-8BFB-4CE6-9AE5-876D172125A8}">
      <dgm:prSet/>
      <dgm:spPr/>
      <dgm:t>
        <a:bodyPr/>
        <a:lstStyle/>
        <a:p>
          <a:endParaRPr lang="pt-PT"/>
        </a:p>
      </dgm:t>
    </dgm:pt>
    <dgm:pt modelId="{44847022-0726-4B44-99F1-5245D9970A62}" type="pres">
      <dgm:prSet presAssocID="{E6BDDBC6-81E7-40EA-9306-44BC79B120F7}" presName="vert0" presStyleCnt="0">
        <dgm:presLayoutVars>
          <dgm:dir/>
          <dgm:animOne val="branch"/>
          <dgm:animLvl val="lvl"/>
        </dgm:presLayoutVars>
      </dgm:prSet>
      <dgm:spPr/>
    </dgm:pt>
    <dgm:pt modelId="{085ED455-4B81-49A7-961F-64DF68DEA43E}" type="pres">
      <dgm:prSet presAssocID="{3184B527-5CC3-4064-86DD-A9952F7112C2}" presName="thickLine" presStyleLbl="alignNode1" presStyleIdx="0" presStyleCnt="1"/>
      <dgm:spPr/>
    </dgm:pt>
    <dgm:pt modelId="{68348935-6C5A-4F95-8DD1-9143DB5862D0}" type="pres">
      <dgm:prSet presAssocID="{3184B527-5CC3-4064-86DD-A9952F7112C2}" presName="horz1" presStyleCnt="0"/>
      <dgm:spPr/>
    </dgm:pt>
    <dgm:pt modelId="{5E5F6658-BFDD-411A-883E-3A76C7FDBD8A}" type="pres">
      <dgm:prSet presAssocID="{3184B527-5CC3-4064-86DD-A9952F7112C2}" presName="tx1" presStyleLbl="revTx" presStyleIdx="0" presStyleCnt="1"/>
      <dgm:spPr/>
    </dgm:pt>
    <dgm:pt modelId="{579A0DB6-C1D8-4E1A-A1D0-B201F120385F}" type="pres">
      <dgm:prSet presAssocID="{3184B527-5CC3-4064-86DD-A9952F7112C2}" presName="vert1" presStyleCnt="0"/>
      <dgm:spPr/>
    </dgm:pt>
  </dgm:ptLst>
  <dgm:cxnLst>
    <dgm:cxn modelId="{BE779377-A2E0-48A5-846B-075C4C8568D2}" type="presOf" srcId="{3184B527-5CC3-4064-86DD-A9952F7112C2}" destId="{5E5F6658-BFDD-411A-883E-3A76C7FDBD8A}" srcOrd="0" destOrd="0" presId="urn:microsoft.com/office/officeart/2008/layout/LinedList"/>
    <dgm:cxn modelId="{70337982-CFB4-47D9-A6F4-8DC47F08FE63}" type="presOf" srcId="{E6BDDBC6-81E7-40EA-9306-44BC79B120F7}" destId="{44847022-0726-4B44-99F1-5245D9970A62}" srcOrd="0" destOrd="0" presId="urn:microsoft.com/office/officeart/2008/layout/LinedList"/>
    <dgm:cxn modelId="{E9D36BA8-8BFB-4CE6-9AE5-876D172125A8}" srcId="{E6BDDBC6-81E7-40EA-9306-44BC79B120F7}" destId="{3184B527-5CC3-4064-86DD-A9952F7112C2}" srcOrd="0" destOrd="0" parTransId="{70A03359-E975-4A87-84BF-33FB2BE8AFF0}" sibTransId="{7F839938-DDD7-40B2-B837-3381B406EB29}"/>
    <dgm:cxn modelId="{B722A95D-695B-418F-8C89-02F2957B2BE5}" type="presParOf" srcId="{44847022-0726-4B44-99F1-5245D9970A62}" destId="{085ED455-4B81-49A7-961F-64DF68DEA43E}" srcOrd="0" destOrd="0" presId="urn:microsoft.com/office/officeart/2008/layout/LinedList"/>
    <dgm:cxn modelId="{0317C83C-B6A5-433E-8A4A-3F0B4D52D1C1}" type="presParOf" srcId="{44847022-0726-4B44-99F1-5245D9970A62}" destId="{68348935-6C5A-4F95-8DD1-9143DB5862D0}" srcOrd="1" destOrd="0" presId="urn:microsoft.com/office/officeart/2008/layout/LinedList"/>
    <dgm:cxn modelId="{3E8CC2BB-E4B0-4410-A38C-E639D7771BAC}" type="presParOf" srcId="{68348935-6C5A-4F95-8DD1-9143DB5862D0}" destId="{5E5F6658-BFDD-411A-883E-3A76C7FDBD8A}" srcOrd="0" destOrd="0" presId="urn:microsoft.com/office/officeart/2008/layout/LinedList"/>
    <dgm:cxn modelId="{41A89B2A-8DC9-465F-AC9D-C286BC0F31E8}" type="presParOf" srcId="{68348935-6C5A-4F95-8DD1-9143DB5862D0}" destId="{579A0DB6-C1D8-4E1A-A1D0-B201F120385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328DD1-C232-486B-BC77-3ED6E8B90CA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PT"/>
        </a:p>
      </dgm:t>
    </dgm:pt>
    <dgm:pt modelId="{33F91C43-3C2E-4DAB-82F8-8BC0B5CF46B7}">
      <dgm:prSet/>
      <dgm:spPr/>
      <dgm:t>
        <a:bodyPr/>
        <a:lstStyle/>
        <a:p>
          <a:r>
            <a:rPr lang="en-US" baseline="0" noProof="0" dirty="0"/>
            <a:t>Time-like and Space-like interactions</a:t>
          </a:r>
          <a:endParaRPr lang="en-US" noProof="0" dirty="0"/>
        </a:p>
      </dgm:t>
    </dgm:pt>
    <dgm:pt modelId="{BFD04CF0-C88A-430E-8D26-B3DBA8011D57}" type="parTrans" cxnId="{B587DC14-C98E-4321-9DCD-6AB7AA9682C6}">
      <dgm:prSet/>
      <dgm:spPr/>
      <dgm:t>
        <a:bodyPr/>
        <a:lstStyle/>
        <a:p>
          <a:endParaRPr lang="pt-PT"/>
        </a:p>
      </dgm:t>
    </dgm:pt>
    <dgm:pt modelId="{FCBBBC56-77E3-4D89-81FC-20E60F260850}" type="sibTrans" cxnId="{B587DC14-C98E-4321-9DCD-6AB7AA9682C6}">
      <dgm:prSet/>
      <dgm:spPr/>
      <dgm:t>
        <a:bodyPr/>
        <a:lstStyle/>
        <a:p>
          <a:endParaRPr lang="pt-PT"/>
        </a:p>
      </dgm:t>
    </dgm:pt>
    <dgm:pt modelId="{7F871FA9-35FB-4B70-87D4-BE5F0CE60BE4}" type="pres">
      <dgm:prSet presAssocID="{E3328DD1-C232-486B-BC77-3ED6E8B90CAB}" presName="vert0" presStyleCnt="0">
        <dgm:presLayoutVars>
          <dgm:dir/>
          <dgm:animOne val="branch"/>
          <dgm:animLvl val="lvl"/>
        </dgm:presLayoutVars>
      </dgm:prSet>
      <dgm:spPr/>
    </dgm:pt>
    <dgm:pt modelId="{C6D87536-AE0E-4422-87F3-BAF9521DCF9F}" type="pres">
      <dgm:prSet presAssocID="{33F91C43-3C2E-4DAB-82F8-8BC0B5CF46B7}" presName="thickLine" presStyleLbl="alignNode1" presStyleIdx="0" presStyleCnt="1"/>
      <dgm:spPr/>
    </dgm:pt>
    <dgm:pt modelId="{B199545A-03F6-48ED-969D-108589C1B8A1}" type="pres">
      <dgm:prSet presAssocID="{33F91C43-3C2E-4DAB-82F8-8BC0B5CF46B7}" presName="horz1" presStyleCnt="0"/>
      <dgm:spPr/>
    </dgm:pt>
    <dgm:pt modelId="{16DABB83-C1AA-43E1-9DFB-607E1FC715B8}" type="pres">
      <dgm:prSet presAssocID="{33F91C43-3C2E-4DAB-82F8-8BC0B5CF46B7}" presName="tx1" presStyleLbl="revTx" presStyleIdx="0" presStyleCnt="1"/>
      <dgm:spPr/>
    </dgm:pt>
    <dgm:pt modelId="{F12A08C5-DB01-4C15-91D7-3C37B611B07C}" type="pres">
      <dgm:prSet presAssocID="{33F91C43-3C2E-4DAB-82F8-8BC0B5CF46B7}" presName="vert1" presStyleCnt="0"/>
      <dgm:spPr/>
    </dgm:pt>
  </dgm:ptLst>
  <dgm:cxnLst>
    <dgm:cxn modelId="{B587DC14-C98E-4321-9DCD-6AB7AA9682C6}" srcId="{E3328DD1-C232-486B-BC77-3ED6E8B90CAB}" destId="{33F91C43-3C2E-4DAB-82F8-8BC0B5CF46B7}" srcOrd="0" destOrd="0" parTransId="{BFD04CF0-C88A-430E-8D26-B3DBA8011D57}" sibTransId="{FCBBBC56-77E3-4D89-81FC-20E60F260850}"/>
    <dgm:cxn modelId="{DA974A1A-21AA-4386-A20F-C8733DCDB368}" type="presOf" srcId="{33F91C43-3C2E-4DAB-82F8-8BC0B5CF46B7}" destId="{16DABB83-C1AA-43E1-9DFB-607E1FC715B8}" srcOrd="0" destOrd="0" presId="urn:microsoft.com/office/officeart/2008/layout/LinedList"/>
    <dgm:cxn modelId="{9947F9C3-82B9-4626-8396-1A30F6C82EC7}" type="presOf" srcId="{E3328DD1-C232-486B-BC77-3ED6E8B90CAB}" destId="{7F871FA9-35FB-4B70-87D4-BE5F0CE60BE4}" srcOrd="0" destOrd="0" presId="urn:microsoft.com/office/officeart/2008/layout/LinedList"/>
    <dgm:cxn modelId="{A901BE8D-CD40-4FEC-8EAB-38608702499D}" type="presParOf" srcId="{7F871FA9-35FB-4B70-87D4-BE5F0CE60BE4}" destId="{C6D87536-AE0E-4422-87F3-BAF9521DCF9F}" srcOrd="0" destOrd="0" presId="urn:microsoft.com/office/officeart/2008/layout/LinedList"/>
    <dgm:cxn modelId="{FFE9832A-74DC-4E39-A6DC-9DE6D8A38E90}" type="presParOf" srcId="{7F871FA9-35FB-4B70-87D4-BE5F0CE60BE4}" destId="{B199545A-03F6-48ED-969D-108589C1B8A1}" srcOrd="1" destOrd="0" presId="urn:microsoft.com/office/officeart/2008/layout/LinedList"/>
    <dgm:cxn modelId="{B3C4841B-D13D-4C8E-B8DA-FA38365F39C5}" type="presParOf" srcId="{B199545A-03F6-48ED-969D-108589C1B8A1}" destId="{16DABB83-C1AA-43E1-9DFB-607E1FC715B8}" srcOrd="0" destOrd="0" presId="urn:microsoft.com/office/officeart/2008/layout/LinedList"/>
    <dgm:cxn modelId="{D7C0D645-8AC7-4980-BABC-336D9AA0406D}" type="presParOf" srcId="{B199545A-03F6-48ED-969D-108589C1B8A1}" destId="{F12A08C5-DB01-4C15-91D7-3C37B611B07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859731D-B6F5-42A1-AE85-BCAB7C9B689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BB355052-69B6-4314-B138-4FD31272F4D2}">
      <dgm:prSet/>
      <dgm:spPr/>
      <dgm:t>
        <a:bodyPr/>
        <a:lstStyle/>
        <a:p>
          <a:r>
            <a:rPr lang="en-US" baseline="0" noProof="0" dirty="0"/>
            <a:t>Scattering in a potential</a:t>
          </a:r>
          <a:endParaRPr lang="en-US" noProof="0" dirty="0"/>
        </a:p>
      </dgm:t>
    </dgm:pt>
    <dgm:pt modelId="{EA1706E4-4CCB-48CA-B950-7E9DCF30B6E1}" type="parTrans" cxnId="{97FEC73D-236D-42FB-B12C-77B41A86F37A}">
      <dgm:prSet/>
      <dgm:spPr/>
      <dgm:t>
        <a:bodyPr/>
        <a:lstStyle/>
        <a:p>
          <a:endParaRPr lang="pt-PT"/>
        </a:p>
      </dgm:t>
    </dgm:pt>
    <dgm:pt modelId="{9DB491FF-2B69-4F72-A8C8-461A62133EAB}" type="sibTrans" cxnId="{97FEC73D-236D-42FB-B12C-77B41A86F37A}">
      <dgm:prSet/>
      <dgm:spPr/>
      <dgm:t>
        <a:bodyPr/>
        <a:lstStyle/>
        <a:p>
          <a:endParaRPr lang="pt-PT"/>
        </a:p>
      </dgm:t>
    </dgm:pt>
    <dgm:pt modelId="{D6CEC65B-CE09-499C-8AD8-B85BDE2CC42B}" type="pres">
      <dgm:prSet presAssocID="{9859731D-B6F5-42A1-AE85-BCAB7C9B689E}" presName="vert0" presStyleCnt="0">
        <dgm:presLayoutVars>
          <dgm:dir/>
          <dgm:animOne val="branch"/>
          <dgm:animLvl val="lvl"/>
        </dgm:presLayoutVars>
      </dgm:prSet>
      <dgm:spPr/>
    </dgm:pt>
    <dgm:pt modelId="{72AC20DB-3653-42F4-ABF4-51B431F9C204}" type="pres">
      <dgm:prSet presAssocID="{BB355052-69B6-4314-B138-4FD31272F4D2}" presName="thickLine" presStyleLbl="alignNode1" presStyleIdx="0" presStyleCnt="1"/>
      <dgm:spPr/>
    </dgm:pt>
    <dgm:pt modelId="{6CFDB0E0-5EAD-42C6-9D64-9C73A4E0E155}" type="pres">
      <dgm:prSet presAssocID="{BB355052-69B6-4314-B138-4FD31272F4D2}" presName="horz1" presStyleCnt="0"/>
      <dgm:spPr/>
    </dgm:pt>
    <dgm:pt modelId="{FA0DE0E9-C6A4-4937-BF79-F0DEFE283BDA}" type="pres">
      <dgm:prSet presAssocID="{BB355052-69B6-4314-B138-4FD31272F4D2}" presName="tx1" presStyleLbl="revTx" presStyleIdx="0" presStyleCnt="1"/>
      <dgm:spPr/>
    </dgm:pt>
    <dgm:pt modelId="{63D5B9F5-AC98-4DEE-9BE7-26CAEF27EA0B}" type="pres">
      <dgm:prSet presAssocID="{BB355052-69B6-4314-B138-4FD31272F4D2}" presName="vert1" presStyleCnt="0"/>
      <dgm:spPr/>
    </dgm:pt>
  </dgm:ptLst>
  <dgm:cxnLst>
    <dgm:cxn modelId="{7E4CBA11-BC2B-4F1C-A3ED-170A50F71EA2}" type="presOf" srcId="{9859731D-B6F5-42A1-AE85-BCAB7C9B689E}" destId="{D6CEC65B-CE09-499C-8AD8-B85BDE2CC42B}" srcOrd="0" destOrd="0" presId="urn:microsoft.com/office/officeart/2008/layout/LinedList"/>
    <dgm:cxn modelId="{97FEC73D-236D-42FB-B12C-77B41A86F37A}" srcId="{9859731D-B6F5-42A1-AE85-BCAB7C9B689E}" destId="{BB355052-69B6-4314-B138-4FD31272F4D2}" srcOrd="0" destOrd="0" parTransId="{EA1706E4-4CCB-48CA-B950-7E9DCF30B6E1}" sibTransId="{9DB491FF-2B69-4F72-A8C8-461A62133EAB}"/>
    <dgm:cxn modelId="{7A059F73-BDF4-49BC-844A-F8EA07AAAFD6}" type="presOf" srcId="{BB355052-69B6-4314-B138-4FD31272F4D2}" destId="{FA0DE0E9-C6A4-4937-BF79-F0DEFE283BDA}" srcOrd="0" destOrd="0" presId="urn:microsoft.com/office/officeart/2008/layout/LinedList"/>
    <dgm:cxn modelId="{A873C962-48E3-427E-B8F9-D63244E0288F}" type="presParOf" srcId="{D6CEC65B-CE09-499C-8AD8-B85BDE2CC42B}" destId="{72AC20DB-3653-42F4-ABF4-51B431F9C204}" srcOrd="0" destOrd="0" presId="urn:microsoft.com/office/officeart/2008/layout/LinedList"/>
    <dgm:cxn modelId="{826CC745-74F5-47AD-9FF4-7BDAC9EFC130}" type="presParOf" srcId="{D6CEC65B-CE09-499C-8AD8-B85BDE2CC42B}" destId="{6CFDB0E0-5EAD-42C6-9D64-9C73A4E0E155}" srcOrd="1" destOrd="0" presId="urn:microsoft.com/office/officeart/2008/layout/LinedList"/>
    <dgm:cxn modelId="{CB81F043-EBC5-41D0-98CE-72FF4AC24E0D}" type="presParOf" srcId="{6CFDB0E0-5EAD-42C6-9D64-9C73A4E0E155}" destId="{FA0DE0E9-C6A4-4937-BF79-F0DEFE283BDA}" srcOrd="0" destOrd="0" presId="urn:microsoft.com/office/officeart/2008/layout/LinedList"/>
    <dgm:cxn modelId="{886739B2-761E-4E97-B0EB-7E8D465A52EA}" type="presParOf" srcId="{6CFDB0E0-5EAD-42C6-9D64-9C73A4E0E155}" destId="{63D5B9F5-AC98-4DEE-9BE7-26CAEF27EA0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4A777D8-C4A4-443C-B47C-6E88A22F932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PT"/>
        </a:p>
      </dgm:t>
    </dgm:pt>
    <dgm:pt modelId="{F94F2CA8-1CA3-4B5B-B8E4-0DA4E0A36601}">
      <dgm:prSet/>
      <dgm:spPr/>
      <dgm:t>
        <a:bodyPr/>
        <a:lstStyle/>
        <a:p>
          <a:r>
            <a:rPr lang="en-US" baseline="0" noProof="0" dirty="0"/>
            <a:t>References</a:t>
          </a:r>
          <a:endParaRPr lang="en-US" noProof="0" dirty="0"/>
        </a:p>
      </dgm:t>
    </dgm:pt>
    <dgm:pt modelId="{B6D2B169-4DEC-4ED5-86F3-B9786E4F4364}" type="parTrans" cxnId="{08EB4378-BA1D-4875-BB12-A05D0AAAD1AE}">
      <dgm:prSet/>
      <dgm:spPr/>
      <dgm:t>
        <a:bodyPr/>
        <a:lstStyle/>
        <a:p>
          <a:endParaRPr lang="pt-PT"/>
        </a:p>
      </dgm:t>
    </dgm:pt>
    <dgm:pt modelId="{0193166D-6D5B-4886-8E4C-28C7B9201D17}" type="sibTrans" cxnId="{08EB4378-BA1D-4875-BB12-A05D0AAAD1AE}">
      <dgm:prSet/>
      <dgm:spPr/>
      <dgm:t>
        <a:bodyPr/>
        <a:lstStyle/>
        <a:p>
          <a:endParaRPr lang="pt-PT"/>
        </a:p>
      </dgm:t>
    </dgm:pt>
    <dgm:pt modelId="{EB42C7A9-F784-4720-999F-2E8F52E4DDEF}" type="pres">
      <dgm:prSet presAssocID="{34A777D8-C4A4-443C-B47C-6E88A22F932F}" presName="vert0" presStyleCnt="0">
        <dgm:presLayoutVars>
          <dgm:dir/>
          <dgm:animOne val="branch"/>
          <dgm:animLvl val="lvl"/>
        </dgm:presLayoutVars>
      </dgm:prSet>
      <dgm:spPr/>
    </dgm:pt>
    <dgm:pt modelId="{754A3C4E-168D-4242-9C0F-BBDDD44F4D31}" type="pres">
      <dgm:prSet presAssocID="{F94F2CA8-1CA3-4B5B-B8E4-0DA4E0A36601}" presName="thickLine" presStyleLbl="alignNode1" presStyleIdx="0" presStyleCnt="1"/>
      <dgm:spPr/>
    </dgm:pt>
    <dgm:pt modelId="{C26C242C-B579-48D0-AB96-4ADD3A11BFE4}" type="pres">
      <dgm:prSet presAssocID="{F94F2CA8-1CA3-4B5B-B8E4-0DA4E0A36601}" presName="horz1" presStyleCnt="0"/>
      <dgm:spPr/>
    </dgm:pt>
    <dgm:pt modelId="{E9548431-B8C4-4839-9AC6-1A3A88E9F95F}" type="pres">
      <dgm:prSet presAssocID="{F94F2CA8-1CA3-4B5B-B8E4-0DA4E0A36601}" presName="tx1" presStyleLbl="revTx" presStyleIdx="0" presStyleCnt="1"/>
      <dgm:spPr/>
    </dgm:pt>
    <dgm:pt modelId="{D478104A-0DC7-4189-824A-44B881C975E3}" type="pres">
      <dgm:prSet presAssocID="{F94F2CA8-1CA3-4B5B-B8E4-0DA4E0A36601}" presName="vert1" presStyleCnt="0"/>
      <dgm:spPr/>
    </dgm:pt>
  </dgm:ptLst>
  <dgm:cxnLst>
    <dgm:cxn modelId="{92BCD476-1A3E-4D17-8CA5-E927FA2E16E3}" type="presOf" srcId="{F94F2CA8-1CA3-4B5B-B8E4-0DA4E0A36601}" destId="{E9548431-B8C4-4839-9AC6-1A3A88E9F95F}" srcOrd="0" destOrd="0" presId="urn:microsoft.com/office/officeart/2008/layout/LinedList"/>
    <dgm:cxn modelId="{08EB4378-BA1D-4875-BB12-A05D0AAAD1AE}" srcId="{34A777D8-C4A4-443C-B47C-6E88A22F932F}" destId="{F94F2CA8-1CA3-4B5B-B8E4-0DA4E0A36601}" srcOrd="0" destOrd="0" parTransId="{B6D2B169-4DEC-4ED5-86F3-B9786E4F4364}" sibTransId="{0193166D-6D5B-4886-8E4C-28C7B9201D17}"/>
    <dgm:cxn modelId="{123ED1E9-4BED-4579-B8E5-FE9D1EBAC2E9}" type="presOf" srcId="{34A777D8-C4A4-443C-B47C-6E88A22F932F}" destId="{EB42C7A9-F784-4720-999F-2E8F52E4DDEF}" srcOrd="0" destOrd="0" presId="urn:microsoft.com/office/officeart/2008/layout/LinedList"/>
    <dgm:cxn modelId="{CEFF9F06-B487-4FC1-A144-F95285B79AFA}" type="presParOf" srcId="{EB42C7A9-F784-4720-999F-2E8F52E4DDEF}" destId="{754A3C4E-168D-4242-9C0F-BBDDD44F4D31}" srcOrd="0" destOrd="0" presId="urn:microsoft.com/office/officeart/2008/layout/LinedList"/>
    <dgm:cxn modelId="{B73528D3-AF56-4528-8257-E0625705EE97}" type="presParOf" srcId="{EB42C7A9-F784-4720-999F-2E8F52E4DDEF}" destId="{C26C242C-B579-48D0-AB96-4ADD3A11BFE4}" srcOrd="1" destOrd="0" presId="urn:microsoft.com/office/officeart/2008/layout/LinedList"/>
    <dgm:cxn modelId="{3E89C868-EA77-460D-A2F5-87C1FA06FCD1}" type="presParOf" srcId="{C26C242C-B579-48D0-AB96-4ADD3A11BFE4}" destId="{E9548431-B8C4-4839-9AC6-1A3A88E9F95F}" srcOrd="0" destOrd="0" presId="urn:microsoft.com/office/officeart/2008/layout/LinedList"/>
    <dgm:cxn modelId="{81FA05CF-9BDA-45E3-A9E7-EA5711507FE3}" type="presParOf" srcId="{C26C242C-B579-48D0-AB96-4ADD3A11BFE4}" destId="{D478104A-0DC7-4189-824A-44B881C975E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7BF26-EE6B-4756-8E15-465E10533003}">
      <dsp:nvSpPr>
        <dsp:cNvPr id="0" name=""/>
        <dsp:cNvSpPr/>
      </dsp:nvSpPr>
      <dsp:spPr>
        <a:xfrm>
          <a:off x="0" y="0"/>
          <a:ext cx="960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BA406-62A0-442A-A486-DEEFE9FE9636}">
      <dsp:nvSpPr>
        <dsp:cNvPr id="0" name=""/>
        <dsp:cNvSpPr/>
      </dsp:nvSpPr>
      <dsp:spPr>
        <a:xfrm>
          <a:off x="0" y="0"/>
          <a:ext cx="9601200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baseline="0" noProof="0" dirty="0"/>
            <a:t>Index</a:t>
          </a:r>
          <a:endParaRPr lang="en-US" sz="6500" kern="1200" noProof="0" dirty="0"/>
        </a:p>
      </dsp:txBody>
      <dsp:txXfrm>
        <a:off x="0" y="0"/>
        <a:ext cx="9601200" cy="14859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A94A1-45E2-4850-82F1-6D30A951C5C8}">
      <dsp:nvSpPr>
        <dsp:cNvPr id="0" name=""/>
        <dsp:cNvSpPr/>
      </dsp:nvSpPr>
      <dsp:spPr>
        <a:xfrm>
          <a:off x="0" y="0"/>
          <a:ext cx="960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84227-8E2E-498A-9321-5F2DC9866215}">
      <dsp:nvSpPr>
        <dsp:cNvPr id="0" name=""/>
        <dsp:cNvSpPr/>
      </dsp:nvSpPr>
      <dsp:spPr>
        <a:xfrm>
          <a:off x="0" y="0"/>
          <a:ext cx="9601200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baseline="0" noProof="0" dirty="0"/>
            <a:t>Introduction</a:t>
          </a:r>
          <a:endParaRPr lang="en-US" sz="6500" kern="1200" noProof="0" dirty="0"/>
        </a:p>
      </dsp:txBody>
      <dsp:txXfrm>
        <a:off x="0" y="0"/>
        <a:ext cx="9601200" cy="14859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AFF856-ED4C-4671-8C96-74D8AB97933E}">
      <dsp:nvSpPr>
        <dsp:cNvPr id="0" name=""/>
        <dsp:cNvSpPr/>
      </dsp:nvSpPr>
      <dsp:spPr>
        <a:xfrm>
          <a:off x="0" y="0"/>
          <a:ext cx="960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732F05-426B-4C45-849D-1D30A8CDA7F5}">
      <dsp:nvSpPr>
        <dsp:cNvPr id="0" name=""/>
        <dsp:cNvSpPr/>
      </dsp:nvSpPr>
      <dsp:spPr>
        <a:xfrm>
          <a:off x="0" y="0"/>
          <a:ext cx="9601200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baseline="0" noProof="0" dirty="0"/>
            <a:t>First and second order perturbation theory</a:t>
          </a:r>
          <a:endParaRPr lang="en-US" sz="4300" kern="1200" noProof="0" dirty="0"/>
        </a:p>
      </dsp:txBody>
      <dsp:txXfrm>
        <a:off x="0" y="0"/>
        <a:ext cx="9601200" cy="14859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7D8F0-61E8-489C-9A1C-E615C2BF8D4C}">
      <dsp:nvSpPr>
        <dsp:cNvPr id="0" name=""/>
        <dsp:cNvSpPr/>
      </dsp:nvSpPr>
      <dsp:spPr>
        <a:xfrm>
          <a:off x="0" y="0"/>
          <a:ext cx="960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DFAC65-4A9F-4452-997C-F252E022DCE6}">
      <dsp:nvSpPr>
        <dsp:cNvPr id="0" name=""/>
        <dsp:cNvSpPr/>
      </dsp:nvSpPr>
      <dsp:spPr>
        <a:xfrm>
          <a:off x="0" y="0"/>
          <a:ext cx="9601200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 baseline="0" noProof="0" dirty="0"/>
            <a:t>Time-ordered perturbation theory</a:t>
          </a:r>
          <a:endParaRPr lang="en-US" sz="5100" kern="1200" noProof="0" dirty="0"/>
        </a:p>
      </dsp:txBody>
      <dsp:txXfrm>
        <a:off x="0" y="0"/>
        <a:ext cx="9601200" cy="14859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814198-3A85-41C0-A221-AFB622D5B93F}">
      <dsp:nvSpPr>
        <dsp:cNvPr id="0" name=""/>
        <dsp:cNvSpPr/>
      </dsp:nvSpPr>
      <dsp:spPr>
        <a:xfrm>
          <a:off x="0" y="0"/>
          <a:ext cx="960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055A8-4361-4D96-87D6-D52F1508CCB1}">
      <dsp:nvSpPr>
        <dsp:cNvPr id="0" name=""/>
        <dsp:cNvSpPr/>
      </dsp:nvSpPr>
      <dsp:spPr>
        <a:xfrm>
          <a:off x="0" y="0"/>
          <a:ext cx="9601200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baseline="0" noProof="0" dirty="0"/>
            <a:t>Feynman diagrams</a:t>
          </a:r>
          <a:endParaRPr lang="en-US" sz="6500" kern="1200" noProof="0" dirty="0"/>
        </a:p>
      </dsp:txBody>
      <dsp:txXfrm>
        <a:off x="0" y="0"/>
        <a:ext cx="9601200" cy="14859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5ED455-4B81-49A7-961F-64DF68DEA43E}">
      <dsp:nvSpPr>
        <dsp:cNvPr id="0" name=""/>
        <dsp:cNvSpPr/>
      </dsp:nvSpPr>
      <dsp:spPr>
        <a:xfrm>
          <a:off x="0" y="0"/>
          <a:ext cx="1017832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F6658-BFDD-411A-883E-3A76C7FDBD8A}">
      <dsp:nvSpPr>
        <dsp:cNvPr id="0" name=""/>
        <dsp:cNvSpPr/>
      </dsp:nvSpPr>
      <dsp:spPr>
        <a:xfrm>
          <a:off x="0" y="0"/>
          <a:ext cx="10178321" cy="149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baseline="0" noProof="0" dirty="0"/>
            <a:t>The intermediate particle X</a:t>
          </a:r>
          <a:endParaRPr lang="en-US" sz="6500" kern="1200" noProof="0" dirty="0"/>
        </a:p>
      </dsp:txBody>
      <dsp:txXfrm>
        <a:off x="0" y="0"/>
        <a:ext cx="10178321" cy="14921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D87536-AE0E-4422-87F3-BAF9521DCF9F}">
      <dsp:nvSpPr>
        <dsp:cNvPr id="0" name=""/>
        <dsp:cNvSpPr/>
      </dsp:nvSpPr>
      <dsp:spPr>
        <a:xfrm>
          <a:off x="0" y="0"/>
          <a:ext cx="1017832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DABB83-C1AA-43E1-9DFB-607E1FC715B8}">
      <dsp:nvSpPr>
        <dsp:cNvPr id="0" name=""/>
        <dsp:cNvSpPr/>
      </dsp:nvSpPr>
      <dsp:spPr>
        <a:xfrm>
          <a:off x="0" y="0"/>
          <a:ext cx="10178321" cy="149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baseline="0" noProof="0" dirty="0"/>
            <a:t>Time-like and Space-like interactions</a:t>
          </a:r>
          <a:endParaRPr lang="en-US" sz="5200" kern="1200" noProof="0" dirty="0"/>
        </a:p>
      </dsp:txBody>
      <dsp:txXfrm>
        <a:off x="0" y="0"/>
        <a:ext cx="10178321" cy="14921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C20DB-3653-42F4-ABF4-51B431F9C204}">
      <dsp:nvSpPr>
        <dsp:cNvPr id="0" name=""/>
        <dsp:cNvSpPr/>
      </dsp:nvSpPr>
      <dsp:spPr>
        <a:xfrm>
          <a:off x="0" y="0"/>
          <a:ext cx="960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0DE0E9-C6A4-4937-BF79-F0DEFE283BDA}">
      <dsp:nvSpPr>
        <dsp:cNvPr id="0" name=""/>
        <dsp:cNvSpPr/>
      </dsp:nvSpPr>
      <dsp:spPr>
        <a:xfrm>
          <a:off x="0" y="0"/>
          <a:ext cx="9601200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baseline="0" noProof="0" dirty="0"/>
            <a:t>Scattering in a potential</a:t>
          </a:r>
          <a:endParaRPr lang="en-US" sz="6500" kern="1200" noProof="0" dirty="0"/>
        </a:p>
      </dsp:txBody>
      <dsp:txXfrm>
        <a:off x="0" y="0"/>
        <a:ext cx="9601200" cy="14859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A3C4E-168D-4242-9C0F-BBDDD44F4D31}">
      <dsp:nvSpPr>
        <dsp:cNvPr id="0" name=""/>
        <dsp:cNvSpPr/>
      </dsp:nvSpPr>
      <dsp:spPr>
        <a:xfrm>
          <a:off x="0" y="0"/>
          <a:ext cx="1017832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48431-B8C4-4839-9AC6-1A3A88E9F95F}">
      <dsp:nvSpPr>
        <dsp:cNvPr id="0" name=""/>
        <dsp:cNvSpPr/>
      </dsp:nvSpPr>
      <dsp:spPr>
        <a:xfrm>
          <a:off x="0" y="0"/>
          <a:ext cx="10178321" cy="149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baseline="0" noProof="0" dirty="0"/>
            <a:t>References</a:t>
          </a:r>
          <a:endParaRPr lang="en-US" sz="6500" kern="1200" noProof="0" dirty="0"/>
        </a:p>
      </dsp:txBody>
      <dsp:txXfrm>
        <a:off x="0" y="0"/>
        <a:ext cx="10178321" cy="1492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83903-544D-40BA-A9BC-FB0B6CD40D2A}" type="datetimeFigureOut">
              <a:rPr lang="pt-PT" smtClean="0"/>
              <a:t>21/04/2026</a:t>
            </a:fld>
            <a:endParaRPr lang="pt-PT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CBD44-4F04-4844-9AFC-4144C2F3250A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72790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 algn="ctr">
              <a:defRPr sz="140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 algn="ctr">
              <a:defRPr sz="140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051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400"/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400"/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26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400"/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400"/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656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/>
            </a:lvl1pPr>
          </a:lstStyle>
          <a:p>
            <a:pPr algn="ctr"/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400"/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60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951169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400"/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400"/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9562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400"/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400"/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097454"/>
      </p:ext>
    </p:extLst>
  </p:cSld>
  <p:clrMapOvr>
    <a:masterClrMapping/>
  </p:clrMapOvr>
  <p:hf hdr="0" ftr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400"/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400"/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010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400"/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400"/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60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>
            <a:lvl1pPr algn="ctr">
              <a:defRPr sz="1400"/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>
            <a:lvl1pPr algn="ctr">
              <a:defRPr sz="1400"/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4765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dirty="0"/>
              <a:t>Clique no ícone para adicionar uma imagem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>
            <a:lvl1pPr algn="ctr">
              <a:defRPr sz="1400"/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>
            <a:lvl1pPr algn="ctr">
              <a:defRPr sz="1400"/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9940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PT" dirty="0"/>
              <a:t>22 April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8031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8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2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3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diagramLayout" Target="../diagrams/layout8.xml"/><Relationship Id="rId7" Type="http://schemas.openxmlformats.org/officeDocument/2006/relationships/image" Target="../media/image27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slide" Target="slide4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12" Type="http://schemas.openxmlformats.org/officeDocument/2006/relationships/slide" Target="slide3.xml"/><Relationship Id="rId2" Type="http://schemas.openxmlformats.org/officeDocument/2006/relationships/diagramData" Target="../diagrams/data1.xml"/><Relationship Id="rId16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6.png"/><Relationship Id="rId5" Type="http://schemas.openxmlformats.org/officeDocument/2006/relationships/diagramColors" Target="../diagrams/colors1.xml"/><Relationship Id="rId15" Type="http://schemas.openxmlformats.org/officeDocument/2006/relationships/slide" Target="slide12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Relationship Id="rId1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0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2C9BE1-B054-EE45-BC40-B958A4B92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0722" y="622169"/>
            <a:ext cx="4826523" cy="5231875"/>
          </a:xfrm>
        </p:spPr>
        <p:txBody>
          <a:bodyPr>
            <a:noAutofit/>
          </a:bodyPr>
          <a:lstStyle/>
          <a:p>
            <a:r>
              <a:rPr lang="en-US" sz="3200" cap="none" spc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Matrix element calculation: from time-ordered perturbation theory to Feynman diagrams, currents and propagators</a:t>
            </a:r>
            <a:endParaRPr lang="en-US" sz="2400" cap="none" spc="0" noProof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A5E8C9-824E-A01D-C220-8AAC198949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Leandro Alves | Master’s Degree in Physics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F0D0615-FFE5-E30D-4665-47D723976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just"/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9618D6D-C497-2C6C-A059-B3AAF505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pPr/>
              <a:t>1</a:t>
            </a:fld>
            <a:endParaRPr lang="en-US" noProof="0" dirty="0"/>
          </a:p>
        </p:txBody>
      </p:sp>
      <p:pic>
        <p:nvPicPr>
          <p:cNvPr id="1026" name="Picture 2" descr="Faculdade de Ciências e Tecnologia da Universidade de Coimbra comemora 250 anos">
            <a:extLst>
              <a:ext uri="{FF2B5EF4-FFF2-40B4-BE49-F238E27FC236}">
                <a16:creationId xmlns:a16="http://schemas.microsoft.com/office/drawing/2014/main" id="{130CF183-906B-C2FD-ABD8-F6E5865EB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281" y="0"/>
            <a:ext cx="2194719" cy="1640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860249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D004DE0A-B3E5-E04F-F1F6-DB66EC2FBE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en-US" noProof="0" dirty="0"/>
                  <a:t>The 2</a:t>
                </a:r>
                <a:r>
                  <a:rPr lang="en-US" baseline="30000" noProof="0" dirty="0"/>
                  <a:t>nd</a:t>
                </a:r>
                <a:r>
                  <a:rPr lang="en-US" noProof="0" dirty="0"/>
                  <a:t> time-ordering (b emitting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noProof="0" dirty="0"/>
                  <a:t> before a absorbing it) gives: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𝑓𝑖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𝑏𝑎</m:t>
                          </m:r>
                        </m:sup>
                      </m:sSubSup>
                      <m:r>
                        <a:rPr lang="en-US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noProof="0" dirty="0"/>
              </a:p>
              <a:p>
                <a:pPr marL="0" indent="0" algn="just">
                  <a:buNone/>
                </a:pPr>
                <a:r>
                  <a:rPr lang="en-US" noProof="0" dirty="0"/>
                  <a:t>The different amplitudes for a process need to be summed to obtain the total amplitude. The total amplitude (at lowest order) is given by the sum of the two time-ordered amplitudes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</m:sSub>
                      <m:r>
                        <a:rPr lang="en-US" i="1" noProof="0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  <m:sup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sup>
                      </m:sSubSup>
                      <m:r>
                        <a:rPr lang="en-US" i="1" noProof="0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  <m:sup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𝑏𝑎</m:t>
                          </m:r>
                        </m:sup>
                      </m:sSubSup>
                      <m:r>
                        <a:rPr lang="en-US" i="1" noProof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noProof="0" dirty="0"/>
              </a:p>
              <a:p>
                <a:pPr marL="0" indent="0">
                  <a:buNone/>
                </a:pPr>
                <a:r>
                  <a:rPr lang="en-US" noProof="0" dirty="0"/>
                  <a:t>Using energy conservation , we obtain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</m:sSub>
                      <m:r>
                        <a:rPr lang="en-US" i="1" noProof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i="1" noProof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(4)</m:t>
                      </m:r>
                    </m:oMath>
                  </m:oMathPara>
                </a14:m>
                <a:endParaRPr lang="en-US" noProof="0" dirty="0"/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D004DE0A-B3E5-E04F-F1F6-DB66EC2FBE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99" t="-678" r="-65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A560C56-AF3D-D1D9-328E-62BDE338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E0219BF4-060D-80AB-BD26-021F170D7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pPr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3588178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F8EB84D9-3E22-E006-97B8-9B92E9F5DE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⃗"/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b="0" noProof="0" dirty="0"/>
              </a:p>
              <a:p>
                <a:pPr marL="0" indent="0">
                  <a:buNone/>
                </a:pPr>
                <a:r>
                  <a:rPr lang="en-US" noProof="0" dirty="0"/>
                  <a:t>Substituting this expression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noProof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i="1" noProof="0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>
                        <m:r>
                          <a:rPr lang="en-US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noProof="0" dirty="0"/>
                  <a:t> into (11) leads to</a:t>
                </a:r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</m:sSub>
                      <m:r>
                        <a:rPr lang="en-US" i="1" noProof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 (5)</m:t>
                      </m:r>
                    </m:oMath>
                  </m:oMathPara>
                </a14:m>
                <a:endParaRPr lang="en-US" noProof="0" dirty="0"/>
              </a:p>
              <a:p>
                <a:pPr marL="0" indent="0">
                  <a:buNone/>
                </a:pPr>
                <a:r>
                  <a:rPr lang="en-US" noProof="0" dirty="0"/>
                  <a:t>where </a:t>
                </a:r>
                <a14:m>
                  <m:oMath xmlns:m="http://schemas.openxmlformats.org/officeDocument/2006/math"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noProof="0" dirty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 (6)</m:t>
                      </m:r>
                    </m:oMath>
                  </m:oMathPara>
                </a14:m>
                <a:endParaRPr lang="en-US" noProof="0" dirty="0"/>
              </a:p>
              <a:p>
                <a:pPr marL="0" indent="0">
                  <a:buNone/>
                </a:pPr>
                <a:r>
                  <a:rPr lang="en-US" noProof="0" dirty="0"/>
                  <a:t> </a:t>
                </a:r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F8EB84D9-3E22-E006-97B8-9B92E9F5DE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99" t="-152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771B938-BAE3-D5D4-3F53-4C08F6809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FA00B44E-C3A3-873D-876B-F1E137413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3957115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45A20F0A-51AA-89D6-B558-BC6B284D9D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9166030"/>
              </p:ext>
            </p:extLst>
          </p:nvPr>
        </p:nvGraphicFramePr>
        <p:xfrm>
          <a:off x="1371600" y="685800"/>
          <a:ext cx="9601200" cy="1485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109319BF-2E62-9810-4C92-B9A1932A3C83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 algn="just">
                  <a:buNone/>
                </a:pPr>
                <a:r>
                  <a:rPr lang="en-US" noProof="0" dirty="0"/>
                  <a:t>In QFT, the sum over all possible time-orderings is represented by a Feynman diagram.</a:t>
                </a:r>
              </a:p>
              <a:p>
                <a:pPr marL="0" indent="0" algn="just">
                  <a:buNone/>
                </a:pPr>
                <a:r>
                  <a:rPr lang="en-US" noProof="0" dirty="0"/>
                  <a:t>In a Feynman diagram:</a:t>
                </a:r>
              </a:p>
              <a:p>
                <a:pPr lvl="2" algn="just"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The left-hand side is the initial state.</a:t>
                </a:r>
              </a:p>
              <a:p>
                <a:pPr lvl="2" algn="just"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The right-hand side is the final state.</a:t>
                </a:r>
              </a:p>
              <a:p>
                <a:pPr lvl="2" algn="just"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In the middle is how the interaction happened (at that order in the perturbation expansion)</a:t>
                </a:r>
              </a:p>
              <a:p>
                <a:pPr lvl="2" algn="just"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Both energy and momentum are conserved at each vertex.</a:t>
                </a:r>
              </a:p>
              <a:p>
                <a:pPr lvl="2" algn="just"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The term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noProof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  <m:sup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noProof="0" dirty="0"/>
                  <a:t> is the propagator.</a:t>
                </a:r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109319BF-2E62-9810-4C92-B9A1932A3C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7"/>
                <a:stretch>
                  <a:fillRect l="-1142" t="-1852" r="-114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Marcador de Posição de Conteúdo 8">
            <a:extLst>
              <a:ext uri="{FF2B5EF4-FFF2-40B4-BE49-F238E27FC236}">
                <a16:creationId xmlns:a16="http://schemas.microsoft.com/office/drawing/2014/main" id="{DB2FF77C-9970-01B4-F3AE-5852B253037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8"/>
          <a:stretch>
            <a:fillRect/>
          </a:stretch>
        </p:blipFill>
        <p:spPr>
          <a:xfrm>
            <a:off x="6728105" y="2686050"/>
            <a:ext cx="4092295" cy="14859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DAF4F93-F8F4-8234-0E73-C506CB3A8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22 April 2026</a:t>
            </a:r>
          </a:p>
        </p:txBody>
      </p:sp>
      <p:sp>
        <p:nvSpPr>
          <p:cNvPr id="2" name="Marcador de Posição do Rodapé 1">
            <a:extLst>
              <a:ext uri="{FF2B5EF4-FFF2-40B4-BE49-F238E27FC236}">
                <a16:creationId xmlns:a16="http://schemas.microsoft.com/office/drawing/2014/main" id="{BD289172-244C-1894-F595-32ECDF7E7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aseline="30000" noProof="0" dirty="0"/>
              <a:t>3 </a:t>
            </a:r>
            <a:r>
              <a:rPr lang="en-US" sz="1400" noProof="0" dirty="0"/>
              <a:t>Mark Thomson, Modern Particle Physics, Cambridge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FAD646E-980A-3AD6-91D4-E1650AC9C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t>12</a:t>
            </a:fld>
            <a:endParaRPr lang="en-US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914C29DF-E025-D2F7-CE4B-B6729695DF65}"/>
                  </a:ext>
                </a:extLst>
              </p:cNvPr>
              <p:cNvSpPr txBox="1"/>
              <p:nvPr/>
            </p:nvSpPr>
            <p:spPr>
              <a:xfrm>
                <a:off x="6728105" y="4345757"/>
                <a:ext cx="409229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noProof="0" dirty="0"/>
                  <a:t>Fig. 3- Relation between the Feynman diagram for </a:t>
                </a:r>
                <a14:m>
                  <m:oMath xmlns:m="http://schemas.openxmlformats.org/officeDocument/2006/math">
                    <m:r>
                      <a:rPr lang="en-US" i="1" noProof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noProof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noProof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noProof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noProof="0" dirty="0"/>
                  <a:t>scattering and the two possible time-ordered diagrams.</a:t>
                </a:r>
                <a:r>
                  <a:rPr lang="en-US" baseline="30000" noProof="0" dirty="0"/>
                  <a:t>3</a:t>
                </a:r>
                <a:endParaRPr lang="en-US" noProof="0" dirty="0"/>
              </a:p>
            </p:txBody>
          </p:sp>
        </mc:Choice>
        <mc:Fallback xmlns="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914C29DF-E025-D2F7-CE4B-B6729695D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8105" y="4345757"/>
                <a:ext cx="4092295" cy="923330"/>
              </a:xfrm>
              <a:prstGeom prst="rect">
                <a:avLst/>
              </a:prstGeom>
              <a:blipFill>
                <a:blip r:embed="rId9"/>
                <a:stretch>
                  <a:fillRect l="-1341" t="-3974" r="-1192" b="-993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7588333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A6C8A8C-716E-934F-5B3D-215033B767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9516204"/>
              </p:ext>
            </p:extLst>
          </p:nvPr>
        </p:nvGraphicFramePr>
        <p:xfrm>
          <a:off x="1251678" y="382385"/>
          <a:ext cx="10178322" cy="1492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Marcador de Posição de Conteúdo 5">
                <a:extLst>
                  <a:ext uri="{FF2B5EF4-FFF2-40B4-BE49-F238E27FC236}">
                    <a16:creationId xmlns:a16="http://schemas.microsoft.com/office/drawing/2014/main" id="{2AEA190D-5531-2EF5-95CA-12C43E86F95D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noProof="0" dirty="0"/>
                  <a:t>Time-ordered matrix element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Momentum is conserved in vertices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But energy isn’t conserved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Exchanged particle is on mass shell (real particle)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⃗"/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noProof="0" dirty="0"/>
              </a:p>
            </p:txBody>
          </p:sp>
        </mc:Choice>
        <mc:Fallback xmlns="">
          <p:sp>
            <p:nvSpPr>
              <p:cNvPr id="6" name="Marcador de Posição de Conteúdo 5">
                <a:extLst>
                  <a:ext uri="{FF2B5EF4-FFF2-40B4-BE49-F238E27FC236}">
                    <a16:creationId xmlns:a16="http://schemas.microsoft.com/office/drawing/2014/main" id="{2AEA190D-5531-2EF5-95CA-12C43E86F9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7"/>
                <a:stretch>
                  <a:fillRect l="-1269" t="-67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Marcador de Posição de Conteúdo 6">
                <a:extLst>
                  <a:ext uri="{FF2B5EF4-FFF2-40B4-BE49-F238E27FC236}">
                    <a16:creationId xmlns:a16="http://schemas.microsoft.com/office/drawing/2014/main" id="{D4D5225C-A43A-209E-7400-6472DE11014B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noProof="0" dirty="0"/>
                  <a:t>Feynman diagram matrix element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Momentum and energy are conserved in vertices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Exchanged particle is off mass shell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X is a virtual particle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⃗"/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sSubSup>
                        <m:sSubSupPr>
                          <m:ctrlP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noProof="0" dirty="0"/>
              </a:p>
            </p:txBody>
          </p:sp>
        </mc:Choice>
        <mc:Fallback xmlns="">
          <p:sp>
            <p:nvSpPr>
              <p:cNvPr id="7" name="Marcador de Posição de Conteúdo 6">
                <a:extLst>
                  <a:ext uri="{FF2B5EF4-FFF2-40B4-BE49-F238E27FC236}">
                    <a16:creationId xmlns:a16="http://schemas.microsoft.com/office/drawing/2014/main" id="{D4D5225C-A43A-209E-7400-6472DE1101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8"/>
                <a:stretch>
                  <a:fillRect l="-1398" t="-67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FA1F87A-C960-88BA-C445-11F65A2FD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80D27A99-81A0-66B7-0B62-4676609BF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pPr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7362293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2975227E-B096-3454-8E86-02E190B0D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0178540"/>
              </p:ext>
            </p:extLst>
          </p:nvPr>
        </p:nvGraphicFramePr>
        <p:xfrm>
          <a:off x="1251678" y="382385"/>
          <a:ext cx="10178322" cy="1492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C846BAFE-6FF8-839E-B919-3CF992CC3454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noProof="0" dirty="0"/>
                  <a:t>Matrix element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ℳ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𝑓𝑖</m:t>
                        </m:r>
                      </m:sub>
                    </m:sSub>
                  </m:oMath>
                </a14:m>
                <a:r>
                  <a:rPr lang="en-US" noProof="0" dirty="0"/>
                  <a:t> depends on:</a:t>
                </a:r>
              </a:p>
              <a:p>
                <a:pPr algn="just"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The strength of the interaction at each vertex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noProof="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noProof="0" dirty="0"/>
                  <a:t>;</a:t>
                </a:r>
              </a:p>
              <a:p>
                <a:pPr algn="just"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The 4-momentum q carried by the exchanged particle X;</a:t>
                </a:r>
              </a:p>
              <a:p>
                <a:pPr algn="just"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On-Shell mass of the particle;</a:t>
                </a:r>
              </a:p>
              <a:p>
                <a:pPr algn="just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noProof="0" dirty="0"/>
                  <a:t> may be positive (‘space-like’) or negative (‘time-like’).</a:t>
                </a:r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C846BAFE-6FF8-839E-B919-3CF992CC34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7"/>
                <a:stretch>
                  <a:fillRect l="-1269" t="-168" r="-126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80100E24-4898-C180-10DB-C60B01BCF1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50CC3A9-1A75-C1EA-2D06-76565491B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C055DDB8-97D8-2F84-F4AC-31DF2279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pPr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0399218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F11CB841-D740-23AA-4575-750E666A9400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rad>
                  </m:oMath>
                </a14:m>
                <a:endParaRPr lang="en-US" noProof="0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In the c.o.m.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i="1" noProof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noProof="0" dirty="0"/>
                  <a:t> and:</a:t>
                </a:r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,0)</m:t>
                      </m:r>
                    </m:oMath>
                  </m:oMathPara>
                </a14:m>
                <a:endParaRPr lang="en-US" noProof="0" dirty="0"/>
              </a:p>
              <a:p>
                <a:pPr marL="0" indent="0">
                  <a:buNone/>
                </a:pPr>
                <a:endParaRPr lang="en-US" noProof="0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And 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b="0" noProof="0" dirty="0"/>
              </a:p>
              <a:p>
                <a:pPr marL="0" indent="0">
                  <a:buNone/>
                </a:pPr>
                <a:endParaRPr lang="en-US" noProof="0" dirty="0"/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F11CB841-D740-23AA-4575-750E666A94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1142" t="-16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Posição de Conteúdo 3">
                <a:extLst>
                  <a:ext uri="{FF2B5EF4-FFF2-40B4-BE49-F238E27FC236}">
                    <a16:creationId xmlns:a16="http://schemas.microsoft.com/office/drawing/2014/main" id="{BD4CEDA2-524F-B919-FDDF-8588CF887BBA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rad>
                  </m:oMath>
                </a14:m>
                <a:endParaRPr lang="en-US" noProof="0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In elastic collisions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noProof="0" dirty="0"/>
                  <a:t>:</a:t>
                </a:r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0,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0" noProof="0" dirty="0"/>
              </a:p>
              <a:p>
                <a:pPr marL="0" indent="0">
                  <a:buNone/>
                </a:pPr>
                <a:endParaRPr lang="en-US" noProof="0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And 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0" i="1" noProof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noProof="0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0" i="1" noProof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noProof="0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noProof="0" dirty="0"/>
              </a:p>
            </p:txBody>
          </p:sp>
        </mc:Choice>
        <mc:Fallback xmlns="">
          <p:sp>
            <p:nvSpPr>
              <p:cNvPr id="4" name="Marcador de Posição de Conteúdo 3">
                <a:extLst>
                  <a:ext uri="{FF2B5EF4-FFF2-40B4-BE49-F238E27FC236}">
                    <a16:creationId xmlns:a16="http://schemas.microsoft.com/office/drawing/2014/main" id="{BD4CEDA2-524F-B919-FDDF-8588CF887B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114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1344F9D6-0580-0218-8E11-B9B94C618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22 April 2026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E8AD744-1F32-A7B0-B841-50E9CA9E3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pPr/>
              <a:t>15</a:t>
            </a:fld>
            <a:endParaRPr lang="en-US" noProof="0" dirty="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EEAB4FBC-783F-AC22-C838-FA39D49608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8374" y="4834914"/>
            <a:ext cx="4588042" cy="161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679429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FE230CBA-41A2-7E61-21C7-1EDD993083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1167590"/>
              </p:ext>
            </p:extLst>
          </p:nvPr>
        </p:nvGraphicFramePr>
        <p:xfrm>
          <a:off x="1371600" y="685800"/>
          <a:ext cx="9601200" cy="1485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88C9EE9D-64ED-CA2F-7610-75560BC83109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noProof="0" dirty="0"/>
                  <a:t>How does the interaction by particle exchange relate to scattering by a potential?</a:t>
                </a:r>
              </a:p>
              <a:p>
                <a:pPr marL="0" indent="0">
                  <a:buNone/>
                </a:pPr>
                <a:r>
                  <a:rPr lang="en-US" noProof="0" dirty="0"/>
                  <a:t>We can view the scattering of an electron (a) by a proton (b) in 2 ways: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Interaction through a photon exchange in 2nd order perturbation theory.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</m:sSub>
                      <m:r>
                        <a:rPr lang="en-US" i="1" noProof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 (7)</m:t>
                      </m:r>
                    </m:oMath>
                  </m:oMathPara>
                </a14:m>
                <a:endParaRPr lang="en-US" noProof="0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noProof="0" dirty="0"/>
                  <a:t>Interaction through Coulomb field created by a static proton in 1</a:t>
                </a:r>
                <a:r>
                  <a:rPr lang="en-US" baseline="30000" noProof="0" dirty="0"/>
                  <a:t>st</a:t>
                </a:r>
                <a:r>
                  <a:rPr lang="en-US" noProof="0" dirty="0"/>
                  <a:t> order perturbation theory.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</m:sSub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d>
                            <m:dPr>
                              <m:begChr m:val="|"/>
                              <m:endChr m:val="|"/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  <m:d>
                                <m:d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</m:d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Sup>
                            <m:sSubSup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  <m:sup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∗ </m:t>
                              </m:r>
                            </m:sup>
                          </m:sSub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  <m:d>
                            <m:d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 (8)</m:t>
                      </m:r>
                    </m:oMath>
                  </m:oMathPara>
                </a14:m>
                <a:endParaRPr lang="en-US" noProof="0" dirty="0"/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88C9EE9D-64ED-CA2F-7610-75560BC831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7"/>
                <a:stretch>
                  <a:fillRect l="-761" t="-117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Marcador de Posição de Conteúdo 6">
                <a:extLst>
                  <a:ext uri="{FF2B5EF4-FFF2-40B4-BE49-F238E27FC236}">
                    <a16:creationId xmlns:a16="http://schemas.microsoft.com/office/drawing/2014/main" id="{6377AE5A-1C9F-93EE-C3E7-3691726F7B7D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endParaRPr lang="en-US" noProof="0" dirty="0"/>
              </a:p>
              <a:p>
                <a:endParaRPr lang="en-US" noProof="0" dirty="0"/>
              </a:p>
              <a:p>
                <a:endParaRPr lang="en-US" noProof="0" dirty="0"/>
              </a:p>
              <a:p>
                <a:endParaRPr lang="en-US" noProof="0" dirty="0"/>
              </a:p>
              <a:p>
                <a:pPr marL="0" indent="0" algn="ctr">
                  <a:buNone/>
                </a:pPr>
                <a:r>
                  <a:rPr lang="en-US" noProof="0" dirty="0"/>
                  <a:t>Yukawa Potential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sSub>
                        <m:sSub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f>
                        <m:f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𝑚𝑟</m:t>
                              </m:r>
                            </m:sup>
                          </m:sSup>
                        </m:num>
                        <m:den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noProof="0" dirty="0"/>
              </a:p>
            </p:txBody>
          </p:sp>
        </mc:Choice>
        <mc:Fallback xmlns="">
          <p:sp>
            <p:nvSpPr>
              <p:cNvPr id="7" name="Marcador de Posição de Conteúdo 6">
                <a:extLst>
                  <a:ext uri="{FF2B5EF4-FFF2-40B4-BE49-F238E27FC236}">
                    <a16:creationId xmlns:a16="http://schemas.microsoft.com/office/drawing/2014/main" id="{6377AE5A-1C9F-93EE-C3E7-3691726F7B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8826037-FCE4-FE1F-DA5D-0D58F01B9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336B3D9-850D-9EFC-E34D-515A8F32E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pPr/>
              <a:t>16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57575145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D0299AB5-E3BF-47FF-3918-7302627B88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3464580"/>
              </p:ext>
            </p:extLst>
          </p:nvPr>
        </p:nvGraphicFramePr>
        <p:xfrm>
          <a:off x="1251678" y="382385"/>
          <a:ext cx="10178322" cy="1492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58DB41A-110F-47FB-B162-B01D6652E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romanUcPeriod"/>
            </a:pPr>
            <a:r>
              <a:rPr lang="en-US" noProof="0" dirty="0"/>
              <a:t>Mark Thomson, Modern Particle Physics, Cambridge University Press, 2013</a:t>
            </a:r>
          </a:p>
          <a:p>
            <a:pPr marL="514350" indent="-514350">
              <a:buFont typeface="+mj-lt"/>
              <a:buAutoNum type="romanUcPeriod"/>
            </a:pPr>
            <a:r>
              <a:rPr lang="en-US" noProof="0" dirty="0"/>
              <a:t>R. Gonçalo, </a:t>
            </a:r>
            <a:r>
              <a:rPr lang="en-US" i="1" noProof="0" dirty="0"/>
              <a:t>High Energy Physics: Interactions by Particle Exchange</a:t>
            </a:r>
            <a:r>
              <a:rPr lang="en-US" noProof="0" dirty="0"/>
              <a:t>, Lecture Slides, 2026.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3F293F8-8C44-D423-7DC3-64818AB6F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EE8CE937-1114-8458-0B09-77A30F6FB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pPr/>
              <a:t>17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7536545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A6A36575-E7BA-3846-EEF4-389BCED3AF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7036909"/>
              </p:ext>
            </p:extLst>
          </p:nvPr>
        </p:nvGraphicFramePr>
        <p:xfrm>
          <a:off x="1371600" y="685800"/>
          <a:ext cx="9601200" cy="1485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0F01CDB-0CA2-10BC-6ABA-74647B9FD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B849B930-C2E9-96D6-4E5F-16FC19634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t>2</a:t>
            </a:fld>
            <a:endParaRPr lang="en-US" noProof="0" dirty="0"/>
          </a:p>
        </p:txBody>
      </p:sp>
      <mc:AlternateContent xmlns:mc="http://schemas.openxmlformats.org/markup-compatibility/2006">
        <mc:Choice xmlns:psuz="http://schemas.microsoft.com/office/powerpoint/2016/summaryzoom" Requires="psuz">
          <p:graphicFrame>
            <p:nvGraphicFramePr>
              <p:cNvPr id="7" name="Índice Visual 6">
                <a:extLst>
                  <a:ext uri="{FF2B5EF4-FFF2-40B4-BE49-F238E27FC236}">
                    <a16:creationId xmlns:a16="http://schemas.microsoft.com/office/drawing/2014/main" id="{D6DEFD83-D81F-23A1-EF24-3000D540622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27659467"/>
                  </p:ext>
                </p:extLst>
              </p:nvPr>
            </p:nvGraphicFramePr>
            <p:xfrm>
              <a:off x="1371600" y="2286000"/>
              <a:ext cx="9601200" cy="3581400"/>
            </p:xfrm>
            <a:graphic>
              <a:graphicData uri="http://schemas.microsoft.com/office/powerpoint/2016/summaryzoom">
                <psuz:summaryZm>
                  <psuz:summaryZmObj sectionId="{9B236E8E-CB7F-4CFD-9B94-A6F97F02B2E7}">
                    <psuz:zmPr id="{501F9FDC-32ED-4807-B7B9-B4C4515B0CC6}" transitionDur="1000">
                      <p166:blipFill xmlns:p166="http://schemas.microsoft.com/office/powerpoint/2016/6/main">
                        <a:blip r:embed="rId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95480" y="125349"/>
                          <a:ext cx="2865119" cy="1611630"/>
                        </a:xfrm>
                        <a:prstGeom prst="roundRect">
                          <a:avLst>
                            <a:gd name="adj" fmla="val 16667"/>
                          </a:avLst>
                        </a:prstGeom>
                        <a:ln>
                          <a:noFill/>
                        </a:ln>
                        <a:effectLst>
                          <a:outerShdw blurRad="76200" dist="38100" dir="7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scene3d>
                          <a:camera prst="orthographicFront"/>
                          <a:lightRig rig="contrasting" dir="t">
                            <a:rot lat="0" lon="0" rev="4200000"/>
                          </a:lightRig>
                        </a:scene3d>
                        <a:sp3d prstMaterial="plastic">
                          <a:bevelT w="381000" h="114300" prst="relaxedInset"/>
                          <a:contourClr>
                            <a:srgbClr val="969696"/>
                          </a:contourClr>
                        </a:sp3d>
                      </p166:spPr>
                    </psuz:zmPr>
                  </psuz:summaryZmObj>
                  <psuz:summaryZmObj sectionId="{52A7D927-8E80-4CCD-BE8C-539EC8E3F885}">
                    <psuz:zmPr id="{AFDB29B9-A770-4214-AE48-C5D3D8E9DC3B}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368041" y="125349"/>
                          <a:ext cx="2865119" cy="1611630"/>
                        </a:xfrm>
                        <a:prstGeom prst="roundRect">
                          <a:avLst>
                            <a:gd name="adj" fmla="val 16667"/>
                          </a:avLst>
                        </a:prstGeom>
                        <a:ln>
                          <a:noFill/>
                        </a:ln>
                        <a:effectLst>
                          <a:outerShdw blurRad="76200" dist="38100" dir="7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scene3d>
                          <a:camera prst="orthographicFront"/>
                          <a:lightRig rig="contrasting" dir="t">
                            <a:rot lat="0" lon="0" rev="4200000"/>
                          </a:lightRig>
                        </a:scene3d>
                        <a:sp3d prstMaterial="plastic">
                          <a:bevelT w="381000" h="114300" prst="relaxedInset"/>
                          <a:contourClr>
                            <a:srgbClr val="969696"/>
                          </a:contourClr>
                        </a:sp3d>
                      </p166:spPr>
                    </psuz:zmPr>
                  </psuz:summaryZmObj>
                  <psuz:summaryZmObj sectionId="{FA31F9C1-315B-43DB-9DAA-0F880C6CC5DA}">
                    <psuz:zmPr id="{C7E4673D-9888-4475-B765-27629F435480}" transitionDur="1000">
                      <p166:blipFill xmlns:p166="http://schemas.microsoft.com/office/powerpoint/2016/6/main">
                        <a:blip r:embed="rId9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6340602" y="125349"/>
                          <a:ext cx="2865119" cy="1611630"/>
                        </a:xfrm>
                        <a:prstGeom prst="roundRect">
                          <a:avLst>
                            <a:gd name="adj" fmla="val 16667"/>
                          </a:avLst>
                        </a:prstGeom>
                        <a:ln>
                          <a:noFill/>
                        </a:ln>
                        <a:effectLst>
                          <a:outerShdw blurRad="76200" dist="38100" dir="7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scene3d>
                          <a:camera prst="orthographicFront"/>
                          <a:lightRig rig="contrasting" dir="t">
                            <a:rot lat="0" lon="0" rev="4200000"/>
                          </a:lightRig>
                        </a:scene3d>
                        <a:sp3d prstMaterial="plastic">
                          <a:bevelT w="381000" h="114300" prst="relaxedInset"/>
                          <a:contourClr>
                            <a:srgbClr val="969696"/>
                          </a:contourClr>
                        </a:sp3d>
                      </p166:spPr>
                    </psuz:zmPr>
                  </psuz:summaryZmObj>
                  <psuz:summaryZmObj sectionId="{B30BF68C-9A92-4A4A-873D-D4A4FCD67B9F}">
                    <psuz:zmPr id="{647D30F6-16EA-4450-B67A-04996A4F77FC}" transitionDur="1000">
                      <p166:blipFill xmlns:p166="http://schemas.microsoft.com/office/powerpoint/2016/6/main">
                        <a:blip r:embed="rId10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95480" y="1844421"/>
                          <a:ext cx="2865119" cy="1611630"/>
                        </a:xfrm>
                        <a:prstGeom prst="roundRect">
                          <a:avLst>
                            <a:gd name="adj" fmla="val 16667"/>
                          </a:avLst>
                        </a:prstGeom>
                        <a:ln>
                          <a:noFill/>
                        </a:ln>
                        <a:effectLst>
                          <a:outerShdw blurRad="76200" dist="38100" dir="7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scene3d>
                          <a:camera prst="orthographicFront"/>
                          <a:lightRig rig="contrasting" dir="t">
                            <a:rot lat="0" lon="0" rev="4200000"/>
                          </a:lightRig>
                        </a:scene3d>
                        <a:sp3d prstMaterial="plastic">
                          <a:bevelT w="381000" h="114300" prst="relaxedInset"/>
                          <a:contourClr>
                            <a:srgbClr val="969696"/>
                          </a:contourClr>
                        </a:sp3d>
                      </p166:spPr>
                    </psuz:zmPr>
                  </psuz:summaryZmObj>
                  <psuz:summaryZmObj sectionId="{227D45E0-3174-46B5-B70B-D2F41D8FF6D8}">
                    <psuz:zmPr id="{9BF79E6E-D12A-4133-8014-661AE6162CE1}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368041" y="1844421"/>
                          <a:ext cx="2865119" cy="1611630"/>
                        </a:xfrm>
                        <a:prstGeom prst="roundRect">
                          <a:avLst>
                            <a:gd name="adj" fmla="val 16667"/>
                          </a:avLst>
                        </a:prstGeom>
                        <a:ln>
                          <a:noFill/>
                        </a:ln>
                        <a:effectLst>
                          <a:outerShdw blurRad="76200" dist="38100" dir="7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scene3d>
                          <a:camera prst="orthographicFront"/>
                          <a:lightRig rig="contrasting" dir="t">
                            <a:rot lat="0" lon="0" rev="4200000"/>
                          </a:lightRig>
                        </a:scene3d>
                        <a:sp3d prstMaterial="plastic">
                          <a:bevelT w="381000" h="114300" prst="relaxedInset"/>
                          <a:contourClr>
                            <a:srgbClr val="969696"/>
                          </a:contourClr>
                        </a:sp3d>
                      </p166:spPr>
                    </psuz:zmPr>
                  </psuz:summaryZmObj>
                  <psuz:gridLayout/>
                </psuz:summaryZm>
              </a:graphicData>
            </a:graphic>
          </p:graphicFrame>
        </mc:Choice>
        <mc:Fallback>
          <p:grpSp>
            <p:nvGrpSpPr>
              <p:cNvPr id="7" name="Índice Visual 6">
                <a:extLst>
                  <a:ext uri="{FF2B5EF4-FFF2-40B4-BE49-F238E27FC236}">
                    <a16:creationId xmlns:a16="http://schemas.microsoft.com/office/drawing/2014/main" id="{D6DEFD83-D81F-23A1-EF24-3000D5406222}"/>
                  </a:ext>
                </a:extLst>
              </p:cNvPr>
              <p:cNvGrpSpPr>
                <a:grpSpLocks noGrp="1" noUngrp="1" noRot="1" noChangeAspect="1" noMove="1" noResize="1"/>
              </p:cNvGrpSpPr>
              <p:nvPr/>
            </p:nvGrpSpPr>
            <p:grpSpPr>
              <a:xfrm>
                <a:off x="1371600" y="2286000"/>
                <a:ext cx="9601200" cy="3581400"/>
                <a:chOff x="1371600" y="2286000"/>
                <a:chExt cx="9601200" cy="3581400"/>
              </a:xfrm>
            </p:grpSpPr>
            <p:pic>
              <p:nvPicPr>
                <p:cNvPr id="2" name="Imagem 2">
                  <a:hlinkClick r:id="rId12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767080" y="2411349"/>
                  <a:ext cx="2865119" cy="1611630"/>
                </a:xfrm>
                <a:prstGeom prst="roundRect">
                  <a:avLst>
                    <a:gd name="adj" fmla="val 16667"/>
                  </a:avLst>
                </a:prstGeom>
                <a:ln>
                  <a:noFill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</p:spPr>
            </p:pic>
            <p:pic>
              <p:nvPicPr>
                <p:cNvPr id="3" name="Imagem 3">
                  <a:hlinkClick r:id="rId13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739641" y="2411349"/>
                  <a:ext cx="2865119" cy="1611630"/>
                </a:xfrm>
                <a:prstGeom prst="roundRect">
                  <a:avLst>
                    <a:gd name="adj" fmla="val 16667"/>
                  </a:avLst>
                </a:prstGeom>
                <a:ln>
                  <a:noFill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</p:spPr>
            </p:pic>
            <p:pic>
              <p:nvPicPr>
                <p:cNvPr id="6" name="Imagem 6">
                  <a:hlinkClick r:id="rId14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712202" y="2411349"/>
                  <a:ext cx="2865119" cy="1611630"/>
                </a:xfrm>
                <a:prstGeom prst="roundRect">
                  <a:avLst>
                    <a:gd name="adj" fmla="val 16667"/>
                  </a:avLst>
                </a:prstGeom>
                <a:ln>
                  <a:noFill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</p:spPr>
            </p:pic>
            <p:pic>
              <p:nvPicPr>
                <p:cNvPr id="9" name="Imagem 9">
                  <a:hlinkClick r:id="rId15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767080" y="4130421"/>
                  <a:ext cx="2865119" cy="1611630"/>
                </a:xfrm>
                <a:prstGeom prst="roundRect">
                  <a:avLst>
                    <a:gd name="adj" fmla="val 16667"/>
                  </a:avLst>
                </a:prstGeom>
                <a:ln>
                  <a:noFill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</p:spPr>
            </p:pic>
            <p:pic>
              <p:nvPicPr>
                <p:cNvPr id="10" name="Imagem 10">
                  <a:hlinkClick r:id="rId16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739641" y="4130421"/>
                  <a:ext cx="2865119" cy="1611630"/>
                </a:xfrm>
                <a:prstGeom prst="roundRect">
                  <a:avLst>
                    <a:gd name="adj" fmla="val 16667"/>
                  </a:avLst>
                </a:prstGeom>
                <a:ln>
                  <a:noFill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</p:spPr>
            </p:pic>
          </p:grpSp>
        </mc:Fallback>
      </mc:AlternateContent>
    </p:spTree>
    <p:extLst>
      <p:ext uri="{BB962C8B-B14F-4D97-AF65-F5344CB8AC3E}">
        <p14:creationId xmlns:p14="http://schemas.microsoft.com/office/powerpoint/2010/main" val="343602412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4221A5BC-C0D2-2D77-353B-8BE47C56E2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737899"/>
              </p:ext>
            </p:extLst>
          </p:nvPr>
        </p:nvGraphicFramePr>
        <p:xfrm>
          <a:off x="1371600" y="685800"/>
          <a:ext cx="9601200" cy="1485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433334A-8941-734B-1E54-18F08FF32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noProof="0" dirty="0"/>
              <a:t>The interactions between particles are mediated by the exchange of force carrying gauge bosons.</a:t>
            </a:r>
          </a:p>
          <a:p>
            <a:pPr marL="0" indent="0" algn="just">
              <a:buNone/>
            </a:pPr>
            <a:r>
              <a:rPr lang="en-US" noProof="0" dirty="0"/>
              <a:t>The concepts are developed in the context of relativistic quantum mechanics.</a:t>
            </a:r>
          </a:p>
          <a:p>
            <a:pPr marL="0" indent="0" algn="just">
              <a:buNone/>
            </a:pPr>
            <a:r>
              <a:rPr lang="en-US" noProof="0" dirty="0"/>
              <a:t>Our main purpose is to describe how interactions arise from the exchange of virtual particles and provide an introduction to Quantum Electrodynamics (QED).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C83FF74-4F15-930E-FBBC-003A2FA46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noProof="0" dirty="0"/>
              <a:t>22 April 2026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312AC95-16B3-8E44-E23E-DF7871909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489536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69831288-BA1A-A821-825F-15E10FF86F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3625041"/>
              </p:ext>
            </p:extLst>
          </p:nvPr>
        </p:nvGraphicFramePr>
        <p:xfrm>
          <a:off x="1371600" y="685800"/>
          <a:ext cx="9601200" cy="1485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00C1CD10-510C-A6D3-0D53-BBB2EEF6B5BD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 algn="just">
                  <a:buNone/>
                </a:pPr>
                <a:r>
                  <a:rPr lang="en-US" noProof="0" dirty="0"/>
                  <a:t>The transition rate Γ</a:t>
                </a:r>
                <a:r>
                  <a:rPr lang="en-US" baseline="-25000" noProof="0" dirty="0"/>
                  <a:t>fi</a:t>
                </a:r>
                <a:r>
                  <a:rPr lang="en-US" noProof="0" dirty="0"/>
                  <a:t> between an initial state i and a final state f is given by Fermi’s golden rule. T</a:t>
                </a:r>
                <a:r>
                  <a:rPr lang="en-US" baseline="-25000" noProof="0" dirty="0"/>
                  <a:t>fi</a:t>
                </a:r>
                <a:r>
                  <a:rPr lang="en-US" noProof="0" dirty="0"/>
                  <a:t> is the transition matrix element, given by</a:t>
                </a:r>
              </a:p>
              <a:p>
                <a:pPr marL="0" indent="0" algn="ctr">
                  <a:buNone/>
                </a:pPr>
                <a:r>
                  <a:rPr lang="en-US" noProof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𝑓𝑖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noProof="0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⟨</m:t>
                            </m:r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d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⟩⟨</m:t>
                            </m:r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d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⟩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b="0" i="1" noProof="0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den>
                        </m:f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+(…)</m:t>
                        </m:r>
                      </m:e>
                    </m:nary>
                  </m:oMath>
                </a14:m>
                <a:endParaRPr lang="en-US" noProof="0" dirty="0"/>
              </a:p>
              <a:p>
                <a:pPr marL="0" indent="0" algn="just">
                  <a:buNone/>
                </a:pPr>
                <a:endParaRPr lang="en-US" noProof="0" dirty="0"/>
              </a:p>
              <a:p>
                <a:pPr marL="0" indent="0" algn="just">
                  <a:buNone/>
                </a:pPr>
                <a:r>
                  <a:rPr lang="en-US" noProof="0" dirty="0"/>
                  <a:t>The first two terms in the perturbation series can be viewed as “scattering in a potential” and “scattering via an intermediate state j”, as we can see in figure 1.</a:t>
                </a:r>
              </a:p>
              <a:p>
                <a:pPr marL="0" indent="0">
                  <a:buNone/>
                </a:pPr>
                <a:endParaRPr lang="en-US" noProof="0" dirty="0"/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00C1CD10-510C-A6D3-0D53-BBB2EEF6B5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7"/>
                <a:stretch>
                  <a:fillRect l="-1142" t="-1178" r="-114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Marcador de Posição de Conteúdo 10">
            <a:extLst>
              <a:ext uri="{FF2B5EF4-FFF2-40B4-BE49-F238E27FC236}">
                <a16:creationId xmlns:a16="http://schemas.microsoft.com/office/drawing/2014/main" id="{33437D3D-7E0B-763E-F69D-AE85FAEBDC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8"/>
          <a:stretch>
            <a:fillRect/>
          </a:stretch>
        </p:blipFill>
        <p:spPr>
          <a:xfrm>
            <a:off x="6866021" y="3059471"/>
            <a:ext cx="3954379" cy="14858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2C9BEED-2DFA-618B-82B6-6F540B85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22 April 2026</a:t>
            </a:r>
          </a:p>
        </p:txBody>
      </p:sp>
      <p:sp>
        <p:nvSpPr>
          <p:cNvPr id="2" name="Marcador de Posição do Rodapé 1">
            <a:extLst>
              <a:ext uri="{FF2B5EF4-FFF2-40B4-BE49-F238E27FC236}">
                <a16:creationId xmlns:a16="http://schemas.microsoft.com/office/drawing/2014/main" id="{1F0F9D02-924D-13A4-F8E8-0538EB7F0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aseline="30000" noProof="0" dirty="0"/>
              <a:t>1 </a:t>
            </a:r>
            <a:r>
              <a:rPr lang="en-US" sz="1400" noProof="0" dirty="0"/>
              <a:t>Mark Thomson, Modern Particle Physics, Cambridge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52E7EE2-4E54-CB66-4D2A-5EAA631B6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CF6FCB6C-9EC5-41F9-B6D1-4D4A57F819C0}" type="slidenum">
              <a:rPr lang="en-US" noProof="0" smtClean="0"/>
              <a:t>4</a:t>
            </a:fld>
            <a:endParaRPr lang="en-US" noProof="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8DCCD07-C124-4685-6B93-0F2F31BE82DE}"/>
              </a:ext>
            </a:extLst>
          </p:cNvPr>
          <p:cNvSpPr txBox="1"/>
          <p:nvPr/>
        </p:nvSpPr>
        <p:spPr>
          <a:xfrm>
            <a:off x="6866020" y="4545370"/>
            <a:ext cx="39543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noProof="0" dirty="0"/>
              <a:t>Fig. 1- Scattering in an external potential V</a:t>
            </a:r>
            <a:r>
              <a:rPr lang="en-US" baseline="-25000" noProof="0" dirty="0"/>
              <a:t>fi </a:t>
            </a:r>
            <a:r>
              <a:rPr lang="en-US" noProof="0" dirty="0"/>
              <a:t>and scattering via an intermediate state, j.</a:t>
            </a:r>
            <a:r>
              <a:rPr lang="en-US" baseline="30000" noProof="0" dirty="0"/>
              <a:t>1</a:t>
            </a:r>
            <a:endParaRPr lang="en-US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D42BFD35-F87C-7893-A300-D0C234432023}"/>
                  </a:ext>
                </a:extLst>
              </p:cNvPr>
              <p:cNvSpPr txBox="1"/>
              <p:nvPr/>
            </p:nvSpPr>
            <p:spPr>
              <a:xfrm>
                <a:off x="7806034" y="2277990"/>
                <a:ext cx="2074349" cy="318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</m:sSub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</m:t>
                              </m:r>
                            </m:sub>
                          </m:sSub>
                        </m:e>
                      </m:d>
                      <m:r>
                        <a:rPr lang="en-US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noProof="0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D42BFD35-F87C-7893-A300-D0C2344320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34" y="2277990"/>
                <a:ext cx="2074349" cy="318998"/>
              </a:xfrm>
              <a:prstGeom prst="rect">
                <a:avLst/>
              </a:prstGeom>
              <a:blipFill>
                <a:blip r:embed="rId9"/>
                <a:stretch>
                  <a:fillRect l="-2059" r="-3529" b="-25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353321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42E8A15-346C-1ADB-8527-CF9ECC641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noProof="0" dirty="0"/>
              <a:t>In the classical picture of interactions, particles act as sources of force fields that give rise to a potential in which other particles scatter.</a:t>
            </a:r>
          </a:p>
          <a:p>
            <a:pPr algn="just"/>
            <a:r>
              <a:rPr lang="en-US" noProof="0" dirty="0"/>
              <a:t>In the Quantum Field Theory view, forces arise due to exchange of virtual particles – e.g. 2 electrons interact through exchange of a photon travelling at the speed of light (no action at a distance.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BE28789-7BB6-404F-63E3-8541AFC29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255576A-380E-0135-3E63-1757ABC65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8119651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76662FC2-2ADA-B2FF-23B9-586D809786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4482171"/>
              </p:ext>
            </p:extLst>
          </p:nvPr>
        </p:nvGraphicFramePr>
        <p:xfrm>
          <a:off x="1371600" y="685800"/>
          <a:ext cx="9601200" cy="1485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Marcador de Posição de Conteúdo 5">
                <a:extLst>
                  <a:ext uri="{FF2B5EF4-FFF2-40B4-BE49-F238E27FC236}">
                    <a16:creationId xmlns:a16="http://schemas.microsoft.com/office/drawing/2014/main" id="{7C954A90-6924-51F6-06F5-4F1447F5C244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noProof="0" dirty="0"/>
                  <a:t>Consider the particle interaction,</a:t>
                </a:r>
                <a14:m>
                  <m:oMath xmlns:m="http://schemas.openxmlformats.org/officeDocument/2006/math"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noProof="0" dirty="0"/>
                  <a:t>, which can occur via an intermediate state corresponding to the exchange of a particle X. </a:t>
                </a:r>
              </a:p>
              <a:p>
                <a:pPr marL="0" indent="0" algn="just">
                  <a:buNone/>
                </a:pPr>
                <a:r>
                  <a:rPr lang="en-US" noProof="0" dirty="0"/>
                  <a:t>There are two possible space-time pictures for this process, shown in Fig. 2.</a:t>
                </a:r>
              </a:p>
              <a:p>
                <a:pPr marL="857250" lvl="1" indent="-400050" algn="just">
                  <a:buFont typeface="+mj-lt"/>
                  <a:buAutoNum type="romanUcPeriod"/>
                </a:pPr>
                <a:r>
                  <a:rPr lang="en-US" noProof="0" dirty="0"/>
                  <a:t>Particle a emits particle X which is later absorbed by particle b.</a:t>
                </a:r>
              </a:p>
              <a:p>
                <a:pPr marL="857250" lvl="1" indent="-400050" algn="just">
                  <a:buFont typeface="+mj-lt"/>
                  <a:buAutoNum type="romanUcPeriod"/>
                </a:pPr>
                <a:r>
                  <a:rPr lang="en-US" noProof="0" dirty="0"/>
                  <a:t>Particle b emits particle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noProof="0" dirty="0"/>
                  <a:t>which is later absorbed by particle a.</a:t>
                </a:r>
              </a:p>
            </p:txBody>
          </p:sp>
        </mc:Choice>
        <mc:Fallback xmlns="">
          <p:sp>
            <p:nvSpPr>
              <p:cNvPr id="6" name="Marcador de Posição de Conteúdo 5">
                <a:extLst>
                  <a:ext uri="{FF2B5EF4-FFF2-40B4-BE49-F238E27FC236}">
                    <a16:creationId xmlns:a16="http://schemas.microsoft.com/office/drawing/2014/main" id="{7C954A90-6924-51F6-06F5-4F1447F5C2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7"/>
                <a:stretch>
                  <a:fillRect l="-1269" t="-673" r="-1269" b="-101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Marcador de Posição de Conteúdo 8">
            <a:extLst>
              <a:ext uri="{FF2B5EF4-FFF2-40B4-BE49-F238E27FC236}">
                <a16:creationId xmlns:a16="http://schemas.microsoft.com/office/drawing/2014/main" id="{ED4078C4-B170-D130-5B2A-C31AA62F560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8"/>
          <a:stretch>
            <a:fillRect/>
          </a:stretch>
        </p:blipFill>
        <p:spPr>
          <a:xfrm>
            <a:off x="6524625" y="2611225"/>
            <a:ext cx="4448175" cy="230916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B823180-48F1-09F3-61FB-D96CBDBE3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22 April 2026</a:t>
            </a:r>
          </a:p>
        </p:txBody>
      </p:sp>
      <p:sp>
        <p:nvSpPr>
          <p:cNvPr id="2" name="Marcador de Posição do Rodapé 1">
            <a:extLst>
              <a:ext uri="{FF2B5EF4-FFF2-40B4-BE49-F238E27FC236}">
                <a16:creationId xmlns:a16="http://schemas.microsoft.com/office/drawing/2014/main" id="{A3E0F5D5-5FD2-926F-F184-C37CD4B29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aseline="30000" noProof="0" dirty="0"/>
              <a:t>2 </a:t>
            </a:r>
            <a:r>
              <a:rPr lang="en-US" sz="1400" noProof="0" dirty="0"/>
              <a:t>Mark Thomson, Modern Particle Physics, Cambridge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9BAE28F9-A7EF-4385-4CAE-64E783AEB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t>6</a:t>
            </a:fld>
            <a:endParaRPr lang="en-US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F4C188AE-51FF-04BC-7D1B-552016F688B0}"/>
                  </a:ext>
                </a:extLst>
              </p:cNvPr>
              <p:cNvSpPr txBox="1"/>
              <p:nvPr/>
            </p:nvSpPr>
            <p:spPr>
              <a:xfrm>
                <a:off x="6524624" y="4920386"/>
                <a:ext cx="444817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noProof="0" dirty="0"/>
                  <a:t>Fig. 2- Two possible time-orderings for the process </a:t>
                </a:r>
                <a14:m>
                  <m:oMath xmlns:m="http://schemas.openxmlformats.org/officeDocument/2006/math"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baseline="30000" noProof="0" dirty="0"/>
                  <a:t> 2</a:t>
                </a:r>
                <a:endParaRPr lang="en-US" noProof="0" dirty="0"/>
              </a:p>
            </p:txBody>
          </p:sp>
        </mc:Choice>
        <mc:Fallback xmlns=""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F4C188AE-51FF-04BC-7D1B-552016F688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624" y="4920386"/>
                <a:ext cx="4448175" cy="646331"/>
              </a:xfrm>
              <a:prstGeom prst="rect">
                <a:avLst/>
              </a:prstGeom>
              <a:blipFill>
                <a:blip r:embed="rId9"/>
                <a:stretch>
                  <a:fillRect l="-1096" t="-4717" b="-141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569449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7D6D25FD-CE47-CB20-5999-44A81A3E79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noProof="0" dirty="0"/>
                  <a:t>Let’s consider the first possibility (left-hand side picture in fig. 2): with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⟩"/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b="0" noProof="0" dirty="0"/>
                  <a:t>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endParaRPr lang="en-US" b="0" noProof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sup>
                      </m:sSubSup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⟨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⟩⟨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⟩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den>
                      </m:f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⟨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⟩⟨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⟩</m:t>
                          </m:r>
                        </m:num>
                        <m:den>
                          <m:d>
                            <m:d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−(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 (1)</m:t>
                      </m:r>
                    </m:oMath>
                  </m:oMathPara>
                </a14:m>
                <a:endParaRPr lang="en-US" b="0" noProof="0" dirty="0"/>
              </a:p>
              <a:p>
                <a:pPr marL="0" indent="0">
                  <a:buNone/>
                </a:pPr>
                <a:endParaRPr lang="en-US" b="0" noProof="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𝑗𝑖</m:t>
                          </m:r>
                        </m:sub>
                      </m:sSub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𝑗𝑖</m:t>
                          </m:r>
                        </m:sub>
                      </m:sSub>
                      <m:nary>
                        <m:naryPr>
                          <m:chr m:val="∏"/>
                          <m:supHide m:val="on"/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(2</m:t>
                                  </m:r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sup>
                          </m:sSup>
                        </m:e>
                      </m:nary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noProof="0" dirty="0"/>
              </a:p>
              <a:p>
                <a:pPr marL="0" indent="0">
                  <a:buNone/>
                </a:pPr>
                <a:r>
                  <a:rPr lang="en-US" noProof="0" dirty="0"/>
                  <a:t>In this case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𝑗𝑖</m:t>
                          </m:r>
                        </m:sub>
                      </m:sSub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ℳ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⟶</m:t>
                              </m:r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noProof="0" dirty="0"/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7D6D25FD-CE47-CB20-5999-44A81A3E79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39" t="-186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714D673-BE0D-87CD-2E14-8DF933B98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noProof="0" dirty="0"/>
              <a:t>22 April 2026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8F1C18E-8A79-F3D5-4D4F-9166416F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2945624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5A6C6104-313F-13D6-8AA7-0053D8DEC5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noProof="0" dirty="0"/>
                  <a:t>Taking the simplest case, let’s 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ℳ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noProof="0" dirty="0"/>
                  <a:t>.</a:t>
                </a:r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𝑗𝑖</m:t>
                          </m:r>
                        </m:sub>
                      </m:sSub>
                      <m:r>
                        <a:rPr lang="en-US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noProof="0" dirty="0"/>
              </a:p>
              <a:p>
                <a:pPr marL="0" indent="0">
                  <a:buNone/>
                </a:pPr>
                <a:r>
                  <a:rPr lang="en-US" noProof="0" dirty="0"/>
                  <a:t>Similarly for V</a:t>
                </a:r>
                <a:r>
                  <a:rPr lang="en-US" baseline="-25000" noProof="0" dirty="0"/>
                  <a:t>fj</a:t>
                </a:r>
                <a:r>
                  <a:rPr lang="en-US" noProof="0" dirty="0"/>
                  <a:t>,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𝑓𝑗</m:t>
                          </m:r>
                        </m:sub>
                      </m:sSub>
                      <m:r>
                        <a:rPr lang="en-US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noProof="0" dirty="0"/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  <m:sup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sup>
                      </m:sSubSup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noProof="0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noProof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r>
                            <a:rPr lang="en-US" b="0" i="1" noProof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b="0" i="1" noProof="0" smtClean="0">
                          <a:latin typeface="Cambria Math" panose="02040503050406030204" pitchFamily="18" charset="0"/>
                        </a:rPr>
                        <m:t> (2) </m:t>
                      </m:r>
                    </m:oMath>
                  </m:oMathPara>
                </a14:m>
                <a:endParaRPr lang="en-US" noProof="0" dirty="0"/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5A6C6104-313F-13D6-8AA7-0053D8DEC5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99" t="-84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1309DFC-31C7-47A0-E545-6D4D64EBF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BC6C75FE-4A4A-FD67-223C-B5166C8D4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2466027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9E4D5935-2762-D7CA-F77E-1897285DDE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200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20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  <m:sup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sup>
                      </m:sSubSup>
                      <m:r>
                        <a:rPr lang="en-US" sz="2200" b="0" i="1" noProof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  <m:t>1/2</m:t>
                          </m:r>
                        </m:sup>
                      </m:sSup>
                      <m:sSubSup>
                        <m:sSubSupPr>
                          <m:ctrlP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  <m:t>𝑓𝑖</m:t>
                          </m:r>
                        </m:sub>
                        <m:sup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sup>
                      </m:sSubSup>
                      <m:r>
                        <a:rPr lang="en-US" sz="2200" b="0" i="1" noProof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200" b="0" noProof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sSubSup>
                        <m:sSubSupPr>
                          <m:ctrlPr>
                            <a:rPr lang="en-US" sz="220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20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ℳ</m:t>
                          </m:r>
                        </m:e>
                        <m:sub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𝑓𝑖</m:t>
                          </m:r>
                        </m:sub>
                        <m:sup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𝑎𝑏</m:t>
                          </m:r>
                        </m:sup>
                      </m:sSubSup>
                      <m:r>
                        <a:rPr lang="en-US" sz="22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noProof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2200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200" b="0" i="1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220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2200" i="1" noProof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 noProof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2200" i="1" noProof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2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200" i="1" noProof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sz="2200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2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200" i="1" noProof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sz="2200" i="1" noProof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2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noProof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200" i="1" noProof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n-US" sz="2200" b="0" i="1" noProof="0" smtClean="0">
                          <a:latin typeface="Cambria Math" panose="02040503050406030204" pitchFamily="18" charset="0"/>
                        </a:rPr>
                        <m:t> (3)</m:t>
                      </m:r>
                    </m:oMath>
                  </m:oMathPara>
                </a14:m>
                <a:endParaRPr lang="en-US" sz="2200" noProof="0" dirty="0"/>
              </a:p>
              <a:p>
                <a:pPr marL="0" indent="0" algn="just">
                  <a:buNone/>
                </a:pPr>
                <a:r>
                  <a:rPr lang="en-US" noProof="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noProof="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noProof="0" dirty="0"/>
                  <a:t> are scalars (Lorentz-invariant)</a:t>
                </a:r>
              </a:p>
              <a:p>
                <a:pPr marL="0" indent="0" algn="just">
                  <a:buNone/>
                </a:pPr>
                <a:r>
                  <a:rPr lang="en-US" u="sng" noProof="0" dirty="0"/>
                  <a:t>Notes</a:t>
                </a:r>
                <a:r>
                  <a:rPr lang="en-US" noProof="0" dirty="0"/>
                  <a:t>:</a:t>
                </a:r>
              </a:p>
              <a:p>
                <a:pPr algn="just"/>
                <a14:m>
                  <m:oMath xmlns:m="http://schemas.openxmlformats.org/officeDocument/2006/math">
                    <m:sSubSup>
                      <m:sSubSupPr>
                        <m:ctrlPr>
                          <a:rPr lang="en-US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ℳ</m:t>
                        </m:r>
                      </m:e>
                      <m:sub>
                        <m:r>
                          <a:rPr lang="en-US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𝑓𝑖</m:t>
                        </m:r>
                      </m:sub>
                      <m:sup>
                        <m:r>
                          <a:rPr lang="en-US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𝑎𝑏</m:t>
                        </m:r>
                      </m:sup>
                    </m:sSubSup>
                  </m:oMath>
                </a14:m>
                <a:r>
                  <a:rPr lang="en-US" noProof="0" dirty="0"/>
                  <a:t> is not Lorentz-invariant – order of events depends on frame</a:t>
                </a:r>
              </a:p>
              <a:p>
                <a:pPr algn="just"/>
                <a:r>
                  <a:rPr lang="en-US" noProof="0" dirty="0"/>
                  <a:t>Momentum is conserved at each vertex, but energy is not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noProof="0" dirty="0">
                  <a:ea typeface="Cambria Math" panose="02040503050406030204" pitchFamily="18" charset="0"/>
                </a:endParaRPr>
              </a:p>
              <a:p>
                <a:pPr algn="just"/>
                <a:r>
                  <a:rPr lang="en-US" noProof="0" dirty="0"/>
                  <a:t>Exchanged particle X satisfies the usual relation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noProof="0" dirty="0"/>
                  <a:t>– we say it’s on mass Shell.</a:t>
                </a:r>
              </a:p>
              <a:p>
                <a:pPr marL="0" indent="0" algn="just">
                  <a:buNone/>
                </a:pPr>
                <a:endParaRPr lang="en-US" noProof="0" dirty="0"/>
              </a:p>
            </p:txBody>
          </p:sp>
        </mc:Choice>
        <mc:Fallback xmlns="">
          <p:sp>
            <p:nvSpPr>
              <p:cNvPr id="3" name="Marcador de Posição de Conteúdo 2">
                <a:extLst>
                  <a:ext uri="{FF2B5EF4-FFF2-40B4-BE49-F238E27FC236}">
                    <a16:creationId xmlns:a16="http://schemas.microsoft.com/office/drawing/2014/main" id="{9E4D5935-2762-D7CA-F77E-1897285DDE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9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037CC30-1CA4-76D1-9A68-C8C1AAF0F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noProof="0" dirty="0"/>
              <a:t>22 April 2026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7412240-B98E-C964-50DB-BBCEE003B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69E57DC2-970A-4B3E-BB1C-7A09969E49DF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3643542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3139</TotalTime>
  <Words>1078</Words>
  <Application>Microsoft Office PowerPoint</Application>
  <PresentationFormat>Ecrã Panorâmico</PresentationFormat>
  <Paragraphs>148</Paragraphs>
  <Slides>17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Gill Sans MT</vt:lpstr>
      <vt:lpstr>Impact</vt:lpstr>
      <vt:lpstr>Distintivo</vt:lpstr>
      <vt:lpstr>Matrix element calculation: from time-ordered perturbation theory to Feynman diagrams, currents and propagators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Leandro Alves</dc:creator>
  <cp:lastModifiedBy>Leandro Alves</cp:lastModifiedBy>
  <cp:revision>20</cp:revision>
  <dcterms:created xsi:type="dcterms:W3CDTF">2026-04-12T23:22:43Z</dcterms:created>
  <dcterms:modified xsi:type="dcterms:W3CDTF">2026-04-21T12:23:29Z</dcterms:modified>
</cp:coreProperties>
</file>