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87"/>
  </p:normalViewPr>
  <p:slideViewPr>
    <p:cSldViewPr snapToGrid="0" showGuides="1">
      <p:cViewPr varScale="1">
        <p:scale>
          <a:sx n="116" d="100"/>
          <a:sy n="116" d="100"/>
        </p:scale>
        <p:origin x="5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631D-529D-4DFE-AB00-B29058B5B2C4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03646-6D85-4602-85E7-D24BC400C3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80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A511-398C-4FDB-91AC-3BB501C4F42B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46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B27B-AE67-4946-B79F-2C6EC3BEBF03}" type="datetime1">
              <a:rPr lang="en-GB" smtClean="0"/>
              <a:t>21/04/2026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63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99BC6-057F-47A4-A30C-D3C281EB0E3F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76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A474-C769-4C9D-84E4-61825CB2C0A5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970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3EF1-0100-493E-B918-710BF44E994E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3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C0E4-BA77-4108-98B7-B045D0306362}" type="datetime1">
              <a:rPr lang="en-GB" smtClean="0"/>
              <a:t>21/04/2026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99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5A2B-AA1A-48EE-BA90-A0DC97D0835C}" type="datetime1">
              <a:rPr lang="en-GB" smtClean="0"/>
              <a:t>21/04/2026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18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BA6A-E6BD-42CF-AC2B-028C19752371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860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5561F-B788-4E93-A4B8-5FCA034976AB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66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6EF1-3AC3-4E06-9A0E-81BF20CC89EE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08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8F020-6E0F-4990-B07B-C41B22903531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4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EC0D7-3FF6-4755-B1E3-917C1FC5E378}" type="datetime1">
              <a:rPr lang="en-GB" smtClean="0"/>
              <a:t>21/04/2026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56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0F4D-3D98-490A-AFE4-BB46FF362F54}" type="datetime1">
              <a:rPr lang="en-GB" smtClean="0"/>
              <a:t>21/04/2026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76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9B69-2E27-49A7-B9E8-9C0BA67E0BEA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7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9434-B6A6-4333-8E04-8A03F561DF11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84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F1B4-4185-415C-8D0C-97EA39B3726B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90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7FB7-93C8-4786-B4AB-AC517C6346AE}" type="datetime1">
              <a:rPr lang="en-GB" smtClean="0"/>
              <a:t>21/04/2026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0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CD8E996-3193-44D1-9279-5DAA28D24F25}" type="datetime1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B052-7053-4CCE-A796-8A34AA37D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04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19FF-98FD-DD31-E1A9-E4036CB99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 Large Ion Collider Experiment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B8DC3-2A38-A4BC-993E-811A5DAF61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Manuel Baptista, 2019230967</a:t>
            </a:r>
          </a:p>
        </p:txBody>
      </p:sp>
    </p:spTree>
    <p:extLst>
      <p:ext uri="{BB962C8B-B14F-4D97-AF65-F5344CB8AC3E}">
        <p14:creationId xmlns:p14="http://schemas.microsoft.com/office/powerpoint/2010/main" val="260327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B3A4E-1D91-01AC-D131-E88024FF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Quark-Gluon Plasma (QGP)</a:t>
            </a:r>
          </a:p>
        </p:txBody>
      </p:sp>
      <p:pic>
        <p:nvPicPr>
          <p:cNvPr id="4" name="LHCanmation">
            <a:hlinkClick r:id="" action="ppaction://media"/>
            <a:extLst>
              <a:ext uri="{FF2B5EF4-FFF2-40B4-BE49-F238E27FC236}">
                <a16:creationId xmlns:a16="http://schemas.microsoft.com/office/drawing/2014/main" id="{B8E7BD95-0E51-8E13-F977-DA85E858C3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6681" y="1853248"/>
            <a:ext cx="4338638" cy="419576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960C9-D41F-597A-B365-0E84EFAA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80A5-DA21-6CD1-3C2F-CB808888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Quark-Gluon Plasma (QGP)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9E0D6-F1C3-BF00-1B95-DAB77278A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1970s: universe was too hot for protons, neutrons or any other hadrons to have formed</a:t>
            </a:r>
          </a:p>
          <a:p>
            <a:r>
              <a:rPr lang="en-GB" dirty="0"/>
              <a:t>1980s: possible observable consequences in cosmology of a first order phase transition </a:t>
            </a:r>
          </a:p>
          <a:p>
            <a:r>
              <a:rPr lang="en-GB" dirty="0"/>
              <a:t>2000s: primordial hot QCD matter to hadronic matter via a continuous crossover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DD8E4-91A2-592D-0661-16A83016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0F145-540A-D0EC-2968-52C8637C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9071-EC92-0D18-8425-D08BE14C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Quark-Gluon Plasma (QGP)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56439-88FE-1140-C8B8-C503BC27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1970s: universe was too hot for protons, neutrons or any other hadrons to have formed</a:t>
            </a:r>
          </a:p>
          <a:p>
            <a:r>
              <a:rPr lang="en-GB" dirty="0"/>
              <a:t>1980s: possible observable consequences in cosmology of a first order phase transition </a:t>
            </a:r>
          </a:p>
          <a:p>
            <a:r>
              <a:rPr lang="en-GB" dirty="0"/>
              <a:t>2000s: primordial hot QCD matter to hadronic matter via a continuous crossover</a:t>
            </a:r>
          </a:p>
        </p:txBody>
      </p:sp>
      <p:pic>
        <p:nvPicPr>
          <p:cNvPr id="1026" name="Picture 2" descr="STAR hunts QCD critical point – CERN Courier">
            <a:extLst>
              <a:ext uri="{FF2B5EF4-FFF2-40B4-BE49-F238E27FC236}">
                <a16:creationId xmlns:a16="http://schemas.microsoft.com/office/drawing/2014/main" id="{ADF2FA1F-E814-4ADE-FD06-68980921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69" y="3949003"/>
            <a:ext cx="4432560" cy="27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485DB-A556-4B82-6B6D-207E12201D6A}"/>
              </a:ext>
            </a:extLst>
          </p:cNvPr>
          <p:cNvSpPr txBox="1"/>
          <p:nvPr/>
        </p:nvSpPr>
        <p:spPr>
          <a:xfrm>
            <a:off x="4046604" y="6346419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9: QCD phase diagram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F2C02-9952-1C1F-AF9B-45D05410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445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7AE86-54EF-CE62-129B-7E3FCAE3A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of 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DD3B-D7DA-E1AC-6994-23C4BAB88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Long Shutdown 3 (≈ July 2026-2029)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27B6C-250C-FD71-EC4A-1F2F72EB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32" y="2572071"/>
            <a:ext cx="5801535" cy="419158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97A67-F6B7-8B72-258C-E24535A6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96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01D7-B7FC-453A-6B2E-8A3C8CD0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F6363-B9DF-6056-3220-D78B0DBDF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Manuel Baptista, 2019230967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830EF-20D4-704C-8A80-82B8C41D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3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39A0-E7F1-7D47-EEA9-E0FE0860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D7D95-FC67-9209-0E0C-6AD360E0A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53248"/>
            <a:ext cx="8946541" cy="4195481"/>
          </a:xfrm>
        </p:spPr>
        <p:txBody>
          <a:bodyPr/>
          <a:lstStyle/>
          <a:p>
            <a:r>
              <a:rPr lang="en-GB" dirty="0"/>
              <a:t>One of nine detectors experiments at the Large Hadron Collider (LHC)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5173D-A96B-BB73-01CB-1EC8EEA2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43" y="2586703"/>
            <a:ext cx="6244713" cy="4163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C382F-BE48-5D32-0CE2-5D11DD3FFD68}"/>
              </a:ext>
            </a:extLst>
          </p:cNvPr>
          <p:cNvSpPr txBox="1"/>
          <p:nvPr/>
        </p:nvSpPr>
        <p:spPr>
          <a:xfrm>
            <a:off x="9218356" y="638051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1: ALICE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B0A0A-A8D7-5E69-E929-4C28071F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69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6246-47A5-9BB9-F43D-1C03C90C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2F724-069C-EC2F-4DC8-643888838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Central part, composed of detectors dedicated to the study of hadronic signals and electrons</a:t>
            </a:r>
          </a:p>
          <a:p>
            <a:r>
              <a:rPr lang="en-GB" dirty="0"/>
              <a:t>Forward muon spectrometer, dedicated to the study of </a:t>
            </a:r>
            <a:r>
              <a:rPr lang="en-GB" dirty="0" err="1"/>
              <a:t>quarkonia</a:t>
            </a:r>
            <a:r>
              <a:rPr lang="en-GB" dirty="0"/>
              <a:t> behaviour in dense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B4679-00AF-370C-428F-8369981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60" y="3524105"/>
            <a:ext cx="4505676" cy="3218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7CEC9-2BBF-CC02-DD32-34CCBAE9F06F}"/>
              </a:ext>
            </a:extLst>
          </p:cNvPr>
          <p:cNvSpPr txBox="1"/>
          <p:nvPr/>
        </p:nvSpPr>
        <p:spPr>
          <a:xfrm>
            <a:off x="3512748" y="6373113"/>
            <a:ext cx="35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2: ALICE schematic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02B3B-BE98-87B5-13A3-C4412F2C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49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5F7A-7819-97CE-B51A-8257E074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3BE12-CDAA-0F91-D0E2-DEED8C435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Inner tracking system (ITS) and the outer tracking system (TPC)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5BE40-3DFB-0631-A5A7-D912FCD5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985" y="2766351"/>
            <a:ext cx="4326030" cy="3915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EBED6-5566-4797-B944-0331BD255BEA}"/>
              </a:ext>
            </a:extLst>
          </p:cNvPr>
          <p:cNvSpPr txBox="1"/>
          <p:nvPr/>
        </p:nvSpPr>
        <p:spPr>
          <a:xfrm>
            <a:off x="8259015" y="6312822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3: Simple 3D model of ALICE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7D7A2-108B-D206-9416-8DF9B18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4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3A4F-47FD-5DB7-B9A9-2C1C3B84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Inner Tracking System (ITS)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A1F00-29AC-372C-52FC-0C84E7232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Track and identify particles with momentum below 200 MeV/c</a:t>
            </a:r>
          </a:p>
          <a:p>
            <a:r>
              <a:rPr lang="en-GB" dirty="0"/>
              <a:t>Improve the momentum and angle resolution for particles reconstructed by the TPC</a:t>
            </a:r>
          </a:p>
          <a:p>
            <a:r>
              <a:rPr lang="en-GB" dirty="0"/>
              <a:t>Reconstruct particles traversing dead regions of the TPC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C1421-6075-2967-77EE-057843C05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3869593"/>
            <a:ext cx="4764925" cy="2673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185CA9-37C4-48F4-4562-D992380C9ACB}"/>
              </a:ext>
            </a:extLst>
          </p:cNvPr>
          <p:cNvSpPr txBox="1"/>
          <p:nvPr/>
        </p:nvSpPr>
        <p:spPr>
          <a:xfrm>
            <a:off x="5868237" y="6173958"/>
            <a:ext cx="381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4: Simple 3D model of the 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53453-48A8-A165-CE83-81FEE297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7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28999-32E0-0B3D-FD41-A860B26E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tracking system (TPC)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D6C92-95E3-0A29-6AD4-33F3C62A2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Separating, tracking and identifying thousands of charged particles in a dense environment</a:t>
            </a:r>
          </a:p>
          <a:p>
            <a:r>
              <a:rPr lang="en-GB" dirty="0"/>
              <a:t>Large cylindrical field cage, filled with 90 m</a:t>
            </a:r>
            <a:r>
              <a:rPr lang="en-GB" baseline="30000" dirty="0"/>
              <a:t>3</a:t>
            </a:r>
            <a:r>
              <a:rPr lang="en-GB" dirty="0"/>
              <a:t> 0f Ne/CO</a:t>
            </a:r>
            <a:r>
              <a:rPr lang="en-GB" baseline="-25000" dirty="0"/>
              <a:t>2</a:t>
            </a:r>
            <a:r>
              <a:rPr lang="en-GB" dirty="0"/>
              <a:t>/N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  <a:p>
            <a:r>
              <a:rPr lang="en-GB" dirty="0"/>
              <a:t>Based on a design with a central high voltage electrode and two opposite axial potential dividers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5BB9B-A715-8713-8CBF-19C69744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05" y="3623449"/>
            <a:ext cx="4668383" cy="3157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E9B3F-7F8F-2721-8EAB-423C2F37E8BD}"/>
              </a:ext>
            </a:extLst>
          </p:cNvPr>
          <p:cNvSpPr txBox="1"/>
          <p:nvPr/>
        </p:nvSpPr>
        <p:spPr>
          <a:xfrm>
            <a:off x="2168820" y="6405282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5: 3D view of the TPC field cage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BE786-B416-41D3-1416-325F8D91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65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7F2B-CB40-FFB3-B369-087DFC33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Radiation Detector (TRD)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1A517-C533-D939-302A-E0304B3D0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Provide electron identification in the central barrel </a:t>
            </a:r>
          </a:p>
          <a:p>
            <a:r>
              <a:rPr lang="en-GB" dirty="0"/>
              <a:t>Pion rejection capability, position and momentum resolution, radiation length minimized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18A1B-942C-6F89-DF5A-6D047C054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3580644"/>
            <a:ext cx="4210638" cy="286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92850-9525-4FE4-11AE-4DF1DC63DEF0}"/>
              </a:ext>
            </a:extLst>
          </p:cNvPr>
          <p:cNvSpPr txBox="1"/>
          <p:nvPr/>
        </p:nvSpPr>
        <p:spPr>
          <a:xfrm>
            <a:off x="5313950" y="6078737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6: Schematic of the TRD layout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9C805-BC46-84DF-CB72-EEA96CC6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60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7998-6DA8-FA92-CAFE-DFDD738FA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Time-Of-Flight Detector (TOF)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F8B7B-1595-5EBD-6B82-C292B2EC9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Large array that covers the central pseudorapidity</a:t>
            </a:r>
          </a:p>
          <a:p>
            <a:r>
              <a:rPr lang="en-GB" dirty="0"/>
              <a:t>Provides event by event identification of large samples of </a:t>
            </a:r>
            <a:r>
              <a:rPr lang="en-GB" dirty="0" err="1"/>
              <a:t>pions</a:t>
            </a:r>
            <a:r>
              <a:rPr lang="en-GB" dirty="0"/>
              <a:t>, kaons and protons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0DD36-4DE7-D426-2C8A-A502D757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4276329"/>
            <a:ext cx="4148416" cy="2128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EF1508-34E7-45DF-C2E4-C91897525042}"/>
              </a:ext>
            </a:extLst>
          </p:cNvPr>
          <p:cNvSpPr txBox="1"/>
          <p:nvPr/>
        </p:nvSpPr>
        <p:spPr>
          <a:xfrm>
            <a:off x="5251728" y="6035950"/>
            <a:ext cx="44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7: 10-gap double-stack MRPC strip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78F16-64BD-3424-9848-359E167E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0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8EEA-5A2B-6B07-8CC2-C68A2B43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Electromagnetic Calorimeter (</a:t>
            </a:r>
            <a:r>
              <a:rPr lang="en-GB" dirty="0" err="1"/>
              <a:t>EMCal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FD9DD-14E2-DF85-DC7A-298AA370B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Enables ALICE to explore in detail physics of jet quenching </a:t>
            </a:r>
          </a:p>
          <a:p>
            <a:r>
              <a:rPr lang="en-GB" dirty="0"/>
              <a:t>Large Pb scintillator sampling calorimeter with cylindrical geometry </a:t>
            </a:r>
          </a:p>
          <a:p>
            <a:r>
              <a:rPr lang="en-GB" dirty="0"/>
              <a:t>Increases the electromagnetic calorimeter coverage of ALICE and provides fast and efficient trigger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35C61-3329-F9CE-9FE6-F6591EEA6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3795292"/>
            <a:ext cx="3953694" cy="2948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2937D-2659-2F0D-C74F-D0425CCDD397}"/>
              </a:ext>
            </a:extLst>
          </p:cNvPr>
          <p:cNvSpPr txBox="1"/>
          <p:nvPr/>
        </p:nvSpPr>
        <p:spPr>
          <a:xfrm>
            <a:off x="5057006" y="6369809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Fig. 8: </a:t>
            </a:r>
            <a:r>
              <a:rPr lang="en-GB" dirty="0" err="1"/>
              <a:t>EMCal</a:t>
            </a:r>
            <a:r>
              <a:rPr lang="en-GB" dirty="0"/>
              <a:t> support structure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98822-31EC-0DBE-878D-B786E915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B052-7053-4CCE-A796-8A34AA37D63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714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531</TotalTime>
  <Words>449</Words>
  <Application>Microsoft Macintosh PowerPoint</Application>
  <PresentationFormat>Widescreen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Century Gothic</vt:lpstr>
      <vt:lpstr>Wingdings 3</vt:lpstr>
      <vt:lpstr>Ion</vt:lpstr>
      <vt:lpstr>A Large Ion Collider Experiment </vt:lpstr>
      <vt:lpstr>ALICE</vt:lpstr>
      <vt:lpstr>ALICE</vt:lpstr>
      <vt:lpstr>ALICE</vt:lpstr>
      <vt:lpstr>Inner Tracking System (ITS)</vt:lpstr>
      <vt:lpstr>Outer tracking system (TPC)</vt:lpstr>
      <vt:lpstr>Transition Radiation Detector (TRD)</vt:lpstr>
      <vt:lpstr>Time-Of-Flight Detector (TOF)</vt:lpstr>
      <vt:lpstr>Electromagnetic Calorimeter (EMCal)</vt:lpstr>
      <vt:lpstr>Quark-Gluon Plasma (QGP)</vt:lpstr>
      <vt:lpstr>Quark-Gluon Plasma (QGP)</vt:lpstr>
      <vt:lpstr>Quark-Gluon Plasma (QGP)</vt:lpstr>
      <vt:lpstr>Future of ALICE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Manuel Ramos Baptista</dc:creator>
  <cp:lastModifiedBy>Ricardo Goncalo</cp:lastModifiedBy>
  <cp:revision>5</cp:revision>
  <dcterms:created xsi:type="dcterms:W3CDTF">2026-04-20T12:56:08Z</dcterms:created>
  <dcterms:modified xsi:type="dcterms:W3CDTF">2026-04-21T21:30:19Z</dcterms:modified>
</cp:coreProperties>
</file>