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0" r:id="rId2"/>
    <p:sldId id="271" r:id="rId3"/>
    <p:sldId id="278" r:id="rId4"/>
    <p:sldId id="273" r:id="rId5"/>
    <p:sldId id="553" r:id="rId6"/>
    <p:sldId id="279" r:id="rId7"/>
    <p:sldId id="517" r:id="rId8"/>
    <p:sldId id="554" r:id="rId9"/>
    <p:sldId id="518" r:id="rId10"/>
    <p:sldId id="519" r:id="rId11"/>
    <p:sldId id="545" r:id="rId12"/>
    <p:sldId id="552" r:id="rId13"/>
    <p:sldId id="544" r:id="rId14"/>
    <p:sldId id="275" r:id="rId15"/>
    <p:sldId id="276"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7" autoAdjust="0"/>
  </p:normalViewPr>
  <p:slideViewPr>
    <p:cSldViewPr snapToGrid="0">
      <p:cViewPr varScale="1">
        <p:scale>
          <a:sx n="74" d="100"/>
          <a:sy n="74" d="100"/>
        </p:scale>
        <p:origin x="86" y="15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C4C83-9921-4BFF-9A15-349CE00CDB4E}" type="datetimeFigureOut">
              <a:rPr lang="en-GB" smtClean="0"/>
              <a:t>24/04/2026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22414A-2FBB-47CA-99F8-0EA26A7EB95D}" type="slidenum">
              <a:rPr lang="en-GB" smtClean="0"/>
              <a:t>‹#›</a:t>
            </a:fld>
            <a:endParaRPr lang="en-GB"/>
          </a:p>
        </p:txBody>
      </p:sp>
    </p:spTree>
    <p:extLst>
      <p:ext uri="{BB962C8B-B14F-4D97-AF65-F5344CB8AC3E}">
        <p14:creationId xmlns:p14="http://schemas.microsoft.com/office/powerpoint/2010/main" val="571302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52963F4-185F-4CE9-9B96-EB74C3723E36}" type="slidenum">
              <a:rPr kumimoji="0" lang="pt-PT"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pt-PT"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429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F22414A-2FBB-47CA-99F8-0EA26A7EB95D}" type="slidenum">
              <a:rPr lang="en-GB" smtClean="0"/>
              <a:t>7</a:t>
            </a:fld>
            <a:endParaRPr lang="en-GB"/>
          </a:p>
        </p:txBody>
      </p:sp>
    </p:spTree>
    <p:extLst>
      <p:ext uri="{BB962C8B-B14F-4D97-AF65-F5344CB8AC3E}">
        <p14:creationId xmlns:p14="http://schemas.microsoft.com/office/powerpoint/2010/main" val="3327700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expect to reduce contamination of the electron channels by high-energy protons by adding coincidences between EDH sensors to the coincidence logic. </a:t>
            </a:r>
          </a:p>
        </p:txBody>
      </p:sp>
      <p:sp>
        <p:nvSpPr>
          <p:cNvPr id="4" name="Slide Number Placeholder 3"/>
          <p:cNvSpPr>
            <a:spLocks noGrp="1"/>
          </p:cNvSpPr>
          <p:nvPr>
            <p:ph type="sldNum" sz="quarter" idx="5"/>
          </p:nvPr>
        </p:nvSpPr>
        <p:spPr/>
        <p:txBody>
          <a:bodyPr/>
          <a:lstStyle/>
          <a:p>
            <a:fld id="{4F22414A-2FBB-47CA-99F8-0EA26A7EB95D}" type="slidenum">
              <a:rPr lang="en-GB" smtClean="0"/>
              <a:t>9</a:t>
            </a:fld>
            <a:endParaRPr lang="en-GB"/>
          </a:p>
        </p:txBody>
      </p:sp>
    </p:spTree>
    <p:extLst>
      <p:ext uri="{BB962C8B-B14F-4D97-AF65-F5344CB8AC3E}">
        <p14:creationId xmlns:p14="http://schemas.microsoft.com/office/powerpoint/2010/main" val="800493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idea is to develop a new modular instrument concept with slightly larger budgets (mass, power, volume, data) than traditional radiation monitors for characterizing the relevant external trapped protons and electrons, as well as SEP and Galactic Cosmic Radiation (GCR) environments, for a variety of near-Earth and interplanetary orbits.</a:t>
            </a:r>
            <a:endParaRPr lang="en-GB" dirty="0"/>
          </a:p>
        </p:txBody>
      </p:sp>
      <p:sp>
        <p:nvSpPr>
          <p:cNvPr id="4" name="Slide Number Placeholder 3"/>
          <p:cNvSpPr>
            <a:spLocks noGrp="1"/>
          </p:cNvSpPr>
          <p:nvPr>
            <p:ph type="sldNum" sz="quarter" idx="5"/>
          </p:nvPr>
        </p:nvSpPr>
        <p:spPr/>
        <p:txBody>
          <a:bodyPr/>
          <a:lstStyle/>
          <a:p>
            <a:fld id="{4F22414A-2FBB-47CA-99F8-0EA26A7EB95D}" type="slidenum">
              <a:rPr lang="en-GB" smtClean="0"/>
              <a:t>15</a:t>
            </a:fld>
            <a:endParaRPr lang="en-GB"/>
          </a:p>
        </p:txBody>
      </p:sp>
    </p:spTree>
    <p:extLst>
      <p:ext uri="{BB962C8B-B14F-4D97-AF65-F5344CB8AC3E}">
        <p14:creationId xmlns:p14="http://schemas.microsoft.com/office/powerpoint/2010/main" val="645530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4"/>
        <p:cNvGrpSpPr/>
        <p:nvPr/>
      </p:nvGrpSpPr>
      <p:grpSpPr>
        <a:xfrm>
          <a:off x="0" y="0"/>
          <a:ext cx="0" cy="0"/>
          <a:chOff x="0" y="0"/>
          <a:chExt cx="0" cy="0"/>
        </a:xfrm>
      </p:grpSpPr>
      <p:sp>
        <p:nvSpPr>
          <p:cNvPr id="175" name="Google Shape;175;p45"/>
          <p:cNvSpPr txBox="1">
            <a:spLocks noGrp="1"/>
          </p:cNvSpPr>
          <p:nvPr>
            <p:ph type="title"/>
          </p:nvPr>
        </p:nvSpPr>
        <p:spPr>
          <a:xfrm>
            <a:off x="609600" y="273600"/>
            <a:ext cx="10972400" cy="114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2400" b="0" i="0" u="none" strike="noStrike" cap="none"/>
            </a:lvl1pPr>
            <a:lvl2pPr marR="0" lvl="1" algn="l" rtl="0">
              <a:spcBef>
                <a:spcPts val="0"/>
              </a:spcBef>
              <a:spcAft>
                <a:spcPts val="0"/>
              </a:spcAft>
              <a:buSzPts val="1400"/>
              <a:buNone/>
              <a:defRPr sz="2400" b="0" i="0" u="none" strike="noStrike" cap="none"/>
            </a:lvl2pPr>
            <a:lvl3pPr marR="0" lvl="2" algn="l" rtl="0">
              <a:spcBef>
                <a:spcPts val="0"/>
              </a:spcBef>
              <a:spcAft>
                <a:spcPts val="0"/>
              </a:spcAft>
              <a:buSzPts val="1400"/>
              <a:buNone/>
              <a:defRPr sz="2400" b="0" i="0" u="none" strike="noStrike" cap="none"/>
            </a:lvl3pPr>
            <a:lvl4pPr marR="0" lvl="3" algn="l" rtl="0">
              <a:spcBef>
                <a:spcPts val="0"/>
              </a:spcBef>
              <a:spcAft>
                <a:spcPts val="0"/>
              </a:spcAft>
              <a:buSzPts val="1400"/>
              <a:buNone/>
              <a:defRPr sz="2400" b="0" i="0" u="none" strike="noStrike" cap="none"/>
            </a:lvl4pPr>
            <a:lvl5pPr marR="0" lvl="4" algn="l" rtl="0">
              <a:spcBef>
                <a:spcPts val="0"/>
              </a:spcBef>
              <a:spcAft>
                <a:spcPts val="0"/>
              </a:spcAft>
              <a:buSzPts val="1400"/>
              <a:buNone/>
              <a:defRPr sz="2400" b="0" i="0" u="none" strike="noStrike" cap="none"/>
            </a:lvl5pPr>
            <a:lvl6pPr marR="0" lvl="5" algn="l" rtl="0">
              <a:spcBef>
                <a:spcPts val="0"/>
              </a:spcBef>
              <a:spcAft>
                <a:spcPts val="0"/>
              </a:spcAft>
              <a:buSzPts val="1400"/>
              <a:buNone/>
              <a:defRPr sz="2400" b="0" i="0" u="none" strike="noStrike" cap="none"/>
            </a:lvl6pPr>
            <a:lvl7pPr marR="0" lvl="6" algn="l" rtl="0">
              <a:spcBef>
                <a:spcPts val="0"/>
              </a:spcBef>
              <a:spcAft>
                <a:spcPts val="0"/>
              </a:spcAft>
              <a:buSzPts val="1400"/>
              <a:buNone/>
              <a:defRPr sz="2400" b="0" i="0" u="none" strike="noStrike" cap="none"/>
            </a:lvl7pPr>
            <a:lvl8pPr marR="0" lvl="7" algn="l" rtl="0">
              <a:spcBef>
                <a:spcPts val="0"/>
              </a:spcBef>
              <a:spcAft>
                <a:spcPts val="0"/>
              </a:spcAft>
              <a:buSzPts val="1400"/>
              <a:buNone/>
              <a:defRPr sz="2400" b="0" i="0" u="none" strike="noStrike" cap="none"/>
            </a:lvl8pPr>
            <a:lvl9pPr marR="0" lvl="8" algn="l" rtl="0">
              <a:spcBef>
                <a:spcPts val="0"/>
              </a:spcBef>
              <a:spcAft>
                <a:spcPts val="0"/>
              </a:spcAft>
              <a:buSzPts val="1400"/>
              <a:buNone/>
              <a:defRPr sz="2400" b="0" i="0" u="none" strike="noStrike" cap="none"/>
            </a:lvl9pPr>
          </a:lstStyle>
          <a:p>
            <a:endParaRPr/>
          </a:p>
        </p:txBody>
      </p:sp>
    </p:spTree>
    <p:extLst>
      <p:ext uri="{BB962C8B-B14F-4D97-AF65-F5344CB8AC3E}">
        <p14:creationId xmlns:p14="http://schemas.microsoft.com/office/powerpoint/2010/main" val="499181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03"/>
        <p:cNvGrpSpPr/>
        <p:nvPr/>
      </p:nvGrpSpPr>
      <p:grpSpPr>
        <a:xfrm>
          <a:off x="0" y="0"/>
          <a:ext cx="0" cy="0"/>
          <a:chOff x="0" y="0"/>
          <a:chExt cx="0" cy="0"/>
        </a:xfrm>
      </p:grpSpPr>
      <p:sp>
        <p:nvSpPr>
          <p:cNvPr id="204" name="Google Shape;204;p52"/>
          <p:cNvSpPr txBox="1">
            <a:spLocks noGrp="1"/>
          </p:cNvSpPr>
          <p:nvPr>
            <p:ph type="title"/>
          </p:nvPr>
        </p:nvSpPr>
        <p:spPr>
          <a:xfrm>
            <a:off x="609600" y="273600"/>
            <a:ext cx="10972400" cy="114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2400" b="0" i="0" u="none" strike="noStrike" cap="none"/>
            </a:lvl1pPr>
            <a:lvl2pPr marR="0" lvl="1" algn="l" rtl="0">
              <a:spcBef>
                <a:spcPts val="0"/>
              </a:spcBef>
              <a:spcAft>
                <a:spcPts val="0"/>
              </a:spcAft>
              <a:buSzPts val="1400"/>
              <a:buNone/>
              <a:defRPr sz="2400" b="0" i="0" u="none" strike="noStrike" cap="none"/>
            </a:lvl2pPr>
            <a:lvl3pPr marR="0" lvl="2" algn="l" rtl="0">
              <a:spcBef>
                <a:spcPts val="0"/>
              </a:spcBef>
              <a:spcAft>
                <a:spcPts val="0"/>
              </a:spcAft>
              <a:buSzPts val="1400"/>
              <a:buNone/>
              <a:defRPr sz="2400" b="0" i="0" u="none" strike="noStrike" cap="none"/>
            </a:lvl3pPr>
            <a:lvl4pPr marR="0" lvl="3" algn="l" rtl="0">
              <a:spcBef>
                <a:spcPts val="0"/>
              </a:spcBef>
              <a:spcAft>
                <a:spcPts val="0"/>
              </a:spcAft>
              <a:buSzPts val="1400"/>
              <a:buNone/>
              <a:defRPr sz="2400" b="0" i="0" u="none" strike="noStrike" cap="none"/>
            </a:lvl4pPr>
            <a:lvl5pPr marR="0" lvl="4" algn="l" rtl="0">
              <a:spcBef>
                <a:spcPts val="0"/>
              </a:spcBef>
              <a:spcAft>
                <a:spcPts val="0"/>
              </a:spcAft>
              <a:buSzPts val="1400"/>
              <a:buNone/>
              <a:defRPr sz="2400" b="0" i="0" u="none" strike="noStrike" cap="none"/>
            </a:lvl5pPr>
            <a:lvl6pPr marR="0" lvl="5" algn="l" rtl="0">
              <a:spcBef>
                <a:spcPts val="0"/>
              </a:spcBef>
              <a:spcAft>
                <a:spcPts val="0"/>
              </a:spcAft>
              <a:buSzPts val="1400"/>
              <a:buNone/>
              <a:defRPr sz="2400" b="0" i="0" u="none" strike="noStrike" cap="none"/>
            </a:lvl6pPr>
            <a:lvl7pPr marR="0" lvl="6" algn="l" rtl="0">
              <a:spcBef>
                <a:spcPts val="0"/>
              </a:spcBef>
              <a:spcAft>
                <a:spcPts val="0"/>
              </a:spcAft>
              <a:buSzPts val="1400"/>
              <a:buNone/>
              <a:defRPr sz="2400" b="0" i="0" u="none" strike="noStrike" cap="none"/>
            </a:lvl7pPr>
            <a:lvl8pPr marR="0" lvl="7" algn="l" rtl="0">
              <a:spcBef>
                <a:spcPts val="0"/>
              </a:spcBef>
              <a:spcAft>
                <a:spcPts val="0"/>
              </a:spcAft>
              <a:buSzPts val="1400"/>
              <a:buNone/>
              <a:defRPr sz="2400" b="0" i="0" u="none" strike="noStrike" cap="none"/>
            </a:lvl8pPr>
            <a:lvl9pPr marR="0" lvl="8" algn="l" rtl="0">
              <a:spcBef>
                <a:spcPts val="0"/>
              </a:spcBef>
              <a:spcAft>
                <a:spcPts val="0"/>
              </a:spcAft>
              <a:buSzPts val="1400"/>
              <a:buNone/>
              <a:defRPr sz="2400" b="0" i="0" u="none" strike="noStrike" cap="none"/>
            </a:lvl9pPr>
          </a:lstStyle>
          <a:p>
            <a:endParaRPr/>
          </a:p>
        </p:txBody>
      </p:sp>
      <p:sp>
        <p:nvSpPr>
          <p:cNvPr id="205" name="Google Shape;205;p52"/>
          <p:cNvSpPr txBox="1">
            <a:spLocks noGrp="1"/>
          </p:cNvSpPr>
          <p:nvPr>
            <p:ph type="body" idx="1"/>
          </p:nvPr>
        </p:nvSpPr>
        <p:spPr>
          <a:xfrm>
            <a:off x="609600" y="1604640"/>
            <a:ext cx="10972400" cy="39776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
        <p:nvSpPr>
          <p:cNvPr id="206" name="Google Shape;206;p52"/>
          <p:cNvSpPr txBox="1">
            <a:spLocks noGrp="1"/>
          </p:cNvSpPr>
          <p:nvPr>
            <p:ph type="body" idx="2"/>
          </p:nvPr>
        </p:nvSpPr>
        <p:spPr>
          <a:xfrm>
            <a:off x="609600" y="1604640"/>
            <a:ext cx="10972400" cy="39776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
        <p:nvSpPr>
          <p:cNvPr id="207" name="Google Shape;207;p52"/>
          <p:cNvSpPr/>
          <p:nvPr/>
        </p:nvSpPr>
        <p:spPr>
          <a:xfrm>
            <a:off x="609600" y="1604640"/>
            <a:ext cx="10972400" cy="3977600"/>
          </a:xfrm>
          <a:prstGeom prst="rect">
            <a:avLst/>
          </a:prstGeom>
          <a:noFill/>
          <a:ln>
            <a:noFill/>
          </a:ln>
        </p:spPr>
      </p:sp>
      <p:sp>
        <p:nvSpPr>
          <p:cNvPr id="208" name="Google Shape;208;p52"/>
          <p:cNvSpPr/>
          <p:nvPr/>
        </p:nvSpPr>
        <p:spPr>
          <a:xfrm>
            <a:off x="609600" y="1604640"/>
            <a:ext cx="10972400" cy="3977600"/>
          </a:xfrm>
          <a:prstGeom prst="rect">
            <a:avLst/>
          </a:prstGeom>
          <a:noFill/>
          <a:ln>
            <a:noFill/>
          </a:ln>
        </p:spPr>
      </p:sp>
    </p:spTree>
    <p:extLst>
      <p:ext uri="{BB962C8B-B14F-4D97-AF65-F5344CB8AC3E}">
        <p14:creationId xmlns:p14="http://schemas.microsoft.com/office/powerpoint/2010/main" val="165303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167"/>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9E6F35-0282-BF8A-3637-FA87FCE4A316}"/>
              </a:ext>
            </a:extLst>
          </p:cNvPr>
          <p:cNvSpPr>
            <a:spLocks noGrp="1"/>
          </p:cNvSpPr>
          <p:nvPr>
            <p:ph type="sldNum" sz="quarter" idx="4"/>
          </p:nvPr>
        </p:nvSpPr>
        <p:spPr>
          <a:xfrm>
            <a:off x="9370563" y="6476449"/>
            <a:ext cx="2743200" cy="366183"/>
          </a:xfrm>
          <a:prstGeom prst="rect">
            <a:avLst/>
          </a:prstGeom>
        </p:spPr>
        <p:txBody>
          <a:bodyPr vert="horz" lIns="91440" tIns="45720" rIns="91440" bIns="45720" rtlCol="0" anchor="ctr"/>
          <a:lstStyle>
            <a:lvl1pPr algn="r">
              <a:defRPr sz="1333">
                <a:solidFill>
                  <a:schemeClr val="tx1">
                    <a:tint val="75000"/>
                  </a:schemeClr>
                </a:solidFill>
              </a:defRPr>
            </a:lvl1pPr>
          </a:lstStyle>
          <a:p>
            <a:fld id="{028786D6-8D8C-44DA-8423-A9453F3EA35E}" type="slidenum">
              <a:rPr lang="en-GB" smtClean="0"/>
              <a:pPr/>
              <a:t>‹#›</a:t>
            </a:fld>
            <a:endParaRPr lang="en-GB"/>
          </a:p>
        </p:txBody>
      </p:sp>
    </p:spTree>
    <p:extLst>
      <p:ext uri="{BB962C8B-B14F-4D97-AF65-F5344CB8AC3E}">
        <p14:creationId xmlns:p14="http://schemas.microsoft.com/office/powerpoint/2010/main" val="141765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163"/>
        <p:cNvGrpSpPr/>
        <p:nvPr/>
      </p:nvGrpSpPr>
      <p:grpSpPr>
        <a:xfrm>
          <a:off x="0" y="0"/>
          <a:ext cx="0" cy="0"/>
          <a:chOff x="0" y="0"/>
          <a:chExt cx="0" cy="0"/>
        </a:xfrm>
      </p:grpSpPr>
      <p:sp>
        <p:nvSpPr>
          <p:cNvPr id="164" name="Google Shape;164;p41"/>
          <p:cNvSpPr txBox="1">
            <a:spLocks noGrp="1"/>
          </p:cNvSpPr>
          <p:nvPr>
            <p:ph type="title"/>
          </p:nvPr>
        </p:nvSpPr>
        <p:spPr>
          <a:xfrm>
            <a:off x="609600" y="273600"/>
            <a:ext cx="10972400" cy="114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2400" b="0" i="0" u="none" strike="noStrike" cap="none"/>
            </a:lvl1pPr>
            <a:lvl2pPr marR="0" lvl="1" algn="l" rtl="0">
              <a:spcBef>
                <a:spcPts val="0"/>
              </a:spcBef>
              <a:spcAft>
                <a:spcPts val="0"/>
              </a:spcAft>
              <a:buSzPts val="1400"/>
              <a:buNone/>
              <a:defRPr sz="2400" b="0" i="0" u="none" strike="noStrike" cap="none"/>
            </a:lvl2pPr>
            <a:lvl3pPr marR="0" lvl="2" algn="l" rtl="0">
              <a:spcBef>
                <a:spcPts val="0"/>
              </a:spcBef>
              <a:spcAft>
                <a:spcPts val="0"/>
              </a:spcAft>
              <a:buSzPts val="1400"/>
              <a:buNone/>
              <a:defRPr sz="2400" b="0" i="0" u="none" strike="noStrike" cap="none"/>
            </a:lvl3pPr>
            <a:lvl4pPr marR="0" lvl="3" algn="l" rtl="0">
              <a:spcBef>
                <a:spcPts val="0"/>
              </a:spcBef>
              <a:spcAft>
                <a:spcPts val="0"/>
              </a:spcAft>
              <a:buSzPts val="1400"/>
              <a:buNone/>
              <a:defRPr sz="2400" b="0" i="0" u="none" strike="noStrike" cap="none"/>
            </a:lvl4pPr>
            <a:lvl5pPr marR="0" lvl="4" algn="l" rtl="0">
              <a:spcBef>
                <a:spcPts val="0"/>
              </a:spcBef>
              <a:spcAft>
                <a:spcPts val="0"/>
              </a:spcAft>
              <a:buSzPts val="1400"/>
              <a:buNone/>
              <a:defRPr sz="2400" b="0" i="0" u="none" strike="noStrike" cap="none"/>
            </a:lvl5pPr>
            <a:lvl6pPr marR="0" lvl="5" algn="l" rtl="0">
              <a:spcBef>
                <a:spcPts val="0"/>
              </a:spcBef>
              <a:spcAft>
                <a:spcPts val="0"/>
              </a:spcAft>
              <a:buSzPts val="1400"/>
              <a:buNone/>
              <a:defRPr sz="2400" b="0" i="0" u="none" strike="noStrike" cap="none"/>
            </a:lvl6pPr>
            <a:lvl7pPr marR="0" lvl="6" algn="l" rtl="0">
              <a:spcBef>
                <a:spcPts val="0"/>
              </a:spcBef>
              <a:spcAft>
                <a:spcPts val="0"/>
              </a:spcAft>
              <a:buSzPts val="1400"/>
              <a:buNone/>
              <a:defRPr sz="2400" b="0" i="0" u="none" strike="noStrike" cap="none"/>
            </a:lvl7pPr>
            <a:lvl8pPr marR="0" lvl="7" algn="l" rtl="0">
              <a:spcBef>
                <a:spcPts val="0"/>
              </a:spcBef>
              <a:spcAft>
                <a:spcPts val="0"/>
              </a:spcAft>
              <a:buSzPts val="1400"/>
              <a:buNone/>
              <a:defRPr sz="2400" b="0" i="0" u="none" strike="noStrike" cap="none"/>
            </a:lvl8pPr>
            <a:lvl9pPr marR="0" lvl="8" algn="l" rtl="0">
              <a:spcBef>
                <a:spcPts val="0"/>
              </a:spcBef>
              <a:spcAft>
                <a:spcPts val="0"/>
              </a:spcAft>
              <a:buSzPts val="1400"/>
              <a:buNone/>
              <a:defRPr sz="2400" b="0" i="0" u="none" strike="noStrike" cap="none"/>
            </a:lvl9pPr>
          </a:lstStyle>
          <a:p>
            <a:endParaRPr/>
          </a:p>
        </p:txBody>
      </p:sp>
      <p:sp>
        <p:nvSpPr>
          <p:cNvPr id="165" name="Google Shape;165;p41"/>
          <p:cNvSpPr txBox="1">
            <a:spLocks noGrp="1"/>
          </p:cNvSpPr>
          <p:nvPr>
            <p:ph type="body" idx="1"/>
          </p:nvPr>
        </p:nvSpPr>
        <p:spPr>
          <a:xfrm>
            <a:off x="609600" y="1604640"/>
            <a:ext cx="5354400" cy="39776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
        <p:nvSpPr>
          <p:cNvPr id="166" name="Google Shape;166;p41"/>
          <p:cNvSpPr txBox="1">
            <a:spLocks noGrp="1"/>
          </p:cNvSpPr>
          <p:nvPr>
            <p:ph type="body" idx="2"/>
          </p:nvPr>
        </p:nvSpPr>
        <p:spPr>
          <a:xfrm>
            <a:off x="6232320" y="1604640"/>
            <a:ext cx="5354400" cy="39776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Tree>
    <p:extLst>
      <p:ext uri="{BB962C8B-B14F-4D97-AF65-F5344CB8AC3E}">
        <p14:creationId xmlns:p14="http://schemas.microsoft.com/office/powerpoint/2010/main" val="33723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168"/>
        <p:cNvGrpSpPr/>
        <p:nvPr/>
      </p:nvGrpSpPr>
      <p:grpSpPr>
        <a:xfrm>
          <a:off x="0" y="0"/>
          <a:ext cx="0" cy="0"/>
          <a:chOff x="0" y="0"/>
          <a:chExt cx="0" cy="0"/>
        </a:xfrm>
      </p:grpSpPr>
      <p:sp>
        <p:nvSpPr>
          <p:cNvPr id="169" name="Google Shape;169;p43"/>
          <p:cNvSpPr txBox="1">
            <a:spLocks noGrp="1"/>
          </p:cNvSpPr>
          <p:nvPr>
            <p:ph type="title"/>
          </p:nvPr>
        </p:nvSpPr>
        <p:spPr>
          <a:xfrm>
            <a:off x="609600" y="273600"/>
            <a:ext cx="10972400" cy="114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2400" b="0" i="0" u="none" strike="noStrike" cap="none"/>
            </a:lvl1pPr>
            <a:lvl2pPr marR="0" lvl="1" algn="l" rtl="0">
              <a:spcBef>
                <a:spcPts val="0"/>
              </a:spcBef>
              <a:spcAft>
                <a:spcPts val="0"/>
              </a:spcAft>
              <a:buSzPts val="1400"/>
              <a:buNone/>
              <a:defRPr sz="2400" b="0" i="0" u="none" strike="noStrike" cap="none"/>
            </a:lvl2pPr>
            <a:lvl3pPr marR="0" lvl="2" algn="l" rtl="0">
              <a:spcBef>
                <a:spcPts val="0"/>
              </a:spcBef>
              <a:spcAft>
                <a:spcPts val="0"/>
              </a:spcAft>
              <a:buSzPts val="1400"/>
              <a:buNone/>
              <a:defRPr sz="2400" b="0" i="0" u="none" strike="noStrike" cap="none"/>
            </a:lvl3pPr>
            <a:lvl4pPr marR="0" lvl="3" algn="l" rtl="0">
              <a:spcBef>
                <a:spcPts val="0"/>
              </a:spcBef>
              <a:spcAft>
                <a:spcPts val="0"/>
              </a:spcAft>
              <a:buSzPts val="1400"/>
              <a:buNone/>
              <a:defRPr sz="2400" b="0" i="0" u="none" strike="noStrike" cap="none"/>
            </a:lvl4pPr>
            <a:lvl5pPr marR="0" lvl="4" algn="l" rtl="0">
              <a:spcBef>
                <a:spcPts val="0"/>
              </a:spcBef>
              <a:spcAft>
                <a:spcPts val="0"/>
              </a:spcAft>
              <a:buSzPts val="1400"/>
              <a:buNone/>
              <a:defRPr sz="2400" b="0" i="0" u="none" strike="noStrike" cap="none"/>
            </a:lvl5pPr>
            <a:lvl6pPr marR="0" lvl="5" algn="l" rtl="0">
              <a:spcBef>
                <a:spcPts val="0"/>
              </a:spcBef>
              <a:spcAft>
                <a:spcPts val="0"/>
              </a:spcAft>
              <a:buSzPts val="1400"/>
              <a:buNone/>
              <a:defRPr sz="2400" b="0" i="0" u="none" strike="noStrike" cap="none"/>
            </a:lvl6pPr>
            <a:lvl7pPr marR="0" lvl="6" algn="l" rtl="0">
              <a:spcBef>
                <a:spcPts val="0"/>
              </a:spcBef>
              <a:spcAft>
                <a:spcPts val="0"/>
              </a:spcAft>
              <a:buSzPts val="1400"/>
              <a:buNone/>
              <a:defRPr sz="2400" b="0" i="0" u="none" strike="noStrike" cap="none"/>
            </a:lvl7pPr>
            <a:lvl8pPr marR="0" lvl="7" algn="l" rtl="0">
              <a:spcBef>
                <a:spcPts val="0"/>
              </a:spcBef>
              <a:spcAft>
                <a:spcPts val="0"/>
              </a:spcAft>
              <a:buSzPts val="1400"/>
              <a:buNone/>
              <a:defRPr sz="2400" b="0" i="0" u="none" strike="noStrike" cap="none"/>
            </a:lvl8pPr>
            <a:lvl9pPr marR="0" lvl="8" algn="l" rtl="0">
              <a:spcBef>
                <a:spcPts val="0"/>
              </a:spcBef>
              <a:spcAft>
                <a:spcPts val="0"/>
              </a:spcAft>
              <a:buSzPts val="1400"/>
              <a:buNone/>
              <a:defRPr sz="2400" b="0" i="0" u="none" strike="noStrike" cap="none"/>
            </a:lvl9pPr>
          </a:lstStyle>
          <a:p>
            <a:endParaRPr/>
          </a:p>
        </p:txBody>
      </p:sp>
      <p:sp>
        <p:nvSpPr>
          <p:cNvPr id="170" name="Google Shape;170;p43"/>
          <p:cNvSpPr txBox="1">
            <a:spLocks noGrp="1"/>
          </p:cNvSpPr>
          <p:nvPr>
            <p:ph type="subTitle" idx="1"/>
          </p:nvPr>
        </p:nvSpPr>
        <p:spPr>
          <a:xfrm>
            <a:off x="609600" y="1604640"/>
            <a:ext cx="10972400" cy="3977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2400" b="0" i="0" u="none" strike="noStrike" cap="none"/>
            </a:lvl1pPr>
            <a:lvl2pPr marR="0" lvl="1" algn="l" rtl="0">
              <a:spcBef>
                <a:spcPts val="0"/>
              </a:spcBef>
              <a:spcAft>
                <a:spcPts val="0"/>
              </a:spcAft>
              <a:buSzPts val="1400"/>
              <a:buNone/>
              <a:defRPr sz="2400" b="0" i="0" u="none" strike="noStrike" cap="none"/>
            </a:lvl2pPr>
            <a:lvl3pPr marR="0" lvl="2" algn="l" rtl="0">
              <a:spcBef>
                <a:spcPts val="0"/>
              </a:spcBef>
              <a:spcAft>
                <a:spcPts val="0"/>
              </a:spcAft>
              <a:buSzPts val="1400"/>
              <a:buNone/>
              <a:defRPr sz="2400" b="0" i="0" u="none" strike="noStrike" cap="none"/>
            </a:lvl3pPr>
            <a:lvl4pPr marR="0" lvl="3" algn="l" rtl="0">
              <a:spcBef>
                <a:spcPts val="0"/>
              </a:spcBef>
              <a:spcAft>
                <a:spcPts val="0"/>
              </a:spcAft>
              <a:buSzPts val="1400"/>
              <a:buNone/>
              <a:defRPr sz="2400" b="0" i="0" u="none" strike="noStrike" cap="none"/>
            </a:lvl4pPr>
            <a:lvl5pPr marR="0" lvl="4" algn="l" rtl="0">
              <a:spcBef>
                <a:spcPts val="0"/>
              </a:spcBef>
              <a:spcAft>
                <a:spcPts val="0"/>
              </a:spcAft>
              <a:buSzPts val="1400"/>
              <a:buNone/>
              <a:defRPr sz="2400" b="0" i="0" u="none" strike="noStrike" cap="none"/>
            </a:lvl5pPr>
            <a:lvl6pPr marR="0" lvl="5" algn="l" rtl="0">
              <a:spcBef>
                <a:spcPts val="0"/>
              </a:spcBef>
              <a:spcAft>
                <a:spcPts val="0"/>
              </a:spcAft>
              <a:buSzPts val="1400"/>
              <a:buNone/>
              <a:defRPr sz="2400" b="0" i="0" u="none" strike="noStrike" cap="none"/>
            </a:lvl6pPr>
            <a:lvl7pPr marR="0" lvl="6" algn="l" rtl="0">
              <a:spcBef>
                <a:spcPts val="0"/>
              </a:spcBef>
              <a:spcAft>
                <a:spcPts val="0"/>
              </a:spcAft>
              <a:buSzPts val="1400"/>
              <a:buNone/>
              <a:defRPr sz="2400" b="0" i="0" u="none" strike="noStrike" cap="none"/>
            </a:lvl7pPr>
            <a:lvl8pPr marR="0" lvl="7" algn="l" rtl="0">
              <a:spcBef>
                <a:spcPts val="0"/>
              </a:spcBef>
              <a:spcAft>
                <a:spcPts val="0"/>
              </a:spcAft>
              <a:buSzPts val="1400"/>
              <a:buNone/>
              <a:defRPr sz="2400" b="0" i="0" u="none" strike="noStrike" cap="none"/>
            </a:lvl8pPr>
            <a:lvl9pPr marR="0" lvl="8" algn="l" rtl="0">
              <a:spcBef>
                <a:spcPts val="0"/>
              </a:spcBef>
              <a:spcAft>
                <a:spcPts val="0"/>
              </a:spcAft>
              <a:buSzPts val="1400"/>
              <a:buNone/>
              <a:defRPr sz="2400" b="0" i="0" u="none" strike="noStrike" cap="none"/>
            </a:lvl9pPr>
          </a:lstStyle>
          <a:p>
            <a:endParaRPr/>
          </a:p>
        </p:txBody>
      </p:sp>
    </p:spTree>
    <p:extLst>
      <p:ext uri="{BB962C8B-B14F-4D97-AF65-F5344CB8AC3E}">
        <p14:creationId xmlns:p14="http://schemas.microsoft.com/office/powerpoint/2010/main" val="218834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176"/>
        <p:cNvGrpSpPr/>
        <p:nvPr/>
      </p:nvGrpSpPr>
      <p:grpSpPr>
        <a:xfrm>
          <a:off x="0" y="0"/>
          <a:ext cx="0" cy="0"/>
          <a:chOff x="0" y="0"/>
          <a:chExt cx="0" cy="0"/>
        </a:xfrm>
      </p:grpSpPr>
      <p:sp>
        <p:nvSpPr>
          <p:cNvPr id="177" name="Google Shape;177;p46"/>
          <p:cNvSpPr txBox="1">
            <a:spLocks noGrp="1"/>
          </p:cNvSpPr>
          <p:nvPr>
            <p:ph type="subTitle" idx="1"/>
          </p:nvPr>
        </p:nvSpPr>
        <p:spPr>
          <a:xfrm>
            <a:off x="609600" y="273600"/>
            <a:ext cx="10972400" cy="53084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2400" b="0" i="0" u="none" strike="noStrike" cap="none"/>
            </a:lvl1pPr>
            <a:lvl2pPr marR="0" lvl="1" algn="l" rtl="0">
              <a:spcBef>
                <a:spcPts val="0"/>
              </a:spcBef>
              <a:spcAft>
                <a:spcPts val="0"/>
              </a:spcAft>
              <a:buSzPts val="1400"/>
              <a:buNone/>
              <a:defRPr sz="2400" b="0" i="0" u="none" strike="noStrike" cap="none"/>
            </a:lvl2pPr>
            <a:lvl3pPr marR="0" lvl="2" algn="l" rtl="0">
              <a:spcBef>
                <a:spcPts val="0"/>
              </a:spcBef>
              <a:spcAft>
                <a:spcPts val="0"/>
              </a:spcAft>
              <a:buSzPts val="1400"/>
              <a:buNone/>
              <a:defRPr sz="2400" b="0" i="0" u="none" strike="noStrike" cap="none"/>
            </a:lvl3pPr>
            <a:lvl4pPr marR="0" lvl="3" algn="l" rtl="0">
              <a:spcBef>
                <a:spcPts val="0"/>
              </a:spcBef>
              <a:spcAft>
                <a:spcPts val="0"/>
              </a:spcAft>
              <a:buSzPts val="1400"/>
              <a:buNone/>
              <a:defRPr sz="2400" b="0" i="0" u="none" strike="noStrike" cap="none"/>
            </a:lvl4pPr>
            <a:lvl5pPr marR="0" lvl="4" algn="l" rtl="0">
              <a:spcBef>
                <a:spcPts val="0"/>
              </a:spcBef>
              <a:spcAft>
                <a:spcPts val="0"/>
              </a:spcAft>
              <a:buSzPts val="1400"/>
              <a:buNone/>
              <a:defRPr sz="2400" b="0" i="0" u="none" strike="noStrike" cap="none"/>
            </a:lvl5pPr>
            <a:lvl6pPr marR="0" lvl="5" algn="l" rtl="0">
              <a:spcBef>
                <a:spcPts val="0"/>
              </a:spcBef>
              <a:spcAft>
                <a:spcPts val="0"/>
              </a:spcAft>
              <a:buSzPts val="1400"/>
              <a:buNone/>
              <a:defRPr sz="2400" b="0" i="0" u="none" strike="noStrike" cap="none"/>
            </a:lvl6pPr>
            <a:lvl7pPr marR="0" lvl="6" algn="l" rtl="0">
              <a:spcBef>
                <a:spcPts val="0"/>
              </a:spcBef>
              <a:spcAft>
                <a:spcPts val="0"/>
              </a:spcAft>
              <a:buSzPts val="1400"/>
              <a:buNone/>
              <a:defRPr sz="2400" b="0" i="0" u="none" strike="noStrike" cap="none"/>
            </a:lvl7pPr>
            <a:lvl8pPr marR="0" lvl="7" algn="l" rtl="0">
              <a:spcBef>
                <a:spcPts val="0"/>
              </a:spcBef>
              <a:spcAft>
                <a:spcPts val="0"/>
              </a:spcAft>
              <a:buSzPts val="1400"/>
              <a:buNone/>
              <a:defRPr sz="2400" b="0" i="0" u="none" strike="noStrike" cap="none"/>
            </a:lvl8pPr>
            <a:lvl9pPr marR="0" lvl="8" algn="l" rtl="0">
              <a:spcBef>
                <a:spcPts val="0"/>
              </a:spcBef>
              <a:spcAft>
                <a:spcPts val="0"/>
              </a:spcAft>
              <a:buSzPts val="1400"/>
              <a:buNone/>
              <a:defRPr sz="2400" b="0" i="0" u="none" strike="noStrike" cap="none"/>
            </a:lvl9pPr>
          </a:lstStyle>
          <a:p>
            <a:endParaRPr/>
          </a:p>
        </p:txBody>
      </p:sp>
    </p:spTree>
    <p:extLst>
      <p:ext uri="{BB962C8B-B14F-4D97-AF65-F5344CB8AC3E}">
        <p14:creationId xmlns:p14="http://schemas.microsoft.com/office/powerpoint/2010/main" val="1643319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178"/>
        <p:cNvGrpSpPr/>
        <p:nvPr/>
      </p:nvGrpSpPr>
      <p:grpSpPr>
        <a:xfrm>
          <a:off x="0" y="0"/>
          <a:ext cx="0" cy="0"/>
          <a:chOff x="0" y="0"/>
          <a:chExt cx="0" cy="0"/>
        </a:xfrm>
      </p:grpSpPr>
      <p:sp>
        <p:nvSpPr>
          <p:cNvPr id="179" name="Google Shape;179;p47"/>
          <p:cNvSpPr txBox="1">
            <a:spLocks noGrp="1"/>
          </p:cNvSpPr>
          <p:nvPr>
            <p:ph type="title"/>
          </p:nvPr>
        </p:nvSpPr>
        <p:spPr>
          <a:xfrm>
            <a:off x="609600" y="273600"/>
            <a:ext cx="10972400" cy="114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2400" b="0" i="0" u="none" strike="noStrike" cap="none"/>
            </a:lvl1pPr>
            <a:lvl2pPr marR="0" lvl="1" algn="l" rtl="0">
              <a:spcBef>
                <a:spcPts val="0"/>
              </a:spcBef>
              <a:spcAft>
                <a:spcPts val="0"/>
              </a:spcAft>
              <a:buSzPts val="1400"/>
              <a:buNone/>
              <a:defRPr sz="2400" b="0" i="0" u="none" strike="noStrike" cap="none"/>
            </a:lvl2pPr>
            <a:lvl3pPr marR="0" lvl="2" algn="l" rtl="0">
              <a:spcBef>
                <a:spcPts val="0"/>
              </a:spcBef>
              <a:spcAft>
                <a:spcPts val="0"/>
              </a:spcAft>
              <a:buSzPts val="1400"/>
              <a:buNone/>
              <a:defRPr sz="2400" b="0" i="0" u="none" strike="noStrike" cap="none"/>
            </a:lvl3pPr>
            <a:lvl4pPr marR="0" lvl="3" algn="l" rtl="0">
              <a:spcBef>
                <a:spcPts val="0"/>
              </a:spcBef>
              <a:spcAft>
                <a:spcPts val="0"/>
              </a:spcAft>
              <a:buSzPts val="1400"/>
              <a:buNone/>
              <a:defRPr sz="2400" b="0" i="0" u="none" strike="noStrike" cap="none"/>
            </a:lvl4pPr>
            <a:lvl5pPr marR="0" lvl="4" algn="l" rtl="0">
              <a:spcBef>
                <a:spcPts val="0"/>
              </a:spcBef>
              <a:spcAft>
                <a:spcPts val="0"/>
              </a:spcAft>
              <a:buSzPts val="1400"/>
              <a:buNone/>
              <a:defRPr sz="2400" b="0" i="0" u="none" strike="noStrike" cap="none"/>
            </a:lvl5pPr>
            <a:lvl6pPr marR="0" lvl="5" algn="l" rtl="0">
              <a:spcBef>
                <a:spcPts val="0"/>
              </a:spcBef>
              <a:spcAft>
                <a:spcPts val="0"/>
              </a:spcAft>
              <a:buSzPts val="1400"/>
              <a:buNone/>
              <a:defRPr sz="2400" b="0" i="0" u="none" strike="noStrike" cap="none"/>
            </a:lvl6pPr>
            <a:lvl7pPr marR="0" lvl="6" algn="l" rtl="0">
              <a:spcBef>
                <a:spcPts val="0"/>
              </a:spcBef>
              <a:spcAft>
                <a:spcPts val="0"/>
              </a:spcAft>
              <a:buSzPts val="1400"/>
              <a:buNone/>
              <a:defRPr sz="2400" b="0" i="0" u="none" strike="noStrike" cap="none"/>
            </a:lvl7pPr>
            <a:lvl8pPr marR="0" lvl="7" algn="l" rtl="0">
              <a:spcBef>
                <a:spcPts val="0"/>
              </a:spcBef>
              <a:spcAft>
                <a:spcPts val="0"/>
              </a:spcAft>
              <a:buSzPts val="1400"/>
              <a:buNone/>
              <a:defRPr sz="2400" b="0" i="0" u="none" strike="noStrike" cap="none"/>
            </a:lvl8pPr>
            <a:lvl9pPr marR="0" lvl="8" algn="l" rtl="0">
              <a:spcBef>
                <a:spcPts val="0"/>
              </a:spcBef>
              <a:spcAft>
                <a:spcPts val="0"/>
              </a:spcAft>
              <a:buSzPts val="1400"/>
              <a:buNone/>
              <a:defRPr sz="2400" b="0" i="0" u="none" strike="noStrike" cap="none"/>
            </a:lvl9pPr>
          </a:lstStyle>
          <a:p>
            <a:endParaRPr/>
          </a:p>
        </p:txBody>
      </p:sp>
      <p:sp>
        <p:nvSpPr>
          <p:cNvPr id="180" name="Google Shape;180;p47"/>
          <p:cNvSpPr txBox="1">
            <a:spLocks noGrp="1"/>
          </p:cNvSpPr>
          <p:nvPr>
            <p:ph type="body" idx="1"/>
          </p:nvPr>
        </p:nvSpPr>
        <p:spPr>
          <a:xfrm>
            <a:off x="609600" y="1604640"/>
            <a:ext cx="5354400" cy="18968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
        <p:nvSpPr>
          <p:cNvPr id="181" name="Google Shape;181;p47"/>
          <p:cNvSpPr txBox="1">
            <a:spLocks noGrp="1"/>
          </p:cNvSpPr>
          <p:nvPr>
            <p:ph type="body" idx="2"/>
          </p:nvPr>
        </p:nvSpPr>
        <p:spPr>
          <a:xfrm>
            <a:off x="609600" y="3682560"/>
            <a:ext cx="5354400" cy="18968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
        <p:nvSpPr>
          <p:cNvPr id="182" name="Google Shape;182;p47"/>
          <p:cNvSpPr txBox="1">
            <a:spLocks noGrp="1"/>
          </p:cNvSpPr>
          <p:nvPr>
            <p:ph type="body" idx="3"/>
          </p:nvPr>
        </p:nvSpPr>
        <p:spPr>
          <a:xfrm>
            <a:off x="6232320" y="1604640"/>
            <a:ext cx="5354400" cy="39776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Tree>
    <p:extLst>
      <p:ext uri="{BB962C8B-B14F-4D97-AF65-F5344CB8AC3E}">
        <p14:creationId xmlns:p14="http://schemas.microsoft.com/office/powerpoint/2010/main" val="3391526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183"/>
        <p:cNvGrpSpPr/>
        <p:nvPr/>
      </p:nvGrpSpPr>
      <p:grpSpPr>
        <a:xfrm>
          <a:off x="0" y="0"/>
          <a:ext cx="0" cy="0"/>
          <a:chOff x="0" y="0"/>
          <a:chExt cx="0" cy="0"/>
        </a:xfrm>
      </p:grpSpPr>
      <p:sp>
        <p:nvSpPr>
          <p:cNvPr id="184" name="Google Shape;184;p48"/>
          <p:cNvSpPr txBox="1">
            <a:spLocks noGrp="1"/>
          </p:cNvSpPr>
          <p:nvPr>
            <p:ph type="title"/>
          </p:nvPr>
        </p:nvSpPr>
        <p:spPr>
          <a:xfrm>
            <a:off x="609600" y="273600"/>
            <a:ext cx="10972400" cy="114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2400" b="0" i="0" u="none" strike="noStrike" cap="none"/>
            </a:lvl1pPr>
            <a:lvl2pPr marR="0" lvl="1" algn="l" rtl="0">
              <a:spcBef>
                <a:spcPts val="0"/>
              </a:spcBef>
              <a:spcAft>
                <a:spcPts val="0"/>
              </a:spcAft>
              <a:buSzPts val="1400"/>
              <a:buNone/>
              <a:defRPr sz="2400" b="0" i="0" u="none" strike="noStrike" cap="none"/>
            </a:lvl2pPr>
            <a:lvl3pPr marR="0" lvl="2" algn="l" rtl="0">
              <a:spcBef>
                <a:spcPts val="0"/>
              </a:spcBef>
              <a:spcAft>
                <a:spcPts val="0"/>
              </a:spcAft>
              <a:buSzPts val="1400"/>
              <a:buNone/>
              <a:defRPr sz="2400" b="0" i="0" u="none" strike="noStrike" cap="none"/>
            </a:lvl3pPr>
            <a:lvl4pPr marR="0" lvl="3" algn="l" rtl="0">
              <a:spcBef>
                <a:spcPts val="0"/>
              </a:spcBef>
              <a:spcAft>
                <a:spcPts val="0"/>
              </a:spcAft>
              <a:buSzPts val="1400"/>
              <a:buNone/>
              <a:defRPr sz="2400" b="0" i="0" u="none" strike="noStrike" cap="none"/>
            </a:lvl4pPr>
            <a:lvl5pPr marR="0" lvl="4" algn="l" rtl="0">
              <a:spcBef>
                <a:spcPts val="0"/>
              </a:spcBef>
              <a:spcAft>
                <a:spcPts val="0"/>
              </a:spcAft>
              <a:buSzPts val="1400"/>
              <a:buNone/>
              <a:defRPr sz="2400" b="0" i="0" u="none" strike="noStrike" cap="none"/>
            </a:lvl5pPr>
            <a:lvl6pPr marR="0" lvl="5" algn="l" rtl="0">
              <a:spcBef>
                <a:spcPts val="0"/>
              </a:spcBef>
              <a:spcAft>
                <a:spcPts val="0"/>
              </a:spcAft>
              <a:buSzPts val="1400"/>
              <a:buNone/>
              <a:defRPr sz="2400" b="0" i="0" u="none" strike="noStrike" cap="none"/>
            </a:lvl6pPr>
            <a:lvl7pPr marR="0" lvl="6" algn="l" rtl="0">
              <a:spcBef>
                <a:spcPts val="0"/>
              </a:spcBef>
              <a:spcAft>
                <a:spcPts val="0"/>
              </a:spcAft>
              <a:buSzPts val="1400"/>
              <a:buNone/>
              <a:defRPr sz="2400" b="0" i="0" u="none" strike="noStrike" cap="none"/>
            </a:lvl7pPr>
            <a:lvl8pPr marR="0" lvl="7" algn="l" rtl="0">
              <a:spcBef>
                <a:spcPts val="0"/>
              </a:spcBef>
              <a:spcAft>
                <a:spcPts val="0"/>
              </a:spcAft>
              <a:buSzPts val="1400"/>
              <a:buNone/>
              <a:defRPr sz="2400" b="0" i="0" u="none" strike="noStrike" cap="none"/>
            </a:lvl8pPr>
            <a:lvl9pPr marR="0" lvl="8" algn="l" rtl="0">
              <a:spcBef>
                <a:spcPts val="0"/>
              </a:spcBef>
              <a:spcAft>
                <a:spcPts val="0"/>
              </a:spcAft>
              <a:buSzPts val="1400"/>
              <a:buNone/>
              <a:defRPr sz="2400" b="0" i="0" u="none" strike="noStrike" cap="none"/>
            </a:lvl9pPr>
          </a:lstStyle>
          <a:p>
            <a:endParaRPr/>
          </a:p>
        </p:txBody>
      </p:sp>
      <p:sp>
        <p:nvSpPr>
          <p:cNvPr id="185" name="Google Shape;185;p48"/>
          <p:cNvSpPr txBox="1">
            <a:spLocks noGrp="1"/>
          </p:cNvSpPr>
          <p:nvPr>
            <p:ph type="body" idx="1"/>
          </p:nvPr>
        </p:nvSpPr>
        <p:spPr>
          <a:xfrm>
            <a:off x="609600" y="1604640"/>
            <a:ext cx="5354400" cy="39776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
        <p:nvSpPr>
          <p:cNvPr id="186" name="Google Shape;186;p48"/>
          <p:cNvSpPr txBox="1">
            <a:spLocks noGrp="1"/>
          </p:cNvSpPr>
          <p:nvPr>
            <p:ph type="body" idx="2"/>
          </p:nvPr>
        </p:nvSpPr>
        <p:spPr>
          <a:xfrm>
            <a:off x="6232320" y="1604640"/>
            <a:ext cx="5354400" cy="18968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
        <p:nvSpPr>
          <p:cNvPr id="187" name="Google Shape;187;p48"/>
          <p:cNvSpPr txBox="1">
            <a:spLocks noGrp="1"/>
          </p:cNvSpPr>
          <p:nvPr>
            <p:ph type="body" idx="3"/>
          </p:nvPr>
        </p:nvSpPr>
        <p:spPr>
          <a:xfrm>
            <a:off x="6232320" y="3682560"/>
            <a:ext cx="5354400" cy="18968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Tree>
    <p:extLst>
      <p:ext uri="{BB962C8B-B14F-4D97-AF65-F5344CB8AC3E}">
        <p14:creationId xmlns:p14="http://schemas.microsoft.com/office/powerpoint/2010/main" val="1068261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188"/>
        <p:cNvGrpSpPr/>
        <p:nvPr/>
      </p:nvGrpSpPr>
      <p:grpSpPr>
        <a:xfrm>
          <a:off x="0" y="0"/>
          <a:ext cx="0" cy="0"/>
          <a:chOff x="0" y="0"/>
          <a:chExt cx="0" cy="0"/>
        </a:xfrm>
      </p:grpSpPr>
      <p:sp>
        <p:nvSpPr>
          <p:cNvPr id="189" name="Google Shape;189;p49"/>
          <p:cNvSpPr txBox="1">
            <a:spLocks noGrp="1"/>
          </p:cNvSpPr>
          <p:nvPr>
            <p:ph type="title"/>
          </p:nvPr>
        </p:nvSpPr>
        <p:spPr>
          <a:xfrm>
            <a:off x="609600" y="273600"/>
            <a:ext cx="10972400" cy="114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2400" b="0" i="0" u="none" strike="noStrike" cap="none"/>
            </a:lvl1pPr>
            <a:lvl2pPr marR="0" lvl="1" algn="l" rtl="0">
              <a:spcBef>
                <a:spcPts val="0"/>
              </a:spcBef>
              <a:spcAft>
                <a:spcPts val="0"/>
              </a:spcAft>
              <a:buSzPts val="1400"/>
              <a:buNone/>
              <a:defRPr sz="2400" b="0" i="0" u="none" strike="noStrike" cap="none"/>
            </a:lvl2pPr>
            <a:lvl3pPr marR="0" lvl="2" algn="l" rtl="0">
              <a:spcBef>
                <a:spcPts val="0"/>
              </a:spcBef>
              <a:spcAft>
                <a:spcPts val="0"/>
              </a:spcAft>
              <a:buSzPts val="1400"/>
              <a:buNone/>
              <a:defRPr sz="2400" b="0" i="0" u="none" strike="noStrike" cap="none"/>
            </a:lvl3pPr>
            <a:lvl4pPr marR="0" lvl="3" algn="l" rtl="0">
              <a:spcBef>
                <a:spcPts val="0"/>
              </a:spcBef>
              <a:spcAft>
                <a:spcPts val="0"/>
              </a:spcAft>
              <a:buSzPts val="1400"/>
              <a:buNone/>
              <a:defRPr sz="2400" b="0" i="0" u="none" strike="noStrike" cap="none"/>
            </a:lvl4pPr>
            <a:lvl5pPr marR="0" lvl="4" algn="l" rtl="0">
              <a:spcBef>
                <a:spcPts val="0"/>
              </a:spcBef>
              <a:spcAft>
                <a:spcPts val="0"/>
              </a:spcAft>
              <a:buSzPts val="1400"/>
              <a:buNone/>
              <a:defRPr sz="2400" b="0" i="0" u="none" strike="noStrike" cap="none"/>
            </a:lvl5pPr>
            <a:lvl6pPr marR="0" lvl="5" algn="l" rtl="0">
              <a:spcBef>
                <a:spcPts val="0"/>
              </a:spcBef>
              <a:spcAft>
                <a:spcPts val="0"/>
              </a:spcAft>
              <a:buSzPts val="1400"/>
              <a:buNone/>
              <a:defRPr sz="2400" b="0" i="0" u="none" strike="noStrike" cap="none"/>
            </a:lvl6pPr>
            <a:lvl7pPr marR="0" lvl="6" algn="l" rtl="0">
              <a:spcBef>
                <a:spcPts val="0"/>
              </a:spcBef>
              <a:spcAft>
                <a:spcPts val="0"/>
              </a:spcAft>
              <a:buSzPts val="1400"/>
              <a:buNone/>
              <a:defRPr sz="2400" b="0" i="0" u="none" strike="noStrike" cap="none"/>
            </a:lvl7pPr>
            <a:lvl8pPr marR="0" lvl="7" algn="l" rtl="0">
              <a:spcBef>
                <a:spcPts val="0"/>
              </a:spcBef>
              <a:spcAft>
                <a:spcPts val="0"/>
              </a:spcAft>
              <a:buSzPts val="1400"/>
              <a:buNone/>
              <a:defRPr sz="2400" b="0" i="0" u="none" strike="noStrike" cap="none"/>
            </a:lvl8pPr>
            <a:lvl9pPr marR="0" lvl="8" algn="l" rtl="0">
              <a:spcBef>
                <a:spcPts val="0"/>
              </a:spcBef>
              <a:spcAft>
                <a:spcPts val="0"/>
              </a:spcAft>
              <a:buSzPts val="1400"/>
              <a:buNone/>
              <a:defRPr sz="2400" b="0" i="0" u="none" strike="noStrike" cap="none"/>
            </a:lvl9pPr>
          </a:lstStyle>
          <a:p>
            <a:endParaRPr/>
          </a:p>
        </p:txBody>
      </p:sp>
      <p:sp>
        <p:nvSpPr>
          <p:cNvPr id="190" name="Google Shape;190;p49"/>
          <p:cNvSpPr txBox="1">
            <a:spLocks noGrp="1"/>
          </p:cNvSpPr>
          <p:nvPr>
            <p:ph type="body" idx="1"/>
          </p:nvPr>
        </p:nvSpPr>
        <p:spPr>
          <a:xfrm>
            <a:off x="609600" y="1604640"/>
            <a:ext cx="5354400" cy="18968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
        <p:nvSpPr>
          <p:cNvPr id="191" name="Google Shape;191;p49"/>
          <p:cNvSpPr txBox="1">
            <a:spLocks noGrp="1"/>
          </p:cNvSpPr>
          <p:nvPr>
            <p:ph type="body" idx="2"/>
          </p:nvPr>
        </p:nvSpPr>
        <p:spPr>
          <a:xfrm>
            <a:off x="6232320" y="1604640"/>
            <a:ext cx="5354400" cy="18968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
        <p:nvSpPr>
          <p:cNvPr id="192" name="Google Shape;192;p49"/>
          <p:cNvSpPr txBox="1">
            <a:spLocks noGrp="1"/>
          </p:cNvSpPr>
          <p:nvPr>
            <p:ph type="body" idx="3"/>
          </p:nvPr>
        </p:nvSpPr>
        <p:spPr>
          <a:xfrm>
            <a:off x="609600" y="3682560"/>
            <a:ext cx="10972400" cy="18968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Tree>
    <p:extLst>
      <p:ext uri="{BB962C8B-B14F-4D97-AF65-F5344CB8AC3E}">
        <p14:creationId xmlns:p14="http://schemas.microsoft.com/office/powerpoint/2010/main" val="3704234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193"/>
        <p:cNvGrpSpPr/>
        <p:nvPr/>
      </p:nvGrpSpPr>
      <p:grpSpPr>
        <a:xfrm>
          <a:off x="0" y="0"/>
          <a:ext cx="0" cy="0"/>
          <a:chOff x="0" y="0"/>
          <a:chExt cx="0" cy="0"/>
        </a:xfrm>
      </p:grpSpPr>
      <p:sp>
        <p:nvSpPr>
          <p:cNvPr id="194" name="Google Shape;194;p50"/>
          <p:cNvSpPr txBox="1">
            <a:spLocks noGrp="1"/>
          </p:cNvSpPr>
          <p:nvPr>
            <p:ph type="title"/>
          </p:nvPr>
        </p:nvSpPr>
        <p:spPr>
          <a:xfrm>
            <a:off x="609600" y="273600"/>
            <a:ext cx="10972400" cy="114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2400" b="0" i="0" u="none" strike="noStrike" cap="none"/>
            </a:lvl1pPr>
            <a:lvl2pPr marR="0" lvl="1" algn="l" rtl="0">
              <a:spcBef>
                <a:spcPts val="0"/>
              </a:spcBef>
              <a:spcAft>
                <a:spcPts val="0"/>
              </a:spcAft>
              <a:buSzPts val="1400"/>
              <a:buNone/>
              <a:defRPr sz="2400" b="0" i="0" u="none" strike="noStrike" cap="none"/>
            </a:lvl2pPr>
            <a:lvl3pPr marR="0" lvl="2" algn="l" rtl="0">
              <a:spcBef>
                <a:spcPts val="0"/>
              </a:spcBef>
              <a:spcAft>
                <a:spcPts val="0"/>
              </a:spcAft>
              <a:buSzPts val="1400"/>
              <a:buNone/>
              <a:defRPr sz="2400" b="0" i="0" u="none" strike="noStrike" cap="none"/>
            </a:lvl3pPr>
            <a:lvl4pPr marR="0" lvl="3" algn="l" rtl="0">
              <a:spcBef>
                <a:spcPts val="0"/>
              </a:spcBef>
              <a:spcAft>
                <a:spcPts val="0"/>
              </a:spcAft>
              <a:buSzPts val="1400"/>
              <a:buNone/>
              <a:defRPr sz="2400" b="0" i="0" u="none" strike="noStrike" cap="none"/>
            </a:lvl4pPr>
            <a:lvl5pPr marR="0" lvl="4" algn="l" rtl="0">
              <a:spcBef>
                <a:spcPts val="0"/>
              </a:spcBef>
              <a:spcAft>
                <a:spcPts val="0"/>
              </a:spcAft>
              <a:buSzPts val="1400"/>
              <a:buNone/>
              <a:defRPr sz="2400" b="0" i="0" u="none" strike="noStrike" cap="none"/>
            </a:lvl5pPr>
            <a:lvl6pPr marR="0" lvl="5" algn="l" rtl="0">
              <a:spcBef>
                <a:spcPts val="0"/>
              </a:spcBef>
              <a:spcAft>
                <a:spcPts val="0"/>
              </a:spcAft>
              <a:buSzPts val="1400"/>
              <a:buNone/>
              <a:defRPr sz="2400" b="0" i="0" u="none" strike="noStrike" cap="none"/>
            </a:lvl6pPr>
            <a:lvl7pPr marR="0" lvl="6" algn="l" rtl="0">
              <a:spcBef>
                <a:spcPts val="0"/>
              </a:spcBef>
              <a:spcAft>
                <a:spcPts val="0"/>
              </a:spcAft>
              <a:buSzPts val="1400"/>
              <a:buNone/>
              <a:defRPr sz="2400" b="0" i="0" u="none" strike="noStrike" cap="none"/>
            </a:lvl7pPr>
            <a:lvl8pPr marR="0" lvl="7" algn="l" rtl="0">
              <a:spcBef>
                <a:spcPts val="0"/>
              </a:spcBef>
              <a:spcAft>
                <a:spcPts val="0"/>
              </a:spcAft>
              <a:buSzPts val="1400"/>
              <a:buNone/>
              <a:defRPr sz="2400" b="0" i="0" u="none" strike="noStrike" cap="none"/>
            </a:lvl8pPr>
            <a:lvl9pPr marR="0" lvl="8" algn="l" rtl="0">
              <a:spcBef>
                <a:spcPts val="0"/>
              </a:spcBef>
              <a:spcAft>
                <a:spcPts val="0"/>
              </a:spcAft>
              <a:buSzPts val="1400"/>
              <a:buNone/>
              <a:defRPr sz="2400" b="0" i="0" u="none" strike="noStrike" cap="none"/>
            </a:lvl9pPr>
          </a:lstStyle>
          <a:p>
            <a:endParaRPr/>
          </a:p>
        </p:txBody>
      </p:sp>
      <p:sp>
        <p:nvSpPr>
          <p:cNvPr id="195" name="Google Shape;195;p50"/>
          <p:cNvSpPr txBox="1">
            <a:spLocks noGrp="1"/>
          </p:cNvSpPr>
          <p:nvPr>
            <p:ph type="body" idx="1"/>
          </p:nvPr>
        </p:nvSpPr>
        <p:spPr>
          <a:xfrm>
            <a:off x="609600" y="1604640"/>
            <a:ext cx="10972400" cy="18968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
        <p:nvSpPr>
          <p:cNvPr id="196" name="Google Shape;196;p50"/>
          <p:cNvSpPr txBox="1">
            <a:spLocks noGrp="1"/>
          </p:cNvSpPr>
          <p:nvPr>
            <p:ph type="body" idx="2"/>
          </p:nvPr>
        </p:nvSpPr>
        <p:spPr>
          <a:xfrm>
            <a:off x="609600" y="3682560"/>
            <a:ext cx="10972400" cy="18968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Tree>
    <p:extLst>
      <p:ext uri="{BB962C8B-B14F-4D97-AF65-F5344CB8AC3E}">
        <p14:creationId xmlns:p14="http://schemas.microsoft.com/office/powerpoint/2010/main" val="2578840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197"/>
        <p:cNvGrpSpPr/>
        <p:nvPr/>
      </p:nvGrpSpPr>
      <p:grpSpPr>
        <a:xfrm>
          <a:off x="0" y="0"/>
          <a:ext cx="0" cy="0"/>
          <a:chOff x="0" y="0"/>
          <a:chExt cx="0" cy="0"/>
        </a:xfrm>
      </p:grpSpPr>
      <p:sp>
        <p:nvSpPr>
          <p:cNvPr id="198" name="Google Shape;198;p51"/>
          <p:cNvSpPr txBox="1">
            <a:spLocks noGrp="1"/>
          </p:cNvSpPr>
          <p:nvPr>
            <p:ph type="title"/>
          </p:nvPr>
        </p:nvSpPr>
        <p:spPr>
          <a:xfrm>
            <a:off x="609600" y="273600"/>
            <a:ext cx="10972400" cy="114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2400" b="0" i="0" u="none" strike="noStrike" cap="none"/>
            </a:lvl1pPr>
            <a:lvl2pPr marR="0" lvl="1" algn="l" rtl="0">
              <a:spcBef>
                <a:spcPts val="0"/>
              </a:spcBef>
              <a:spcAft>
                <a:spcPts val="0"/>
              </a:spcAft>
              <a:buSzPts val="1400"/>
              <a:buNone/>
              <a:defRPr sz="2400" b="0" i="0" u="none" strike="noStrike" cap="none"/>
            </a:lvl2pPr>
            <a:lvl3pPr marR="0" lvl="2" algn="l" rtl="0">
              <a:spcBef>
                <a:spcPts val="0"/>
              </a:spcBef>
              <a:spcAft>
                <a:spcPts val="0"/>
              </a:spcAft>
              <a:buSzPts val="1400"/>
              <a:buNone/>
              <a:defRPr sz="2400" b="0" i="0" u="none" strike="noStrike" cap="none"/>
            </a:lvl3pPr>
            <a:lvl4pPr marR="0" lvl="3" algn="l" rtl="0">
              <a:spcBef>
                <a:spcPts val="0"/>
              </a:spcBef>
              <a:spcAft>
                <a:spcPts val="0"/>
              </a:spcAft>
              <a:buSzPts val="1400"/>
              <a:buNone/>
              <a:defRPr sz="2400" b="0" i="0" u="none" strike="noStrike" cap="none"/>
            </a:lvl4pPr>
            <a:lvl5pPr marR="0" lvl="4" algn="l" rtl="0">
              <a:spcBef>
                <a:spcPts val="0"/>
              </a:spcBef>
              <a:spcAft>
                <a:spcPts val="0"/>
              </a:spcAft>
              <a:buSzPts val="1400"/>
              <a:buNone/>
              <a:defRPr sz="2400" b="0" i="0" u="none" strike="noStrike" cap="none"/>
            </a:lvl5pPr>
            <a:lvl6pPr marR="0" lvl="5" algn="l" rtl="0">
              <a:spcBef>
                <a:spcPts val="0"/>
              </a:spcBef>
              <a:spcAft>
                <a:spcPts val="0"/>
              </a:spcAft>
              <a:buSzPts val="1400"/>
              <a:buNone/>
              <a:defRPr sz="2400" b="0" i="0" u="none" strike="noStrike" cap="none"/>
            </a:lvl6pPr>
            <a:lvl7pPr marR="0" lvl="6" algn="l" rtl="0">
              <a:spcBef>
                <a:spcPts val="0"/>
              </a:spcBef>
              <a:spcAft>
                <a:spcPts val="0"/>
              </a:spcAft>
              <a:buSzPts val="1400"/>
              <a:buNone/>
              <a:defRPr sz="2400" b="0" i="0" u="none" strike="noStrike" cap="none"/>
            </a:lvl7pPr>
            <a:lvl8pPr marR="0" lvl="7" algn="l" rtl="0">
              <a:spcBef>
                <a:spcPts val="0"/>
              </a:spcBef>
              <a:spcAft>
                <a:spcPts val="0"/>
              </a:spcAft>
              <a:buSzPts val="1400"/>
              <a:buNone/>
              <a:defRPr sz="2400" b="0" i="0" u="none" strike="noStrike" cap="none"/>
            </a:lvl8pPr>
            <a:lvl9pPr marR="0" lvl="8" algn="l" rtl="0">
              <a:spcBef>
                <a:spcPts val="0"/>
              </a:spcBef>
              <a:spcAft>
                <a:spcPts val="0"/>
              </a:spcAft>
              <a:buSzPts val="1400"/>
              <a:buNone/>
              <a:defRPr sz="2400" b="0" i="0" u="none" strike="noStrike" cap="none"/>
            </a:lvl9pPr>
          </a:lstStyle>
          <a:p>
            <a:endParaRPr/>
          </a:p>
        </p:txBody>
      </p:sp>
      <p:sp>
        <p:nvSpPr>
          <p:cNvPr id="199" name="Google Shape;199;p51"/>
          <p:cNvSpPr txBox="1">
            <a:spLocks noGrp="1"/>
          </p:cNvSpPr>
          <p:nvPr>
            <p:ph type="body" idx="1"/>
          </p:nvPr>
        </p:nvSpPr>
        <p:spPr>
          <a:xfrm>
            <a:off x="609600" y="1604640"/>
            <a:ext cx="5354400" cy="18968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
        <p:nvSpPr>
          <p:cNvPr id="200" name="Google Shape;200;p51"/>
          <p:cNvSpPr txBox="1">
            <a:spLocks noGrp="1"/>
          </p:cNvSpPr>
          <p:nvPr>
            <p:ph type="body" idx="2"/>
          </p:nvPr>
        </p:nvSpPr>
        <p:spPr>
          <a:xfrm>
            <a:off x="6232320" y="1604640"/>
            <a:ext cx="5354400" cy="18968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
        <p:nvSpPr>
          <p:cNvPr id="201" name="Google Shape;201;p51"/>
          <p:cNvSpPr txBox="1">
            <a:spLocks noGrp="1"/>
          </p:cNvSpPr>
          <p:nvPr>
            <p:ph type="body" idx="3"/>
          </p:nvPr>
        </p:nvSpPr>
        <p:spPr>
          <a:xfrm>
            <a:off x="6232320" y="3682560"/>
            <a:ext cx="5354400" cy="18968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
        <p:nvSpPr>
          <p:cNvPr id="202" name="Google Shape;202;p51"/>
          <p:cNvSpPr txBox="1">
            <a:spLocks noGrp="1"/>
          </p:cNvSpPr>
          <p:nvPr>
            <p:ph type="body" idx="4"/>
          </p:nvPr>
        </p:nvSpPr>
        <p:spPr>
          <a:xfrm>
            <a:off x="609600" y="3682560"/>
            <a:ext cx="5354400" cy="1896800"/>
          </a:xfrm>
          <a:prstGeom prst="rect">
            <a:avLst/>
          </a:prstGeom>
          <a:noFill/>
          <a:ln>
            <a:noFill/>
          </a:ln>
        </p:spPr>
        <p:txBody>
          <a:bodyPr spcFirstLastPara="1" wrap="square" lIns="91425" tIns="91425" rIns="91425" bIns="91425" anchor="t" anchorCtr="0">
            <a:noAutofit/>
          </a:bodyPr>
          <a:lstStyle>
            <a:lvl1pPr marL="609585" marR="0" lvl="0" indent="-304792" algn="l" rtl="0">
              <a:spcBef>
                <a:spcPts val="0"/>
              </a:spcBef>
              <a:spcAft>
                <a:spcPts val="0"/>
              </a:spcAft>
              <a:buSzPts val="1400"/>
              <a:buNone/>
              <a:defRPr sz="2400" b="0" i="0" u="none" strike="noStrike" cap="none"/>
            </a:lvl1pPr>
            <a:lvl2pPr marL="1219170" marR="0" lvl="1" indent="-304792" algn="l" rtl="0">
              <a:spcBef>
                <a:spcPts val="0"/>
              </a:spcBef>
              <a:spcAft>
                <a:spcPts val="0"/>
              </a:spcAft>
              <a:buSzPts val="1400"/>
              <a:buNone/>
              <a:defRPr sz="2400" b="0" i="0" u="none" strike="noStrike" cap="none"/>
            </a:lvl2pPr>
            <a:lvl3pPr marL="1828754" marR="0" lvl="2" indent="-304792" algn="l" rtl="0">
              <a:spcBef>
                <a:spcPts val="0"/>
              </a:spcBef>
              <a:spcAft>
                <a:spcPts val="0"/>
              </a:spcAft>
              <a:buSzPts val="1400"/>
              <a:buNone/>
              <a:defRPr sz="2400" b="0" i="0" u="none" strike="noStrike" cap="none"/>
            </a:lvl3pPr>
            <a:lvl4pPr marL="2438339" marR="0" lvl="3" indent="-304792" algn="l" rtl="0">
              <a:spcBef>
                <a:spcPts val="0"/>
              </a:spcBef>
              <a:spcAft>
                <a:spcPts val="0"/>
              </a:spcAft>
              <a:buSzPts val="1400"/>
              <a:buNone/>
              <a:defRPr sz="2400" b="0" i="0" u="none" strike="noStrike" cap="none"/>
            </a:lvl4pPr>
            <a:lvl5pPr marL="3047924" marR="0" lvl="4" indent="-304792" algn="l" rtl="0">
              <a:spcBef>
                <a:spcPts val="0"/>
              </a:spcBef>
              <a:spcAft>
                <a:spcPts val="0"/>
              </a:spcAft>
              <a:buSzPts val="1400"/>
              <a:buNone/>
              <a:defRPr sz="2400" b="0" i="0" u="none" strike="noStrike" cap="none"/>
            </a:lvl5pPr>
            <a:lvl6pPr marL="3657509" marR="0" lvl="5" indent="-304792" algn="l" rtl="0">
              <a:spcBef>
                <a:spcPts val="0"/>
              </a:spcBef>
              <a:spcAft>
                <a:spcPts val="0"/>
              </a:spcAft>
              <a:buSzPts val="1400"/>
              <a:buNone/>
              <a:defRPr sz="2400" b="0" i="0" u="none" strike="noStrike" cap="none"/>
            </a:lvl6pPr>
            <a:lvl7pPr marL="4267093" marR="0" lvl="6" indent="-304792" algn="l" rtl="0">
              <a:spcBef>
                <a:spcPts val="0"/>
              </a:spcBef>
              <a:spcAft>
                <a:spcPts val="0"/>
              </a:spcAft>
              <a:buSzPts val="1400"/>
              <a:buNone/>
              <a:defRPr sz="2400" b="0" i="0" u="none" strike="noStrike" cap="none"/>
            </a:lvl7pPr>
            <a:lvl8pPr marL="4876678" marR="0" lvl="7" indent="-304792" algn="l" rtl="0">
              <a:spcBef>
                <a:spcPts val="0"/>
              </a:spcBef>
              <a:spcAft>
                <a:spcPts val="0"/>
              </a:spcAft>
              <a:buSzPts val="1400"/>
              <a:buNone/>
              <a:defRPr sz="2400" b="0" i="0" u="none" strike="noStrike" cap="none"/>
            </a:lvl8pPr>
            <a:lvl9pPr marL="5486263" marR="0" lvl="8" indent="-304792" algn="l" rtl="0">
              <a:spcBef>
                <a:spcPts val="0"/>
              </a:spcBef>
              <a:spcAft>
                <a:spcPts val="0"/>
              </a:spcAft>
              <a:buSzPts val="1400"/>
              <a:buNone/>
              <a:defRPr sz="2400" b="0" i="0" u="none" strike="noStrike" cap="none"/>
            </a:lvl9pPr>
          </a:lstStyle>
          <a:p>
            <a:endParaRPr/>
          </a:p>
        </p:txBody>
      </p:sp>
    </p:spTree>
    <p:extLst>
      <p:ext uri="{BB962C8B-B14F-4D97-AF65-F5344CB8AC3E}">
        <p14:creationId xmlns:p14="http://schemas.microsoft.com/office/powerpoint/2010/main" val="2846673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7"/>
        <p:cNvGrpSpPr/>
        <p:nvPr/>
      </p:nvGrpSpPr>
      <p:grpSpPr>
        <a:xfrm>
          <a:off x="0" y="0"/>
          <a:ext cx="0" cy="0"/>
          <a:chOff x="0" y="0"/>
          <a:chExt cx="0" cy="0"/>
        </a:xfrm>
      </p:grpSpPr>
      <p:sp>
        <p:nvSpPr>
          <p:cNvPr id="158" name="Google Shape;158;p40"/>
          <p:cNvSpPr txBox="1">
            <a:spLocks noGrp="1"/>
          </p:cNvSpPr>
          <p:nvPr>
            <p:ph type="title"/>
          </p:nvPr>
        </p:nvSpPr>
        <p:spPr>
          <a:xfrm>
            <a:off x="1126080" y="563520"/>
            <a:ext cx="4301600" cy="1142800"/>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dirty="0"/>
          </a:p>
        </p:txBody>
      </p:sp>
      <p:sp>
        <p:nvSpPr>
          <p:cNvPr id="159" name="Google Shape;159;p40"/>
          <p:cNvSpPr txBox="1">
            <a:spLocks noGrp="1"/>
          </p:cNvSpPr>
          <p:nvPr>
            <p:ph type="body" idx="1"/>
          </p:nvPr>
        </p:nvSpPr>
        <p:spPr>
          <a:xfrm>
            <a:off x="1126080" y="2112960"/>
            <a:ext cx="4356000" cy="4291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60" name="Google Shape;160;p40"/>
          <p:cNvSpPr txBox="1">
            <a:spLocks noGrp="1"/>
          </p:cNvSpPr>
          <p:nvPr>
            <p:ph type="body" idx="2"/>
          </p:nvPr>
        </p:nvSpPr>
        <p:spPr>
          <a:xfrm>
            <a:off x="5744640" y="2112960"/>
            <a:ext cx="4356000" cy="42916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61" name="Google Shape;161;p40"/>
          <p:cNvSpPr/>
          <p:nvPr/>
        </p:nvSpPr>
        <p:spPr>
          <a:xfrm>
            <a:off x="771840" y="771840"/>
            <a:ext cx="72000" cy="900400"/>
          </a:xfrm>
          <a:prstGeom prst="rect">
            <a:avLst/>
          </a:prstGeom>
          <a:solidFill>
            <a:srgbClr val="134D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40"/>
          <p:cNvSpPr/>
          <p:nvPr/>
        </p:nvSpPr>
        <p:spPr>
          <a:xfrm>
            <a:off x="12119520" y="0"/>
            <a:ext cx="72000" cy="6857600"/>
          </a:xfrm>
          <a:prstGeom prst="rect">
            <a:avLst/>
          </a:prstGeom>
          <a:solidFill>
            <a:srgbClr val="134D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38834086"/>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a:solidFill>
            <a:srgbClr val="000000"/>
          </a:solidFill>
          <a:latin typeface="Titillium Web" panose="00000500000000000000" pitchFamily="2" charset="0"/>
          <a:ea typeface="Titillium Web"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3847/1538-4357/ae1834" TargetMode="External"/><Relationship Id="rId2" Type="http://schemas.openxmlformats.org/officeDocument/2006/relationships/hyperlink" Target="https://doi.org/10.1186/s40623-026-02389-9" TargetMode="External"/><Relationship Id="rId1" Type="http://schemas.openxmlformats.org/officeDocument/2006/relationships/slideLayout" Target="../slideLayouts/slideLayout11.xml"/><Relationship Id="rId5" Type="http://schemas.openxmlformats.org/officeDocument/2006/relationships/hyperlink" Target="https://doi.org/10.5194/egusphere-egu26-723" TargetMode="External"/><Relationship Id="rId4" Type="http://schemas.openxmlformats.org/officeDocument/2006/relationships/hyperlink" Target="https://doi.org/10.1051/0004-6361/20255860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cosmos.esa.int/web/bepicolombo/heliospheric-conditions-at-bepicolombo"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atricia\Desktop\4Kids\Imagens\epicblast2.gif"/>
          <p:cNvPicPr>
            <a:picLocks noChangeAspect="1" noChangeArrowheads="1" noCrop="1"/>
          </p:cNvPicPr>
          <p:nvPr/>
        </p:nvPicPr>
        <p:blipFill>
          <a:blip r:embed="rId3" cstate="print">
            <a:clrChange>
              <a:clrFrom>
                <a:srgbClr val="010000"/>
              </a:clrFrom>
              <a:clrTo>
                <a:srgbClr val="010000">
                  <a:alpha val="0"/>
                </a:srgbClr>
              </a:clrTo>
            </a:clrChange>
            <a:extLst>
              <a:ext uri="{28A0092B-C50C-407E-A947-70E740481C1C}">
                <a14:useLocalDpi xmlns:a14="http://schemas.microsoft.com/office/drawing/2010/main" val="0"/>
              </a:ext>
            </a:extLst>
          </a:blip>
          <a:srcRect/>
          <a:stretch>
            <a:fillRect/>
          </a:stretch>
        </p:blipFill>
        <p:spPr bwMode="auto">
          <a:xfrm>
            <a:off x="7268533" y="1"/>
            <a:ext cx="4876800" cy="4347361"/>
          </a:xfrm>
          <a:prstGeom prst="rect">
            <a:avLst/>
          </a:prstGeom>
          <a:noFill/>
        </p:spPr>
      </p:pic>
      <p:sp>
        <p:nvSpPr>
          <p:cNvPr id="2" name="Title 1"/>
          <p:cNvSpPr>
            <a:spLocks noGrp="1"/>
          </p:cNvSpPr>
          <p:nvPr>
            <p:ph type="title"/>
          </p:nvPr>
        </p:nvSpPr>
        <p:spPr>
          <a:xfrm>
            <a:off x="996965" y="634857"/>
            <a:ext cx="6578228" cy="1142879"/>
          </a:xfrm>
        </p:spPr>
        <p:txBody>
          <a:bodyPr>
            <a:noAutofit/>
          </a:bodyPr>
          <a:lstStyle/>
          <a:p>
            <a:pPr algn="l"/>
            <a:r>
              <a:rPr lang="pt-PT" sz="3733" dirty="0" err="1">
                <a:solidFill>
                  <a:schemeClr val="bg2"/>
                </a:solidFill>
                <a:latin typeface="Impact" panose="020B0806030902050204" pitchFamily="34" charset="0"/>
              </a:rPr>
              <a:t>Space</a:t>
            </a:r>
            <a:r>
              <a:rPr lang="pt-PT" sz="3733" dirty="0">
                <a:solidFill>
                  <a:schemeClr val="bg2"/>
                </a:solidFill>
                <a:latin typeface="Impact" panose="020B0806030902050204" pitchFamily="34" charset="0"/>
              </a:rPr>
              <a:t> RADIATION </a:t>
            </a:r>
            <a:r>
              <a:rPr lang="pt-PT" sz="3733" dirty="0" err="1">
                <a:solidFill>
                  <a:schemeClr val="bg2"/>
                </a:solidFill>
                <a:latin typeface="Impact" panose="020B0806030902050204" pitchFamily="34" charset="0"/>
              </a:rPr>
              <a:t>Environment</a:t>
            </a:r>
            <a:r>
              <a:rPr lang="pt-PT" sz="3733" dirty="0">
                <a:solidFill>
                  <a:schemeClr val="bg2"/>
                </a:solidFill>
                <a:latin typeface="Impact" panose="020B0806030902050204" pitchFamily="34" charset="0"/>
              </a:rPr>
              <a:t> </a:t>
            </a:r>
            <a:r>
              <a:rPr lang="pt-PT" sz="3733" dirty="0" err="1">
                <a:solidFill>
                  <a:schemeClr val="bg2"/>
                </a:solidFill>
                <a:latin typeface="Impact" panose="020B0806030902050204" pitchFamily="34" charset="0"/>
              </a:rPr>
              <a:t>and</a:t>
            </a:r>
            <a:r>
              <a:rPr lang="pt-PT" sz="3733" dirty="0">
                <a:solidFill>
                  <a:schemeClr val="bg2"/>
                </a:solidFill>
                <a:latin typeface="Impact" panose="020B0806030902050204" pitchFamily="34" charset="0"/>
              </a:rPr>
              <a:t> </a:t>
            </a:r>
            <a:r>
              <a:rPr lang="pt-PT" sz="3733" dirty="0" err="1">
                <a:solidFill>
                  <a:schemeClr val="bg2"/>
                </a:solidFill>
                <a:latin typeface="Impact" panose="020B0806030902050204" pitchFamily="34" charset="0"/>
              </a:rPr>
              <a:t>its</a:t>
            </a:r>
            <a:r>
              <a:rPr lang="pt-PT" sz="3733" dirty="0">
                <a:solidFill>
                  <a:schemeClr val="bg2"/>
                </a:solidFill>
                <a:latin typeface="Impact" panose="020B0806030902050204" pitchFamily="34" charset="0"/>
              </a:rPr>
              <a:t> </a:t>
            </a:r>
            <a:r>
              <a:rPr lang="pt-PT" sz="3733" dirty="0" err="1">
                <a:solidFill>
                  <a:schemeClr val="bg2"/>
                </a:solidFill>
                <a:latin typeface="Impact" panose="020B0806030902050204" pitchFamily="34" charset="0"/>
              </a:rPr>
              <a:t>Effects</a:t>
            </a:r>
            <a:endParaRPr lang="pt-PT" sz="3733" dirty="0">
              <a:solidFill>
                <a:schemeClr val="bg2"/>
              </a:solidFill>
              <a:latin typeface="Impact" panose="020B0806030902050204" pitchFamily="34" charset="0"/>
            </a:endParaRPr>
          </a:p>
        </p:txBody>
      </p:sp>
      <p:sp>
        <p:nvSpPr>
          <p:cNvPr id="10" name="Content Placeholder 9">
            <a:extLst>
              <a:ext uri="{FF2B5EF4-FFF2-40B4-BE49-F238E27FC236}">
                <a16:creationId xmlns:a16="http://schemas.microsoft.com/office/drawing/2014/main" id="{69C1FF2B-695E-4496-8630-7F30D588C64E}"/>
              </a:ext>
            </a:extLst>
          </p:cNvPr>
          <p:cNvSpPr>
            <a:spLocks noGrp="1"/>
          </p:cNvSpPr>
          <p:nvPr>
            <p:ph sz="half" idx="1"/>
          </p:nvPr>
        </p:nvSpPr>
        <p:spPr>
          <a:xfrm>
            <a:off x="433212" y="2076770"/>
            <a:ext cx="7399075" cy="2130033"/>
          </a:xfrm>
        </p:spPr>
        <p:txBody>
          <a:bodyPr/>
          <a:lstStyle/>
          <a:p>
            <a:r>
              <a:rPr lang="pt-PT" sz="2000" b="1" dirty="0"/>
              <a:t>Team </a:t>
            </a:r>
            <a:r>
              <a:rPr lang="pt-PT" sz="2000" b="1" dirty="0" err="1"/>
              <a:t>Members</a:t>
            </a:r>
            <a:r>
              <a:rPr lang="pt-PT" sz="2000" b="1" dirty="0"/>
              <a:t>: </a:t>
            </a:r>
          </a:p>
          <a:p>
            <a:endParaRPr lang="pt-PT" sz="2000" b="1" dirty="0"/>
          </a:p>
          <a:p>
            <a:r>
              <a:rPr lang="pt-PT" sz="1400" dirty="0"/>
              <a:t>Patrícia Gonçalves</a:t>
            </a:r>
          </a:p>
          <a:p>
            <a:r>
              <a:rPr lang="pt-PT" sz="1400" dirty="0"/>
              <a:t>Marco Pinto </a:t>
            </a:r>
          </a:p>
          <a:p>
            <a:r>
              <a:rPr lang="pt-PT" sz="1400" dirty="0"/>
              <a:t>Luísa Arruda</a:t>
            </a:r>
          </a:p>
          <a:p>
            <a:r>
              <a:rPr lang="pt-PT" sz="1400" dirty="0"/>
              <a:t>Tiago Neves  (software </a:t>
            </a:r>
            <a:r>
              <a:rPr lang="pt-PT" sz="1400" dirty="0" err="1"/>
              <a:t>engineer</a:t>
            </a:r>
            <a:r>
              <a:rPr lang="pt-PT" sz="1400" dirty="0"/>
              <a:t>)</a:t>
            </a:r>
          </a:p>
          <a:p>
            <a:endParaRPr lang="pt-PT" sz="1400" dirty="0"/>
          </a:p>
          <a:p>
            <a:r>
              <a:rPr lang="pt-PT" sz="1400" dirty="0"/>
              <a:t>António Gomes (PhD) – </a:t>
            </a:r>
            <a:r>
              <a:rPr lang="pt-PT" sz="1100" dirty="0"/>
              <a:t>BERM (M. Pinto + P. Gonçalves)</a:t>
            </a:r>
          </a:p>
          <a:p>
            <a:r>
              <a:rPr lang="pt-PT" sz="1400" dirty="0"/>
              <a:t>Bruna Lima (PhD) – </a:t>
            </a:r>
            <a:r>
              <a:rPr lang="pt-PT" sz="1100" dirty="0" err="1"/>
              <a:t>SpaceRad</a:t>
            </a:r>
            <a:r>
              <a:rPr lang="pt-PT" sz="1100" dirty="0"/>
              <a:t> (L. Arruda + M. Pinto + P. Gonçalves)</a:t>
            </a:r>
          </a:p>
          <a:p>
            <a:endParaRPr lang="pt-PT" sz="1100" dirty="0"/>
          </a:p>
          <a:p>
            <a:r>
              <a:rPr lang="pt-PT" sz="1400" dirty="0"/>
              <a:t>André Rodrigues (</a:t>
            </a:r>
            <a:r>
              <a:rPr lang="pt-PT" sz="1400" dirty="0" err="1"/>
              <a:t>MSc</a:t>
            </a:r>
            <a:r>
              <a:rPr lang="pt-PT" sz="1400" dirty="0"/>
              <a:t>) – </a:t>
            </a:r>
            <a:r>
              <a:rPr lang="pt-PT" sz="1100" dirty="0"/>
              <a:t>JUICE (M. Pinto)</a:t>
            </a:r>
          </a:p>
          <a:p>
            <a:r>
              <a:rPr lang="pt-PT" sz="1400" dirty="0"/>
              <a:t>Rafael Parente (</a:t>
            </a:r>
            <a:r>
              <a:rPr lang="pt-PT" sz="1400" dirty="0" err="1"/>
              <a:t>MSc</a:t>
            </a:r>
            <a:r>
              <a:rPr lang="pt-PT" sz="1400" dirty="0"/>
              <a:t>) – </a:t>
            </a:r>
            <a:r>
              <a:rPr lang="pt-PT" sz="1100" dirty="0"/>
              <a:t>JUICE (M. Pinto)</a:t>
            </a:r>
          </a:p>
          <a:p>
            <a:r>
              <a:rPr lang="pt-PT" sz="1400" dirty="0"/>
              <a:t>Inês Rosa (</a:t>
            </a:r>
            <a:r>
              <a:rPr lang="pt-PT" sz="1400" dirty="0" err="1"/>
              <a:t>MSc</a:t>
            </a:r>
            <a:r>
              <a:rPr lang="pt-PT" sz="1400" dirty="0"/>
              <a:t>) – </a:t>
            </a:r>
            <a:r>
              <a:rPr lang="pt-PT" sz="1100" dirty="0"/>
              <a:t>BERM (M. Pinto + A. Gomes) </a:t>
            </a:r>
          </a:p>
          <a:p>
            <a:endParaRPr lang="pt-PT" sz="1400" dirty="0"/>
          </a:p>
          <a:p>
            <a:r>
              <a:rPr lang="pt-PT" sz="1400" dirty="0"/>
              <a:t>Isabel Dias (</a:t>
            </a:r>
            <a:r>
              <a:rPr lang="pt-PT" sz="1400" dirty="0" err="1"/>
              <a:t>BSc</a:t>
            </a:r>
            <a:r>
              <a:rPr lang="pt-PT" sz="1400" dirty="0"/>
              <a:t>) – </a:t>
            </a:r>
            <a:r>
              <a:rPr lang="pt-PT" sz="1100" dirty="0" err="1"/>
              <a:t>SpaceRad</a:t>
            </a:r>
            <a:r>
              <a:rPr lang="pt-PT" sz="1100" dirty="0"/>
              <a:t> (B. Lima + </a:t>
            </a:r>
            <a:r>
              <a:rPr lang="pt-PT" sz="1100" dirty="0" err="1"/>
              <a:t>M.Pinto</a:t>
            </a:r>
            <a:r>
              <a:rPr lang="pt-PT" sz="1100" dirty="0"/>
              <a:t>)</a:t>
            </a:r>
          </a:p>
          <a:p>
            <a:pPr lvl="0">
              <a:defRPr/>
            </a:pPr>
            <a:r>
              <a:rPr lang="pt-PT" sz="1400" dirty="0"/>
              <a:t>Magda Sousa </a:t>
            </a:r>
            <a:r>
              <a:rPr kumimoji="0" lang="pt-PT" sz="1400" b="0" i="0" u="none" strike="noStrike" kern="0" cap="none" spc="0" normalizeH="0" baseline="0" noProof="0" dirty="0">
                <a:ln>
                  <a:noFill/>
                </a:ln>
                <a:solidFill>
                  <a:srgbClr val="000000"/>
                </a:solidFill>
                <a:effectLst/>
                <a:uLnTx/>
                <a:uFillTx/>
                <a:latin typeface="Arial"/>
                <a:cs typeface="Arial"/>
                <a:sym typeface="Arial"/>
              </a:rPr>
              <a:t>(</a:t>
            </a:r>
            <a:r>
              <a:rPr kumimoji="0" lang="pt-PT" sz="1400" b="0" i="0" u="none" strike="noStrike" kern="0" cap="none" spc="0" normalizeH="0" baseline="0" noProof="0" dirty="0" err="1">
                <a:ln>
                  <a:noFill/>
                </a:ln>
                <a:solidFill>
                  <a:srgbClr val="000000"/>
                </a:solidFill>
                <a:effectLst/>
                <a:uLnTx/>
                <a:uFillTx/>
                <a:latin typeface="Arial"/>
                <a:cs typeface="Arial"/>
                <a:sym typeface="Arial"/>
              </a:rPr>
              <a:t>BSc</a:t>
            </a:r>
            <a:r>
              <a:rPr kumimoji="0" lang="pt-PT" sz="1400" b="0" i="0" u="none" strike="noStrike" kern="0" cap="none" spc="0" normalizeH="0" baseline="0" noProof="0" dirty="0">
                <a:ln>
                  <a:noFill/>
                </a:ln>
                <a:solidFill>
                  <a:srgbClr val="000000"/>
                </a:solidFill>
                <a:effectLst/>
                <a:uLnTx/>
                <a:uFillTx/>
                <a:latin typeface="Arial"/>
                <a:cs typeface="Arial"/>
                <a:sym typeface="Arial"/>
              </a:rPr>
              <a:t>) – </a:t>
            </a:r>
            <a:r>
              <a:rPr kumimoji="0" lang="pt-PT" sz="1100" b="0" i="0" u="none" strike="noStrike" kern="0" cap="none" spc="0" normalizeH="0" baseline="0" noProof="0" dirty="0" err="1">
                <a:ln>
                  <a:noFill/>
                </a:ln>
                <a:solidFill>
                  <a:srgbClr val="000000"/>
                </a:solidFill>
                <a:effectLst/>
                <a:uLnTx/>
                <a:uFillTx/>
                <a:latin typeface="Arial"/>
                <a:cs typeface="Arial"/>
                <a:sym typeface="Arial"/>
              </a:rPr>
              <a:t>SpaceRad</a:t>
            </a:r>
            <a:r>
              <a:rPr kumimoji="0" lang="pt-PT" sz="1100" b="0" i="0" u="none" strike="noStrike" kern="0" cap="none" spc="0" normalizeH="0" baseline="0" noProof="0" dirty="0">
                <a:ln>
                  <a:noFill/>
                </a:ln>
                <a:solidFill>
                  <a:srgbClr val="000000"/>
                </a:solidFill>
                <a:effectLst/>
                <a:uLnTx/>
                <a:uFillTx/>
                <a:latin typeface="Arial"/>
                <a:cs typeface="Arial"/>
                <a:sym typeface="Arial"/>
              </a:rPr>
              <a:t> (B. Lima + </a:t>
            </a:r>
            <a:r>
              <a:rPr lang="pt-PT" sz="1100" dirty="0" err="1"/>
              <a:t>M.Pinto</a:t>
            </a:r>
            <a:r>
              <a:rPr kumimoji="0" lang="pt-PT" sz="1100" b="0" i="0" u="none" strike="noStrike" kern="0" cap="none" spc="0" normalizeH="0" baseline="0" noProof="0" dirty="0">
                <a:ln>
                  <a:noFill/>
                </a:ln>
                <a:solidFill>
                  <a:srgbClr val="000000"/>
                </a:solidFill>
                <a:effectLst/>
                <a:uLnTx/>
                <a:uFillTx/>
                <a:latin typeface="Arial"/>
                <a:cs typeface="Arial"/>
                <a:sym typeface="Arial"/>
              </a:rPr>
              <a:t>)</a:t>
            </a:r>
          </a:p>
          <a:p>
            <a:pPr marL="609585" marR="0" lvl="0" indent="-304792"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400" dirty="0"/>
              <a:t>Tomás Gonçalves (</a:t>
            </a:r>
            <a:r>
              <a:rPr lang="pt-PT" sz="1400" dirty="0" err="1"/>
              <a:t>BSc</a:t>
            </a:r>
            <a:r>
              <a:rPr lang="pt-PT" sz="1400" dirty="0"/>
              <a:t>) </a:t>
            </a:r>
            <a:r>
              <a:rPr lang="pt-PT" sz="1100" dirty="0"/>
              <a:t>– JUICE (</a:t>
            </a:r>
            <a:r>
              <a:rPr lang="pt-PT" sz="1100" dirty="0" err="1"/>
              <a:t>M.Pinto</a:t>
            </a:r>
            <a:r>
              <a:rPr lang="pt-PT" sz="1100" dirty="0"/>
              <a:t>)</a:t>
            </a:r>
            <a:endParaRPr kumimoji="0" lang="pt-PT" sz="1100" b="0" i="0" u="none" strike="noStrike" kern="0" cap="none" spc="0" normalizeH="0" baseline="0" noProof="0" dirty="0">
              <a:ln>
                <a:noFill/>
              </a:ln>
              <a:solidFill>
                <a:srgbClr val="000000"/>
              </a:solidFill>
              <a:effectLst/>
              <a:uLnTx/>
              <a:uFillTx/>
              <a:latin typeface="Arial"/>
              <a:cs typeface="Arial"/>
              <a:sym typeface="Arial"/>
            </a:endParaRPr>
          </a:p>
          <a:p>
            <a:pPr marL="609585" marR="0" lvl="0" indent="-304792"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PT" sz="1400" dirty="0"/>
              <a:t>Marta </a:t>
            </a:r>
            <a:r>
              <a:rPr lang="pt-PT" sz="1400" dirty="0" err="1"/>
              <a:t>Semblano</a:t>
            </a:r>
            <a:r>
              <a:rPr lang="pt-PT" sz="1400" dirty="0"/>
              <a:t> </a:t>
            </a:r>
            <a:r>
              <a:rPr kumimoji="0" lang="pt-PT" sz="1400" b="0" i="0" u="none" strike="noStrike" kern="0" cap="none" spc="0" normalizeH="0" baseline="0" noProof="0" dirty="0">
                <a:ln>
                  <a:noFill/>
                </a:ln>
                <a:solidFill>
                  <a:srgbClr val="000000"/>
                </a:solidFill>
                <a:effectLst/>
                <a:uLnTx/>
                <a:uFillTx/>
                <a:latin typeface="Arial"/>
                <a:cs typeface="Arial"/>
                <a:sym typeface="Arial"/>
              </a:rPr>
              <a:t>(</a:t>
            </a:r>
            <a:r>
              <a:rPr kumimoji="0" lang="pt-PT" sz="1400" b="0" i="0" u="none" strike="noStrike" kern="0" cap="none" spc="0" normalizeH="0" baseline="0" noProof="0" dirty="0" err="1">
                <a:ln>
                  <a:noFill/>
                </a:ln>
                <a:solidFill>
                  <a:srgbClr val="000000"/>
                </a:solidFill>
                <a:effectLst/>
                <a:uLnTx/>
                <a:uFillTx/>
                <a:latin typeface="Arial"/>
                <a:cs typeface="Arial"/>
                <a:sym typeface="Arial"/>
              </a:rPr>
              <a:t>BSc</a:t>
            </a:r>
            <a:r>
              <a:rPr kumimoji="0" lang="pt-PT" sz="1400" b="0" i="0" u="none" strike="noStrike" kern="0" cap="none" spc="0" normalizeH="0" baseline="0" noProof="0" dirty="0">
                <a:ln>
                  <a:noFill/>
                </a:ln>
                <a:solidFill>
                  <a:srgbClr val="000000"/>
                </a:solidFill>
                <a:effectLst/>
                <a:uLnTx/>
                <a:uFillTx/>
                <a:latin typeface="Arial"/>
                <a:cs typeface="Arial"/>
                <a:sym typeface="Arial"/>
              </a:rPr>
              <a:t>) – </a:t>
            </a:r>
            <a:r>
              <a:rPr kumimoji="0" lang="pt-PT" sz="1100" b="0" i="0" u="none" strike="noStrike" kern="0" cap="none" spc="0" normalizeH="0" baseline="0" noProof="0" dirty="0">
                <a:ln>
                  <a:noFill/>
                </a:ln>
                <a:solidFill>
                  <a:srgbClr val="000000"/>
                </a:solidFill>
                <a:effectLst/>
                <a:uLnTx/>
                <a:uFillTx/>
                <a:latin typeface="Arial"/>
                <a:cs typeface="Arial"/>
                <a:sym typeface="Arial"/>
              </a:rPr>
              <a:t>BERM (M. Pinto + A. Gomes)</a:t>
            </a:r>
          </a:p>
          <a:p>
            <a:pPr marL="609585" marR="0" lvl="0" indent="-304792"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t-PT" sz="1400" dirty="0"/>
          </a:p>
          <a:p>
            <a:r>
              <a:rPr lang="pt-PT" sz="1400" dirty="0"/>
              <a:t>Bernardo Tomé (2%) </a:t>
            </a:r>
          </a:p>
          <a:p>
            <a:r>
              <a:rPr lang="pt-PT" sz="1400" dirty="0"/>
              <a:t>Pedro Assis (2%) </a:t>
            </a:r>
          </a:p>
          <a:p>
            <a:endParaRPr lang="pt-PT" sz="1800" dirty="0"/>
          </a:p>
          <a:p>
            <a:endParaRPr lang="pt-PT" sz="2000" dirty="0"/>
          </a:p>
          <a:p>
            <a:endParaRPr lang="pt-PT" sz="2000" dirty="0"/>
          </a:p>
          <a:p>
            <a:endParaRPr lang="pt-PT" sz="1600" dirty="0"/>
          </a:p>
        </p:txBody>
      </p:sp>
      <p:sp>
        <p:nvSpPr>
          <p:cNvPr id="7" name="Slide Number Placeholder 6"/>
          <p:cNvSpPr>
            <a:spLocks noGrp="1"/>
          </p:cNvSpPr>
          <p:nvPr>
            <p:ph type="sldNum" sz="quarter" idx="4294967295"/>
          </p:nvPr>
        </p:nvSpPr>
        <p:spPr>
          <a:xfrm>
            <a:off x="9448800" y="381000"/>
            <a:ext cx="2743200" cy="365125"/>
          </a:xfrm>
          <a:prstGeom prst="rect">
            <a:avLst/>
          </a:prstGeom>
        </p:spPr>
        <p:txBody>
          <a:bodyPr/>
          <a:lstStyle/>
          <a:p>
            <a:pPr defTabSz="1219170">
              <a:buClr>
                <a:srgbClr val="000000"/>
              </a:buClr>
            </a:pPr>
            <a:fld id="{E8C7897C-7680-440E-B228-4E6F0F991210}" type="slidenum">
              <a:rPr lang="pt-PT" sz="1867" kern="0">
                <a:solidFill>
                  <a:srgbClr val="000000"/>
                </a:solidFill>
                <a:latin typeface="Arial"/>
                <a:cs typeface="Arial"/>
                <a:sym typeface="Arial"/>
              </a:rPr>
              <a:pPr defTabSz="1219170">
                <a:buClr>
                  <a:srgbClr val="000000"/>
                </a:buClr>
              </a:pPr>
              <a:t>1</a:t>
            </a:fld>
            <a:endParaRPr lang="pt-PT" sz="1867" kern="0">
              <a:solidFill>
                <a:srgbClr val="000000"/>
              </a:solidFill>
              <a:latin typeface="Arial"/>
              <a:cs typeface="Arial"/>
              <a:sym typeface="Aria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556480" y="5259993"/>
            <a:ext cx="1353045" cy="1335679"/>
          </a:xfrm>
          <a:prstGeom prst="rect">
            <a:avLst/>
          </a:prstGeom>
        </p:spPr>
      </p:pic>
      <p:sp>
        <p:nvSpPr>
          <p:cNvPr id="5" name="TextBox 4">
            <a:extLst>
              <a:ext uri="{FF2B5EF4-FFF2-40B4-BE49-F238E27FC236}">
                <a16:creationId xmlns:a16="http://schemas.microsoft.com/office/drawing/2014/main" id="{31BBEFA5-A0A0-45B1-C50F-D7B0EE5C4ED9}"/>
              </a:ext>
            </a:extLst>
          </p:cNvPr>
          <p:cNvSpPr txBox="1"/>
          <p:nvPr/>
        </p:nvSpPr>
        <p:spPr>
          <a:xfrm>
            <a:off x="5930348" y="5032394"/>
            <a:ext cx="6096000" cy="1415772"/>
          </a:xfrm>
          <a:prstGeom prst="rect">
            <a:avLst/>
          </a:prstGeom>
          <a:noFill/>
        </p:spPr>
        <p:txBody>
          <a:bodyPr wrap="square">
            <a:spAutoFit/>
          </a:bodyPr>
          <a:lstStyle/>
          <a:p>
            <a:r>
              <a:rPr lang="en-GB" sz="1600" b="1" dirty="0">
                <a:latin typeface="+mj-lt"/>
              </a:rPr>
              <a:t>Members moving to </a:t>
            </a:r>
            <a:r>
              <a:rPr lang="en-GB" sz="1600" b="1" dirty="0" err="1">
                <a:latin typeface="+mj-lt"/>
              </a:rPr>
              <a:t>i</a:t>
            </a:r>
            <a:r>
              <a:rPr lang="en-GB" sz="1600" b="1" dirty="0">
                <a:latin typeface="+mj-lt"/>
              </a:rPr>
              <a:t>-Astro in 2026:</a:t>
            </a:r>
          </a:p>
          <a:p>
            <a:r>
              <a:rPr lang="en-GB" sz="1400" dirty="0"/>
              <a:t>António Amorim (instrumentation for ESO) </a:t>
            </a:r>
          </a:p>
          <a:p>
            <a:r>
              <a:rPr lang="en-GB" sz="1400" dirty="0"/>
              <a:t>André Moitinho (GAIA) </a:t>
            </a:r>
          </a:p>
          <a:p>
            <a:r>
              <a:rPr lang="en-GB" sz="1400" dirty="0"/>
              <a:t>José Figueiredo (Optoelectronics) </a:t>
            </a:r>
          </a:p>
          <a:p>
            <a:r>
              <a:rPr lang="en-GB" sz="1400" dirty="0"/>
              <a:t>Paulo Gordo </a:t>
            </a:r>
          </a:p>
          <a:p>
            <a:r>
              <a:rPr lang="en-GB" sz="1400" dirty="0"/>
              <a:t>+ Students and Technicians</a:t>
            </a:r>
          </a:p>
        </p:txBody>
      </p:sp>
    </p:spTree>
    <p:extLst>
      <p:ext uri="{BB962C8B-B14F-4D97-AF65-F5344CB8AC3E}">
        <p14:creationId xmlns:p14="http://schemas.microsoft.com/office/powerpoint/2010/main" val="3551222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1C0CC-CCAE-5CBC-3D08-46EEE10A880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1E9C2A4-D3E9-A1D5-E506-CB03AF7B6AD0}"/>
              </a:ext>
            </a:extLst>
          </p:cNvPr>
          <p:cNvSpPr>
            <a:spLocks noGrp="1"/>
          </p:cNvSpPr>
          <p:nvPr>
            <p:ph type="body" idx="1"/>
          </p:nvPr>
        </p:nvSpPr>
        <p:spPr>
          <a:xfrm>
            <a:off x="1095376" y="1239800"/>
            <a:ext cx="10972400" cy="3977600"/>
          </a:xfrm>
        </p:spPr>
        <p:txBody>
          <a:bodyPr/>
          <a:lstStyle/>
          <a:p>
            <a:pPr marL="590543" indent="-285750">
              <a:buFont typeface="Arial" panose="020B0604020202020204" pitchFamily="34" charset="0"/>
              <a:buChar char="•"/>
            </a:pPr>
            <a:r>
              <a:rPr lang="en-GB" sz="1600" dirty="0"/>
              <a:t>More than 30 SEP events registered</a:t>
            </a:r>
          </a:p>
          <a:p>
            <a:pPr marL="590543" indent="-285750">
              <a:buFont typeface="Arial" panose="020B0604020202020204" pitchFamily="34" charset="0"/>
              <a:buChar char="•"/>
            </a:pPr>
            <a:r>
              <a:rPr lang="en-GB" sz="1600" dirty="0"/>
              <a:t>Interesting SEP events measured in 2025 are being analysed in collaboration with experts from other missions (e.g. Stereo-A, Parker Solar Probe, Solar Orbiter, Maven etc).</a:t>
            </a:r>
          </a:p>
          <a:p>
            <a:pPr marL="590543" indent="-285750">
              <a:buFont typeface="Arial" panose="020B0604020202020204" pitchFamily="34" charset="0"/>
              <a:buChar char="•"/>
            </a:pPr>
            <a:endParaRPr lang="en-GB" sz="1600" dirty="0"/>
          </a:p>
          <a:p>
            <a:endParaRPr lang="en-GB" dirty="0"/>
          </a:p>
        </p:txBody>
      </p:sp>
      <p:sp>
        <p:nvSpPr>
          <p:cNvPr id="5" name="Title 1">
            <a:extLst>
              <a:ext uri="{FF2B5EF4-FFF2-40B4-BE49-F238E27FC236}">
                <a16:creationId xmlns:a16="http://schemas.microsoft.com/office/drawing/2014/main" id="{8084D13B-6971-CEDE-555F-CF8A85E9D83B}"/>
              </a:ext>
            </a:extLst>
          </p:cNvPr>
          <p:cNvSpPr txBox="1">
            <a:spLocks/>
          </p:cNvSpPr>
          <p:nvPr/>
        </p:nvSpPr>
        <p:spPr>
          <a:xfrm>
            <a:off x="931068" y="481511"/>
            <a:ext cx="10972400" cy="114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tillium Web" panose="00000500000000000000" pitchFamily="2" charset="0"/>
                <a:ea typeface="Titillium Web" panose="00000500000000000000" pitchFamily="2" charset="0"/>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r>
              <a:rPr lang="en-GB" b="1" kern="0" dirty="0">
                <a:solidFill>
                  <a:schemeClr val="bg2"/>
                </a:solidFill>
              </a:rPr>
              <a:t>RADEM @JUICE </a:t>
            </a:r>
          </a:p>
        </p:txBody>
      </p:sp>
      <p:pic>
        <p:nvPicPr>
          <p:cNvPr id="6" name="Picture 5">
            <a:extLst>
              <a:ext uri="{FF2B5EF4-FFF2-40B4-BE49-F238E27FC236}">
                <a16:creationId xmlns:a16="http://schemas.microsoft.com/office/drawing/2014/main" id="{5805BC26-2ADA-1ADF-CE42-EDC1133D2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024" y="2157214"/>
            <a:ext cx="9235727" cy="4700786"/>
          </a:xfrm>
          <a:prstGeom prst="rect">
            <a:avLst/>
          </a:prstGeom>
        </p:spPr>
      </p:pic>
    </p:spTree>
    <p:extLst>
      <p:ext uri="{BB962C8B-B14F-4D97-AF65-F5344CB8AC3E}">
        <p14:creationId xmlns:p14="http://schemas.microsoft.com/office/powerpoint/2010/main" val="1540466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6053368-0E9F-EFF0-21CB-62C21451B119}"/>
              </a:ext>
            </a:extLst>
          </p:cNvPr>
          <p:cNvSpPr txBox="1">
            <a:spLocks noGrp="1"/>
          </p:cNvSpPr>
          <p:nvPr>
            <p:ph type="title"/>
          </p:nvPr>
        </p:nvSpPr>
        <p:spPr>
          <a:xfrm>
            <a:off x="902494" y="497196"/>
            <a:ext cx="10972800" cy="11445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tillium Web" panose="00000500000000000000" pitchFamily="2" charset="0"/>
                <a:ea typeface="Titillium Web" panose="00000500000000000000" pitchFamily="2" charset="0"/>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r>
              <a:rPr lang="en-GB" b="1" kern="0" dirty="0">
                <a:solidFill>
                  <a:schemeClr val="bg2"/>
                </a:solidFill>
              </a:rPr>
              <a:t>RADEM @JUICE </a:t>
            </a:r>
          </a:p>
        </p:txBody>
      </p:sp>
      <p:sp>
        <p:nvSpPr>
          <p:cNvPr id="9" name="TextBox 8">
            <a:extLst>
              <a:ext uri="{FF2B5EF4-FFF2-40B4-BE49-F238E27FC236}">
                <a16:creationId xmlns:a16="http://schemas.microsoft.com/office/drawing/2014/main" id="{507977E7-1303-5C3B-9336-E60EF41D2966}"/>
              </a:ext>
            </a:extLst>
          </p:cNvPr>
          <p:cNvSpPr txBox="1"/>
          <p:nvPr/>
        </p:nvSpPr>
        <p:spPr>
          <a:xfrm>
            <a:off x="902494" y="1237171"/>
            <a:ext cx="6097190" cy="646331"/>
          </a:xfrm>
          <a:prstGeom prst="rect">
            <a:avLst/>
          </a:prstGeom>
          <a:noFill/>
        </p:spPr>
        <p:txBody>
          <a:bodyPr wrap="square">
            <a:spAutoFit/>
          </a:bodyPr>
          <a:lstStyle/>
          <a:p>
            <a:pPr marL="285750" indent="-285750">
              <a:buFont typeface="Arial" panose="020B0604020202020204" pitchFamily="34" charset="0"/>
              <a:buChar char="•"/>
            </a:pPr>
            <a:r>
              <a:rPr lang="en-GB" dirty="0"/>
              <a:t>NN successfully applied to reconstruct RADEM fluxes </a:t>
            </a:r>
          </a:p>
          <a:p>
            <a:pPr marL="285750" indent="-285750">
              <a:buFont typeface="Arial" panose="020B0604020202020204" pitchFamily="34" charset="0"/>
              <a:buChar char="•"/>
            </a:pPr>
            <a:r>
              <a:rPr lang="en-GB" dirty="0"/>
              <a:t>QLA tool developed @LIP</a:t>
            </a:r>
          </a:p>
        </p:txBody>
      </p:sp>
      <p:pic>
        <p:nvPicPr>
          <p:cNvPr id="10" name="Picture 9" descr="A screenshot of a computer&#10;&#10;AI-generated content may be incorrect.">
            <a:extLst>
              <a:ext uri="{FF2B5EF4-FFF2-40B4-BE49-F238E27FC236}">
                <a16:creationId xmlns:a16="http://schemas.microsoft.com/office/drawing/2014/main" id="{CB2B0A95-4D0C-0493-85A5-D72B3C919325}"/>
              </a:ext>
            </a:extLst>
          </p:cNvPr>
          <p:cNvPicPr>
            <a:picLocks noChangeAspect="1"/>
          </p:cNvPicPr>
          <p:nvPr/>
        </p:nvPicPr>
        <p:blipFill>
          <a:blip r:embed="rId2"/>
          <a:stretch>
            <a:fillRect/>
          </a:stretch>
        </p:blipFill>
        <p:spPr>
          <a:xfrm>
            <a:off x="784203" y="1965355"/>
            <a:ext cx="5771591" cy="1659380"/>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942DFADE-715D-75CD-87E1-802E047533B5}"/>
              </a:ext>
            </a:extLst>
          </p:cNvPr>
          <p:cNvPicPr>
            <a:picLocks noChangeAspect="1"/>
          </p:cNvPicPr>
          <p:nvPr/>
        </p:nvPicPr>
        <p:blipFill>
          <a:blip r:embed="rId3"/>
          <a:stretch>
            <a:fillRect/>
          </a:stretch>
        </p:blipFill>
        <p:spPr>
          <a:xfrm>
            <a:off x="661803" y="3706588"/>
            <a:ext cx="7186197" cy="2789048"/>
          </a:xfrm>
          <a:prstGeom prst="rect">
            <a:avLst/>
          </a:prstGeom>
        </p:spPr>
      </p:pic>
    </p:spTree>
    <p:extLst>
      <p:ext uri="{BB962C8B-B14F-4D97-AF65-F5344CB8AC3E}">
        <p14:creationId xmlns:p14="http://schemas.microsoft.com/office/powerpoint/2010/main" val="2023934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44785-BD97-69CC-FE1E-0F0455D2117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F03EE4-1460-6A81-B94E-F3762D3BE5A0}"/>
              </a:ext>
            </a:extLst>
          </p:cNvPr>
          <p:cNvSpPr>
            <a:spLocks noGrp="1"/>
          </p:cNvSpPr>
          <p:nvPr>
            <p:ph type="sldNum" sz="quarter" idx="4"/>
          </p:nvPr>
        </p:nvSpPr>
        <p:spPr/>
        <p:txBody>
          <a:bodyPr/>
          <a:lstStyle/>
          <a:p>
            <a:pPr defTabSz="599002" fontAlgn="base" hangingPunct="0">
              <a:lnSpc>
                <a:spcPct val="93000"/>
              </a:lnSpc>
              <a:spcBef>
                <a:spcPct val="0"/>
              </a:spcBef>
              <a:spcAft>
                <a:spcPct val="0"/>
              </a:spcAft>
              <a:buClr>
                <a:srgbClr val="000000"/>
              </a:buClr>
              <a:buSzPct val="100000"/>
              <a:defRPr/>
            </a:pPr>
            <a:fld id="{028786D6-8D8C-44DA-8423-A9453F3EA35E}" type="slidenum">
              <a:rPr lang="en-GB">
                <a:solidFill>
                  <a:srgbClr val="000000">
                    <a:tint val="75000"/>
                  </a:srgbClr>
                </a:solidFill>
                <a:latin typeface="Arial" panose="020B0604020202020204" pitchFamily="34" charset="0"/>
                <a:ea typeface="Microsoft YaHei" panose="020B0503020204020204" pitchFamily="34" charset="-122"/>
              </a:rPr>
              <a:pPr defTabSz="599002" fontAlgn="base" hangingPunct="0">
                <a:lnSpc>
                  <a:spcPct val="93000"/>
                </a:lnSpc>
                <a:spcBef>
                  <a:spcPct val="0"/>
                </a:spcBef>
                <a:spcAft>
                  <a:spcPct val="0"/>
                </a:spcAft>
                <a:buClr>
                  <a:srgbClr val="000000"/>
                </a:buClr>
                <a:buSzPct val="100000"/>
                <a:defRPr/>
              </a:pPr>
              <a:t>12</a:t>
            </a:fld>
            <a:endParaRPr lang="en-GB">
              <a:solidFill>
                <a:srgbClr val="000000">
                  <a:tint val="75000"/>
                </a:srgbClr>
              </a:solidFill>
              <a:latin typeface="Arial" panose="020B0604020202020204" pitchFamily="34" charset="0"/>
              <a:ea typeface="Microsoft YaHei" panose="020B0503020204020204" pitchFamily="34" charset="-122"/>
            </a:endParaRPr>
          </a:p>
        </p:txBody>
      </p:sp>
      <p:pic>
        <p:nvPicPr>
          <p:cNvPr id="9" name="Picture 8" descr="A screenshot of a graph&#10;&#10;AI-generated content may be incorrect.">
            <a:extLst>
              <a:ext uri="{FF2B5EF4-FFF2-40B4-BE49-F238E27FC236}">
                <a16:creationId xmlns:a16="http://schemas.microsoft.com/office/drawing/2014/main" id="{2FD88352-682A-6340-35D5-E91670C4D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37" y="0"/>
            <a:ext cx="6869507" cy="6858000"/>
          </a:xfrm>
          <a:prstGeom prst="rect">
            <a:avLst/>
          </a:prstGeom>
        </p:spPr>
      </p:pic>
      <p:pic>
        <p:nvPicPr>
          <p:cNvPr id="11" name="Picture 10" descr="A diagram of a solar system&#10;&#10;AI-generated content may be incorrect.">
            <a:extLst>
              <a:ext uri="{FF2B5EF4-FFF2-40B4-BE49-F238E27FC236}">
                <a16:creationId xmlns:a16="http://schemas.microsoft.com/office/drawing/2014/main" id="{FF237DE8-0AEC-AEB7-D395-4665E1E8CC74}"/>
              </a:ext>
            </a:extLst>
          </p:cNvPr>
          <p:cNvPicPr>
            <a:picLocks noChangeAspect="1"/>
          </p:cNvPicPr>
          <p:nvPr/>
        </p:nvPicPr>
        <p:blipFill>
          <a:blip r:embed="rId3"/>
          <a:stretch>
            <a:fillRect/>
          </a:stretch>
        </p:blipFill>
        <p:spPr>
          <a:xfrm>
            <a:off x="7264510" y="108929"/>
            <a:ext cx="4212105" cy="3216272"/>
          </a:xfrm>
          <a:prstGeom prst="rect">
            <a:avLst/>
          </a:prstGeom>
        </p:spPr>
      </p:pic>
      <p:pic>
        <p:nvPicPr>
          <p:cNvPr id="13" name="Picture 12" descr="A diagram of a solar system&#10;&#10;AI-generated content may be incorrect.">
            <a:extLst>
              <a:ext uri="{FF2B5EF4-FFF2-40B4-BE49-F238E27FC236}">
                <a16:creationId xmlns:a16="http://schemas.microsoft.com/office/drawing/2014/main" id="{63029240-D89E-B3FC-29FB-AC88A8583AB7}"/>
              </a:ext>
            </a:extLst>
          </p:cNvPr>
          <p:cNvPicPr>
            <a:picLocks noChangeAspect="1"/>
          </p:cNvPicPr>
          <p:nvPr/>
        </p:nvPicPr>
        <p:blipFill>
          <a:blip r:embed="rId4"/>
          <a:stretch>
            <a:fillRect/>
          </a:stretch>
        </p:blipFill>
        <p:spPr>
          <a:xfrm>
            <a:off x="7162059" y="3532799"/>
            <a:ext cx="4429645" cy="3309831"/>
          </a:xfrm>
          <a:prstGeom prst="rect">
            <a:avLst/>
          </a:prstGeom>
        </p:spPr>
      </p:pic>
    </p:spTree>
    <p:extLst>
      <p:ext uri="{BB962C8B-B14F-4D97-AF65-F5344CB8AC3E}">
        <p14:creationId xmlns:p14="http://schemas.microsoft.com/office/powerpoint/2010/main" val="2286253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391B2-0E94-0D6B-62CA-34816C32A4A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2E434D-13B0-BE99-1AD3-15039ABF6F43}"/>
              </a:ext>
            </a:extLst>
          </p:cNvPr>
          <p:cNvSpPr>
            <a:spLocks noGrp="1"/>
          </p:cNvSpPr>
          <p:nvPr>
            <p:ph type="sldNum" sz="quarter" idx="4"/>
          </p:nvPr>
        </p:nvSpPr>
        <p:spPr/>
        <p:txBody>
          <a:bodyPr/>
          <a:lstStyle/>
          <a:p>
            <a:pPr defTabSz="599002" fontAlgn="base" hangingPunct="0">
              <a:lnSpc>
                <a:spcPct val="93000"/>
              </a:lnSpc>
              <a:spcBef>
                <a:spcPct val="0"/>
              </a:spcBef>
              <a:spcAft>
                <a:spcPct val="0"/>
              </a:spcAft>
              <a:buClr>
                <a:srgbClr val="000000"/>
              </a:buClr>
              <a:buSzPct val="100000"/>
              <a:defRPr/>
            </a:pPr>
            <a:fld id="{028786D6-8D8C-44DA-8423-A9453F3EA35E}" type="slidenum">
              <a:rPr lang="en-GB">
                <a:solidFill>
                  <a:srgbClr val="000000">
                    <a:tint val="75000"/>
                  </a:srgbClr>
                </a:solidFill>
                <a:latin typeface="Arial" panose="020B0604020202020204" pitchFamily="34" charset="0"/>
                <a:ea typeface="Microsoft YaHei" panose="020B0503020204020204" pitchFamily="34" charset="-122"/>
              </a:rPr>
              <a:pPr defTabSz="599002" fontAlgn="base" hangingPunct="0">
                <a:lnSpc>
                  <a:spcPct val="93000"/>
                </a:lnSpc>
                <a:spcBef>
                  <a:spcPct val="0"/>
                </a:spcBef>
                <a:spcAft>
                  <a:spcPct val="0"/>
                </a:spcAft>
                <a:buClr>
                  <a:srgbClr val="000000"/>
                </a:buClr>
                <a:buSzPct val="100000"/>
                <a:defRPr/>
              </a:pPr>
              <a:t>13</a:t>
            </a:fld>
            <a:endParaRPr lang="en-GB">
              <a:solidFill>
                <a:srgbClr val="000000">
                  <a:tint val="75000"/>
                </a:srgbClr>
              </a:solidFill>
              <a:latin typeface="Arial" panose="020B0604020202020204" pitchFamily="34" charset="0"/>
              <a:ea typeface="Microsoft YaHei" panose="020B0503020204020204" pitchFamily="34" charset="-122"/>
            </a:endParaRPr>
          </a:p>
        </p:txBody>
      </p:sp>
      <p:sp>
        <p:nvSpPr>
          <p:cNvPr id="9" name="TextBox 8">
            <a:extLst>
              <a:ext uri="{FF2B5EF4-FFF2-40B4-BE49-F238E27FC236}">
                <a16:creationId xmlns:a16="http://schemas.microsoft.com/office/drawing/2014/main" id="{EE5CFB4A-E2C7-031B-2BC7-31A26B6A7E78}"/>
              </a:ext>
            </a:extLst>
          </p:cNvPr>
          <p:cNvSpPr txBox="1"/>
          <p:nvPr/>
        </p:nvSpPr>
        <p:spPr>
          <a:xfrm>
            <a:off x="975938" y="752587"/>
            <a:ext cx="7287528" cy="461665"/>
          </a:xfrm>
          <a:prstGeom prst="rect">
            <a:avLst/>
          </a:prstGeom>
          <a:noFill/>
        </p:spPr>
        <p:txBody>
          <a:bodyPr wrap="square">
            <a:spAutoFit/>
          </a:bodyPr>
          <a:lstStyle/>
          <a:p>
            <a:pPr defTabSz="1219170">
              <a:buClr>
                <a:srgbClr val="000000"/>
              </a:buClr>
              <a:defRPr/>
            </a:pPr>
            <a:r>
              <a:rPr lang="en-GB" sz="2400" b="1" kern="0" dirty="0">
                <a:solidFill>
                  <a:srgbClr val="1F497D"/>
                </a:solidFill>
                <a:latin typeface="Titillium Web" panose="00000500000000000000" pitchFamily="2" charset="0"/>
                <a:cs typeface="Arial"/>
                <a:sym typeface="Arial"/>
              </a:rPr>
              <a:t>Recent publications</a:t>
            </a:r>
          </a:p>
        </p:txBody>
      </p:sp>
      <p:sp>
        <p:nvSpPr>
          <p:cNvPr id="6" name="CaixaDeTexto 5">
            <a:extLst>
              <a:ext uri="{FF2B5EF4-FFF2-40B4-BE49-F238E27FC236}">
                <a16:creationId xmlns:a16="http://schemas.microsoft.com/office/drawing/2014/main" id="{4178EEC2-3C4B-FA93-0FFE-B671771382A0}"/>
              </a:ext>
            </a:extLst>
          </p:cNvPr>
          <p:cNvSpPr txBox="1"/>
          <p:nvPr/>
        </p:nvSpPr>
        <p:spPr>
          <a:xfrm>
            <a:off x="842511" y="1214252"/>
            <a:ext cx="11271252" cy="3854901"/>
          </a:xfrm>
          <a:prstGeom prst="rect">
            <a:avLst/>
          </a:prstGeom>
          <a:noFill/>
        </p:spPr>
        <p:txBody>
          <a:bodyPr wrap="square">
            <a:spAutoFit/>
          </a:bodyPr>
          <a:lstStyle/>
          <a:p>
            <a:r>
              <a:rPr lang="en-GB" sz="2400" b="1" dirty="0">
                <a:solidFill>
                  <a:srgbClr val="1F497D"/>
                </a:solidFill>
                <a:latin typeface="-apple-system"/>
              </a:rPr>
              <a:t>Published</a:t>
            </a:r>
          </a:p>
          <a:p>
            <a:pPr marL="304792" indent="-304792">
              <a:buFont typeface="+mj-lt"/>
              <a:buAutoNum type="arabicPeriod"/>
            </a:pPr>
            <a:r>
              <a:rPr lang="en-GB" sz="1400" dirty="0">
                <a:solidFill>
                  <a:schemeClr val="bg2"/>
                </a:solidFill>
                <a:latin typeface="-apple-system"/>
              </a:rPr>
              <a:t>Takashi Minoshima, Yoshizumi Miyoshi, Go Murakami, Marco Pinto, Daniel Schmid, Ayako Matsuoka, Wolfgang Baumjohann, David Fischer, Kazumasa Iwai and Shinsuke Imada; “</a:t>
            </a:r>
            <a:r>
              <a:rPr lang="en-GB" sz="1400" b="1" dirty="0">
                <a:solidFill>
                  <a:schemeClr val="bg2"/>
                </a:solidFill>
                <a:latin typeface="-apple-system"/>
              </a:rPr>
              <a:t>A study of solar energetic particle transport on 30 March 2022 using multi-spacecraft data assimilation</a:t>
            </a:r>
            <a:r>
              <a:rPr lang="en-GB" sz="1400" dirty="0">
                <a:solidFill>
                  <a:schemeClr val="bg2"/>
                </a:solidFill>
                <a:latin typeface="-apple-system"/>
              </a:rPr>
              <a:t>”, </a:t>
            </a:r>
            <a:r>
              <a:rPr lang="en-GB" sz="1400" i="1" dirty="0">
                <a:solidFill>
                  <a:schemeClr val="bg2"/>
                </a:solidFill>
                <a:latin typeface="-apple-system"/>
              </a:rPr>
              <a:t>Earth, Planets and Space, </a:t>
            </a:r>
            <a:r>
              <a:rPr lang="en-GB" sz="1400" dirty="0">
                <a:solidFill>
                  <a:schemeClr val="bg2"/>
                </a:solidFill>
                <a:latin typeface="-apple-system"/>
              </a:rPr>
              <a:t>Earth Planets Space 78, 64 (2026). </a:t>
            </a:r>
            <a:r>
              <a:rPr lang="en-GB" sz="1400" dirty="0">
                <a:solidFill>
                  <a:schemeClr val="bg2"/>
                </a:solidFill>
                <a:latin typeface="-apple-system"/>
                <a:hlinkClick r:id="rId2"/>
              </a:rPr>
              <a:t>https://doi.org/10.1186/s40623-026-02389-9</a:t>
            </a:r>
            <a:endParaRPr lang="en-GB" sz="1400" dirty="0">
              <a:solidFill>
                <a:schemeClr val="bg2"/>
              </a:solidFill>
              <a:latin typeface="-apple-system"/>
            </a:endParaRPr>
          </a:p>
          <a:p>
            <a:pPr marL="304792" indent="-304792">
              <a:buFont typeface="+mj-lt"/>
              <a:buAutoNum type="arabicPeriod"/>
            </a:pPr>
            <a:r>
              <a:rPr lang="en-GB" sz="1400" dirty="0">
                <a:solidFill>
                  <a:schemeClr val="bg2"/>
                </a:solidFill>
                <a:latin typeface="-apple-system"/>
              </a:rPr>
              <a:t>Gaku Kinoshita; Beatriz Sanchez-</a:t>
            </a:r>
            <a:r>
              <a:rPr lang="en-GB" sz="1400" dirty="0" err="1">
                <a:solidFill>
                  <a:schemeClr val="bg2"/>
                </a:solidFill>
                <a:latin typeface="-apple-system"/>
              </a:rPr>
              <a:t>Cano</a:t>
            </a:r>
            <a:r>
              <a:rPr lang="en-GB" sz="1400" dirty="0">
                <a:solidFill>
                  <a:schemeClr val="bg2"/>
                </a:solidFill>
                <a:latin typeface="-apple-system"/>
              </a:rPr>
              <a:t>; Yoshizumi Miyoshi; Laura Rodríguez-García; Emilia Kilpua; Benoit Lavraud; Mathias Rojo; Marco Pinto; Yuki Harada; Go Murakami </a:t>
            </a:r>
            <a:r>
              <a:rPr lang="en-GB" sz="1400" i="1" dirty="0">
                <a:solidFill>
                  <a:schemeClr val="bg2"/>
                </a:solidFill>
                <a:latin typeface="-apple-system"/>
              </a:rPr>
              <a:t>et al</a:t>
            </a:r>
            <a:r>
              <a:rPr lang="en-GB" sz="1400" dirty="0">
                <a:solidFill>
                  <a:schemeClr val="bg2"/>
                </a:solidFill>
                <a:latin typeface="-apple-system"/>
              </a:rPr>
              <a:t>., </a:t>
            </a:r>
            <a:r>
              <a:rPr lang="en-GB" sz="1400" b="1" dirty="0">
                <a:solidFill>
                  <a:schemeClr val="bg2"/>
                </a:solidFill>
                <a:latin typeface="-apple-system"/>
              </a:rPr>
              <a:t>Spatiotemporal Evolution of the 2022 March Interplanetary Coronal Mass Ejection Revealed by Multipoint Observations of Forbush Decreases</a:t>
            </a:r>
            <a:r>
              <a:rPr lang="en-GB" sz="1400" dirty="0">
                <a:solidFill>
                  <a:schemeClr val="bg2"/>
                </a:solidFill>
                <a:latin typeface="-apple-system"/>
              </a:rPr>
              <a:t>, the Astrophysical Journal, 2026-01-20, </a:t>
            </a:r>
            <a:r>
              <a:rPr lang="en-GB" sz="1400" dirty="0"/>
              <a:t>DOI: </a:t>
            </a:r>
            <a:r>
              <a:rPr lang="en-GB" sz="1400" u="sng" dirty="0">
                <a:hlinkClick r:id="rId3"/>
              </a:rPr>
              <a:t>10.3847/1538-4357/ae1834</a:t>
            </a:r>
            <a:endParaRPr lang="en-GB" sz="1400" u="sng" dirty="0"/>
          </a:p>
          <a:p>
            <a:pPr marL="304792" indent="-304792">
              <a:buFont typeface="+mj-lt"/>
              <a:buAutoNum type="arabicPeriod"/>
            </a:pPr>
            <a:r>
              <a:rPr lang="en-US" sz="1400" dirty="0">
                <a:solidFill>
                  <a:srgbClr val="1F497D"/>
                </a:solidFill>
                <a:latin typeface="-apple-system"/>
              </a:rPr>
              <a:t>M. Pinto </a:t>
            </a:r>
            <a:r>
              <a:rPr lang="en-US" sz="1400" i="1" dirty="0">
                <a:solidFill>
                  <a:srgbClr val="1F497D"/>
                </a:solidFill>
                <a:latin typeface="-apple-system"/>
              </a:rPr>
              <a:t>et al.</a:t>
            </a:r>
            <a:r>
              <a:rPr lang="en-US" sz="1400" dirty="0">
                <a:solidFill>
                  <a:srgbClr val="1F497D"/>
                </a:solidFill>
                <a:latin typeface="-apple-system"/>
              </a:rPr>
              <a:t>, </a:t>
            </a:r>
            <a:r>
              <a:rPr lang="en-US" sz="1400" b="1" dirty="0">
                <a:solidFill>
                  <a:srgbClr val="1F497D"/>
                </a:solidFill>
                <a:latin typeface="-apple-system"/>
              </a:rPr>
              <a:t>Calibration of the </a:t>
            </a:r>
            <a:r>
              <a:rPr lang="en-US" sz="1400" b="1" dirty="0" err="1">
                <a:solidFill>
                  <a:srgbClr val="1F497D"/>
                </a:solidFill>
                <a:latin typeface="-apple-system"/>
              </a:rPr>
              <a:t>BepiColombo</a:t>
            </a:r>
            <a:r>
              <a:rPr lang="en-US" sz="1400" b="1" dirty="0">
                <a:solidFill>
                  <a:srgbClr val="1F497D"/>
                </a:solidFill>
                <a:latin typeface="-apple-system"/>
              </a:rPr>
              <a:t> Environmental Radiation Monitor (BERM) and Cross-Calibration with Solar Intensity X-Ray and Particle Spectrometer (SIXS) during Solar Energetic Particle Events, </a:t>
            </a:r>
            <a:r>
              <a:rPr lang="en-US" sz="1400" dirty="0">
                <a:solidFill>
                  <a:srgbClr val="1F497D"/>
                </a:solidFill>
                <a:latin typeface="-apple-system"/>
              </a:rPr>
              <a:t>Astronomy &amp; Astrophysics, Volume 701, id.A13, (2025) doi:10.1051/0004-6361/202555301</a:t>
            </a:r>
          </a:p>
          <a:p>
            <a:pPr marL="304792" indent="-304792">
              <a:buFont typeface="+mj-lt"/>
              <a:buAutoNum type="arabicPeriod"/>
            </a:pPr>
            <a:r>
              <a:rPr lang="en-GB" sz="1400" dirty="0">
                <a:solidFill>
                  <a:srgbClr val="1F497D"/>
                </a:solidFill>
                <a:latin typeface="-apple-system"/>
              </a:rPr>
              <a:t>M. Pinto et al., “</a:t>
            </a:r>
            <a:r>
              <a:rPr lang="en-US" sz="1400" b="1" dirty="0">
                <a:solidFill>
                  <a:srgbClr val="1F497D"/>
                </a:solidFill>
                <a:latin typeface="-apple-system"/>
              </a:rPr>
              <a:t>In-flight calibration of RADEM, the JUICE mission radiation monitor</a:t>
            </a:r>
            <a:r>
              <a:rPr lang="en-GB" sz="1400" dirty="0">
                <a:solidFill>
                  <a:srgbClr val="1F497D"/>
                </a:solidFill>
                <a:latin typeface="-apple-system"/>
              </a:rPr>
              <a:t>”, </a:t>
            </a:r>
            <a:r>
              <a:rPr lang="pt-BR" sz="1400" dirty="0">
                <a:solidFill>
                  <a:srgbClr val="1F497D"/>
                </a:solidFill>
                <a:latin typeface="-apple-system"/>
              </a:rPr>
              <a:t>A&amp;A, 708 (2026) A319, DOI: </a:t>
            </a:r>
            <a:r>
              <a:rPr lang="pt-BR" sz="1400" dirty="0">
                <a:solidFill>
                  <a:srgbClr val="1F497D"/>
                </a:solidFill>
                <a:latin typeface="-apple-system"/>
                <a:hlinkClick r:id="rId4"/>
              </a:rPr>
              <a:t>https://doi.org/10.1051/0004-6361/202558601</a:t>
            </a:r>
            <a:endParaRPr lang="pt-BR" sz="1400" dirty="0">
              <a:solidFill>
                <a:srgbClr val="1F497D"/>
              </a:solidFill>
              <a:latin typeface="-apple-system"/>
            </a:endParaRPr>
          </a:p>
          <a:p>
            <a:pPr marL="304792" indent="-304792">
              <a:buFont typeface="+mj-lt"/>
              <a:buAutoNum type="arabicPeriod"/>
            </a:pPr>
            <a:r>
              <a:rPr lang="en-GB" sz="1400" dirty="0">
                <a:solidFill>
                  <a:srgbClr val="1F497D"/>
                </a:solidFill>
                <a:latin typeface="-apple-system"/>
              </a:rPr>
              <a:t>A. Gomes et al., “</a:t>
            </a:r>
            <a:r>
              <a:rPr lang="en-GB" sz="1400" b="1" dirty="0">
                <a:solidFill>
                  <a:srgbClr val="1F497D"/>
                </a:solidFill>
                <a:latin typeface="-apple-system"/>
              </a:rPr>
              <a:t>Intercalibration between energetic particle instruments BERM on board </a:t>
            </a:r>
            <a:r>
              <a:rPr lang="en-GB" sz="1400" b="1" dirty="0" err="1">
                <a:solidFill>
                  <a:srgbClr val="1F497D"/>
                </a:solidFill>
                <a:latin typeface="-apple-system"/>
              </a:rPr>
              <a:t>BepiColombo</a:t>
            </a:r>
            <a:r>
              <a:rPr lang="en-GB" sz="1400" b="1" dirty="0">
                <a:solidFill>
                  <a:srgbClr val="1F497D"/>
                </a:solidFill>
                <a:latin typeface="-apple-system"/>
              </a:rPr>
              <a:t> and EPD aboard Solar Orbiter</a:t>
            </a:r>
            <a:r>
              <a:rPr lang="en-GB" sz="1400" dirty="0">
                <a:solidFill>
                  <a:srgbClr val="1F497D"/>
                </a:solidFill>
                <a:latin typeface="-apple-system"/>
              </a:rPr>
              <a:t>”, </a:t>
            </a:r>
            <a:r>
              <a:rPr lang="en-GB" sz="1050" dirty="0">
                <a:hlinkClick r:id="rId5"/>
              </a:rPr>
              <a:t>https://doi.org/10.5194/egusphere-egu26-723</a:t>
            </a:r>
            <a:endParaRPr lang="en-GB" sz="1050" dirty="0"/>
          </a:p>
          <a:p>
            <a:pPr marL="304792" indent="-304792">
              <a:buFont typeface="+mj-lt"/>
              <a:buAutoNum type="arabicPeriod"/>
            </a:pPr>
            <a:endParaRPr lang="pt-BR" sz="1400" dirty="0">
              <a:solidFill>
                <a:srgbClr val="1F497D"/>
              </a:solidFill>
              <a:latin typeface="-apple-system"/>
            </a:endParaRPr>
          </a:p>
          <a:p>
            <a:br>
              <a:rPr lang="en-GB" sz="1400" dirty="0"/>
            </a:br>
            <a:endParaRPr lang="en-GB" sz="1400" b="1" dirty="0">
              <a:solidFill>
                <a:schemeClr val="bg2"/>
              </a:solidFill>
              <a:latin typeface="-apple-system"/>
            </a:endParaRPr>
          </a:p>
        </p:txBody>
      </p:sp>
      <p:sp>
        <p:nvSpPr>
          <p:cNvPr id="5" name="CaixaDeTexto 4">
            <a:extLst>
              <a:ext uri="{FF2B5EF4-FFF2-40B4-BE49-F238E27FC236}">
                <a16:creationId xmlns:a16="http://schemas.microsoft.com/office/drawing/2014/main" id="{14F4B0B6-BF8E-8F7F-AB9D-136C1579D8B3}"/>
              </a:ext>
            </a:extLst>
          </p:cNvPr>
          <p:cNvSpPr txBox="1"/>
          <p:nvPr/>
        </p:nvSpPr>
        <p:spPr>
          <a:xfrm>
            <a:off x="785361" y="4679413"/>
            <a:ext cx="11125200" cy="1928670"/>
          </a:xfrm>
          <a:prstGeom prst="rect">
            <a:avLst/>
          </a:prstGeom>
          <a:noFill/>
        </p:spPr>
        <p:txBody>
          <a:bodyPr wrap="square">
            <a:spAutoFit/>
          </a:bodyPr>
          <a:lstStyle/>
          <a:p>
            <a:r>
              <a:rPr lang="en-GB" sz="2133" b="1" dirty="0">
                <a:solidFill>
                  <a:srgbClr val="1F497D"/>
                </a:solidFill>
                <a:latin typeface="-apple-system"/>
              </a:rPr>
              <a:t>In preparation/submitted</a:t>
            </a:r>
            <a:endParaRPr lang="en-GB" sz="1600" i="1" dirty="0">
              <a:solidFill>
                <a:srgbClr val="1F497D"/>
              </a:solidFill>
              <a:latin typeface="-apple-system"/>
            </a:endParaRPr>
          </a:p>
          <a:p>
            <a:pPr marL="304792" indent="-304792">
              <a:buFont typeface="+mj-lt"/>
              <a:buAutoNum type="arabicPeriod"/>
            </a:pPr>
            <a:r>
              <a:rPr lang="en-GB" sz="1400" dirty="0">
                <a:solidFill>
                  <a:srgbClr val="1F497D"/>
                </a:solidFill>
                <a:latin typeface="-apple-system"/>
              </a:rPr>
              <a:t>A. Gomes et al., “</a:t>
            </a:r>
            <a:r>
              <a:rPr lang="en-US" sz="1400" b="1" dirty="0">
                <a:solidFill>
                  <a:srgbClr val="1F497D"/>
                </a:solidFill>
                <a:latin typeface="-apple-system"/>
              </a:rPr>
              <a:t>Calibration of the BepiColombo Environmental Radiation Monitor (BERM) and Cross-Calibration with Solar Intensity X-Ray and Particle Spectrometer (SIXS) during Solar Energetic Particle Events</a:t>
            </a:r>
            <a:r>
              <a:rPr lang="en-GB" sz="1400" dirty="0">
                <a:solidFill>
                  <a:srgbClr val="1F497D"/>
                </a:solidFill>
                <a:latin typeface="-apple-system"/>
              </a:rPr>
              <a:t>” – resubmitted after major review </a:t>
            </a:r>
          </a:p>
          <a:p>
            <a:pPr marL="304792" indent="-304792">
              <a:buFont typeface="+mj-lt"/>
              <a:buAutoNum type="arabicPeriod"/>
            </a:pPr>
            <a:r>
              <a:rPr lang="en-GB" sz="1400" dirty="0">
                <a:solidFill>
                  <a:srgbClr val="1F497D"/>
                </a:solidFill>
                <a:latin typeface="-apple-system"/>
              </a:rPr>
              <a:t>Pinto, M., Rodrigues, A., Roussos, E., Schmid, D., </a:t>
            </a:r>
            <a:r>
              <a:rPr lang="en-GB" sz="1400" dirty="0" err="1">
                <a:solidFill>
                  <a:srgbClr val="1F497D"/>
                </a:solidFill>
                <a:latin typeface="-apple-system"/>
              </a:rPr>
              <a:t>Volwerk</a:t>
            </a:r>
            <a:r>
              <a:rPr lang="en-GB" sz="1400" dirty="0">
                <a:solidFill>
                  <a:srgbClr val="1F497D"/>
                </a:solidFill>
                <a:latin typeface="-apple-system"/>
              </a:rPr>
              <a:t>, M., </a:t>
            </a:r>
            <a:r>
              <a:rPr lang="en-GB" sz="1400" dirty="0" err="1">
                <a:solidFill>
                  <a:srgbClr val="1F497D"/>
                </a:solidFill>
                <a:latin typeface="-apple-system"/>
              </a:rPr>
              <a:t>Kotsiaros</a:t>
            </a:r>
            <a:r>
              <a:rPr lang="en-GB" sz="1400" dirty="0">
                <a:solidFill>
                  <a:srgbClr val="1F497D"/>
                </a:solidFill>
                <a:latin typeface="-apple-system"/>
              </a:rPr>
              <a:t>, S., Brown, P., Dougherty, M., Arruda, L., and </a:t>
            </a:r>
            <a:r>
              <a:rPr lang="en-GB" sz="1400" dirty="0" err="1">
                <a:solidFill>
                  <a:srgbClr val="1F497D"/>
                </a:solidFill>
                <a:latin typeface="-apple-system"/>
              </a:rPr>
              <a:t>Witasse</a:t>
            </a:r>
            <a:r>
              <a:rPr lang="en-GB" sz="1400" dirty="0">
                <a:solidFill>
                  <a:srgbClr val="1F497D"/>
                </a:solidFill>
                <a:latin typeface="-apple-system"/>
              </a:rPr>
              <a:t>, O.: </a:t>
            </a:r>
            <a:r>
              <a:rPr lang="en-GB" sz="1400" b="1" dirty="0">
                <a:solidFill>
                  <a:srgbClr val="1F497D"/>
                </a:solidFill>
                <a:latin typeface="-apple-system"/>
              </a:rPr>
              <a:t>RADEM observations of the Van Allen belts during the JUICE Lunar-Earth Gravity Assist</a:t>
            </a:r>
            <a:r>
              <a:rPr lang="en-GB" sz="1400" dirty="0">
                <a:solidFill>
                  <a:srgbClr val="1F497D"/>
                </a:solidFill>
                <a:latin typeface="-apple-system"/>
              </a:rPr>
              <a:t>, </a:t>
            </a:r>
            <a:r>
              <a:rPr lang="en-GB" sz="1400" dirty="0" err="1">
                <a:solidFill>
                  <a:srgbClr val="1F497D"/>
                </a:solidFill>
                <a:latin typeface="-apple-system"/>
              </a:rPr>
              <a:t>EGUsphere</a:t>
            </a:r>
            <a:r>
              <a:rPr lang="en-GB" sz="1400" dirty="0">
                <a:solidFill>
                  <a:srgbClr val="1F497D"/>
                </a:solidFill>
                <a:latin typeface="-apple-system"/>
              </a:rPr>
              <a:t> [preprint], https://doi.org/10.5194/egusphere-2026-2055, 2026. (submitted, under discussion)</a:t>
            </a:r>
          </a:p>
          <a:p>
            <a:pPr marL="304792" indent="-304792">
              <a:buFont typeface="+mj-lt"/>
              <a:buAutoNum type="arabicPeriod"/>
            </a:pPr>
            <a:r>
              <a:rPr lang="en-GB" sz="1400" dirty="0">
                <a:solidFill>
                  <a:srgbClr val="1F497D"/>
                </a:solidFill>
                <a:latin typeface="-apple-system"/>
              </a:rPr>
              <a:t>R. Parente et al., “</a:t>
            </a:r>
            <a:r>
              <a:rPr lang="en-US" sz="1400" b="1" dirty="0">
                <a:solidFill>
                  <a:srgbClr val="1F497D"/>
                </a:solidFill>
                <a:latin typeface="-apple-system"/>
              </a:rPr>
              <a:t>Flux reconstruction with Machine Learning techniques for the ESA JUICE mission radiation monitor, RADEM</a:t>
            </a:r>
            <a:r>
              <a:rPr lang="en-US" sz="1400" dirty="0">
                <a:solidFill>
                  <a:srgbClr val="1F497D"/>
                </a:solidFill>
                <a:latin typeface="-apple-system"/>
              </a:rPr>
              <a:t>” </a:t>
            </a:r>
            <a:r>
              <a:rPr lang="en-GB" sz="1400" dirty="0">
                <a:solidFill>
                  <a:srgbClr val="1F497D"/>
                </a:solidFill>
                <a:latin typeface="-apple-system"/>
              </a:rPr>
              <a:t>– in prep.</a:t>
            </a:r>
          </a:p>
          <a:p>
            <a:pPr marL="304792" indent="-304792">
              <a:buFont typeface="+mj-lt"/>
              <a:buAutoNum type="arabicPeriod"/>
            </a:pPr>
            <a:r>
              <a:rPr lang="en-GB" sz="1400" dirty="0">
                <a:solidFill>
                  <a:srgbClr val="1F497D"/>
                </a:solidFill>
                <a:latin typeface="-apple-system"/>
              </a:rPr>
              <a:t>M. Mewes et al., “</a:t>
            </a:r>
            <a:r>
              <a:rPr lang="en-GB" sz="1400" b="1" dirty="0">
                <a:solidFill>
                  <a:srgbClr val="1F497D"/>
                </a:solidFill>
                <a:latin typeface="-apple-system"/>
              </a:rPr>
              <a:t>S</a:t>
            </a:r>
            <a:r>
              <a:rPr lang="en-US" sz="1400" b="1" dirty="0" err="1">
                <a:solidFill>
                  <a:srgbClr val="1F497D"/>
                </a:solidFill>
                <a:latin typeface="-apple-system"/>
              </a:rPr>
              <a:t>olar</a:t>
            </a:r>
            <a:r>
              <a:rPr lang="en-US" sz="1400" b="1" dirty="0">
                <a:solidFill>
                  <a:srgbClr val="1F497D"/>
                </a:solidFill>
                <a:latin typeface="-apple-system"/>
              </a:rPr>
              <a:t> energetic particle events observed by JUICE on its way to Jupiter</a:t>
            </a:r>
            <a:r>
              <a:rPr lang="en-US" sz="1400" dirty="0">
                <a:solidFill>
                  <a:srgbClr val="1F497D"/>
                </a:solidFill>
                <a:latin typeface="-apple-system"/>
              </a:rPr>
              <a:t>” </a:t>
            </a:r>
            <a:r>
              <a:rPr lang="en-GB" sz="1400" dirty="0">
                <a:solidFill>
                  <a:srgbClr val="1F497D"/>
                </a:solidFill>
                <a:latin typeface="-apple-system"/>
              </a:rPr>
              <a:t>– in prep.</a:t>
            </a:r>
          </a:p>
        </p:txBody>
      </p:sp>
    </p:spTree>
    <p:extLst>
      <p:ext uri="{BB962C8B-B14F-4D97-AF65-F5344CB8AC3E}">
        <p14:creationId xmlns:p14="http://schemas.microsoft.com/office/powerpoint/2010/main" val="3493110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B3FB-531C-F8D4-0DB4-0200DBA00E71}"/>
              </a:ext>
            </a:extLst>
          </p:cNvPr>
          <p:cNvSpPr>
            <a:spLocks noGrp="1"/>
          </p:cNvSpPr>
          <p:nvPr>
            <p:ph type="title"/>
          </p:nvPr>
        </p:nvSpPr>
        <p:spPr>
          <a:xfrm>
            <a:off x="945356" y="595069"/>
            <a:ext cx="10972400" cy="1144800"/>
          </a:xfrm>
        </p:spPr>
        <p:txBody>
          <a:bodyPr/>
          <a:lstStyle/>
          <a:p>
            <a:r>
              <a:rPr lang="en-GB" sz="2000" b="1" dirty="0" err="1">
                <a:solidFill>
                  <a:schemeClr val="bg2"/>
                </a:solidFill>
              </a:rPr>
              <a:t>SpaceRad</a:t>
            </a:r>
            <a:r>
              <a:rPr lang="en-GB" sz="2000" b="1" dirty="0">
                <a:solidFill>
                  <a:schemeClr val="bg2"/>
                </a:solidFill>
              </a:rPr>
              <a:t>: </a:t>
            </a:r>
            <a:r>
              <a:rPr lang="en-GB" altLang="en-US" sz="2000" b="1" dirty="0">
                <a:solidFill>
                  <a:schemeClr val="bg2"/>
                </a:solidFill>
                <a:cs typeface="Times New Roman" panose="02020603050405020304" pitchFamily="18" charset="0"/>
              </a:rPr>
              <a:t>An integrated framework for the Radiation Environment, on Mars and on Moon and its implications for Human Space Flight</a:t>
            </a:r>
            <a:endParaRPr lang="en-GB" sz="2000" b="1" dirty="0">
              <a:solidFill>
                <a:schemeClr val="bg2"/>
              </a:solidFill>
            </a:endParaRPr>
          </a:p>
        </p:txBody>
      </p:sp>
      <p:pic>
        <p:nvPicPr>
          <p:cNvPr id="5" name="Picture 6">
            <a:extLst>
              <a:ext uri="{FF2B5EF4-FFF2-40B4-BE49-F238E27FC236}">
                <a16:creationId xmlns:a16="http://schemas.microsoft.com/office/drawing/2014/main" id="{2AC24CA6-8A96-2B3D-7F11-EE51A6E86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651" y="1739869"/>
            <a:ext cx="1295400"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9981271E-84C2-B48C-AE35-9144D7163BC2}"/>
              </a:ext>
            </a:extLst>
          </p:cNvPr>
          <p:cNvSpPr txBox="1">
            <a:spLocks noChangeArrowheads="1"/>
          </p:cNvSpPr>
          <p:nvPr/>
        </p:nvSpPr>
        <p:spPr bwMode="auto">
          <a:xfrm>
            <a:off x="3742253" y="1763906"/>
            <a:ext cx="153655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GB" altLang="en-US" sz="1050" dirty="0">
                <a:solidFill>
                  <a:schemeClr val="bg2"/>
                </a:solidFill>
                <a:latin typeface="Arial" panose="020B0604020202020204" pitchFamily="34" charset="0"/>
              </a:rPr>
              <a:t>3-years funding</a:t>
            </a:r>
          </a:p>
          <a:p>
            <a:pPr algn="just">
              <a:spcBef>
                <a:spcPct val="0"/>
              </a:spcBef>
              <a:buFontTx/>
              <a:buNone/>
            </a:pPr>
            <a:r>
              <a:rPr lang="en-GB" altLang="en-US" sz="1050" dirty="0">
                <a:solidFill>
                  <a:schemeClr val="bg2"/>
                </a:solidFill>
                <a:latin typeface="Arial" panose="020B0604020202020204" pitchFamily="34" charset="0"/>
              </a:rPr>
              <a:t>Start: 01.03.2024</a:t>
            </a:r>
          </a:p>
        </p:txBody>
      </p:sp>
      <p:pic>
        <p:nvPicPr>
          <p:cNvPr id="7" name="Picture 2" descr="http://www.esa.int/esalogo/images/downloads/Logo_Fingerprint/Office_presentation/03_logo_dark_blue.bmp">
            <a:extLst>
              <a:ext uri="{FF2B5EF4-FFF2-40B4-BE49-F238E27FC236}">
                <a16:creationId xmlns:a16="http://schemas.microsoft.com/office/drawing/2014/main" id="{3ADD0D4E-F0BE-74D1-4CCD-E75788BBB3D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723" y="1793239"/>
            <a:ext cx="973676" cy="48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F5657BE-B28C-7F1A-CBA6-BC8C3D6C8077}"/>
              </a:ext>
            </a:extLst>
          </p:cNvPr>
          <p:cNvSpPr txBox="1"/>
          <p:nvPr/>
        </p:nvSpPr>
        <p:spPr>
          <a:xfrm>
            <a:off x="1204417" y="2574425"/>
            <a:ext cx="4571999" cy="1131079"/>
          </a:xfrm>
          <a:prstGeom prst="rect">
            <a:avLst/>
          </a:prstGeom>
          <a:noFill/>
        </p:spPr>
        <p:txBody>
          <a:bodyPr wrap="square">
            <a:spAutoFit/>
          </a:bodyPr>
          <a:lstStyle/>
          <a:p>
            <a:pPr>
              <a:defRPr/>
            </a:pPr>
            <a:r>
              <a:rPr lang="en-GB" sz="1350" dirty="0" err="1">
                <a:solidFill>
                  <a:srgbClr val="003247"/>
                </a:solidFill>
              </a:rPr>
              <a:t>SpaceRad</a:t>
            </a:r>
            <a:r>
              <a:rPr lang="en-GB" sz="1350" dirty="0">
                <a:solidFill>
                  <a:srgbClr val="003247"/>
                </a:solidFill>
              </a:rPr>
              <a:t> is a Geant4 based </a:t>
            </a:r>
            <a:r>
              <a:rPr lang="en-GB" sz="1350" b="1" i="1" dirty="0">
                <a:solidFill>
                  <a:srgbClr val="003247"/>
                </a:solidFill>
              </a:rPr>
              <a:t>software </a:t>
            </a:r>
            <a:r>
              <a:rPr lang="en-GB" sz="1350" dirty="0">
                <a:solidFill>
                  <a:srgbClr val="003247"/>
                </a:solidFill>
              </a:rPr>
              <a:t>that will provide critical knowledge of radiation exposure: </a:t>
            </a:r>
          </a:p>
          <a:p>
            <a:pPr marL="214313" indent="-214313">
              <a:buFont typeface="Arial" panose="020B0604020202020204" pitchFamily="34" charset="0"/>
              <a:buChar char="•"/>
              <a:defRPr/>
            </a:pPr>
            <a:r>
              <a:rPr lang="en-GB" sz="1350" dirty="0">
                <a:solidFill>
                  <a:srgbClr val="003247"/>
                </a:solidFill>
              </a:rPr>
              <a:t>Moon</a:t>
            </a:r>
          </a:p>
          <a:p>
            <a:pPr marL="214313" indent="-214313">
              <a:buFont typeface="Arial" panose="020B0604020202020204" pitchFamily="34" charset="0"/>
              <a:buChar char="•"/>
              <a:defRPr/>
            </a:pPr>
            <a:r>
              <a:rPr lang="en-GB" sz="1350" dirty="0">
                <a:solidFill>
                  <a:srgbClr val="003247"/>
                </a:solidFill>
              </a:rPr>
              <a:t>Mars (using </a:t>
            </a:r>
            <a:r>
              <a:rPr lang="en-GB" sz="1350" dirty="0" err="1">
                <a:solidFill>
                  <a:srgbClr val="003247"/>
                </a:solidFill>
              </a:rPr>
              <a:t>dMEREM</a:t>
            </a:r>
            <a:r>
              <a:rPr lang="en-GB" sz="1350" dirty="0">
                <a:solidFill>
                  <a:srgbClr val="003247"/>
                </a:solidFill>
              </a:rPr>
              <a:t> developed @LIP for ESA)</a:t>
            </a:r>
          </a:p>
          <a:p>
            <a:pPr marL="214313" indent="-214313">
              <a:buFont typeface="Arial" panose="020B0604020202020204" pitchFamily="34" charset="0"/>
              <a:buChar char="•"/>
              <a:defRPr/>
            </a:pPr>
            <a:r>
              <a:rPr lang="en-GB" sz="1350" dirty="0">
                <a:solidFill>
                  <a:srgbClr val="003247"/>
                </a:solidFill>
              </a:rPr>
              <a:t>Interplanetary Space 1 -1.5 A.U.</a:t>
            </a:r>
          </a:p>
        </p:txBody>
      </p:sp>
      <p:sp>
        <p:nvSpPr>
          <p:cNvPr id="9" name="TextBox 8">
            <a:extLst>
              <a:ext uri="{FF2B5EF4-FFF2-40B4-BE49-F238E27FC236}">
                <a16:creationId xmlns:a16="http://schemas.microsoft.com/office/drawing/2014/main" id="{B820F586-5F59-DF32-5CD4-2A85A2EFE59F}"/>
              </a:ext>
            </a:extLst>
          </p:cNvPr>
          <p:cNvSpPr txBox="1"/>
          <p:nvPr/>
        </p:nvSpPr>
        <p:spPr>
          <a:xfrm>
            <a:off x="1204417" y="3792748"/>
            <a:ext cx="4572000" cy="307777"/>
          </a:xfrm>
          <a:prstGeom prst="rect">
            <a:avLst/>
          </a:prstGeom>
          <a:noFill/>
        </p:spPr>
        <p:txBody>
          <a:bodyPr wrap="square">
            <a:spAutoFit/>
          </a:bodyPr>
          <a:lstStyle/>
          <a:p>
            <a:r>
              <a:rPr lang="en-GB" sz="1400" b="1" dirty="0">
                <a:solidFill>
                  <a:schemeClr val="bg2"/>
                </a:solidFill>
                <a:latin typeface="Titillium Web" panose="00000500000000000000" pitchFamily="2" charset="0"/>
              </a:rPr>
              <a:t>B. Lima PhD Thesis (on going) </a:t>
            </a:r>
          </a:p>
        </p:txBody>
      </p:sp>
      <p:sp>
        <p:nvSpPr>
          <p:cNvPr id="10" name="TextBox 9">
            <a:extLst>
              <a:ext uri="{FF2B5EF4-FFF2-40B4-BE49-F238E27FC236}">
                <a16:creationId xmlns:a16="http://schemas.microsoft.com/office/drawing/2014/main" id="{AC4E341A-A1D7-8837-BDC0-5AC413856D51}"/>
              </a:ext>
            </a:extLst>
          </p:cNvPr>
          <p:cNvSpPr txBox="1"/>
          <p:nvPr/>
        </p:nvSpPr>
        <p:spPr>
          <a:xfrm>
            <a:off x="1183566" y="4232283"/>
            <a:ext cx="4571999" cy="715581"/>
          </a:xfrm>
          <a:prstGeom prst="rect">
            <a:avLst/>
          </a:prstGeom>
          <a:noFill/>
        </p:spPr>
        <p:txBody>
          <a:bodyPr wrap="square">
            <a:spAutoFit/>
          </a:bodyPr>
          <a:lstStyle/>
          <a:p>
            <a:pPr marL="285750" indent="-285750">
              <a:buFont typeface="Wingdings" panose="05000000000000000000" pitchFamily="2" charset="2"/>
              <a:buChar char="ü"/>
              <a:defRPr/>
            </a:pPr>
            <a:r>
              <a:rPr lang="en-GB" sz="1350" dirty="0">
                <a:solidFill>
                  <a:srgbClr val="003247"/>
                </a:solidFill>
              </a:rPr>
              <a:t>LUNAIRE - </a:t>
            </a:r>
            <a:r>
              <a:rPr lang="en-GB" sz="1350" dirty="0" err="1"/>
              <a:t>LUnar</a:t>
            </a:r>
            <a:r>
              <a:rPr lang="en-GB" sz="1350" dirty="0"/>
              <a:t> Ionising Radiation Environment model developed in Geant4</a:t>
            </a:r>
          </a:p>
          <a:p>
            <a:pPr marL="285750" indent="-285750">
              <a:buFont typeface="Wingdings" panose="05000000000000000000" pitchFamily="2" charset="2"/>
              <a:buChar char="ü"/>
              <a:defRPr/>
            </a:pPr>
            <a:r>
              <a:rPr lang="en-GB" sz="1350" dirty="0">
                <a:solidFill>
                  <a:srgbClr val="003247"/>
                </a:solidFill>
              </a:rPr>
              <a:t>Validated using GCR data from </a:t>
            </a:r>
            <a:r>
              <a:rPr lang="en-GB" sz="1350" dirty="0" err="1">
                <a:solidFill>
                  <a:srgbClr val="003247"/>
                </a:solidFill>
              </a:rPr>
              <a:t>CRaTER</a:t>
            </a:r>
            <a:r>
              <a:rPr lang="en-GB" sz="1350" dirty="0">
                <a:solidFill>
                  <a:srgbClr val="003247"/>
                </a:solidFill>
              </a:rPr>
              <a:t> (LRO) </a:t>
            </a:r>
          </a:p>
        </p:txBody>
      </p:sp>
      <p:sp>
        <p:nvSpPr>
          <p:cNvPr id="11" name="TextBox 10">
            <a:extLst>
              <a:ext uri="{FF2B5EF4-FFF2-40B4-BE49-F238E27FC236}">
                <a16:creationId xmlns:a16="http://schemas.microsoft.com/office/drawing/2014/main" id="{43207D93-DE4F-6090-817A-D911EE781744}"/>
              </a:ext>
            </a:extLst>
          </p:cNvPr>
          <p:cNvSpPr txBox="1"/>
          <p:nvPr/>
        </p:nvSpPr>
        <p:spPr>
          <a:xfrm>
            <a:off x="3718368" y="4432337"/>
            <a:ext cx="4572000" cy="307777"/>
          </a:xfrm>
          <a:prstGeom prst="rect">
            <a:avLst/>
          </a:prstGeom>
          <a:noFill/>
        </p:spPr>
        <p:txBody>
          <a:bodyPr wrap="square">
            <a:spAutoFit/>
          </a:bodyPr>
          <a:lstStyle/>
          <a:p>
            <a:r>
              <a:rPr lang="en-GB" sz="1400" b="1" dirty="0">
                <a:solidFill>
                  <a:schemeClr val="bg2"/>
                </a:solidFill>
                <a:latin typeface="Titillium Web" panose="00000500000000000000" pitchFamily="2" charset="0"/>
              </a:rPr>
              <a:t>B. Lima MSc Thesis </a:t>
            </a:r>
          </a:p>
        </p:txBody>
      </p:sp>
      <p:pic>
        <p:nvPicPr>
          <p:cNvPr id="12" name="Imagem 3" descr="Uma imagem com texto, Gráfico, file, diagrama&#10;&#10;Os conteúdos gerados por IA podem estar incorretos.">
            <a:extLst>
              <a:ext uri="{FF2B5EF4-FFF2-40B4-BE49-F238E27FC236}">
                <a16:creationId xmlns:a16="http://schemas.microsoft.com/office/drawing/2014/main" id="{4D55BC9C-DB6D-AA80-8E8B-4DB362EFD6A2}"/>
              </a:ext>
            </a:extLst>
          </p:cNvPr>
          <p:cNvPicPr>
            <a:picLocks noChangeAspect="1"/>
          </p:cNvPicPr>
          <p:nvPr/>
        </p:nvPicPr>
        <p:blipFill>
          <a:blip r:embed="rId4"/>
          <a:stretch>
            <a:fillRect/>
          </a:stretch>
        </p:blipFill>
        <p:spPr>
          <a:xfrm>
            <a:off x="6585339" y="1677004"/>
            <a:ext cx="4423095" cy="3576356"/>
          </a:xfrm>
          <a:prstGeom prst="rect">
            <a:avLst/>
          </a:prstGeom>
        </p:spPr>
      </p:pic>
      <p:sp>
        <p:nvSpPr>
          <p:cNvPr id="14" name="TextBox 13">
            <a:extLst>
              <a:ext uri="{FF2B5EF4-FFF2-40B4-BE49-F238E27FC236}">
                <a16:creationId xmlns:a16="http://schemas.microsoft.com/office/drawing/2014/main" id="{499EBFA8-C835-F7D1-5F10-251B80000E7B}"/>
              </a:ext>
            </a:extLst>
          </p:cNvPr>
          <p:cNvSpPr txBox="1"/>
          <p:nvPr/>
        </p:nvSpPr>
        <p:spPr>
          <a:xfrm>
            <a:off x="6887794" y="1400005"/>
            <a:ext cx="6094826" cy="276999"/>
          </a:xfrm>
          <a:prstGeom prst="rect">
            <a:avLst/>
          </a:prstGeom>
          <a:noFill/>
        </p:spPr>
        <p:txBody>
          <a:bodyPr wrap="square">
            <a:spAutoFit/>
          </a:bodyPr>
          <a:lstStyle/>
          <a:p>
            <a:r>
              <a:rPr lang="pt-PT" sz="1200" b="1" dirty="0">
                <a:solidFill>
                  <a:schemeClr val="bg2"/>
                </a:solidFill>
              </a:rPr>
              <a:t>LET </a:t>
            </a:r>
            <a:r>
              <a:rPr lang="pt-PT" sz="1200" b="1" dirty="0" err="1">
                <a:solidFill>
                  <a:schemeClr val="bg2"/>
                </a:solidFill>
              </a:rPr>
              <a:t>Comparison</a:t>
            </a:r>
            <a:r>
              <a:rPr lang="pt-PT" sz="1200" b="1" dirty="0">
                <a:solidFill>
                  <a:schemeClr val="bg2"/>
                </a:solidFill>
              </a:rPr>
              <a:t> </a:t>
            </a:r>
            <a:r>
              <a:rPr lang="pt-PT" sz="1200" b="1" dirty="0" err="1">
                <a:solidFill>
                  <a:schemeClr val="bg2"/>
                </a:solidFill>
              </a:rPr>
              <a:t>with</a:t>
            </a:r>
            <a:r>
              <a:rPr lang="pt-PT" sz="1200" b="1" dirty="0">
                <a:solidFill>
                  <a:schemeClr val="bg2"/>
                </a:solidFill>
              </a:rPr>
              <a:t> </a:t>
            </a:r>
            <a:r>
              <a:rPr lang="pt-PT" sz="1200" b="1" dirty="0" err="1">
                <a:solidFill>
                  <a:schemeClr val="bg2"/>
                </a:solidFill>
              </a:rPr>
              <a:t>CRaTER</a:t>
            </a:r>
            <a:r>
              <a:rPr lang="pt-PT" sz="1200" b="1" dirty="0">
                <a:solidFill>
                  <a:schemeClr val="bg2"/>
                </a:solidFill>
              </a:rPr>
              <a:t> – </a:t>
            </a:r>
            <a:r>
              <a:rPr lang="pt-PT" sz="1200" b="1" dirty="0" err="1">
                <a:solidFill>
                  <a:schemeClr val="bg2"/>
                </a:solidFill>
              </a:rPr>
              <a:t>July</a:t>
            </a:r>
            <a:r>
              <a:rPr lang="pt-PT" sz="1200" b="1" dirty="0">
                <a:solidFill>
                  <a:schemeClr val="bg2"/>
                </a:solidFill>
              </a:rPr>
              <a:t> 2009</a:t>
            </a:r>
          </a:p>
        </p:txBody>
      </p:sp>
      <p:pic>
        <p:nvPicPr>
          <p:cNvPr id="16" name="Picture 2" descr="Computer generated image showing spacecraft above the Moon.">
            <a:extLst>
              <a:ext uri="{FF2B5EF4-FFF2-40B4-BE49-F238E27FC236}">
                <a16:creationId xmlns:a16="http://schemas.microsoft.com/office/drawing/2014/main" id="{FD3BAEA7-F4D2-6145-5FDD-5C92EE6FAD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40" r="20319"/>
          <a:stretch>
            <a:fillRect/>
          </a:stretch>
        </p:blipFill>
        <p:spPr bwMode="auto">
          <a:xfrm>
            <a:off x="7000335" y="5180996"/>
            <a:ext cx="2228071" cy="15789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6ECE914-1E85-A5BC-A321-DAA779767AB2}"/>
              </a:ext>
            </a:extLst>
          </p:cNvPr>
          <p:cNvSpPr txBox="1"/>
          <p:nvPr/>
        </p:nvSpPr>
        <p:spPr>
          <a:xfrm>
            <a:off x="3246120" y="3654475"/>
            <a:ext cx="6492240" cy="646331"/>
          </a:xfrm>
          <a:prstGeom prst="rect">
            <a:avLst/>
          </a:prstGeom>
          <a:noFill/>
        </p:spPr>
        <p:txBody>
          <a:bodyPr wrap="square">
            <a:spAutoFit/>
          </a:bodyPr>
          <a:lstStyle/>
          <a:p>
            <a:r>
              <a:rPr lang="en-GB" sz="1800" b="1" i="0" u="none" strike="noStrike" noProof="0" dirty="0">
                <a:solidFill>
                  <a:schemeClr val="bg1"/>
                </a:solidFill>
                <a:effectLst/>
                <a:cs typeface="Arial" panose="020B0604020202020204" pitchFamily="34" charset="0"/>
              </a:rPr>
              <a:t>“</a:t>
            </a:r>
            <a:r>
              <a:rPr lang="en-GB" sz="1800" noProof="0" dirty="0">
                <a:solidFill>
                  <a:schemeClr val="bg1"/>
                </a:solidFill>
                <a:cs typeface="Arial" panose="020B0604020202020204" pitchFamily="34" charset="0"/>
              </a:rPr>
              <a:t>Artist's concept of LRO at the Moon.” </a:t>
            </a:r>
          </a:p>
          <a:p>
            <a:r>
              <a:rPr lang="en-GB" sz="1800" noProof="0" dirty="0">
                <a:solidFill>
                  <a:schemeClr val="bg1"/>
                </a:solidFill>
                <a:cs typeface="Arial" panose="020B0604020202020204" pitchFamily="34" charset="0"/>
              </a:rPr>
              <a:t>(Credit: NASA)</a:t>
            </a:r>
            <a:endParaRPr lang="en-GB" sz="1800" b="1" i="0" u="none" strike="noStrike" noProof="0" dirty="0">
              <a:solidFill>
                <a:schemeClr val="bg1"/>
              </a:solidFill>
              <a:effectLst/>
              <a:cs typeface="Arial" panose="020B0604020202020204" pitchFamily="34" charset="0"/>
            </a:endParaRPr>
          </a:p>
        </p:txBody>
      </p:sp>
      <p:sp>
        <p:nvSpPr>
          <p:cNvPr id="15" name="CaixaDeTexto 8">
            <a:extLst>
              <a:ext uri="{FF2B5EF4-FFF2-40B4-BE49-F238E27FC236}">
                <a16:creationId xmlns:a16="http://schemas.microsoft.com/office/drawing/2014/main" id="{FBA1A3F5-DDDC-E7F3-A532-2CAFEE523D39}"/>
              </a:ext>
            </a:extLst>
          </p:cNvPr>
          <p:cNvSpPr txBox="1"/>
          <p:nvPr/>
        </p:nvSpPr>
        <p:spPr>
          <a:xfrm>
            <a:off x="7000335" y="5163735"/>
            <a:ext cx="2347647" cy="415498"/>
          </a:xfrm>
          <a:prstGeom prst="rect">
            <a:avLst/>
          </a:prstGeom>
          <a:noFill/>
        </p:spPr>
        <p:txBody>
          <a:bodyPr wrap="square">
            <a:spAutoFit/>
          </a:bodyPr>
          <a:lstStyle/>
          <a:p>
            <a:r>
              <a:rPr lang="en-GB" sz="1050" b="1" i="0" u="none" strike="noStrike" noProof="0" dirty="0">
                <a:solidFill>
                  <a:schemeClr val="bg1"/>
                </a:solidFill>
                <a:effectLst/>
                <a:cs typeface="Arial" panose="020B0604020202020204" pitchFamily="34" charset="0"/>
              </a:rPr>
              <a:t>“</a:t>
            </a:r>
            <a:r>
              <a:rPr lang="en-GB" sz="1050" noProof="0" dirty="0">
                <a:solidFill>
                  <a:schemeClr val="bg1"/>
                </a:solidFill>
                <a:cs typeface="Arial" panose="020B0604020202020204" pitchFamily="34" charset="0"/>
              </a:rPr>
              <a:t>Artist's concept LRO </a:t>
            </a:r>
            <a:r>
              <a:rPr lang="en-GB" sz="1050" dirty="0">
                <a:solidFill>
                  <a:schemeClr val="bg1"/>
                </a:solidFill>
                <a:cs typeface="Arial" panose="020B0604020202020204" pitchFamily="34" charset="0"/>
              </a:rPr>
              <a:t>@ </a:t>
            </a:r>
            <a:r>
              <a:rPr lang="en-GB" sz="1050" noProof="0" dirty="0">
                <a:solidFill>
                  <a:schemeClr val="bg1"/>
                </a:solidFill>
                <a:cs typeface="Arial" panose="020B0604020202020204" pitchFamily="34" charset="0"/>
              </a:rPr>
              <a:t>Moon.” </a:t>
            </a:r>
          </a:p>
          <a:p>
            <a:r>
              <a:rPr lang="en-GB" sz="1050" noProof="0" dirty="0">
                <a:solidFill>
                  <a:schemeClr val="bg1"/>
                </a:solidFill>
                <a:cs typeface="Arial" panose="020B0604020202020204" pitchFamily="34" charset="0"/>
              </a:rPr>
              <a:t>(Credit: NASA)</a:t>
            </a:r>
            <a:endParaRPr lang="en-GB" sz="1050" b="1" i="0" u="none" strike="noStrike" noProof="0" dirty="0">
              <a:solidFill>
                <a:schemeClr val="bg1"/>
              </a:solidFill>
              <a:effectLst/>
              <a:cs typeface="Arial" panose="020B0604020202020204" pitchFamily="34" charset="0"/>
            </a:endParaRPr>
          </a:p>
        </p:txBody>
      </p:sp>
      <p:sp>
        <p:nvSpPr>
          <p:cNvPr id="21" name="TextBox 20">
            <a:extLst>
              <a:ext uri="{FF2B5EF4-FFF2-40B4-BE49-F238E27FC236}">
                <a16:creationId xmlns:a16="http://schemas.microsoft.com/office/drawing/2014/main" id="{AA5A538E-AA0C-297A-3931-7E1A11D9B028}"/>
              </a:ext>
            </a:extLst>
          </p:cNvPr>
          <p:cNvSpPr txBox="1"/>
          <p:nvPr/>
        </p:nvSpPr>
        <p:spPr>
          <a:xfrm>
            <a:off x="1259058" y="5423095"/>
            <a:ext cx="4304714" cy="954107"/>
          </a:xfrm>
          <a:prstGeom prst="rect">
            <a:avLst/>
          </a:prstGeom>
          <a:noFill/>
        </p:spPr>
        <p:txBody>
          <a:bodyPr wrap="square" rtlCol="0">
            <a:spAutoFit/>
          </a:bodyPr>
          <a:lstStyle/>
          <a:p>
            <a:pPr algn="just"/>
            <a:r>
              <a:rPr lang="en-GB" sz="1400" dirty="0"/>
              <a:t>+ Lead the analysis of space weather at Mars through an International Team headed by M. Pinto, funded by the International Space Science Institute, Bern</a:t>
            </a:r>
          </a:p>
        </p:txBody>
      </p:sp>
    </p:spTree>
    <p:extLst>
      <p:ext uri="{BB962C8B-B14F-4D97-AF65-F5344CB8AC3E}">
        <p14:creationId xmlns:p14="http://schemas.microsoft.com/office/powerpoint/2010/main" val="258661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3619-9553-19FE-17EF-07B776C2C2F1}"/>
              </a:ext>
            </a:extLst>
          </p:cNvPr>
          <p:cNvSpPr>
            <a:spLocks noGrp="1"/>
          </p:cNvSpPr>
          <p:nvPr>
            <p:ph type="title"/>
          </p:nvPr>
        </p:nvSpPr>
        <p:spPr>
          <a:xfrm>
            <a:off x="923925" y="552206"/>
            <a:ext cx="10972400" cy="1144800"/>
          </a:xfrm>
        </p:spPr>
        <p:txBody>
          <a:bodyPr/>
          <a:lstStyle/>
          <a:p>
            <a:r>
              <a:rPr lang="en-GB" b="1" dirty="0">
                <a:solidFill>
                  <a:schemeClr val="bg2"/>
                </a:solidFill>
              </a:rPr>
              <a:t>Particle Radiation Instrument and Spectrometer for Europe (M-PRISE)</a:t>
            </a:r>
          </a:p>
        </p:txBody>
      </p:sp>
      <p:sp>
        <p:nvSpPr>
          <p:cNvPr id="3" name="Text Placeholder 2">
            <a:extLst>
              <a:ext uri="{FF2B5EF4-FFF2-40B4-BE49-F238E27FC236}">
                <a16:creationId xmlns:a16="http://schemas.microsoft.com/office/drawing/2014/main" id="{642C32B1-AA72-92F2-FD3F-71EAA49693BC}"/>
              </a:ext>
            </a:extLst>
          </p:cNvPr>
          <p:cNvSpPr>
            <a:spLocks noGrp="1"/>
          </p:cNvSpPr>
          <p:nvPr>
            <p:ph type="body" idx="1"/>
          </p:nvPr>
        </p:nvSpPr>
        <p:spPr>
          <a:xfrm>
            <a:off x="645319" y="2015999"/>
            <a:ext cx="5354400" cy="3977600"/>
          </a:xfrm>
        </p:spPr>
        <p:txBody>
          <a:bodyPr/>
          <a:lstStyle/>
          <a:p>
            <a:r>
              <a:rPr lang="en-GB" sz="1800" dirty="0">
                <a:solidFill>
                  <a:schemeClr val="bg2"/>
                </a:solidFill>
              </a:rPr>
              <a:t>Objectives:</a:t>
            </a:r>
          </a:p>
          <a:p>
            <a:pPr marL="647693" indent="-342900">
              <a:buFont typeface="Wingdings" panose="05000000000000000000" pitchFamily="2" charset="2"/>
              <a:buChar char="§"/>
            </a:pPr>
            <a:r>
              <a:rPr lang="en-GB" sz="1800" dirty="0"/>
              <a:t>Design a new instrument (slightly larger mass, power, volume, data)</a:t>
            </a:r>
          </a:p>
          <a:p>
            <a:pPr marL="647693" indent="-342900">
              <a:buFont typeface="Wingdings" panose="05000000000000000000" pitchFamily="2" charset="2"/>
              <a:buChar char="§"/>
            </a:pPr>
            <a:r>
              <a:rPr lang="en-GB" sz="1800" dirty="0"/>
              <a:t>Measure SEPs and GCRs</a:t>
            </a:r>
          </a:p>
          <a:p>
            <a:pPr marL="647693" indent="-342900">
              <a:buFont typeface="Wingdings" panose="05000000000000000000" pitchFamily="2" charset="2"/>
              <a:buChar char="§"/>
            </a:pPr>
            <a:r>
              <a:rPr lang="en-GB" sz="1800" dirty="0"/>
              <a:t>Near-Earth and IP</a:t>
            </a:r>
          </a:p>
          <a:p>
            <a:pPr marL="647693" indent="-342900">
              <a:buFont typeface="Wingdings" panose="05000000000000000000" pitchFamily="2" charset="2"/>
              <a:buChar char="§"/>
            </a:pPr>
            <a:r>
              <a:rPr lang="en-GB" sz="1800" dirty="0"/>
              <a:t>Modular design</a:t>
            </a:r>
          </a:p>
          <a:p>
            <a:pPr marL="647693" indent="-342900">
              <a:buFont typeface="Wingdings" panose="05000000000000000000" pitchFamily="2" charset="2"/>
              <a:buChar char="§"/>
            </a:pPr>
            <a:endParaRPr lang="en-GB" sz="1800" dirty="0"/>
          </a:p>
          <a:p>
            <a:pPr marL="647693" indent="-342900">
              <a:buFont typeface="Wingdings" panose="05000000000000000000" pitchFamily="2" charset="2"/>
              <a:buChar char="§"/>
            </a:pPr>
            <a:endParaRPr lang="en-GB" sz="1800" dirty="0"/>
          </a:p>
          <a:p>
            <a:pPr marL="304793" indent="0"/>
            <a:r>
              <a:rPr lang="en-GB" sz="1800" dirty="0">
                <a:solidFill>
                  <a:schemeClr val="bg2"/>
                </a:solidFill>
              </a:rPr>
              <a:t>Details:</a:t>
            </a:r>
          </a:p>
          <a:p>
            <a:pPr marL="590543" indent="-285750">
              <a:buFont typeface="Arial" panose="020B0604020202020204" pitchFamily="34" charset="0"/>
              <a:buChar char="•"/>
            </a:pPr>
            <a:r>
              <a:rPr lang="en-GB" sz="1800" dirty="0"/>
              <a:t>Led by ASRO (Finland)</a:t>
            </a:r>
          </a:p>
          <a:p>
            <a:pPr marL="590543" indent="-285750">
              <a:buFont typeface="Arial" panose="020B0604020202020204" pitchFamily="34" charset="0"/>
              <a:buChar char="•"/>
            </a:pPr>
            <a:r>
              <a:rPr lang="en-GB" sz="1800" dirty="0"/>
              <a:t>LIP contribution: design the silicon detector and high-level signal processing</a:t>
            </a:r>
          </a:p>
          <a:p>
            <a:pPr marL="590543" indent="-285750">
              <a:buFont typeface="Arial" panose="020B0604020202020204" pitchFamily="34" charset="0"/>
              <a:buChar char="•"/>
            </a:pPr>
            <a:r>
              <a:rPr lang="en-GB" sz="1800" dirty="0"/>
              <a:t>KO: January 2026</a:t>
            </a:r>
          </a:p>
          <a:p>
            <a:pPr marL="590543" indent="-285750">
              <a:buFont typeface="Arial" panose="020B0604020202020204" pitchFamily="34" charset="0"/>
              <a:buChar char="•"/>
            </a:pPr>
            <a:r>
              <a:rPr lang="en-GB" sz="1800" dirty="0"/>
              <a:t>Duration: 18 months</a:t>
            </a:r>
          </a:p>
        </p:txBody>
      </p:sp>
      <p:pic>
        <p:nvPicPr>
          <p:cNvPr id="8" name="Picture 7">
            <a:extLst>
              <a:ext uri="{FF2B5EF4-FFF2-40B4-BE49-F238E27FC236}">
                <a16:creationId xmlns:a16="http://schemas.microsoft.com/office/drawing/2014/main" id="{4470798C-EB44-BFBC-5B14-FE75242B68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640" y="3176505"/>
            <a:ext cx="2212379" cy="701081"/>
          </a:xfrm>
          <a:prstGeom prst="rect">
            <a:avLst/>
          </a:prstGeom>
        </p:spPr>
      </p:pic>
      <p:pic>
        <p:nvPicPr>
          <p:cNvPr id="10" name="Picture 9">
            <a:extLst>
              <a:ext uri="{FF2B5EF4-FFF2-40B4-BE49-F238E27FC236}">
                <a16:creationId xmlns:a16="http://schemas.microsoft.com/office/drawing/2014/main" id="{C622DD17-FF0E-4934-0A61-0AD1A2030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1585" y="1852695"/>
            <a:ext cx="2095238" cy="1323810"/>
          </a:xfrm>
          <a:prstGeom prst="rect">
            <a:avLst/>
          </a:prstGeom>
        </p:spPr>
      </p:pic>
      <p:pic>
        <p:nvPicPr>
          <p:cNvPr id="12" name="Picture 11">
            <a:extLst>
              <a:ext uri="{FF2B5EF4-FFF2-40B4-BE49-F238E27FC236}">
                <a16:creationId xmlns:a16="http://schemas.microsoft.com/office/drawing/2014/main" id="{B6FBF8D8-4D19-CD3E-AFCB-5C1E3CED8594}"/>
              </a:ext>
            </a:extLst>
          </p:cNvPr>
          <p:cNvPicPr>
            <a:picLocks noChangeAspect="1"/>
          </p:cNvPicPr>
          <p:nvPr/>
        </p:nvPicPr>
        <p:blipFill>
          <a:blip r:embed="rId5">
            <a:extLst>
              <a:ext uri="{28A0092B-C50C-407E-A947-70E740481C1C}">
                <a14:useLocalDpi xmlns:a14="http://schemas.microsoft.com/office/drawing/2010/main" val="0"/>
              </a:ext>
            </a:extLst>
          </a:blip>
          <a:srcRect t="33369" r="8883" b="37465"/>
          <a:stretch>
            <a:fillRect/>
          </a:stretch>
        </p:blipFill>
        <p:spPr>
          <a:xfrm>
            <a:off x="6960500" y="2015999"/>
            <a:ext cx="1920449" cy="655763"/>
          </a:xfrm>
          <a:prstGeom prst="rect">
            <a:avLst/>
          </a:prstGeom>
        </p:spPr>
      </p:pic>
      <p:pic>
        <p:nvPicPr>
          <p:cNvPr id="14" name="Picture 13">
            <a:extLst>
              <a:ext uri="{FF2B5EF4-FFF2-40B4-BE49-F238E27FC236}">
                <a16:creationId xmlns:a16="http://schemas.microsoft.com/office/drawing/2014/main" id="{BF8CD9B4-D40A-6BFC-40CC-FB1237AD2BA1}"/>
              </a:ext>
            </a:extLst>
          </p:cNvPr>
          <p:cNvPicPr>
            <a:picLocks noChangeAspect="1"/>
          </p:cNvPicPr>
          <p:nvPr/>
        </p:nvPicPr>
        <p:blipFill>
          <a:blip r:embed="rId6">
            <a:extLst>
              <a:ext uri="{28A0092B-C50C-407E-A947-70E740481C1C}">
                <a14:useLocalDpi xmlns:a14="http://schemas.microsoft.com/office/drawing/2010/main" val="0"/>
              </a:ext>
            </a:extLst>
          </a:blip>
          <a:srcRect l="10500" t="31611" r="18067" b="40703"/>
          <a:stretch>
            <a:fillRect/>
          </a:stretch>
        </p:blipFill>
        <p:spPr>
          <a:xfrm>
            <a:off x="9628104" y="3310559"/>
            <a:ext cx="2151940" cy="834085"/>
          </a:xfrm>
          <a:prstGeom prst="rect">
            <a:avLst/>
          </a:prstGeom>
        </p:spPr>
      </p:pic>
      <p:pic>
        <p:nvPicPr>
          <p:cNvPr id="3074" name="Picture 2">
            <a:extLst>
              <a:ext uri="{FF2B5EF4-FFF2-40B4-BE49-F238E27FC236}">
                <a16:creationId xmlns:a16="http://schemas.microsoft.com/office/drawing/2014/main" id="{F8BC0387-FA36-2ABD-BCD9-FE9F2B4687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5003" y="4161830"/>
            <a:ext cx="2922072" cy="98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585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A4DF6B-BF4C-33AC-165C-37279DF1203F}"/>
              </a:ext>
            </a:extLst>
          </p:cNvPr>
          <p:cNvSpPr>
            <a:spLocks noGrp="1"/>
          </p:cNvSpPr>
          <p:nvPr>
            <p:ph type="body" idx="1"/>
          </p:nvPr>
        </p:nvSpPr>
        <p:spPr>
          <a:xfrm>
            <a:off x="787876" y="1040286"/>
            <a:ext cx="5562917" cy="3977600"/>
          </a:xfrm>
        </p:spPr>
        <p:txBody>
          <a:bodyPr/>
          <a:lstStyle/>
          <a:p>
            <a:r>
              <a:rPr lang="en-GB" dirty="0" err="1">
                <a:solidFill>
                  <a:srgbClr val="00B050"/>
                </a:solidFill>
              </a:rPr>
              <a:t>Strenghts</a:t>
            </a:r>
            <a:endParaRPr lang="en-GB" dirty="0">
              <a:solidFill>
                <a:srgbClr val="00B050"/>
              </a:solidFill>
            </a:endParaRPr>
          </a:p>
          <a:p>
            <a:endParaRPr lang="en-GB" dirty="0">
              <a:solidFill>
                <a:srgbClr val="00B050"/>
              </a:solidFill>
            </a:endParaRPr>
          </a:p>
          <a:p>
            <a:pPr marL="285750" marR="0" lvl="0" indent="-28575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Titillium Web" pitchFamily="18"/>
                <a:ea typeface="+mn-ea"/>
                <a:cs typeface="+mn-cs"/>
                <a:sym typeface="Arial"/>
              </a:rPr>
              <a:t>Expertise in Geant4 for Space Applications, data  Analysis and detector design</a:t>
            </a:r>
          </a:p>
          <a:p>
            <a:pPr marL="285750" lvl="0" indent="-285750" defTabSz="1219170">
              <a:buSzTx/>
              <a:buFont typeface="Arial" panose="020B0604020202020204" pitchFamily="34" charset="0"/>
              <a:buChar char="•"/>
              <a:defRPr/>
            </a:pPr>
            <a:r>
              <a:rPr kumimoji="0" lang="en-US" sz="1400" b="0" i="0" u="none" strike="noStrike" kern="1200" cap="none" spc="0" normalizeH="0" baseline="0" noProof="0" dirty="0">
                <a:ln>
                  <a:noFill/>
                </a:ln>
                <a:solidFill>
                  <a:srgbClr val="000000"/>
                </a:solidFill>
                <a:effectLst/>
                <a:uLnTx/>
                <a:uFillTx/>
                <a:latin typeface="Titillium Web" pitchFamily="18"/>
                <a:ea typeface="+mn-ea"/>
                <a:cs typeface="+mn-cs"/>
                <a:sym typeface="Arial"/>
              </a:rPr>
              <a:t>Solid Physics competences, </a:t>
            </a:r>
            <a:r>
              <a:rPr lang="en-GB" sz="1400" dirty="0">
                <a:latin typeface="Titillium Web" panose="00000500000000000000" pitchFamily="2" charset="0"/>
              </a:rPr>
              <a:t>diverse scientific backgrounds, and active participation in international collaborations</a:t>
            </a:r>
          </a:p>
          <a:p>
            <a:pPr marL="285750" lvl="0" indent="-285750" defTabSz="1219170">
              <a:buSzTx/>
              <a:buFont typeface="Arial" panose="020B0604020202020204" pitchFamily="34" charset="0"/>
              <a:buChar char="•"/>
              <a:defRPr/>
            </a:pPr>
            <a:r>
              <a:rPr kumimoji="0" lang="en-US" sz="1400" b="1" i="0" u="none" strike="noStrike" kern="1200" cap="none" spc="0" normalizeH="0" baseline="0" noProof="0" dirty="0">
                <a:ln>
                  <a:noFill/>
                </a:ln>
                <a:solidFill>
                  <a:srgbClr val="000000"/>
                </a:solidFill>
                <a:effectLst/>
                <a:uLnTx/>
                <a:uFillTx/>
                <a:latin typeface="Titillium Web" pitchFamily="18"/>
                <a:ea typeface="+mn-ea"/>
                <a:cs typeface="+mn-cs"/>
                <a:sym typeface="Arial"/>
              </a:rPr>
              <a:t>More than 20 years of activity with several contracts completed</a:t>
            </a:r>
          </a:p>
          <a:p>
            <a:endParaRPr lang="en-GB" dirty="0">
              <a:solidFill>
                <a:srgbClr val="00B050"/>
              </a:solidFill>
            </a:endParaRPr>
          </a:p>
        </p:txBody>
      </p:sp>
      <p:sp>
        <p:nvSpPr>
          <p:cNvPr id="4" name="Text Placeholder 3">
            <a:extLst>
              <a:ext uri="{FF2B5EF4-FFF2-40B4-BE49-F238E27FC236}">
                <a16:creationId xmlns:a16="http://schemas.microsoft.com/office/drawing/2014/main" id="{DD683F26-DE3E-E573-5A2B-1A9CB455242B}"/>
              </a:ext>
            </a:extLst>
          </p:cNvPr>
          <p:cNvSpPr>
            <a:spLocks noGrp="1"/>
          </p:cNvSpPr>
          <p:nvPr>
            <p:ph type="body" idx="2"/>
          </p:nvPr>
        </p:nvSpPr>
        <p:spPr>
          <a:xfrm>
            <a:off x="6350793" y="1059018"/>
            <a:ext cx="5354400" cy="3977600"/>
          </a:xfrm>
        </p:spPr>
        <p:txBody>
          <a:bodyPr/>
          <a:lstStyle/>
          <a:p>
            <a:r>
              <a:rPr lang="en-GB" dirty="0">
                <a:solidFill>
                  <a:srgbClr val="FFC000"/>
                </a:solidFill>
              </a:rPr>
              <a:t>Weaknesses</a:t>
            </a:r>
          </a:p>
          <a:p>
            <a:endParaRPr lang="en-GB" dirty="0">
              <a:solidFill>
                <a:srgbClr val="FFC000"/>
              </a:solidFill>
            </a:endParaRPr>
          </a:p>
          <a:p>
            <a:pPr marL="285750" lvl="0" indent="-285750" eaLnBrk="0" fontAlgn="base" hangingPunct="0">
              <a:spcBef>
                <a:spcPct val="0"/>
              </a:spcBef>
              <a:spcAft>
                <a:spcPct val="0"/>
              </a:spcAft>
              <a:buClrTx/>
              <a:buSzTx/>
              <a:buFont typeface="Arial" panose="020B0604020202020204" pitchFamily="34" charset="0"/>
              <a:buChar char="•"/>
            </a:pPr>
            <a:r>
              <a:rPr lang="en-US" altLang="en-US" sz="1400" b="1" dirty="0">
                <a:solidFill>
                  <a:schemeClr val="tx1"/>
                </a:solidFill>
                <a:latin typeface="Titillium Web" panose="00000500000000000000" pitchFamily="2" charset="0"/>
              </a:rPr>
              <a:t>Short ESA contracts</a:t>
            </a:r>
            <a:r>
              <a:rPr lang="en-US" altLang="en-US" sz="1400" dirty="0">
                <a:solidFill>
                  <a:schemeClr val="tx1"/>
                </a:solidFill>
                <a:latin typeface="Titillium Web" panose="00000500000000000000" pitchFamily="2" charset="0"/>
              </a:rPr>
              <a:t> → overlaps strain staff; gaps disrupt funding &amp; planning </a:t>
            </a:r>
          </a:p>
          <a:p>
            <a:pPr marL="285750" lvl="0" indent="-285750" eaLnBrk="0" fontAlgn="base" hangingPunct="0">
              <a:spcBef>
                <a:spcPct val="0"/>
              </a:spcBef>
              <a:spcAft>
                <a:spcPct val="0"/>
              </a:spcAft>
              <a:buClrTx/>
              <a:buSzTx/>
              <a:buFont typeface="Arial" panose="020B0604020202020204" pitchFamily="34" charset="0"/>
              <a:buChar char="•"/>
            </a:pPr>
            <a:r>
              <a:rPr lang="en-US" altLang="en-US" sz="1400" b="1" dirty="0">
                <a:solidFill>
                  <a:schemeClr val="tx1"/>
                </a:solidFill>
                <a:latin typeface="Titillium Web" panose="00000500000000000000" pitchFamily="2" charset="0"/>
              </a:rPr>
              <a:t>National funding uncertainty</a:t>
            </a:r>
            <a:r>
              <a:rPr lang="en-US" altLang="en-US" sz="1400" dirty="0">
                <a:solidFill>
                  <a:schemeClr val="tx1"/>
                </a:solidFill>
                <a:latin typeface="Titillium Web" panose="00000500000000000000" pitchFamily="2" charset="0"/>
              </a:rPr>
              <a:t> → variable rules + limited expert evaluators </a:t>
            </a:r>
          </a:p>
          <a:p>
            <a:pPr marL="285750" lvl="0" indent="-285750" eaLnBrk="0" fontAlgn="base" hangingPunct="0">
              <a:spcBef>
                <a:spcPct val="0"/>
              </a:spcBef>
              <a:spcAft>
                <a:spcPct val="0"/>
              </a:spcAft>
              <a:buClrTx/>
              <a:buSzTx/>
              <a:buFont typeface="Arial" panose="020B0604020202020204" pitchFamily="34" charset="0"/>
              <a:buChar char="•"/>
            </a:pPr>
            <a:r>
              <a:rPr lang="en-US" altLang="en-US" sz="1400" b="1" dirty="0">
                <a:solidFill>
                  <a:schemeClr val="tx1"/>
                </a:solidFill>
                <a:latin typeface="Titillium Web" panose="00000500000000000000" pitchFamily="2" charset="0"/>
              </a:rPr>
              <a:t>Student pipeline issues</a:t>
            </a:r>
            <a:r>
              <a:rPr lang="en-US" altLang="en-US" sz="1400" dirty="0">
                <a:solidFill>
                  <a:schemeClr val="tx1"/>
                </a:solidFill>
                <a:latin typeface="Titillium Web" panose="00000500000000000000" pitchFamily="2" charset="0"/>
              </a:rPr>
              <a:t> → timing misalignment; loss to industry </a:t>
            </a:r>
          </a:p>
          <a:p>
            <a:pPr marL="285750" lvl="0" indent="-285750" eaLnBrk="0" fontAlgn="base" hangingPunct="0">
              <a:spcBef>
                <a:spcPct val="0"/>
              </a:spcBef>
              <a:spcAft>
                <a:spcPct val="0"/>
              </a:spcAft>
              <a:buClrTx/>
              <a:buSzTx/>
              <a:buFont typeface="Arial" panose="020B0604020202020204" pitchFamily="34" charset="0"/>
              <a:buChar char="•"/>
            </a:pPr>
            <a:r>
              <a:rPr lang="en-US" altLang="en-US" sz="1400" b="1" dirty="0">
                <a:solidFill>
                  <a:schemeClr val="tx1"/>
                </a:solidFill>
                <a:latin typeface="Titillium Web" panose="00000500000000000000" pitchFamily="2" charset="0"/>
              </a:rPr>
              <a:t> Postdoc retention limits</a:t>
            </a:r>
            <a:r>
              <a:rPr lang="en-US" altLang="en-US" sz="1400" dirty="0">
                <a:solidFill>
                  <a:schemeClr val="tx1"/>
                </a:solidFill>
                <a:latin typeface="Titillium Web" panose="00000500000000000000" pitchFamily="2" charset="0"/>
              </a:rPr>
              <a:t> → few academic career paths </a:t>
            </a:r>
          </a:p>
          <a:p>
            <a:endParaRPr lang="en-GB" dirty="0">
              <a:solidFill>
                <a:srgbClr val="FFC000"/>
              </a:solidFill>
            </a:endParaRPr>
          </a:p>
        </p:txBody>
      </p:sp>
      <p:sp>
        <p:nvSpPr>
          <p:cNvPr id="5" name="Text Placeholder 2">
            <a:extLst>
              <a:ext uri="{FF2B5EF4-FFF2-40B4-BE49-F238E27FC236}">
                <a16:creationId xmlns:a16="http://schemas.microsoft.com/office/drawing/2014/main" id="{5E307EEB-E9A0-B011-6D1B-80498B75BEA0}"/>
              </a:ext>
            </a:extLst>
          </p:cNvPr>
          <p:cNvSpPr txBox="1">
            <a:spLocks/>
          </p:cNvSpPr>
          <p:nvPr/>
        </p:nvSpPr>
        <p:spPr>
          <a:xfrm>
            <a:off x="708263" y="3400099"/>
            <a:ext cx="5354400" cy="397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r>
              <a:rPr lang="en-GB" kern="0" dirty="0">
                <a:solidFill>
                  <a:schemeClr val="bg2"/>
                </a:solidFill>
              </a:rPr>
              <a:t>Opportunities</a:t>
            </a:r>
          </a:p>
          <a:p>
            <a:endParaRPr lang="en-GB" kern="0" dirty="0">
              <a:solidFill>
                <a:schemeClr val="bg2"/>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Broad funding &amp; collaboration base</a:t>
            </a:r>
            <a:r>
              <a:rPr kumimoji="0" lang="en-US" altLang="en-US" sz="1400" b="0"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 → EU consortia, missions, and LIP synergies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High-profile ESA missions</a:t>
            </a:r>
            <a:r>
              <a:rPr kumimoji="0" lang="en-US" altLang="en-US" sz="1400" b="0"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 → strong visibility; BARD renewal ensures continuity &amp; stability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Future data initiatives</a:t>
            </a:r>
            <a:r>
              <a:rPr kumimoji="0" lang="en-US" altLang="en-US" sz="1400" b="0"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 → ML collaborations to enhance analysis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M. Pinto member of ESA Fut</a:t>
            </a:r>
            <a:r>
              <a:rPr lang="en-US" altLang="en-US" sz="1400" dirty="0" err="1">
                <a:latin typeface="Titillium Web" panose="00000500000000000000" pitchFamily="2" charset="0"/>
                <a:ea typeface="+mn-ea"/>
                <a:cs typeface="+mn-cs"/>
              </a:rPr>
              <a:t>ure</a:t>
            </a:r>
            <a:r>
              <a:rPr lang="en-US" altLang="en-US" sz="1400" dirty="0">
                <a:latin typeface="Titillium Web" panose="00000500000000000000" pitchFamily="2" charset="0"/>
                <a:ea typeface="+mn-ea"/>
                <a:cs typeface="+mn-cs"/>
              </a:rPr>
              <a:t> Exploration Radiation Facility Definition Team</a:t>
            </a:r>
            <a:r>
              <a:rPr kumimoji="0" lang="en-US" altLang="en-US" sz="1400" b="0"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RADLIP Centre</a:t>
            </a:r>
            <a:r>
              <a:rPr kumimoji="0" lang="en-US" altLang="en-US" sz="1400" b="0"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 → consolidates radiation expertise + expands consultancy &amp; applied role </a:t>
            </a:r>
          </a:p>
          <a:p>
            <a:endParaRPr lang="en-GB" kern="0" dirty="0">
              <a:solidFill>
                <a:schemeClr val="bg2"/>
              </a:solidFill>
            </a:endParaRPr>
          </a:p>
        </p:txBody>
      </p:sp>
      <p:sp>
        <p:nvSpPr>
          <p:cNvPr id="6" name="Text Placeholder 2">
            <a:extLst>
              <a:ext uri="{FF2B5EF4-FFF2-40B4-BE49-F238E27FC236}">
                <a16:creationId xmlns:a16="http://schemas.microsoft.com/office/drawing/2014/main" id="{9E5FAAEA-65AA-C0EE-E199-E2DCF26C27D3}"/>
              </a:ext>
            </a:extLst>
          </p:cNvPr>
          <p:cNvSpPr txBox="1">
            <a:spLocks/>
          </p:cNvSpPr>
          <p:nvPr/>
        </p:nvSpPr>
        <p:spPr>
          <a:xfrm>
            <a:off x="6326664" y="3400099"/>
            <a:ext cx="5354400" cy="397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L="1219170" marR="0" lvl="1"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L="1828754" marR="0" lvl="2"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L="2438339" marR="0" lvl="3"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L="3047924" marR="0" lvl="4"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L="3657509" marR="0" lvl="5"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L="4267093" marR="0" lvl="6"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L="4876678" marR="0" lvl="7"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L="5486263" marR="0" lvl="8" indent="-30479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r>
              <a:rPr lang="en-GB" kern="0" dirty="0">
                <a:solidFill>
                  <a:srgbClr val="C00000"/>
                </a:solidFill>
              </a:rPr>
              <a:t>Threats</a:t>
            </a:r>
          </a:p>
          <a:p>
            <a:endParaRPr lang="en-GB" kern="0" dirty="0">
              <a:solidFill>
                <a:srgbClr val="C00000"/>
              </a:solidFill>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Talent retention challenge</a:t>
            </a:r>
            <a:r>
              <a:rPr kumimoji="0" lang="en-US" altLang="en-US" sz="1400" b="0"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 → industry offers higher pay &amp; stability; risk to continuity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High funding pressure</a:t>
            </a:r>
            <a:r>
              <a:rPr kumimoji="0" lang="en-US" altLang="en-US" sz="1400" b="0"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 → constant effort for ESA/EU calls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Limited baseline funding</a:t>
            </a:r>
            <a:r>
              <a:rPr kumimoji="0" lang="en-US" altLang="en-US" sz="1400" b="0" i="0" u="none" strike="noStrike" kern="1200" cap="none" spc="0" normalizeH="0" baseline="0" noProof="0" dirty="0">
                <a:ln>
                  <a:noFill/>
                </a:ln>
                <a:solidFill>
                  <a:srgbClr val="000000"/>
                </a:solidFill>
                <a:effectLst/>
                <a:uLnTx/>
                <a:uFillTx/>
                <a:latin typeface="Titillium Web" panose="00000500000000000000" pitchFamily="2" charset="0"/>
                <a:ea typeface="+mn-ea"/>
                <a:cs typeface="+mn-cs"/>
              </a:rPr>
              <a:t> → shift toward services may reduce research innovation </a:t>
            </a:r>
          </a:p>
          <a:p>
            <a:endParaRPr lang="en-GB" kern="0" dirty="0">
              <a:solidFill>
                <a:srgbClr val="C00000"/>
              </a:solidFill>
            </a:endParaRPr>
          </a:p>
        </p:txBody>
      </p:sp>
    </p:spTree>
    <p:extLst>
      <p:ext uri="{BB962C8B-B14F-4D97-AF65-F5344CB8AC3E}">
        <p14:creationId xmlns:p14="http://schemas.microsoft.com/office/powerpoint/2010/main" val="2041000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1031-FA01-8DC3-1B4C-596D77630232}"/>
              </a:ext>
            </a:extLst>
          </p:cNvPr>
          <p:cNvSpPr>
            <a:spLocks noGrp="1"/>
          </p:cNvSpPr>
          <p:nvPr>
            <p:ph type="title"/>
          </p:nvPr>
        </p:nvSpPr>
        <p:spPr>
          <a:xfrm>
            <a:off x="1042988" y="585882"/>
            <a:ext cx="10972400" cy="1144800"/>
          </a:xfrm>
        </p:spPr>
        <p:txBody>
          <a:bodyPr/>
          <a:lstStyle/>
          <a:p>
            <a:r>
              <a:rPr lang="en-GB" b="1" dirty="0" err="1">
                <a:solidFill>
                  <a:schemeClr val="bg2"/>
                </a:solidFill>
              </a:rPr>
              <a:t>SpaceRad</a:t>
            </a:r>
            <a:r>
              <a:rPr lang="en-GB" dirty="0"/>
              <a:t> </a:t>
            </a:r>
            <a:r>
              <a:rPr lang="en-GB" b="1" dirty="0">
                <a:solidFill>
                  <a:srgbClr val="C00000"/>
                </a:solidFill>
              </a:rPr>
              <a:t>Ongoing Projects</a:t>
            </a:r>
          </a:p>
        </p:txBody>
      </p:sp>
      <p:sp>
        <p:nvSpPr>
          <p:cNvPr id="6" name="TextBox 5">
            <a:extLst>
              <a:ext uri="{FF2B5EF4-FFF2-40B4-BE49-F238E27FC236}">
                <a16:creationId xmlns:a16="http://schemas.microsoft.com/office/drawing/2014/main" id="{15BA68FA-41C6-52E2-31EC-587DADD875A3}"/>
              </a:ext>
            </a:extLst>
          </p:cNvPr>
          <p:cNvSpPr txBox="1"/>
          <p:nvPr/>
        </p:nvSpPr>
        <p:spPr>
          <a:xfrm>
            <a:off x="828475" y="1730682"/>
            <a:ext cx="11720913" cy="1323439"/>
          </a:xfrm>
          <a:prstGeom prst="rect">
            <a:avLst/>
          </a:prstGeom>
          <a:noFill/>
        </p:spPr>
        <p:txBody>
          <a:bodyPr wrap="square">
            <a:spAutoFit/>
          </a:bodyPr>
          <a:lstStyle/>
          <a:p>
            <a:pPr marL="285750" indent="-285750">
              <a:buFont typeface="Arial" panose="020B0604020202020204" pitchFamily="34" charset="0"/>
              <a:buChar char="•"/>
            </a:pPr>
            <a:r>
              <a:rPr lang="en-GB" sz="1600" dirty="0"/>
              <a:t>BARD – </a:t>
            </a:r>
            <a:r>
              <a:rPr lang="en-GB" sz="1600" b="1" dirty="0"/>
              <a:t>Expert support to BERM and RADEM Radiation Monitors (archiving &amp; operation)  - CCN2</a:t>
            </a:r>
          </a:p>
          <a:p>
            <a:pPr marL="285750" indent="-285750">
              <a:buFont typeface="Arial" panose="020B0604020202020204" pitchFamily="34" charset="0"/>
              <a:buChar char="•"/>
            </a:pPr>
            <a:endParaRPr lang="en-GB" sz="1600" b="1" dirty="0"/>
          </a:p>
          <a:p>
            <a:pPr marL="285750" indent="-285750">
              <a:buFont typeface="Arial" panose="020B0604020202020204" pitchFamily="34" charset="0"/>
              <a:buChar char="•"/>
            </a:pPr>
            <a:r>
              <a:rPr lang="en-GB" sz="1600" dirty="0" err="1"/>
              <a:t>SpaceRAD</a:t>
            </a:r>
            <a:r>
              <a:rPr lang="en-GB" sz="1600" dirty="0"/>
              <a:t> - </a:t>
            </a:r>
            <a:r>
              <a:rPr lang="en-GB" sz="1600" b="1" dirty="0"/>
              <a:t>An integrated Model for planetary radiation environment prediction for human space flight</a:t>
            </a:r>
          </a:p>
          <a:p>
            <a:pPr marL="285750" indent="-285750">
              <a:buFont typeface="Arial" panose="020B0604020202020204" pitchFamily="34" charset="0"/>
              <a:buChar char="•"/>
            </a:pPr>
            <a:endParaRPr lang="en-GB" sz="1600" b="1" dirty="0"/>
          </a:p>
          <a:p>
            <a:pPr marL="285750" indent="-285750">
              <a:buFont typeface="Arial" panose="020B0604020202020204" pitchFamily="34" charset="0"/>
              <a:buChar char="•"/>
            </a:pPr>
            <a:r>
              <a:rPr lang="en-GB" sz="1600" dirty="0"/>
              <a:t>M-PRISE - </a:t>
            </a:r>
            <a:r>
              <a:rPr lang="en-GB" sz="1600" b="1" dirty="0"/>
              <a:t>Modular Particle Radiation Instrument and Spectrometer for Europe</a:t>
            </a:r>
          </a:p>
        </p:txBody>
      </p:sp>
      <p:graphicFrame>
        <p:nvGraphicFramePr>
          <p:cNvPr id="7" name="Table 6">
            <a:extLst>
              <a:ext uri="{FF2B5EF4-FFF2-40B4-BE49-F238E27FC236}">
                <a16:creationId xmlns:a16="http://schemas.microsoft.com/office/drawing/2014/main" id="{1FE49B05-FB8E-F87F-F554-1ACF71FD2ABA}"/>
              </a:ext>
            </a:extLst>
          </p:cNvPr>
          <p:cNvGraphicFramePr>
            <a:graphicFrameLocks noGrp="1"/>
          </p:cNvGraphicFramePr>
          <p:nvPr>
            <p:extLst>
              <p:ext uri="{D42A27DB-BD31-4B8C-83A1-F6EECF244321}">
                <p14:modId xmlns:p14="http://schemas.microsoft.com/office/powerpoint/2010/main" val="631171599"/>
              </p:ext>
            </p:extLst>
          </p:nvPr>
        </p:nvGraphicFramePr>
        <p:xfrm>
          <a:off x="235543" y="3559794"/>
          <a:ext cx="10358638" cy="2484120"/>
        </p:xfrm>
        <a:graphic>
          <a:graphicData uri="http://schemas.openxmlformats.org/drawingml/2006/table">
            <a:tbl>
              <a:tblPr firstRow="1" bandRow="1">
                <a:tableStyleId>{5C22544A-7EE6-4342-B048-85BDC9FD1C3A}</a:tableStyleId>
              </a:tblPr>
              <a:tblGrid>
                <a:gridCol w="4416819">
                  <a:extLst>
                    <a:ext uri="{9D8B030D-6E8A-4147-A177-3AD203B41FA5}">
                      <a16:colId xmlns:a16="http://schemas.microsoft.com/office/drawing/2014/main" val="1732127062"/>
                    </a:ext>
                  </a:extLst>
                </a:gridCol>
                <a:gridCol w="971550">
                  <a:extLst>
                    <a:ext uri="{9D8B030D-6E8A-4147-A177-3AD203B41FA5}">
                      <a16:colId xmlns:a16="http://schemas.microsoft.com/office/drawing/2014/main" val="506125447"/>
                    </a:ext>
                  </a:extLst>
                </a:gridCol>
                <a:gridCol w="677545">
                  <a:extLst>
                    <a:ext uri="{9D8B030D-6E8A-4147-A177-3AD203B41FA5}">
                      <a16:colId xmlns:a16="http://schemas.microsoft.com/office/drawing/2014/main" val="1393103346"/>
                    </a:ext>
                  </a:extLst>
                </a:gridCol>
                <a:gridCol w="565467">
                  <a:extLst>
                    <a:ext uri="{9D8B030D-6E8A-4147-A177-3AD203B41FA5}">
                      <a16:colId xmlns:a16="http://schemas.microsoft.com/office/drawing/2014/main" val="4267558311"/>
                    </a:ext>
                  </a:extLst>
                </a:gridCol>
                <a:gridCol w="621507">
                  <a:extLst>
                    <a:ext uri="{9D8B030D-6E8A-4147-A177-3AD203B41FA5}">
                      <a16:colId xmlns:a16="http://schemas.microsoft.com/office/drawing/2014/main" val="1796367113"/>
                    </a:ext>
                  </a:extLst>
                </a:gridCol>
                <a:gridCol w="605438">
                  <a:extLst>
                    <a:ext uri="{9D8B030D-6E8A-4147-A177-3AD203B41FA5}">
                      <a16:colId xmlns:a16="http://schemas.microsoft.com/office/drawing/2014/main" val="1118549840"/>
                    </a:ext>
                  </a:extLst>
                </a:gridCol>
                <a:gridCol w="709012">
                  <a:extLst>
                    <a:ext uri="{9D8B030D-6E8A-4147-A177-3AD203B41FA5}">
                      <a16:colId xmlns:a16="http://schemas.microsoft.com/office/drawing/2014/main" val="2052765396"/>
                    </a:ext>
                  </a:extLst>
                </a:gridCol>
                <a:gridCol w="578643">
                  <a:extLst>
                    <a:ext uri="{9D8B030D-6E8A-4147-A177-3AD203B41FA5}">
                      <a16:colId xmlns:a16="http://schemas.microsoft.com/office/drawing/2014/main" val="669036253"/>
                    </a:ext>
                  </a:extLst>
                </a:gridCol>
                <a:gridCol w="681823">
                  <a:extLst>
                    <a:ext uri="{9D8B030D-6E8A-4147-A177-3AD203B41FA5}">
                      <a16:colId xmlns:a16="http://schemas.microsoft.com/office/drawing/2014/main" val="2599779056"/>
                    </a:ext>
                  </a:extLst>
                </a:gridCol>
                <a:gridCol w="530834">
                  <a:extLst>
                    <a:ext uri="{9D8B030D-6E8A-4147-A177-3AD203B41FA5}">
                      <a16:colId xmlns:a16="http://schemas.microsoft.com/office/drawing/2014/main" val="3898951634"/>
                    </a:ext>
                  </a:extLst>
                </a:gridCol>
              </a:tblGrid>
              <a:tr h="370840">
                <a:tc>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dirty="0">
                          <a:solidFill>
                            <a:schemeClr val="tx1"/>
                          </a:solidFill>
                        </a:rPr>
                        <a:t>Period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dirty="0">
                          <a:solidFill>
                            <a:schemeClr val="tx1"/>
                          </a:solidFill>
                        </a:rPr>
                        <a:t>Entity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2027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2028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4180284"/>
                  </a:ext>
                </a:extLst>
              </a:tr>
              <a:tr h="370840">
                <a:tc>
                  <a:txBody>
                    <a:bodyPr/>
                    <a:lstStyle/>
                    <a:p>
                      <a:r>
                        <a:rPr lang="en-GB" sz="1200" dirty="0">
                          <a:solidFill>
                            <a:schemeClr val="tx1"/>
                          </a:solidFill>
                        </a:rPr>
                        <a:t>Expert Support to BERM and RADEM - BARD (103.75 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chemeClr val="tx1"/>
                          </a:solidFill>
                        </a:rPr>
                        <a:t> 2022-2025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ESA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rPr>
                        <a:t>28.75</a:t>
                      </a:r>
                    </a:p>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10634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rPr>
                        <a:t>Expert Support to BERM and RADEM –BARD CCN2 (240 k€)</a:t>
                      </a:r>
                    </a:p>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chemeClr val="tx1"/>
                          </a:solidFill>
                        </a:rPr>
                        <a:t>2025-2028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ESA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9704790"/>
                  </a:ext>
                </a:extLst>
              </a:tr>
              <a:tr h="370840">
                <a:tc>
                  <a:txBody>
                    <a:bodyPr/>
                    <a:lstStyle/>
                    <a:p>
                      <a:r>
                        <a:rPr lang="en-GB" sz="1200" dirty="0" err="1">
                          <a:solidFill>
                            <a:schemeClr val="tx1"/>
                          </a:solidFill>
                        </a:rPr>
                        <a:t>SpaceRad</a:t>
                      </a:r>
                      <a:r>
                        <a:rPr lang="en-GB" sz="1200" dirty="0">
                          <a:solidFill>
                            <a:schemeClr val="tx1"/>
                          </a:solidFill>
                        </a:rPr>
                        <a:t> (138.6 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rPr>
                        <a:t>2024-2027</a:t>
                      </a:r>
                    </a:p>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ESA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6666760"/>
                  </a:ext>
                </a:extLst>
              </a:tr>
              <a:tr h="370840">
                <a:tc>
                  <a:txBody>
                    <a:bodyPr/>
                    <a:lstStyle/>
                    <a:p>
                      <a:r>
                        <a:rPr lang="en-GB" sz="1200" dirty="0">
                          <a:solidFill>
                            <a:schemeClr val="tx1"/>
                          </a:solidFill>
                        </a:rPr>
                        <a:t>M-Prise (30 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200" dirty="0">
                          <a:solidFill>
                            <a:schemeClr val="tx1"/>
                          </a:solidFill>
                        </a:rPr>
                        <a:t>2025-2027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ESA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5389823"/>
                  </a:ext>
                </a:extLst>
              </a:tr>
              <a:tr h="370840">
                <a:tc>
                  <a:txBody>
                    <a:bodyPr/>
                    <a:lstStyle/>
                    <a:p>
                      <a:r>
                        <a:rPr lang="en-GB" sz="1200" b="1" dirty="0">
                          <a:solidFill>
                            <a:schemeClr val="tx1"/>
                          </a:solidFill>
                        </a:rPr>
                        <a:t>Total (k€)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146.75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106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solidFill>
                            <a:schemeClr val="tx1"/>
                          </a:solidFill>
                        </a:rPr>
                        <a:t>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7945679"/>
                  </a:ext>
                </a:extLst>
              </a:tr>
            </a:tbl>
          </a:graphicData>
        </a:graphic>
      </p:graphicFrame>
      <p:sp>
        <p:nvSpPr>
          <p:cNvPr id="8" name="TextBox 7">
            <a:extLst>
              <a:ext uri="{FF2B5EF4-FFF2-40B4-BE49-F238E27FC236}">
                <a16:creationId xmlns:a16="http://schemas.microsoft.com/office/drawing/2014/main" id="{AA55FF93-5881-CDC6-4AB1-F99527D03130}"/>
              </a:ext>
            </a:extLst>
          </p:cNvPr>
          <p:cNvSpPr txBox="1"/>
          <p:nvPr/>
        </p:nvSpPr>
        <p:spPr>
          <a:xfrm>
            <a:off x="10890447" y="4422257"/>
            <a:ext cx="1185462" cy="1015663"/>
          </a:xfrm>
          <a:prstGeom prst="rect">
            <a:avLst/>
          </a:prstGeom>
          <a:noFill/>
          <a:ln w="28575">
            <a:solidFill>
              <a:schemeClr val="accent1">
                <a:shade val="95000"/>
                <a:satMod val="105000"/>
              </a:schemeClr>
            </a:solidFill>
          </a:ln>
        </p:spPr>
        <p:txBody>
          <a:bodyPr wrap="square" rtlCol="0">
            <a:spAutoFit/>
          </a:bodyPr>
          <a:lstStyle/>
          <a:p>
            <a:r>
              <a:rPr lang="en-GB" sz="1000" b="1" dirty="0"/>
              <a:t>Good probability to be renewed until the end of the missions </a:t>
            </a:r>
          </a:p>
          <a:p>
            <a:r>
              <a:rPr lang="en-GB" sz="1000" b="1" dirty="0">
                <a:solidFill>
                  <a:srgbClr val="C00000"/>
                </a:solidFill>
              </a:rPr>
              <a:t>2034 for JUICE</a:t>
            </a:r>
          </a:p>
        </p:txBody>
      </p:sp>
      <p:cxnSp>
        <p:nvCxnSpPr>
          <p:cNvPr id="10" name="Straight Arrow Connector 9">
            <a:extLst>
              <a:ext uri="{FF2B5EF4-FFF2-40B4-BE49-F238E27FC236}">
                <a16:creationId xmlns:a16="http://schemas.microsoft.com/office/drawing/2014/main" id="{2BEDDC26-078B-470C-ABC7-51AB710C3EFA}"/>
              </a:ext>
            </a:extLst>
          </p:cNvPr>
          <p:cNvCxnSpPr/>
          <p:nvPr/>
        </p:nvCxnSpPr>
        <p:spPr>
          <a:xfrm>
            <a:off x="10594181" y="4616957"/>
            <a:ext cx="30718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3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867F1-D316-6B96-ED22-F5C1697CB179}"/>
              </a:ext>
            </a:extLst>
          </p:cNvPr>
          <p:cNvSpPr>
            <a:spLocks noGrp="1"/>
          </p:cNvSpPr>
          <p:nvPr>
            <p:ph type="title"/>
          </p:nvPr>
        </p:nvSpPr>
        <p:spPr>
          <a:xfrm>
            <a:off x="845344" y="602212"/>
            <a:ext cx="10972400" cy="1144800"/>
          </a:xfrm>
        </p:spPr>
        <p:txBody>
          <a:bodyPr/>
          <a:lstStyle/>
          <a:p>
            <a:r>
              <a:rPr lang="en-GB" b="1" dirty="0">
                <a:solidFill>
                  <a:schemeClr val="bg2"/>
                </a:solidFill>
              </a:rPr>
              <a:t>BERM (</a:t>
            </a:r>
            <a:r>
              <a:rPr lang="en-GB" b="1" dirty="0" err="1">
                <a:solidFill>
                  <a:schemeClr val="bg2"/>
                </a:solidFill>
              </a:rPr>
              <a:t>BepiColombo</a:t>
            </a:r>
            <a:r>
              <a:rPr lang="en-GB" b="1" dirty="0">
                <a:solidFill>
                  <a:schemeClr val="bg2"/>
                </a:solidFill>
              </a:rPr>
              <a:t> Environment Radiation Monitor) &amp; RADEM (</a:t>
            </a:r>
            <a:r>
              <a:rPr lang="en-GB" b="1" dirty="0" err="1">
                <a:solidFill>
                  <a:schemeClr val="bg2"/>
                </a:solidFill>
              </a:rPr>
              <a:t>RADiation</a:t>
            </a:r>
            <a:r>
              <a:rPr lang="en-GB" b="1" dirty="0">
                <a:solidFill>
                  <a:schemeClr val="bg2"/>
                </a:solidFill>
              </a:rPr>
              <a:t> Hard Electron Monitor) - BARD </a:t>
            </a:r>
          </a:p>
        </p:txBody>
      </p:sp>
      <p:sp>
        <p:nvSpPr>
          <p:cNvPr id="3" name="Text Placeholder 2">
            <a:extLst>
              <a:ext uri="{FF2B5EF4-FFF2-40B4-BE49-F238E27FC236}">
                <a16:creationId xmlns:a16="http://schemas.microsoft.com/office/drawing/2014/main" id="{3A872337-9B2F-E350-11BC-8493511DDA84}"/>
              </a:ext>
            </a:extLst>
          </p:cNvPr>
          <p:cNvSpPr>
            <a:spLocks noGrp="1"/>
          </p:cNvSpPr>
          <p:nvPr>
            <p:ph type="body" idx="1"/>
          </p:nvPr>
        </p:nvSpPr>
        <p:spPr>
          <a:xfrm>
            <a:off x="580274" y="1657875"/>
            <a:ext cx="9263063" cy="3977600"/>
          </a:xfrm>
        </p:spPr>
        <p:txBody>
          <a:bodyPr/>
          <a:lstStyle/>
          <a:p>
            <a:r>
              <a:rPr lang="en-GB" sz="2000" dirty="0"/>
              <a:t>Responsibilities:</a:t>
            </a:r>
          </a:p>
          <a:p>
            <a:endParaRPr lang="en-GB" sz="2000" dirty="0"/>
          </a:p>
          <a:p>
            <a:pPr marL="647693" indent="-342900">
              <a:buFont typeface="Arial" panose="020B0604020202020204" pitchFamily="34" charset="0"/>
              <a:buChar char="•"/>
            </a:pPr>
            <a:r>
              <a:rPr lang="en-GB" sz="1600" dirty="0"/>
              <a:t>Provide operational support to BERM and RADEM</a:t>
            </a:r>
          </a:p>
          <a:p>
            <a:pPr marL="647693" indent="-342900">
              <a:buFont typeface="Arial" panose="020B0604020202020204" pitchFamily="34" charset="0"/>
              <a:buChar char="•"/>
            </a:pPr>
            <a:r>
              <a:rPr lang="en-GB" sz="1600" dirty="0"/>
              <a:t>Maintain documentation for both &amp; reporting</a:t>
            </a:r>
          </a:p>
          <a:p>
            <a:pPr marL="647693" indent="-342900">
              <a:buFont typeface="Arial" panose="020B0604020202020204" pitchFamily="34" charset="0"/>
              <a:buChar char="•"/>
            </a:pPr>
            <a:r>
              <a:rPr lang="en-GB" sz="1600" dirty="0"/>
              <a:t>Development of raw-to-</a:t>
            </a:r>
            <a:r>
              <a:rPr lang="en-GB" sz="1600" dirty="0" err="1"/>
              <a:t>cal</a:t>
            </a:r>
            <a:r>
              <a:rPr lang="en-GB" sz="1600" dirty="0"/>
              <a:t> pipelines</a:t>
            </a:r>
          </a:p>
          <a:p>
            <a:pPr marL="647693" indent="-342900">
              <a:buFont typeface="Arial" panose="020B0604020202020204" pitchFamily="34" charset="0"/>
              <a:buChar char="•"/>
            </a:pPr>
            <a:r>
              <a:rPr lang="en-GB" sz="1600" dirty="0"/>
              <a:t>Archive Science Data</a:t>
            </a:r>
          </a:p>
          <a:p>
            <a:pPr marL="647693" indent="-342900">
              <a:buFont typeface="Arial" panose="020B0604020202020204" pitchFamily="34" charset="0"/>
              <a:buChar char="•"/>
            </a:pPr>
            <a:r>
              <a:rPr lang="en-GB" sz="1600" dirty="0"/>
              <a:t>Contribute to the science data exploration</a:t>
            </a:r>
          </a:p>
          <a:p>
            <a:pPr marL="647693" indent="-342900">
              <a:buFont typeface="Arial" panose="020B0604020202020204" pitchFamily="34" charset="0"/>
              <a:buChar char="•"/>
            </a:pPr>
            <a:r>
              <a:rPr lang="en-GB" sz="1600" dirty="0" err="1"/>
              <a:t>Analyze</a:t>
            </a:r>
            <a:r>
              <a:rPr lang="en-GB" sz="1600" dirty="0"/>
              <a:t> the Juice Monitoring Unit (JMU) data</a:t>
            </a:r>
          </a:p>
        </p:txBody>
      </p:sp>
      <p:pic>
        <p:nvPicPr>
          <p:cNvPr id="7" name="Picture 2" descr="JUICE mission logo">
            <a:extLst>
              <a:ext uri="{FF2B5EF4-FFF2-40B4-BE49-F238E27FC236}">
                <a16:creationId xmlns:a16="http://schemas.microsoft.com/office/drawing/2014/main" id="{68EEF745-513B-8A0A-432D-607415670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6350" y="32275"/>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BepiColombo (@BepiColombo) / X">
            <a:extLst>
              <a:ext uri="{FF2B5EF4-FFF2-40B4-BE49-F238E27FC236}">
                <a16:creationId xmlns:a16="http://schemas.microsoft.com/office/drawing/2014/main" id="{064B351F-FC4A-F23A-7936-CBCFD8C10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3337" y="32275"/>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627DDC4-27F8-D261-9E83-E58310542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7887" y="1415012"/>
            <a:ext cx="4109561" cy="2348015"/>
          </a:xfrm>
          <a:prstGeom prst="rect">
            <a:avLst/>
          </a:prstGeom>
        </p:spPr>
      </p:pic>
      <p:pic>
        <p:nvPicPr>
          <p:cNvPr id="12" name="Picture 11">
            <a:extLst>
              <a:ext uri="{FF2B5EF4-FFF2-40B4-BE49-F238E27FC236}">
                <a16:creationId xmlns:a16="http://schemas.microsoft.com/office/drawing/2014/main" id="{15740C17-4695-7AC1-622F-90C73D3E84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7887" y="3913682"/>
            <a:ext cx="4109561" cy="2311628"/>
          </a:xfrm>
          <a:prstGeom prst="rect">
            <a:avLst/>
          </a:prstGeom>
        </p:spPr>
      </p:pic>
      <p:pic>
        <p:nvPicPr>
          <p:cNvPr id="13" name="Picture 12">
            <a:extLst>
              <a:ext uri="{FF2B5EF4-FFF2-40B4-BE49-F238E27FC236}">
                <a16:creationId xmlns:a16="http://schemas.microsoft.com/office/drawing/2014/main" id="{9B32D7CD-BAFF-0B4A-723B-C108333B967B}"/>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975940" y="4681940"/>
            <a:ext cx="1890848" cy="1258106"/>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1D0EF808-F56F-2D65-E817-901B61038C16}"/>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869126" y="4681940"/>
            <a:ext cx="1848907" cy="1507518"/>
          </a:xfrm>
          <a:prstGeom prst="rect">
            <a:avLst/>
          </a:prstGeom>
        </p:spPr>
      </p:pic>
      <p:pic>
        <p:nvPicPr>
          <p:cNvPr id="15" name="Picture 14">
            <a:extLst>
              <a:ext uri="{FF2B5EF4-FFF2-40B4-BE49-F238E27FC236}">
                <a16:creationId xmlns:a16="http://schemas.microsoft.com/office/drawing/2014/main" id="{544E76B4-815E-412A-FB1C-F317E1C02316}"/>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135960" y="3572190"/>
            <a:ext cx="1403380" cy="1264773"/>
          </a:xfrm>
          <a:prstGeom prst="rect">
            <a:avLst/>
          </a:prstGeom>
        </p:spPr>
      </p:pic>
      <p:pic>
        <p:nvPicPr>
          <p:cNvPr id="16" name="Picture 15">
            <a:extLst>
              <a:ext uri="{FF2B5EF4-FFF2-40B4-BE49-F238E27FC236}">
                <a16:creationId xmlns:a16="http://schemas.microsoft.com/office/drawing/2014/main" id="{B5778FCB-58F4-D360-A0DD-74E93D7E57B2}"/>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5831862" y="5038275"/>
            <a:ext cx="1840449" cy="1111419"/>
          </a:xfrm>
          <a:prstGeom prst="rect">
            <a:avLst/>
          </a:prstGeom>
        </p:spPr>
      </p:pic>
      <p:cxnSp>
        <p:nvCxnSpPr>
          <p:cNvPr id="17" name="Straight Connector 16">
            <a:extLst>
              <a:ext uri="{FF2B5EF4-FFF2-40B4-BE49-F238E27FC236}">
                <a16:creationId xmlns:a16="http://schemas.microsoft.com/office/drawing/2014/main" id="{137AC5A8-C628-CEAF-8997-501614FB32A5}"/>
              </a:ext>
            </a:extLst>
          </p:cNvPr>
          <p:cNvCxnSpPr>
            <a:cxnSpLocks/>
          </p:cNvCxnSpPr>
          <p:nvPr/>
        </p:nvCxnSpPr>
        <p:spPr>
          <a:xfrm flipH="1">
            <a:off x="3390154" y="3913682"/>
            <a:ext cx="15257" cy="2493169"/>
          </a:xfrm>
          <a:prstGeom prst="line">
            <a:avLst/>
          </a:prstGeom>
          <a:ln w="47625">
            <a:solidFill>
              <a:schemeClr val="bg2"/>
            </a:solidFil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90652192-6BBA-1693-0EAF-4BACC4873F2F}"/>
              </a:ext>
            </a:extLst>
          </p:cNvPr>
          <p:cNvSpPr txBox="1"/>
          <p:nvPr/>
        </p:nvSpPr>
        <p:spPr>
          <a:xfrm>
            <a:off x="975940" y="3964808"/>
            <a:ext cx="1611222" cy="504572"/>
          </a:xfrm>
          <a:prstGeom prst="rect">
            <a:avLst/>
          </a:prstGeom>
          <a:solidFill>
            <a:schemeClr val="bg2">
              <a:lumMod val="60000"/>
              <a:lumOff val="40000"/>
            </a:schemeClr>
          </a:solidFill>
        </p:spPr>
        <p:txBody>
          <a:bodyPr wrap="square" rtlCol="0">
            <a:noAutofit/>
          </a:bodyPr>
          <a:lstStyle>
            <a:defPPr marR="0" lvl="0" algn="l" rtl="0">
              <a:lnSpc>
                <a:spcPct val="100000"/>
              </a:lnSpc>
              <a:spcBef>
                <a:spcPts val="0"/>
              </a:spcBef>
              <a:spcAft>
                <a:spcPts val="0"/>
              </a:spcAft>
            </a:defPPr>
            <a:lvl1pPr>
              <a:defRPr b="1">
                <a:solidFill>
                  <a:schemeClr val="bg1"/>
                </a:solidFill>
                <a:latin typeface="Titillium Web" panose="00000500000000000000" pitchFamily="2" charset="0"/>
              </a:defRPr>
            </a:lvl1pPr>
          </a:lstStyle>
          <a:p>
            <a:r>
              <a:rPr lang="pt-PT" dirty="0"/>
              <a:t>BERM</a:t>
            </a:r>
          </a:p>
        </p:txBody>
      </p:sp>
      <p:sp>
        <p:nvSpPr>
          <p:cNvPr id="20" name="TextBox 19">
            <a:extLst>
              <a:ext uri="{FF2B5EF4-FFF2-40B4-BE49-F238E27FC236}">
                <a16:creationId xmlns:a16="http://schemas.microsoft.com/office/drawing/2014/main" id="{240FC570-264A-33B5-27C4-F14BA1E36ED2}"/>
              </a:ext>
            </a:extLst>
          </p:cNvPr>
          <p:cNvSpPr txBox="1"/>
          <p:nvPr/>
        </p:nvSpPr>
        <p:spPr>
          <a:xfrm>
            <a:off x="3706489" y="3964808"/>
            <a:ext cx="1611222" cy="504572"/>
          </a:xfrm>
          <a:prstGeom prst="rect">
            <a:avLst/>
          </a:prstGeom>
          <a:solidFill>
            <a:schemeClr val="bg2">
              <a:lumMod val="60000"/>
              <a:lumOff val="40000"/>
            </a:schemeClr>
          </a:solidFill>
        </p:spPr>
        <p:txBody>
          <a:bodyPr wrap="square" rtlCol="0">
            <a:noAutofit/>
          </a:bodyPr>
          <a:lstStyle>
            <a:defPPr marR="0" lvl="0" algn="l" rtl="0">
              <a:lnSpc>
                <a:spcPct val="100000"/>
              </a:lnSpc>
              <a:spcBef>
                <a:spcPts val="0"/>
              </a:spcBef>
              <a:spcAft>
                <a:spcPts val="0"/>
              </a:spcAft>
            </a:defPPr>
            <a:lvl1pPr>
              <a:defRPr b="1">
                <a:solidFill>
                  <a:schemeClr val="bg1"/>
                </a:solidFill>
                <a:latin typeface="Titillium Web" panose="00000500000000000000" pitchFamily="2" charset="0"/>
              </a:defRPr>
            </a:lvl1pPr>
          </a:lstStyle>
          <a:p>
            <a:r>
              <a:rPr lang="pt-PT" dirty="0"/>
              <a:t>RADEM</a:t>
            </a:r>
          </a:p>
        </p:txBody>
      </p:sp>
    </p:spTree>
    <p:extLst>
      <p:ext uri="{BB962C8B-B14F-4D97-AF65-F5344CB8AC3E}">
        <p14:creationId xmlns:p14="http://schemas.microsoft.com/office/powerpoint/2010/main" val="1784849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5B6D9-6B40-82EE-01E6-A129F74CB0F5}"/>
              </a:ext>
            </a:extLst>
          </p:cNvPr>
          <p:cNvSpPr>
            <a:spLocks noGrp="1"/>
          </p:cNvSpPr>
          <p:nvPr>
            <p:ph type="title"/>
          </p:nvPr>
        </p:nvSpPr>
        <p:spPr>
          <a:xfrm>
            <a:off x="923924" y="811877"/>
            <a:ext cx="4095363" cy="463883"/>
          </a:xfrm>
        </p:spPr>
        <p:txBody>
          <a:bodyPr/>
          <a:lstStyle/>
          <a:p>
            <a:r>
              <a:rPr lang="en-GB" b="1" dirty="0">
                <a:solidFill>
                  <a:schemeClr val="bg2"/>
                </a:solidFill>
              </a:rPr>
              <a:t>BERM @Bepicolombo</a:t>
            </a:r>
          </a:p>
        </p:txBody>
      </p:sp>
      <p:sp>
        <p:nvSpPr>
          <p:cNvPr id="3" name="Text Placeholder 2">
            <a:extLst>
              <a:ext uri="{FF2B5EF4-FFF2-40B4-BE49-F238E27FC236}">
                <a16:creationId xmlns:a16="http://schemas.microsoft.com/office/drawing/2014/main" id="{C84E3C4D-AF22-BE9E-8410-4CC7DB2AAD50}"/>
              </a:ext>
            </a:extLst>
          </p:cNvPr>
          <p:cNvSpPr>
            <a:spLocks noGrp="1"/>
          </p:cNvSpPr>
          <p:nvPr>
            <p:ph type="body" idx="1"/>
          </p:nvPr>
        </p:nvSpPr>
        <p:spPr>
          <a:xfrm>
            <a:off x="609599" y="1528358"/>
            <a:ext cx="7027719" cy="3977600"/>
          </a:xfrm>
        </p:spPr>
        <p:txBody>
          <a:bodyPr/>
          <a:lstStyle/>
          <a:p>
            <a:pPr>
              <a:buFont typeface="Arial" panose="020B0604020202020204" pitchFamily="34" charset="0"/>
              <a:buChar char="•"/>
            </a:pPr>
            <a:r>
              <a:rPr lang="en-GB" sz="1600" dirty="0" err="1"/>
              <a:t>BepiColombo</a:t>
            </a:r>
            <a:r>
              <a:rPr lang="en-GB" sz="1600" dirty="0"/>
              <a:t> will reach Mercury in November 2026 - MCP</a:t>
            </a:r>
          </a:p>
          <a:p>
            <a:pPr marL="304793" indent="0"/>
            <a:r>
              <a:rPr lang="en-GB" sz="1600" dirty="0"/>
              <a:t>	</a:t>
            </a:r>
          </a:p>
          <a:p>
            <a:pPr>
              <a:buFont typeface="Arial" panose="020B0604020202020204" pitchFamily="34" charset="0"/>
              <a:buChar char="•"/>
            </a:pPr>
            <a:r>
              <a:rPr lang="en-GB" sz="1600" dirty="0"/>
              <a:t>LIP is preparing the BERM MCP with ESA</a:t>
            </a:r>
          </a:p>
          <a:p>
            <a:pPr>
              <a:buFont typeface="Arial" panose="020B0604020202020204" pitchFamily="34" charset="0"/>
              <a:buChar char="•"/>
            </a:pPr>
            <a:endParaRPr lang="en-GB" sz="1600" dirty="0"/>
          </a:p>
          <a:p>
            <a:pPr>
              <a:buFont typeface="Arial" panose="020B0604020202020204" pitchFamily="34" charset="0"/>
              <a:buChar char="•"/>
            </a:pPr>
            <a:r>
              <a:rPr lang="en-GB" sz="1600" dirty="0"/>
              <a:t>BERM archive peer-review almost finished: BERM data public first half 2026</a:t>
            </a:r>
          </a:p>
          <a:p>
            <a:pPr>
              <a:buFont typeface="Arial" panose="020B0604020202020204" pitchFamily="34" charset="0"/>
              <a:buChar char="•"/>
            </a:pPr>
            <a:endParaRPr lang="en-GB" sz="1600" dirty="0"/>
          </a:p>
          <a:p>
            <a:pPr>
              <a:buFont typeface="Arial" panose="020B0604020202020204" pitchFamily="34" charset="0"/>
              <a:buChar char="•"/>
            </a:pPr>
            <a:r>
              <a:rPr lang="en-GB" sz="1600" dirty="0" err="1"/>
              <a:t>Multispacecraft</a:t>
            </a:r>
            <a:r>
              <a:rPr lang="en-GB" sz="1600" dirty="0"/>
              <a:t> analysis of BERM data: e.g. GLE#77 11</a:t>
            </a:r>
            <a:r>
              <a:rPr lang="en-GB" sz="1600" baseline="30000" dirty="0"/>
              <a:t>th</a:t>
            </a:r>
            <a:r>
              <a:rPr lang="en-GB" sz="1600" dirty="0"/>
              <a:t> November: BERM + Solar Orbiter + Stereo A</a:t>
            </a:r>
          </a:p>
          <a:p>
            <a:pPr>
              <a:buFont typeface="Arial" panose="020B0604020202020204" pitchFamily="34" charset="0"/>
              <a:buChar char="•"/>
            </a:pPr>
            <a:endParaRPr lang="en-GB" sz="1600" dirty="0"/>
          </a:p>
          <a:p>
            <a:pPr>
              <a:buFont typeface="Arial" panose="020B0604020202020204" pitchFamily="34" charset="0"/>
              <a:buChar char="•"/>
            </a:pPr>
            <a:r>
              <a:rPr lang="en-GB" sz="1600" dirty="0"/>
              <a:t>LIP is hosting the BC SWT meeting in Lisbon, 2-6 November 2026</a:t>
            </a:r>
          </a:p>
          <a:p>
            <a:endParaRPr lang="en-GB" sz="1800" dirty="0"/>
          </a:p>
        </p:txBody>
      </p:sp>
      <p:pic>
        <p:nvPicPr>
          <p:cNvPr id="6" name="Picture 5" descr="A graph of a number of different colored lines&#10;&#10;AI-generated content may be incorrect.">
            <a:extLst>
              <a:ext uri="{FF2B5EF4-FFF2-40B4-BE49-F238E27FC236}">
                <a16:creationId xmlns:a16="http://schemas.microsoft.com/office/drawing/2014/main" id="{84C2F285-DDD0-3BD3-97B7-B784A04F02BB}"/>
              </a:ext>
            </a:extLst>
          </p:cNvPr>
          <p:cNvPicPr>
            <a:picLocks noChangeAspect="1"/>
          </p:cNvPicPr>
          <p:nvPr/>
        </p:nvPicPr>
        <p:blipFill>
          <a:blip r:embed="rId2"/>
          <a:stretch>
            <a:fillRect/>
          </a:stretch>
        </p:blipFill>
        <p:spPr>
          <a:xfrm>
            <a:off x="7558394" y="1367031"/>
            <a:ext cx="4504749" cy="2289209"/>
          </a:xfrm>
          <a:prstGeom prst="rect">
            <a:avLst/>
          </a:prstGeom>
        </p:spPr>
      </p:pic>
      <p:pic>
        <p:nvPicPr>
          <p:cNvPr id="7" name="Picture 6" descr="A graph of a graph&#10;&#10;AI-generated content may be incorrect.">
            <a:extLst>
              <a:ext uri="{FF2B5EF4-FFF2-40B4-BE49-F238E27FC236}">
                <a16:creationId xmlns:a16="http://schemas.microsoft.com/office/drawing/2014/main" id="{31F06FDA-434A-FF8C-17F7-CBC1BCBE08CF}"/>
              </a:ext>
            </a:extLst>
          </p:cNvPr>
          <p:cNvPicPr>
            <a:picLocks noChangeAspect="1"/>
          </p:cNvPicPr>
          <p:nvPr/>
        </p:nvPicPr>
        <p:blipFill>
          <a:blip r:embed="rId3"/>
          <a:stretch>
            <a:fillRect/>
          </a:stretch>
        </p:blipFill>
        <p:spPr>
          <a:xfrm>
            <a:off x="7549821" y="3754413"/>
            <a:ext cx="4513322" cy="2289209"/>
          </a:xfrm>
          <a:prstGeom prst="rect">
            <a:avLst/>
          </a:prstGeom>
        </p:spPr>
      </p:pic>
      <p:pic>
        <p:nvPicPr>
          <p:cNvPr id="8" name="Picture 7" descr="A diagram of solar system&#10;&#10;AI-generated content may be incorrect.">
            <a:extLst>
              <a:ext uri="{FF2B5EF4-FFF2-40B4-BE49-F238E27FC236}">
                <a16:creationId xmlns:a16="http://schemas.microsoft.com/office/drawing/2014/main" id="{470098AA-9560-4286-848D-4AA98FBF2837}"/>
              </a:ext>
            </a:extLst>
          </p:cNvPr>
          <p:cNvPicPr>
            <a:picLocks noChangeAspect="1"/>
          </p:cNvPicPr>
          <p:nvPr/>
        </p:nvPicPr>
        <p:blipFill>
          <a:blip r:embed="rId4"/>
          <a:stretch>
            <a:fillRect/>
          </a:stretch>
        </p:blipFill>
        <p:spPr>
          <a:xfrm>
            <a:off x="112047" y="4422428"/>
            <a:ext cx="3037756" cy="2167061"/>
          </a:xfrm>
          <a:prstGeom prst="rect">
            <a:avLst/>
          </a:prstGeom>
        </p:spPr>
      </p:pic>
      <p:pic>
        <p:nvPicPr>
          <p:cNvPr id="9" name="Imagem 13" descr="Uma imagem com texto, diagrama, file, Tipo de letra&#10;&#10;Os conteúdos gerados por IA podem estar incorretos.">
            <a:extLst>
              <a:ext uri="{FF2B5EF4-FFF2-40B4-BE49-F238E27FC236}">
                <a16:creationId xmlns:a16="http://schemas.microsoft.com/office/drawing/2014/main" id="{1B89843B-2F97-FAA2-9624-47CB2660A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0431" y="4495953"/>
            <a:ext cx="4147963" cy="2172573"/>
          </a:xfrm>
          <a:prstGeom prst="rect">
            <a:avLst/>
          </a:prstGeom>
        </p:spPr>
      </p:pic>
    </p:spTree>
    <p:extLst>
      <p:ext uri="{BB962C8B-B14F-4D97-AF65-F5344CB8AC3E}">
        <p14:creationId xmlns:p14="http://schemas.microsoft.com/office/powerpoint/2010/main" val="267015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A6AB8-A57F-9018-3C48-944C6FF064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08A5F2-279A-CC2F-F4BC-5737BEC12350}"/>
              </a:ext>
            </a:extLst>
          </p:cNvPr>
          <p:cNvSpPr>
            <a:spLocks noGrp="1"/>
          </p:cNvSpPr>
          <p:nvPr>
            <p:ph type="title"/>
          </p:nvPr>
        </p:nvSpPr>
        <p:spPr>
          <a:xfrm>
            <a:off x="923924" y="811877"/>
            <a:ext cx="4095363" cy="463883"/>
          </a:xfrm>
        </p:spPr>
        <p:txBody>
          <a:bodyPr/>
          <a:lstStyle/>
          <a:p>
            <a:r>
              <a:rPr lang="en-GB" b="1" dirty="0">
                <a:solidFill>
                  <a:schemeClr val="bg2"/>
                </a:solidFill>
              </a:rPr>
              <a:t>BERM + Artemis II</a:t>
            </a:r>
          </a:p>
        </p:txBody>
      </p:sp>
      <p:sp>
        <p:nvSpPr>
          <p:cNvPr id="3" name="Text Placeholder 2">
            <a:extLst>
              <a:ext uri="{FF2B5EF4-FFF2-40B4-BE49-F238E27FC236}">
                <a16:creationId xmlns:a16="http://schemas.microsoft.com/office/drawing/2014/main" id="{1985C9A0-67C6-98F7-EE4E-9879A15CDB38}"/>
              </a:ext>
            </a:extLst>
          </p:cNvPr>
          <p:cNvSpPr>
            <a:spLocks noGrp="1"/>
          </p:cNvSpPr>
          <p:nvPr>
            <p:ph type="body" idx="1"/>
          </p:nvPr>
        </p:nvSpPr>
        <p:spPr>
          <a:xfrm>
            <a:off x="609599" y="1528358"/>
            <a:ext cx="7027719" cy="3977600"/>
          </a:xfrm>
        </p:spPr>
        <p:txBody>
          <a:bodyPr/>
          <a:lstStyle/>
          <a:p>
            <a:pPr>
              <a:buFont typeface="Arial" panose="020B0604020202020204" pitchFamily="34" charset="0"/>
              <a:buChar char="•"/>
            </a:pPr>
            <a:r>
              <a:rPr lang="en-GB" sz="1600" b="1" dirty="0" err="1"/>
              <a:t>BepiColombo</a:t>
            </a:r>
            <a:r>
              <a:rPr lang="en-GB" sz="1600" b="1" dirty="0"/>
              <a:t> during Artemis II</a:t>
            </a:r>
            <a:r>
              <a:rPr lang="en-GB" sz="1600" dirty="0"/>
              <a:t> → </a:t>
            </a:r>
            <a:r>
              <a:rPr lang="en-GB" sz="1600" dirty="0">
                <a:latin typeface="+mn-lt"/>
              </a:rPr>
              <a:t>privileged position between Earth and the Sun to provide valuable </a:t>
            </a:r>
            <a:r>
              <a:rPr lang="en-GB" sz="1600" b="0" i="0" dirty="0">
                <a:solidFill>
                  <a:srgbClr val="333333"/>
                </a:solidFill>
                <a:effectLst/>
                <a:latin typeface="+mn-lt"/>
              </a:rPr>
              <a:t>space weather forecasting </a:t>
            </a:r>
            <a:r>
              <a:rPr lang="en-GB" sz="1600" dirty="0">
                <a:latin typeface="+mn-lt"/>
              </a:rPr>
              <a:t>relevant to crew safety and spacecraft electronics performance.</a:t>
            </a:r>
          </a:p>
          <a:p>
            <a:pPr lvl="1">
              <a:buFont typeface="Arial" panose="020B0604020202020204" pitchFamily="34" charset="0"/>
              <a:buChar char="•"/>
            </a:pPr>
            <a:r>
              <a:rPr lang="en-GB" sz="1200" dirty="0">
                <a:hlinkClick r:id="rId2"/>
              </a:rPr>
              <a:t>COSMOS </a:t>
            </a:r>
            <a:r>
              <a:rPr lang="en-GB" sz="1200" dirty="0" err="1">
                <a:hlinkClick r:id="rId2"/>
              </a:rPr>
              <a:t>Heliospheric</a:t>
            </a:r>
            <a:r>
              <a:rPr lang="en-GB" sz="1200" dirty="0">
                <a:hlinkClick r:id="rId2"/>
              </a:rPr>
              <a:t> Conditions at </a:t>
            </a:r>
            <a:r>
              <a:rPr lang="en-GB" sz="1200" dirty="0" err="1">
                <a:hlinkClick r:id="rId2"/>
              </a:rPr>
              <a:t>BepiColombo</a:t>
            </a:r>
            <a:r>
              <a:rPr lang="en-GB" sz="1200" dirty="0">
                <a:hlinkClick r:id="rId2"/>
              </a:rPr>
              <a:t> - </a:t>
            </a:r>
            <a:r>
              <a:rPr lang="en-GB" sz="1200" dirty="0" err="1">
                <a:hlinkClick r:id="rId2"/>
              </a:rPr>
              <a:t>BepiColombo</a:t>
            </a:r>
            <a:r>
              <a:rPr lang="en-GB" sz="1200" dirty="0">
                <a:hlinkClick r:id="rId2"/>
              </a:rPr>
              <a:t> - Cosmos</a:t>
            </a:r>
            <a:endParaRPr lang="en-GB" sz="1200" dirty="0"/>
          </a:p>
          <a:p>
            <a:pPr>
              <a:buFont typeface="Arial" panose="020B0604020202020204" pitchFamily="34" charset="0"/>
              <a:buChar char="•"/>
            </a:pPr>
            <a:endParaRPr lang="en-GB" sz="1600" dirty="0"/>
          </a:p>
          <a:p>
            <a:pPr>
              <a:buFont typeface="Arial" panose="020B0604020202020204" pitchFamily="34" charset="0"/>
              <a:buChar char="•"/>
            </a:pPr>
            <a:r>
              <a:rPr lang="en-GB" sz="1600" dirty="0"/>
              <a:t>BERM measurements used to provide ARTEMIS II support, requested by NASA</a:t>
            </a:r>
          </a:p>
          <a:p>
            <a:pPr>
              <a:buFont typeface="Arial" panose="020B0604020202020204" pitchFamily="34" charset="0"/>
              <a:buChar char="•"/>
            </a:pPr>
            <a:endParaRPr lang="en-GB" sz="1600" dirty="0"/>
          </a:p>
          <a:p>
            <a:endParaRPr lang="en-GB" sz="1800" dirty="0"/>
          </a:p>
        </p:txBody>
      </p:sp>
      <p:pic>
        <p:nvPicPr>
          <p:cNvPr id="5" name="Picture 4">
            <a:extLst>
              <a:ext uri="{FF2B5EF4-FFF2-40B4-BE49-F238E27FC236}">
                <a16:creationId xmlns:a16="http://schemas.microsoft.com/office/drawing/2014/main" id="{A945F234-49FC-0367-F059-D857A3C0E309}"/>
              </a:ext>
            </a:extLst>
          </p:cNvPr>
          <p:cNvPicPr>
            <a:picLocks noChangeAspect="1"/>
          </p:cNvPicPr>
          <p:nvPr/>
        </p:nvPicPr>
        <p:blipFill>
          <a:blip r:embed="rId3"/>
          <a:stretch>
            <a:fillRect/>
          </a:stretch>
        </p:blipFill>
        <p:spPr>
          <a:xfrm>
            <a:off x="8109820" y="148389"/>
            <a:ext cx="3593372" cy="2871109"/>
          </a:xfrm>
          <a:prstGeom prst="rect">
            <a:avLst/>
          </a:prstGeom>
        </p:spPr>
      </p:pic>
      <p:pic>
        <p:nvPicPr>
          <p:cNvPr id="11" name="Picture 10">
            <a:extLst>
              <a:ext uri="{FF2B5EF4-FFF2-40B4-BE49-F238E27FC236}">
                <a16:creationId xmlns:a16="http://schemas.microsoft.com/office/drawing/2014/main" id="{062D61A1-BB1C-4C20-DAD4-9786B67EF33F}"/>
              </a:ext>
            </a:extLst>
          </p:cNvPr>
          <p:cNvPicPr>
            <a:picLocks noChangeAspect="1"/>
          </p:cNvPicPr>
          <p:nvPr/>
        </p:nvPicPr>
        <p:blipFill>
          <a:blip r:embed="rId4"/>
          <a:stretch>
            <a:fillRect/>
          </a:stretch>
        </p:blipFill>
        <p:spPr>
          <a:xfrm>
            <a:off x="8000971" y="3250488"/>
            <a:ext cx="3702221" cy="2068516"/>
          </a:xfrm>
          <a:prstGeom prst="rect">
            <a:avLst/>
          </a:prstGeom>
        </p:spPr>
      </p:pic>
      <p:sp>
        <p:nvSpPr>
          <p:cNvPr id="15" name="TextBox 14">
            <a:extLst>
              <a:ext uri="{FF2B5EF4-FFF2-40B4-BE49-F238E27FC236}">
                <a16:creationId xmlns:a16="http://schemas.microsoft.com/office/drawing/2014/main" id="{047BE0F8-9C4A-C046-E03F-BB8909862BE1}"/>
              </a:ext>
            </a:extLst>
          </p:cNvPr>
          <p:cNvSpPr txBox="1"/>
          <p:nvPr/>
        </p:nvSpPr>
        <p:spPr>
          <a:xfrm>
            <a:off x="8000971" y="5319004"/>
            <a:ext cx="6094378" cy="261610"/>
          </a:xfrm>
          <a:prstGeom prst="rect">
            <a:avLst/>
          </a:prstGeom>
          <a:noFill/>
        </p:spPr>
        <p:txBody>
          <a:bodyPr wrap="square">
            <a:spAutoFit/>
          </a:bodyPr>
          <a:lstStyle/>
          <a:p>
            <a:r>
              <a:rPr lang="en-GB" sz="1050" dirty="0" err="1"/>
              <a:t>Earthset</a:t>
            </a:r>
            <a:r>
              <a:rPr lang="en-GB" sz="1050" dirty="0"/>
              <a:t> observed from Artemis II. Credit: NASA.</a:t>
            </a:r>
          </a:p>
        </p:txBody>
      </p:sp>
      <p:pic>
        <p:nvPicPr>
          <p:cNvPr id="17" name="Picture 16">
            <a:extLst>
              <a:ext uri="{FF2B5EF4-FFF2-40B4-BE49-F238E27FC236}">
                <a16:creationId xmlns:a16="http://schemas.microsoft.com/office/drawing/2014/main" id="{B9CAB271-5D19-C93E-B3D2-7D9F8A756EEE}"/>
              </a:ext>
            </a:extLst>
          </p:cNvPr>
          <p:cNvPicPr>
            <a:picLocks noChangeAspect="1"/>
          </p:cNvPicPr>
          <p:nvPr/>
        </p:nvPicPr>
        <p:blipFill>
          <a:blip r:embed="rId5"/>
          <a:stretch>
            <a:fillRect/>
          </a:stretch>
        </p:blipFill>
        <p:spPr>
          <a:xfrm>
            <a:off x="609599" y="3250488"/>
            <a:ext cx="7322807" cy="3012941"/>
          </a:xfrm>
          <a:prstGeom prst="rect">
            <a:avLst/>
          </a:prstGeom>
        </p:spPr>
      </p:pic>
      <p:sp>
        <p:nvSpPr>
          <p:cNvPr id="19" name="TextBox 18">
            <a:extLst>
              <a:ext uri="{FF2B5EF4-FFF2-40B4-BE49-F238E27FC236}">
                <a16:creationId xmlns:a16="http://schemas.microsoft.com/office/drawing/2014/main" id="{DF63A150-8AEC-52EC-2B02-852891FBC7C9}"/>
              </a:ext>
            </a:extLst>
          </p:cNvPr>
          <p:cNvSpPr txBox="1"/>
          <p:nvPr/>
        </p:nvSpPr>
        <p:spPr>
          <a:xfrm>
            <a:off x="1074095" y="6350168"/>
            <a:ext cx="10803394" cy="1015663"/>
          </a:xfrm>
          <a:prstGeom prst="rect">
            <a:avLst/>
          </a:prstGeom>
          <a:noFill/>
        </p:spPr>
        <p:txBody>
          <a:bodyPr wrap="square">
            <a:spAutoFit/>
          </a:bodyPr>
          <a:lstStyle/>
          <a:p>
            <a:pPr algn="l">
              <a:buNone/>
            </a:pPr>
            <a:r>
              <a:rPr lang="en-GB" sz="1200" b="0" i="0" dirty="0">
                <a:solidFill>
                  <a:srgbClr val="333333"/>
                </a:solidFill>
                <a:effectLst/>
                <a:latin typeface="Verdana" panose="020B0604030504040204" pitchFamily="34" charset="0"/>
              </a:rPr>
              <a:t>For BERM data: </a:t>
            </a:r>
            <a:r>
              <a:rPr lang="en-GB" sz="1200" b="0" i="1" dirty="0">
                <a:solidFill>
                  <a:srgbClr val="333333"/>
                </a:solidFill>
                <a:effectLst/>
                <a:latin typeface="Verdana" panose="020B0604030504040204" pitchFamily="34" charset="0"/>
              </a:rPr>
              <a:t>"We acknowledge the use of data from the BERM instrument provided by the Laboratory for Instrumentation and Experimental Particle Physics, funded by ESA and FCT, onboard the ESA/JAXA </a:t>
            </a:r>
            <a:r>
              <a:rPr lang="en-GB" sz="1200" b="0" i="1" dirty="0" err="1">
                <a:solidFill>
                  <a:srgbClr val="333333"/>
                </a:solidFill>
                <a:effectLst/>
                <a:latin typeface="Verdana" panose="020B0604030504040204" pitchFamily="34" charset="0"/>
              </a:rPr>
              <a:t>BepiColombo</a:t>
            </a:r>
            <a:r>
              <a:rPr lang="en-GB" sz="1200" b="0" i="1" dirty="0">
                <a:solidFill>
                  <a:srgbClr val="333333"/>
                </a:solidFill>
                <a:effectLst/>
                <a:latin typeface="Verdana" panose="020B0604030504040204" pitchFamily="34" charset="0"/>
              </a:rPr>
              <a:t> mission."</a:t>
            </a:r>
            <a:endParaRPr lang="en-GB" sz="1200" b="0" i="0" dirty="0">
              <a:solidFill>
                <a:srgbClr val="333333"/>
              </a:solidFill>
              <a:effectLst/>
              <a:latin typeface="Verdana" panose="020B0604030504040204" pitchFamily="34" charset="0"/>
            </a:endParaRPr>
          </a:p>
          <a:p>
            <a:pPr>
              <a:buNone/>
            </a:pPr>
            <a:br>
              <a:rPr lang="en-GB" dirty="0"/>
            </a:br>
            <a:endParaRPr lang="en-GB" dirty="0"/>
          </a:p>
        </p:txBody>
      </p:sp>
    </p:spTree>
    <p:extLst>
      <p:ext uri="{BB962C8B-B14F-4D97-AF65-F5344CB8AC3E}">
        <p14:creationId xmlns:p14="http://schemas.microsoft.com/office/powerpoint/2010/main" val="2250476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3E872C-AD17-62D3-2C8F-E21FBE96D989}"/>
              </a:ext>
            </a:extLst>
          </p:cNvPr>
          <p:cNvSpPr>
            <a:spLocks noGrp="1"/>
          </p:cNvSpPr>
          <p:nvPr>
            <p:ph type="body" idx="1"/>
          </p:nvPr>
        </p:nvSpPr>
        <p:spPr>
          <a:xfrm>
            <a:off x="609599" y="1604640"/>
            <a:ext cx="11256169" cy="3977600"/>
          </a:xfrm>
        </p:spPr>
        <p:txBody>
          <a:bodyPr/>
          <a:lstStyle/>
          <a:p>
            <a:pPr marL="647693" indent="-342900">
              <a:buFont typeface="Arial" panose="020B0604020202020204" pitchFamily="34" charset="0"/>
              <a:buChar char="•"/>
            </a:pPr>
            <a:r>
              <a:rPr lang="en-GB" sz="1600" dirty="0"/>
              <a:t>First archive peer-review process finished July 2025 - RADEM RAW data is public! </a:t>
            </a:r>
          </a:p>
          <a:p>
            <a:endParaRPr lang="en-GB" dirty="0"/>
          </a:p>
        </p:txBody>
      </p:sp>
      <p:sp>
        <p:nvSpPr>
          <p:cNvPr id="5" name="Title 1">
            <a:extLst>
              <a:ext uri="{FF2B5EF4-FFF2-40B4-BE49-F238E27FC236}">
                <a16:creationId xmlns:a16="http://schemas.microsoft.com/office/drawing/2014/main" id="{A908EB79-8629-76EB-66CC-33424916C490}"/>
              </a:ext>
            </a:extLst>
          </p:cNvPr>
          <p:cNvSpPr txBox="1">
            <a:spLocks/>
          </p:cNvSpPr>
          <p:nvPr/>
        </p:nvSpPr>
        <p:spPr>
          <a:xfrm>
            <a:off x="981075" y="545062"/>
            <a:ext cx="10972400" cy="114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tillium Web" panose="00000500000000000000" pitchFamily="2" charset="0"/>
                <a:ea typeface="Titillium Web" panose="00000500000000000000" pitchFamily="2" charset="0"/>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r>
              <a:rPr lang="en-GB" b="1" kern="0" dirty="0">
                <a:solidFill>
                  <a:schemeClr val="bg2"/>
                </a:solidFill>
              </a:rPr>
              <a:t>RADEM @JUICE </a:t>
            </a:r>
          </a:p>
        </p:txBody>
      </p:sp>
      <p:pic>
        <p:nvPicPr>
          <p:cNvPr id="6" name="Picture 4">
            <a:extLst>
              <a:ext uri="{FF2B5EF4-FFF2-40B4-BE49-F238E27FC236}">
                <a16:creationId xmlns:a16="http://schemas.microsoft.com/office/drawing/2014/main" id="{41969E33-C5D7-1FBB-11A8-1FF40577CEFB}"/>
              </a:ext>
            </a:extLst>
          </p:cNvPr>
          <p:cNvPicPr>
            <a:picLocks noChangeAspect="1"/>
          </p:cNvPicPr>
          <p:nvPr/>
        </p:nvPicPr>
        <p:blipFill>
          <a:blip r:embed="rId2"/>
          <a:srcRect r="19604"/>
          <a:stretch>
            <a:fillRect/>
          </a:stretch>
        </p:blipFill>
        <p:spPr>
          <a:xfrm>
            <a:off x="1216661" y="2178213"/>
            <a:ext cx="7477284" cy="4379516"/>
          </a:xfrm>
          <a:prstGeom prst="rect">
            <a:avLst/>
          </a:prstGeom>
        </p:spPr>
      </p:pic>
      <p:sp>
        <p:nvSpPr>
          <p:cNvPr id="7" name="TextBox 6">
            <a:extLst>
              <a:ext uri="{FF2B5EF4-FFF2-40B4-BE49-F238E27FC236}">
                <a16:creationId xmlns:a16="http://schemas.microsoft.com/office/drawing/2014/main" id="{89C41EB0-A190-E37D-02EF-2F81C80AD827}"/>
              </a:ext>
            </a:extLst>
          </p:cNvPr>
          <p:cNvSpPr txBox="1"/>
          <p:nvPr/>
        </p:nvSpPr>
        <p:spPr>
          <a:xfrm>
            <a:off x="9743767" y="1907458"/>
            <a:ext cx="1838633" cy="830997"/>
          </a:xfrm>
          <a:prstGeom prst="rect">
            <a:avLst/>
          </a:prstGeom>
          <a:noFill/>
          <a:ln w="31750" cmpd="dbl">
            <a:solidFill>
              <a:srgbClr val="C00000"/>
            </a:solidFill>
          </a:ln>
        </p:spPr>
        <p:txBody>
          <a:bodyPr wrap="square" rtlCol="0">
            <a:spAutoFit/>
          </a:bodyPr>
          <a:lstStyle/>
          <a:p>
            <a:pPr algn="just"/>
            <a:r>
              <a:rPr lang="en-GB" sz="1600" dirty="0"/>
              <a:t>RADEM is the 1</a:t>
            </a:r>
            <a:r>
              <a:rPr lang="en-GB" sz="1600" baseline="30000" dirty="0"/>
              <a:t>st</a:t>
            </a:r>
            <a:r>
              <a:rPr lang="en-GB" sz="1600" dirty="0"/>
              <a:t> JUICE instrument with public data!</a:t>
            </a:r>
          </a:p>
        </p:txBody>
      </p:sp>
    </p:spTree>
    <p:extLst>
      <p:ext uri="{BB962C8B-B14F-4D97-AF65-F5344CB8AC3E}">
        <p14:creationId xmlns:p14="http://schemas.microsoft.com/office/powerpoint/2010/main" val="296901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FBF9-2708-E712-9340-932A6CAF3B1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D348FD4-3537-F62A-0893-A81F0C7907AA}"/>
              </a:ext>
            </a:extLst>
          </p:cNvPr>
          <p:cNvSpPr>
            <a:spLocks noGrp="1"/>
          </p:cNvSpPr>
          <p:nvPr>
            <p:ph type="body" idx="1"/>
          </p:nvPr>
        </p:nvSpPr>
        <p:spPr>
          <a:xfrm>
            <a:off x="695016" y="1492153"/>
            <a:ext cx="11256169" cy="3977600"/>
          </a:xfrm>
        </p:spPr>
        <p:txBody>
          <a:bodyPr/>
          <a:lstStyle/>
          <a:p>
            <a:pPr marL="647693" indent="-342900">
              <a:buFont typeface="Arial" panose="020B0604020202020204" pitchFamily="34" charset="0"/>
              <a:buChar char="•"/>
            </a:pPr>
            <a:r>
              <a:rPr lang="en-GB" sz="1600" dirty="0"/>
              <a:t>LEGA flyby August 2024 RADEM analysis </a:t>
            </a:r>
          </a:p>
          <a:p>
            <a:endParaRPr lang="en-GB" dirty="0"/>
          </a:p>
        </p:txBody>
      </p:sp>
      <p:sp>
        <p:nvSpPr>
          <p:cNvPr id="5" name="Title 1">
            <a:extLst>
              <a:ext uri="{FF2B5EF4-FFF2-40B4-BE49-F238E27FC236}">
                <a16:creationId xmlns:a16="http://schemas.microsoft.com/office/drawing/2014/main" id="{1201081D-F5EF-1B2D-29A1-5A7DE7C017AE}"/>
              </a:ext>
            </a:extLst>
          </p:cNvPr>
          <p:cNvSpPr txBox="1">
            <a:spLocks/>
          </p:cNvSpPr>
          <p:nvPr/>
        </p:nvSpPr>
        <p:spPr>
          <a:xfrm>
            <a:off x="1219600" y="397082"/>
            <a:ext cx="10972400" cy="114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tillium Web" panose="00000500000000000000" pitchFamily="2" charset="0"/>
                <a:ea typeface="Titillium Web" panose="00000500000000000000" pitchFamily="2" charset="0"/>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r>
              <a:rPr lang="en-GB" b="1" kern="0" dirty="0">
                <a:solidFill>
                  <a:schemeClr val="bg2"/>
                </a:solidFill>
              </a:rPr>
              <a:t>RADEM @JUICE </a:t>
            </a:r>
          </a:p>
        </p:txBody>
      </p:sp>
      <p:pic>
        <p:nvPicPr>
          <p:cNvPr id="10" name="Picture 9">
            <a:extLst>
              <a:ext uri="{FF2B5EF4-FFF2-40B4-BE49-F238E27FC236}">
                <a16:creationId xmlns:a16="http://schemas.microsoft.com/office/drawing/2014/main" id="{D87DE779-2812-B15A-DC1A-E22839A9EFB5}"/>
              </a:ext>
            </a:extLst>
          </p:cNvPr>
          <p:cNvPicPr>
            <a:picLocks noChangeAspect="1"/>
          </p:cNvPicPr>
          <p:nvPr/>
        </p:nvPicPr>
        <p:blipFill>
          <a:blip r:embed="rId3"/>
          <a:stretch>
            <a:fillRect/>
          </a:stretch>
        </p:blipFill>
        <p:spPr>
          <a:xfrm>
            <a:off x="738801" y="2089274"/>
            <a:ext cx="4857856" cy="2419965"/>
          </a:xfrm>
          <a:prstGeom prst="rect">
            <a:avLst/>
          </a:prstGeom>
        </p:spPr>
      </p:pic>
      <p:pic>
        <p:nvPicPr>
          <p:cNvPr id="12" name="Picture 11">
            <a:extLst>
              <a:ext uri="{FF2B5EF4-FFF2-40B4-BE49-F238E27FC236}">
                <a16:creationId xmlns:a16="http://schemas.microsoft.com/office/drawing/2014/main" id="{A9DAFF85-0E97-3420-57A3-DFF31AF4B798}"/>
              </a:ext>
            </a:extLst>
          </p:cNvPr>
          <p:cNvPicPr>
            <a:picLocks noChangeAspect="1"/>
          </p:cNvPicPr>
          <p:nvPr/>
        </p:nvPicPr>
        <p:blipFill>
          <a:blip r:embed="rId4"/>
          <a:srcRect r="2910" b="2996"/>
          <a:stretch>
            <a:fillRect/>
          </a:stretch>
        </p:blipFill>
        <p:spPr>
          <a:xfrm>
            <a:off x="6081085" y="103908"/>
            <a:ext cx="5796000" cy="6552000"/>
          </a:xfrm>
          <a:prstGeom prst="rect">
            <a:avLst/>
          </a:prstGeom>
        </p:spPr>
      </p:pic>
      <p:sp>
        <p:nvSpPr>
          <p:cNvPr id="14" name="TextBox 13">
            <a:extLst>
              <a:ext uri="{FF2B5EF4-FFF2-40B4-BE49-F238E27FC236}">
                <a16:creationId xmlns:a16="http://schemas.microsoft.com/office/drawing/2014/main" id="{AFC06D4B-FBD7-089C-FD68-4057A33BCD13}"/>
              </a:ext>
            </a:extLst>
          </p:cNvPr>
          <p:cNvSpPr txBox="1"/>
          <p:nvPr/>
        </p:nvSpPr>
        <p:spPr>
          <a:xfrm>
            <a:off x="599606" y="5494659"/>
            <a:ext cx="5576889" cy="1169551"/>
          </a:xfrm>
          <a:prstGeom prst="rect">
            <a:avLst/>
          </a:prstGeom>
          <a:noFill/>
        </p:spPr>
        <p:txBody>
          <a:bodyPr wrap="square">
            <a:spAutoFit/>
          </a:bodyPr>
          <a:lstStyle/>
          <a:p>
            <a:r>
              <a:rPr lang="en-GB" sz="1400" dirty="0">
                <a:solidFill>
                  <a:srgbClr val="1F497D"/>
                </a:solidFill>
                <a:latin typeface="-apple-system"/>
              </a:rPr>
              <a:t>Pinto, M., Rodrigues, A., Roussos, E., Schmid, D., </a:t>
            </a:r>
            <a:r>
              <a:rPr lang="en-GB" sz="1400" dirty="0" err="1">
                <a:solidFill>
                  <a:srgbClr val="1F497D"/>
                </a:solidFill>
                <a:latin typeface="-apple-system"/>
              </a:rPr>
              <a:t>Volwerk</a:t>
            </a:r>
            <a:r>
              <a:rPr lang="en-GB" sz="1400" dirty="0">
                <a:solidFill>
                  <a:srgbClr val="1F497D"/>
                </a:solidFill>
                <a:latin typeface="-apple-system"/>
              </a:rPr>
              <a:t>, M., </a:t>
            </a:r>
            <a:r>
              <a:rPr lang="en-GB" sz="1400" dirty="0" err="1">
                <a:solidFill>
                  <a:srgbClr val="1F497D"/>
                </a:solidFill>
                <a:latin typeface="-apple-system"/>
              </a:rPr>
              <a:t>Kotsiaros</a:t>
            </a:r>
            <a:r>
              <a:rPr lang="en-GB" sz="1400" dirty="0">
                <a:solidFill>
                  <a:srgbClr val="1F497D"/>
                </a:solidFill>
                <a:latin typeface="-apple-system"/>
              </a:rPr>
              <a:t>, S., Brown, P., Dougherty, M., Arruda, L., and </a:t>
            </a:r>
            <a:r>
              <a:rPr lang="en-GB" sz="1400" dirty="0" err="1">
                <a:solidFill>
                  <a:srgbClr val="1F497D"/>
                </a:solidFill>
                <a:latin typeface="-apple-system"/>
              </a:rPr>
              <a:t>Witasse</a:t>
            </a:r>
            <a:r>
              <a:rPr lang="en-GB" sz="1400" dirty="0">
                <a:solidFill>
                  <a:srgbClr val="1F497D"/>
                </a:solidFill>
                <a:latin typeface="-apple-system"/>
              </a:rPr>
              <a:t>, O.: </a:t>
            </a:r>
            <a:r>
              <a:rPr lang="en-GB" sz="1400" b="1" dirty="0">
                <a:solidFill>
                  <a:srgbClr val="1F497D"/>
                </a:solidFill>
                <a:latin typeface="-apple-system"/>
              </a:rPr>
              <a:t>RADEM observations of the Van Allen belts during the JUICE Lunar-Earth Gravity Assist</a:t>
            </a:r>
            <a:r>
              <a:rPr lang="en-GB" sz="1400" dirty="0">
                <a:solidFill>
                  <a:srgbClr val="1F497D"/>
                </a:solidFill>
                <a:latin typeface="-apple-system"/>
              </a:rPr>
              <a:t>, </a:t>
            </a:r>
            <a:r>
              <a:rPr lang="en-GB" sz="1400" dirty="0" err="1">
                <a:solidFill>
                  <a:srgbClr val="1F497D"/>
                </a:solidFill>
                <a:latin typeface="-apple-system"/>
              </a:rPr>
              <a:t>EGUsphere</a:t>
            </a:r>
            <a:r>
              <a:rPr lang="en-GB" sz="1400" dirty="0">
                <a:solidFill>
                  <a:srgbClr val="1F497D"/>
                </a:solidFill>
                <a:latin typeface="-apple-system"/>
              </a:rPr>
              <a:t> [preprint], https://doi.org/10.5194/egusphere-2026-2055, 2026. (submitted, under discussion)</a:t>
            </a:r>
          </a:p>
        </p:txBody>
      </p:sp>
      <p:sp>
        <p:nvSpPr>
          <p:cNvPr id="16" name="TextBox 15">
            <a:extLst>
              <a:ext uri="{FF2B5EF4-FFF2-40B4-BE49-F238E27FC236}">
                <a16:creationId xmlns:a16="http://schemas.microsoft.com/office/drawing/2014/main" id="{525F879B-097C-5A50-1F70-3482148ECD6D}"/>
              </a:ext>
            </a:extLst>
          </p:cNvPr>
          <p:cNvSpPr txBox="1"/>
          <p:nvPr/>
        </p:nvSpPr>
        <p:spPr>
          <a:xfrm>
            <a:off x="501077" y="4687299"/>
            <a:ext cx="6094268" cy="369332"/>
          </a:xfrm>
          <a:prstGeom prst="rect">
            <a:avLst/>
          </a:prstGeom>
          <a:noFill/>
        </p:spPr>
        <p:txBody>
          <a:bodyPr wrap="square">
            <a:spAutoFit/>
          </a:bodyPr>
          <a:lstStyle/>
          <a:p>
            <a:r>
              <a:rPr lang="en-GB" dirty="0"/>
              <a:t>RADEM can measure energetic electrons, successfully!</a:t>
            </a:r>
          </a:p>
        </p:txBody>
      </p:sp>
    </p:spTree>
    <p:extLst>
      <p:ext uri="{BB962C8B-B14F-4D97-AF65-F5344CB8AC3E}">
        <p14:creationId xmlns:p14="http://schemas.microsoft.com/office/powerpoint/2010/main" val="571934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D8039-9A6F-3917-F674-E4030172247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FF1AE28-9996-A637-66F1-9D19986EBCA6}"/>
              </a:ext>
            </a:extLst>
          </p:cNvPr>
          <p:cNvSpPr>
            <a:spLocks noGrp="1"/>
          </p:cNvSpPr>
          <p:nvPr>
            <p:ph type="body" idx="1"/>
          </p:nvPr>
        </p:nvSpPr>
        <p:spPr>
          <a:xfrm>
            <a:off x="595311" y="1024446"/>
            <a:ext cx="11256169" cy="3977600"/>
          </a:xfrm>
        </p:spPr>
        <p:txBody>
          <a:bodyPr/>
          <a:lstStyle/>
          <a:p>
            <a:pPr marL="647693" indent="-342900">
              <a:buFont typeface="Arial" panose="020B0604020202020204" pitchFamily="34" charset="0"/>
              <a:buChar char="•"/>
            </a:pPr>
            <a:r>
              <a:rPr lang="en-GB" sz="1600" dirty="0"/>
              <a:t>Venus flyby completed with success August 2025</a:t>
            </a:r>
          </a:p>
          <a:p>
            <a:endParaRPr lang="en-GB" dirty="0"/>
          </a:p>
        </p:txBody>
      </p:sp>
      <p:sp>
        <p:nvSpPr>
          <p:cNvPr id="5" name="Title 1">
            <a:extLst>
              <a:ext uri="{FF2B5EF4-FFF2-40B4-BE49-F238E27FC236}">
                <a16:creationId xmlns:a16="http://schemas.microsoft.com/office/drawing/2014/main" id="{BCFA552B-A959-9F12-054D-3B9576AF4E77}"/>
              </a:ext>
            </a:extLst>
          </p:cNvPr>
          <p:cNvSpPr txBox="1">
            <a:spLocks/>
          </p:cNvSpPr>
          <p:nvPr/>
        </p:nvSpPr>
        <p:spPr>
          <a:xfrm>
            <a:off x="995363" y="337155"/>
            <a:ext cx="10972400" cy="114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tillium Web" panose="00000500000000000000" pitchFamily="2" charset="0"/>
                <a:ea typeface="Titillium Web" panose="00000500000000000000" pitchFamily="2" charset="0"/>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r>
              <a:rPr lang="en-GB" b="1" kern="0" dirty="0">
                <a:solidFill>
                  <a:schemeClr val="bg2"/>
                </a:solidFill>
              </a:rPr>
              <a:t>RADEM @JUICE </a:t>
            </a:r>
          </a:p>
        </p:txBody>
      </p:sp>
      <p:pic>
        <p:nvPicPr>
          <p:cNvPr id="2" name="Imagem 9">
            <a:extLst>
              <a:ext uri="{FF2B5EF4-FFF2-40B4-BE49-F238E27FC236}">
                <a16:creationId xmlns:a16="http://schemas.microsoft.com/office/drawing/2014/main" id="{78A50DCD-FD27-54A9-030F-64F3D04E0DA4}"/>
              </a:ext>
            </a:extLst>
          </p:cNvPr>
          <p:cNvPicPr>
            <a:picLocks noChangeAspect="1"/>
          </p:cNvPicPr>
          <p:nvPr/>
        </p:nvPicPr>
        <p:blipFill>
          <a:blip r:embed="rId2"/>
          <a:stretch>
            <a:fillRect/>
          </a:stretch>
        </p:blipFill>
        <p:spPr>
          <a:xfrm>
            <a:off x="7585349" y="1481955"/>
            <a:ext cx="2828824" cy="2152081"/>
          </a:xfrm>
          <a:prstGeom prst="rect">
            <a:avLst/>
          </a:prstGeom>
        </p:spPr>
      </p:pic>
      <p:pic>
        <p:nvPicPr>
          <p:cNvPr id="4" name="Imagem 6" descr="Uma imagem com texto, file, diagrama, Gráfico&#10;&#10;Os conteúdos gerados por IA podem estar incorretos.">
            <a:extLst>
              <a:ext uri="{FF2B5EF4-FFF2-40B4-BE49-F238E27FC236}">
                <a16:creationId xmlns:a16="http://schemas.microsoft.com/office/drawing/2014/main" id="{AEADD792-E7DC-EA3C-021D-592B9DFA4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44" y="1380242"/>
            <a:ext cx="4953076" cy="2684087"/>
          </a:xfrm>
          <a:prstGeom prst="rect">
            <a:avLst/>
          </a:prstGeom>
        </p:spPr>
      </p:pic>
      <p:pic>
        <p:nvPicPr>
          <p:cNvPr id="7" name="Imagem 10" descr="Uma imagem com texto, captura de ecrã, Saturação de cores&#10;&#10;Os conteúdos gerados por IA podem estar incorretos.">
            <a:extLst>
              <a:ext uri="{FF2B5EF4-FFF2-40B4-BE49-F238E27FC236}">
                <a16:creationId xmlns:a16="http://schemas.microsoft.com/office/drawing/2014/main" id="{8918A02A-3653-3C01-8CE1-2751569A8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304" y="4138940"/>
            <a:ext cx="4980783" cy="2390776"/>
          </a:xfrm>
          <a:prstGeom prst="rect">
            <a:avLst/>
          </a:prstGeom>
        </p:spPr>
      </p:pic>
      <p:pic>
        <p:nvPicPr>
          <p:cNvPr id="8" name="Imagem 14">
            <a:extLst>
              <a:ext uri="{FF2B5EF4-FFF2-40B4-BE49-F238E27FC236}">
                <a16:creationId xmlns:a16="http://schemas.microsoft.com/office/drawing/2014/main" id="{29BB496B-9E73-4CDC-3CE2-70520F56369E}"/>
              </a:ext>
            </a:extLst>
          </p:cNvPr>
          <p:cNvPicPr>
            <a:picLocks noChangeAspect="1"/>
          </p:cNvPicPr>
          <p:nvPr/>
        </p:nvPicPr>
        <p:blipFill>
          <a:blip r:embed="rId5"/>
          <a:stretch>
            <a:fillRect/>
          </a:stretch>
        </p:blipFill>
        <p:spPr>
          <a:xfrm>
            <a:off x="739150" y="3988704"/>
            <a:ext cx="4897269" cy="2645157"/>
          </a:xfrm>
          <a:prstGeom prst="rect">
            <a:avLst/>
          </a:prstGeom>
        </p:spPr>
      </p:pic>
    </p:spTree>
    <p:extLst>
      <p:ext uri="{BB962C8B-B14F-4D97-AF65-F5344CB8AC3E}">
        <p14:creationId xmlns:p14="http://schemas.microsoft.com/office/powerpoint/2010/main" val="3788112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17FC2-5CF2-3945-FF81-21687DAE630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6158A47-5EB4-70FE-70DE-EB1CD018BE97}"/>
              </a:ext>
            </a:extLst>
          </p:cNvPr>
          <p:cNvSpPr>
            <a:spLocks noGrp="1"/>
          </p:cNvSpPr>
          <p:nvPr>
            <p:ph type="body" idx="1"/>
          </p:nvPr>
        </p:nvSpPr>
        <p:spPr>
          <a:xfrm>
            <a:off x="591264" y="959781"/>
            <a:ext cx="11256169" cy="3977600"/>
          </a:xfrm>
        </p:spPr>
        <p:txBody>
          <a:bodyPr/>
          <a:lstStyle/>
          <a:p>
            <a:pPr marL="590543" indent="-285750">
              <a:buFont typeface="Arial" panose="020B0604020202020204" pitchFamily="34" charset="0"/>
              <a:buChar char="•"/>
            </a:pPr>
            <a:endParaRPr lang="en-GB" sz="1600" dirty="0"/>
          </a:p>
          <a:p>
            <a:pPr marL="590543" indent="-285750">
              <a:buFont typeface="Arial" panose="020B0604020202020204" pitchFamily="34" charset="0"/>
              <a:buChar char="•"/>
            </a:pPr>
            <a:endParaRPr lang="en-GB" sz="1600" dirty="0"/>
          </a:p>
          <a:p>
            <a:pPr marL="590543" indent="-285750">
              <a:buFont typeface="Arial" panose="020B0604020202020204" pitchFamily="34" charset="0"/>
              <a:buChar char="•"/>
            </a:pPr>
            <a:r>
              <a:rPr lang="en-GB" sz="1600" dirty="0"/>
              <a:t>Proton channels well calibrated</a:t>
            </a:r>
          </a:p>
          <a:p>
            <a:pPr marL="590543" indent="-285750">
              <a:buFont typeface="Arial" panose="020B0604020202020204" pitchFamily="34" charset="0"/>
              <a:buChar char="•"/>
            </a:pPr>
            <a:r>
              <a:rPr lang="en-GB" sz="1600" dirty="0"/>
              <a:t>Preparing for next EGA flyby September 2026</a:t>
            </a:r>
          </a:p>
          <a:p>
            <a:pPr marL="590543" indent="-285750">
              <a:buFont typeface="Arial" panose="020B0604020202020204" pitchFamily="34" charset="0"/>
              <a:buChar char="•"/>
            </a:pPr>
            <a:r>
              <a:rPr lang="en-GB" sz="1600" dirty="0"/>
              <a:t>Working on a new configuration (3) for electron detection</a:t>
            </a:r>
          </a:p>
          <a:p>
            <a:pPr marL="590543" indent="-285750">
              <a:buFont typeface="Arial" panose="020B0604020202020204" pitchFamily="34" charset="0"/>
              <a:buChar char="•"/>
            </a:pPr>
            <a:endParaRPr lang="en-GB" sz="1600" dirty="0"/>
          </a:p>
          <a:p>
            <a:pPr marL="590543" indent="-285750">
              <a:buFont typeface="Arial" panose="020B0604020202020204" pitchFamily="34" charset="0"/>
              <a:buChar char="•"/>
            </a:pPr>
            <a:endParaRPr lang="en-GB" sz="1600" dirty="0"/>
          </a:p>
          <a:p>
            <a:endParaRPr lang="en-GB" dirty="0"/>
          </a:p>
        </p:txBody>
      </p:sp>
      <p:sp>
        <p:nvSpPr>
          <p:cNvPr id="5" name="Title 1">
            <a:extLst>
              <a:ext uri="{FF2B5EF4-FFF2-40B4-BE49-F238E27FC236}">
                <a16:creationId xmlns:a16="http://schemas.microsoft.com/office/drawing/2014/main" id="{FA67A864-2E6F-7E99-DC30-F4193FD6C089}"/>
              </a:ext>
            </a:extLst>
          </p:cNvPr>
          <p:cNvSpPr txBox="1">
            <a:spLocks/>
          </p:cNvSpPr>
          <p:nvPr/>
        </p:nvSpPr>
        <p:spPr>
          <a:xfrm>
            <a:off x="1095375" y="495800"/>
            <a:ext cx="10972400" cy="114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Titillium Web" panose="00000500000000000000" pitchFamily="2" charset="0"/>
                <a:ea typeface="Titillium Web" panose="00000500000000000000" pitchFamily="2" charset="0"/>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r>
              <a:rPr lang="en-GB" b="1" kern="0" dirty="0">
                <a:solidFill>
                  <a:schemeClr val="bg2"/>
                </a:solidFill>
              </a:rPr>
              <a:t>RADEM @JUICE </a:t>
            </a:r>
          </a:p>
        </p:txBody>
      </p:sp>
      <p:pic>
        <p:nvPicPr>
          <p:cNvPr id="9" name="Picture 8">
            <a:extLst>
              <a:ext uri="{FF2B5EF4-FFF2-40B4-BE49-F238E27FC236}">
                <a16:creationId xmlns:a16="http://schemas.microsoft.com/office/drawing/2014/main" id="{AB437DBF-F4EC-B86A-E7E9-9923278A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5543" y="4195165"/>
            <a:ext cx="3301411" cy="2420869"/>
          </a:xfrm>
          <a:prstGeom prst="rect">
            <a:avLst/>
          </a:prstGeom>
        </p:spPr>
      </p:pic>
      <p:pic>
        <p:nvPicPr>
          <p:cNvPr id="10" name="Picture 9">
            <a:extLst>
              <a:ext uri="{FF2B5EF4-FFF2-40B4-BE49-F238E27FC236}">
                <a16:creationId xmlns:a16="http://schemas.microsoft.com/office/drawing/2014/main" id="{7D2221B3-5B2D-5BC2-D85B-F30524D9D21E}"/>
              </a:ext>
            </a:extLst>
          </p:cNvPr>
          <p:cNvPicPr>
            <a:picLocks noChangeAspect="1"/>
          </p:cNvPicPr>
          <p:nvPr/>
        </p:nvPicPr>
        <p:blipFill>
          <a:blip r:embed="rId4"/>
          <a:stretch>
            <a:fillRect/>
          </a:stretch>
        </p:blipFill>
        <p:spPr>
          <a:xfrm>
            <a:off x="4716805" y="4488103"/>
            <a:ext cx="2862152" cy="2241317"/>
          </a:xfrm>
          <a:prstGeom prst="rect">
            <a:avLst/>
          </a:prstGeom>
        </p:spPr>
      </p:pic>
      <p:sp>
        <p:nvSpPr>
          <p:cNvPr id="11" name="Arrow: Right 10">
            <a:extLst>
              <a:ext uri="{FF2B5EF4-FFF2-40B4-BE49-F238E27FC236}">
                <a16:creationId xmlns:a16="http://schemas.microsoft.com/office/drawing/2014/main" id="{46B8B680-75FF-F79F-EA2D-99238C22D3C2}"/>
              </a:ext>
            </a:extLst>
          </p:cNvPr>
          <p:cNvSpPr/>
          <p:nvPr/>
        </p:nvSpPr>
        <p:spPr>
          <a:xfrm>
            <a:off x="7708106" y="5175374"/>
            <a:ext cx="719138" cy="43338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EBE6649F-EC0B-B74C-0B9B-CD23CC7A8AC1}"/>
              </a:ext>
            </a:extLst>
          </p:cNvPr>
          <p:cNvGrpSpPr/>
          <p:nvPr/>
        </p:nvGrpSpPr>
        <p:grpSpPr>
          <a:xfrm>
            <a:off x="6536775" y="645307"/>
            <a:ext cx="5655225" cy="3199815"/>
            <a:chOff x="6262633" y="372060"/>
            <a:chExt cx="5655225" cy="3199815"/>
          </a:xfrm>
        </p:grpSpPr>
        <p:pic>
          <p:nvPicPr>
            <p:cNvPr id="12" name="Picture 11" descr="A graph with numbers and lines&#10;&#10;AI-generated content may be incorrect.">
              <a:extLst>
                <a:ext uri="{FF2B5EF4-FFF2-40B4-BE49-F238E27FC236}">
                  <a16:creationId xmlns:a16="http://schemas.microsoft.com/office/drawing/2014/main" id="{BD9779CE-04AB-61C4-F615-3F4046C5E6C7}"/>
                </a:ext>
              </a:extLst>
            </p:cNvPr>
            <p:cNvPicPr>
              <a:picLocks noChangeAspect="1"/>
            </p:cNvPicPr>
            <p:nvPr/>
          </p:nvPicPr>
          <p:blipFill>
            <a:blip r:embed="rId5"/>
            <a:stretch>
              <a:fillRect/>
            </a:stretch>
          </p:blipFill>
          <p:spPr>
            <a:xfrm>
              <a:off x="6262633" y="372060"/>
              <a:ext cx="5655225" cy="2856540"/>
            </a:xfrm>
            <a:prstGeom prst="rect">
              <a:avLst/>
            </a:prstGeom>
          </p:spPr>
        </p:pic>
        <p:sp>
          <p:nvSpPr>
            <p:cNvPr id="13" name="Oval 12">
              <a:extLst>
                <a:ext uri="{FF2B5EF4-FFF2-40B4-BE49-F238E27FC236}">
                  <a16:creationId xmlns:a16="http://schemas.microsoft.com/office/drawing/2014/main" id="{AF17DEBE-8816-F15F-D619-3D68828FFFF5}"/>
                </a:ext>
              </a:extLst>
            </p:cNvPr>
            <p:cNvSpPr/>
            <p:nvPr/>
          </p:nvSpPr>
          <p:spPr>
            <a:xfrm>
              <a:off x="8672513" y="2500313"/>
              <a:ext cx="342900" cy="35004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a:extLst>
                <a:ext uri="{FF2B5EF4-FFF2-40B4-BE49-F238E27FC236}">
                  <a16:creationId xmlns:a16="http://schemas.microsoft.com/office/drawing/2014/main" id="{F9E903D4-A22E-B749-E421-E25ECE5B082F}"/>
                </a:ext>
              </a:extLst>
            </p:cNvPr>
            <p:cNvCxnSpPr>
              <a:cxnSpLocks/>
            </p:cNvCxnSpPr>
            <p:nvPr/>
          </p:nvCxnSpPr>
          <p:spPr>
            <a:xfrm flipV="1">
              <a:off x="8836819" y="2850356"/>
              <a:ext cx="0" cy="721519"/>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Agrupar 17">
            <a:extLst>
              <a:ext uri="{FF2B5EF4-FFF2-40B4-BE49-F238E27FC236}">
                <a16:creationId xmlns:a16="http://schemas.microsoft.com/office/drawing/2014/main" id="{9F2A2297-3FFB-0B6F-CB0D-F18EB396B0B2}"/>
              </a:ext>
            </a:extLst>
          </p:cNvPr>
          <p:cNvGrpSpPr/>
          <p:nvPr/>
        </p:nvGrpSpPr>
        <p:grpSpPr>
          <a:xfrm>
            <a:off x="791290" y="2677009"/>
            <a:ext cx="3617034" cy="3965812"/>
            <a:chOff x="5219405" y="762000"/>
            <a:chExt cx="3617034" cy="3965812"/>
          </a:xfrm>
        </p:grpSpPr>
        <p:pic>
          <p:nvPicPr>
            <p:cNvPr id="21" name="Imagem 9" descr="Uma imagem com texto, file, diagrama, Gráfico&#10;&#10;Os conteúdos gerados por IA podem estar incorretos.">
              <a:extLst>
                <a:ext uri="{FF2B5EF4-FFF2-40B4-BE49-F238E27FC236}">
                  <a16:creationId xmlns:a16="http://schemas.microsoft.com/office/drawing/2014/main" id="{C7F6C302-15F6-13AE-CF3B-D272AAF95E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9405" y="1110778"/>
              <a:ext cx="3617034" cy="3617034"/>
            </a:xfrm>
            <a:prstGeom prst="rect">
              <a:avLst/>
            </a:prstGeom>
          </p:spPr>
        </p:pic>
        <p:sp>
          <p:nvSpPr>
            <p:cNvPr id="22" name="CaixaDeTexto 16">
              <a:extLst>
                <a:ext uri="{FF2B5EF4-FFF2-40B4-BE49-F238E27FC236}">
                  <a16:creationId xmlns:a16="http://schemas.microsoft.com/office/drawing/2014/main" id="{33681AA3-1B02-6B5A-0145-B4118B350E37}"/>
                </a:ext>
              </a:extLst>
            </p:cNvPr>
            <p:cNvSpPr txBox="1"/>
            <p:nvPr/>
          </p:nvSpPr>
          <p:spPr>
            <a:xfrm>
              <a:off x="5219406" y="762000"/>
              <a:ext cx="3528328" cy="349968"/>
            </a:xfrm>
            <a:prstGeom prst="rect">
              <a:avLst/>
            </a:prstGeom>
            <a:solidFill>
              <a:schemeClr val="bg1"/>
            </a:solidFill>
          </p:spPr>
          <p:txBody>
            <a:bodyPr wrap="square" rtlCol="0">
              <a:spAutoFit/>
            </a:bodyPr>
            <a:lstStyle/>
            <a:p>
              <a:pPr algn="ctr"/>
              <a:r>
                <a:rPr lang="pt-PT" dirty="0"/>
                <a:t>RADEM</a:t>
              </a:r>
            </a:p>
          </p:txBody>
        </p:sp>
      </p:grpSp>
      <p:sp>
        <p:nvSpPr>
          <p:cNvPr id="23" name="TextBox 22">
            <a:extLst>
              <a:ext uri="{FF2B5EF4-FFF2-40B4-BE49-F238E27FC236}">
                <a16:creationId xmlns:a16="http://schemas.microsoft.com/office/drawing/2014/main" id="{A5F49BFF-9B58-D02E-7562-8B5E9AD40DC2}"/>
              </a:ext>
            </a:extLst>
          </p:cNvPr>
          <p:cNvSpPr txBox="1"/>
          <p:nvPr/>
        </p:nvSpPr>
        <p:spPr>
          <a:xfrm>
            <a:off x="1095375" y="2758399"/>
            <a:ext cx="890588" cy="307777"/>
          </a:xfrm>
          <a:prstGeom prst="rect">
            <a:avLst/>
          </a:prstGeom>
          <a:noFill/>
          <a:ln w="25400">
            <a:solidFill>
              <a:schemeClr val="bg2"/>
            </a:solidFill>
          </a:ln>
        </p:spPr>
        <p:txBody>
          <a:bodyPr wrap="square" rtlCol="0">
            <a:spAutoFit/>
          </a:bodyPr>
          <a:lstStyle/>
          <a:p>
            <a:r>
              <a:rPr lang="en-GB" sz="1400" b="1" i="1" dirty="0">
                <a:solidFill>
                  <a:schemeClr val="bg2"/>
                </a:solidFill>
              </a:rPr>
              <a:t>Protons</a:t>
            </a:r>
          </a:p>
        </p:txBody>
      </p:sp>
      <p:sp>
        <p:nvSpPr>
          <p:cNvPr id="24" name="TextBox 23">
            <a:extLst>
              <a:ext uri="{FF2B5EF4-FFF2-40B4-BE49-F238E27FC236}">
                <a16:creationId xmlns:a16="http://schemas.microsoft.com/office/drawing/2014/main" id="{E1D6C427-7EF2-B7A1-563D-39F3C5AFF350}"/>
              </a:ext>
            </a:extLst>
          </p:cNvPr>
          <p:cNvSpPr txBox="1"/>
          <p:nvPr/>
        </p:nvSpPr>
        <p:spPr>
          <a:xfrm>
            <a:off x="4809672" y="3887388"/>
            <a:ext cx="1011919" cy="307777"/>
          </a:xfrm>
          <a:prstGeom prst="rect">
            <a:avLst/>
          </a:prstGeom>
          <a:noFill/>
          <a:ln w="25400">
            <a:solidFill>
              <a:schemeClr val="bg2"/>
            </a:solidFill>
          </a:ln>
        </p:spPr>
        <p:txBody>
          <a:bodyPr wrap="square" rtlCol="0">
            <a:spAutoFit/>
          </a:bodyPr>
          <a:lstStyle/>
          <a:p>
            <a:r>
              <a:rPr lang="en-GB" sz="1400" b="1" i="1" dirty="0">
                <a:solidFill>
                  <a:schemeClr val="bg2"/>
                </a:solidFill>
              </a:rPr>
              <a:t>Electrons</a:t>
            </a:r>
          </a:p>
        </p:txBody>
      </p:sp>
    </p:spTree>
    <p:extLst>
      <p:ext uri="{BB962C8B-B14F-4D97-AF65-F5344CB8AC3E}">
        <p14:creationId xmlns:p14="http://schemas.microsoft.com/office/powerpoint/2010/main" val="3891766115"/>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4473</TotalTime>
  <Words>1694</Words>
  <Application>Microsoft Office PowerPoint</Application>
  <PresentationFormat>Widescreen</PresentationFormat>
  <Paragraphs>208</Paragraphs>
  <Slides>16</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-apple-system</vt:lpstr>
      <vt:lpstr>Arial</vt:lpstr>
      <vt:lpstr>Calibri</vt:lpstr>
      <vt:lpstr>Impact</vt:lpstr>
      <vt:lpstr>Times New Roman</vt:lpstr>
      <vt:lpstr>Titillium Web</vt:lpstr>
      <vt:lpstr>Verdana</vt:lpstr>
      <vt:lpstr>Wingdings</vt:lpstr>
      <vt:lpstr>1_Office Theme</vt:lpstr>
      <vt:lpstr>Space RADIATION Environment and its Effects</vt:lpstr>
      <vt:lpstr>SpaceRad Ongoing Projects</vt:lpstr>
      <vt:lpstr>BERM (BepiColombo Environment Radiation Monitor) &amp; RADEM (RADiation Hard Electron Monitor) - BARD </vt:lpstr>
      <vt:lpstr>BERM @Bepicolombo</vt:lpstr>
      <vt:lpstr>BERM + Artemis II</vt:lpstr>
      <vt:lpstr>PowerPoint Presentation</vt:lpstr>
      <vt:lpstr>PowerPoint Presentation</vt:lpstr>
      <vt:lpstr>PowerPoint Presentation</vt:lpstr>
      <vt:lpstr>PowerPoint Presentation</vt:lpstr>
      <vt:lpstr>PowerPoint Presentation</vt:lpstr>
      <vt:lpstr>RADEM @JUICE </vt:lpstr>
      <vt:lpstr>PowerPoint Presentation</vt:lpstr>
      <vt:lpstr>PowerPoint Presentation</vt:lpstr>
      <vt:lpstr>SpaceRad: An integrated framework for the Radiation Environment, on Mars and on Moon and its implications for Human Space Flight</vt:lpstr>
      <vt:lpstr>Particle Radiation Instrument and Spectrometer for Europe (M-PRISE)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Luisa Arruda</dc:creator>
  <cp:lastModifiedBy>Luisa Arruda</cp:lastModifiedBy>
  <cp:revision>21</cp:revision>
  <dcterms:created xsi:type="dcterms:W3CDTF">2026-04-24T09:38:34Z</dcterms:created>
  <dcterms:modified xsi:type="dcterms:W3CDTF">2026-04-27T12:11:35Z</dcterms:modified>
</cp:coreProperties>
</file>