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1001" r:id="rId2"/>
    <p:sldId id="1009" r:id="rId3"/>
    <p:sldId id="1010" r:id="rId4"/>
    <p:sldId id="1011" r:id="rId5"/>
    <p:sldId id="1012" r:id="rId6"/>
    <p:sldId id="1013" r:id="rId7"/>
    <p:sldId id="257" r:id="rId8"/>
    <p:sldId id="1008" r:id="rId9"/>
    <p:sldId id="1007" r:id="rId10"/>
    <p:sldId id="1006" r:id="rId11"/>
    <p:sldId id="1005" r:id="rId12"/>
    <p:sldId id="1004" r:id="rId13"/>
    <p:sldId id="1003" r:id="rId14"/>
    <p:sldId id="1002" r:id="rId15"/>
    <p:sldId id="1014" r:id="rId16"/>
    <p:sldId id="1015" r:id="rId17"/>
    <p:sldId id="1016" r:id="rId18"/>
    <p:sldId id="1017" r:id="rId19"/>
    <p:sldId id="1018" r:id="rId20"/>
    <p:sldId id="1019" r:id="rId21"/>
    <p:sldId id="1020" r:id="rId22"/>
    <p:sldId id="1021" r:id="rId23"/>
    <p:sldId id="1022" r:id="rId24"/>
    <p:sldId id="1023" r:id="rId25"/>
    <p:sldId id="1025" r:id="rId26"/>
    <p:sldId id="294" r:id="rId27"/>
  </p:sldIdLst>
  <p:sldSz cx="18288000" cy="10972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471" autoAdjust="0"/>
    <p:restoredTop sz="94660"/>
  </p:normalViewPr>
  <p:slideViewPr>
    <p:cSldViewPr snapToGrid="0" snapToObjects="1">
      <p:cViewPr varScale="1">
        <p:scale>
          <a:sx n="70" d="100"/>
          <a:sy n="70" d="100"/>
        </p:scale>
        <p:origin x="1242"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c:style val="2"/>
  <c:chart>
    <c:autoTitleDeleted val="1"/>
    <c:plotArea>
      <c:layout/>
      <c:doughnutChart>
        <c:varyColors val="1"/>
        <c:ser>
          <c:idx val="0"/>
          <c:order val="0"/>
          <c:tx>
            <c:strRef>
              <c:f>Sheet1!$B$1</c:f>
              <c:strCache>
                <c:ptCount val="1"/>
                <c:pt idx="0">
                  <c:v>D7.4 dimensions</c:v>
                </c:pt>
              </c:strCache>
            </c:strRef>
          </c:tx>
          <c:dPt>
            <c:idx val="0"/>
            <c:bubble3D val="0"/>
            <c:spPr>
              <a:solidFill>
                <a:srgbClr val="61C3A7"/>
              </a:solidFill>
              <a:ln>
                <a:solidFill>
                  <a:srgbClr val="FFFFFF"/>
                </a:solidFill>
              </a:ln>
            </c:spPr>
            <c:extLst>
              <c:ext xmlns:c16="http://schemas.microsoft.com/office/drawing/2014/chart" uri="{C3380CC4-5D6E-409C-BE32-E72D297353CC}">
                <c16:uniqueId val="{00000001-FAD2-49DC-A136-78F5F47D5932}"/>
              </c:ext>
            </c:extLst>
          </c:dPt>
          <c:dPt>
            <c:idx val="1"/>
            <c:bubble3D val="0"/>
            <c:spPr>
              <a:solidFill>
                <a:srgbClr val="FFCB1B"/>
              </a:solidFill>
              <a:ln>
                <a:solidFill>
                  <a:srgbClr val="FFFFFF"/>
                </a:solidFill>
              </a:ln>
            </c:spPr>
            <c:extLst>
              <c:ext xmlns:c16="http://schemas.microsoft.com/office/drawing/2014/chart" uri="{C3380CC4-5D6E-409C-BE32-E72D297353CC}">
                <c16:uniqueId val="{00000003-FAD2-49DC-A136-78F5F47D5932}"/>
              </c:ext>
            </c:extLst>
          </c:dPt>
          <c:dPt>
            <c:idx val="2"/>
            <c:bubble3D val="0"/>
            <c:spPr>
              <a:solidFill>
                <a:srgbClr val="F28B82"/>
              </a:solidFill>
              <a:ln>
                <a:solidFill>
                  <a:srgbClr val="FFFFFF"/>
                </a:solidFill>
              </a:ln>
            </c:spPr>
            <c:extLst>
              <c:ext xmlns:c16="http://schemas.microsoft.com/office/drawing/2014/chart" uri="{C3380CC4-5D6E-409C-BE32-E72D297353CC}">
                <c16:uniqueId val="{00000005-FAD2-49DC-A136-78F5F47D5932}"/>
              </c:ext>
            </c:extLst>
          </c:dPt>
          <c:dLbls>
            <c:spPr>
              <a:noFill/>
              <a:ln>
                <a:noFill/>
              </a:ln>
              <a:effectLst/>
            </c:spPr>
            <c:txPr>
              <a:bodyPr/>
              <a:lstStyle/>
              <a:p>
                <a:pPr>
                  <a:defRPr sz="2200" b="1">
                    <a:solidFill>
                      <a:srgbClr val="00215C"/>
                    </a:solidFill>
                    <a:latin typeface="Arial"/>
                  </a:defRPr>
                </a:pPr>
                <a:endParaRPr lang="es-ES"/>
              </a:p>
            </c:txPr>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Implemented</c:v>
                </c:pt>
                <c:pt idx="1">
                  <c:v>Partial</c:v>
                </c:pt>
                <c:pt idx="2">
                  <c:v>Planned</c:v>
                </c:pt>
              </c:strCache>
            </c:strRef>
          </c:cat>
          <c:val>
            <c:numRef>
              <c:f>Sheet1!$B$2:$B$4</c:f>
              <c:numCache>
                <c:formatCode>General</c:formatCode>
                <c:ptCount val="3"/>
                <c:pt idx="0">
                  <c:v>3</c:v>
                </c:pt>
                <c:pt idx="1">
                  <c:v>8</c:v>
                </c:pt>
                <c:pt idx="2">
                  <c:v>1</c:v>
                </c:pt>
              </c:numCache>
            </c:numRef>
          </c:val>
          <c:extLst>
            <c:ext xmlns:c16="http://schemas.microsoft.com/office/drawing/2014/chart" uri="{C3380CC4-5D6E-409C-BE32-E72D297353CC}">
              <c16:uniqueId val="{00000006-FAD2-49DC-A136-78F5F47D5932}"/>
            </c:ext>
          </c:extLst>
        </c:ser>
        <c:dLbls>
          <c:showLegendKey val="0"/>
          <c:showVal val="1"/>
          <c:showCatName val="0"/>
          <c:showSerName val="0"/>
          <c:showPercent val="0"/>
          <c:showBubbleSize val="0"/>
          <c:showLeaderLines val="1"/>
        </c:dLbls>
        <c:firstSliceAng val="0"/>
        <c:holeSize val="58"/>
      </c:doughnutChart>
    </c:plotArea>
    <c:plotVisOnly val="1"/>
    <c:dispBlanksAs val="gap"/>
    <c:showDLblsOverMax val="0"/>
  </c:chart>
  <c:txPr>
    <a:bodyPr/>
    <a:lstStyle/>
    <a:p>
      <a:pPr>
        <a:defRPr sz="1800"/>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291840"/>
          </a:xfrm>
          <a:prstGeom prst="rect">
            <a:avLst/>
          </a:prstGeom>
          <a:noFill/>
          <a:ln w="12700">
            <a:solidFill>
              <a:prstClr val="black"/>
            </a:solidFill>
          </a:ln>
        </p:spPr>
      </p:sp>
      <p:sp>
        <p:nvSpPr>
          <p:cNvPr id="3" name="Notes Placeholder 2"/>
          <p:cNvSpPr>
            <a:spLocks noGrp="1"/>
          </p:cNvSpPr>
          <p:nvPr>
            <p:ph type="body" sz="quarter" idx="3"/>
          </p:nvPr>
        </p:nvSpPr>
        <p:spPr>
          <a:xfrm>
            <a:off x="685800" y="4572000"/>
            <a:ext cx="5486400" cy="3886200"/>
          </a:xfrm>
          <a:prstGeom prst="rect">
            <a:avLst/>
          </a:prstGeom>
        </p:spPr>
        <p:txBody>
          <a:bodyPr vert="horz" lIns="91440" tIns="45720" rIns="91440" bIns="45720" rtlCol="0"/>
          <a:lstStyle/>
          <a:p>
            <a:pPr lvl="0"/>
            <a:r>
              <a:rPr lang="en-GB"/>
              <a:t>Click to edit Master text styles</a:t>
            </a:r>
          </a:p>
        </p:txBody>
      </p:sp>
    </p:spTree>
    <p:extLst>
      <p:ext uri="{BB962C8B-B14F-4D97-AF65-F5344CB8AC3E}">
        <p14:creationId xmlns:p14="http://schemas.microsoft.com/office/powerpoint/2010/main" val="18776504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292475"/>
          </a:xfrm>
        </p:spPr>
      </p:sp>
      <p:sp>
        <p:nvSpPr>
          <p:cNvPr id="3" name="Notes Placeholder 2"/>
          <p:cNvSpPr>
            <a:spLocks noGrp="1"/>
          </p:cNvSpPr>
          <p:nvPr>
            <p:ph type="body" sz="quarter" idx="3"/>
          </p:nvPr>
        </p:nvSpPr>
        <p:spPr/>
        <p:txBody>
          <a:bodyPr/>
          <a:lstStyle/>
          <a:p>
            <a:r>
              <a:t>[≈ 0:45] Good morning, everyone. My name is [Name Surname], and I am presenting this work together with Guillermo Pérez de Aznazapozo and Carlos Alonso Peña, from the Directorate-General for Data of the Spanish Ministry for Digital Transformation and the Civil Service.</a:t>
            </a:r>
          </a:p>
          <a:p>
            <a:endParaRPr/>
          </a:p>
          <a:p>
            <a:r>
              <a:t>Our paper addresses a very concrete engineering question raised by the European Health Data Space: how do you build, at national scale, the secure processing environments through which all permit-based access to health data will have to happen? I will answer it with the case we know best: Spain’s National Health Data Space, ENDS, which is already in operation.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0:30] The talk has five parts. First, the regulatory context and why the secure processing environment sits at the centre of the EHDS. Second, governance: who decides and who enforces. Third, the core of the talk: a step-by-step walkthrough of how each actor actually accesses ENDS, using our technological diagram. Fourth, the infrastructure and the way we provision a secure processing environment from a data permit. And fifth, cybersecurity and an honest picture of what is in place today.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1:30] Let me start with the regulation. Under Article 73 of the EHDS Regulation, health data access bodies, HDABs, can grant permit-based access to electronic health data only through a secure processing environment, an SPE. In ENDS we call it ETS, Entorno de Tratamiento Seguro, and you will see that acronym on the diagrams.</a:t>
            </a:r>
          </a:p>
          <a:p>
            <a:endParaRPr/>
          </a:p>
          <a:p>
            <a:r>
              <a:t>Article 73 lists six measures, on the left: access only for the people named in the permit; protection against unauthorised reading, copying or removal; a small number of identifiable people handling the data; unique identities; identifiable logs, with access logs kept for at least one year; and continuous monitoring.</a:t>
            </a:r>
          </a:p>
          <a:p>
            <a:endParaRPr/>
          </a:p>
          <a:p>
            <a:r>
              <a:t>The Data Governance Act adds a crucial idea: the provider of the environment must be able to determine and supervise every processing action, including display, storage, download, export and the computation of derived data.</a:t>
            </a:r>
          </a:p>
          <a:p>
            <a:endParaRPr/>
          </a:p>
          <a:p>
            <a:r>
              <a:t>Now the timeline. The Regulation entered into force in March 2025. The Commission must adopt the implementing act with the technical requirements for SPEs by 26 March 2027, and the rules apply from March 2029. TEHDAS2 has published deliverable D7.4 as a reference, but it is non-binding.</a:t>
            </a:r>
          </a:p>
          <a:p>
            <a:endParaRPr/>
          </a:p>
          <a:p>
            <a:r>
              <a:t>So this is our design problem: the law fixes outcomes, not architectures, and we had to buy hardware, choose data centres and set up security operations before the binding rules exist.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ENDS is Spain’s answer. It was launched publicly in January 2026, it is funded with 58 million euros from the Recovery, Transformation and Resilience Plan, and Royal Decree 415 of 2026 provides that ENDS shall be the secure processing environment used by Spain’s health data access bodies.</a:t>
            </a:r>
          </a:p>
          <a:p>
            <a:endParaRPr/>
          </a:p>
          <a:p>
            <a:r>
              <a:t>It is not a prototype. Six use cases are running today: antibiotic consumption, COPD, surveillance of imported diseases such as dengue and malaria, ICU reports, blood donation and opioids. The catalogue currently holds 25 ENDS datasets, and our InferIA search engine gives AI-assisted access to more than 116,000 open datasets of the national catalogue.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1:15] The first design decision was institutional, not technical: we separate the authority that decides from the operator that enforces.</a:t>
            </a:r>
          </a:p>
          <a:p>
            <a:endParaRPr/>
          </a:p>
          <a:p>
            <a:r>
              <a:t>The Ministry of Health is the access body. Today its Use-Case Committee exercises the HDAB functions: it decides each permit, meaning purpose, users, data, validity and type of environment, and it reviews every output.</a:t>
            </a:r>
          </a:p>
          <a:p>
            <a:endParaRPr/>
          </a:p>
          <a:p>
            <a:r>
              <a:t>The Ministry for Digital Transformation, through the Directorate-General for Data and with the State Agency for Digital Administration as technology provider, designs and operates the platform: it provisions, isolates and monitors every environment.</a:t>
            </a:r>
          </a:p>
          <a:p>
            <a:endParaRPr/>
          </a:p>
          <a:p>
            <a:r>
              <a:t>The Autonomous Communities keep sovereignty over their data and prepare, pseudonymise or anonymise them at source.</a:t>
            </a:r>
          </a:p>
          <a:p>
            <a:endParaRPr/>
          </a:p>
          <a:p>
            <a:r>
              <a:t>In terms of Article 74, shown at the bottom: the data holder is controller for making data available; the HDAB is controller for its own tasks and processor for the data user inside the SPE; the data user is controller for the permitted processing; and the operator acts on documented HDAB instructions. Because decision and enforcement are separated, one national SPE platform can serve several access bodies.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To turn law into design, we extracted every obligation relevant to SPEs from the EHDS Regulation, the Data Governance Act, the GDPR, our National Security Framework, ENS, and the NIS2 Directive, and we added D7.4 as a separate, non-binding layer. Each obligation was rewritten as a verifiable design requirement.</a:t>
            </a:r>
          </a:p>
          <a:p>
            <a:endParaRPr/>
          </a:p>
          <a:p>
            <a:r>
              <a:t>Ten of these twelve rest on binding provisions. The two with a dashed border, R10 on incident reporting and R11 on the information security management system, come mainly from D7.4 and may change with the implementing act. Every control I show from now on is traced back to one of these identifiers.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0:45] Now the core of the talk: how each actor accesses ENDS. This is our technological diagram, and I will build it in eight steps. The colours follow the legend: red is data, yellow metadata, blue user access, purple the HDAB permit, pink authentication, and green results.</a:t>
            </a:r>
          </a:p>
          <a:p>
            <a:endParaRPr/>
          </a:p>
          <a:p>
            <a:r>
              <a:t>Step one: the actors. On the left, the data holders: regions and the national health system, hospitals and primary care, registries and other holders. On the right, the users: researchers, health authorities and universities. Both meet ENDS through the same portal, ends.gob.es, with a holder view and a consumer view. The first thing a user sees is the public area, with information and guides. The public front end runs in AWS and carries no permit data; the authenticated private area runs on our own infrastructure.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0:40] Step two: discovery. Users search the catalogue. The national catalogue runs on CKAN with the HealthDCAT-AP profile, the metadata standard of HealthData@EU, and it is exposed through a catalogue API to the public area. Next to it, InferIA, an AI search engine, lets users explore the national open-data catalogue.</a:t>
            </a:r>
          </a:p>
          <a:p>
            <a:endParaRPr/>
          </a:p>
          <a:p>
            <a:r>
              <a:t>Notice that nobody has touched any health data yet: the catalogue only describes what data exist and how to request them.</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0:45] Step three: identity. To go further, holders and users authenticate with Cl@ve or Autentica, the national electronic identification systems, federated through Keycloak with single sign-on over OpenID Connect and OAuth 2. That opens the private area. This is circle two on the diagram: single sign-on and request.</a:t>
            </a:r>
          </a:p>
          <a:p>
            <a:endParaRPr/>
          </a:p>
          <a:p>
            <a:r>
              <a:t>One principle matters here: being authenticated gives you no data at all. Authentication only lets a user file an access request, or a holder publish metadata and upload data.</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292475"/>
          </a:xfrm>
        </p:spPr>
      </p:sp>
      <p:sp>
        <p:nvSpPr>
          <p:cNvPr id="3" name="Notes Placeholder 2"/>
          <p:cNvSpPr>
            <a:spLocks noGrp="1"/>
          </p:cNvSpPr>
          <p:nvPr>
            <p:ph type="body" sz="quarter" idx="3"/>
          </p:nvPr>
        </p:nvSpPr>
        <p:spPr/>
        <p:txBody>
          <a:bodyPr/>
          <a:lstStyle/>
          <a:p>
            <a:r>
              <a:t>[≈ 0:45] Step four: the permit. The request goes to the HDAB, the competent access body, which decides the purpose, the validity period and the environment. The purple dashed lines show that the permit scopes every environment: it determines who may enter, which data they see and for how long, and it defines what will be audited. Everything that follows is derived from this decision.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292475"/>
          </a:xfrm>
        </p:spPr>
      </p:sp>
      <p:sp>
        <p:nvSpPr>
          <p:cNvPr id="3" name="Notes Placeholder 2"/>
          <p:cNvSpPr>
            <a:spLocks noGrp="1"/>
          </p:cNvSpPr>
          <p:nvPr>
            <p:ph type="body" sz="quarter" idx="3"/>
          </p:nvPr>
        </p:nvSpPr>
        <p:spPr/>
        <p:txBody>
          <a:bodyPr/>
          <a:lstStyle/>
          <a:p>
            <a:r>
              <a:t>[≈ 0:45] Step five: the data holders. From their private area they publish metadata, through an API or an RDF file, and those metadata feed the catalogue. They also upload the data for the approved project through Pydio over S3, with signed hashes and per-file encryption.</a:t>
            </a:r>
          </a:p>
          <a:p>
            <a:endParaRPr/>
          </a:p>
          <a:p>
            <a:r>
              <a:t>Data land in staging. Each region has its own folder that only it can access, and the Ministry of Health checks the re-identification risk before any data are released for a use case.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0:45] Step six: preparation. Data move into the preparation ETS, which corresponds to our local health data spaces: one isolated space per participating entity on Stratio, our data fabric. There they are cleaned, harmonised and registered with their lineage. In GCP we have our own supporting tools: a metadata assistant, an anonymiser and a synthetic-data generator.</a:t>
            </a:r>
          </a:p>
          <a:p>
            <a:endParaRPr/>
          </a:p>
          <a:p>
            <a:r>
              <a:t>The red line, ‘data prepared for the ETS’, shows that only prepared and minimised data ever reach an analysis environment.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Step seven, circle three: authorised access. The user enters the ETS from the private area through two channels: a managed virtual desktop in Nube SARA with RStudio, SPSS, Stata or Power BI Desktop, or a managed browser, Chrome Enterprise, for web tools such as Stratio and notebooks. Both apply the same data-loss-prevention policies.</a:t>
            </a:r>
          </a:p>
          <a:p>
            <a:endParaRPr/>
          </a:p>
          <a:p>
            <a:r>
              <a:t>The default environment is the Stratio ETS on premises. When a use case needs elasticity or managed AI, we use a native GCP ETS, hosted in Spain, with Vertex AI and the Cloud Healthcare API. And for data that cannot be centralised, the Acuratio ETS runs federated learning and federated analytics, so the data never leave the regions.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Step eight, circle four: results. Nothing leaves an ETS by itself. Results go to output control, where the HDAB and the operator review them together. Only non-personal data may leave, under Article 73(2), and results that would harm the rights of third parties can be withheld under the Data Governance Act.</a:t>
            </a:r>
          </a:p>
          <a:p>
            <a:endParaRPr/>
          </a:p>
          <a:p>
            <a:r>
              <a:t>Approved results reach the user’s private area, can be published as dashboards in Power BI Cloud, in a dedicated ENDS Azure tenant that only ever receives approved results, or can become new datasets in the catalogue.</a:t>
            </a:r>
          </a:p>
          <a:p>
            <a:endParaRPr/>
          </a:p>
          <a:p>
            <a:r>
              <a:t>That closes the loop: discover, authenticate, request, permit, prepare, analyse, review and publish.</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1:15] Behind the diagram there is substantial public infrastructure: 3,920 physical cores in 76 servers with 152 terabytes of RAM; 24 NVIDIA L40S GPUs; a dedicated module of seven NVIDIA B300 servers for AI inference; and 10.78 pebibytes of usable storage replicated between two data centres.</a:t>
            </a:r>
          </a:p>
          <a:p>
            <a:endParaRPr/>
          </a:p>
          <a:p>
            <a:r>
              <a:t>The placement policy is sovereign-first. Reception, preparation, the ETSs, the desktops and AI inference run on premises, in the data centres of the State Agency for Digital Administration on Red SARA. Google Cloud, hosted in Spain, is used only by exception. Azure only publishes approved results, and AWS only hosts the public front end of the portal.</a:t>
            </a:r>
          </a:p>
          <a:p>
            <a:endParaRPr/>
          </a:p>
          <a:p>
            <a:r>
              <a:t>On resilience, we target a recovery point objective close to zero and a recovery time objective below four hours, with cross-site replication and immutable object storage.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One element deserves its own slide: sovereign AI inference. The seven B300 servers form two redundant clusters and a development node across both data centres. Models are served by Cloudera AI on Kubernetes, and an open-source concentrator based on vLLM and LangChain gives every platform, including Stratio, a single endpoint, balances the load and lets us add models without changing clients.</a:t>
            </a:r>
          </a:p>
          <a:p>
            <a:endParaRPr/>
          </a:p>
          <a:p>
            <a:r>
              <a:t>Why does this matter for an SPE? Because researchers can use large language models on permit data without sending a single prompt to an external provider. The operator keeps supervising how derived data are computed, as the Data Governance Act requires, and processing stays in the Union, as Article 87 of the EHDS requires.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1:15] How do we provision environments? This is the key idea of the paper: an ETS is not a generic workspace that we restrict afterwards; it is the compilation of a permit into infrastructure.</a:t>
            </a:r>
          </a:p>
          <a:p>
            <a:endParaRPr/>
          </a:p>
          <a:p>
            <a:r>
              <a:t>We model the permit as a tuple: the purpose, the set of authorised users, the datasets and variables, the validity interval and the execution variant. A provisioning function, Phi, derives the whole configuration from it: identity bindings, storage areas, encryption keys, quotas, network routes and output rights.</a:t>
            </a:r>
          </a:p>
          <a:p>
            <a:endParaRPr/>
          </a:p>
          <a:p>
            <a:r>
              <a:t>This gives three design invariants. Access is bounded by the permit. Revocation is complete, because every right came from the permit and disappears with it. And there is a single egress: the airlock. To be precise, these are design invariants enforced by controls, not formally verified properties.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Each permit and its ETS follow a five-state lifecycle. STAGING-READY: identities are bound and the per-permit keys are created. DATA-READY: data have been uploaded, checked for re-identification risk and ingested. VRE-READY: the isolated workspace is live. VRE-SUSPENDED: we can freeze access while preserving data and state, for instance after a security incident. And PERMIT-EXPIRED: accounts and keys are revoked and the workspace is decommissioned.</a:t>
            </a:r>
          </a:p>
          <a:p>
            <a:endParaRPr/>
          </a:p>
          <a:p>
            <a:r>
              <a:t>Every transition notifies the actors and leaves evidence outside the environment, which is what makes expiry enforceable rather than administrative.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1:15] Inside the ETS, the operator controls every channel. Access is only through the managed desktop or the managed browser, with no local storage and the same DLP policies. Isolation is enforced at several layers: Kubernetes namespaces, HDFS and Spark access control lists, storage virtual machines and network policy. CPU, GPU, memory and storage quotas are set per user and permit. Keys are per permit, and only the authorised user and the HDAB can decrypt: this is our main mitigation against privileged administrators. And AI workloads see only our internal inference endpoints, with prompts and tool calls logged.</a:t>
            </a:r>
          </a:p>
          <a:p>
            <a:endParaRPr/>
          </a:p>
          <a:p>
            <a:r>
              <a:t>On the right, the airlock: the user requests an output; the HDAB and the operator review it; approved outputs are downloaded through a single-use authenticated link; and we record who released what, and when. Trained models and federated aggregates go through the same airlock.</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0:45] The same permit model has three execution variants. On premises is the default. The cloud variant, on GCP in Spain, is an exception justified by elasticity or managed services, with customer-managed keys, VPC Service Controls and confidential computing. And the federated variant, with Acuratio, keeps data at the holder’s node: only parameters or aggregates move, protected with differential privacy and secure aggregation. All three share the same permit, the same logging and the same airlock.</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Now cybersecurity. Our principle is defence in depth: no single failure should expose permit data.</a:t>
            </a:r>
          </a:p>
          <a:p>
            <a:endParaRPr/>
          </a:p>
          <a:p>
            <a:r>
              <a:t>At the network layer: two perimeter rings, environment segmentation and a separate management plane. At the platform layer: isolation per permit and per holder. At the data layer: minimisation and pseudonymisation at source, re-identification checks and per-permit keys. At the access layer: national eID, permit-scoped authorisation and DLP desktops. At the output layer, the airlock is the only sanctioned egress. And the cloud plane reproduces the same principles.</a:t>
            </a:r>
          </a:p>
          <a:p>
            <a:endParaRPr/>
          </a:p>
          <a:p>
            <a:r>
              <a:t>Our baseline is the Spanish National Security Framework, ENS. We target its high category, and certification is in progress.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1:00] We analysed ten threat classes; here are six. The hardest one is an authorised user exfiltrating data. DLP, the absence of local storage and the airlock close the technical channels, but someone can still photograph a screen; that residual risk is handled by logging, training and the sanctions of the Regulation.</a:t>
            </a:r>
          </a:p>
          <a:p>
            <a:endParaRPr/>
          </a:p>
          <a:p>
            <a:r>
              <a:t>Re-identification through outputs is mitigated by preparation at source and output review, which today is still manual. Leakage through models and LLM interactions is a new class: we treat models as outputs and log prompts. External intrusion is addressed by the perimeter rings, EDR and a 24x7 SOC. The privileged insider is addressed by key custody. And extraterritorial legal access to cloud data cannot be fully solved by technology, which is why placement is our main control.</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0:50] Detection and response are centralised. Events from on-premises systems, from every ETS and from the cloud plane flow into the SIEM of the Cybersecurity Operations Centre. A 24x7 SOC is in operation and performs periodic threat hunting over endpoint telemetry, and its findings become new detection rules. Every month we also review successful and failed authentications, out-of-hours access and access without delegated authentication.</a:t>
            </a:r>
          </a:p>
          <a:p>
            <a:endParaRPr/>
          </a:p>
          <a:p>
            <a:r>
              <a:t>On incidents, D7.4 proposes notifying the HDAB within 24 hours, with a detailed report within 72 hours and a final report within one month. That is the same clock as NIS2, so instead of a parallel procedure we are adding the HDAB as a mandatory recipient of our existing workflow.</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292475"/>
          </a:xfrm>
        </p:spPr>
      </p:sp>
      <p:sp>
        <p:nvSpPr>
          <p:cNvPr id="3" name="Notes Placeholder 2"/>
          <p:cNvSpPr>
            <a:spLocks noGrp="1"/>
          </p:cNvSpPr>
          <p:nvPr>
            <p:ph type="body" sz="quarter" idx="3"/>
          </p:nvPr>
        </p:nvSpPr>
        <p:spPr/>
        <p:txBody>
          <a:bodyPr/>
          <a:lstStyle/>
          <a:p>
            <a:r>
              <a:t>[≈ 1:00] Where are we today? We assessed ENDS against the twelve dimensions of D7.4. Three are fully implemented: access and identity, isolation and workspaces, and secure data upload. Eight are partial, and here ‘partial’ mostly means deployed but not yet formalised or automated: output review is manual, the five-year log-retention policy and the ISO 27001 mapping are being formalised, and federated nodes are being rolled out to the regions. Only one is planned: incident reporting to the HDAB.</a:t>
            </a:r>
          </a:p>
          <a:p>
            <a:endParaRPr/>
          </a:p>
          <a:p>
            <a:r>
              <a:t>This is a self-assessment by the operator, and we plan an independent audit.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0:45] Before closing, an invitation. The secure processing environments I have described are not a plan: they are ready, and we can provide them to researchers who want to work on the secondary use of health data. What you get is an isolated environment for your project, with RStudio, SPSS, Stata, notebooks and Power BI, computing and GPU capacity sized to your needs, access to large language models running on public infrastructure, data prepared by the holders, and results reviewed and released through the airlock.</a:t>
            </a:r>
          </a:p>
          <a:p>
            <a:endParaRPr/>
          </a:p>
          <a:p>
            <a:r>
              <a:t>The way in is simple. Send your research question to ends@digital.gob.es. Today, proposals are assessed by the Use-Case Committee of the national health system, which exercises the functions of the access body, and collaboration agreements are possible. Once approved, we provision your environment from the permit. You do not need to build any infrastructure: you bring the question and the team.</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0:20] To conclude: the SPE obligations of the EHDS can be implemented today, before the implementing act, if legal requirements are treated as verifiable design requirements and every environment is derived from its permit. Thank you very much. I am happy to take your questions, and you can reach the team at ends@digital.gob.es.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jp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svg"/><Relationship Id="rId7" Type="http://schemas.openxmlformats.org/officeDocument/2006/relationships/image" Target="../media/image7.jp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ortada_01">
    <p:spTree>
      <p:nvGrpSpPr>
        <p:cNvPr id="1" name=""/>
        <p:cNvGrpSpPr/>
        <p:nvPr/>
      </p:nvGrpSpPr>
      <p:grpSpPr>
        <a:xfrm>
          <a:off x="0" y="0"/>
          <a:ext cx="0" cy="0"/>
          <a:chOff x="0" y="0"/>
          <a:chExt cx="0" cy="0"/>
        </a:xfrm>
      </p:grpSpPr>
      <p:pic>
        <p:nvPicPr>
          <p:cNvPr id="10" name="Imagen 9" descr="Imagen en blanco y negro&#10;&#10;El contenido generado por IA puede ser incorrecto.">
            <a:extLst>
              <a:ext uri="{FF2B5EF4-FFF2-40B4-BE49-F238E27FC236}">
                <a16:creationId xmlns:a16="http://schemas.microsoft.com/office/drawing/2014/main" id="{3F0375BE-1994-BCAC-0B9D-3F998F3EF3B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04870"/>
            <a:ext cx="18288000" cy="11377670"/>
          </a:xfrm>
          <a:prstGeom prst="rect">
            <a:avLst/>
          </a:prstGeom>
        </p:spPr>
      </p:pic>
      <p:sp>
        <p:nvSpPr>
          <p:cNvPr id="9" name="Rectángulo 8">
            <a:extLst>
              <a:ext uri="{FF2B5EF4-FFF2-40B4-BE49-F238E27FC236}">
                <a16:creationId xmlns:a16="http://schemas.microsoft.com/office/drawing/2014/main" id="{8BBACCFE-99EA-FD94-349E-6AD06ABDCCEB}"/>
              </a:ext>
            </a:extLst>
          </p:cNvPr>
          <p:cNvSpPr/>
          <p:nvPr userDrawn="1"/>
        </p:nvSpPr>
        <p:spPr>
          <a:xfrm>
            <a:off x="9126000" y="0"/>
            <a:ext cx="9126000" cy="101724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700"/>
          </a:p>
        </p:txBody>
      </p:sp>
    </p:spTree>
    <p:extLst>
      <p:ext uri="{BB962C8B-B14F-4D97-AF65-F5344CB8AC3E}">
        <p14:creationId xmlns:p14="http://schemas.microsoft.com/office/powerpoint/2010/main" val="22096666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ortada">
    <p:spTree>
      <p:nvGrpSpPr>
        <p:cNvPr id="1" name=""/>
        <p:cNvGrpSpPr/>
        <p:nvPr/>
      </p:nvGrpSpPr>
      <p:grpSpPr>
        <a:xfrm>
          <a:off x="0" y="0"/>
          <a:ext cx="0" cy="0"/>
          <a:chOff x="0" y="0"/>
          <a:chExt cx="0" cy="0"/>
        </a:xfrm>
      </p:grpSpPr>
      <p:sp>
        <p:nvSpPr>
          <p:cNvPr id="9" name="Rectángulo 8">
            <a:extLst>
              <a:ext uri="{FF2B5EF4-FFF2-40B4-BE49-F238E27FC236}">
                <a16:creationId xmlns:a16="http://schemas.microsoft.com/office/drawing/2014/main" id="{8BBACCFE-99EA-FD94-349E-6AD06ABDCCEB}"/>
              </a:ext>
            </a:extLst>
          </p:cNvPr>
          <p:cNvSpPr/>
          <p:nvPr userDrawn="1"/>
        </p:nvSpPr>
        <p:spPr>
          <a:xfrm>
            <a:off x="9126000" y="0"/>
            <a:ext cx="9126000" cy="101724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700"/>
          </a:p>
        </p:txBody>
      </p:sp>
      <p:pic>
        <p:nvPicPr>
          <p:cNvPr id="11" name="Imagen 10" descr="Mujer sentada en un escritorio&#10;&#10;El contenido generado por IA puede ser incorrecto.">
            <a:extLst>
              <a:ext uri="{FF2B5EF4-FFF2-40B4-BE49-F238E27FC236}">
                <a16:creationId xmlns:a16="http://schemas.microsoft.com/office/drawing/2014/main" id="{96F2049F-492F-21DB-707C-34AF93BE9FE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1273" r="14469"/>
          <a:stretch/>
        </p:blipFill>
        <p:spPr>
          <a:xfrm>
            <a:off x="9144000" y="0"/>
            <a:ext cx="9180000" cy="10172486"/>
          </a:xfrm>
          <a:prstGeom prst="rect">
            <a:avLst/>
          </a:prstGeom>
        </p:spPr>
      </p:pic>
      <p:sp>
        <p:nvSpPr>
          <p:cNvPr id="5" name="Rectángulo 4">
            <a:extLst>
              <a:ext uri="{FF2B5EF4-FFF2-40B4-BE49-F238E27FC236}">
                <a16:creationId xmlns:a16="http://schemas.microsoft.com/office/drawing/2014/main" id="{8CEC0CDD-68B8-3936-4403-E5E75D8E4B97}"/>
              </a:ext>
            </a:extLst>
          </p:cNvPr>
          <p:cNvSpPr/>
          <p:nvPr userDrawn="1"/>
        </p:nvSpPr>
        <p:spPr>
          <a:xfrm>
            <a:off x="0" y="0"/>
            <a:ext cx="9180000" cy="10172486"/>
          </a:xfrm>
          <a:prstGeom prst="rect">
            <a:avLst/>
          </a:prstGeom>
          <a:solidFill>
            <a:srgbClr val="00215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700"/>
          </a:p>
        </p:txBody>
      </p:sp>
      <p:grpSp>
        <p:nvGrpSpPr>
          <p:cNvPr id="8" name="Grupo 2">
            <a:extLst>
              <a:ext uri="{FF2B5EF4-FFF2-40B4-BE49-F238E27FC236}">
                <a16:creationId xmlns:a16="http://schemas.microsoft.com/office/drawing/2014/main" id="{FFD3C581-DF93-ABD1-B301-770863E4CBCC}"/>
              </a:ext>
            </a:extLst>
          </p:cNvPr>
          <p:cNvGrpSpPr/>
          <p:nvPr userDrawn="1"/>
        </p:nvGrpSpPr>
        <p:grpSpPr>
          <a:xfrm>
            <a:off x="109067" y="10316615"/>
            <a:ext cx="12360027" cy="590075"/>
            <a:chOff x="185737" y="6385868"/>
            <a:chExt cx="9385395" cy="420061"/>
          </a:xfrm>
        </p:grpSpPr>
        <p:pic>
          <p:nvPicPr>
            <p:cNvPr id="10" name="Gráfico 5">
              <a:extLst>
                <a:ext uri="{FF2B5EF4-FFF2-40B4-BE49-F238E27FC236}">
                  <a16:creationId xmlns:a16="http://schemas.microsoft.com/office/drawing/2014/main" id="{6CF4EA63-CFEB-6562-707D-2D0180192E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5737" y="6385868"/>
              <a:ext cx="1434062" cy="420061"/>
            </a:xfrm>
            <a:prstGeom prst="rect">
              <a:avLst/>
            </a:prstGeom>
          </p:spPr>
        </p:pic>
        <p:pic>
          <p:nvPicPr>
            <p:cNvPr id="12" name="Imagen 6" descr="Texto&#10;&#10;El contenido generado por IA puede ser incorrecto.">
              <a:extLst>
                <a:ext uri="{FF2B5EF4-FFF2-40B4-BE49-F238E27FC236}">
                  <a16:creationId xmlns:a16="http://schemas.microsoft.com/office/drawing/2014/main" id="{4B921A45-6598-3AFA-B285-102E58381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4620" y="6426689"/>
              <a:ext cx="964146" cy="348617"/>
            </a:xfrm>
            <a:prstGeom prst="rect">
              <a:avLst/>
            </a:prstGeom>
          </p:spPr>
        </p:pic>
        <p:pic>
          <p:nvPicPr>
            <p:cNvPr id="13" name="Gráfico 8">
              <a:extLst>
                <a:ext uri="{FF2B5EF4-FFF2-40B4-BE49-F238E27FC236}">
                  <a16:creationId xmlns:a16="http://schemas.microsoft.com/office/drawing/2014/main" id="{AD948BD0-7495-B5A0-75D7-7C733A6C1F5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93587" y="6471095"/>
              <a:ext cx="1252400" cy="285001"/>
            </a:xfrm>
            <a:prstGeom prst="rect">
              <a:avLst/>
            </a:prstGeom>
          </p:spPr>
        </p:pic>
        <p:pic>
          <p:nvPicPr>
            <p:cNvPr id="14" name="Gráfico 10">
              <a:extLst>
                <a:ext uri="{FF2B5EF4-FFF2-40B4-BE49-F238E27FC236}">
                  <a16:creationId xmlns:a16="http://schemas.microsoft.com/office/drawing/2014/main" id="{C76956F2-24BF-3C4E-8440-267F7A1C42F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83059" y="6463042"/>
              <a:ext cx="1365929" cy="275911"/>
            </a:xfrm>
            <a:prstGeom prst="rect">
              <a:avLst/>
            </a:prstGeom>
          </p:spPr>
        </p:pic>
        <p:pic>
          <p:nvPicPr>
            <p:cNvPr id="15" name="Imagen 18" descr="Imagen que contiene Escala de tiempo&#10;&#10;El contenido generado por IA puede ser incorrecto.">
              <a:extLst>
                <a:ext uri="{FF2B5EF4-FFF2-40B4-BE49-F238E27FC236}">
                  <a16:creationId xmlns:a16="http://schemas.microsoft.com/office/drawing/2014/main" id="{C89D4260-6D2B-6F08-991D-82A27FF0A0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4753" y="6436842"/>
              <a:ext cx="1391089" cy="333886"/>
            </a:xfrm>
            <a:prstGeom prst="rect">
              <a:avLst/>
            </a:prstGeom>
          </p:spPr>
        </p:pic>
        <p:pic>
          <p:nvPicPr>
            <p:cNvPr id="16" name="Imagen 19" descr="Un letrero azul con letras blancas&#10;&#10;El contenido generado por IA puede ser incorrecto.">
              <a:extLst>
                <a:ext uri="{FF2B5EF4-FFF2-40B4-BE49-F238E27FC236}">
                  <a16:creationId xmlns:a16="http://schemas.microsoft.com/office/drawing/2014/main" id="{3E4741CC-9D64-1BAC-16BA-97E25DAF70E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58796" y="6437429"/>
              <a:ext cx="1089854" cy="331830"/>
            </a:xfrm>
            <a:prstGeom prst="rect">
              <a:avLst/>
            </a:prstGeom>
          </p:spPr>
        </p:pic>
        <p:pic>
          <p:nvPicPr>
            <p:cNvPr id="17" name="Imagen 20">
              <a:extLst>
                <a:ext uri="{FF2B5EF4-FFF2-40B4-BE49-F238E27FC236}">
                  <a16:creationId xmlns:a16="http://schemas.microsoft.com/office/drawing/2014/main" id="{F9C4DDEA-DD54-4956-6A35-89E0AD876F5F}"/>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8380299" y="6443197"/>
              <a:ext cx="1190833" cy="320293"/>
            </a:xfrm>
            <a:prstGeom prst="rect">
              <a:avLst/>
            </a:prstGeom>
          </p:spPr>
        </p:pic>
      </p:grpSp>
    </p:spTree>
    <p:extLst>
      <p:ext uri="{BB962C8B-B14F-4D97-AF65-F5344CB8AC3E}">
        <p14:creationId xmlns:p14="http://schemas.microsoft.com/office/powerpoint/2010/main" val="192939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lide Genérica">
    <p:spTree>
      <p:nvGrpSpPr>
        <p:cNvPr id="1" name=""/>
        <p:cNvGrpSpPr/>
        <p:nvPr/>
      </p:nvGrpSpPr>
      <p:grpSpPr>
        <a:xfrm>
          <a:off x="0" y="0"/>
          <a:ext cx="0" cy="0"/>
          <a:chOff x="0" y="0"/>
          <a:chExt cx="0" cy="0"/>
        </a:xfrm>
      </p:grpSpPr>
      <p:sp>
        <p:nvSpPr>
          <p:cNvPr id="110" name="Text Placeholder 3">
            <a:extLst>
              <a:ext uri="{FF2B5EF4-FFF2-40B4-BE49-F238E27FC236}">
                <a16:creationId xmlns:a16="http://schemas.microsoft.com/office/drawing/2014/main" id="{2AE07962-7F90-A220-1516-CDCB5623D8C5}"/>
              </a:ext>
            </a:extLst>
          </p:cNvPr>
          <p:cNvSpPr>
            <a:spLocks noGrp="1"/>
          </p:cNvSpPr>
          <p:nvPr>
            <p:ph type="body" sz="half" idx="2"/>
          </p:nvPr>
        </p:nvSpPr>
        <p:spPr>
          <a:xfrm>
            <a:off x="343774" y="1806820"/>
            <a:ext cx="17401301" cy="1492069"/>
          </a:xfrm>
        </p:spPr>
        <p:txBody>
          <a:bodyPr>
            <a:normAutofit/>
          </a:bodyPr>
          <a:lstStyle>
            <a:lvl1pPr marL="0" indent="0" algn="just">
              <a:buNone/>
              <a:defRPr sz="2100">
                <a:solidFill>
                  <a:schemeClr val="tx1">
                    <a:lumMod val="95000"/>
                    <a:lumOff val="5000"/>
                  </a:schemeClr>
                </a:solidFill>
                <a:latin typeface="Arial" panose="020B0604020202020204" pitchFamily="34" charset="0"/>
                <a:cs typeface="Arial" panose="020B0604020202020204" pitchFamily="34" charset="0"/>
              </a:defRPr>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14" name="Rectangle 3">
            <a:extLst>
              <a:ext uri="{FF2B5EF4-FFF2-40B4-BE49-F238E27FC236}">
                <a16:creationId xmlns:a16="http://schemas.microsoft.com/office/drawing/2014/main" id="{9BF86903-EE21-6C03-DBD8-072C6A63BB56}"/>
              </a:ext>
            </a:extLst>
          </p:cNvPr>
          <p:cNvSpPr/>
          <p:nvPr userDrawn="1"/>
        </p:nvSpPr>
        <p:spPr>
          <a:xfrm>
            <a:off x="0" y="10309861"/>
            <a:ext cx="18288000" cy="6629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sz="2700"/>
          </a:p>
        </p:txBody>
      </p:sp>
      <p:sp>
        <p:nvSpPr>
          <p:cNvPr id="16" name="5 Marcador de número de diapositiva">
            <a:extLst>
              <a:ext uri="{FF2B5EF4-FFF2-40B4-BE49-F238E27FC236}">
                <a16:creationId xmlns:a16="http://schemas.microsoft.com/office/drawing/2014/main" id="{D3069B00-45B4-ED27-EB48-6889A7596EFC}"/>
              </a:ext>
            </a:extLst>
          </p:cNvPr>
          <p:cNvSpPr txBox="1">
            <a:spLocks/>
          </p:cNvSpPr>
          <p:nvPr userDrawn="1"/>
        </p:nvSpPr>
        <p:spPr>
          <a:xfrm>
            <a:off x="17557373" y="10309862"/>
            <a:ext cx="730628" cy="662939"/>
          </a:xfrm>
          <a:prstGeom prst="rect">
            <a:avLst/>
          </a:prstGeom>
          <a:solidFill>
            <a:srgbClr val="FFCB1B"/>
          </a:solidFill>
        </p:spPr>
        <p:txBody>
          <a:bodyPr vert="horz" lIns="137160" tIns="68580" rIns="137160" bIns="68580" rtlCol="0" anchor="ctr"/>
          <a:lstStyle>
            <a:defPPr>
              <a:defRPr lang="es-ES"/>
            </a:defPPr>
            <a:lvl1pPr marL="0" algn="r" defTabSz="914400" rtl="0" eaLnBrk="1" latinLnBrk="0" hangingPunct="1">
              <a:defRPr sz="1200" kern="1200">
                <a:solidFill>
                  <a:schemeClr val="tx1">
                    <a:tint val="82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F72BFCD6-C37F-4D4F-B6AD-71D3A36D527F}" type="slidenum">
              <a:rPr lang="es-ES" sz="1350" b="1" smtClean="0">
                <a:solidFill>
                  <a:schemeClr val="tx1">
                    <a:lumMod val="95000"/>
                    <a:lumOff val="5000"/>
                  </a:schemeClr>
                </a:solidFill>
                <a:latin typeface="Arial" panose="020B0604020202020204" pitchFamily="34" charset="0"/>
                <a:cs typeface="Arial" panose="020B0604020202020204" pitchFamily="34" charset="0"/>
              </a:rPr>
              <a:pPr algn="ctr"/>
              <a:t>‹Nº›</a:t>
            </a:fld>
            <a:endParaRPr lang="es-ES" sz="1350" b="1">
              <a:solidFill>
                <a:schemeClr val="tx1">
                  <a:lumMod val="95000"/>
                  <a:lumOff val="5000"/>
                </a:schemeClr>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A02F87D9-85A7-06B6-75D8-28BC3E308FB7}"/>
              </a:ext>
            </a:extLst>
          </p:cNvPr>
          <p:cNvSpPr>
            <a:spLocks noGrp="1"/>
          </p:cNvSpPr>
          <p:nvPr>
            <p:ph type="title" hasCustomPrompt="1"/>
          </p:nvPr>
        </p:nvSpPr>
        <p:spPr>
          <a:xfrm>
            <a:off x="343775" y="703267"/>
            <a:ext cx="14458736" cy="321491"/>
          </a:xfrm>
        </p:spPr>
        <p:txBody>
          <a:bodyPr>
            <a:noAutofit/>
          </a:bodyPr>
          <a:lstStyle>
            <a:lvl1pPr>
              <a:defRPr lang="es-ES" sz="3300" b="1" u="none" kern="1200" dirty="0">
                <a:solidFill>
                  <a:srgbClr val="00215C"/>
                </a:solidFill>
                <a:latin typeface="Arial" panose="020B0604020202020204" pitchFamily="34" charset="0"/>
                <a:ea typeface="+mn-ea"/>
                <a:cs typeface="Arial" panose="020B0604020202020204" pitchFamily="34" charset="0"/>
              </a:defRPr>
            </a:lvl1pPr>
          </a:lstStyle>
          <a:p>
            <a:r>
              <a:rPr lang="en-US"/>
              <a:t>Click to edit Master title style</a:t>
            </a:r>
            <a:endParaRPr lang="es-ES"/>
          </a:p>
        </p:txBody>
      </p:sp>
      <p:cxnSp>
        <p:nvCxnSpPr>
          <p:cNvPr id="2" name="Conector recto 1">
            <a:extLst>
              <a:ext uri="{FF2B5EF4-FFF2-40B4-BE49-F238E27FC236}">
                <a16:creationId xmlns:a16="http://schemas.microsoft.com/office/drawing/2014/main" id="{8C9C3B49-E28C-563D-0ABD-49F881614AF5}"/>
              </a:ext>
            </a:extLst>
          </p:cNvPr>
          <p:cNvCxnSpPr>
            <a:cxnSpLocks/>
          </p:cNvCxnSpPr>
          <p:nvPr userDrawn="1"/>
        </p:nvCxnSpPr>
        <p:spPr>
          <a:xfrm>
            <a:off x="343775" y="320136"/>
            <a:ext cx="17578911" cy="0"/>
          </a:xfrm>
          <a:prstGeom prst="line">
            <a:avLst/>
          </a:prstGeom>
          <a:ln>
            <a:solidFill>
              <a:srgbClr val="FFCB1B"/>
            </a:solidFill>
          </a:ln>
        </p:spPr>
        <p:style>
          <a:lnRef idx="2">
            <a:schemeClr val="accent1"/>
          </a:lnRef>
          <a:fillRef idx="0">
            <a:schemeClr val="accent1"/>
          </a:fillRef>
          <a:effectRef idx="1">
            <a:schemeClr val="accent1"/>
          </a:effectRef>
          <a:fontRef idx="minor">
            <a:schemeClr val="tx1"/>
          </a:fontRef>
        </p:style>
      </p:cxnSp>
      <p:cxnSp>
        <p:nvCxnSpPr>
          <p:cNvPr id="3" name="Conector recto 2">
            <a:extLst>
              <a:ext uri="{FF2B5EF4-FFF2-40B4-BE49-F238E27FC236}">
                <a16:creationId xmlns:a16="http://schemas.microsoft.com/office/drawing/2014/main" id="{88D82493-DCA4-7893-4398-1E36E5A82B0F}"/>
              </a:ext>
            </a:extLst>
          </p:cNvPr>
          <p:cNvCxnSpPr>
            <a:cxnSpLocks/>
            <a:endCxn id="5" idx="1"/>
          </p:cNvCxnSpPr>
          <p:nvPr userDrawn="1"/>
        </p:nvCxnSpPr>
        <p:spPr>
          <a:xfrm>
            <a:off x="354545" y="1373166"/>
            <a:ext cx="14737266" cy="13773"/>
          </a:xfrm>
          <a:prstGeom prst="line">
            <a:avLst/>
          </a:prstGeom>
          <a:ln>
            <a:solidFill>
              <a:srgbClr val="FFCB1B"/>
            </a:solidFill>
          </a:ln>
        </p:spPr>
        <p:style>
          <a:lnRef idx="2">
            <a:schemeClr val="accent1"/>
          </a:lnRef>
          <a:fillRef idx="0">
            <a:schemeClr val="accent1"/>
          </a:fillRef>
          <a:effectRef idx="1">
            <a:schemeClr val="accent1"/>
          </a:effectRef>
          <a:fontRef idx="minor">
            <a:schemeClr val="tx1"/>
          </a:fontRef>
        </p:style>
      </p:cxnSp>
      <p:pic>
        <p:nvPicPr>
          <p:cNvPr id="5" name="Imagen 4" descr="Un letrero azul con letras blancas&#10;&#10;El contenido generado por IA puede ser incorrecto.">
            <a:extLst>
              <a:ext uri="{FF2B5EF4-FFF2-40B4-BE49-F238E27FC236}">
                <a16:creationId xmlns:a16="http://schemas.microsoft.com/office/drawing/2014/main" id="{00E5BF25-267F-DC1C-5DAB-39F1969930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091811" y="904653"/>
            <a:ext cx="2970000" cy="964573"/>
          </a:xfrm>
          <a:prstGeom prst="rect">
            <a:avLst/>
          </a:prstGeom>
        </p:spPr>
      </p:pic>
      <p:grpSp>
        <p:nvGrpSpPr>
          <p:cNvPr id="4" name="Grupo 2">
            <a:extLst>
              <a:ext uri="{FF2B5EF4-FFF2-40B4-BE49-F238E27FC236}">
                <a16:creationId xmlns:a16="http://schemas.microsoft.com/office/drawing/2014/main" id="{5633E4F7-3C9C-896B-798D-B49877EE2E69}"/>
              </a:ext>
            </a:extLst>
          </p:cNvPr>
          <p:cNvGrpSpPr/>
          <p:nvPr userDrawn="1"/>
        </p:nvGrpSpPr>
        <p:grpSpPr>
          <a:xfrm>
            <a:off x="109067" y="10316615"/>
            <a:ext cx="12360027" cy="590075"/>
            <a:chOff x="185737" y="6385868"/>
            <a:chExt cx="9385395" cy="420061"/>
          </a:xfrm>
        </p:grpSpPr>
        <p:pic>
          <p:nvPicPr>
            <p:cNvPr id="6" name="Gráfico 5">
              <a:extLst>
                <a:ext uri="{FF2B5EF4-FFF2-40B4-BE49-F238E27FC236}">
                  <a16:creationId xmlns:a16="http://schemas.microsoft.com/office/drawing/2014/main" id="{6AC751D3-D1A6-8A04-B36C-B1C8466129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5737" y="6385868"/>
              <a:ext cx="1434062" cy="420061"/>
            </a:xfrm>
            <a:prstGeom prst="rect">
              <a:avLst/>
            </a:prstGeom>
          </p:spPr>
        </p:pic>
        <p:pic>
          <p:nvPicPr>
            <p:cNvPr id="7" name="Imagen 6" descr="Texto&#10;&#10;El contenido generado por IA puede ser incorrecto.">
              <a:extLst>
                <a:ext uri="{FF2B5EF4-FFF2-40B4-BE49-F238E27FC236}">
                  <a16:creationId xmlns:a16="http://schemas.microsoft.com/office/drawing/2014/main" id="{D42C20DA-77A8-2536-CBCA-766A7C51F5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4620" y="6426689"/>
              <a:ext cx="964146" cy="348617"/>
            </a:xfrm>
            <a:prstGeom prst="rect">
              <a:avLst/>
            </a:prstGeom>
          </p:spPr>
        </p:pic>
        <p:pic>
          <p:nvPicPr>
            <p:cNvPr id="8" name="Gráfico 8">
              <a:extLst>
                <a:ext uri="{FF2B5EF4-FFF2-40B4-BE49-F238E27FC236}">
                  <a16:creationId xmlns:a16="http://schemas.microsoft.com/office/drawing/2014/main" id="{F868C011-31D0-FE4F-A5B4-1663F22D0F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93587" y="6471095"/>
              <a:ext cx="1252400" cy="285001"/>
            </a:xfrm>
            <a:prstGeom prst="rect">
              <a:avLst/>
            </a:prstGeom>
          </p:spPr>
        </p:pic>
        <p:pic>
          <p:nvPicPr>
            <p:cNvPr id="9" name="Gráfico 10">
              <a:extLst>
                <a:ext uri="{FF2B5EF4-FFF2-40B4-BE49-F238E27FC236}">
                  <a16:creationId xmlns:a16="http://schemas.microsoft.com/office/drawing/2014/main" id="{CF67E081-40E1-8EE6-1E11-0D07E3A6A87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83059" y="6463042"/>
              <a:ext cx="1365929" cy="275911"/>
            </a:xfrm>
            <a:prstGeom prst="rect">
              <a:avLst/>
            </a:prstGeom>
          </p:spPr>
        </p:pic>
        <p:pic>
          <p:nvPicPr>
            <p:cNvPr id="10" name="Imagen 18" descr="Imagen que contiene Escala de tiempo&#10;&#10;El contenido generado por IA puede ser incorrecto.">
              <a:extLst>
                <a:ext uri="{FF2B5EF4-FFF2-40B4-BE49-F238E27FC236}">
                  <a16:creationId xmlns:a16="http://schemas.microsoft.com/office/drawing/2014/main" id="{1CDFA9FC-C5CA-0594-2F33-DCE048DAD6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14753" y="6436842"/>
              <a:ext cx="1391089" cy="333886"/>
            </a:xfrm>
            <a:prstGeom prst="rect">
              <a:avLst/>
            </a:prstGeom>
          </p:spPr>
        </p:pic>
        <p:pic>
          <p:nvPicPr>
            <p:cNvPr id="11" name="Imagen 19" descr="Un letrero azul con letras blancas&#10;&#10;El contenido generado por IA puede ser incorrecto.">
              <a:extLst>
                <a:ext uri="{FF2B5EF4-FFF2-40B4-BE49-F238E27FC236}">
                  <a16:creationId xmlns:a16="http://schemas.microsoft.com/office/drawing/2014/main" id="{1C82E736-71AC-CD22-E865-D4D46762F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58796" y="6437429"/>
              <a:ext cx="1089854" cy="331830"/>
            </a:xfrm>
            <a:prstGeom prst="rect">
              <a:avLst/>
            </a:prstGeom>
          </p:spPr>
        </p:pic>
        <p:pic>
          <p:nvPicPr>
            <p:cNvPr id="12" name="Imagen 20">
              <a:extLst>
                <a:ext uri="{FF2B5EF4-FFF2-40B4-BE49-F238E27FC236}">
                  <a16:creationId xmlns:a16="http://schemas.microsoft.com/office/drawing/2014/main" id="{5C6D1752-A5D3-B61C-A458-62F6B1C7A24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380299" y="6443197"/>
              <a:ext cx="1190833" cy="320293"/>
            </a:xfrm>
            <a:prstGeom prst="rect">
              <a:avLst/>
            </a:prstGeom>
          </p:spPr>
        </p:pic>
      </p:grpSp>
    </p:spTree>
    <p:extLst>
      <p:ext uri="{BB962C8B-B14F-4D97-AF65-F5344CB8AC3E}">
        <p14:creationId xmlns:p14="http://schemas.microsoft.com/office/powerpoint/2010/main" val="4018928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‹Nº›</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TextBox 44">
            <a:extLst>
              <a:ext uri="{FF2B5EF4-FFF2-40B4-BE49-F238E27FC236}">
                <a16:creationId xmlns:a16="http://schemas.microsoft.com/office/drawing/2014/main" id="{B60CF0BB-3A5D-594C-4D06-701FDB511D4F}"/>
              </a:ext>
            </a:extLst>
          </p:cNvPr>
          <p:cNvSpPr txBox="1"/>
          <p:nvPr/>
        </p:nvSpPr>
        <p:spPr>
          <a:xfrm>
            <a:off x="388620" y="1737360"/>
            <a:ext cx="8378190" cy="2514600"/>
          </a:xfrm>
          <a:prstGeom prst="rect">
            <a:avLst/>
          </a:prstGeom>
          <a:noFill/>
        </p:spPr>
        <p:txBody>
          <a:bodyPr wrap="square" lIns="0" rIns="0">
            <a:spAutoFit/>
          </a:bodyPr>
          <a:lstStyle/>
          <a:p>
            <a:pPr>
              <a:spcAft>
                <a:spcPts val="400"/>
              </a:spcAft>
            </a:pPr>
            <a:r>
              <a:rPr sz="4000" b="1">
                <a:solidFill>
                  <a:srgbClr val="FFFFFF"/>
                </a:solidFill>
                <a:latin typeface="Arial"/>
              </a:rPr>
              <a:t>Permit-driven secure processing environments for the European Health Data Space</a:t>
            </a:r>
          </a:p>
        </p:txBody>
      </p:sp>
      <p:cxnSp>
        <p:nvCxnSpPr>
          <p:cNvPr id="3" name="Conector recto 2">
            <a:extLst>
              <a:ext uri="{FF2B5EF4-FFF2-40B4-BE49-F238E27FC236}">
                <a16:creationId xmlns:a16="http://schemas.microsoft.com/office/drawing/2014/main" id="{C3BED4D0-9EC6-62D0-3B00-B7BDAD3B6959}"/>
              </a:ext>
            </a:extLst>
          </p:cNvPr>
          <p:cNvCxnSpPr>
            <a:cxnSpLocks/>
          </p:cNvCxnSpPr>
          <p:nvPr/>
        </p:nvCxnSpPr>
        <p:spPr>
          <a:xfrm>
            <a:off x="297180" y="1508760"/>
            <a:ext cx="8561070" cy="0"/>
          </a:xfrm>
          <a:prstGeom prst="line">
            <a:avLst/>
          </a:prstGeom>
          <a:ln>
            <a:solidFill>
              <a:srgbClr val="00215C"/>
            </a:solidFill>
          </a:ln>
        </p:spPr>
        <p:style>
          <a:lnRef idx="2">
            <a:schemeClr val="accent1"/>
          </a:lnRef>
          <a:fillRef idx="0">
            <a:schemeClr val="accent1"/>
          </a:fillRef>
          <a:effectRef idx="1">
            <a:schemeClr val="accent1"/>
          </a:effectRef>
          <a:fontRef idx="minor">
            <a:schemeClr val="tx1"/>
          </a:fontRef>
        </p:style>
      </p:cxnSp>
      <p:cxnSp>
        <p:nvCxnSpPr>
          <p:cNvPr id="5" name="Conector recto 4">
            <a:extLst>
              <a:ext uri="{FF2B5EF4-FFF2-40B4-BE49-F238E27FC236}">
                <a16:creationId xmlns:a16="http://schemas.microsoft.com/office/drawing/2014/main" id="{1A34C8E7-BFA0-DED2-9259-DB4B75BE3E10}"/>
              </a:ext>
            </a:extLst>
          </p:cNvPr>
          <p:cNvCxnSpPr>
            <a:cxnSpLocks/>
          </p:cNvCxnSpPr>
          <p:nvPr/>
        </p:nvCxnSpPr>
        <p:spPr>
          <a:xfrm>
            <a:off x="251460" y="8709660"/>
            <a:ext cx="8652510" cy="0"/>
          </a:xfrm>
          <a:prstGeom prst="line">
            <a:avLst/>
          </a:prstGeom>
          <a:ln>
            <a:solidFill>
              <a:srgbClr val="00215C"/>
            </a:solidFill>
          </a:ln>
        </p:spPr>
        <p:style>
          <a:lnRef idx="2">
            <a:schemeClr val="accent1"/>
          </a:lnRef>
          <a:fillRef idx="0">
            <a:schemeClr val="accent1"/>
          </a:fillRef>
          <a:effectRef idx="1">
            <a:schemeClr val="accent1"/>
          </a:effectRef>
          <a:fontRef idx="minor">
            <a:schemeClr val="tx1"/>
          </a:fontRef>
        </p:style>
      </p:cxnSp>
      <p:sp>
        <p:nvSpPr>
          <p:cNvPr id="6" name="TextBox 44">
            <a:extLst>
              <a:ext uri="{FF2B5EF4-FFF2-40B4-BE49-F238E27FC236}">
                <a16:creationId xmlns:a16="http://schemas.microsoft.com/office/drawing/2014/main" id="{26067B5B-C75F-549D-D7CD-DB97FB3CC8C1}"/>
              </a:ext>
            </a:extLst>
          </p:cNvPr>
          <p:cNvSpPr txBox="1"/>
          <p:nvPr/>
        </p:nvSpPr>
        <p:spPr>
          <a:xfrm>
            <a:off x="388620" y="6537960"/>
            <a:ext cx="8652510" cy="964367"/>
          </a:xfrm>
          <a:prstGeom prst="rect">
            <a:avLst/>
          </a:prstGeom>
          <a:noFill/>
        </p:spPr>
        <p:txBody>
          <a:bodyPr wrap="square">
            <a:spAutoFit/>
          </a:bodyPr>
          <a:lstStyle/>
          <a:p>
            <a:pPr>
              <a:spcAft>
                <a:spcPts val="400"/>
              </a:spcAft>
            </a:pPr>
            <a:r>
              <a:rPr sz="1800" b="1" dirty="0">
                <a:solidFill>
                  <a:srgbClr val="FFFFFF"/>
                </a:solidFill>
                <a:latin typeface="Arial"/>
              </a:rPr>
              <a:t>Guillermo Pérez de </a:t>
            </a:r>
            <a:r>
              <a:rPr lang="es-ES" sz="1800" b="1" dirty="0">
                <a:solidFill>
                  <a:srgbClr val="FFFFFF"/>
                </a:solidFill>
                <a:latin typeface="Arial"/>
              </a:rPr>
              <a:t>Arenaza Pozo</a:t>
            </a:r>
            <a:r>
              <a:rPr sz="1800" b="1" dirty="0">
                <a:solidFill>
                  <a:srgbClr val="FFFFFF"/>
                </a:solidFill>
                <a:latin typeface="Arial"/>
              </a:rPr>
              <a:t> · Carlos Alonso Peña</a:t>
            </a:r>
          </a:p>
          <a:p>
            <a:pPr>
              <a:spcAft>
                <a:spcPts val="400"/>
              </a:spcAft>
            </a:pPr>
            <a:r>
              <a:rPr sz="1600" b="0" dirty="0">
                <a:solidFill>
                  <a:srgbClr val="FFFFFF"/>
                </a:solidFill>
                <a:latin typeface="Arial"/>
              </a:rPr>
              <a:t>Directorate-General for Data · Ministry for Digital Transformation and the Civil Service</a:t>
            </a:r>
          </a:p>
          <a:p>
            <a:pPr>
              <a:spcAft>
                <a:spcPts val="400"/>
              </a:spcAft>
            </a:pPr>
            <a:r>
              <a:rPr sz="1600" b="0" dirty="0">
                <a:solidFill>
                  <a:srgbClr val="FFFFFF"/>
                </a:solidFill>
                <a:latin typeface="Arial"/>
              </a:rPr>
              <a:t>IBERGRID 2026</a:t>
            </a:r>
          </a:p>
        </p:txBody>
      </p:sp>
      <p:sp>
        <p:nvSpPr>
          <p:cNvPr id="8" name="TextBox 44">
            <a:extLst>
              <a:ext uri="{FF2B5EF4-FFF2-40B4-BE49-F238E27FC236}">
                <a16:creationId xmlns:a16="http://schemas.microsoft.com/office/drawing/2014/main" id="{A28D0DF5-9CE8-7706-5BFF-BF54CFD3E467}"/>
              </a:ext>
            </a:extLst>
          </p:cNvPr>
          <p:cNvSpPr txBox="1"/>
          <p:nvPr/>
        </p:nvSpPr>
        <p:spPr>
          <a:xfrm>
            <a:off x="388620" y="4526280"/>
            <a:ext cx="8378190" cy="1005840"/>
          </a:xfrm>
          <a:prstGeom prst="rect">
            <a:avLst/>
          </a:prstGeom>
          <a:noFill/>
        </p:spPr>
        <p:txBody>
          <a:bodyPr wrap="square" lIns="0" rIns="0">
            <a:spAutoFit/>
          </a:bodyPr>
          <a:lstStyle/>
          <a:p>
            <a:pPr>
              <a:spcAft>
                <a:spcPts val="400"/>
              </a:spcAft>
            </a:pPr>
            <a:r>
              <a:rPr sz="2600" b="1">
                <a:solidFill>
                  <a:srgbClr val="FFCB1B"/>
                </a:solidFill>
                <a:latin typeface="Arial"/>
              </a:rPr>
              <a:t>Design and assessment of Spain’s National Health Data Space (ENDS)</a:t>
            </a:r>
          </a:p>
        </p:txBody>
      </p:sp>
      <p:cxnSp>
        <p:nvCxnSpPr>
          <p:cNvPr id="2" name="Conector recto 1">
            <a:extLst>
              <a:ext uri="{FF2B5EF4-FFF2-40B4-BE49-F238E27FC236}">
                <a16:creationId xmlns:a16="http://schemas.microsoft.com/office/drawing/2014/main" id="{E55B745B-7DE9-E95B-978C-C3F63D45B31D}"/>
              </a:ext>
            </a:extLst>
          </p:cNvPr>
          <p:cNvCxnSpPr>
            <a:cxnSpLocks/>
          </p:cNvCxnSpPr>
          <p:nvPr/>
        </p:nvCxnSpPr>
        <p:spPr>
          <a:xfrm>
            <a:off x="297180" y="1440180"/>
            <a:ext cx="8561070" cy="0"/>
          </a:xfrm>
          <a:prstGeom prst="line">
            <a:avLst/>
          </a:prstGeom>
          <a:ln w="22225">
            <a:solidFill>
              <a:srgbClr val="FFCB1B"/>
            </a:solidFill>
          </a:ln>
        </p:spPr>
        <p:style>
          <a:lnRef idx="2">
            <a:schemeClr val="accent1"/>
          </a:lnRef>
          <a:fillRef idx="0">
            <a:schemeClr val="accent1"/>
          </a:fillRef>
          <a:effectRef idx="1">
            <a:schemeClr val="accent1"/>
          </a:effectRef>
          <a:fontRef idx="minor">
            <a:schemeClr val="tx1"/>
          </a:fontRef>
        </p:style>
      </p:cxnSp>
      <p:cxnSp>
        <p:nvCxnSpPr>
          <p:cNvPr id="4" name="Conector recto 3">
            <a:extLst>
              <a:ext uri="{FF2B5EF4-FFF2-40B4-BE49-F238E27FC236}">
                <a16:creationId xmlns:a16="http://schemas.microsoft.com/office/drawing/2014/main" id="{4FEFF197-C171-C84F-52BA-88A7837164B8}"/>
              </a:ext>
            </a:extLst>
          </p:cNvPr>
          <p:cNvCxnSpPr>
            <a:cxnSpLocks/>
          </p:cNvCxnSpPr>
          <p:nvPr/>
        </p:nvCxnSpPr>
        <p:spPr>
          <a:xfrm>
            <a:off x="251460" y="8641080"/>
            <a:ext cx="8652510" cy="0"/>
          </a:xfrm>
          <a:prstGeom prst="line">
            <a:avLst/>
          </a:prstGeom>
          <a:ln w="22225">
            <a:solidFill>
              <a:srgbClr val="FFCB1B"/>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6040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What this talk covers</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OUTLINE</a:t>
            </a:r>
            <a:r>
              <a:rPr sz="1500" b="0" i="0">
                <a:solidFill>
                  <a:srgbClr val="24384B"/>
                </a:solidFill>
                <a:latin typeface="Arial"/>
              </a:rPr>
              <a:t>     From the regulatory problem to what is running today</a:t>
            </a:r>
          </a:p>
        </p:txBody>
      </p:sp>
      <p:sp>
        <p:nvSpPr>
          <p:cNvPr id="5" name="Rounded Rectangle 4"/>
          <p:cNvSpPr/>
          <p:nvPr/>
        </p:nvSpPr>
        <p:spPr>
          <a:xfrm>
            <a:off x="685800" y="2743200"/>
            <a:ext cx="3154680" cy="493776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960120" y="3063240"/>
            <a:ext cx="1051560" cy="105156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800" b="1">
                <a:solidFill>
                  <a:srgbClr val="FFCB1B"/>
                </a:solidFill>
                <a:latin typeface="Arial"/>
              </a:rPr>
              <a:t>01</a:t>
            </a:r>
          </a:p>
        </p:txBody>
      </p:sp>
      <p:sp>
        <p:nvSpPr>
          <p:cNvPr id="7" name="TextBox 6"/>
          <p:cNvSpPr txBox="1"/>
          <p:nvPr/>
        </p:nvSpPr>
        <p:spPr>
          <a:xfrm>
            <a:off x="960120" y="4343400"/>
            <a:ext cx="2697480" cy="1097280"/>
          </a:xfrm>
          <a:prstGeom prst="rect">
            <a:avLst/>
          </a:prstGeom>
          <a:noFill/>
        </p:spPr>
        <p:txBody>
          <a:bodyPr wrap="square" lIns="36576" tIns="18288" rIns="36576" bIns="18288" anchor="ctr">
            <a:spAutoFit/>
          </a:bodyPr>
          <a:lstStyle/>
          <a:p>
            <a:pPr algn="l">
              <a:spcAft>
                <a:spcPts val="400"/>
              </a:spcAft>
            </a:pPr>
            <a:r>
              <a:rPr sz="2200" b="1" i="0">
                <a:solidFill>
                  <a:srgbClr val="00215C"/>
                </a:solidFill>
                <a:latin typeface="Arial"/>
              </a:rPr>
              <a:t>Context</a:t>
            </a:r>
          </a:p>
        </p:txBody>
      </p:sp>
      <p:sp>
        <p:nvSpPr>
          <p:cNvPr id="8" name="TextBox 7"/>
          <p:cNvSpPr txBox="1"/>
          <p:nvPr/>
        </p:nvSpPr>
        <p:spPr>
          <a:xfrm>
            <a:off x="960120" y="5532120"/>
            <a:ext cx="2697480" cy="201168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Why the secure processing environment is the core of the EHDS</a:t>
            </a:r>
          </a:p>
        </p:txBody>
      </p:sp>
      <p:sp>
        <p:nvSpPr>
          <p:cNvPr id="9" name="Rounded Rectangle 8"/>
          <p:cNvSpPr/>
          <p:nvPr/>
        </p:nvSpPr>
        <p:spPr>
          <a:xfrm>
            <a:off x="4114800" y="2743200"/>
            <a:ext cx="3154680" cy="493776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4389120" y="3063240"/>
            <a:ext cx="1051560" cy="105156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800" b="1">
                <a:solidFill>
                  <a:srgbClr val="FFCB1B"/>
                </a:solidFill>
                <a:latin typeface="Arial"/>
              </a:rPr>
              <a:t>02</a:t>
            </a:r>
          </a:p>
        </p:txBody>
      </p:sp>
      <p:sp>
        <p:nvSpPr>
          <p:cNvPr id="11" name="TextBox 10"/>
          <p:cNvSpPr txBox="1"/>
          <p:nvPr/>
        </p:nvSpPr>
        <p:spPr>
          <a:xfrm>
            <a:off x="4389120" y="4343400"/>
            <a:ext cx="2697480" cy="1097280"/>
          </a:xfrm>
          <a:prstGeom prst="rect">
            <a:avLst/>
          </a:prstGeom>
          <a:noFill/>
        </p:spPr>
        <p:txBody>
          <a:bodyPr wrap="square" lIns="36576" tIns="18288" rIns="36576" bIns="18288" anchor="ctr">
            <a:spAutoFit/>
          </a:bodyPr>
          <a:lstStyle/>
          <a:p>
            <a:pPr algn="l">
              <a:spcAft>
                <a:spcPts val="400"/>
              </a:spcAft>
            </a:pPr>
            <a:r>
              <a:rPr sz="2200" b="1" i="0">
                <a:solidFill>
                  <a:srgbClr val="00215C"/>
                </a:solidFill>
                <a:latin typeface="Arial"/>
              </a:rPr>
              <a:t>Governance</a:t>
            </a:r>
          </a:p>
        </p:txBody>
      </p:sp>
      <p:sp>
        <p:nvSpPr>
          <p:cNvPr id="12" name="TextBox 11"/>
          <p:cNvSpPr txBox="1"/>
          <p:nvPr/>
        </p:nvSpPr>
        <p:spPr>
          <a:xfrm>
            <a:off x="4389120" y="5532120"/>
            <a:ext cx="2697480" cy="201168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Who decides, who enforces, and twelve verifiable requirements</a:t>
            </a:r>
          </a:p>
        </p:txBody>
      </p:sp>
      <p:sp>
        <p:nvSpPr>
          <p:cNvPr id="13" name="Rounded Rectangle 12"/>
          <p:cNvSpPr/>
          <p:nvPr/>
        </p:nvSpPr>
        <p:spPr>
          <a:xfrm>
            <a:off x="7543800" y="2743200"/>
            <a:ext cx="3154680" cy="493776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7818120" y="3063240"/>
            <a:ext cx="1051560" cy="105156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800" b="1">
                <a:solidFill>
                  <a:srgbClr val="FFCB1B"/>
                </a:solidFill>
                <a:latin typeface="Arial"/>
              </a:rPr>
              <a:t>03</a:t>
            </a:r>
          </a:p>
        </p:txBody>
      </p:sp>
      <p:sp>
        <p:nvSpPr>
          <p:cNvPr id="15" name="TextBox 14"/>
          <p:cNvSpPr txBox="1"/>
          <p:nvPr/>
        </p:nvSpPr>
        <p:spPr>
          <a:xfrm>
            <a:off x="7818120" y="4343400"/>
            <a:ext cx="2697480" cy="1097280"/>
          </a:xfrm>
          <a:prstGeom prst="rect">
            <a:avLst/>
          </a:prstGeom>
          <a:noFill/>
        </p:spPr>
        <p:txBody>
          <a:bodyPr wrap="square" lIns="36576" tIns="18288" rIns="36576" bIns="18288" anchor="ctr">
            <a:spAutoFit/>
          </a:bodyPr>
          <a:lstStyle/>
          <a:p>
            <a:pPr algn="l">
              <a:spcAft>
                <a:spcPts val="400"/>
              </a:spcAft>
            </a:pPr>
            <a:r>
              <a:rPr sz="2200" b="1" i="0">
                <a:solidFill>
                  <a:srgbClr val="00215C"/>
                </a:solidFill>
                <a:latin typeface="Arial"/>
              </a:rPr>
              <a:t>Access walkthrough</a:t>
            </a:r>
          </a:p>
        </p:txBody>
      </p:sp>
      <p:sp>
        <p:nvSpPr>
          <p:cNvPr id="16" name="TextBox 15"/>
          <p:cNvSpPr txBox="1"/>
          <p:nvPr/>
        </p:nvSpPr>
        <p:spPr>
          <a:xfrm>
            <a:off x="7818120" y="5532120"/>
            <a:ext cx="2697480" cy="201168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How each actor reaches ENDS, step by step</a:t>
            </a:r>
          </a:p>
        </p:txBody>
      </p:sp>
      <p:sp>
        <p:nvSpPr>
          <p:cNvPr id="17" name="Rounded Rectangle 16"/>
          <p:cNvSpPr/>
          <p:nvPr/>
        </p:nvSpPr>
        <p:spPr>
          <a:xfrm>
            <a:off x="10972800" y="2743200"/>
            <a:ext cx="3154680" cy="493776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11247120" y="3063240"/>
            <a:ext cx="1051560" cy="105156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800" b="1">
                <a:solidFill>
                  <a:srgbClr val="FFCB1B"/>
                </a:solidFill>
                <a:latin typeface="Arial"/>
              </a:rPr>
              <a:t>04</a:t>
            </a:r>
          </a:p>
        </p:txBody>
      </p:sp>
      <p:sp>
        <p:nvSpPr>
          <p:cNvPr id="19" name="TextBox 18"/>
          <p:cNvSpPr txBox="1"/>
          <p:nvPr/>
        </p:nvSpPr>
        <p:spPr>
          <a:xfrm>
            <a:off x="11247120" y="4343400"/>
            <a:ext cx="2697480" cy="1097280"/>
          </a:xfrm>
          <a:prstGeom prst="rect">
            <a:avLst/>
          </a:prstGeom>
          <a:noFill/>
        </p:spPr>
        <p:txBody>
          <a:bodyPr wrap="square" lIns="36576" tIns="18288" rIns="36576" bIns="18288" anchor="ctr">
            <a:spAutoFit/>
          </a:bodyPr>
          <a:lstStyle/>
          <a:p>
            <a:pPr algn="l">
              <a:spcAft>
                <a:spcPts val="400"/>
              </a:spcAft>
            </a:pPr>
            <a:r>
              <a:rPr sz="2200" b="1" i="0">
                <a:solidFill>
                  <a:srgbClr val="00215C"/>
                </a:solidFill>
                <a:latin typeface="Arial"/>
              </a:rPr>
              <a:t>Infrastructure &amp; provisioning</a:t>
            </a:r>
          </a:p>
        </p:txBody>
      </p:sp>
      <p:sp>
        <p:nvSpPr>
          <p:cNvPr id="20" name="TextBox 19"/>
          <p:cNvSpPr txBox="1"/>
          <p:nvPr/>
        </p:nvSpPr>
        <p:spPr>
          <a:xfrm>
            <a:off x="11247120" y="5532120"/>
            <a:ext cx="2697480" cy="201168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Sovereign hybrid platform and permit-driven environments</a:t>
            </a:r>
          </a:p>
        </p:txBody>
      </p:sp>
      <p:sp>
        <p:nvSpPr>
          <p:cNvPr id="21" name="Rounded Rectangle 20"/>
          <p:cNvSpPr/>
          <p:nvPr/>
        </p:nvSpPr>
        <p:spPr>
          <a:xfrm>
            <a:off x="14401800" y="2743200"/>
            <a:ext cx="3154680" cy="493776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Oval 21"/>
          <p:cNvSpPr/>
          <p:nvPr/>
        </p:nvSpPr>
        <p:spPr>
          <a:xfrm>
            <a:off x="14676120" y="3063240"/>
            <a:ext cx="1051560" cy="105156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800" b="1">
                <a:solidFill>
                  <a:srgbClr val="FFCB1B"/>
                </a:solidFill>
                <a:latin typeface="Arial"/>
              </a:rPr>
              <a:t>05</a:t>
            </a:r>
          </a:p>
        </p:txBody>
      </p:sp>
      <p:sp>
        <p:nvSpPr>
          <p:cNvPr id="23" name="TextBox 22"/>
          <p:cNvSpPr txBox="1"/>
          <p:nvPr/>
        </p:nvSpPr>
        <p:spPr>
          <a:xfrm>
            <a:off x="14676120" y="4343400"/>
            <a:ext cx="2697480" cy="1097280"/>
          </a:xfrm>
          <a:prstGeom prst="rect">
            <a:avLst/>
          </a:prstGeom>
          <a:noFill/>
        </p:spPr>
        <p:txBody>
          <a:bodyPr wrap="square" lIns="36576" tIns="18288" rIns="36576" bIns="18288" anchor="ctr">
            <a:spAutoFit/>
          </a:bodyPr>
          <a:lstStyle/>
          <a:p>
            <a:pPr algn="l">
              <a:spcAft>
                <a:spcPts val="400"/>
              </a:spcAft>
            </a:pPr>
            <a:r>
              <a:rPr sz="2200" b="1" i="0">
                <a:solidFill>
                  <a:srgbClr val="00215C"/>
                </a:solidFill>
                <a:latin typeface="Arial"/>
              </a:rPr>
              <a:t>Cybersecurity &amp; status</a:t>
            </a:r>
          </a:p>
        </p:txBody>
      </p:sp>
      <p:sp>
        <p:nvSpPr>
          <p:cNvPr id="24" name="TextBox 23"/>
          <p:cNvSpPr txBox="1"/>
          <p:nvPr/>
        </p:nvSpPr>
        <p:spPr>
          <a:xfrm>
            <a:off x="14676120" y="5532120"/>
            <a:ext cx="2697480" cy="201168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Defence in depth, operations and what is in place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Under the EHDS, the secure processing environment is the only gateway to permitted data</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01 · CONTEXT</a:t>
            </a:r>
            <a:r>
              <a:rPr sz="1500" b="0" i="0">
                <a:solidFill>
                  <a:srgbClr val="24384B"/>
                </a:solidFill>
                <a:latin typeface="Arial"/>
              </a:rPr>
              <a:t>     Regulation fixes outcomes, not architectures</a:t>
            </a:r>
          </a:p>
        </p:txBody>
      </p:sp>
      <p:sp>
        <p:nvSpPr>
          <p:cNvPr id="5" name="Rounded Rectangle 4"/>
          <p:cNvSpPr/>
          <p:nvPr/>
        </p:nvSpPr>
        <p:spPr>
          <a:xfrm>
            <a:off x="685800" y="2148840"/>
            <a:ext cx="8229600" cy="379476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ounded Rectangle 5"/>
          <p:cNvSpPr/>
          <p:nvPr/>
        </p:nvSpPr>
        <p:spPr>
          <a:xfrm>
            <a:off x="685800" y="2148840"/>
            <a:ext cx="8229600" cy="566928"/>
          </a:xfrm>
          <a:prstGeom prst="roundRect">
            <a:avLst>
              <a:gd name="adj" fmla="val 18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886968" y="2148840"/>
            <a:ext cx="782726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EHDS Regulation (EU) 2025/327 · Article 73</a:t>
            </a:r>
          </a:p>
        </p:txBody>
      </p:sp>
      <p:sp>
        <p:nvSpPr>
          <p:cNvPr id="8" name="Oval 7"/>
          <p:cNvSpPr/>
          <p:nvPr/>
        </p:nvSpPr>
        <p:spPr>
          <a:xfrm>
            <a:off x="914400" y="292608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a</a:t>
            </a:r>
          </a:p>
        </p:txBody>
      </p:sp>
      <p:sp>
        <p:nvSpPr>
          <p:cNvPr id="9" name="TextBox 8"/>
          <p:cNvSpPr txBox="1"/>
          <p:nvPr/>
        </p:nvSpPr>
        <p:spPr>
          <a:xfrm>
            <a:off x="1554480" y="281635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Only the people named in the permit</a:t>
            </a:r>
          </a:p>
        </p:txBody>
      </p:sp>
      <p:sp>
        <p:nvSpPr>
          <p:cNvPr id="10" name="Oval 9"/>
          <p:cNvSpPr/>
          <p:nvPr/>
        </p:nvSpPr>
        <p:spPr>
          <a:xfrm>
            <a:off x="4892040" y="292608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b</a:t>
            </a:r>
          </a:p>
        </p:txBody>
      </p:sp>
      <p:sp>
        <p:nvSpPr>
          <p:cNvPr id="11" name="TextBox 10"/>
          <p:cNvSpPr txBox="1"/>
          <p:nvPr/>
        </p:nvSpPr>
        <p:spPr>
          <a:xfrm>
            <a:off x="5532120" y="281635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No unauthorised reading, copying or removal</a:t>
            </a:r>
          </a:p>
        </p:txBody>
      </p:sp>
      <p:sp>
        <p:nvSpPr>
          <p:cNvPr id="12" name="Oval 11"/>
          <p:cNvSpPr/>
          <p:nvPr/>
        </p:nvSpPr>
        <p:spPr>
          <a:xfrm>
            <a:off x="914400" y="388620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c</a:t>
            </a:r>
          </a:p>
        </p:txBody>
      </p:sp>
      <p:sp>
        <p:nvSpPr>
          <p:cNvPr id="13" name="TextBox 12"/>
          <p:cNvSpPr txBox="1"/>
          <p:nvPr/>
        </p:nvSpPr>
        <p:spPr>
          <a:xfrm>
            <a:off x="1554480" y="377647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Few identifiable people handle the data</a:t>
            </a:r>
          </a:p>
        </p:txBody>
      </p:sp>
      <p:sp>
        <p:nvSpPr>
          <p:cNvPr id="14" name="Oval 13"/>
          <p:cNvSpPr/>
          <p:nvPr/>
        </p:nvSpPr>
        <p:spPr>
          <a:xfrm>
            <a:off x="4892040" y="388620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d</a:t>
            </a:r>
          </a:p>
        </p:txBody>
      </p:sp>
      <p:sp>
        <p:nvSpPr>
          <p:cNvPr id="15" name="TextBox 14"/>
          <p:cNvSpPr txBox="1"/>
          <p:nvPr/>
        </p:nvSpPr>
        <p:spPr>
          <a:xfrm>
            <a:off x="5532120" y="377647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Unique identities; permitted data only</a:t>
            </a:r>
          </a:p>
        </p:txBody>
      </p:sp>
      <p:sp>
        <p:nvSpPr>
          <p:cNvPr id="16" name="Oval 15"/>
          <p:cNvSpPr/>
          <p:nvPr/>
        </p:nvSpPr>
        <p:spPr>
          <a:xfrm>
            <a:off x="914400" y="484632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e</a:t>
            </a:r>
          </a:p>
        </p:txBody>
      </p:sp>
      <p:sp>
        <p:nvSpPr>
          <p:cNvPr id="17" name="TextBox 16"/>
          <p:cNvSpPr txBox="1"/>
          <p:nvPr/>
        </p:nvSpPr>
        <p:spPr>
          <a:xfrm>
            <a:off x="1554480" y="473659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Identifiable logs; access logs ≥ 1 year</a:t>
            </a:r>
          </a:p>
        </p:txBody>
      </p:sp>
      <p:sp>
        <p:nvSpPr>
          <p:cNvPr id="18" name="Oval 17"/>
          <p:cNvSpPr/>
          <p:nvPr/>
        </p:nvSpPr>
        <p:spPr>
          <a:xfrm>
            <a:off x="4892040" y="4846320"/>
            <a:ext cx="502920" cy="502920"/>
          </a:xfrm>
          <a:prstGeom prst="ellipse">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600" b="1">
                <a:solidFill>
                  <a:srgbClr val="00215C"/>
                </a:solidFill>
                <a:latin typeface="Arial"/>
              </a:rPr>
              <a:t>f</a:t>
            </a:r>
          </a:p>
        </p:txBody>
      </p:sp>
      <p:sp>
        <p:nvSpPr>
          <p:cNvPr id="19" name="TextBox 18"/>
          <p:cNvSpPr txBox="1"/>
          <p:nvPr/>
        </p:nvSpPr>
        <p:spPr>
          <a:xfrm>
            <a:off x="5532120" y="4736592"/>
            <a:ext cx="3246120" cy="731520"/>
          </a:xfrm>
          <a:prstGeom prst="rect">
            <a:avLst/>
          </a:prstGeom>
          <a:noFill/>
        </p:spPr>
        <p:txBody>
          <a:bodyPr wrap="square" lIns="36576" tIns="18288" rIns="36576" bIns="18288" anchor="ctr">
            <a:spAutoFit/>
          </a:bodyPr>
          <a:lstStyle/>
          <a:p>
            <a:pPr algn="l">
              <a:spcAft>
                <a:spcPts val="400"/>
              </a:spcAft>
            </a:pPr>
            <a:r>
              <a:rPr sz="1600" b="0" i="0">
                <a:solidFill>
                  <a:srgbClr val="24384B"/>
                </a:solidFill>
                <a:latin typeface="Arial"/>
              </a:rPr>
              <a:t>Continuous monitoring of the measures</a:t>
            </a:r>
          </a:p>
        </p:txBody>
      </p:sp>
      <p:sp>
        <p:nvSpPr>
          <p:cNvPr id="20" name="Rounded Rectangle 19"/>
          <p:cNvSpPr/>
          <p:nvPr/>
        </p:nvSpPr>
        <p:spPr>
          <a:xfrm>
            <a:off x="685800" y="6172200"/>
            <a:ext cx="8229600" cy="21031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Rounded Rectangle 20"/>
          <p:cNvSpPr/>
          <p:nvPr/>
        </p:nvSpPr>
        <p:spPr>
          <a:xfrm>
            <a:off x="685800" y="6172200"/>
            <a:ext cx="8229600" cy="566928"/>
          </a:xfrm>
          <a:prstGeom prst="roundRect">
            <a:avLst>
              <a:gd name="adj" fmla="val 18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886968" y="6172200"/>
            <a:ext cx="782726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Data Governance Act (EU) 2022/868 · Article 2(20)</a:t>
            </a:r>
          </a:p>
        </p:txBody>
      </p:sp>
      <p:sp>
        <p:nvSpPr>
          <p:cNvPr id="23" name="TextBox 22"/>
          <p:cNvSpPr txBox="1"/>
          <p:nvPr/>
        </p:nvSpPr>
        <p:spPr>
          <a:xfrm>
            <a:off x="914400" y="6858000"/>
            <a:ext cx="7772400" cy="1371600"/>
          </a:xfrm>
          <a:prstGeom prst="rect">
            <a:avLst/>
          </a:prstGeom>
          <a:noFill/>
        </p:spPr>
        <p:txBody>
          <a:bodyPr wrap="square" lIns="36576" tIns="18288" rIns="36576" bIns="18288" anchor="t">
            <a:spAutoFit/>
          </a:bodyPr>
          <a:lstStyle/>
          <a:p>
            <a:pPr algn="l">
              <a:spcAft>
                <a:spcPts val="400"/>
              </a:spcAft>
            </a:pPr>
            <a:r>
              <a:rPr sz="1900" b="0" i="0">
                <a:solidFill>
                  <a:srgbClr val="24384B"/>
                </a:solidFill>
                <a:latin typeface="Arial"/>
              </a:rPr>
              <a:t>The SPE provider must determine and supervise every processing action: display, storage, download, export and the computation of derived data.</a:t>
            </a:r>
          </a:p>
        </p:txBody>
      </p:sp>
      <p:sp>
        <p:nvSpPr>
          <p:cNvPr id="24" name="Rounded Rectangle 23"/>
          <p:cNvSpPr/>
          <p:nvPr/>
        </p:nvSpPr>
        <p:spPr>
          <a:xfrm>
            <a:off x="9281160" y="2148840"/>
            <a:ext cx="8321040" cy="379476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Rounded Rectangle 24"/>
          <p:cNvSpPr/>
          <p:nvPr/>
        </p:nvSpPr>
        <p:spPr>
          <a:xfrm>
            <a:off x="9281160" y="2148840"/>
            <a:ext cx="8321040" cy="566928"/>
          </a:xfrm>
          <a:prstGeom prst="roundRect">
            <a:avLst>
              <a:gd name="adj" fmla="val 18000"/>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9482328" y="2148840"/>
            <a:ext cx="7918704" cy="566928"/>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Timeline</a:t>
            </a:r>
          </a:p>
        </p:txBody>
      </p:sp>
      <p:cxnSp>
        <p:nvCxnSpPr>
          <p:cNvPr id="27" name="Connector 26"/>
          <p:cNvCxnSpPr/>
          <p:nvPr/>
        </p:nvCxnSpPr>
        <p:spPr>
          <a:xfrm>
            <a:off x="9692640" y="4069080"/>
            <a:ext cx="7635240" cy="0"/>
          </a:xfrm>
          <a:prstGeom prst="line">
            <a:avLst/>
          </a:prstGeom>
          <a:ln w="381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9829800" y="3886200"/>
            <a:ext cx="365760" cy="36576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9" name="TextBox 28"/>
          <p:cNvSpPr txBox="1"/>
          <p:nvPr/>
        </p:nvSpPr>
        <p:spPr>
          <a:xfrm>
            <a:off x="9189719" y="2788920"/>
            <a:ext cx="1645920" cy="1005840"/>
          </a:xfrm>
          <a:prstGeom prst="rect">
            <a:avLst/>
          </a:prstGeom>
          <a:noFill/>
        </p:spPr>
        <p:txBody>
          <a:bodyPr wrap="square" lIns="36576" tIns="18288" rIns="36576" bIns="18288" anchor="b">
            <a:spAutoFit/>
          </a:bodyPr>
          <a:lstStyle/>
          <a:p>
            <a:pPr algn="ctr">
              <a:spcAft>
                <a:spcPts val="0"/>
              </a:spcAft>
            </a:pPr>
            <a:r>
              <a:rPr sz="1300" b="1" i="0">
                <a:solidFill>
                  <a:srgbClr val="00215C"/>
                </a:solidFill>
                <a:latin typeface="Arial"/>
              </a:rPr>
              <a:t>Mar 2025</a:t>
            </a:r>
          </a:p>
          <a:p>
            <a:pPr algn="ctr">
              <a:spcAft>
                <a:spcPts val="0"/>
              </a:spcAft>
            </a:pPr>
            <a:r>
              <a:rPr sz="1300" b="0" i="0">
                <a:solidFill>
                  <a:srgbClr val="24384B"/>
                </a:solidFill>
                <a:latin typeface="Arial"/>
              </a:rPr>
              <a:t>EHDS in force</a:t>
            </a:r>
          </a:p>
        </p:txBody>
      </p:sp>
      <p:sp>
        <p:nvSpPr>
          <p:cNvPr id="30" name="Oval 29"/>
          <p:cNvSpPr/>
          <p:nvPr/>
        </p:nvSpPr>
        <p:spPr>
          <a:xfrm>
            <a:off x="11475720" y="3886200"/>
            <a:ext cx="365760" cy="36576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1" name="TextBox 30"/>
          <p:cNvSpPr txBox="1"/>
          <p:nvPr/>
        </p:nvSpPr>
        <p:spPr>
          <a:xfrm>
            <a:off x="10835640" y="4389120"/>
            <a:ext cx="1645920" cy="1005840"/>
          </a:xfrm>
          <a:prstGeom prst="rect">
            <a:avLst/>
          </a:prstGeom>
          <a:noFill/>
        </p:spPr>
        <p:txBody>
          <a:bodyPr wrap="square" lIns="36576" tIns="18288" rIns="36576" bIns="18288" anchor="t">
            <a:spAutoFit/>
          </a:bodyPr>
          <a:lstStyle/>
          <a:p>
            <a:pPr algn="ctr">
              <a:spcAft>
                <a:spcPts val="0"/>
              </a:spcAft>
            </a:pPr>
            <a:r>
              <a:rPr sz="1300" b="1" i="0">
                <a:solidFill>
                  <a:srgbClr val="00215C"/>
                </a:solidFill>
                <a:latin typeface="Arial"/>
              </a:rPr>
              <a:t>Jan 2026</a:t>
            </a:r>
          </a:p>
          <a:p>
            <a:pPr algn="ctr">
              <a:spcAft>
                <a:spcPts val="0"/>
              </a:spcAft>
            </a:pPr>
            <a:r>
              <a:rPr sz="1300" b="0" i="0">
                <a:solidFill>
                  <a:srgbClr val="24384B"/>
                </a:solidFill>
                <a:latin typeface="Arial"/>
              </a:rPr>
              <a:t>ENDS launched</a:t>
            </a:r>
          </a:p>
        </p:txBody>
      </p:sp>
      <p:sp>
        <p:nvSpPr>
          <p:cNvPr id="32" name="Oval 31"/>
          <p:cNvSpPr/>
          <p:nvPr/>
        </p:nvSpPr>
        <p:spPr>
          <a:xfrm>
            <a:off x="13030200" y="3886200"/>
            <a:ext cx="365760" cy="36576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3" name="TextBox 32"/>
          <p:cNvSpPr txBox="1"/>
          <p:nvPr/>
        </p:nvSpPr>
        <p:spPr>
          <a:xfrm>
            <a:off x="12390119" y="4389120"/>
            <a:ext cx="1645920" cy="1005840"/>
          </a:xfrm>
          <a:prstGeom prst="rect">
            <a:avLst/>
          </a:prstGeom>
          <a:noFill/>
        </p:spPr>
        <p:txBody>
          <a:bodyPr wrap="square" lIns="36576" tIns="18288" rIns="36576" bIns="18288" anchor="t">
            <a:spAutoFit/>
          </a:bodyPr>
          <a:lstStyle/>
          <a:p>
            <a:pPr algn="ctr">
              <a:spcAft>
                <a:spcPts val="0"/>
              </a:spcAft>
            </a:pPr>
            <a:r>
              <a:rPr sz="1300" b="1" i="0">
                <a:solidFill>
                  <a:srgbClr val="00215C"/>
                </a:solidFill>
                <a:latin typeface="Arial"/>
              </a:rPr>
              <a:t>May 2026</a:t>
            </a:r>
          </a:p>
          <a:p>
            <a:pPr algn="ctr">
              <a:spcAft>
                <a:spcPts val="0"/>
              </a:spcAft>
            </a:pPr>
            <a:r>
              <a:rPr sz="1300" b="0" i="0">
                <a:solidFill>
                  <a:srgbClr val="24384B"/>
                </a:solidFill>
                <a:latin typeface="Arial"/>
              </a:rPr>
              <a:t>RD 415/2026</a:t>
            </a:r>
          </a:p>
        </p:txBody>
      </p:sp>
      <p:sp>
        <p:nvSpPr>
          <p:cNvPr id="34" name="Oval 33"/>
          <p:cNvSpPr/>
          <p:nvPr/>
        </p:nvSpPr>
        <p:spPr>
          <a:xfrm>
            <a:off x="14538960" y="3886200"/>
            <a:ext cx="365760" cy="36576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5" name="TextBox 34"/>
          <p:cNvSpPr txBox="1"/>
          <p:nvPr/>
        </p:nvSpPr>
        <p:spPr>
          <a:xfrm>
            <a:off x="13898880" y="2788920"/>
            <a:ext cx="1645920" cy="1005840"/>
          </a:xfrm>
          <a:prstGeom prst="rect">
            <a:avLst/>
          </a:prstGeom>
          <a:noFill/>
        </p:spPr>
        <p:txBody>
          <a:bodyPr wrap="square" lIns="36576" tIns="18288" rIns="36576" bIns="18288" anchor="b">
            <a:spAutoFit/>
          </a:bodyPr>
          <a:lstStyle/>
          <a:p>
            <a:pPr algn="ctr">
              <a:spcAft>
                <a:spcPts val="0"/>
              </a:spcAft>
            </a:pPr>
            <a:r>
              <a:rPr sz="1300" b="1" i="0">
                <a:solidFill>
                  <a:srgbClr val="00215C"/>
                </a:solidFill>
                <a:latin typeface="Arial"/>
              </a:rPr>
              <a:t>26 Mar 2027</a:t>
            </a:r>
          </a:p>
          <a:p>
            <a:pPr algn="ctr">
              <a:spcAft>
                <a:spcPts val="0"/>
              </a:spcAft>
            </a:pPr>
            <a:r>
              <a:rPr sz="1300" b="0" i="0">
                <a:solidFill>
                  <a:srgbClr val="24384B"/>
                </a:solidFill>
                <a:latin typeface="Arial"/>
              </a:rPr>
              <a:t>SPE implementing act due</a:t>
            </a:r>
          </a:p>
        </p:txBody>
      </p:sp>
      <p:sp>
        <p:nvSpPr>
          <p:cNvPr id="36" name="Oval 35"/>
          <p:cNvSpPr/>
          <p:nvPr/>
        </p:nvSpPr>
        <p:spPr>
          <a:xfrm>
            <a:off x="16230600" y="3886200"/>
            <a:ext cx="365760" cy="36576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7" name="TextBox 36"/>
          <p:cNvSpPr txBox="1"/>
          <p:nvPr/>
        </p:nvSpPr>
        <p:spPr>
          <a:xfrm>
            <a:off x="15590520" y="2788920"/>
            <a:ext cx="1645920" cy="1005840"/>
          </a:xfrm>
          <a:prstGeom prst="rect">
            <a:avLst/>
          </a:prstGeom>
          <a:noFill/>
        </p:spPr>
        <p:txBody>
          <a:bodyPr wrap="square" lIns="36576" tIns="18288" rIns="36576" bIns="18288" anchor="b">
            <a:spAutoFit/>
          </a:bodyPr>
          <a:lstStyle/>
          <a:p>
            <a:pPr algn="ctr">
              <a:spcAft>
                <a:spcPts val="0"/>
              </a:spcAft>
            </a:pPr>
            <a:r>
              <a:rPr sz="1300" b="1" i="0">
                <a:solidFill>
                  <a:srgbClr val="00215C"/>
                </a:solidFill>
                <a:latin typeface="Arial"/>
              </a:rPr>
              <a:t>Mar 2029</a:t>
            </a:r>
          </a:p>
          <a:p>
            <a:pPr algn="ctr">
              <a:spcAft>
                <a:spcPts val="0"/>
              </a:spcAft>
            </a:pPr>
            <a:r>
              <a:rPr sz="1300" b="0" i="0">
                <a:solidFill>
                  <a:srgbClr val="24384B"/>
                </a:solidFill>
                <a:latin typeface="Arial"/>
              </a:rPr>
              <a:t>Rules apply</a:t>
            </a:r>
          </a:p>
        </p:txBody>
      </p:sp>
      <p:sp>
        <p:nvSpPr>
          <p:cNvPr id="38" name="TextBox 37"/>
          <p:cNvSpPr txBox="1"/>
          <p:nvPr/>
        </p:nvSpPr>
        <p:spPr>
          <a:xfrm>
            <a:off x="9555480" y="5440680"/>
            <a:ext cx="7863840" cy="411480"/>
          </a:xfrm>
          <a:prstGeom prst="rect">
            <a:avLst/>
          </a:prstGeom>
          <a:noFill/>
        </p:spPr>
        <p:txBody>
          <a:bodyPr wrap="square" lIns="36576" tIns="18288" rIns="36576" bIns="18288" anchor="t">
            <a:spAutoFit/>
          </a:bodyPr>
          <a:lstStyle/>
          <a:p>
            <a:pPr algn="l">
              <a:spcAft>
                <a:spcPts val="400"/>
              </a:spcAft>
            </a:pPr>
            <a:r>
              <a:rPr sz="1300" b="1" i="0">
                <a:solidFill>
                  <a:srgbClr val="0542BD"/>
                </a:solidFill>
                <a:latin typeface="Arial"/>
              </a:rPr>
              <a:t>●  EU milestones    </a:t>
            </a:r>
            <a:r>
              <a:rPr sz="1300" b="1" i="0">
                <a:solidFill>
                  <a:srgbClr val="C79A00"/>
                </a:solidFill>
                <a:latin typeface="Arial"/>
              </a:rPr>
              <a:t>●  Spain</a:t>
            </a:r>
          </a:p>
        </p:txBody>
      </p:sp>
      <p:sp>
        <p:nvSpPr>
          <p:cNvPr id="39" name="Rounded Rectangle 38"/>
          <p:cNvSpPr/>
          <p:nvPr/>
        </p:nvSpPr>
        <p:spPr>
          <a:xfrm>
            <a:off x="9281160" y="6172200"/>
            <a:ext cx="8321040" cy="21031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Rounded Rectangle 39"/>
          <p:cNvSpPr/>
          <p:nvPr/>
        </p:nvSpPr>
        <p:spPr>
          <a:xfrm>
            <a:off x="9281160" y="6172200"/>
            <a:ext cx="8321040" cy="566928"/>
          </a:xfrm>
          <a:prstGeom prst="roundRect">
            <a:avLst>
              <a:gd name="adj" fmla="val 18000"/>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TextBox 40"/>
          <p:cNvSpPr txBox="1"/>
          <p:nvPr/>
        </p:nvSpPr>
        <p:spPr>
          <a:xfrm>
            <a:off x="9482328" y="6172200"/>
            <a:ext cx="7918704" cy="566928"/>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TEHDAS2 D7.4 · non-binding reference</a:t>
            </a:r>
          </a:p>
        </p:txBody>
      </p:sp>
      <p:sp>
        <p:nvSpPr>
          <p:cNvPr id="42" name="TextBox 41"/>
          <p:cNvSpPr txBox="1"/>
          <p:nvPr/>
        </p:nvSpPr>
        <p:spPr>
          <a:xfrm>
            <a:off x="9509760" y="6858000"/>
            <a:ext cx="3931920" cy="1371600"/>
          </a:xfrm>
          <a:prstGeom prst="rect">
            <a:avLst/>
          </a:prstGeom>
          <a:noFill/>
        </p:spPr>
        <p:txBody>
          <a:bodyPr wrap="square" lIns="36576" tIns="18288" rIns="36576" bIns="18288" anchor="t">
            <a:spAutoFit/>
          </a:bodyPr>
          <a:lstStyle/>
          <a:p>
            <a:pPr marL="292608" indent="-219456" algn="l">
              <a:spcAft>
                <a:spcPts val="300"/>
              </a:spcAft>
              <a:buClr>
                <a:srgbClr val="0542BD"/>
              </a:buClr>
              <a:buFont typeface="Arial"/>
              <a:buChar char="•"/>
            </a:pPr>
            <a:r>
              <a:rPr sz="1500" b="0" i="0">
                <a:solidFill>
                  <a:srgbClr val="24384B"/>
                </a:solidFill>
                <a:latin typeface="Arial"/>
              </a:rPr>
              <a:t>SPE as a service</a:t>
            </a:r>
          </a:p>
          <a:p>
            <a:pPr marL="292608" indent="-219456" algn="l">
              <a:spcAft>
                <a:spcPts val="300"/>
              </a:spcAft>
              <a:buClr>
                <a:srgbClr val="0542BD"/>
              </a:buClr>
              <a:buFont typeface="Arial"/>
              <a:buChar char="•"/>
            </a:pPr>
            <a:r>
              <a:rPr sz="1500" b="0" i="0">
                <a:solidFill>
                  <a:srgbClr val="24384B"/>
                </a:solidFill>
                <a:latin typeface="Arial"/>
              </a:rPr>
              <a:t>ISMS referenced to ISO/IEC 27001</a:t>
            </a:r>
          </a:p>
          <a:p>
            <a:pPr marL="292608" indent="-219456" algn="l">
              <a:spcAft>
                <a:spcPts val="300"/>
              </a:spcAft>
              <a:buClr>
                <a:srgbClr val="0542BD"/>
              </a:buClr>
              <a:buFont typeface="Arial"/>
              <a:buChar char="•"/>
            </a:pPr>
            <a:r>
              <a:rPr sz="1500" b="0" i="0">
                <a:solidFill>
                  <a:srgbClr val="24384B"/>
                </a:solidFill>
                <a:latin typeface="Arial"/>
              </a:rPr>
              <a:t>Audits: yearly internal, external every 3 years</a:t>
            </a:r>
          </a:p>
        </p:txBody>
      </p:sp>
      <p:sp>
        <p:nvSpPr>
          <p:cNvPr id="43" name="TextBox 42"/>
          <p:cNvSpPr txBox="1"/>
          <p:nvPr/>
        </p:nvSpPr>
        <p:spPr>
          <a:xfrm>
            <a:off x="13533120" y="6858000"/>
            <a:ext cx="3931920" cy="1371600"/>
          </a:xfrm>
          <a:prstGeom prst="rect">
            <a:avLst/>
          </a:prstGeom>
          <a:noFill/>
        </p:spPr>
        <p:txBody>
          <a:bodyPr wrap="square" lIns="36576" tIns="18288" rIns="36576" bIns="18288" anchor="t">
            <a:spAutoFit/>
          </a:bodyPr>
          <a:lstStyle/>
          <a:p>
            <a:pPr marL="292608" indent="-219456" algn="l">
              <a:spcAft>
                <a:spcPts val="300"/>
              </a:spcAft>
              <a:buClr>
                <a:srgbClr val="0542BD"/>
              </a:buClr>
              <a:buFont typeface="Arial"/>
              <a:buChar char="•"/>
            </a:pPr>
            <a:r>
              <a:rPr sz="1500" b="0" i="0">
                <a:solidFill>
                  <a:srgbClr val="24384B"/>
                </a:solidFill>
                <a:latin typeface="Arial"/>
              </a:rPr>
              <a:t>Incidents: 24 h, 72 h, one month</a:t>
            </a:r>
          </a:p>
          <a:p>
            <a:pPr marL="292608" indent="-219456" algn="l">
              <a:spcAft>
                <a:spcPts val="300"/>
              </a:spcAft>
              <a:buClr>
                <a:srgbClr val="0542BD"/>
              </a:buClr>
              <a:buFont typeface="Arial"/>
              <a:buChar char="•"/>
            </a:pPr>
            <a:r>
              <a:rPr sz="1500" b="0" i="0">
                <a:solidFill>
                  <a:srgbClr val="24384B"/>
                </a:solidFill>
                <a:latin typeface="Arial"/>
              </a:rPr>
              <a:t>Access logs: 1 year, 5 recommended</a:t>
            </a:r>
          </a:p>
          <a:p>
            <a:pPr marL="292608" indent="-219456" algn="l">
              <a:spcAft>
                <a:spcPts val="300"/>
              </a:spcAft>
              <a:buClr>
                <a:srgbClr val="0542BD"/>
              </a:buClr>
              <a:buFont typeface="Arial"/>
              <a:buChar char="•"/>
            </a:pPr>
            <a:r>
              <a:rPr sz="1500" b="0" i="0">
                <a:solidFill>
                  <a:srgbClr val="24384B"/>
                </a:solidFill>
                <a:latin typeface="Arial"/>
              </a:rPr>
              <a:t>Reassess extraterritorial hosting</a:t>
            </a:r>
          </a:p>
        </p:txBody>
      </p:sp>
      <p:sp>
        <p:nvSpPr>
          <p:cNvPr id="44" name="Rounded Rectangle 43"/>
          <p:cNvSpPr/>
          <p:nvPr/>
        </p:nvSpPr>
        <p:spPr>
          <a:xfrm>
            <a:off x="685800" y="8549640"/>
            <a:ext cx="16916400" cy="114300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5" name="TextBox 44"/>
          <p:cNvSpPr txBox="1"/>
          <p:nvPr/>
        </p:nvSpPr>
        <p:spPr>
          <a:xfrm>
            <a:off x="960120" y="8549640"/>
            <a:ext cx="16367759" cy="114300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Design problem: </a:t>
            </a:r>
            <a:r>
              <a:rPr sz="1800" b="0" i="0">
                <a:solidFill>
                  <a:srgbClr val="00215C"/>
                </a:solidFill>
                <a:latin typeface="Arial"/>
              </a:rPr>
              <a:t>infrastructure, data-centre placement and security operations had to be decided before the binding SPE requirements exist.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ENDS is Spain’s national infrastructure for secondary use of health data, and it is operational</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01 · CONTEXT</a:t>
            </a:r>
            <a:r>
              <a:rPr sz="1500" b="0" i="0">
                <a:solidFill>
                  <a:srgbClr val="24384B"/>
                </a:solidFill>
                <a:latin typeface="Arial"/>
              </a:rPr>
              <a:t>     Federated, secure and already running</a:t>
            </a:r>
          </a:p>
        </p:txBody>
      </p:sp>
      <p:sp>
        <p:nvSpPr>
          <p:cNvPr id="5" name="Rounded Rectangle 4"/>
          <p:cNvSpPr/>
          <p:nvPr/>
        </p:nvSpPr>
        <p:spPr>
          <a:xfrm>
            <a:off x="685800" y="2194560"/>
            <a:ext cx="3154680" cy="260604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685800" y="2423160"/>
            <a:ext cx="109728" cy="2148840"/>
          </a:xfrm>
          <a:prstGeom prst="rect">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005840" y="2359152"/>
            <a:ext cx="2697480" cy="822960"/>
          </a:xfrm>
          <a:prstGeom prst="rect">
            <a:avLst/>
          </a:prstGeom>
          <a:noFill/>
        </p:spPr>
        <p:txBody>
          <a:bodyPr wrap="square" lIns="36576" tIns="18288" rIns="36576" bIns="18288" anchor="t">
            <a:spAutoFit/>
          </a:bodyPr>
          <a:lstStyle/>
          <a:p>
            <a:pPr algn="l">
              <a:spcAft>
                <a:spcPts val="400"/>
              </a:spcAft>
            </a:pPr>
            <a:r>
              <a:rPr sz="3400" b="1" i="0">
                <a:solidFill>
                  <a:srgbClr val="00215C"/>
                </a:solidFill>
                <a:latin typeface="Arial"/>
              </a:rPr>
              <a:t>Jan 2026</a:t>
            </a:r>
          </a:p>
        </p:txBody>
      </p:sp>
      <p:sp>
        <p:nvSpPr>
          <p:cNvPr id="8" name="TextBox 7"/>
          <p:cNvSpPr txBox="1"/>
          <p:nvPr/>
        </p:nvSpPr>
        <p:spPr>
          <a:xfrm>
            <a:off x="1005840" y="3218688"/>
            <a:ext cx="26974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Public launch</a:t>
            </a:r>
          </a:p>
        </p:txBody>
      </p:sp>
      <p:sp>
        <p:nvSpPr>
          <p:cNvPr id="9" name="TextBox 8"/>
          <p:cNvSpPr txBox="1"/>
          <p:nvPr/>
        </p:nvSpPr>
        <p:spPr>
          <a:xfrm>
            <a:off x="1005840" y="3639312"/>
            <a:ext cx="2697480" cy="10515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Portal ends.gob.es and platform in operation</a:t>
            </a:r>
          </a:p>
        </p:txBody>
      </p:sp>
      <p:sp>
        <p:nvSpPr>
          <p:cNvPr id="10" name="Rounded Rectangle 9"/>
          <p:cNvSpPr/>
          <p:nvPr/>
        </p:nvSpPr>
        <p:spPr>
          <a:xfrm>
            <a:off x="4114800" y="2194560"/>
            <a:ext cx="3154680" cy="260604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114800" y="2423160"/>
            <a:ext cx="109728" cy="2148840"/>
          </a:xfrm>
          <a:prstGeom prst="rect">
            <a:avLst/>
          </a:prstGeom>
          <a:solidFill>
            <a:srgbClr val="09B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4434840" y="2359152"/>
            <a:ext cx="2697480" cy="822960"/>
          </a:xfrm>
          <a:prstGeom prst="rect">
            <a:avLst/>
          </a:prstGeom>
          <a:noFill/>
        </p:spPr>
        <p:txBody>
          <a:bodyPr wrap="square" lIns="36576" tIns="18288" rIns="36576" bIns="18288" anchor="t">
            <a:spAutoFit/>
          </a:bodyPr>
          <a:lstStyle/>
          <a:p>
            <a:pPr algn="l">
              <a:spcAft>
                <a:spcPts val="400"/>
              </a:spcAft>
            </a:pPr>
            <a:r>
              <a:rPr sz="3400" b="1" i="0">
                <a:solidFill>
                  <a:srgbClr val="00215C"/>
                </a:solidFill>
                <a:latin typeface="Arial"/>
              </a:rPr>
              <a:t>€58M</a:t>
            </a:r>
          </a:p>
        </p:txBody>
      </p:sp>
      <p:sp>
        <p:nvSpPr>
          <p:cNvPr id="13" name="TextBox 12"/>
          <p:cNvSpPr txBox="1"/>
          <p:nvPr/>
        </p:nvSpPr>
        <p:spPr>
          <a:xfrm>
            <a:off x="4434840" y="3218688"/>
            <a:ext cx="26974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PRTR investment</a:t>
            </a:r>
          </a:p>
        </p:txBody>
      </p:sp>
      <p:sp>
        <p:nvSpPr>
          <p:cNvPr id="14" name="TextBox 13"/>
          <p:cNvSpPr txBox="1"/>
          <p:nvPr/>
        </p:nvSpPr>
        <p:spPr>
          <a:xfrm>
            <a:off x="4434840" y="3639312"/>
            <a:ext cx="2697480" cy="10515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Recovery Plan, Component 18, Investment 6</a:t>
            </a:r>
          </a:p>
        </p:txBody>
      </p:sp>
      <p:sp>
        <p:nvSpPr>
          <p:cNvPr id="15" name="Rounded Rectangle 14"/>
          <p:cNvSpPr/>
          <p:nvPr/>
        </p:nvSpPr>
        <p:spPr>
          <a:xfrm>
            <a:off x="7543800" y="2194560"/>
            <a:ext cx="3154680" cy="260604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Rectangle 15"/>
          <p:cNvSpPr/>
          <p:nvPr/>
        </p:nvSpPr>
        <p:spPr>
          <a:xfrm>
            <a:off x="7543800" y="2423160"/>
            <a:ext cx="109728" cy="2148840"/>
          </a:xfrm>
          <a:prstGeom prst="rect">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7863840" y="2359152"/>
            <a:ext cx="2697480" cy="822960"/>
          </a:xfrm>
          <a:prstGeom prst="rect">
            <a:avLst/>
          </a:prstGeom>
          <a:noFill/>
        </p:spPr>
        <p:txBody>
          <a:bodyPr wrap="square" lIns="36576" tIns="18288" rIns="36576" bIns="18288" anchor="t">
            <a:spAutoFit/>
          </a:bodyPr>
          <a:lstStyle/>
          <a:p>
            <a:pPr algn="l">
              <a:spcAft>
                <a:spcPts val="400"/>
              </a:spcAft>
            </a:pPr>
            <a:r>
              <a:rPr sz="3400" b="1" i="0">
                <a:solidFill>
                  <a:srgbClr val="00215C"/>
                </a:solidFill>
                <a:latin typeface="Arial"/>
              </a:rPr>
              <a:t>RD 415/2026</a:t>
            </a:r>
          </a:p>
        </p:txBody>
      </p:sp>
      <p:sp>
        <p:nvSpPr>
          <p:cNvPr id="18" name="TextBox 17"/>
          <p:cNvSpPr txBox="1"/>
          <p:nvPr/>
        </p:nvSpPr>
        <p:spPr>
          <a:xfrm>
            <a:off x="7863840" y="3218688"/>
            <a:ext cx="26974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Legal anchor</a:t>
            </a:r>
          </a:p>
        </p:txBody>
      </p:sp>
      <p:sp>
        <p:nvSpPr>
          <p:cNvPr id="19" name="TextBox 18"/>
          <p:cNvSpPr txBox="1"/>
          <p:nvPr/>
        </p:nvSpPr>
        <p:spPr>
          <a:xfrm>
            <a:off x="7863840" y="3639312"/>
            <a:ext cx="2697480" cy="10515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ENDS is the SPE for Spain’s health data access bodies</a:t>
            </a:r>
          </a:p>
        </p:txBody>
      </p:sp>
      <p:sp>
        <p:nvSpPr>
          <p:cNvPr id="20" name="Rounded Rectangle 19"/>
          <p:cNvSpPr/>
          <p:nvPr/>
        </p:nvSpPr>
        <p:spPr>
          <a:xfrm>
            <a:off x="10972800" y="2194560"/>
            <a:ext cx="3154680" cy="260604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Rectangle 20"/>
          <p:cNvSpPr/>
          <p:nvPr/>
        </p:nvSpPr>
        <p:spPr>
          <a:xfrm>
            <a:off x="10972800" y="2423160"/>
            <a:ext cx="109728" cy="2148840"/>
          </a:xfrm>
          <a:prstGeom prst="rect">
            <a:avLst/>
          </a:prstGeom>
          <a:solidFill>
            <a:srgbClr val="A68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1292840" y="2359152"/>
            <a:ext cx="2697480" cy="822960"/>
          </a:xfrm>
          <a:prstGeom prst="rect">
            <a:avLst/>
          </a:prstGeom>
          <a:noFill/>
        </p:spPr>
        <p:txBody>
          <a:bodyPr wrap="square" lIns="36576" tIns="18288" rIns="36576" bIns="18288" anchor="t">
            <a:spAutoFit/>
          </a:bodyPr>
          <a:lstStyle/>
          <a:p>
            <a:pPr algn="l">
              <a:spcAft>
                <a:spcPts val="400"/>
              </a:spcAft>
            </a:pPr>
            <a:r>
              <a:rPr sz="3400" b="1" i="0">
                <a:solidFill>
                  <a:srgbClr val="00215C"/>
                </a:solidFill>
                <a:latin typeface="Arial"/>
              </a:rPr>
              <a:t>6</a:t>
            </a:r>
          </a:p>
        </p:txBody>
      </p:sp>
      <p:sp>
        <p:nvSpPr>
          <p:cNvPr id="23" name="TextBox 22"/>
          <p:cNvSpPr txBox="1"/>
          <p:nvPr/>
        </p:nvSpPr>
        <p:spPr>
          <a:xfrm>
            <a:off x="11292840" y="3218688"/>
            <a:ext cx="26974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Use cases running</a:t>
            </a:r>
          </a:p>
        </p:txBody>
      </p:sp>
      <p:sp>
        <p:nvSpPr>
          <p:cNvPr id="24" name="TextBox 23"/>
          <p:cNvSpPr txBox="1"/>
          <p:nvPr/>
        </p:nvSpPr>
        <p:spPr>
          <a:xfrm>
            <a:off x="11292840" y="3639312"/>
            <a:ext cx="2697480" cy="10515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With regional health services and national bodies</a:t>
            </a:r>
          </a:p>
        </p:txBody>
      </p:sp>
      <p:sp>
        <p:nvSpPr>
          <p:cNvPr id="25" name="Rounded Rectangle 24"/>
          <p:cNvSpPr/>
          <p:nvPr/>
        </p:nvSpPr>
        <p:spPr>
          <a:xfrm>
            <a:off x="14401800" y="2194560"/>
            <a:ext cx="3154680" cy="260604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14401800" y="2423160"/>
            <a:ext cx="109728" cy="2148840"/>
          </a:xfrm>
          <a:prstGeom prst="rect">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14721840" y="2359152"/>
            <a:ext cx="2697480" cy="822960"/>
          </a:xfrm>
          <a:prstGeom prst="rect">
            <a:avLst/>
          </a:prstGeom>
          <a:noFill/>
        </p:spPr>
        <p:txBody>
          <a:bodyPr wrap="square" lIns="36576" tIns="18288" rIns="36576" bIns="18288" anchor="t">
            <a:spAutoFit/>
          </a:bodyPr>
          <a:lstStyle/>
          <a:p>
            <a:pPr algn="l">
              <a:spcAft>
                <a:spcPts val="400"/>
              </a:spcAft>
            </a:pPr>
            <a:r>
              <a:rPr sz="3400" b="1" i="0">
                <a:solidFill>
                  <a:srgbClr val="00215C"/>
                </a:solidFill>
                <a:latin typeface="Arial"/>
              </a:rPr>
              <a:t>25 · 116k</a:t>
            </a:r>
          </a:p>
        </p:txBody>
      </p:sp>
      <p:sp>
        <p:nvSpPr>
          <p:cNvPr id="28" name="TextBox 27"/>
          <p:cNvSpPr txBox="1"/>
          <p:nvPr/>
        </p:nvSpPr>
        <p:spPr>
          <a:xfrm>
            <a:off x="14721840" y="3218688"/>
            <a:ext cx="26974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Datasets</a:t>
            </a:r>
          </a:p>
        </p:txBody>
      </p:sp>
      <p:sp>
        <p:nvSpPr>
          <p:cNvPr id="29" name="TextBox 28"/>
          <p:cNvSpPr txBox="1"/>
          <p:nvPr/>
        </p:nvSpPr>
        <p:spPr>
          <a:xfrm>
            <a:off x="14721840" y="3639312"/>
            <a:ext cx="2697480" cy="10515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ENDS catalogue · open data via InferIA</a:t>
            </a:r>
          </a:p>
        </p:txBody>
      </p:sp>
      <p:sp>
        <p:nvSpPr>
          <p:cNvPr id="30" name="TextBox 29"/>
          <p:cNvSpPr txBox="1"/>
          <p:nvPr/>
        </p:nvSpPr>
        <p:spPr>
          <a:xfrm>
            <a:off x="685800" y="5166360"/>
            <a:ext cx="9144000" cy="457200"/>
          </a:xfrm>
          <a:prstGeom prst="rect">
            <a:avLst/>
          </a:prstGeom>
          <a:noFill/>
        </p:spPr>
        <p:txBody>
          <a:bodyPr wrap="square" lIns="36576" tIns="18288" rIns="36576" bIns="18288" anchor="t">
            <a:spAutoFit/>
          </a:bodyPr>
          <a:lstStyle/>
          <a:p>
            <a:pPr algn="l">
              <a:spcAft>
                <a:spcPts val="400"/>
              </a:spcAft>
            </a:pPr>
            <a:r>
              <a:rPr sz="2000" b="1" i="0">
                <a:solidFill>
                  <a:srgbClr val="00215C"/>
                </a:solidFill>
                <a:latin typeface="Arial"/>
              </a:rPr>
              <a:t>Use cases in execution</a:t>
            </a:r>
          </a:p>
        </p:txBody>
      </p:sp>
      <p:sp>
        <p:nvSpPr>
          <p:cNvPr id="31" name="Rounded Rectangle 30"/>
          <p:cNvSpPr/>
          <p:nvPr/>
        </p:nvSpPr>
        <p:spPr>
          <a:xfrm>
            <a:off x="685800" y="576072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31"/>
          <p:cNvSpPr txBox="1"/>
          <p:nvPr/>
        </p:nvSpPr>
        <p:spPr>
          <a:xfrm>
            <a:off x="914400" y="589788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Antibiotic consumption</a:t>
            </a:r>
          </a:p>
        </p:txBody>
      </p:sp>
      <p:sp>
        <p:nvSpPr>
          <p:cNvPr id="33" name="TextBox 32"/>
          <p:cNvSpPr txBox="1"/>
          <p:nvPr/>
        </p:nvSpPr>
        <p:spPr>
          <a:xfrm>
            <a:off x="914400" y="640080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Prescription by area and health centre · Navarra, AEMPS</a:t>
            </a:r>
          </a:p>
        </p:txBody>
      </p:sp>
      <p:sp>
        <p:nvSpPr>
          <p:cNvPr id="34" name="Rounded Rectangle 33"/>
          <p:cNvSpPr/>
          <p:nvPr/>
        </p:nvSpPr>
        <p:spPr>
          <a:xfrm>
            <a:off x="6400800" y="576072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6629400" y="589788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COPD</a:t>
            </a:r>
          </a:p>
        </p:txBody>
      </p:sp>
      <p:sp>
        <p:nvSpPr>
          <p:cNvPr id="36" name="TextBox 35"/>
          <p:cNvSpPr txBox="1"/>
          <p:nvPr/>
        </p:nvSpPr>
        <p:spPr>
          <a:xfrm>
            <a:off x="6629400" y="640080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Anticipating exacerbations with primary care, weather and air quality · Castilla y León</a:t>
            </a:r>
          </a:p>
        </p:txBody>
      </p:sp>
      <p:sp>
        <p:nvSpPr>
          <p:cNvPr id="37" name="Rounded Rectangle 36"/>
          <p:cNvSpPr/>
          <p:nvPr/>
        </p:nvSpPr>
        <p:spPr>
          <a:xfrm>
            <a:off x="12115800" y="576072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12344400" y="589788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Imported diseases</a:t>
            </a:r>
          </a:p>
        </p:txBody>
      </p:sp>
      <p:sp>
        <p:nvSpPr>
          <p:cNvPr id="39" name="TextBox 38"/>
          <p:cNvSpPr txBox="1"/>
          <p:nvPr/>
        </p:nvSpPr>
        <p:spPr>
          <a:xfrm>
            <a:off x="12344400" y="640080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Early alerts on dengue, malaria and other threats · Sanidad Exterior</a:t>
            </a:r>
          </a:p>
        </p:txBody>
      </p:sp>
      <p:sp>
        <p:nvSpPr>
          <p:cNvPr id="40" name="Rounded Rectangle 39"/>
          <p:cNvSpPr/>
          <p:nvPr/>
        </p:nvSpPr>
        <p:spPr>
          <a:xfrm>
            <a:off x="685800" y="768096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TextBox 40"/>
          <p:cNvSpPr txBox="1"/>
          <p:nvPr/>
        </p:nvSpPr>
        <p:spPr>
          <a:xfrm>
            <a:off x="914400" y="781812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ICU reports</a:t>
            </a:r>
          </a:p>
        </p:txBody>
      </p:sp>
      <p:sp>
        <p:nvSpPr>
          <p:cNvPr id="42" name="TextBox 41"/>
          <p:cNvSpPr txBox="1"/>
          <p:nvPr/>
        </p:nvSpPr>
        <p:spPr>
          <a:xfrm>
            <a:off x="914400" y="832104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Normalised ICU discharge reports and complication prediction · Castilla-La Mancha</a:t>
            </a:r>
          </a:p>
        </p:txBody>
      </p:sp>
      <p:sp>
        <p:nvSpPr>
          <p:cNvPr id="43" name="Rounded Rectangle 42"/>
          <p:cNvSpPr/>
          <p:nvPr/>
        </p:nvSpPr>
        <p:spPr>
          <a:xfrm>
            <a:off x="6400800" y="768096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4" name="TextBox 43"/>
          <p:cNvSpPr txBox="1"/>
          <p:nvPr/>
        </p:nvSpPr>
        <p:spPr>
          <a:xfrm>
            <a:off x="6629400" y="781812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Blood donation</a:t>
            </a:r>
          </a:p>
        </p:txBody>
      </p:sp>
      <p:sp>
        <p:nvSpPr>
          <p:cNvPr id="45" name="TextBox 44"/>
          <p:cNvSpPr txBox="1"/>
          <p:nvPr/>
        </p:nvSpPr>
        <p:spPr>
          <a:xfrm>
            <a:off x="6629400" y="832104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Results delivered as dashboards in the workspace</a:t>
            </a:r>
          </a:p>
        </p:txBody>
      </p:sp>
      <p:sp>
        <p:nvSpPr>
          <p:cNvPr id="46" name="Rounded Rectangle 45"/>
          <p:cNvSpPr/>
          <p:nvPr/>
        </p:nvSpPr>
        <p:spPr>
          <a:xfrm>
            <a:off x="12115800" y="7680960"/>
            <a:ext cx="5486400" cy="1691640"/>
          </a:xfrm>
          <a:prstGeom prst="roundRect">
            <a:avLst>
              <a:gd name="adj" fmla="val 1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7" name="TextBox 46"/>
          <p:cNvSpPr txBox="1"/>
          <p:nvPr/>
        </p:nvSpPr>
        <p:spPr>
          <a:xfrm>
            <a:off x="12344400" y="7818120"/>
            <a:ext cx="5029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Opioids</a:t>
            </a:r>
          </a:p>
        </p:txBody>
      </p:sp>
      <p:sp>
        <p:nvSpPr>
          <p:cNvPr id="48" name="TextBox 47"/>
          <p:cNvSpPr txBox="1"/>
          <p:nvPr/>
        </p:nvSpPr>
        <p:spPr>
          <a:xfrm>
            <a:off x="12344400" y="8321040"/>
            <a:ext cx="5029200" cy="1005840"/>
          </a:xfrm>
          <a:prstGeom prst="rect">
            <a:avLst/>
          </a:prstGeom>
          <a:noFill/>
        </p:spPr>
        <p:txBody>
          <a:bodyPr wrap="square" lIns="36576" tIns="18288" rIns="36576" bIns="18288" anchor="t">
            <a:spAutoFit/>
          </a:bodyPr>
          <a:lstStyle/>
          <a:p>
            <a:pPr algn="l">
              <a:spcAft>
                <a:spcPts val="400"/>
              </a:spcAft>
            </a:pPr>
            <a:r>
              <a:rPr sz="1600" b="0" i="0">
                <a:solidFill>
                  <a:srgbClr val="24384B"/>
                </a:solidFill>
                <a:latin typeface="Arial"/>
              </a:rPr>
              <a:t>Results delivered as dashboards in the workspace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Shared governance separates the authority that decides from the operator that enforces</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02 · GOVERNANCE</a:t>
            </a:r>
            <a:r>
              <a:rPr sz="1500" b="0" i="0">
                <a:solidFill>
                  <a:srgbClr val="24384B"/>
                </a:solidFill>
                <a:latin typeface="Arial"/>
              </a:rPr>
              <a:t>     Article 74 EHDS roles, instantiated in ENDS</a:t>
            </a:r>
          </a:p>
        </p:txBody>
      </p:sp>
      <p:sp>
        <p:nvSpPr>
          <p:cNvPr id="5" name="Rounded Rectangle 4"/>
          <p:cNvSpPr/>
          <p:nvPr/>
        </p:nvSpPr>
        <p:spPr>
          <a:xfrm>
            <a:off x="685800" y="2148840"/>
            <a:ext cx="5486400" cy="457200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ounded Rectangle 5"/>
          <p:cNvSpPr/>
          <p:nvPr/>
        </p:nvSpPr>
        <p:spPr>
          <a:xfrm>
            <a:off x="685800" y="2148840"/>
            <a:ext cx="5486400" cy="1097280"/>
          </a:xfrm>
          <a:prstGeom prst="roundRect">
            <a:avLst>
              <a:gd name="adj" fmla="val 1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914400" y="2194560"/>
            <a:ext cx="5029200" cy="1005840"/>
          </a:xfrm>
          <a:prstGeom prst="rect">
            <a:avLst/>
          </a:prstGeom>
          <a:noFill/>
        </p:spPr>
        <p:txBody>
          <a:bodyPr wrap="square" lIns="36576" tIns="18288" rIns="36576" bIns="18288" anchor="ctr">
            <a:spAutoFit/>
          </a:bodyPr>
          <a:lstStyle/>
          <a:p>
            <a:pPr algn="l">
              <a:spcAft>
                <a:spcPts val="200"/>
              </a:spcAft>
            </a:pPr>
            <a:r>
              <a:rPr sz="1900" b="1" i="0">
                <a:solidFill>
                  <a:srgbClr val="FFFFFF"/>
                </a:solidFill>
                <a:latin typeface="Arial"/>
              </a:rPr>
              <a:t>Ministry of Health</a:t>
            </a:r>
          </a:p>
          <a:p>
            <a:pPr algn="l">
              <a:spcAft>
                <a:spcPts val="200"/>
              </a:spcAft>
            </a:pPr>
            <a:r>
              <a:rPr sz="1500" b="0" i="0">
                <a:solidFill>
                  <a:srgbClr val="FFFFFF"/>
                </a:solidFill>
                <a:latin typeface="Arial"/>
              </a:rPr>
              <a:t>Health data access body (HDAB)</a:t>
            </a:r>
          </a:p>
        </p:txBody>
      </p:sp>
      <p:sp>
        <p:nvSpPr>
          <p:cNvPr id="8" name="TextBox 7"/>
          <p:cNvSpPr txBox="1"/>
          <p:nvPr/>
        </p:nvSpPr>
        <p:spPr>
          <a:xfrm>
            <a:off x="914400" y="3474720"/>
            <a:ext cx="5074920" cy="3200400"/>
          </a:xfrm>
          <a:prstGeom prst="rect">
            <a:avLst/>
          </a:prstGeom>
          <a:noFill/>
        </p:spPr>
        <p:txBody>
          <a:bodyPr wrap="square" lIns="36576" tIns="18288" rIns="36576" bIns="18288" anchor="t">
            <a:spAutoFit/>
          </a:bodyPr>
          <a:lstStyle/>
          <a:p>
            <a:pPr marL="292608" indent="-219456" algn="l">
              <a:spcAft>
                <a:spcPts val="1000"/>
              </a:spcAft>
              <a:buClr>
                <a:srgbClr val="0542BD"/>
              </a:buClr>
              <a:buFont typeface="Arial"/>
              <a:buChar char="•"/>
            </a:pPr>
            <a:r>
              <a:rPr sz="1800" b="0" i="0">
                <a:solidFill>
                  <a:srgbClr val="24384B"/>
                </a:solidFill>
                <a:latin typeface="Arial"/>
              </a:rPr>
              <a:t>Coordinates the EHDS Regulation, standards and data governance</a:t>
            </a:r>
          </a:p>
          <a:p>
            <a:pPr marL="292608" indent="-219456" algn="l">
              <a:spcAft>
                <a:spcPts val="1000"/>
              </a:spcAft>
              <a:buClr>
                <a:srgbClr val="0542BD"/>
              </a:buClr>
              <a:buFont typeface="Arial"/>
              <a:buChar char="•"/>
            </a:pPr>
            <a:r>
              <a:rPr sz="1800" b="0" i="0">
                <a:solidFill>
                  <a:srgbClr val="24384B"/>
                </a:solidFill>
                <a:latin typeface="Arial"/>
              </a:rPr>
              <a:t>Use-Case Committee exercises HDAB functions today</a:t>
            </a:r>
          </a:p>
          <a:p>
            <a:pPr marL="292608" indent="-219456" algn="l">
              <a:spcAft>
                <a:spcPts val="1000"/>
              </a:spcAft>
              <a:buClr>
                <a:srgbClr val="0542BD"/>
              </a:buClr>
              <a:buFont typeface="Arial"/>
              <a:buChar char="•"/>
            </a:pPr>
            <a:r>
              <a:rPr sz="1800" b="0" i="0">
                <a:solidFill>
                  <a:srgbClr val="24384B"/>
                </a:solidFill>
                <a:latin typeface="Arial"/>
              </a:rPr>
              <a:t>Decides each permit: purpose, users, data, validity, ETS</a:t>
            </a:r>
          </a:p>
          <a:p>
            <a:pPr marL="292608" indent="-219456" algn="l">
              <a:spcAft>
                <a:spcPts val="1000"/>
              </a:spcAft>
              <a:buClr>
                <a:srgbClr val="0542BD"/>
              </a:buClr>
              <a:buFont typeface="Arial"/>
              <a:buChar char="•"/>
            </a:pPr>
            <a:r>
              <a:rPr sz="1800" b="0" i="0">
                <a:solidFill>
                  <a:srgbClr val="24384B"/>
                </a:solidFill>
                <a:latin typeface="Arial"/>
              </a:rPr>
              <a:t>Validates activation and reviews every output</a:t>
            </a:r>
          </a:p>
        </p:txBody>
      </p:sp>
      <p:sp>
        <p:nvSpPr>
          <p:cNvPr id="9" name="Rounded Rectangle 8"/>
          <p:cNvSpPr/>
          <p:nvPr/>
        </p:nvSpPr>
        <p:spPr>
          <a:xfrm>
            <a:off x="6400800" y="2148840"/>
            <a:ext cx="5486400" cy="457200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Rounded Rectangle 9"/>
          <p:cNvSpPr/>
          <p:nvPr/>
        </p:nvSpPr>
        <p:spPr>
          <a:xfrm>
            <a:off x="6400800" y="2148840"/>
            <a:ext cx="5486400" cy="1097280"/>
          </a:xfrm>
          <a:prstGeom prst="roundRect">
            <a:avLst>
              <a:gd name="adj" fmla="val 10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629400" y="2194560"/>
            <a:ext cx="5029200" cy="1005840"/>
          </a:xfrm>
          <a:prstGeom prst="rect">
            <a:avLst/>
          </a:prstGeom>
          <a:noFill/>
        </p:spPr>
        <p:txBody>
          <a:bodyPr wrap="square" lIns="36576" tIns="18288" rIns="36576" bIns="18288" anchor="ctr">
            <a:spAutoFit/>
          </a:bodyPr>
          <a:lstStyle/>
          <a:p>
            <a:pPr algn="l">
              <a:spcAft>
                <a:spcPts val="200"/>
              </a:spcAft>
            </a:pPr>
            <a:r>
              <a:rPr sz="1900" b="1" i="0">
                <a:solidFill>
                  <a:srgbClr val="FFFFFF"/>
                </a:solidFill>
                <a:latin typeface="Arial"/>
              </a:rPr>
              <a:t>Ministry for Digital Transformation</a:t>
            </a:r>
          </a:p>
          <a:p>
            <a:pPr algn="l">
              <a:spcAft>
                <a:spcPts val="200"/>
              </a:spcAft>
            </a:pPr>
            <a:r>
              <a:rPr sz="1500" b="0" i="0">
                <a:solidFill>
                  <a:srgbClr val="FFFFFF"/>
                </a:solidFill>
                <a:latin typeface="Arial"/>
              </a:rPr>
              <a:t>SPE operator · DG for Data with AEAD</a:t>
            </a:r>
          </a:p>
        </p:txBody>
      </p:sp>
      <p:sp>
        <p:nvSpPr>
          <p:cNvPr id="12" name="TextBox 11"/>
          <p:cNvSpPr txBox="1"/>
          <p:nvPr/>
        </p:nvSpPr>
        <p:spPr>
          <a:xfrm>
            <a:off x="6629400" y="3474720"/>
            <a:ext cx="5074920" cy="3200400"/>
          </a:xfrm>
          <a:prstGeom prst="rect">
            <a:avLst/>
          </a:prstGeom>
          <a:noFill/>
        </p:spPr>
        <p:txBody>
          <a:bodyPr wrap="square" lIns="36576" tIns="18288" rIns="36576" bIns="18288" anchor="t">
            <a:spAutoFit/>
          </a:bodyPr>
          <a:lstStyle/>
          <a:p>
            <a:pPr marL="292608" indent="-219456" algn="l">
              <a:spcAft>
                <a:spcPts val="1000"/>
              </a:spcAft>
              <a:buClr>
                <a:srgbClr val="0542BD"/>
              </a:buClr>
              <a:buFont typeface="Arial"/>
              <a:buChar char="•"/>
            </a:pPr>
            <a:r>
              <a:rPr sz="1800" b="0" i="0">
                <a:solidFill>
                  <a:srgbClr val="24384B"/>
                </a:solidFill>
                <a:latin typeface="Arial"/>
              </a:rPr>
              <a:t>Designs, deploys and operates the platform</a:t>
            </a:r>
          </a:p>
          <a:p>
            <a:pPr marL="292608" indent="-219456" algn="l">
              <a:spcAft>
                <a:spcPts val="1000"/>
              </a:spcAft>
              <a:buClr>
                <a:srgbClr val="0542BD"/>
              </a:buClr>
              <a:buFont typeface="Arial"/>
              <a:buChar char="•"/>
            </a:pPr>
            <a:r>
              <a:rPr sz="1800" b="0" i="0">
                <a:solidFill>
                  <a:srgbClr val="24384B"/>
                </a:solidFill>
                <a:latin typeface="Arial"/>
              </a:rPr>
              <a:t>Provisions, isolates and monitors every ETS</a:t>
            </a:r>
          </a:p>
          <a:p>
            <a:pPr marL="292608" indent="-219456" algn="l">
              <a:spcAft>
                <a:spcPts val="1000"/>
              </a:spcAft>
              <a:buClr>
                <a:srgbClr val="0542BD"/>
              </a:buClr>
              <a:buFont typeface="Arial"/>
              <a:buChar char="•"/>
            </a:pPr>
            <a:r>
              <a:rPr sz="1800" b="0" i="0">
                <a:solidFill>
                  <a:srgbClr val="24384B"/>
                </a:solidFill>
                <a:latin typeface="Arial"/>
              </a:rPr>
              <a:t>Identity, keys, logging and incident response</a:t>
            </a:r>
          </a:p>
          <a:p>
            <a:pPr marL="292608" indent="-219456" algn="l">
              <a:spcAft>
                <a:spcPts val="1000"/>
              </a:spcAft>
              <a:buClr>
                <a:srgbClr val="0542BD"/>
              </a:buClr>
              <a:buFont typeface="Arial"/>
              <a:buChar char="•"/>
            </a:pPr>
            <a:r>
              <a:rPr sz="1800" b="0" i="0">
                <a:solidFill>
                  <a:srgbClr val="24384B"/>
                </a:solidFill>
                <a:latin typeface="Arial"/>
              </a:rPr>
              <a:t>AEAD as technology provider</a:t>
            </a:r>
          </a:p>
        </p:txBody>
      </p:sp>
      <p:sp>
        <p:nvSpPr>
          <p:cNvPr id="13" name="Rounded Rectangle 12"/>
          <p:cNvSpPr/>
          <p:nvPr/>
        </p:nvSpPr>
        <p:spPr>
          <a:xfrm>
            <a:off x="12115800" y="2148840"/>
            <a:ext cx="5486400" cy="457200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Rounded Rectangle 13"/>
          <p:cNvSpPr/>
          <p:nvPr/>
        </p:nvSpPr>
        <p:spPr>
          <a:xfrm>
            <a:off x="12115800" y="2148840"/>
            <a:ext cx="5486400" cy="1097280"/>
          </a:xfrm>
          <a:prstGeom prst="roundRect">
            <a:avLst>
              <a:gd name="adj" fmla="val 10000"/>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2344400" y="2194560"/>
            <a:ext cx="5029200" cy="1005840"/>
          </a:xfrm>
          <a:prstGeom prst="rect">
            <a:avLst/>
          </a:prstGeom>
          <a:noFill/>
        </p:spPr>
        <p:txBody>
          <a:bodyPr wrap="square" lIns="36576" tIns="18288" rIns="36576" bIns="18288" anchor="ctr">
            <a:spAutoFit/>
          </a:bodyPr>
          <a:lstStyle/>
          <a:p>
            <a:pPr algn="l">
              <a:spcAft>
                <a:spcPts val="200"/>
              </a:spcAft>
            </a:pPr>
            <a:r>
              <a:rPr sz="1900" b="1" i="0">
                <a:solidFill>
                  <a:srgbClr val="00215C"/>
                </a:solidFill>
                <a:latin typeface="Arial"/>
              </a:rPr>
              <a:t>Autonomous Communities</a:t>
            </a:r>
          </a:p>
          <a:p>
            <a:pPr algn="l">
              <a:spcAft>
                <a:spcPts val="200"/>
              </a:spcAft>
            </a:pPr>
            <a:r>
              <a:rPr sz="1500" b="0" i="0">
                <a:solidFill>
                  <a:srgbClr val="00215C"/>
                </a:solidFill>
                <a:latin typeface="Arial"/>
              </a:rPr>
              <a:t>Data holders</a:t>
            </a:r>
          </a:p>
        </p:txBody>
      </p:sp>
      <p:sp>
        <p:nvSpPr>
          <p:cNvPr id="16" name="TextBox 15"/>
          <p:cNvSpPr txBox="1"/>
          <p:nvPr/>
        </p:nvSpPr>
        <p:spPr>
          <a:xfrm>
            <a:off x="12344400" y="3474720"/>
            <a:ext cx="5074920" cy="3200400"/>
          </a:xfrm>
          <a:prstGeom prst="rect">
            <a:avLst/>
          </a:prstGeom>
          <a:noFill/>
        </p:spPr>
        <p:txBody>
          <a:bodyPr wrap="square" lIns="36576" tIns="18288" rIns="36576" bIns="18288" anchor="t">
            <a:spAutoFit/>
          </a:bodyPr>
          <a:lstStyle/>
          <a:p>
            <a:pPr marL="292608" indent="-219456" algn="l">
              <a:spcAft>
                <a:spcPts val="1000"/>
              </a:spcAft>
              <a:buClr>
                <a:srgbClr val="0542BD"/>
              </a:buClr>
              <a:buFont typeface="Arial"/>
              <a:buChar char="•"/>
            </a:pPr>
            <a:r>
              <a:rPr sz="1800" b="0" i="0">
                <a:solidFill>
                  <a:srgbClr val="24384B"/>
                </a:solidFill>
                <a:latin typeface="Arial"/>
              </a:rPr>
              <a:t>Keep sovereignty over their data</a:t>
            </a:r>
          </a:p>
          <a:p>
            <a:pPr marL="292608" indent="-219456" algn="l">
              <a:spcAft>
                <a:spcPts val="1000"/>
              </a:spcAft>
              <a:buClr>
                <a:srgbClr val="0542BD"/>
              </a:buClr>
              <a:buFont typeface="Arial"/>
              <a:buChar char="•"/>
            </a:pPr>
            <a:r>
              <a:rPr sz="1800" b="0" i="0">
                <a:solidFill>
                  <a:srgbClr val="24384B"/>
                </a:solidFill>
                <a:latin typeface="Arial"/>
              </a:rPr>
              <a:t>Prepare, pseudonymise or anonymise at source</a:t>
            </a:r>
          </a:p>
          <a:p>
            <a:pPr marL="292608" indent="-219456" algn="l">
              <a:spcAft>
                <a:spcPts val="1000"/>
              </a:spcAft>
              <a:buClr>
                <a:srgbClr val="0542BD"/>
              </a:buClr>
              <a:buFont typeface="Arial"/>
              <a:buChar char="•"/>
            </a:pPr>
            <a:r>
              <a:rPr sz="1800" b="0" i="0">
                <a:solidFill>
                  <a:srgbClr val="24384B"/>
                </a:solidFill>
                <a:latin typeface="Arial"/>
              </a:rPr>
              <a:t>Signed, encrypted upload to isolated staging</a:t>
            </a:r>
          </a:p>
          <a:p>
            <a:pPr marL="292608" indent="-219456" algn="l">
              <a:spcAft>
                <a:spcPts val="1000"/>
              </a:spcAft>
              <a:buClr>
                <a:srgbClr val="0542BD"/>
              </a:buClr>
              <a:buFont typeface="Arial"/>
              <a:buChar char="•"/>
            </a:pPr>
            <a:r>
              <a:rPr sz="1800" b="0" i="0">
                <a:solidFill>
                  <a:srgbClr val="24384B"/>
                </a:solidFill>
                <a:latin typeface="Arial"/>
              </a:rPr>
              <a:t>Propose use cases and take part in governance</a:t>
            </a:r>
          </a:p>
        </p:txBody>
      </p:sp>
      <p:sp>
        <p:nvSpPr>
          <p:cNvPr id="17" name="Rounded Rectangle 16"/>
          <p:cNvSpPr/>
          <p:nvPr/>
        </p:nvSpPr>
        <p:spPr>
          <a:xfrm>
            <a:off x="685800" y="7040880"/>
            <a:ext cx="16916400" cy="2651760"/>
          </a:xfrm>
          <a:prstGeom prst="roundRect">
            <a:avLst>
              <a:gd name="adj" fmla="val 8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960120" y="7178040"/>
            <a:ext cx="7315200" cy="45720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Controllership chain (Art. 74 EHDS)</a:t>
            </a:r>
          </a:p>
        </p:txBody>
      </p:sp>
      <p:sp>
        <p:nvSpPr>
          <p:cNvPr id="19" name="TextBox 18"/>
          <p:cNvSpPr txBox="1"/>
          <p:nvPr/>
        </p:nvSpPr>
        <p:spPr>
          <a:xfrm>
            <a:off x="960120" y="7818120"/>
            <a:ext cx="3611880" cy="173736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Data holder</a:t>
            </a:r>
          </a:p>
          <a:p>
            <a:pPr algn="l">
              <a:spcAft>
                <a:spcPts val="400"/>
              </a:spcAft>
            </a:pPr>
            <a:r>
              <a:rPr sz="1600" b="0" i="0">
                <a:solidFill>
                  <a:srgbClr val="24384B"/>
                </a:solidFill>
                <a:latin typeface="Arial"/>
              </a:rPr>
              <a:t>controller for making data available</a:t>
            </a:r>
          </a:p>
        </p:txBody>
      </p:sp>
      <p:cxnSp>
        <p:nvCxnSpPr>
          <p:cNvPr id="20" name="Connector 19"/>
          <p:cNvCxnSpPr/>
          <p:nvPr/>
        </p:nvCxnSpPr>
        <p:spPr>
          <a:xfrm>
            <a:off x="4617720" y="8046720"/>
            <a:ext cx="411480" cy="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120640" y="7818120"/>
            <a:ext cx="3611880" cy="173736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HDAB</a:t>
            </a:r>
          </a:p>
          <a:p>
            <a:pPr algn="l">
              <a:spcAft>
                <a:spcPts val="400"/>
              </a:spcAft>
            </a:pPr>
            <a:r>
              <a:rPr sz="1600" b="0" i="0">
                <a:solidFill>
                  <a:srgbClr val="24384B"/>
                </a:solidFill>
                <a:latin typeface="Arial"/>
              </a:rPr>
              <a:t>controller for its tasks; processor for the data user</a:t>
            </a:r>
          </a:p>
        </p:txBody>
      </p:sp>
      <p:cxnSp>
        <p:nvCxnSpPr>
          <p:cNvPr id="22" name="Connector 21"/>
          <p:cNvCxnSpPr/>
          <p:nvPr/>
        </p:nvCxnSpPr>
        <p:spPr>
          <a:xfrm>
            <a:off x="8778240" y="8046720"/>
            <a:ext cx="411480" cy="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9281160" y="7818120"/>
            <a:ext cx="3611880" cy="173736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Data user</a:t>
            </a:r>
          </a:p>
          <a:p>
            <a:pPr algn="l">
              <a:spcAft>
                <a:spcPts val="400"/>
              </a:spcAft>
            </a:pPr>
            <a:r>
              <a:rPr sz="1600" b="0" i="0">
                <a:solidFill>
                  <a:srgbClr val="24384B"/>
                </a:solidFill>
                <a:latin typeface="Arial"/>
              </a:rPr>
              <a:t>controller for processing under the permit</a:t>
            </a:r>
          </a:p>
        </p:txBody>
      </p:sp>
      <p:cxnSp>
        <p:nvCxnSpPr>
          <p:cNvPr id="24" name="Connector 23"/>
          <p:cNvCxnSpPr/>
          <p:nvPr/>
        </p:nvCxnSpPr>
        <p:spPr>
          <a:xfrm>
            <a:off x="12938760" y="8046720"/>
            <a:ext cx="411480" cy="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3441680" y="7818120"/>
            <a:ext cx="3611880" cy="1737360"/>
          </a:xfrm>
          <a:prstGeom prst="rect">
            <a:avLst/>
          </a:prstGeom>
          <a:noFill/>
        </p:spPr>
        <p:txBody>
          <a:bodyPr wrap="square" lIns="36576" tIns="18288" rIns="36576" bIns="18288" anchor="t">
            <a:spAutoFit/>
          </a:bodyPr>
          <a:lstStyle/>
          <a:p>
            <a:pPr algn="l">
              <a:spcAft>
                <a:spcPts val="400"/>
              </a:spcAft>
            </a:pPr>
            <a:r>
              <a:rPr sz="1900" b="1" i="0">
                <a:solidFill>
                  <a:srgbClr val="00215C"/>
                </a:solidFill>
                <a:latin typeface="Arial"/>
              </a:rPr>
              <a:t>SPE operator</a:t>
            </a:r>
          </a:p>
          <a:p>
            <a:pPr algn="l">
              <a:spcAft>
                <a:spcPts val="400"/>
              </a:spcAft>
            </a:pPr>
            <a:r>
              <a:rPr sz="1600" b="0" i="0">
                <a:solidFill>
                  <a:srgbClr val="24384B"/>
                </a:solidFill>
                <a:latin typeface="Arial"/>
              </a:rPr>
              <a:t>acts on documented HDAB instructions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Twelve verifiable design requirements derived from the EHDS, the DGA, ENS, NIS2 and TEHDAS2</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02 · GOVERNANCE</a:t>
            </a:r>
            <a:r>
              <a:rPr sz="1500" b="0" i="0">
                <a:solidFill>
                  <a:srgbClr val="24384B"/>
                </a:solidFill>
                <a:latin typeface="Arial"/>
              </a:rPr>
              <a:t>     Every control in this talk traces back to one of them</a:t>
            </a:r>
          </a:p>
        </p:txBody>
      </p:sp>
      <p:sp>
        <p:nvSpPr>
          <p:cNvPr id="5" name="Rounded Rectangle 4"/>
          <p:cNvSpPr/>
          <p:nvPr/>
        </p:nvSpPr>
        <p:spPr>
          <a:xfrm>
            <a:off x="685800" y="219456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914400" y="246887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R1</a:t>
            </a:r>
          </a:p>
        </p:txBody>
      </p:sp>
      <p:sp>
        <p:nvSpPr>
          <p:cNvPr id="7" name="TextBox 6"/>
          <p:cNvSpPr txBox="1"/>
          <p:nvPr/>
        </p:nvSpPr>
        <p:spPr>
          <a:xfrm>
            <a:off x="1828800" y="239572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Named users only</a:t>
            </a:r>
          </a:p>
        </p:txBody>
      </p:sp>
      <p:sp>
        <p:nvSpPr>
          <p:cNvPr id="8" name="TextBox 7"/>
          <p:cNvSpPr txBox="1"/>
          <p:nvPr/>
        </p:nvSpPr>
        <p:spPr>
          <a:xfrm>
            <a:off x="960120" y="361188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73(1)(a),(d)</a:t>
            </a:r>
          </a:p>
        </p:txBody>
      </p:sp>
      <p:sp>
        <p:nvSpPr>
          <p:cNvPr id="9" name="Rounded Rectangle 8"/>
          <p:cNvSpPr/>
          <p:nvPr/>
        </p:nvSpPr>
        <p:spPr>
          <a:xfrm>
            <a:off x="4983480" y="219456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5212080" y="246887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R2</a:t>
            </a:r>
          </a:p>
        </p:txBody>
      </p:sp>
      <p:sp>
        <p:nvSpPr>
          <p:cNvPr id="11" name="TextBox 10"/>
          <p:cNvSpPr txBox="1"/>
          <p:nvPr/>
        </p:nvSpPr>
        <p:spPr>
          <a:xfrm>
            <a:off x="6126480" y="239572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No uncontrolled egress</a:t>
            </a:r>
          </a:p>
        </p:txBody>
      </p:sp>
      <p:sp>
        <p:nvSpPr>
          <p:cNvPr id="12" name="TextBox 11"/>
          <p:cNvSpPr txBox="1"/>
          <p:nvPr/>
        </p:nvSpPr>
        <p:spPr>
          <a:xfrm>
            <a:off x="5257800" y="361188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73(1)(b) · DGA 2(20)</a:t>
            </a:r>
          </a:p>
        </p:txBody>
      </p:sp>
      <p:sp>
        <p:nvSpPr>
          <p:cNvPr id="13" name="Rounded Rectangle 12"/>
          <p:cNvSpPr/>
          <p:nvPr/>
        </p:nvSpPr>
        <p:spPr>
          <a:xfrm>
            <a:off x="9281160" y="219456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9509760" y="246887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R3</a:t>
            </a:r>
          </a:p>
        </p:txBody>
      </p:sp>
      <p:sp>
        <p:nvSpPr>
          <p:cNvPr id="15" name="TextBox 14"/>
          <p:cNvSpPr txBox="1"/>
          <p:nvPr/>
        </p:nvSpPr>
        <p:spPr>
          <a:xfrm>
            <a:off x="10424160" y="239572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Few data-handling roles</a:t>
            </a:r>
          </a:p>
        </p:txBody>
      </p:sp>
      <p:sp>
        <p:nvSpPr>
          <p:cNvPr id="16" name="TextBox 15"/>
          <p:cNvSpPr txBox="1"/>
          <p:nvPr/>
        </p:nvSpPr>
        <p:spPr>
          <a:xfrm>
            <a:off x="9555480" y="361188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73(1)(c)</a:t>
            </a:r>
          </a:p>
        </p:txBody>
      </p:sp>
      <p:sp>
        <p:nvSpPr>
          <p:cNvPr id="17" name="Rounded Rectangle 16"/>
          <p:cNvSpPr/>
          <p:nvPr/>
        </p:nvSpPr>
        <p:spPr>
          <a:xfrm>
            <a:off x="13578840" y="219456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Oval 17"/>
          <p:cNvSpPr/>
          <p:nvPr/>
        </p:nvSpPr>
        <p:spPr>
          <a:xfrm>
            <a:off x="13807440" y="246887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R4</a:t>
            </a:r>
          </a:p>
        </p:txBody>
      </p:sp>
      <p:sp>
        <p:nvSpPr>
          <p:cNvPr id="19" name="TextBox 18"/>
          <p:cNvSpPr txBox="1"/>
          <p:nvPr/>
        </p:nvSpPr>
        <p:spPr>
          <a:xfrm>
            <a:off x="14721840" y="239572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Identifiable logs ≥ 1 year</a:t>
            </a:r>
          </a:p>
        </p:txBody>
      </p:sp>
      <p:sp>
        <p:nvSpPr>
          <p:cNvPr id="20" name="TextBox 19"/>
          <p:cNvSpPr txBox="1"/>
          <p:nvPr/>
        </p:nvSpPr>
        <p:spPr>
          <a:xfrm>
            <a:off x="13853160" y="361188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73(1)(e) · D7.4</a:t>
            </a:r>
          </a:p>
        </p:txBody>
      </p:sp>
      <p:sp>
        <p:nvSpPr>
          <p:cNvPr id="21" name="Rounded Rectangle 20"/>
          <p:cNvSpPr/>
          <p:nvPr/>
        </p:nvSpPr>
        <p:spPr>
          <a:xfrm>
            <a:off x="685800" y="461772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Oval 21"/>
          <p:cNvSpPr/>
          <p:nvPr/>
        </p:nvSpPr>
        <p:spPr>
          <a:xfrm>
            <a:off x="914400" y="489204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R5</a:t>
            </a:r>
          </a:p>
        </p:txBody>
      </p:sp>
      <p:sp>
        <p:nvSpPr>
          <p:cNvPr id="23" name="TextBox 22"/>
          <p:cNvSpPr txBox="1"/>
          <p:nvPr/>
        </p:nvSpPr>
        <p:spPr>
          <a:xfrm>
            <a:off x="1828800" y="481888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Continuous monitoring</a:t>
            </a:r>
          </a:p>
        </p:txBody>
      </p:sp>
      <p:sp>
        <p:nvSpPr>
          <p:cNvPr id="24" name="TextBox 23"/>
          <p:cNvSpPr txBox="1"/>
          <p:nvPr/>
        </p:nvSpPr>
        <p:spPr>
          <a:xfrm>
            <a:off x="960120" y="603504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73(1)(f) · ENS · NIS2</a:t>
            </a:r>
          </a:p>
        </p:txBody>
      </p:sp>
      <p:sp>
        <p:nvSpPr>
          <p:cNvPr id="25" name="Rounded Rectangle 24"/>
          <p:cNvSpPr/>
          <p:nvPr/>
        </p:nvSpPr>
        <p:spPr>
          <a:xfrm>
            <a:off x="4983480" y="461772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Oval 25"/>
          <p:cNvSpPr/>
          <p:nvPr/>
        </p:nvSpPr>
        <p:spPr>
          <a:xfrm>
            <a:off x="5212080" y="489204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R6</a:t>
            </a:r>
          </a:p>
        </p:txBody>
      </p:sp>
      <p:sp>
        <p:nvSpPr>
          <p:cNvPr id="27" name="TextBox 26"/>
          <p:cNvSpPr txBox="1"/>
          <p:nvPr/>
        </p:nvSpPr>
        <p:spPr>
          <a:xfrm>
            <a:off x="6126480" y="481888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Reviewed downloads only</a:t>
            </a:r>
          </a:p>
        </p:txBody>
      </p:sp>
      <p:sp>
        <p:nvSpPr>
          <p:cNvPr id="28" name="TextBox 27"/>
          <p:cNvSpPr txBox="1"/>
          <p:nvPr/>
        </p:nvSpPr>
        <p:spPr>
          <a:xfrm>
            <a:off x="5257800" y="603504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73(2) · DGA 5(3)–(4)</a:t>
            </a:r>
          </a:p>
        </p:txBody>
      </p:sp>
      <p:sp>
        <p:nvSpPr>
          <p:cNvPr id="29" name="Rounded Rectangle 28"/>
          <p:cNvSpPr/>
          <p:nvPr/>
        </p:nvSpPr>
        <p:spPr>
          <a:xfrm>
            <a:off x="9281160" y="461772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9509760" y="489204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R7</a:t>
            </a:r>
          </a:p>
        </p:txBody>
      </p:sp>
      <p:sp>
        <p:nvSpPr>
          <p:cNvPr id="31" name="TextBox 30"/>
          <p:cNvSpPr txBox="1"/>
          <p:nvPr/>
        </p:nvSpPr>
        <p:spPr>
          <a:xfrm>
            <a:off x="10424160" y="481888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Internal and external audits</a:t>
            </a:r>
          </a:p>
        </p:txBody>
      </p:sp>
      <p:sp>
        <p:nvSpPr>
          <p:cNvPr id="32" name="TextBox 31"/>
          <p:cNvSpPr txBox="1"/>
          <p:nvPr/>
        </p:nvSpPr>
        <p:spPr>
          <a:xfrm>
            <a:off x="9555480" y="603504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73(3) · D7.4 · ENS</a:t>
            </a:r>
          </a:p>
        </p:txBody>
      </p:sp>
      <p:sp>
        <p:nvSpPr>
          <p:cNvPr id="33" name="Rounded Rectangle 32"/>
          <p:cNvSpPr/>
          <p:nvPr/>
        </p:nvSpPr>
        <p:spPr>
          <a:xfrm>
            <a:off x="13578840" y="4617720"/>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Oval 33"/>
          <p:cNvSpPr/>
          <p:nvPr/>
        </p:nvSpPr>
        <p:spPr>
          <a:xfrm>
            <a:off x="13807440" y="489204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R8</a:t>
            </a:r>
          </a:p>
        </p:txBody>
      </p:sp>
      <p:sp>
        <p:nvSpPr>
          <p:cNvPr id="35" name="TextBox 34"/>
          <p:cNvSpPr txBox="1"/>
          <p:nvPr/>
        </p:nvSpPr>
        <p:spPr>
          <a:xfrm>
            <a:off x="14721840" y="4818888"/>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Explicit controller chain</a:t>
            </a:r>
          </a:p>
        </p:txBody>
      </p:sp>
      <p:sp>
        <p:nvSpPr>
          <p:cNvPr id="36" name="TextBox 35"/>
          <p:cNvSpPr txBox="1"/>
          <p:nvPr/>
        </p:nvSpPr>
        <p:spPr>
          <a:xfrm>
            <a:off x="13853160" y="603504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74 · GDPR 28</a:t>
            </a:r>
          </a:p>
        </p:txBody>
      </p:sp>
      <p:sp>
        <p:nvSpPr>
          <p:cNvPr id="37" name="Rounded Rectangle 36"/>
          <p:cNvSpPr/>
          <p:nvPr/>
        </p:nvSpPr>
        <p:spPr>
          <a:xfrm>
            <a:off x="685800" y="7040879"/>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Oval 37"/>
          <p:cNvSpPr/>
          <p:nvPr/>
        </p:nvSpPr>
        <p:spPr>
          <a:xfrm>
            <a:off x="914400" y="731519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R9</a:t>
            </a:r>
          </a:p>
        </p:txBody>
      </p:sp>
      <p:sp>
        <p:nvSpPr>
          <p:cNvPr id="39" name="TextBox 38"/>
          <p:cNvSpPr txBox="1"/>
          <p:nvPr/>
        </p:nvSpPr>
        <p:spPr>
          <a:xfrm>
            <a:off x="1828800" y="7242047"/>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EU storage and sovereignty</a:t>
            </a:r>
          </a:p>
        </p:txBody>
      </p:sp>
      <p:sp>
        <p:nvSpPr>
          <p:cNvPr id="40" name="TextBox 39"/>
          <p:cNvSpPr txBox="1"/>
          <p:nvPr/>
        </p:nvSpPr>
        <p:spPr>
          <a:xfrm>
            <a:off x="960120" y="845820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87 · DGA 31</a:t>
            </a:r>
          </a:p>
        </p:txBody>
      </p:sp>
      <p:sp>
        <p:nvSpPr>
          <p:cNvPr id="41" name="Rounded Rectangle 40"/>
          <p:cNvSpPr/>
          <p:nvPr/>
        </p:nvSpPr>
        <p:spPr>
          <a:xfrm>
            <a:off x="4983480" y="7040879"/>
            <a:ext cx="4069080" cy="2148840"/>
          </a:xfrm>
          <a:prstGeom prst="roundRect">
            <a:avLst>
              <a:gd name="adj" fmla="val 7000"/>
            </a:avLst>
          </a:prstGeom>
          <a:solidFill>
            <a:srgbClr val="FFFFFF"/>
          </a:solidFill>
          <a:ln w="22225">
            <a:solidFill>
              <a:srgbClr val="09BBD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 name="Oval 41"/>
          <p:cNvSpPr/>
          <p:nvPr/>
        </p:nvSpPr>
        <p:spPr>
          <a:xfrm>
            <a:off x="5212080" y="731519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R10</a:t>
            </a:r>
          </a:p>
        </p:txBody>
      </p:sp>
      <p:sp>
        <p:nvSpPr>
          <p:cNvPr id="43" name="TextBox 42"/>
          <p:cNvSpPr txBox="1"/>
          <p:nvPr/>
        </p:nvSpPr>
        <p:spPr>
          <a:xfrm>
            <a:off x="6126480" y="7242047"/>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Incidents: 24 h, 72 h, one month</a:t>
            </a:r>
          </a:p>
        </p:txBody>
      </p:sp>
      <p:sp>
        <p:nvSpPr>
          <p:cNvPr id="44" name="TextBox 43"/>
          <p:cNvSpPr txBox="1"/>
          <p:nvPr/>
        </p:nvSpPr>
        <p:spPr>
          <a:xfrm>
            <a:off x="5257800" y="845820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D7.4 · NIS2 23</a:t>
            </a:r>
          </a:p>
        </p:txBody>
      </p:sp>
      <p:sp>
        <p:nvSpPr>
          <p:cNvPr id="45" name="Rounded Rectangle 44"/>
          <p:cNvSpPr/>
          <p:nvPr/>
        </p:nvSpPr>
        <p:spPr>
          <a:xfrm>
            <a:off x="9281160" y="7040879"/>
            <a:ext cx="4069080" cy="2148840"/>
          </a:xfrm>
          <a:prstGeom prst="roundRect">
            <a:avLst>
              <a:gd name="adj" fmla="val 7000"/>
            </a:avLst>
          </a:prstGeom>
          <a:solidFill>
            <a:srgbClr val="FFFFFF"/>
          </a:solidFill>
          <a:ln w="22225">
            <a:solidFill>
              <a:srgbClr val="09BBD9"/>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6" name="Oval 45"/>
          <p:cNvSpPr/>
          <p:nvPr/>
        </p:nvSpPr>
        <p:spPr>
          <a:xfrm>
            <a:off x="9509760" y="731519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R11</a:t>
            </a:r>
          </a:p>
        </p:txBody>
      </p:sp>
      <p:sp>
        <p:nvSpPr>
          <p:cNvPr id="47" name="TextBox 46"/>
          <p:cNvSpPr txBox="1"/>
          <p:nvPr/>
        </p:nvSpPr>
        <p:spPr>
          <a:xfrm>
            <a:off x="10424160" y="7242047"/>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ISMS referenced to ISO/IEC 27001</a:t>
            </a:r>
          </a:p>
        </p:txBody>
      </p:sp>
      <p:sp>
        <p:nvSpPr>
          <p:cNvPr id="48" name="TextBox 47"/>
          <p:cNvSpPr txBox="1"/>
          <p:nvPr/>
        </p:nvSpPr>
        <p:spPr>
          <a:xfrm>
            <a:off x="9555480" y="845820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D7.4</a:t>
            </a:r>
          </a:p>
        </p:txBody>
      </p:sp>
      <p:sp>
        <p:nvSpPr>
          <p:cNvPr id="49" name="Rounded Rectangle 48"/>
          <p:cNvSpPr/>
          <p:nvPr/>
        </p:nvSpPr>
        <p:spPr>
          <a:xfrm>
            <a:off x="13578840" y="7040879"/>
            <a:ext cx="4069080" cy="2148840"/>
          </a:xfrm>
          <a:prstGeom prst="roundRect">
            <a:avLst>
              <a:gd name="adj" fmla="val 7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0" name="Oval 49"/>
          <p:cNvSpPr/>
          <p:nvPr/>
        </p:nvSpPr>
        <p:spPr>
          <a:xfrm>
            <a:off x="13807440" y="7315199"/>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R12</a:t>
            </a:r>
          </a:p>
        </p:txBody>
      </p:sp>
      <p:sp>
        <p:nvSpPr>
          <p:cNvPr id="51" name="TextBox 50"/>
          <p:cNvSpPr txBox="1"/>
          <p:nvPr/>
        </p:nvSpPr>
        <p:spPr>
          <a:xfrm>
            <a:off x="14721840" y="7242047"/>
            <a:ext cx="2834640" cy="105156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HealthData@EU interoperability</a:t>
            </a:r>
          </a:p>
        </p:txBody>
      </p:sp>
      <p:sp>
        <p:nvSpPr>
          <p:cNvPr id="52" name="TextBox 51"/>
          <p:cNvSpPr txBox="1"/>
          <p:nvPr/>
        </p:nvSpPr>
        <p:spPr>
          <a:xfrm>
            <a:off x="13853160" y="8458200"/>
            <a:ext cx="3611880" cy="548640"/>
          </a:xfrm>
          <a:prstGeom prst="rect">
            <a:avLst/>
          </a:prstGeom>
          <a:noFill/>
        </p:spPr>
        <p:txBody>
          <a:bodyPr wrap="square" lIns="36576" tIns="18288" rIns="36576" bIns="18288" anchor="t">
            <a:spAutoFit/>
          </a:bodyPr>
          <a:lstStyle/>
          <a:p>
            <a:pPr algn="l">
              <a:spcAft>
                <a:spcPts val="400"/>
              </a:spcAft>
            </a:pPr>
            <a:r>
              <a:rPr sz="1400" b="0" i="0">
                <a:solidFill>
                  <a:srgbClr val="586A7B"/>
                </a:solidFill>
                <a:latin typeface="Arial"/>
              </a:rPr>
              <a:t>EHDS 73(5) · 75 · 77</a:t>
            </a:r>
          </a:p>
        </p:txBody>
      </p:sp>
      <p:sp>
        <p:nvSpPr>
          <p:cNvPr id="53" name="TextBox 52"/>
          <p:cNvSpPr txBox="1"/>
          <p:nvPr/>
        </p:nvSpPr>
        <p:spPr>
          <a:xfrm>
            <a:off x="685800" y="9509760"/>
            <a:ext cx="16916400" cy="411480"/>
          </a:xfrm>
          <a:prstGeom prst="rect">
            <a:avLst/>
          </a:prstGeom>
          <a:noFill/>
        </p:spPr>
        <p:txBody>
          <a:bodyPr wrap="square" lIns="36576" tIns="18288" rIns="36576" bIns="18288" anchor="t">
            <a:spAutoFit/>
          </a:bodyPr>
          <a:lstStyle/>
          <a:p>
            <a:pPr algn="l">
              <a:spcAft>
                <a:spcPts val="400"/>
              </a:spcAft>
            </a:pPr>
            <a:r>
              <a:rPr sz="1400" b="1" i="0">
                <a:solidFill>
                  <a:srgbClr val="00215C"/>
                </a:solidFill>
                <a:latin typeface="Arial"/>
              </a:rPr>
              <a:t>Solid: binding provisions (10 of 12)   </a:t>
            </a:r>
            <a:r>
              <a:rPr sz="1400" b="0" i="0">
                <a:solidFill>
                  <a:srgbClr val="586A7B"/>
                </a:solidFill>
                <a:latin typeface="Arial"/>
              </a:rPr>
              <a:t>Dashed: mainly TEHDAS2 D7.4, non-binding (R10, R11)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sp>
        <p:nvSpPr>
          <p:cNvPr id="179" name="Rounded Rectangle 178"/>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0" name="TextBox 179"/>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1 of 8</a:t>
            </a:r>
            <a:r>
              <a:rPr sz="1700" b="1" i="0">
                <a:solidFill>
                  <a:srgbClr val="FFFFFF"/>
                </a:solidFill>
                <a:latin typeface="Arial"/>
              </a:rPr>
              <a:t>   ·   Actors and public portal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5" name="Rounded Rectangle 274"/>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6" name="TextBox 275"/>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2 of 8</a:t>
            </a:r>
            <a:r>
              <a:rPr sz="1700" b="1" i="0">
                <a:solidFill>
                  <a:srgbClr val="FFFFFF"/>
                </a:solidFill>
                <a:latin typeface="Arial"/>
              </a:rPr>
              <a:t>   ·   Catalogue and discovery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9" name="Rounded Rectangle 148"/>
            <p:cNvSpPr/>
            <p:nvPr/>
          </p:nvSpPr>
          <p:spPr>
            <a:xfrm>
              <a:off x="14630400" y="597408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5" name="Rounded Rectangle 274"/>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6" name="TextBox 275"/>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3 of 8</a:t>
            </a:r>
            <a:r>
              <a:rPr sz="1700" b="1" i="0">
                <a:solidFill>
                  <a:srgbClr val="FFFFFF"/>
                </a:solidFill>
                <a:latin typeface="Arial"/>
              </a:rPr>
              <a:t>   ·   Identity and private area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grpSp>
        <p:nvGrpSpPr>
          <p:cNvPr id="6" name="04 Permiso del HDAB"/>
          <p:cNvGrpSpPr/>
          <p:nvPr/>
        </p:nvGrpSpPr>
        <p:grpSpPr>
          <a:xfrm>
            <a:off x="6217920" y="2453640"/>
            <a:ext cx="5543007" cy="680523"/>
            <a:chOff x="6217920" y="1158240"/>
            <a:chExt cx="5543007" cy="680523"/>
          </a:xfrm>
        </p:grpSpPr>
        <p:sp>
          <p:nvSpPr>
            <p:cNvPr id="31" name="Rounded Rectangle 30"/>
            <p:cNvSpPr/>
            <p:nvPr/>
          </p:nvSpPr>
          <p:spPr>
            <a:xfrm>
              <a:off x="6217920" y="1158240"/>
              <a:ext cx="4907280" cy="536448"/>
            </a:xfrm>
            <a:prstGeom prst="roundRect">
              <a:avLst>
                <a:gd name="adj" fmla="val 20454"/>
              </a:avLst>
            </a:prstGeom>
            <a:solidFill>
              <a:srgbClr val="F1EBF9"/>
            </a:solidFill>
            <a:ln w="18288">
              <a:solidFill>
                <a:srgbClr val="7F47A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HDAB / organismo de acceso competente"/>
            <p:cNvSpPr txBox="1"/>
            <p:nvPr/>
          </p:nvSpPr>
          <p:spPr>
            <a:xfrm>
              <a:off x="6339840" y="1228709"/>
              <a:ext cx="4294510" cy="256032"/>
            </a:xfrm>
            <a:prstGeom prst="rect">
              <a:avLst/>
            </a:prstGeom>
            <a:noFill/>
            <a:effectLst/>
          </p:spPr>
          <p:txBody>
            <a:bodyPr wrap="none" lIns="0" tIns="0" rIns="0" bIns="0">
              <a:spAutoFit/>
            </a:bodyPr>
            <a:lstStyle/>
            <a:p>
              <a:pPr>
                <a:defRPr sz="1344" b="1">
                  <a:solidFill>
                    <a:srgbClr val="103D62"/>
                  </a:solidFill>
                  <a:latin typeface="Arial"/>
                </a:defRPr>
              </a:pPr>
              <a:r>
                <a:t>HDAB / competent access body</a:t>
              </a:r>
            </a:p>
          </p:txBody>
        </p:sp>
        <p:sp>
          <p:nvSpPr>
            <p:cNvPr id="33" name="Solicitud → permiso de datos → finalidad, vigencia y ETS"/>
            <p:cNvSpPr txBox="1"/>
            <p:nvPr/>
          </p:nvSpPr>
          <p:spPr>
            <a:xfrm>
              <a:off x="6339840" y="1465600"/>
              <a:ext cx="4874849" cy="192024"/>
            </a:xfrm>
            <a:prstGeom prst="rect">
              <a:avLst/>
            </a:prstGeom>
            <a:noFill/>
            <a:effectLst/>
          </p:spPr>
          <p:txBody>
            <a:bodyPr wrap="none" lIns="0" tIns="0" rIns="0" bIns="0">
              <a:spAutoFit/>
            </a:bodyPr>
            <a:lstStyle/>
            <a:p>
              <a:pPr>
                <a:defRPr sz="1008" b="0">
                  <a:solidFill>
                    <a:srgbClr val="604875"/>
                  </a:solidFill>
                  <a:latin typeface="Arial"/>
                </a:defRPr>
              </a:pPr>
              <a:r>
                <a:t>Application → data permit → purpose, validity and ETS</a:t>
              </a:r>
            </a:p>
          </p:txBody>
        </p:sp>
        <p:sp>
          <p:nvSpPr>
            <p:cNvPr id="175" name="permiso y ámbito del ETS"/>
            <p:cNvSpPr txBox="1"/>
            <p:nvPr/>
          </p:nvSpPr>
          <p:spPr>
            <a:xfrm>
              <a:off x="10241280" y="1691030"/>
              <a:ext cx="1519647" cy="147733"/>
            </a:xfrm>
            <a:prstGeom prst="rect">
              <a:avLst/>
            </a:prstGeom>
            <a:noFill/>
            <a:effectLst/>
          </p:spPr>
          <p:txBody>
            <a:bodyPr wrap="none" lIns="0" tIns="0" rIns="0" bIns="0">
              <a:spAutoFit/>
            </a:bodyPr>
            <a:lstStyle/>
            <a:p>
              <a:pPr>
                <a:defRPr sz="960" b="0">
                  <a:solidFill>
                    <a:srgbClr val="7F47AE"/>
                  </a:solidFill>
                  <a:latin typeface="Arial"/>
                </a:defRPr>
              </a:pPr>
              <a:r>
                <a:rPr dirty="0" err="1"/>
                <a:t>ETS permit and audit</a:t>
              </a:r>
            </a:p>
          </p:txBody>
        </p:sp>
      </p:gr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5" name="Rounded Rectangle 274"/>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6" name="TextBox 275"/>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4 of 8</a:t>
            </a:r>
            <a:r>
              <a:rPr sz="1700" b="1" i="0">
                <a:solidFill>
                  <a:srgbClr val="FFFFFF"/>
                </a:solidFill>
                <a:latin typeface="Arial"/>
              </a:rPr>
              <a:t>   ·   HDAB permit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9" name="Rounded Rectangle 148"/>
            <p:cNvSpPr/>
            <p:nvPr/>
          </p:nvSpPr>
          <p:spPr>
            <a:xfrm>
              <a:off x="14630400" y="597408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grpSp>
        <p:nvGrpSpPr>
          <p:cNvPr id="6" name="04 Permiso del HDAB"/>
          <p:cNvGrpSpPr/>
          <p:nvPr/>
        </p:nvGrpSpPr>
        <p:grpSpPr>
          <a:xfrm>
            <a:off x="6217920" y="2453640"/>
            <a:ext cx="5543007" cy="680523"/>
            <a:chOff x="6217920" y="1158240"/>
            <a:chExt cx="5543007" cy="680523"/>
          </a:xfrm>
        </p:grpSpPr>
        <p:sp>
          <p:nvSpPr>
            <p:cNvPr id="31" name="Rounded Rectangle 30"/>
            <p:cNvSpPr/>
            <p:nvPr/>
          </p:nvSpPr>
          <p:spPr>
            <a:xfrm>
              <a:off x="6217920" y="1158240"/>
              <a:ext cx="4907280" cy="536448"/>
            </a:xfrm>
            <a:prstGeom prst="roundRect">
              <a:avLst>
                <a:gd name="adj" fmla="val 20454"/>
              </a:avLst>
            </a:prstGeom>
            <a:solidFill>
              <a:srgbClr val="F1EBF9"/>
            </a:solidFill>
            <a:ln w="18288">
              <a:solidFill>
                <a:srgbClr val="7F47A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HDAB / organismo de acceso competente"/>
            <p:cNvSpPr txBox="1"/>
            <p:nvPr/>
          </p:nvSpPr>
          <p:spPr>
            <a:xfrm>
              <a:off x="6339840" y="1228709"/>
              <a:ext cx="4294510" cy="256032"/>
            </a:xfrm>
            <a:prstGeom prst="rect">
              <a:avLst/>
            </a:prstGeom>
            <a:noFill/>
            <a:effectLst/>
          </p:spPr>
          <p:txBody>
            <a:bodyPr wrap="none" lIns="0" tIns="0" rIns="0" bIns="0">
              <a:spAutoFit/>
            </a:bodyPr>
            <a:lstStyle/>
            <a:p>
              <a:pPr>
                <a:defRPr sz="1344" b="1">
                  <a:solidFill>
                    <a:srgbClr val="103D62"/>
                  </a:solidFill>
                  <a:latin typeface="Arial"/>
                </a:defRPr>
              </a:pPr>
              <a:r>
                <a:t>HDAB / competent access body</a:t>
              </a:r>
            </a:p>
          </p:txBody>
        </p:sp>
        <p:sp>
          <p:nvSpPr>
            <p:cNvPr id="33" name="Solicitud → permiso de datos → finalidad, vigencia y ETS"/>
            <p:cNvSpPr txBox="1"/>
            <p:nvPr/>
          </p:nvSpPr>
          <p:spPr>
            <a:xfrm>
              <a:off x="6339840" y="1465600"/>
              <a:ext cx="4874849" cy="192024"/>
            </a:xfrm>
            <a:prstGeom prst="rect">
              <a:avLst/>
            </a:prstGeom>
            <a:noFill/>
            <a:effectLst/>
          </p:spPr>
          <p:txBody>
            <a:bodyPr wrap="none" lIns="0" tIns="0" rIns="0" bIns="0">
              <a:spAutoFit/>
            </a:bodyPr>
            <a:lstStyle/>
            <a:p>
              <a:pPr>
                <a:defRPr sz="1008" b="0">
                  <a:solidFill>
                    <a:srgbClr val="604875"/>
                  </a:solidFill>
                  <a:latin typeface="Arial"/>
                </a:defRPr>
              </a:pPr>
              <a:r>
                <a:t>Application → data permit → purpose, validity and ETS</a:t>
              </a:r>
            </a:p>
          </p:txBody>
        </p:sp>
        <p:sp>
          <p:nvSpPr>
            <p:cNvPr id="175" name="permiso y ámbito del ETS"/>
            <p:cNvSpPr txBox="1"/>
            <p:nvPr/>
          </p:nvSpPr>
          <p:spPr>
            <a:xfrm>
              <a:off x="10241280" y="1691030"/>
              <a:ext cx="1519647" cy="147733"/>
            </a:xfrm>
            <a:prstGeom prst="rect">
              <a:avLst/>
            </a:prstGeom>
            <a:noFill/>
            <a:effectLst/>
          </p:spPr>
          <p:txBody>
            <a:bodyPr wrap="none" lIns="0" tIns="0" rIns="0" bIns="0">
              <a:spAutoFit/>
            </a:bodyPr>
            <a:lstStyle/>
            <a:p>
              <a:pPr>
                <a:defRPr sz="960" b="0">
                  <a:solidFill>
                    <a:srgbClr val="7F47AE"/>
                  </a:solidFill>
                  <a:latin typeface="Arial"/>
                </a:defRPr>
              </a:pPr>
              <a:r>
                <a:rPr dirty="0" err="1"/>
                <a:t>ETS permit and audit</a:t>
              </a:r>
            </a:p>
          </p:txBody>
        </p:sp>
      </p:grpSp>
      <p:grpSp>
        <p:nvGrpSpPr>
          <p:cNvPr id="7" name="05 Metadatos y subida de datos"/>
          <p:cNvGrpSpPr/>
          <p:nvPr/>
        </p:nvGrpSpPr>
        <p:grpSpPr>
          <a:xfrm>
            <a:off x="1493520" y="5379720"/>
            <a:ext cx="14635780" cy="3779520"/>
            <a:chOff x="1493520" y="4084320"/>
            <a:chExt cx="14635780" cy="3779520"/>
          </a:xfrm>
        </p:grpSpPr>
        <p:sp>
          <p:nvSpPr>
            <p:cNvPr id="61" name="Rounded Rectangle 60"/>
            <p:cNvSpPr/>
            <p:nvPr/>
          </p:nvSpPr>
          <p:spPr>
            <a:xfrm>
              <a:off x="2060448" y="4480560"/>
              <a:ext cx="1304544" cy="682752"/>
            </a:xfrm>
            <a:prstGeom prst="roundRect">
              <a:avLst>
                <a:gd name="adj" fmla="val 16071"/>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Metadatos"/>
            <p:cNvSpPr txBox="1"/>
            <p:nvPr/>
          </p:nvSpPr>
          <p:spPr>
            <a:xfrm>
              <a:off x="2182368" y="4568952"/>
              <a:ext cx="932688" cy="228600"/>
            </a:xfrm>
            <a:prstGeom prst="rect">
              <a:avLst/>
            </a:prstGeom>
            <a:noFill/>
            <a:effectLst/>
          </p:spPr>
          <p:txBody>
            <a:bodyPr wrap="none" lIns="0" tIns="0" rIns="0" bIns="0">
              <a:spAutoFit/>
            </a:bodyPr>
            <a:lstStyle/>
            <a:p>
              <a:pPr>
                <a:defRPr sz="1200" b="1">
                  <a:solidFill>
                    <a:srgbClr val="103D62"/>
                  </a:solidFill>
                  <a:latin typeface="Arial"/>
                </a:defRPr>
              </a:pPr>
              <a:r>
                <a:t>Metadata</a:t>
              </a:r>
            </a:p>
          </p:txBody>
        </p:sp>
        <p:sp>
          <p:nvSpPr>
            <p:cNvPr id="63" name="Publicación / API"/>
            <p:cNvSpPr txBox="1"/>
            <p:nvPr/>
          </p:nvSpPr>
          <p:spPr>
            <a:xfrm>
              <a:off x="2182368" y="4860950"/>
              <a:ext cx="1409395" cy="182880"/>
            </a:xfrm>
            <a:prstGeom prst="rect">
              <a:avLst/>
            </a:prstGeom>
            <a:noFill/>
            <a:effectLst/>
          </p:spPr>
          <p:txBody>
            <a:bodyPr wrap="none" lIns="0" tIns="0" rIns="0" bIns="0">
              <a:spAutoFit/>
            </a:bodyPr>
            <a:lstStyle/>
            <a:p>
              <a:pPr>
                <a:defRPr sz="960" b="0">
                  <a:solidFill>
                    <a:srgbClr val="355873"/>
                  </a:solidFill>
                  <a:latin typeface="Arial"/>
                </a:defRPr>
              </a:pPr>
              <a:r>
                <a:t>Publishing / API</a:t>
              </a:r>
            </a:p>
          </p:txBody>
        </p:sp>
        <p:sp>
          <p:nvSpPr>
            <p:cNvPr id="64" name="Rounded Rectangle 63"/>
            <p:cNvSpPr/>
            <p:nvPr/>
          </p:nvSpPr>
          <p:spPr>
            <a:xfrm>
              <a:off x="2060448" y="5535168"/>
              <a:ext cx="1304544" cy="713232"/>
            </a:xfrm>
            <a:prstGeom prst="roundRect">
              <a:avLst>
                <a:gd name="adj" fmla="val 15384"/>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Subida de datos"/>
            <p:cNvSpPr txBox="1"/>
            <p:nvPr/>
          </p:nvSpPr>
          <p:spPr>
            <a:xfrm>
              <a:off x="2182368" y="5629534"/>
              <a:ext cx="1492300" cy="219456"/>
            </a:xfrm>
            <a:prstGeom prst="rect">
              <a:avLst/>
            </a:prstGeom>
            <a:noFill/>
            <a:effectLst/>
          </p:spPr>
          <p:txBody>
            <a:bodyPr wrap="none" lIns="0" tIns="0" rIns="0" bIns="0">
              <a:spAutoFit/>
            </a:bodyPr>
            <a:lstStyle/>
            <a:p>
              <a:pPr>
                <a:defRPr sz="1152" b="1">
                  <a:solidFill>
                    <a:srgbClr val="103D62"/>
                  </a:solidFill>
                  <a:latin typeface="Arial"/>
                </a:defRPr>
              </a:pPr>
              <a:r>
                <a:t>Data upload</a:t>
              </a:r>
            </a:p>
          </p:txBody>
        </p:sp>
        <p:sp>
          <p:nvSpPr>
            <p:cNvPr id="66" name="Acceso Pydio / S3"/>
            <p:cNvSpPr txBox="1"/>
            <p:nvPr/>
          </p:nvSpPr>
          <p:spPr>
            <a:xfrm>
              <a:off x="2182368" y="5915558"/>
              <a:ext cx="1409395" cy="182880"/>
            </a:xfrm>
            <a:prstGeom prst="rect">
              <a:avLst/>
            </a:prstGeom>
            <a:noFill/>
            <a:effectLst/>
          </p:spPr>
          <p:txBody>
            <a:bodyPr wrap="none" lIns="0" tIns="0" rIns="0" bIns="0">
              <a:spAutoFit/>
            </a:bodyPr>
            <a:lstStyle/>
            <a:p>
              <a:pPr>
                <a:defRPr sz="960" b="0">
                  <a:solidFill>
                    <a:srgbClr val="355873"/>
                  </a:solidFill>
                  <a:latin typeface="Arial"/>
                </a:defRPr>
              </a:pPr>
              <a:r>
                <a:t>Pydio / S3 access</a:t>
              </a:r>
            </a:p>
          </p:txBody>
        </p:sp>
        <p:sp>
          <p:nvSpPr>
            <p:cNvPr id="98" name="Rounded Rectangle 97"/>
            <p:cNvSpPr/>
            <p:nvPr/>
          </p:nvSpPr>
          <p:spPr>
            <a:xfrm>
              <a:off x="414528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9" name="Staging"/>
            <p:cNvSpPr txBox="1"/>
            <p:nvPr/>
          </p:nvSpPr>
          <p:spPr>
            <a:xfrm>
              <a:off x="4267200" y="6593189"/>
              <a:ext cx="812474" cy="256032"/>
            </a:xfrm>
            <a:prstGeom prst="rect">
              <a:avLst/>
            </a:prstGeom>
            <a:noFill/>
            <a:effectLst/>
          </p:spPr>
          <p:txBody>
            <a:bodyPr wrap="none" lIns="0" tIns="0" rIns="0" bIns="0">
              <a:spAutoFit/>
            </a:bodyPr>
            <a:lstStyle/>
            <a:p>
              <a:pPr>
                <a:defRPr sz="1344" b="1">
                  <a:solidFill>
                    <a:srgbClr val="103D62"/>
                  </a:solidFill>
                  <a:latin typeface="Arial"/>
                </a:defRPr>
              </a:pPr>
              <a:r>
                <a:t>Staging</a:t>
              </a:r>
            </a:p>
          </p:txBody>
        </p:sp>
        <p:sp>
          <p:nvSpPr>
            <p:cNvPr id="100" name="Pydio"/>
            <p:cNvSpPr txBox="1"/>
            <p:nvPr/>
          </p:nvSpPr>
          <p:spPr>
            <a:xfrm>
              <a:off x="4267200" y="6879214"/>
              <a:ext cx="609600" cy="219456"/>
            </a:xfrm>
            <a:prstGeom prst="rect">
              <a:avLst/>
            </a:prstGeom>
            <a:noFill/>
            <a:effectLst/>
          </p:spPr>
          <p:txBody>
            <a:bodyPr wrap="none" lIns="0" tIns="0" rIns="0" bIns="0">
              <a:spAutoFit/>
            </a:bodyPr>
            <a:lstStyle/>
            <a:p>
              <a:pPr>
                <a:defRPr sz="1152" b="0">
                  <a:solidFill>
                    <a:srgbClr val="355873"/>
                  </a:solidFill>
                  <a:latin typeface="Arial"/>
                </a:defRPr>
              </a:pPr>
              <a:r>
                <a:t>Pydio</a:t>
              </a:r>
            </a:p>
          </p:txBody>
        </p:sp>
        <p:sp>
          <p:nvSpPr>
            <p:cNvPr id="101" name="S3 / NETAPP"/>
            <p:cNvSpPr txBox="1"/>
            <p:nvPr/>
          </p:nvSpPr>
          <p:spPr>
            <a:xfrm>
              <a:off x="4267200" y="7062094"/>
              <a:ext cx="1094353" cy="219456"/>
            </a:xfrm>
            <a:prstGeom prst="rect">
              <a:avLst/>
            </a:prstGeom>
            <a:noFill/>
            <a:effectLst/>
          </p:spPr>
          <p:txBody>
            <a:bodyPr wrap="none" lIns="0" tIns="0" rIns="0" bIns="0">
              <a:spAutoFit/>
            </a:bodyPr>
            <a:lstStyle/>
            <a:p>
              <a:pPr>
                <a:defRPr sz="1152" b="0">
                  <a:solidFill>
                    <a:srgbClr val="355873"/>
                  </a:solidFill>
                  <a:latin typeface="Arial"/>
                </a:defRPr>
              </a:pPr>
              <a:r>
                <a:t>S3 / NETAPP</a:t>
              </a:r>
            </a:p>
          </p:txBody>
        </p:sp>
        <p:sp>
          <p:nvSpPr>
            <p:cNvPr id="102" name="Carga controlada"/>
            <p:cNvSpPr txBox="1"/>
            <p:nvPr/>
          </p:nvSpPr>
          <p:spPr>
            <a:xfrm>
              <a:off x="4267200" y="7244974"/>
              <a:ext cx="1591787" cy="219456"/>
            </a:xfrm>
            <a:prstGeom prst="rect">
              <a:avLst/>
            </a:prstGeom>
            <a:noFill/>
            <a:effectLst/>
          </p:spPr>
          <p:txBody>
            <a:bodyPr wrap="none" lIns="0" tIns="0" rIns="0" bIns="0">
              <a:spAutoFit/>
            </a:bodyPr>
            <a:lstStyle/>
            <a:p>
              <a:pPr>
                <a:defRPr sz="1152" b="0">
                  <a:solidFill>
                    <a:srgbClr val="355873"/>
                  </a:solidFill>
                  <a:latin typeface="Arial"/>
                </a:defRPr>
              </a:pPr>
              <a:r>
                <a:t>Controlled upload</a:t>
              </a:r>
            </a:p>
          </p:txBody>
        </p:sp>
        <p:sp>
          <p:nvSpPr>
            <p:cNvPr id="154" name="Subida Pydio / S3"/>
            <p:cNvSpPr txBox="1"/>
            <p:nvPr/>
          </p:nvSpPr>
          <p:spPr>
            <a:xfrm>
              <a:off x="14752320" y="7409566"/>
              <a:ext cx="1376980" cy="354584"/>
            </a:xfrm>
            <a:prstGeom prst="rect">
              <a:avLst/>
            </a:prstGeom>
            <a:noFill/>
            <a:effectLst/>
          </p:spPr>
          <p:txBody>
            <a:bodyPr wrap="none" lIns="0" tIns="0" rIns="0" bIns="0">
              <a:spAutoFit/>
            </a:bodyPr>
            <a:lstStyle/>
            <a:p>
              <a:pPr>
                <a:defRPr sz="1152" b="1">
                  <a:solidFill>
                    <a:srgbClr val="103D62"/>
                  </a:solidFill>
                  <a:latin typeface="Arial"/>
                </a:defRPr>
              </a:pPr>
              <a:r>
                <a:rPr lang="en-GB" dirty="0"/>
                <a:t>Access request</a:t>
              </a:r>
            </a:p>
            <a:p>
              <a:pPr>
                <a:defRPr sz="1152" b="1">
                  <a:solidFill>
                    <a:srgbClr val="103D62"/>
                  </a:solidFill>
                  <a:latin typeface="Arial"/>
                </a:defRPr>
              </a:pPr>
              <a:r>
                <a:rPr lang="en-GB" sz="1152" b="1" dirty="0">
                  <a:solidFill>
                    <a:srgbClr val="103D62"/>
                  </a:solidFill>
                  <a:latin typeface="Arial"/>
                </a:rPr>
                <a:t>and incidents</a:t>
              </a:r>
              <a:endParaRPr sz="1152" b="1" dirty="0">
                <a:solidFill>
                  <a:srgbClr val="103D62"/>
                </a:solidFill>
                <a:latin typeface="Arial"/>
              </a:endParaRPr>
            </a:p>
          </p:txBody>
        </p:sp>
        <p:cxnSp>
          <p:nvCxnSpPr>
            <p:cNvPr id="176" name="Connector 175"/>
            <p:cNvCxnSpPr/>
            <p:nvPr/>
          </p:nvCxnSpPr>
          <p:spPr>
            <a:xfrm>
              <a:off x="1493520" y="4846320"/>
              <a:ext cx="45720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3" name="Connector 192"/>
            <p:cNvCxnSpPr/>
            <p:nvPr/>
          </p:nvCxnSpPr>
          <p:spPr>
            <a:xfrm>
              <a:off x="3364992" y="5888736"/>
              <a:ext cx="414528" cy="0"/>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4" name="Connector 193"/>
            <p:cNvCxnSpPr/>
            <p:nvPr/>
          </p:nvCxnSpPr>
          <p:spPr>
            <a:xfrm>
              <a:off x="3779520" y="5888736"/>
              <a:ext cx="0" cy="1304544"/>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5" name="Connector 194"/>
            <p:cNvCxnSpPr/>
            <p:nvPr/>
          </p:nvCxnSpPr>
          <p:spPr>
            <a:xfrm>
              <a:off x="3779520" y="7193280"/>
              <a:ext cx="36576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7" name="Connector 206"/>
            <p:cNvCxnSpPr/>
            <p:nvPr/>
          </p:nvCxnSpPr>
          <p:spPr>
            <a:xfrm>
              <a:off x="3364992" y="4815840"/>
              <a:ext cx="451103"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8" name="Connector 207"/>
            <p:cNvCxnSpPr/>
            <p:nvPr/>
          </p:nvCxnSpPr>
          <p:spPr>
            <a:xfrm>
              <a:off x="3816095" y="4815840"/>
              <a:ext cx="0" cy="21336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9" name="Connector 208"/>
            <p:cNvCxnSpPr/>
            <p:nvPr/>
          </p:nvCxnSpPr>
          <p:spPr>
            <a:xfrm>
              <a:off x="3816095" y="5029200"/>
              <a:ext cx="6821425"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0" name="Connector 209"/>
            <p:cNvCxnSpPr/>
            <p:nvPr/>
          </p:nvCxnSpPr>
          <p:spPr>
            <a:xfrm flipV="1">
              <a:off x="10637520" y="4084320"/>
              <a:ext cx="0" cy="94488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55" name="Connector 254"/>
            <p:cNvCxnSpPr/>
            <p:nvPr/>
          </p:nvCxnSpPr>
          <p:spPr>
            <a:xfrm>
              <a:off x="3779520" y="7193280"/>
              <a:ext cx="36576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5" name="Rounded Rectangle 274"/>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6" name="TextBox 275"/>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5 of 8</a:t>
            </a:r>
            <a:r>
              <a:rPr sz="1700" b="1" i="0">
                <a:solidFill>
                  <a:srgbClr val="FFFFFF"/>
                </a:solidFill>
                <a:latin typeface="Arial"/>
              </a:rPr>
              <a:t>   ·   Metadata and data upload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9" name="Rounded Rectangle 148"/>
            <p:cNvSpPr/>
            <p:nvPr/>
          </p:nvSpPr>
          <p:spPr>
            <a:xfrm>
              <a:off x="14630400" y="597408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grpSp>
        <p:nvGrpSpPr>
          <p:cNvPr id="6" name="04 Permiso del HDAB"/>
          <p:cNvGrpSpPr/>
          <p:nvPr/>
        </p:nvGrpSpPr>
        <p:grpSpPr>
          <a:xfrm>
            <a:off x="6217920" y="2453640"/>
            <a:ext cx="5543007" cy="680523"/>
            <a:chOff x="6217920" y="1158240"/>
            <a:chExt cx="5543007" cy="680523"/>
          </a:xfrm>
        </p:grpSpPr>
        <p:sp>
          <p:nvSpPr>
            <p:cNvPr id="31" name="Rounded Rectangle 30"/>
            <p:cNvSpPr/>
            <p:nvPr/>
          </p:nvSpPr>
          <p:spPr>
            <a:xfrm>
              <a:off x="6217920" y="1158240"/>
              <a:ext cx="4907280" cy="536448"/>
            </a:xfrm>
            <a:prstGeom prst="roundRect">
              <a:avLst>
                <a:gd name="adj" fmla="val 20454"/>
              </a:avLst>
            </a:prstGeom>
            <a:solidFill>
              <a:srgbClr val="F1EBF9"/>
            </a:solidFill>
            <a:ln w="18288">
              <a:solidFill>
                <a:srgbClr val="7F47A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HDAB / organismo de acceso competente"/>
            <p:cNvSpPr txBox="1"/>
            <p:nvPr/>
          </p:nvSpPr>
          <p:spPr>
            <a:xfrm>
              <a:off x="6339840" y="1228709"/>
              <a:ext cx="4294510" cy="256032"/>
            </a:xfrm>
            <a:prstGeom prst="rect">
              <a:avLst/>
            </a:prstGeom>
            <a:noFill/>
            <a:effectLst/>
          </p:spPr>
          <p:txBody>
            <a:bodyPr wrap="none" lIns="0" tIns="0" rIns="0" bIns="0">
              <a:spAutoFit/>
            </a:bodyPr>
            <a:lstStyle/>
            <a:p>
              <a:pPr>
                <a:defRPr sz="1344" b="1">
                  <a:solidFill>
                    <a:srgbClr val="103D62"/>
                  </a:solidFill>
                  <a:latin typeface="Arial"/>
                </a:defRPr>
              </a:pPr>
              <a:r>
                <a:t>HDAB / competent access body</a:t>
              </a:r>
            </a:p>
          </p:txBody>
        </p:sp>
        <p:sp>
          <p:nvSpPr>
            <p:cNvPr id="33" name="Solicitud → permiso de datos → finalidad, vigencia y ETS"/>
            <p:cNvSpPr txBox="1"/>
            <p:nvPr/>
          </p:nvSpPr>
          <p:spPr>
            <a:xfrm>
              <a:off x="6339840" y="1465600"/>
              <a:ext cx="4874849" cy="192024"/>
            </a:xfrm>
            <a:prstGeom prst="rect">
              <a:avLst/>
            </a:prstGeom>
            <a:noFill/>
            <a:effectLst/>
          </p:spPr>
          <p:txBody>
            <a:bodyPr wrap="none" lIns="0" tIns="0" rIns="0" bIns="0">
              <a:spAutoFit/>
            </a:bodyPr>
            <a:lstStyle/>
            <a:p>
              <a:pPr>
                <a:defRPr sz="1008" b="0">
                  <a:solidFill>
                    <a:srgbClr val="604875"/>
                  </a:solidFill>
                  <a:latin typeface="Arial"/>
                </a:defRPr>
              </a:pPr>
              <a:r>
                <a:t>Application → data permit → purpose, validity and ETS</a:t>
              </a:r>
            </a:p>
          </p:txBody>
        </p:sp>
        <p:sp>
          <p:nvSpPr>
            <p:cNvPr id="175" name="permiso y ámbito del ETS"/>
            <p:cNvSpPr txBox="1"/>
            <p:nvPr/>
          </p:nvSpPr>
          <p:spPr>
            <a:xfrm>
              <a:off x="10241280" y="1691030"/>
              <a:ext cx="1519647" cy="147733"/>
            </a:xfrm>
            <a:prstGeom prst="rect">
              <a:avLst/>
            </a:prstGeom>
            <a:noFill/>
            <a:effectLst/>
          </p:spPr>
          <p:txBody>
            <a:bodyPr wrap="none" lIns="0" tIns="0" rIns="0" bIns="0">
              <a:spAutoFit/>
            </a:bodyPr>
            <a:lstStyle/>
            <a:p>
              <a:pPr>
                <a:defRPr sz="960" b="0">
                  <a:solidFill>
                    <a:srgbClr val="7F47AE"/>
                  </a:solidFill>
                  <a:latin typeface="Arial"/>
                </a:defRPr>
              </a:pPr>
              <a:r>
                <a:rPr dirty="0" err="1"/>
                <a:t>ETS permit and audit</a:t>
              </a:r>
            </a:p>
          </p:txBody>
        </p:sp>
      </p:grpSp>
      <p:grpSp>
        <p:nvGrpSpPr>
          <p:cNvPr id="7" name="05 Metadatos y subida de datos"/>
          <p:cNvGrpSpPr/>
          <p:nvPr/>
        </p:nvGrpSpPr>
        <p:grpSpPr>
          <a:xfrm>
            <a:off x="1493520" y="5379720"/>
            <a:ext cx="14721840" cy="3779520"/>
            <a:chOff x="1493520" y="4084320"/>
            <a:chExt cx="14721840" cy="3779520"/>
          </a:xfrm>
        </p:grpSpPr>
        <p:sp>
          <p:nvSpPr>
            <p:cNvPr id="61" name="Rounded Rectangle 60"/>
            <p:cNvSpPr/>
            <p:nvPr/>
          </p:nvSpPr>
          <p:spPr>
            <a:xfrm>
              <a:off x="2060448" y="4480560"/>
              <a:ext cx="1304544" cy="682752"/>
            </a:xfrm>
            <a:prstGeom prst="roundRect">
              <a:avLst>
                <a:gd name="adj" fmla="val 16071"/>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Metadatos"/>
            <p:cNvSpPr txBox="1"/>
            <p:nvPr/>
          </p:nvSpPr>
          <p:spPr>
            <a:xfrm>
              <a:off x="2182368" y="4568952"/>
              <a:ext cx="932688" cy="228600"/>
            </a:xfrm>
            <a:prstGeom prst="rect">
              <a:avLst/>
            </a:prstGeom>
            <a:noFill/>
            <a:effectLst/>
          </p:spPr>
          <p:txBody>
            <a:bodyPr wrap="none" lIns="0" tIns="0" rIns="0" bIns="0">
              <a:spAutoFit/>
            </a:bodyPr>
            <a:lstStyle/>
            <a:p>
              <a:pPr>
                <a:defRPr sz="1200" b="1">
                  <a:solidFill>
                    <a:srgbClr val="103D62"/>
                  </a:solidFill>
                  <a:latin typeface="Arial"/>
                </a:defRPr>
              </a:pPr>
              <a:r>
                <a:t>Metadata</a:t>
              </a:r>
            </a:p>
          </p:txBody>
        </p:sp>
        <p:sp>
          <p:nvSpPr>
            <p:cNvPr id="63" name="Publicación / API"/>
            <p:cNvSpPr txBox="1"/>
            <p:nvPr/>
          </p:nvSpPr>
          <p:spPr>
            <a:xfrm>
              <a:off x="2182368" y="4860950"/>
              <a:ext cx="1409395" cy="182880"/>
            </a:xfrm>
            <a:prstGeom prst="rect">
              <a:avLst/>
            </a:prstGeom>
            <a:noFill/>
            <a:effectLst/>
          </p:spPr>
          <p:txBody>
            <a:bodyPr wrap="none" lIns="0" tIns="0" rIns="0" bIns="0">
              <a:spAutoFit/>
            </a:bodyPr>
            <a:lstStyle/>
            <a:p>
              <a:pPr>
                <a:defRPr sz="960" b="0">
                  <a:solidFill>
                    <a:srgbClr val="355873"/>
                  </a:solidFill>
                  <a:latin typeface="Arial"/>
                </a:defRPr>
              </a:pPr>
              <a:r>
                <a:t>Publishing / API</a:t>
              </a:r>
            </a:p>
          </p:txBody>
        </p:sp>
        <p:sp>
          <p:nvSpPr>
            <p:cNvPr id="64" name="Rounded Rectangle 63"/>
            <p:cNvSpPr/>
            <p:nvPr/>
          </p:nvSpPr>
          <p:spPr>
            <a:xfrm>
              <a:off x="2060448" y="5535168"/>
              <a:ext cx="1304544" cy="713232"/>
            </a:xfrm>
            <a:prstGeom prst="roundRect">
              <a:avLst>
                <a:gd name="adj" fmla="val 15384"/>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Subida de datos"/>
            <p:cNvSpPr txBox="1"/>
            <p:nvPr/>
          </p:nvSpPr>
          <p:spPr>
            <a:xfrm>
              <a:off x="2182368" y="5629534"/>
              <a:ext cx="1492300" cy="219456"/>
            </a:xfrm>
            <a:prstGeom prst="rect">
              <a:avLst/>
            </a:prstGeom>
            <a:noFill/>
            <a:effectLst/>
          </p:spPr>
          <p:txBody>
            <a:bodyPr wrap="none" lIns="0" tIns="0" rIns="0" bIns="0">
              <a:spAutoFit/>
            </a:bodyPr>
            <a:lstStyle/>
            <a:p>
              <a:pPr>
                <a:defRPr sz="1152" b="1">
                  <a:solidFill>
                    <a:srgbClr val="103D62"/>
                  </a:solidFill>
                  <a:latin typeface="Arial"/>
                </a:defRPr>
              </a:pPr>
              <a:r>
                <a:t>Data upload</a:t>
              </a:r>
            </a:p>
          </p:txBody>
        </p:sp>
        <p:sp>
          <p:nvSpPr>
            <p:cNvPr id="66" name="Acceso Pydio / S3"/>
            <p:cNvSpPr txBox="1"/>
            <p:nvPr/>
          </p:nvSpPr>
          <p:spPr>
            <a:xfrm>
              <a:off x="2182368" y="5915558"/>
              <a:ext cx="1409395" cy="182880"/>
            </a:xfrm>
            <a:prstGeom prst="rect">
              <a:avLst/>
            </a:prstGeom>
            <a:noFill/>
            <a:effectLst/>
          </p:spPr>
          <p:txBody>
            <a:bodyPr wrap="none" lIns="0" tIns="0" rIns="0" bIns="0">
              <a:spAutoFit/>
            </a:bodyPr>
            <a:lstStyle/>
            <a:p>
              <a:pPr>
                <a:defRPr sz="960" b="0">
                  <a:solidFill>
                    <a:srgbClr val="355873"/>
                  </a:solidFill>
                  <a:latin typeface="Arial"/>
                </a:defRPr>
              </a:pPr>
              <a:r>
                <a:t>Pydio / S3 access</a:t>
              </a:r>
            </a:p>
          </p:txBody>
        </p:sp>
        <p:sp>
          <p:nvSpPr>
            <p:cNvPr id="98" name="Rounded Rectangle 97"/>
            <p:cNvSpPr/>
            <p:nvPr/>
          </p:nvSpPr>
          <p:spPr>
            <a:xfrm>
              <a:off x="414528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9" name="Staging"/>
            <p:cNvSpPr txBox="1"/>
            <p:nvPr/>
          </p:nvSpPr>
          <p:spPr>
            <a:xfrm>
              <a:off x="4267200" y="6593189"/>
              <a:ext cx="812474" cy="256032"/>
            </a:xfrm>
            <a:prstGeom prst="rect">
              <a:avLst/>
            </a:prstGeom>
            <a:noFill/>
            <a:effectLst/>
          </p:spPr>
          <p:txBody>
            <a:bodyPr wrap="none" lIns="0" tIns="0" rIns="0" bIns="0">
              <a:spAutoFit/>
            </a:bodyPr>
            <a:lstStyle/>
            <a:p>
              <a:pPr>
                <a:defRPr sz="1344" b="1">
                  <a:solidFill>
                    <a:srgbClr val="103D62"/>
                  </a:solidFill>
                  <a:latin typeface="Arial"/>
                </a:defRPr>
              </a:pPr>
              <a:r>
                <a:t>Staging</a:t>
              </a:r>
            </a:p>
          </p:txBody>
        </p:sp>
        <p:sp>
          <p:nvSpPr>
            <p:cNvPr id="100" name="Pydio"/>
            <p:cNvSpPr txBox="1"/>
            <p:nvPr/>
          </p:nvSpPr>
          <p:spPr>
            <a:xfrm>
              <a:off x="4267200" y="6879214"/>
              <a:ext cx="609600" cy="219456"/>
            </a:xfrm>
            <a:prstGeom prst="rect">
              <a:avLst/>
            </a:prstGeom>
            <a:noFill/>
            <a:effectLst/>
          </p:spPr>
          <p:txBody>
            <a:bodyPr wrap="none" lIns="0" tIns="0" rIns="0" bIns="0">
              <a:spAutoFit/>
            </a:bodyPr>
            <a:lstStyle/>
            <a:p>
              <a:pPr>
                <a:defRPr sz="1152" b="0">
                  <a:solidFill>
                    <a:srgbClr val="355873"/>
                  </a:solidFill>
                  <a:latin typeface="Arial"/>
                </a:defRPr>
              </a:pPr>
              <a:r>
                <a:t>Pydio</a:t>
              </a:r>
            </a:p>
          </p:txBody>
        </p:sp>
        <p:sp>
          <p:nvSpPr>
            <p:cNvPr id="101" name="S3 / NETAPP"/>
            <p:cNvSpPr txBox="1"/>
            <p:nvPr/>
          </p:nvSpPr>
          <p:spPr>
            <a:xfrm>
              <a:off x="4267200" y="7062094"/>
              <a:ext cx="1094353" cy="219456"/>
            </a:xfrm>
            <a:prstGeom prst="rect">
              <a:avLst/>
            </a:prstGeom>
            <a:noFill/>
            <a:effectLst/>
          </p:spPr>
          <p:txBody>
            <a:bodyPr wrap="none" lIns="0" tIns="0" rIns="0" bIns="0">
              <a:spAutoFit/>
            </a:bodyPr>
            <a:lstStyle/>
            <a:p>
              <a:pPr>
                <a:defRPr sz="1152" b="0">
                  <a:solidFill>
                    <a:srgbClr val="355873"/>
                  </a:solidFill>
                  <a:latin typeface="Arial"/>
                </a:defRPr>
              </a:pPr>
              <a:r>
                <a:t>S3 / NETAPP</a:t>
              </a:r>
            </a:p>
          </p:txBody>
        </p:sp>
        <p:sp>
          <p:nvSpPr>
            <p:cNvPr id="102" name="Carga controlada"/>
            <p:cNvSpPr txBox="1"/>
            <p:nvPr/>
          </p:nvSpPr>
          <p:spPr>
            <a:xfrm>
              <a:off x="4267200" y="7244974"/>
              <a:ext cx="1591787" cy="219456"/>
            </a:xfrm>
            <a:prstGeom prst="rect">
              <a:avLst/>
            </a:prstGeom>
            <a:noFill/>
            <a:effectLst/>
          </p:spPr>
          <p:txBody>
            <a:bodyPr wrap="none" lIns="0" tIns="0" rIns="0" bIns="0">
              <a:spAutoFit/>
            </a:bodyPr>
            <a:lstStyle/>
            <a:p>
              <a:pPr>
                <a:defRPr sz="1152" b="0">
                  <a:solidFill>
                    <a:srgbClr val="355873"/>
                  </a:solidFill>
                  <a:latin typeface="Arial"/>
                </a:defRPr>
              </a:pPr>
              <a:r>
                <a:t>Controlled upload</a:t>
              </a:r>
            </a:p>
          </p:txBody>
        </p:sp>
        <p:sp>
          <p:nvSpPr>
            <p:cNvPr id="153" name="Rounded Rectangle 152"/>
            <p:cNvSpPr/>
            <p:nvPr/>
          </p:nvSpPr>
          <p:spPr>
            <a:xfrm>
              <a:off x="14630400" y="731520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4" name="Subida Pydio / S3"/>
            <p:cNvSpPr txBox="1"/>
            <p:nvPr/>
          </p:nvSpPr>
          <p:spPr>
            <a:xfrm>
              <a:off x="14752320" y="7409566"/>
              <a:ext cx="1376980" cy="354584"/>
            </a:xfrm>
            <a:prstGeom prst="rect">
              <a:avLst/>
            </a:prstGeom>
            <a:noFill/>
            <a:effectLst/>
          </p:spPr>
          <p:txBody>
            <a:bodyPr wrap="none" lIns="0" tIns="0" rIns="0" bIns="0">
              <a:spAutoFit/>
            </a:bodyPr>
            <a:lstStyle/>
            <a:p>
              <a:pPr>
                <a:defRPr sz="1152" b="1">
                  <a:solidFill>
                    <a:srgbClr val="103D62"/>
                  </a:solidFill>
                  <a:latin typeface="Arial"/>
                </a:defRPr>
              </a:pPr>
              <a:r>
                <a:rPr lang="en-GB" dirty="0"/>
                <a:t>Access request</a:t>
              </a:r>
            </a:p>
            <a:p>
              <a:pPr>
                <a:defRPr sz="1152" b="1">
                  <a:solidFill>
                    <a:srgbClr val="103D62"/>
                  </a:solidFill>
                  <a:latin typeface="Arial"/>
                </a:defRPr>
              </a:pPr>
              <a:r>
                <a:rPr lang="en-GB" sz="1152" b="1" dirty="0">
                  <a:solidFill>
                    <a:srgbClr val="103D62"/>
                  </a:solidFill>
                  <a:latin typeface="Arial"/>
                </a:rPr>
                <a:t>and incidents</a:t>
              </a:r>
              <a:endParaRPr sz="1152" b="1" dirty="0">
                <a:solidFill>
                  <a:srgbClr val="103D62"/>
                </a:solidFill>
                <a:latin typeface="Arial"/>
              </a:endParaRPr>
            </a:p>
          </p:txBody>
        </p:sp>
        <p:cxnSp>
          <p:nvCxnSpPr>
            <p:cNvPr id="176" name="Connector 175"/>
            <p:cNvCxnSpPr/>
            <p:nvPr/>
          </p:nvCxnSpPr>
          <p:spPr>
            <a:xfrm>
              <a:off x="1493520" y="4846320"/>
              <a:ext cx="45720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3" name="Connector 192"/>
            <p:cNvCxnSpPr/>
            <p:nvPr/>
          </p:nvCxnSpPr>
          <p:spPr>
            <a:xfrm>
              <a:off x="3364992" y="5888736"/>
              <a:ext cx="414528" cy="0"/>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4" name="Connector 193"/>
            <p:cNvCxnSpPr/>
            <p:nvPr/>
          </p:nvCxnSpPr>
          <p:spPr>
            <a:xfrm>
              <a:off x="3779520" y="5888736"/>
              <a:ext cx="0" cy="1304544"/>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5" name="Connector 194"/>
            <p:cNvCxnSpPr/>
            <p:nvPr/>
          </p:nvCxnSpPr>
          <p:spPr>
            <a:xfrm>
              <a:off x="3779520" y="7193280"/>
              <a:ext cx="36576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7" name="Connector 206"/>
            <p:cNvCxnSpPr/>
            <p:nvPr/>
          </p:nvCxnSpPr>
          <p:spPr>
            <a:xfrm>
              <a:off x="3364992" y="4815840"/>
              <a:ext cx="451103"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8" name="Connector 207"/>
            <p:cNvCxnSpPr/>
            <p:nvPr/>
          </p:nvCxnSpPr>
          <p:spPr>
            <a:xfrm>
              <a:off x="3816095" y="4815840"/>
              <a:ext cx="0" cy="21336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9" name="Connector 208"/>
            <p:cNvCxnSpPr/>
            <p:nvPr/>
          </p:nvCxnSpPr>
          <p:spPr>
            <a:xfrm>
              <a:off x="3816095" y="5029200"/>
              <a:ext cx="6821425"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0" name="Connector 209"/>
            <p:cNvCxnSpPr/>
            <p:nvPr/>
          </p:nvCxnSpPr>
          <p:spPr>
            <a:xfrm flipV="1">
              <a:off x="10637520" y="4084320"/>
              <a:ext cx="0" cy="94488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55" name="Connector 254"/>
            <p:cNvCxnSpPr/>
            <p:nvPr/>
          </p:nvCxnSpPr>
          <p:spPr>
            <a:xfrm>
              <a:off x="3779520" y="7193280"/>
              <a:ext cx="36576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8" name="06 Preparación y armonización"/>
          <p:cNvGrpSpPr/>
          <p:nvPr/>
        </p:nvGrpSpPr>
        <p:grpSpPr>
          <a:xfrm>
            <a:off x="4145280" y="4038600"/>
            <a:ext cx="3727825" cy="5120640"/>
            <a:chOff x="4145280" y="2743200"/>
            <a:chExt cx="3727825" cy="5120640"/>
          </a:xfrm>
        </p:grpSpPr>
        <p:sp>
          <p:nvSpPr>
            <p:cNvPr id="74" name="Rounded Rectangle 73"/>
            <p:cNvSpPr/>
            <p:nvPr/>
          </p:nvSpPr>
          <p:spPr>
            <a:xfrm>
              <a:off x="414528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GKE / Stratio"/>
            <p:cNvSpPr txBox="1"/>
            <p:nvPr/>
          </p:nvSpPr>
          <p:spPr>
            <a:xfrm>
              <a:off x="4267200" y="2819643"/>
              <a:ext cx="1110882" cy="398827"/>
            </a:xfrm>
            <a:prstGeom prst="rect">
              <a:avLst/>
            </a:prstGeom>
            <a:noFill/>
            <a:effectLst/>
          </p:spPr>
          <p:txBody>
            <a:bodyPr wrap="none" lIns="0" tIns="0" rIns="0" bIns="0">
              <a:spAutoFit/>
            </a:bodyPr>
            <a:lstStyle/>
            <a:p>
              <a:pPr>
                <a:defRPr sz="1296" b="1">
                  <a:solidFill>
                    <a:srgbClr val="103D62"/>
                  </a:solidFill>
                  <a:latin typeface="Arial"/>
                </a:defRPr>
              </a:pPr>
              <a:r>
                <a:rPr lang="en-GB" dirty="0"/>
                <a:t>Own </a:t>
              </a:r>
            </a:p>
            <a:p>
              <a:pPr>
                <a:defRPr sz="1296" b="1">
                  <a:solidFill>
                    <a:srgbClr val="103D62"/>
                  </a:solidFill>
                  <a:latin typeface="Arial"/>
                </a:defRPr>
              </a:pPr>
              <a:r>
                <a:rPr lang="en-GB" dirty="0"/>
                <a:t>tools</a:t>
              </a:r>
              <a:endParaRPr dirty="0"/>
            </a:p>
          </p:txBody>
        </p:sp>
        <p:sp>
          <p:nvSpPr>
            <p:cNvPr id="76" name="Cleaning House"/>
            <p:cNvSpPr txBox="1"/>
            <p:nvPr/>
          </p:nvSpPr>
          <p:spPr>
            <a:xfrm>
              <a:off x="4267200" y="3312809"/>
              <a:ext cx="1041952"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Synthetic data</a:t>
              </a:r>
              <a:endParaRPr dirty="0"/>
            </a:p>
          </p:txBody>
        </p:sp>
        <p:sp>
          <p:nvSpPr>
            <p:cNvPr id="77" name="ETL / orquestación"/>
            <p:cNvSpPr txBox="1"/>
            <p:nvPr/>
          </p:nvSpPr>
          <p:spPr>
            <a:xfrm>
              <a:off x="4267200" y="3495689"/>
              <a:ext cx="1426673"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Metadata assistant</a:t>
              </a:r>
              <a:endParaRPr dirty="0"/>
            </a:p>
          </p:txBody>
        </p:sp>
        <p:sp>
          <p:nvSpPr>
            <p:cNvPr id="78" name="HDFS"/>
            <p:cNvSpPr txBox="1"/>
            <p:nvPr/>
          </p:nvSpPr>
          <p:spPr>
            <a:xfrm>
              <a:off x="4267200" y="3678569"/>
              <a:ext cx="899285"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err="1"/>
                <a:t>Anonymiser</a:t>
              </a:r>
              <a:endParaRPr dirty="0"/>
            </a:p>
          </p:txBody>
        </p:sp>
        <p:sp>
          <p:nvSpPr>
            <p:cNvPr id="103" name="Rounded Rectangle 102"/>
            <p:cNvSpPr/>
            <p:nvPr/>
          </p:nvSpPr>
          <p:spPr>
            <a:xfrm>
              <a:off x="603504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4" name="Stratio"/>
            <p:cNvSpPr txBox="1"/>
            <p:nvPr/>
          </p:nvSpPr>
          <p:spPr>
            <a:xfrm>
              <a:off x="6156960" y="6593189"/>
              <a:ext cx="1384995"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Preparation ETS</a:t>
              </a:r>
              <a:endParaRPr dirty="0"/>
            </a:p>
          </p:txBody>
        </p:sp>
        <p:sp>
          <p:nvSpPr>
            <p:cNvPr id="105" name="Cleaning House"/>
            <p:cNvSpPr txBox="1"/>
            <p:nvPr/>
          </p:nvSpPr>
          <p:spPr>
            <a:xfrm>
              <a:off x="6156960" y="6885188"/>
              <a:ext cx="1334780" cy="210312"/>
            </a:xfrm>
            <a:prstGeom prst="rect">
              <a:avLst/>
            </a:prstGeom>
            <a:noFill/>
            <a:effectLst/>
          </p:spPr>
          <p:txBody>
            <a:bodyPr wrap="none" lIns="0" tIns="0" rIns="0" bIns="0">
              <a:spAutoFit/>
            </a:bodyPr>
            <a:lstStyle/>
            <a:p>
              <a:pPr>
                <a:defRPr sz="1104" b="0">
                  <a:solidFill>
                    <a:srgbClr val="355873"/>
                  </a:solidFill>
                  <a:latin typeface="Arial"/>
                </a:defRPr>
              </a:pPr>
              <a:r>
                <a:rPr dirty="0"/>
                <a:t>Cleaning House</a:t>
              </a:r>
            </a:p>
          </p:txBody>
        </p:sp>
        <p:sp>
          <p:nvSpPr>
            <p:cNvPr id="106" name="ETL / armonización"/>
            <p:cNvSpPr txBox="1"/>
            <p:nvPr/>
          </p:nvSpPr>
          <p:spPr>
            <a:xfrm>
              <a:off x="6156960" y="7060448"/>
              <a:ext cx="1716145" cy="210312"/>
            </a:xfrm>
            <a:prstGeom prst="rect">
              <a:avLst/>
            </a:prstGeom>
            <a:noFill/>
            <a:effectLst/>
          </p:spPr>
          <p:txBody>
            <a:bodyPr wrap="none" lIns="0" tIns="0" rIns="0" bIns="0">
              <a:spAutoFit/>
            </a:bodyPr>
            <a:lstStyle/>
            <a:p>
              <a:pPr>
                <a:defRPr sz="1104" b="0">
                  <a:solidFill>
                    <a:srgbClr val="355873"/>
                  </a:solidFill>
                  <a:latin typeface="Arial"/>
                </a:defRPr>
              </a:pPr>
              <a:r>
                <a:t>ETL / harmonisation</a:t>
              </a:r>
            </a:p>
          </p:txBody>
        </p:sp>
        <p:sp>
          <p:nvSpPr>
            <p:cNvPr id="107" name="HDFS / NFS"/>
            <p:cNvSpPr txBox="1"/>
            <p:nvPr/>
          </p:nvSpPr>
          <p:spPr>
            <a:xfrm>
              <a:off x="6156960" y="7235708"/>
              <a:ext cx="953414" cy="210312"/>
            </a:xfrm>
            <a:prstGeom prst="rect">
              <a:avLst/>
            </a:prstGeom>
            <a:noFill/>
            <a:effectLst/>
          </p:spPr>
          <p:txBody>
            <a:bodyPr wrap="none" lIns="0" tIns="0" rIns="0" bIns="0">
              <a:spAutoFit/>
            </a:bodyPr>
            <a:lstStyle/>
            <a:p>
              <a:pPr>
                <a:defRPr sz="1104" b="0">
                  <a:solidFill>
                    <a:srgbClr val="355873"/>
                  </a:solidFill>
                  <a:latin typeface="Arial"/>
                </a:defRPr>
              </a:pPr>
              <a:r>
                <a:t>HDFS / NFS</a:t>
              </a:r>
            </a:p>
          </p:txBody>
        </p:sp>
        <p:cxnSp>
          <p:nvCxnSpPr>
            <p:cNvPr id="196" name="Connector 195"/>
            <p:cNvCxnSpPr/>
            <p:nvPr/>
          </p:nvCxnSpPr>
          <p:spPr>
            <a:xfrm>
              <a:off x="5791200" y="7193280"/>
              <a:ext cx="24384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9" name="Connector 198"/>
            <p:cNvCxnSpPr/>
            <p:nvPr/>
          </p:nvCxnSpPr>
          <p:spPr>
            <a:xfrm flipV="1">
              <a:off x="6766560" y="5315712"/>
              <a:ext cx="0" cy="1207008"/>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0" name="Connector 199"/>
            <p:cNvCxnSpPr/>
            <p:nvPr/>
          </p:nvCxnSpPr>
          <p:spPr>
            <a:xfrm flipH="1">
              <a:off x="4937760" y="5315712"/>
              <a:ext cx="182880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1" name="Connector 200"/>
            <p:cNvCxnSpPr/>
            <p:nvPr/>
          </p:nvCxnSpPr>
          <p:spPr>
            <a:xfrm flipV="1">
              <a:off x="493776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5" name="Rounded Rectangle 274"/>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6" name="TextBox 275"/>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6 of 8</a:t>
            </a:r>
            <a:r>
              <a:rPr sz="1700" b="1" i="0">
                <a:solidFill>
                  <a:srgbClr val="FFFFFF"/>
                </a:solidFill>
                <a:latin typeface="Arial"/>
              </a:rPr>
              <a:t>   ·   Preparation and harmonisation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9" name="Rounded Rectangle 148"/>
            <p:cNvSpPr/>
            <p:nvPr/>
          </p:nvSpPr>
          <p:spPr>
            <a:xfrm>
              <a:off x="14630400" y="597408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grpSp>
        <p:nvGrpSpPr>
          <p:cNvPr id="6" name="04 Permiso del HDAB"/>
          <p:cNvGrpSpPr/>
          <p:nvPr/>
        </p:nvGrpSpPr>
        <p:grpSpPr>
          <a:xfrm>
            <a:off x="6217920" y="2453640"/>
            <a:ext cx="5543007" cy="680523"/>
            <a:chOff x="6217920" y="1158240"/>
            <a:chExt cx="5543007" cy="680523"/>
          </a:xfrm>
        </p:grpSpPr>
        <p:sp>
          <p:nvSpPr>
            <p:cNvPr id="31" name="Rounded Rectangle 30"/>
            <p:cNvSpPr/>
            <p:nvPr/>
          </p:nvSpPr>
          <p:spPr>
            <a:xfrm>
              <a:off x="6217920" y="1158240"/>
              <a:ext cx="4907280" cy="536448"/>
            </a:xfrm>
            <a:prstGeom prst="roundRect">
              <a:avLst>
                <a:gd name="adj" fmla="val 20454"/>
              </a:avLst>
            </a:prstGeom>
            <a:solidFill>
              <a:srgbClr val="F1EBF9"/>
            </a:solidFill>
            <a:ln w="18288">
              <a:solidFill>
                <a:srgbClr val="7F47A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HDAB / organismo de acceso competente"/>
            <p:cNvSpPr txBox="1"/>
            <p:nvPr/>
          </p:nvSpPr>
          <p:spPr>
            <a:xfrm>
              <a:off x="6339840" y="1228709"/>
              <a:ext cx="4294510" cy="256032"/>
            </a:xfrm>
            <a:prstGeom prst="rect">
              <a:avLst/>
            </a:prstGeom>
            <a:noFill/>
            <a:effectLst/>
          </p:spPr>
          <p:txBody>
            <a:bodyPr wrap="none" lIns="0" tIns="0" rIns="0" bIns="0">
              <a:spAutoFit/>
            </a:bodyPr>
            <a:lstStyle/>
            <a:p>
              <a:pPr>
                <a:defRPr sz="1344" b="1">
                  <a:solidFill>
                    <a:srgbClr val="103D62"/>
                  </a:solidFill>
                  <a:latin typeface="Arial"/>
                </a:defRPr>
              </a:pPr>
              <a:r>
                <a:t>HDAB / competent access body</a:t>
              </a:r>
            </a:p>
          </p:txBody>
        </p:sp>
        <p:sp>
          <p:nvSpPr>
            <p:cNvPr id="33" name="Solicitud → permiso de datos → finalidad, vigencia y ETS"/>
            <p:cNvSpPr txBox="1"/>
            <p:nvPr/>
          </p:nvSpPr>
          <p:spPr>
            <a:xfrm>
              <a:off x="6339840" y="1465600"/>
              <a:ext cx="4874849" cy="192024"/>
            </a:xfrm>
            <a:prstGeom prst="rect">
              <a:avLst/>
            </a:prstGeom>
            <a:noFill/>
            <a:effectLst/>
          </p:spPr>
          <p:txBody>
            <a:bodyPr wrap="none" lIns="0" tIns="0" rIns="0" bIns="0">
              <a:spAutoFit/>
            </a:bodyPr>
            <a:lstStyle/>
            <a:p>
              <a:pPr>
                <a:defRPr sz="1008" b="0">
                  <a:solidFill>
                    <a:srgbClr val="604875"/>
                  </a:solidFill>
                  <a:latin typeface="Arial"/>
                </a:defRPr>
              </a:pPr>
              <a:r>
                <a:t>Application → data permit → purpose, validity and ETS</a:t>
              </a:r>
            </a:p>
          </p:txBody>
        </p:sp>
        <p:sp>
          <p:nvSpPr>
            <p:cNvPr id="175" name="permiso y ámbito del ETS"/>
            <p:cNvSpPr txBox="1"/>
            <p:nvPr/>
          </p:nvSpPr>
          <p:spPr>
            <a:xfrm>
              <a:off x="10241280" y="1691030"/>
              <a:ext cx="1519647" cy="147733"/>
            </a:xfrm>
            <a:prstGeom prst="rect">
              <a:avLst/>
            </a:prstGeom>
            <a:noFill/>
            <a:effectLst/>
          </p:spPr>
          <p:txBody>
            <a:bodyPr wrap="none" lIns="0" tIns="0" rIns="0" bIns="0">
              <a:spAutoFit/>
            </a:bodyPr>
            <a:lstStyle/>
            <a:p>
              <a:pPr>
                <a:defRPr sz="960" b="0">
                  <a:solidFill>
                    <a:srgbClr val="7F47AE"/>
                  </a:solidFill>
                  <a:latin typeface="Arial"/>
                </a:defRPr>
              </a:pPr>
              <a:r>
                <a:rPr dirty="0" err="1"/>
                <a:t>ETS permit and audit</a:t>
              </a:r>
            </a:p>
          </p:txBody>
        </p:sp>
      </p:grpSp>
      <p:grpSp>
        <p:nvGrpSpPr>
          <p:cNvPr id="7" name="05 Metadatos y subida de datos"/>
          <p:cNvGrpSpPr/>
          <p:nvPr/>
        </p:nvGrpSpPr>
        <p:grpSpPr>
          <a:xfrm>
            <a:off x="1493520" y="5379720"/>
            <a:ext cx="14721840" cy="3779520"/>
            <a:chOff x="1493520" y="4084320"/>
            <a:chExt cx="14721840" cy="3779520"/>
          </a:xfrm>
        </p:grpSpPr>
        <p:sp>
          <p:nvSpPr>
            <p:cNvPr id="61" name="Rounded Rectangle 60"/>
            <p:cNvSpPr/>
            <p:nvPr/>
          </p:nvSpPr>
          <p:spPr>
            <a:xfrm>
              <a:off x="2060448" y="4480560"/>
              <a:ext cx="1304544" cy="682752"/>
            </a:xfrm>
            <a:prstGeom prst="roundRect">
              <a:avLst>
                <a:gd name="adj" fmla="val 16071"/>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Metadatos"/>
            <p:cNvSpPr txBox="1"/>
            <p:nvPr/>
          </p:nvSpPr>
          <p:spPr>
            <a:xfrm>
              <a:off x="2182368" y="4568952"/>
              <a:ext cx="932688" cy="228600"/>
            </a:xfrm>
            <a:prstGeom prst="rect">
              <a:avLst/>
            </a:prstGeom>
            <a:noFill/>
            <a:effectLst/>
          </p:spPr>
          <p:txBody>
            <a:bodyPr wrap="none" lIns="0" tIns="0" rIns="0" bIns="0">
              <a:spAutoFit/>
            </a:bodyPr>
            <a:lstStyle/>
            <a:p>
              <a:pPr>
                <a:defRPr sz="1200" b="1">
                  <a:solidFill>
                    <a:srgbClr val="103D62"/>
                  </a:solidFill>
                  <a:latin typeface="Arial"/>
                </a:defRPr>
              </a:pPr>
              <a:r>
                <a:t>Metadata</a:t>
              </a:r>
            </a:p>
          </p:txBody>
        </p:sp>
        <p:sp>
          <p:nvSpPr>
            <p:cNvPr id="63" name="Publicación / API"/>
            <p:cNvSpPr txBox="1"/>
            <p:nvPr/>
          </p:nvSpPr>
          <p:spPr>
            <a:xfrm>
              <a:off x="2182368" y="4860950"/>
              <a:ext cx="1409395" cy="182880"/>
            </a:xfrm>
            <a:prstGeom prst="rect">
              <a:avLst/>
            </a:prstGeom>
            <a:noFill/>
            <a:effectLst/>
          </p:spPr>
          <p:txBody>
            <a:bodyPr wrap="none" lIns="0" tIns="0" rIns="0" bIns="0">
              <a:spAutoFit/>
            </a:bodyPr>
            <a:lstStyle/>
            <a:p>
              <a:pPr>
                <a:defRPr sz="960" b="0">
                  <a:solidFill>
                    <a:srgbClr val="355873"/>
                  </a:solidFill>
                  <a:latin typeface="Arial"/>
                </a:defRPr>
              </a:pPr>
              <a:r>
                <a:t>Publishing / API</a:t>
              </a:r>
            </a:p>
          </p:txBody>
        </p:sp>
        <p:sp>
          <p:nvSpPr>
            <p:cNvPr id="64" name="Rounded Rectangle 63"/>
            <p:cNvSpPr/>
            <p:nvPr/>
          </p:nvSpPr>
          <p:spPr>
            <a:xfrm>
              <a:off x="2060448" y="5535168"/>
              <a:ext cx="1304544" cy="713232"/>
            </a:xfrm>
            <a:prstGeom prst="roundRect">
              <a:avLst>
                <a:gd name="adj" fmla="val 15384"/>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Subida de datos"/>
            <p:cNvSpPr txBox="1"/>
            <p:nvPr/>
          </p:nvSpPr>
          <p:spPr>
            <a:xfrm>
              <a:off x="2182368" y="5629534"/>
              <a:ext cx="1492300" cy="219456"/>
            </a:xfrm>
            <a:prstGeom prst="rect">
              <a:avLst/>
            </a:prstGeom>
            <a:noFill/>
            <a:effectLst/>
          </p:spPr>
          <p:txBody>
            <a:bodyPr wrap="none" lIns="0" tIns="0" rIns="0" bIns="0">
              <a:spAutoFit/>
            </a:bodyPr>
            <a:lstStyle/>
            <a:p>
              <a:pPr>
                <a:defRPr sz="1152" b="1">
                  <a:solidFill>
                    <a:srgbClr val="103D62"/>
                  </a:solidFill>
                  <a:latin typeface="Arial"/>
                </a:defRPr>
              </a:pPr>
              <a:r>
                <a:t>Data upload</a:t>
              </a:r>
            </a:p>
          </p:txBody>
        </p:sp>
        <p:sp>
          <p:nvSpPr>
            <p:cNvPr id="66" name="Acceso Pydio / S3"/>
            <p:cNvSpPr txBox="1"/>
            <p:nvPr/>
          </p:nvSpPr>
          <p:spPr>
            <a:xfrm>
              <a:off x="2182368" y="5915558"/>
              <a:ext cx="1409395" cy="182880"/>
            </a:xfrm>
            <a:prstGeom prst="rect">
              <a:avLst/>
            </a:prstGeom>
            <a:noFill/>
            <a:effectLst/>
          </p:spPr>
          <p:txBody>
            <a:bodyPr wrap="none" lIns="0" tIns="0" rIns="0" bIns="0">
              <a:spAutoFit/>
            </a:bodyPr>
            <a:lstStyle/>
            <a:p>
              <a:pPr>
                <a:defRPr sz="960" b="0">
                  <a:solidFill>
                    <a:srgbClr val="355873"/>
                  </a:solidFill>
                  <a:latin typeface="Arial"/>
                </a:defRPr>
              </a:pPr>
              <a:r>
                <a:t>Pydio / S3 access</a:t>
              </a:r>
            </a:p>
          </p:txBody>
        </p:sp>
        <p:sp>
          <p:nvSpPr>
            <p:cNvPr id="98" name="Rounded Rectangle 97"/>
            <p:cNvSpPr/>
            <p:nvPr/>
          </p:nvSpPr>
          <p:spPr>
            <a:xfrm>
              <a:off x="414528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9" name="Staging"/>
            <p:cNvSpPr txBox="1"/>
            <p:nvPr/>
          </p:nvSpPr>
          <p:spPr>
            <a:xfrm>
              <a:off x="4267200" y="6593189"/>
              <a:ext cx="812474" cy="256032"/>
            </a:xfrm>
            <a:prstGeom prst="rect">
              <a:avLst/>
            </a:prstGeom>
            <a:noFill/>
            <a:effectLst/>
          </p:spPr>
          <p:txBody>
            <a:bodyPr wrap="none" lIns="0" tIns="0" rIns="0" bIns="0">
              <a:spAutoFit/>
            </a:bodyPr>
            <a:lstStyle/>
            <a:p>
              <a:pPr>
                <a:defRPr sz="1344" b="1">
                  <a:solidFill>
                    <a:srgbClr val="103D62"/>
                  </a:solidFill>
                  <a:latin typeface="Arial"/>
                </a:defRPr>
              </a:pPr>
              <a:r>
                <a:t>Staging</a:t>
              </a:r>
            </a:p>
          </p:txBody>
        </p:sp>
        <p:sp>
          <p:nvSpPr>
            <p:cNvPr id="100" name="Pydio"/>
            <p:cNvSpPr txBox="1"/>
            <p:nvPr/>
          </p:nvSpPr>
          <p:spPr>
            <a:xfrm>
              <a:off x="4267200" y="6879214"/>
              <a:ext cx="609600" cy="219456"/>
            </a:xfrm>
            <a:prstGeom prst="rect">
              <a:avLst/>
            </a:prstGeom>
            <a:noFill/>
            <a:effectLst/>
          </p:spPr>
          <p:txBody>
            <a:bodyPr wrap="none" lIns="0" tIns="0" rIns="0" bIns="0">
              <a:spAutoFit/>
            </a:bodyPr>
            <a:lstStyle/>
            <a:p>
              <a:pPr>
                <a:defRPr sz="1152" b="0">
                  <a:solidFill>
                    <a:srgbClr val="355873"/>
                  </a:solidFill>
                  <a:latin typeface="Arial"/>
                </a:defRPr>
              </a:pPr>
              <a:r>
                <a:t>Pydio</a:t>
              </a:r>
            </a:p>
          </p:txBody>
        </p:sp>
        <p:sp>
          <p:nvSpPr>
            <p:cNvPr id="101" name="S3 / NETAPP"/>
            <p:cNvSpPr txBox="1"/>
            <p:nvPr/>
          </p:nvSpPr>
          <p:spPr>
            <a:xfrm>
              <a:off x="4267200" y="7062094"/>
              <a:ext cx="1094353" cy="219456"/>
            </a:xfrm>
            <a:prstGeom prst="rect">
              <a:avLst/>
            </a:prstGeom>
            <a:noFill/>
            <a:effectLst/>
          </p:spPr>
          <p:txBody>
            <a:bodyPr wrap="none" lIns="0" tIns="0" rIns="0" bIns="0">
              <a:spAutoFit/>
            </a:bodyPr>
            <a:lstStyle/>
            <a:p>
              <a:pPr>
                <a:defRPr sz="1152" b="0">
                  <a:solidFill>
                    <a:srgbClr val="355873"/>
                  </a:solidFill>
                  <a:latin typeface="Arial"/>
                </a:defRPr>
              </a:pPr>
              <a:r>
                <a:t>S3 / NETAPP</a:t>
              </a:r>
            </a:p>
          </p:txBody>
        </p:sp>
        <p:sp>
          <p:nvSpPr>
            <p:cNvPr id="102" name="Carga controlada"/>
            <p:cNvSpPr txBox="1"/>
            <p:nvPr/>
          </p:nvSpPr>
          <p:spPr>
            <a:xfrm>
              <a:off x="4267200" y="7244974"/>
              <a:ext cx="1591787" cy="219456"/>
            </a:xfrm>
            <a:prstGeom prst="rect">
              <a:avLst/>
            </a:prstGeom>
            <a:noFill/>
            <a:effectLst/>
          </p:spPr>
          <p:txBody>
            <a:bodyPr wrap="none" lIns="0" tIns="0" rIns="0" bIns="0">
              <a:spAutoFit/>
            </a:bodyPr>
            <a:lstStyle/>
            <a:p>
              <a:pPr>
                <a:defRPr sz="1152" b="0">
                  <a:solidFill>
                    <a:srgbClr val="355873"/>
                  </a:solidFill>
                  <a:latin typeface="Arial"/>
                </a:defRPr>
              </a:pPr>
              <a:r>
                <a:t>Controlled upload</a:t>
              </a:r>
            </a:p>
          </p:txBody>
        </p:sp>
        <p:sp>
          <p:nvSpPr>
            <p:cNvPr id="153" name="Rounded Rectangle 152"/>
            <p:cNvSpPr/>
            <p:nvPr/>
          </p:nvSpPr>
          <p:spPr>
            <a:xfrm>
              <a:off x="14630400" y="731520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4" name="Subida Pydio / S3"/>
            <p:cNvSpPr txBox="1"/>
            <p:nvPr/>
          </p:nvSpPr>
          <p:spPr>
            <a:xfrm>
              <a:off x="14752320" y="7409566"/>
              <a:ext cx="1376980" cy="354584"/>
            </a:xfrm>
            <a:prstGeom prst="rect">
              <a:avLst/>
            </a:prstGeom>
            <a:noFill/>
            <a:effectLst/>
          </p:spPr>
          <p:txBody>
            <a:bodyPr wrap="none" lIns="0" tIns="0" rIns="0" bIns="0">
              <a:spAutoFit/>
            </a:bodyPr>
            <a:lstStyle/>
            <a:p>
              <a:pPr>
                <a:defRPr sz="1152" b="1">
                  <a:solidFill>
                    <a:srgbClr val="103D62"/>
                  </a:solidFill>
                  <a:latin typeface="Arial"/>
                </a:defRPr>
              </a:pPr>
              <a:r>
                <a:rPr lang="en-GB" dirty="0"/>
                <a:t>Access request</a:t>
              </a:r>
            </a:p>
            <a:p>
              <a:pPr>
                <a:defRPr sz="1152" b="1">
                  <a:solidFill>
                    <a:srgbClr val="103D62"/>
                  </a:solidFill>
                  <a:latin typeface="Arial"/>
                </a:defRPr>
              </a:pPr>
              <a:r>
                <a:rPr lang="en-GB" sz="1152" b="1" dirty="0">
                  <a:solidFill>
                    <a:srgbClr val="103D62"/>
                  </a:solidFill>
                  <a:latin typeface="Arial"/>
                </a:rPr>
                <a:t>and incidents</a:t>
              </a:r>
              <a:endParaRPr sz="1152" b="1" dirty="0">
                <a:solidFill>
                  <a:srgbClr val="103D62"/>
                </a:solidFill>
                <a:latin typeface="Arial"/>
              </a:endParaRPr>
            </a:p>
          </p:txBody>
        </p:sp>
        <p:cxnSp>
          <p:nvCxnSpPr>
            <p:cNvPr id="176" name="Connector 175"/>
            <p:cNvCxnSpPr/>
            <p:nvPr/>
          </p:nvCxnSpPr>
          <p:spPr>
            <a:xfrm>
              <a:off x="1493520" y="4846320"/>
              <a:ext cx="45720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3" name="Connector 192"/>
            <p:cNvCxnSpPr/>
            <p:nvPr/>
          </p:nvCxnSpPr>
          <p:spPr>
            <a:xfrm>
              <a:off x="3364992" y="5888736"/>
              <a:ext cx="414528" cy="0"/>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4" name="Connector 193"/>
            <p:cNvCxnSpPr/>
            <p:nvPr/>
          </p:nvCxnSpPr>
          <p:spPr>
            <a:xfrm>
              <a:off x="3779520" y="5888736"/>
              <a:ext cx="0" cy="1304544"/>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5" name="Connector 194"/>
            <p:cNvCxnSpPr/>
            <p:nvPr/>
          </p:nvCxnSpPr>
          <p:spPr>
            <a:xfrm>
              <a:off x="3779520" y="7193280"/>
              <a:ext cx="36576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7" name="Connector 206"/>
            <p:cNvCxnSpPr/>
            <p:nvPr/>
          </p:nvCxnSpPr>
          <p:spPr>
            <a:xfrm>
              <a:off x="3364992" y="4815840"/>
              <a:ext cx="451103"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8" name="Connector 207"/>
            <p:cNvCxnSpPr/>
            <p:nvPr/>
          </p:nvCxnSpPr>
          <p:spPr>
            <a:xfrm>
              <a:off x="3816095" y="4815840"/>
              <a:ext cx="0" cy="21336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9" name="Connector 208"/>
            <p:cNvCxnSpPr/>
            <p:nvPr/>
          </p:nvCxnSpPr>
          <p:spPr>
            <a:xfrm>
              <a:off x="3816095" y="5029200"/>
              <a:ext cx="6821425"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0" name="Connector 209"/>
            <p:cNvCxnSpPr/>
            <p:nvPr/>
          </p:nvCxnSpPr>
          <p:spPr>
            <a:xfrm flipV="1">
              <a:off x="10637520" y="4084320"/>
              <a:ext cx="0" cy="94488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55" name="Connector 254"/>
            <p:cNvCxnSpPr/>
            <p:nvPr/>
          </p:nvCxnSpPr>
          <p:spPr>
            <a:xfrm>
              <a:off x="3779520" y="7193280"/>
              <a:ext cx="36576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8" name="06 Preparación y armonización"/>
          <p:cNvGrpSpPr/>
          <p:nvPr/>
        </p:nvGrpSpPr>
        <p:grpSpPr>
          <a:xfrm>
            <a:off x="4145280" y="4038600"/>
            <a:ext cx="3727825" cy="5120640"/>
            <a:chOff x="4145280" y="2743200"/>
            <a:chExt cx="3727825" cy="5120640"/>
          </a:xfrm>
        </p:grpSpPr>
        <p:sp>
          <p:nvSpPr>
            <p:cNvPr id="74" name="Rounded Rectangle 73"/>
            <p:cNvSpPr/>
            <p:nvPr/>
          </p:nvSpPr>
          <p:spPr>
            <a:xfrm>
              <a:off x="414528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GKE / Stratio"/>
            <p:cNvSpPr txBox="1"/>
            <p:nvPr/>
          </p:nvSpPr>
          <p:spPr>
            <a:xfrm>
              <a:off x="4267200" y="2819643"/>
              <a:ext cx="1110882" cy="398827"/>
            </a:xfrm>
            <a:prstGeom prst="rect">
              <a:avLst/>
            </a:prstGeom>
            <a:noFill/>
            <a:effectLst/>
          </p:spPr>
          <p:txBody>
            <a:bodyPr wrap="none" lIns="0" tIns="0" rIns="0" bIns="0">
              <a:spAutoFit/>
            </a:bodyPr>
            <a:lstStyle/>
            <a:p>
              <a:pPr>
                <a:defRPr sz="1296" b="1">
                  <a:solidFill>
                    <a:srgbClr val="103D62"/>
                  </a:solidFill>
                  <a:latin typeface="Arial"/>
                </a:defRPr>
              </a:pPr>
              <a:r>
                <a:rPr lang="en-GB" dirty="0"/>
                <a:t>Own </a:t>
              </a:r>
            </a:p>
            <a:p>
              <a:pPr>
                <a:defRPr sz="1296" b="1">
                  <a:solidFill>
                    <a:srgbClr val="103D62"/>
                  </a:solidFill>
                  <a:latin typeface="Arial"/>
                </a:defRPr>
              </a:pPr>
              <a:r>
                <a:rPr lang="en-GB" dirty="0"/>
                <a:t>tools</a:t>
              </a:r>
              <a:endParaRPr dirty="0"/>
            </a:p>
          </p:txBody>
        </p:sp>
        <p:sp>
          <p:nvSpPr>
            <p:cNvPr id="76" name="Cleaning House"/>
            <p:cNvSpPr txBox="1"/>
            <p:nvPr/>
          </p:nvSpPr>
          <p:spPr>
            <a:xfrm>
              <a:off x="4267200" y="3312809"/>
              <a:ext cx="1041952"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Synthetic data</a:t>
              </a:r>
              <a:endParaRPr dirty="0"/>
            </a:p>
          </p:txBody>
        </p:sp>
        <p:sp>
          <p:nvSpPr>
            <p:cNvPr id="77" name="ETL / orquestación"/>
            <p:cNvSpPr txBox="1"/>
            <p:nvPr/>
          </p:nvSpPr>
          <p:spPr>
            <a:xfrm>
              <a:off x="4267200" y="3495689"/>
              <a:ext cx="1426673"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Metadata assistant</a:t>
              </a:r>
              <a:endParaRPr dirty="0"/>
            </a:p>
          </p:txBody>
        </p:sp>
        <p:sp>
          <p:nvSpPr>
            <p:cNvPr id="78" name="HDFS"/>
            <p:cNvSpPr txBox="1"/>
            <p:nvPr/>
          </p:nvSpPr>
          <p:spPr>
            <a:xfrm>
              <a:off x="4267200" y="3678569"/>
              <a:ext cx="899285"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err="1"/>
                <a:t>Anonymiser</a:t>
              </a:r>
              <a:endParaRPr dirty="0"/>
            </a:p>
          </p:txBody>
        </p:sp>
        <p:sp>
          <p:nvSpPr>
            <p:cNvPr id="103" name="Rounded Rectangle 102"/>
            <p:cNvSpPr/>
            <p:nvPr/>
          </p:nvSpPr>
          <p:spPr>
            <a:xfrm>
              <a:off x="603504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4" name="Stratio"/>
            <p:cNvSpPr txBox="1"/>
            <p:nvPr/>
          </p:nvSpPr>
          <p:spPr>
            <a:xfrm>
              <a:off x="6156960" y="6593189"/>
              <a:ext cx="1384995"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Preparation ETS</a:t>
              </a:r>
              <a:endParaRPr dirty="0"/>
            </a:p>
          </p:txBody>
        </p:sp>
        <p:sp>
          <p:nvSpPr>
            <p:cNvPr id="105" name="Cleaning House"/>
            <p:cNvSpPr txBox="1"/>
            <p:nvPr/>
          </p:nvSpPr>
          <p:spPr>
            <a:xfrm>
              <a:off x="6156960" y="6885188"/>
              <a:ext cx="1334780" cy="210312"/>
            </a:xfrm>
            <a:prstGeom prst="rect">
              <a:avLst/>
            </a:prstGeom>
            <a:noFill/>
            <a:effectLst/>
          </p:spPr>
          <p:txBody>
            <a:bodyPr wrap="none" lIns="0" tIns="0" rIns="0" bIns="0">
              <a:spAutoFit/>
            </a:bodyPr>
            <a:lstStyle/>
            <a:p>
              <a:pPr>
                <a:defRPr sz="1104" b="0">
                  <a:solidFill>
                    <a:srgbClr val="355873"/>
                  </a:solidFill>
                  <a:latin typeface="Arial"/>
                </a:defRPr>
              </a:pPr>
              <a:r>
                <a:rPr dirty="0"/>
                <a:t>Cleaning House</a:t>
              </a:r>
            </a:p>
          </p:txBody>
        </p:sp>
        <p:sp>
          <p:nvSpPr>
            <p:cNvPr id="106" name="ETL / armonización"/>
            <p:cNvSpPr txBox="1"/>
            <p:nvPr/>
          </p:nvSpPr>
          <p:spPr>
            <a:xfrm>
              <a:off x="6156960" y="7060448"/>
              <a:ext cx="1716145" cy="210312"/>
            </a:xfrm>
            <a:prstGeom prst="rect">
              <a:avLst/>
            </a:prstGeom>
            <a:noFill/>
            <a:effectLst/>
          </p:spPr>
          <p:txBody>
            <a:bodyPr wrap="none" lIns="0" tIns="0" rIns="0" bIns="0">
              <a:spAutoFit/>
            </a:bodyPr>
            <a:lstStyle/>
            <a:p>
              <a:pPr>
                <a:defRPr sz="1104" b="0">
                  <a:solidFill>
                    <a:srgbClr val="355873"/>
                  </a:solidFill>
                  <a:latin typeface="Arial"/>
                </a:defRPr>
              </a:pPr>
              <a:r>
                <a:t>ETL / harmonisation</a:t>
              </a:r>
            </a:p>
          </p:txBody>
        </p:sp>
        <p:sp>
          <p:nvSpPr>
            <p:cNvPr id="107" name="HDFS / NFS"/>
            <p:cNvSpPr txBox="1"/>
            <p:nvPr/>
          </p:nvSpPr>
          <p:spPr>
            <a:xfrm>
              <a:off x="6156960" y="7235708"/>
              <a:ext cx="953414" cy="210312"/>
            </a:xfrm>
            <a:prstGeom prst="rect">
              <a:avLst/>
            </a:prstGeom>
            <a:noFill/>
            <a:effectLst/>
          </p:spPr>
          <p:txBody>
            <a:bodyPr wrap="none" lIns="0" tIns="0" rIns="0" bIns="0">
              <a:spAutoFit/>
            </a:bodyPr>
            <a:lstStyle/>
            <a:p>
              <a:pPr>
                <a:defRPr sz="1104" b="0">
                  <a:solidFill>
                    <a:srgbClr val="355873"/>
                  </a:solidFill>
                  <a:latin typeface="Arial"/>
                </a:defRPr>
              </a:pPr>
              <a:r>
                <a:t>HDFS / NFS</a:t>
              </a:r>
            </a:p>
          </p:txBody>
        </p:sp>
        <p:cxnSp>
          <p:nvCxnSpPr>
            <p:cNvPr id="196" name="Connector 195"/>
            <p:cNvCxnSpPr/>
            <p:nvPr/>
          </p:nvCxnSpPr>
          <p:spPr>
            <a:xfrm>
              <a:off x="5791200" y="7193280"/>
              <a:ext cx="24384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9" name="Connector 198"/>
            <p:cNvCxnSpPr/>
            <p:nvPr/>
          </p:nvCxnSpPr>
          <p:spPr>
            <a:xfrm flipV="1">
              <a:off x="6766560" y="5315712"/>
              <a:ext cx="0" cy="1207008"/>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0" name="Connector 199"/>
            <p:cNvCxnSpPr/>
            <p:nvPr/>
          </p:nvCxnSpPr>
          <p:spPr>
            <a:xfrm flipH="1">
              <a:off x="4937760" y="5315712"/>
              <a:ext cx="182880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1" name="Connector 200"/>
            <p:cNvCxnSpPr/>
            <p:nvPr/>
          </p:nvCxnSpPr>
          <p:spPr>
            <a:xfrm flipV="1">
              <a:off x="493776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9" name="07 ETS y acceso autorizado"/>
          <p:cNvGrpSpPr/>
          <p:nvPr/>
        </p:nvGrpSpPr>
        <p:grpSpPr>
          <a:xfrm>
            <a:off x="3749039" y="2990088"/>
            <a:ext cx="10881361" cy="6870192"/>
            <a:chOff x="3749039" y="1694688"/>
            <a:chExt cx="10881361" cy="6870192"/>
          </a:xfrm>
        </p:grpSpPr>
        <p:sp>
          <p:nvSpPr>
            <p:cNvPr id="79" name="Rounded Rectangle 78"/>
            <p:cNvSpPr/>
            <p:nvPr/>
          </p:nvSpPr>
          <p:spPr>
            <a:xfrm>
              <a:off x="603504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GKE / Stratio"/>
            <p:cNvSpPr txBox="1"/>
            <p:nvPr/>
          </p:nvSpPr>
          <p:spPr>
            <a:xfrm>
              <a:off x="6156960" y="2819643"/>
              <a:ext cx="1130374" cy="199414"/>
            </a:xfrm>
            <a:prstGeom prst="rect">
              <a:avLst/>
            </a:prstGeom>
            <a:noFill/>
            <a:effectLst/>
          </p:spPr>
          <p:txBody>
            <a:bodyPr wrap="none" lIns="0" tIns="0" rIns="0" bIns="0">
              <a:spAutoFit/>
            </a:bodyPr>
            <a:lstStyle/>
            <a:p>
              <a:pPr>
                <a:defRPr sz="1296" b="1">
                  <a:solidFill>
                    <a:srgbClr val="103D62"/>
                  </a:solidFill>
                  <a:latin typeface="Arial"/>
                </a:defRPr>
              </a:pPr>
              <a:r>
                <a:rPr lang="en-GB" dirty="0"/>
                <a:t>Acuratio ETS</a:t>
              </a:r>
              <a:endParaRPr dirty="0"/>
            </a:p>
          </p:txBody>
        </p:sp>
        <p:sp>
          <p:nvSpPr>
            <p:cNvPr id="81" name="ETS cloud"/>
            <p:cNvSpPr txBox="1"/>
            <p:nvPr/>
          </p:nvSpPr>
          <p:spPr>
            <a:xfrm>
              <a:off x="6156960" y="3099694"/>
              <a:ext cx="1399422"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Federated learning</a:t>
              </a:r>
              <a:endParaRPr dirty="0"/>
            </a:p>
          </p:txBody>
        </p:sp>
        <p:sp>
          <p:nvSpPr>
            <p:cNvPr id="82" name="Área de trabajo"/>
            <p:cNvSpPr txBox="1"/>
            <p:nvPr/>
          </p:nvSpPr>
          <p:spPr>
            <a:xfrm>
              <a:off x="6156960" y="3282574"/>
              <a:ext cx="955390"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err="1"/>
                <a:t>Anonymisation</a:t>
              </a:r>
              <a:endParaRPr dirty="0"/>
            </a:p>
          </p:txBody>
        </p:sp>
        <p:sp>
          <p:nvSpPr>
            <p:cNvPr id="83" name="Analítica"/>
            <p:cNvSpPr txBox="1"/>
            <p:nvPr/>
          </p:nvSpPr>
          <p:spPr>
            <a:xfrm>
              <a:off x="6156960" y="3465454"/>
              <a:ext cx="1187826" cy="177293"/>
            </a:xfrm>
            <a:prstGeom prst="rect">
              <a:avLst/>
            </a:prstGeom>
            <a:noFill/>
            <a:effectLst/>
          </p:spPr>
          <p:txBody>
            <a:bodyPr wrap="none" lIns="0" tIns="0" rIns="0" bIns="0">
              <a:spAutoFit/>
            </a:bodyPr>
            <a:lstStyle/>
            <a:p>
              <a:pPr>
                <a:defRPr sz="1152" b="0">
                  <a:solidFill>
                    <a:srgbClr val="355873"/>
                  </a:solidFill>
                  <a:latin typeface="Arial"/>
                </a:defRPr>
              </a:pPr>
              <a:r>
                <a:rPr dirty="0" err="1"/>
                <a:t>Federated analytics</a:t>
              </a:r>
              <a:endParaRPr dirty="0"/>
            </a:p>
          </p:txBody>
        </p:sp>
        <p:sp>
          <p:nvSpPr>
            <p:cNvPr id="84" name="Rounded Rectangle 83"/>
            <p:cNvSpPr/>
            <p:nvPr/>
          </p:nvSpPr>
          <p:spPr>
            <a:xfrm>
              <a:off x="7924799"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5" name="ETS GCP nativo"/>
            <p:cNvSpPr txBox="1"/>
            <p:nvPr/>
          </p:nvSpPr>
          <p:spPr>
            <a:xfrm>
              <a:off x="8046720" y="2825617"/>
              <a:ext cx="1508881" cy="237744"/>
            </a:xfrm>
            <a:prstGeom prst="rect">
              <a:avLst/>
            </a:prstGeom>
            <a:noFill/>
            <a:effectLst/>
          </p:spPr>
          <p:txBody>
            <a:bodyPr wrap="none" lIns="0" tIns="0" rIns="0" bIns="0">
              <a:spAutoFit/>
            </a:bodyPr>
            <a:lstStyle/>
            <a:p>
              <a:pPr>
                <a:defRPr sz="1248" b="1">
                  <a:solidFill>
                    <a:srgbClr val="103D62"/>
                  </a:solidFill>
                  <a:latin typeface="Arial"/>
                </a:defRPr>
              </a:pPr>
              <a:r>
                <a:rPr dirty="0"/>
                <a:t>Native GCP ETS</a:t>
              </a:r>
            </a:p>
          </p:txBody>
        </p:sp>
        <p:sp>
          <p:nvSpPr>
            <p:cNvPr id="86" name="Cloud Healthcare API"/>
            <p:cNvSpPr txBox="1"/>
            <p:nvPr/>
          </p:nvSpPr>
          <p:spPr>
            <a:xfrm>
              <a:off x="8046720" y="3111642"/>
              <a:ext cx="1823923" cy="201168"/>
            </a:xfrm>
            <a:prstGeom prst="rect">
              <a:avLst/>
            </a:prstGeom>
            <a:noFill/>
            <a:effectLst/>
          </p:spPr>
          <p:txBody>
            <a:bodyPr wrap="none" lIns="0" tIns="0" rIns="0" bIns="0">
              <a:spAutoFit/>
            </a:bodyPr>
            <a:lstStyle/>
            <a:p>
              <a:pPr>
                <a:defRPr sz="1056" b="0">
                  <a:solidFill>
                    <a:srgbClr val="355873"/>
                  </a:solidFill>
                  <a:latin typeface="Arial"/>
                </a:defRPr>
              </a:pPr>
              <a:r>
                <a:t>Cloud Healthcare API</a:t>
              </a:r>
            </a:p>
          </p:txBody>
        </p:sp>
        <p:sp>
          <p:nvSpPr>
            <p:cNvPr id="87" name="Vertex AI"/>
            <p:cNvSpPr txBox="1"/>
            <p:nvPr/>
          </p:nvSpPr>
          <p:spPr>
            <a:xfrm>
              <a:off x="8046720" y="3279282"/>
              <a:ext cx="820765" cy="201168"/>
            </a:xfrm>
            <a:prstGeom prst="rect">
              <a:avLst/>
            </a:prstGeom>
            <a:noFill/>
            <a:effectLst/>
          </p:spPr>
          <p:txBody>
            <a:bodyPr wrap="none" lIns="0" tIns="0" rIns="0" bIns="0">
              <a:spAutoFit/>
            </a:bodyPr>
            <a:lstStyle/>
            <a:p>
              <a:pPr>
                <a:defRPr sz="1056" b="0">
                  <a:solidFill>
                    <a:srgbClr val="355873"/>
                  </a:solidFill>
                  <a:latin typeface="Arial"/>
                </a:defRPr>
              </a:pPr>
              <a:r>
                <a:t>Vertex AI</a:t>
              </a:r>
            </a:p>
          </p:txBody>
        </p:sp>
        <p:sp>
          <p:nvSpPr>
            <p:cNvPr id="88" name="Datos / IA autorizados"/>
            <p:cNvSpPr txBox="1"/>
            <p:nvPr/>
          </p:nvSpPr>
          <p:spPr>
            <a:xfrm>
              <a:off x="8046720" y="3446922"/>
              <a:ext cx="2006315" cy="201168"/>
            </a:xfrm>
            <a:prstGeom prst="rect">
              <a:avLst/>
            </a:prstGeom>
            <a:noFill/>
            <a:effectLst/>
          </p:spPr>
          <p:txBody>
            <a:bodyPr wrap="none" lIns="0" tIns="0" rIns="0" bIns="0">
              <a:spAutoFit/>
            </a:bodyPr>
            <a:lstStyle/>
            <a:p>
              <a:pPr>
                <a:defRPr sz="1056" b="0">
                  <a:solidFill>
                    <a:srgbClr val="355873"/>
                  </a:solidFill>
                  <a:latin typeface="Arial"/>
                </a:defRPr>
              </a:pPr>
              <a:r>
                <a:t>Authorised data / AI</a:t>
              </a:r>
            </a:p>
          </p:txBody>
        </p:sp>
        <p:sp>
          <p:nvSpPr>
            <p:cNvPr id="108" name="Rounded Rectangle 107"/>
            <p:cNvSpPr/>
            <p:nvPr/>
          </p:nvSpPr>
          <p:spPr>
            <a:xfrm>
              <a:off x="7924799"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9" name="ETS Stratio"/>
            <p:cNvSpPr txBox="1"/>
            <p:nvPr/>
          </p:nvSpPr>
          <p:spPr>
            <a:xfrm>
              <a:off x="8046720" y="6593189"/>
              <a:ext cx="932948"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Stratio ETS</a:t>
              </a:r>
              <a:endParaRPr dirty="0"/>
            </a:p>
          </p:txBody>
        </p:sp>
        <p:sp>
          <p:nvSpPr>
            <p:cNvPr id="110" name="Área de trabajo"/>
            <p:cNvSpPr txBox="1"/>
            <p:nvPr/>
          </p:nvSpPr>
          <p:spPr>
            <a:xfrm>
              <a:off x="8046720" y="6885188"/>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err="1"/>
                <a:t>Workspace</a:t>
              </a:r>
              <a:endParaRPr dirty="0"/>
            </a:p>
          </p:txBody>
        </p:sp>
        <p:sp>
          <p:nvSpPr>
            <p:cNvPr id="111" name="Datos curados"/>
            <p:cNvSpPr txBox="1"/>
            <p:nvPr/>
          </p:nvSpPr>
          <p:spPr>
            <a:xfrm>
              <a:off x="8046720" y="7060448"/>
              <a:ext cx="1239438" cy="210312"/>
            </a:xfrm>
            <a:prstGeom prst="rect">
              <a:avLst/>
            </a:prstGeom>
            <a:noFill/>
            <a:effectLst/>
          </p:spPr>
          <p:txBody>
            <a:bodyPr wrap="none" lIns="0" tIns="0" rIns="0" bIns="0">
              <a:spAutoFit/>
            </a:bodyPr>
            <a:lstStyle/>
            <a:p>
              <a:pPr>
                <a:defRPr sz="1104" b="0">
                  <a:solidFill>
                    <a:srgbClr val="355873"/>
                  </a:solidFill>
                  <a:latin typeface="Arial"/>
                </a:defRPr>
              </a:pPr>
              <a:r>
                <a:t>Curated data</a:t>
              </a:r>
            </a:p>
          </p:txBody>
        </p:sp>
        <p:sp>
          <p:nvSpPr>
            <p:cNvPr id="112" name="Analítica on premise"/>
            <p:cNvSpPr txBox="1"/>
            <p:nvPr/>
          </p:nvSpPr>
          <p:spPr>
            <a:xfrm>
              <a:off x="8046720" y="7235708"/>
              <a:ext cx="1906828" cy="210312"/>
            </a:xfrm>
            <a:prstGeom prst="rect">
              <a:avLst/>
            </a:prstGeom>
            <a:noFill/>
            <a:effectLst/>
          </p:spPr>
          <p:txBody>
            <a:bodyPr wrap="none" lIns="0" tIns="0" rIns="0" bIns="0">
              <a:spAutoFit/>
            </a:bodyPr>
            <a:lstStyle/>
            <a:p>
              <a:pPr>
                <a:defRPr sz="1104" b="0">
                  <a:solidFill>
                    <a:srgbClr val="355873"/>
                  </a:solidFill>
                  <a:latin typeface="Arial"/>
                </a:defRPr>
              </a:pPr>
              <a:r>
                <a:t>On-prem analytics</a:t>
              </a:r>
            </a:p>
          </p:txBody>
        </p:sp>
        <p:sp>
          <p:nvSpPr>
            <p:cNvPr id="131" name="Rounded Rectangle 130"/>
            <p:cNvSpPr/>
            <p:nvPr/>
          </p:nvSpPr>
          <p:spPr>
            <a:xfrm>
              <a:off x="12100560" y="6522720"/>
              <a:ext cx="1767840" cy="1524000"/>
            </a:xfrm>
            <a:prstGeom prst="roundRect">
              <a:avLst>
                <a:gd name="adj" fmla="val 7199"/>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2" name="Herramientas"/>
            <p:cNvSpPr txBox="1"/>
            <p:nvPr/>
          </p:nvSpPr>
          <p:spPr>
            <a:xfrm>
              <a:off x="12222480" y="6593189"/>
              <a:ext cx="1529265"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Desktop ETS</a:t>
              </a:r>
              <a:endParaRPr dirty="0"/>
            </a:p>
          </p:txBody>
        </p:sp>
        <p:sp>
          <p:nvSpPr>
            <p:cNvPr id="133" name="Power BI Desktop"/>
            <p:cNvSpPr txBox="1"/>
            <p:nvPr/>
          </p:nvSpPr>
          <p:spPr>
            <a:xfrm>
              <a:off x="12222480" y="6891162"/>
              <a:ext cx="1459138" cy="201168"/>
            </a:xfrm>
            <a:prstGeom prst="rect">
              <a:avLst/>
            </a:prstGeom>
            <a:noFill/>
            <a:effectLst/>
          </p:spPr>
          <p:txBody>
            <a:bodyPr wrap="none" lIns="0" tIns="0" rIns="0" bIns="0">
              <a:spAutoFit/>
            </a:bodyPr>
            <a:lstStyle/>
            <a:p>
              <a:pPr>
                <a:defRPr sz="1056" b="0">
                  <a:solidFill>
                    <a:srgbClr val="355873"/>
                  </a:solidFill>
                  <a:latin typeface="Arial"/>
                </a:defRPr>
              </a:pPr>
              <a:r>
                <a:t>Power BI Desktop</a:t>
              </a:r>
            </a:p>
          </p:txBody>
        </p:sp>
        <p:sp>
          <p:nvSpPr>
            <p:cNvPr id="134" name="RStudio · SPSS · Stata"/>
            <p:cNvSpPr txBox="1"/>
            <p:nvPr/>
          </p:nvSpPr>
          <p:spPr>
            <a:xfrm>
              <a:off x="12222480" y="7058802"/>
              <a:ext cx="2006315" cy="201168"/>
            </a:xfrm>
            <a:prstGeom prst="rect">
              <a:avLst/>
            </a:prstGeom>
            <a:noFill/>
            <a:effectLst/>
          </p:spPr>
          <p:txBody>
            <a:bodyPr wrap="none" lIns="0" tIns="0" rIns="0" bIns="0">
              <a:spAutoFit/>
            </a:bodyPr>
            <a:lstStyle/>
            <a:p>
              <a:pPr>
                <a:defRPr sz="1056" b="0">
                  <a:solidFill>
                    <a:srgbClr val="355873"/>
                  </a:solidFill>
                  <a:latin typeface="Arial"/>
                </a:defRPr>
              </a:pPr>
              <a:r>
                <a:t>RStudio · SPSS · Stata</a:t>
              </a:r>
            </a:p>
          </p:txBody>
        </p:sp>
        <p:sp>
          <p:nvSpPr>
            <p:cNvPr id="135" name="Navegador / ETS"/>
            <p:cNvSpPr txBox="1"/>
            <p:nvPr/>
          </p:nvSpPr>
          <p:spPr>
            <a:xfrm>
              <a:off x="12222480" y="7226442"/>
              <a:ext cx="1367942" cy="201168"/>
            </a:xfrm>
            <a:prstGeom prst="rect">
              <a:avLst/>
            </a:prstGeom>
            <a:noFill/>
            <a:effectLst/>
          </p:spPr>
          <p:txBody>
            <a:bodyPr wrap="none" lIns="0" tIns="0" rIns="0" bIns="0">
              <a:spAutoFit/>
            </a:bodyPr>
            <a:lstStyle/>
            <a:p>
              <a:pPr>
                <a:defRPr sz="1056" b="0">
                  <a:solidFill>
                    <a:srgbClr val="355873"/>
                  </a:solidFill>
                  <a:latin typeface="Arial"/>
                </a:defRPr>
              </a:pPr>
              <a:r>
                <a:t>Browser / ETS</a:t>
              </a:r>
            </a:p>
          </p:txBody>
        </p:sp>
        <p:cxnSp>
          <p:nvCxnSpPr>
            <p:cNvPr id="164" name="Connector 163"/>
            <p:cNvCxnSpPr/>
            <p:nvPr/>
          </p:nvCxnSpPr>
          <p:spPr>
            <a:xfrm>
              <a:off x="8656320" y="1694688"/>
              <a:ext cx="0" cy="280416"/>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5" name="Connector 164"/>
            <p:cNvCxnSpPr/>
            <p:nvPr/>
          </p:nvCxnSpPr>
          <p:spPr>
            <a:xfrm flipH="1">
              <a:off x="7559040" y="1975104"/>
              <a:ext cx="10972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6" name="Connector 165"/>
            <p:cNvCxnSpPr/>
            <p:nvPr/>
          </p:nvCxnSpPr>
          <p:spPr>
            <a:xfrm>
              <a:off x="7559040" y="1975104"/>
              <a:ext cx="0" cy="768096"/>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7" name="Connector 166"/>
            <p:cNvCxnSpPr/>
            <p:nvPr/>
          </p:nvCxnSpPr>
          <p:spPr>
            <a:xfrm>
              <a:off x="8656320" y="1975104"/>
              <a:ext cx="7924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8" name="Connector 167"/>
            <p:cNvCxnSpPr/>
            <p:nvPr/>
          </p:nvCxnSpPr>
          <p:spPr>
            <a:xfrm>
              <a:off x="9448800" y="1975104"/>
              <a:ext cx="0" cy="768096"/>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9" name="Connector 168"/>
            <p:cNvCxnSpPr/>
            <p:nvPr/>
          </p:nvCxnSpPr>
          <p:spPr>
            <a:xfrm>
              <a:off x="8656320" y="1975104"/>
              <a:ext cx="30784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0" name="Connector 169"/>
            <p:cNvCxnSpPr/>
            <p:nvPr/>
          </p:nvCxnSpPr>
          <p:spPr>
            <a:xfrm>
              <a:off x="11734800" y="1975104"/>
              <a:ext cx="0" cy="4352544"/>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1" name="Connector 170"/>
            <p:cNvCxnSpPr>
              <a:cxnSpLocks/>
            </p:cNvCxnSpPr>
            <p:nvPr/>
          </p:nvCxnSpPr>
          <p:spPr>
            <a:xfrm flipH="1">
              <a:off x="6979920" y="6327648"/>
              <a:ext cx="47548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2" name="Connector 171"/>
            <p:cNvCxnSpPr/>
            <p:nvPr/>
          </p:nvCxnSpPr>
          <p:spPr>
            <a:xfrm>
              <a:off x="9387840"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3" name="Connector 172"/>
            <p:cNvCxnSpPr/>
            <p:nvPr/>
          </p:nvCxnSpPr>
          <p:spPr>
            <a:xfrm>
              <a:off x="11734800" y="5760720"/>
              <a:ext cx="204216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4" name="Connector 173"/>
            <p:cNvCxnSpPr/>
            <p:nvPr/>
          </p:nvCxnSpPr>
          <p:spPr>
            <a:xfrm>
              <a:off x="13776960" y="5760720"/>
              <a:ext cx="0" cy="762000"/>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1" name="Connector 180"/>
            <p:cNvCxnSpPr/>
            <p:nvPr/>
          </p:nvCxnSpPr>
          <p:spPr>
            <a:xfrm flipH="1">
              <a:off x="14167104" y="6211824"/>
              <a:ext cx="463296"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2" name="Connector 181"/>
            <p:cNvCxnSpPr/>
            <p:nvPr/>
          </p:nvCxnSpPr>
          <p:spPr>
            <a:xfrm flipV="1">
              <a:off x="14167104" y="4803648"/>
              <a:ext cx="0" cy="140817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3" name="Connector 182"/>
            <p:cNvCxnSpPr>
              <a:cxnSpLocks/>
            </p:cNvCxnSpPr>
            <p:nvPr/>
          </p:nvCxnSpPr>
          <p:spPr>
            <a:xfrm flipH="1" flipV="1">
              <a:off x="4784942" y="4773168"/>
              <a:ext cx="9382162" cy="3048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4" name="Connector 183"/>
            <p:cNvCxnSpPr/>
            <p:nvPr/>
          </p:nvCxnSpPr>
          <p:spPr>
            <a:xfrm flipV="1">
              <a:off x="6888480" y="408432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5" name="Connector 184"/>
            <p:cNvCxnSpPr/>
            <p:nvPr/>
          </p:nvCxnSpPr>
          <p:spPr>
            <a:xfrm flipV="1">
              <a:off x="8717280" y="408432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6" name="Connector 185"/>
            <p:cNvCxnSpPr/>
            <p:nvPr/>
          </p:nvCxnSpPr>
          <p:spPr>
            <a:xfrm>
              <a:off x="14167104" y="6211824"/>
              <a:ext cx="0" cy="235305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7" name="Connector 186"/>
            <p:cNvCxnSpPr>
              <a:cxnSpLocks/>
            </p:cNvCxnSpPr>
            <p:nvPr/>
          </p:nvCxnSpPr>
          <p:spPr>
            <a:xfrm flipH="1">
              <a:off x="6824350" y="8564880"/>
              <a:ext cx="7342754"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8" name="Connector 187"/>
            <p:cNvCxnSpPr/>
            <p:nvPr/>
          </p:nvCxnSpPr>
          <p:spPr>
            <a:xfrm flipV="1">
              <a:off x="8778240" y="7863840"/>
              <a:ext cx="0" cy="70104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9" name="Connector 188"/>
            <p:cNvCxnSpPr/>
            <p:nvPr/>
          </p:nvCxnSpPr>
          <p:spPr>
            <a:xfrm flipH="1">
              <a:off x="13947648" y="6211824"/>
              <a:ext cx="219456"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90" name="Connector 189"/>
            <p:cNvCxnSpPr>
              <a:cxnSpLocks/>
            </p:cNvCxnSpPr>
            <p:nvPr/>
          </p:nvCxnSpPr>
          <p:spPr>
            <a:xfrm>
              <a:off x="13985226" y="6211824"/>
              <a:ext cx="0" cy="95097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91" name="Connector 190"/>
            <p:cNvCxnSpPr/>
            <p:nvPr/>
          </p:nvCxnSpPr>
          <p:spPr>
            <a:xfrm flipH="1">
              <a:off x="13868400" y="7162800"/>
              <a:ext cx="79248"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2" name="③ Acceso"/>
            <p:cNvSpPr txBox="1"/>
            <p:nvPr/>
          </p:nvSpPr>
          <p:spPr>
            <a:xfrm>
              <a:off x="12070080" y="4818522"/>
              <a:ext cx="729569" cy="201168"/>
            </a:xfrm>
            <a:prstGeom prst="rect">
              <a:avLst/>
            </a:prstGeom>
            <a:noFill/>
            <a:effectLst/>
          </p:spPr>
          <p:txBody>
            <a:bodyPr wrap="none" lIns="0" tIns="0" rIns="0" bIns="0">
              <a:spAutoFit/>
            </a:bodyPr>
            <a:lstStyle/>
            <a:p>
              <a:pPr>
                <a:defRPr sz="1056" b="0">
                  <a:solidFill>
                    <a:srgbClr val="2862AB"/>
                  </a:solidFill>
                  <a:latin typeface="Arial"/>
                </a:defRPr>
              </a:pPr>
              <a:r>
                <a:t>③ Access</a:t>
              </a:r>
            </a:p>
          </p:txBody>
        </p:sp>
        <p:cxnSp>
          <p:nvCxnSpPr>
            <p:cNvPr id="197" name="Connector 196"/>
            <p:cNvCxnSpPr/>
            <p:nvPr/>
          </p:nvCxnSpPr>
          <p:spPr>
            <a:xfrm>
              <a:off x="7680960" y="7193280"/>
              <a:ext cx="243839"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8" name="Connector 197"/>
            <p:cNvCxnSpPr/>
            <p:nvPr/>
          </p:nvCxnSpPr>
          <p:spPr>
            <a:xfrm>
              <a:off x="5791200" y="3407664"/>
              <a:ext cx="2438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2" name="Connector 201"/>
            <p:cNvCxnSpPr/>
            <p:nvPr/>
          </p:nvCxnSpPr>
          <p:spPr>
            <a:xfrm>
              <a:off x="6766560" y="5315712"/>
              <a:ext cx="24384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3" name="Connector 202"/>
            <p:cNvCxnSpPr/>
            <p:nvPr/>
          </p:nvCxnSpPr>
          <p:spPr>
            <a:xfrm flipV="1">
              <a:off x="701040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4" name="Connector 203"/>
            <p:cNvCxnSpPr/>
            <p:nvPr/>
          </p:nvCxnSpPr>
          <p:spPr>
            <a:xfrm>
              <a:off x="7010400" y="5315712"/>
              <a:ext cx="185928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5" name="Connector 204"/>
            <p:cNvCxnSpPr/>
            <p:nvPr/>
          </p:nvCxnSpPr>
          <p:spPr>
            <a:xfrm flipV="1">
              <a:off x="886968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06" name="datos preparados para el ETS"/>
            <p:cNvSpPr txBox="1"/>
            <p:nvPr/>
          </p:nvSpPr>
          <p:spPr>
            <a:xfrm>
              <a:off x="7114540" y="5354848"/>
              <a:ext cx="2437424" cy="192024"/>
            </a:xfrm>
            <a:prstGeom prst="rect">
              <a:avLst/>
            </a:prstGeom>
            <a:noFill/>
            <a:effectLst/>
          </p:spPr>
          <p:txBody>
            <a:bodyPr wrap="none" lIns="0" tIns="0" rIns="0" bIns="0">
              <a:spAutoFit/>
            </a:bodyPr>
            <a:lstStyle/>
            <a:p>
              <a:pPr>
                <a:defRPr sz="1008" b="0">
                  <a:solidFill>
                    <a:srgbClr val="C94B48"/>
                  </a:solidFill>
                  <a:latin typeface="Arial"/>
                </a:defRPr>
              </a:pPr>
              <a:r>
                <a:rPr dirty="0" err="1"/>
                <a:t>data prepared for the ETS</a:t>
              </a:r>
            </a:p>
          </p:txBody>
        </p:sp>
        <p:sp>
          <p:nvSpPr>
            <p:cNvPr id="256" name="Oval 255"/>
            <p:cNvSpPr/>
            <p:nvPr/>
          </p:nvSpPr>
          <p:spPr>
            <a:xfrm>
              <a:off x="8625840" y="1944623"/>
              <a:ext cx="60960" cy="60960"/>
            </a:xfrm>
            <a:prstGeom prst="ellipse">
              <a:avLst/>
            </a:prstGeom>
            <a:solidFill>
              <a:srgbClr val="7F47A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7" name="Oval 256"/>
            <p:cNvSpPr/>
            <p:nvPr/>
          </p:nvSpPr>
          <p:spPr>
            <a:xfrm>
              <a:off x="11704320" y="5730240"/>
              <a:ext cx="60960" cy="60960"/>
            </a:xfrm>
            <a:prstGeom prst="ellipse">
              <a:avLst/>
            </a:prstGeom>
            <a:solidFill>
              <a:srgbClr val="7F47A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8" name="Oval 257"/>
            <p:cNvSpPr/>
            <p:nvPr/>
          </p:nvSpPr>
          <p:spPr>
            <a:xfrm>
              <a:off x="14136624" y="6181344"/>
              <a:ext cx="60960" cy="60960"/>
            </a:xfrm>
            <a:prstGeom prst="ellipse">
              <a:avLst/>
            </a:prstGeom>
            <a:solidFill>
              <a:srgbClr val="2862A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9" name="Oval 258"/>
            <p:cNvSpPr/>
            <p:nvPr/>
          </p:nvSpPr>
          <p:spPr>
            <a:xfrm>
              <a:off x="8686800" y="4773168"/>
              <a:ext cx="60960" cy="60960"/>
            </a:xfrm>
            <a:prstGeom prst="ellipse">
              <a:avLst/>
            </a:prstGeom>
            <a:solidFill>
              <a:srgbClr val="2862A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0" name="Oval 259"/>
            <p:cNvSpPr/>
            <p:nvPr/>
          </p:nvSpPr>
          <p:spPr>
            <a:xfrm>
              <a:off x="6736080" y="5285232"/>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1" name="Oval 260"/>
            <p:cNvSpPr/>
            <p:nvPr/>
          </p:nvSpPr>
          <p:spPr>
            <a:xfrm>
              <a:off x="6979920" y="5285232"/>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4" name="Oval 263"/>
            <p:cNvSpPr/>
            <p:nvPr/>
          </p:nvSpPr>
          <p:spPr>
            <a:xfrm>
              <a:off x="3749039" y="7162800"/>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5" name="al ETS"/>
            <p:cNvSpPr txBox="1"/>
            <p:nvPr/>
          </p:nvSpPr>
          <p:spPr>
            <a:xfrm>
              <a:off x="12070080" y="4983114"/>
              <a:ext cx="609600" cy="201168"/>
            </a:xfrm>
            <a:prstGeom prst="rect">
              <a:avLst/>
            </a:prstGeom>
            <a:noFill/>
            <a:effectLst/>
          </p:spPr>
          <p:txBody>
            <a:bodyPr wrap="none" lIns="0" tIns="0" rIns="0" bIns="0">
              <a:spAutoFit/>
            </a:bodyPr>
            <a:lstStyle/>
            <a:p>
              <a:pPr>
                <a:defRPr sz="1056" b="0">
                  <a:solidFill>
                    <a:srgbClr val="2862AB"/>
                  </a:solidFill>
                  <a:latin typeface="Arial"/>
                </a:defRPr>
              </a:pPr>
              <a:r>
                <a:t>to the ETS</a:t>
              </a:r>
            </a:p>
          </p:txBody>
        </p:sp>
        <p:cxnSp>
          <p:nvCxnSpPr>
            <p:cNvPr id="268" name="Connector 183">
              <a:extLst>
                <a:ext uri="{FF2B5EF4-FFF2-40B4-BE49-F238E27FC236}">
                  <a16:creationId xmlns:a16="http://schemas.microsoft.com/office/drawing/2014/main" id="{D559B236-6F3F-4D40-BF24-104F6F96A77C}"/>
                </a:ext>
              </a:extLst>
            </p:cNvPr>
            <p:cNvCxnSpPr/>
            <p:nvPr/>
          </p:nvCxnSpPr>
          <p:spPr>
            <a:xfrm flipV="1">
              <a:off x="4797468" y="407171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1" name="Connector 171">
              <a:extLst>
                <a:ext uri="{FF2B5EF4-FFF2-40B4-BE49-F238E27FC236}">
                  <a16:creationId xmlns:a16="http://schemas.microsoft.com/office/drawing/2014/main" id="{D6154E15-3FBD-432D-916F-F622BEDD0CE7}"/>
                </a:ext>
              </a:extLst>
            </p:cNvPr>
            <p:cNvCxnSpPr/>
            <p:nvPr/>
          </p:nvCxnSpPr>
          <p:spPr>
            <a:xfrm>
              <a:off x="7040880"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2" name="Connector 171">
              <a:extLst>
                <a:ext uri="{FF2B5EF4-FFF2-40B4-BE49-F238E27FC236}">
                  <a16:creationId xmlns:a16="http://schemas.microsoft.com/office/drawing/2014/main" id="{B6D94FD5-A90A-4368-9D82-B4B937283A27}"/>
                </a:ext>
              </a:extLst>
            </p:cNvPr>
            <p:cNvCxnSpPr/>
            <p:nvPr/>
          </p:nvCxnSpPr>
          <p:spPr>
            <a:xfrm>
              <a:off x="10543034"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6" name="Connector 187">
              <a:extLst>
                <a:ext uri="{FF2B5EF4-FFF2-40B4-BE49-F238E27FC236}">
                  <a16:creationId xmlns:a16="http://schemas.microsoft.com/office/drawing/2014/main" id="{DF69E418-04F2-479E-B36B-8EF12B750EAB}"/>
                </a:ext>
              </a:extLst>
            </p:cNvPr>
            <p:cNvCxnSpPr/>
            <p:nvPr/>
          </p:nvCxnSpPr>
          <p:spPr>
            <a:xfrm flipV="1">
              <a:off x="6849457" y="7863840"/>
              <a:ext cx="0" cy="70104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grpSp>
      <p:sp>
        <p:nvSpPr>
          <p:cNvPr id="269" name="Acceso a resultados">
            <a:extLst>
              <a:ext uri="{FF2B5EF4-FFF2-40B4-BE49-F238E27FC236}">
                <a16:creationId xmlns:a16="http://schemas.microsoft.com/office/drawing/2014/main" id="{F8499FFA-72AF-474B-8444-3FE599840A49}"/>
              </a:ext>
            </a:extLst>
          </p:cNvPr>
          <p:cNvSpPr txBox="1"/>
          <p:nvPr/>
        </p:nvSpPr>
        <p:spPr>
          <a:xfrm>
            <a:off x="14700992" y="7409688"/>
            <a:ext cx="974626" cy="177293"/>
          </a:xfrm>
          <a:prstGeom prst="rect">
            <a:avLst/>
          </a:prstGeom>
          <a:noFill/>
          <a:effectLst/>
        </p:spPr>
        <p:txBody>
          <a:bodyPr wrap="none" lIns="0" tIns="0" rIns="0" bIns="0">
            <a:spAutoFit/>
          </a:bodyPr>
          <a:lstStyle/>
          <a:p>
            <a:pPr>
              <a:defRPr sz="1152" b="1">
                <a:solidFill>
                  <a:srgbClr val="103D62"/>
                </a:solidFill>
                <a:latin typeface="Arial"/>
              </a:defRPr>
            </a:pPr>
            <a:r>
              <a:rPr dirty="0" err="1"/>
              <a:t>Access to ETS</a:t>
            </a:r>
            <a:endParaRPr dirty="0"/>
          </a:p>
        </p:txBody>
      </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7" name="Rounded Rectangle 276"/>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8" name="TextBox 277"/>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7 of 8</a:t>
            </a:r>
            <a:r>
              <a:rPr sz="1700" b="1" i="0">
                <a:solidFill>
                  <a:srgbClr val="FFFFFF"/>
                </a:solidFill>
                <a:latin typeface="Arial"/>
              </a:rPr>
              <a:t>   ·   ETS and authorised access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Estructura de despliegue y leyenda"/>
          <p:cNvGrpSpPr/>
          <p:nvPr/>
        </p:nvGrpSpPr>
        <p:grpSpPr>
          <a:xfrm>
            <a:off x="0" y="817627"/>
            <a:ext cx="18288000" cy="11488673"/>
            <a:chOff x="0" y="-515873"/>
            <a:chExt cx="18288000" cy="11488673"/>
          </a:xfrm>
        </p:grpSpPr>
        <p:sp>
          <p:nvSpPr>
            <p:cNvPr id="12" name="Rectangle 11"/>
            <p:cNvSpPr/>
            <p:nvPr/>
          </p:nvSpPr>
          <p:spPr>
            <a:xfrm>
              <a:off x="0" y="0"/>
              <a:ext cx="18288000" cy="10972800"/>
            </a:xfrm>
            <a:prstGeom prst="rect">
              <a:avLst/>
            </a:prstGeom>
            <a:no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14" name="Diagrama tecnológico ENDS"/>
            <p:cNvSpPr txBox="1"/>
            <p:nvPr/>
          </p:nvSpPr>
          <p:spPr>
            <a:xfrm>
              <a:off x="406603" y="-515873"/>
              <a:ext cx="5699760" cy="502920"/>
            </a:xfrm>
            <a:prstGeom prst="rect">
              <a:avLst/>
            </a:prstGeom>
            <a:noFill/>
            <a:effectLst/>
          </p:spPr>
          <p:txBody>
            <a:bodyPr wrap="none" lIns="0" tIns="0" rIns="0" bIns="0">
              <a:spAutoFit/>
            </a:bodyPr>
            <a:lstStyle/>
            <a:p>
              <a:pPr>
                <a:defRPr sz="2640" b="1">
                  <a:solidFill>
                    <a:srgbClr val="103D62"/>
                  </a:solidFill>
                  <a:latin typeface="Arial"/>
                </a:defRPr>
              </a:pPr>
              <a:r>
                <a:rPr dirty="0" err="1"/>
                <a:t>ENDS technological diagram</a:t>
              </a:r>
            </a:p>
          </p:txBody>
        </p:sp>
        <p:sp>
          <p:nvSpPr>
            <p:cNvPr id="15" name="Despliegue, acceso del usuario y flujos de tratamiento"/>
            <p:cNvSpPr txBox="1"/>
            <p:nvPr/>
          </p:nvSpPr>
          <p:spPr>
            <a:xfrm>
              <a:off x="394868" y="288525"/>
              <a:ext cx="6491508" cy="265176"/>
            </a:xfrm>
            <a:prstGeom prst="rect">
              <a:avLst/>
            </a:prstGeom>
            <a:noFill/>
            <a:effectLst/>
          </p:spPr>
          <p:txBody>
            <a:bodyPr wrap="none" lIns="0" tIns="0" rIns="0" bIns="0">
              <a:spAutoFit/>
            </a:bodyPr>
            <a:lstStyle/>
            <a:p>
              <a:pPr>
                <a:defRPr sz="1392" b="0">
                  <a:solidFill>
                    <a:srgbClr val="527088"/>
                  </a:solidFill>
                  <a:latin typeface="Arial"/>
                </a:defRPr>
              </a:pPr>
              <a:r>
                <a:rPr dirty="0" err="1"/>
                <a:t>Deployment, user access and processing flows</a:t>
              </a:r>
              <a:endParaRPr dirty="0"/>
            </a:p>
          </p:txBody>
        </p:sp>
        <p:cxnSp>
          <p:nvCxnSpPr>
            <p:cNvPr id="16" name="Connector 15"/>
            <p:cNvCxnSpPr/>
            <p:nvPr/>
          </p:nvCxnSpPr>
          <p:spPr>
            <a:xfrm>
              <a:off x="10960100" y="517794"/>
              <a:ext cx="3962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 name="Datos"/>
            <p:cNvSpPr txBox="1"/>
            <p:nvPr/>
          </p:nvSpPr>
          <p:spPr>
            <a:xfrm>
              <a:off x="11447780" y="435132"/>
              <a:ext cx="609600" cy="201168"/>
            </a:xfrm>
            <a:prstGeom prst="rect">
              <a:avLst/>
            </a:prstGeom>
            <a:noFill/>
            <a:effectLst/>
          </p:spPr>
          <p:txBody>
            <a:bodyPr wrap="none" lIns="0" tIns="0" rIns="0" bIns="0">
              <a:spAutoFit/>
            </a:bodyPr>
            <a:lstStyle/>
            <a:p>
              <a:pPr>
                <a:defRPr sz="1056" b="0">
                  <a:solidFill>
                    <a:srgbClr val="103D62"/>
                  </a:solidFill>
                  <a:latin typeface="Arial"/>
                </a:defRPr>
              </a:pPr>
              <a:r>
                <a:rPr dirty="0"/>
                <a:t>Data</a:t>
              </a:r>
            </a:p>
          </p:txBody>
        </p:sp>
        <p:cxnSp>
          <p:nvCxnSpPr>
            <p:cNvPr id="18" name="Connector 17"/>
            <p:cNvCxnSpPr/>
            <p:nvPr/>
          </p:nvCxnSpPr>
          <p:spPr>
            <a:xfrm>
              <a:off x="13307060" y="517794"/>
              <a:ext cx="396240"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 name="Metadatos"/>
            <p:cNvSpPr txBox="1"/>
            <p:nvPr/>
          </p:nvSpPr>
          <p:spPr>
            <a:xfrm>
              <a:off x="13794740" y="435132"/>
              <a:ext cx="820765" cy="201168"/>
            </a:xfrm>
            <a:prstGeom prst="rect">
              <a:avLst/>
            </a:prstGeom>
            <a:noFill/>
            <a:effectLst/>
          </p:spPr>
          <p:txBody>
            <a:bodyPr wrap="none" lIns="0" tIns="0" rIns="0" bIns="0">
              <a:spAutoFit/>
            </a:bodyPr>
            <a:lstStyle/>
            <a:p>
              <a:pPr>
                <a:defRPr sz="1056" b="0">
                  <a:solidFill>
                    <a:srgbClr val="103D62"/>
                  </a:solidFill>
                  <a:latin typeface="Arial"/>
                </a:defRPr>
              </a:pPr>
              <a:r>
                <a:t>Metadata</a:t>
              </a:r>
            </a:p>
          </p:txBody>
        </p:sp>
        <p:cxnSp>
          <p:nvCxnSpPr>
            <p:cNvPr id="20" name="Connector 19"/>
            <p:cNvCxnSpPr/>
            <p:nvPr/>
          </p:nvCxnSpPr>
          <p:spPr>
            <a:xfrm>
              <a:off x="15666720" y="553701"/>
              <a:ext cx="396240" cy="0"/>
            </a:xfrm>
            <a:prstGeom prst="line">
              <a:avLst/>
            </a:prstGeom>
            <a:ln w="30480">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 name="Acceso usuario"/>
            <p:cNvSpPr txBox="1"/>
            <p:nvPr/>
          </p:nvSpPr>
          <p:spPr>
            <a:xfrm>
              <a:off x="16154400" y="459456"/>
              <a:ext cx="1276746" cy="201168"/>
            </a:xfrm>
            <a:prstGeom prst="rect">
              <a:avLst/>
            </a:prstGeom>
            <a:noFill/>
            <a:effectLst/>
          </p:spPr>
          <p:txBody>
            <a:bodyPr wrap="none" lIns="0" tIns="0" rIns="0" bIns="0">
              <a:spAutoFit/>
            </a:bodyPr>
            <a:lstStyle/>
            <a:p>
              <a:pPr>
                <a:defRPr sz="1056" b="0">
                  <a:solidFill>
                    <a:srgbClr val="103D62"/>
                  </a:solidFill>
                  <a:latin typeface="Arial"/>
                </a:defRPr>
              </a:pPr>
              <a:r>
                <a:rPr dirty="0" err="1"/>
                <a:t>User access</a:t>
              </a:r>
              <a:endParaRPr dirty="0"/>
            </a:p>
          </p:txBody>
        </p:sp>
        <p:cxnSp>
          <p:nvCxnSpPr>
            <p:cNvPr id="22" name="Connector 21"/>
            <p:cNvCxnSpPr/>
            <p:nvPr/>
          </p:nvCxnSpPr>
          <p:spPr>
            <a:xfrm>
              <a:off x="10960100" y="877458"/>
              <a:ext cx="396240" cy="0"/>
            </a:xfrm>
            <a:prstGeom prst="line">
              <a:avLst/>
            </a:prstGeom>
            <a:ln w="30480">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 name="Permiso HDAB"/>
            <p:cNvSpPr txBox="1"/>
            <p:nvPr/>
          </p:nvSpPr>
          <p:spPr>
            <a:xfrm>
              <a:off x="11447780" y="794796"/>
              <a:ext cx="1094353" cy="201168"/>
            </a:xfrm>
            <a:prstGeom prst="rect">
              <a:avLst/>
            </a:prstGeom>
            <a:noFill/>
            <a:effectLst/>
          </p:spPr>
          <p:txBody>
            <a:bodyPr wrap="none" lIns="0" tIns="0" rIns="0" bIns="0">
              <a:spAutoFit/>
            </a:bodyPr>
            <a:lstStyle/>
            <a:p>
              <a:pPr>
                <a:defRPr sz="1056" b="0">
                  <a:solidFill>
                    <a:srgbClr val="103D62"/>
                  </a:solidFill>
                  <a:latin typeface="Arial"/>
                </a:defRPr>
              </a:pPr>
              <a:r>
                <a:t>HDAB permit</a:t>
              </a:r>
            </a:p>
          </p:txBody>
        </p:sp>
        <p:cxnSp>
          <p:nvCxnSpPr>
            <p:cNvPr id="24" name="Connector 23"/>
            <p:cNvCxnSpPr/>
            <p:nvPr/>
          </p:nvCxnSpPr>
          <p:spPr>
            <a:xfrm>
              <a:off x="13307060" y="877458"/>
              <a:ext cx="396240" cy="0"/>
            </a:xfrm>
            <a:prstGeom prst="line">
              <a:avLst/>
            </a:prstGeom>
            <a:ln w="30480">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5" name="Autenticación"/>
            <p:cNvSpPr txBox="1"/>
            <p:nvPr/>
          </p:nvSpPr>
          <p:spPr>
            <a:xfrm>
              <a:off x="13794740" y="794796"/>
              <a:ext cx="1185550" cy="201168"/>
            </a:xfrm>
            <a:prstGeom prst="rect">
              <a:avLst/>
            </a:prstGeom>
            <a:noFill/>
            <a:effectLst/>
          </p:spPr>
          <p:txBody>
            <a:bodyPr wrap="none" lIns="0" tIns="0" rIns="0" bIns="0">
              <a:spAutoFit/>
            </a:bodyPr>
            <a:lstStyle/>
            <a:p>
              <a:pPr>
                <a:defRPr sz="1056" b="0">
                  <a:solidFill>
                    <a:srgbClr val="103D62"/>
                  </a:solidFill>
                  <a:latin typeface="Arial"/>
                </a:defRPr>
              </a:pPr>
              <a:r>
                <a:rPr dirty="0" err="1"/>
                <a:t>Authentication</a:t>
              </a:r>
              <a:endParaRPr dirty="0"/>
            </a:p>
          </p:txBody>
        </p:sp>
        <p:cxnSp>
          <p:nvCxnSpPr>
            <p:cNvPr id="26" name="Connector 25"/>
            <p:cNvCxnSpPr/>
            <p:nvPr/>
          </p:nvCxnSpPr>
          <p:spPr>
            <a:xfrm>
              <a:off x="15666720" y="907573"/>
              <a:ext cx="3962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7" name="Resultados / salidas"/>
            <p:cNvSpPr txBox="1"/>
            <p:nvPr/>
          </p:nvSpPr>
          <p:spPr>
            <a:xfrm>
              <a:off x="16154400" y="820705"/>
              <a:ext cx="1823923" cy="201168"/>
            </a:xfrm>
            <a:prstGeom prst="rect">
              <a:avLst/>
            </a:prstGeom>
            <a:noFill/>
            <a:effectLst/>
          </p:spPr>
          <p:txBody>
            <a:bodyPr wrap="none" lIns="0" tIns="0" rIns="0" bIns="0">
              <a:spAutoFit/>
            </a:bodyPr>
            <a:lstStyle/>
            <a:p>
              <a:pPr>
                <a:defRPr sz="1056" b="0">
                  <a:solidFill>
                    <a:srgbClr val="103D62"/>
                  </a:solidFill>
                  <a:latin typeface="Arial"/>
                </a:defRPr>
              </a:pPr>
              <a:r>
                <a:t>Results / outputs</a:t>
              </a:r>
            </a:p>
          </p:txBody>
        </p:sp>
        <p:sp>
          <p:nvSpPr>
            <p:cNvPr id="55" name="Rounded Rectangle 54"/>
            <p:cNvSpPr/>
            <p:nvPr/>
          </p:nvSpPr>
          <p:spPr>
            <a:xfrm>
              <a:off x="1798320" y="2133600"/>
              <a:ext cx="1828800" cy="6278880"/>
            </a:xfrm>
            <a:prstGeom prst="roundRect">
              <a:avLst>
                <a:gd name="adj" fmla="val 6666"/>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1871472" y="1999487"/>
              <a:ext cx="168249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dirty="0"/>
            </a:p>
          </p:txBody>
        </p:sp>
        <p:sp>
          <p:nvSpPr>
            <p:cNvPr id="57" name="Portal AEM"/>
            <p:cNvSpPr txBox="1"/>
            <p:nvPr/>
          </p:nvSpPr>
          <p:spPr>
            <a:xfrm>
              <a:off x="199339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a:t>ENDS Portal</a:t>
              </a:r>
              <a:endParaRPr dirty="0"/>
            </a:p>
          </p:txBody>
        </p:sp>
        <p:sp>
          <p:nvSpPr>
            <p:cNvPr id="58" name="Vista del tenedor"/>
            <p:cNvSpPr txBox="1"/>
            <p:nvPr/>
          </p:nvSpPr>
          <p:spPr>
            <a:xfrm>
              <a:off x="1944623" y="2459126"/>
              <a:ext cx="1409395" cy="182880"/>
            </a:xfrm>
            <a:prstGeom prst="rect">
              <a:avLst/>
            </a:prstGeom>
            <a:noFill/>
            <a:effectLst/>
          </p:spPr>
          <p:txBody>
            <a:bodyPr wrap="none" lIns="0" tIns="0" rIns="0" bIns="0">
              <a:spAutoFit/>
            </a:bodyPr>
            <a:lstStyle/>
            <a:p>
              <a:pPr>
                <a:defRPr sz="960" b="0">
                  <a:solidFill>
                    <a:srgbClr val="657C8E"/>
                  </a:solidFill>
                  <a:latin typeface="Arial"/>
                </a:defRPr>
              </a:pPr>
              <a:r>
                <a:t>Holder view</a:t>
              </a:r>
            </a:p>
          </p:txBody>
        </p:sp>
        <p:sp>
          <p:nvSpPr>
            <p:cNvPr id="67" name="Perfil de publicación"/>
            <p:cNvSpPr txBox="1"/>
            <p:nvPr/>
          </p:nvSpPr>
          <p:spPr>
            <a:xfrm>
              <a:off x="1950720" y="7244730"/>
              <a:ext cx="1915119" cy="201168"/>
            </a:xfrm>
            <a:prstGeom prst="rect">
              <a:avLst/>
            </a:prstGeom>
            <a:noFill/>
            <a:effectLst/>
          </p:spPr>
          <p:txBody>
            <a:bodyPr wrap="none" lIns="0" tIns="0" rIns="0" bIns="0">
              <a:spAutoFit/>
            </a:bodyPr>
            <a:lstStyle/>
            <a:p>
              <a:pPr>
                <a:defRPr sz="1056" b="0">
                  <a:solidFill>
                    <a:srgbClr val="527088"/>
                  </a:solidFill>
                  <a:latin typeface="Arial"/>
                </a:defRPr>
              </a:pPr>
              <a:r>
                <a:t>Publishing profile</a:t>
              </a:r>
            </a:p>
          </p:txBody>
        </p:sp>
        <p:sp>
          <p:nvSpPr>
            <p:cNvPr id="68" name="y permisos de carga"/>
            <p:cNvSpPr txBox="1"/>
            <p:nvPr/>
          </p:nvSpPr>
          <p:spPr>
            <a:xfrm>
              <a:off x="1950720" y="7412370"/>
              <a:ext cx="1732727" cy="201168"/>
            </a:xfrm>
            <a:prstGeom prst="rect">
              <a:avLst/>
            </a:prstGeom>
            <a:noFill/>
            <a:effectLst/>
          </p:spPr>
          <p:txBody>
            <a:bodyPr wrap="none" lIns="0" tIns="0" rIns="0" bIns="0">
              <a:spAutoFit/>
            </a:bodyPr>
            <a:lstStyle/>
            <a:p>
              <a:pPr>
                <a:defRPr sz="1056" b="0">
                  <a:solidFill>
                    <a:srgbClr val="527088"/>
                  </a:solidFill>
                  <a:latin typeface="Arial"/>
                </a:defRPr>
              </a:pPr>
              <a:r>
                <a:t>and upload rights</a:t>
              </a:r>
            </a:p>
          </p:txBody>
        </p:sp>
        <p:sp>
          <p:nvSpPr>
            <p:cNvPr id="69" name="AWS en la referencia¹"/>
            <p:cNvSpPr txBox="1"/>
            <p:nvPr/>
          </p:nvSpPr>
          <p:spPr>
            <a:xfrm>
              <a:off x="1950720" y="8043184"/>
              <a:ext cx="294953" cy="155107"/>
            </a:xfrm>
            <a:prstGeom prst="rect">
              <a:avLst/>
            </a:prstGeom>
            <a:noFill/>
            <a:effectLst/>
          </p:spPr>
          <p:txBody>
            <a:bodyPr wrap="none" lIns="0" tIns="0" rIns="0" bIns="0">
              <a:spAutoFit/>
            </a:bodyPr>
            <a:lstStyle/>
            <a:p>
              <a:pPr>
                <a:defRPr sz="1008" b="0">
                  <a:solidFill>
                    <a:srgbClr val="8B582B"/>
                  </a:solidFill>
                  <a:latin typeface="Arial"/>
                </a:defRPr>
              </a:pPr>
              <a:r>
                <a:rPr dirty="0"/>
                <a:t>AWS</a:t>
              </a:r>
            </a:p>
          </p:txBody>
        </p:sp>
        <p:sp>
          <p:nvSpPr>
            <p:cNvPr id="70" name="Rounded Rectangle 69"/>
            <p:cNvSpPr/>
            <p:nvPr/>
          </p:nvSpPr>
          <p:spPr>
            <a:xfrm>
              <a:off x="3962399" y="2133600"/>
              <a:ext cx="7680960" cy="2468880"/>
            </a:xfrm>
            <a:prstGeom prst="roundRect">
              <a:avLst>
                <a:gd name="adj" fmla="val 493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ounded Rectangle 70"/>
            <p:cNvSpPr/>
            <p:nvPr/>
          </p:nvSpPr>
          <p:spPr>
            <a:xfrm>
              <a:off x="4035552" y="1999487"/>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Nube GCP"/>
            <p:cNvSpPr txBox="1"/>
            <p:nvPr/>
          </p:nvSpPr>
          <p:spPr>
            <a:xfrm>
              <a:off x="4157472" y="2057765"/>
              <a:ext cx="928542" cy="256032"/>
            </a:xfrm>
            <a:prstGeom prst="rect">
              <a:avLst/>
            </a:prstGeom>
            <a:noFill/>
            <a:effectLst/>
          </p:spPr>
          <p:txBody>
            <a:bodyPr wrap="none" lIns="0" tIns="0" rIns="0" bIns="0">
              <a:spAutoFit/>
            </a:bodyPr>
            <a:lstStyle/>
            <a:p>
              <a:pPr>
                <a:defRPr sz="1344" b="1">
                  <a:solidFill>
                    <a:srgbClr val="FFFFFF"/>
                  </a:solidFill>
                  <a:latin typeface="Arial"/>
                </a:defRPr>
              </a:pPr>
              <a:r>
                <a:t>GCP cloud</a:t>
              </a:r>
            </a:p>
          </p:txBody>
        </p:sp>
        <p:sp>
          <p:nvSpPr>
            <p:cNvPr id="73" name="Entornos aislados por caso de uso y permiso"/>
            <p:cNvSpPr txBox="1"/>
            <p:nvPr/>
          </p:nvSpPr>
          <p:spPr>
            <a:xfrm>
              <a:off x="4108704" y="2459126"/>
              <a:ext cx="3564940" cy="182880"/>
            </a:xfrm>
            <a:prstGeom prst="rect">
              <a:avLst/>
            </a:prstGeom>
            <a:noFill/>
            <a:effectLst/>
          </p:spPr>
          <p:txBody>
            <a:bodyPr wrap="none" lIns="0" tIns="0" rIns="0" bIns="0">
              <a:spAutoFit/>
            </a:bodyPr>
            <a:lstStyle/>
            <a:p>
              <a:pPr>
                <a:defRPr sz="960" b="0">
                  <a:solidFill>
                    <a:srgbClr val="657C8E"/>
                  </a:solidFill>
                  <a:latin typeface="Arial"/>
                </a:defRPr>
              </a:pPr>
              <a:r>
                <a:t>In Spain · isolated per use case and permit</a:t>
              </a:r>
            </a:p>
          </p:txBody>
        </p:sp>
        <p:sp>
          <p:nvSpPr>
            <p:cNvPr id="94" name="Rounded Rectangle 93"/>
            <p:cNvSpPr/>
            <p:nvPr/>
          </p:nvSpPr>
          <p:spPr>
            <a:xfrm>
              <a:off x="3962399" y="5913120"/>
              <a:ext cx="7680960" cy="2499360"/>
            </a:xfrm>
            <a:prstGeom prst="roundRect">
              <a:avLst>
                <a:gd name="adj" fmla="val 4878"/>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5" name="Rounded Rectangle 94"/>
            <p:cNvSpPr/>
            <p:nvPr/>
          </p:nvSpPr>
          <p:spPr>
            <a:xfrm>
              <a:off x="4035552" y="5779008"/>
              <a:ext cx="75346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CPD on premise · Red SARA"/>
            <p:cNvSpPr txBox="1"/>
            <p:nvPr/>
          </p:nvSpPr>
          <p:spPr>
            <a:xfrm>
              <a:off x="4157472" y="5837285"/>
              <a:ext cx="2346796" cy="206851"/>
            </a:xfrm>
            <a:prstGeom prst="rect">
              <a:avLst/>
            </a:prstGeom>
            <a:noFill/>
            <a:effectLst/>
          </p:spPr>
          <p:txBody>
            <a:bodyPr wrap="none" lIns="0" tIns="0" rIns="0" bIns="0">
              <a:spAutoFit/>
            </a:bodyPr>
            <a:lstStyle/>
            <a:p>
              <a:pPr>
                <a:defRPr sz="1344" b="1">
                  <a:solidFill>
                    <a:srgbClr val="FFFFFF"/>
                  </a:solidFill>
                  <a:latin typeface="Arial"/>
                </a:defRPr>
              </a:pPr>
              <a:r>
                <a:rPr dirty="0"/>
                <a:t>On-prem DCs · Nube SARA</a:t>
              </a:r>
            </a:p>
          </p:txBody>
        </p:sp>
        <p:sp>
          <p:nvSpPr>
            <p:cNvPr id="97" name="Preparación y tratamiento de datos sanitarios"/>
            <p:cNvSpPr txBox="1"/>
            <p:nvPr/>
          </p:nvSpPr>
          <p:spPr>
            <a:xfrm>
              <a:off x="4108704" y="6238646"/>
              <a:ext cx="3730752" cy="182880"/>
            </a:xfrm>
            <a:prstGeom prst="rect">
              <a:avLst/>
            </a:prstGeom>
            <a:noFill/>
            <a:effectLst/>
          </p:spPr>
          <p:txBody>
            <a:bodyPr wrap="none" lIns="0" tIns="0" rIns="0" bIns="0">
              <a:spAutoFit/>
            </a:bodyPr>
            <a:lstStyle/>
            <a:p>
              <a:pPr>
                <a:defRPr sz="960" b="0">
                  <a:solidFill>
                    <a:srgbClr val="657C8E"/>
                  </a:solidFill>
                  <a:latin typeface="Arial"/>
                </a:defRPr>
              </a:pPr>
              <a:r>
                <a:t>Preparation and processing of health data</a:t>
              </a:r>
            </a:p>
          </p:txBody>
        </p:sp>
        <p:sp>
          <p:nvSpPr>
            <p:cNvPr id="118" name="Rounded Rectangle 117"/>
            <p:cNvSpPr/>
            <p:nvPr/>
          </p:nvSpPr>
          <p:spPr>
            <a:xfrm>
              <a:off x="11948160" y="2133600"/>
              <a:ext cx="2072640" cy="246888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9" name="Rounded Rectangle 118"/>
            <p:cNvSpPr/>
            <p:nvPr/>
          </p:nvSpPr>
          <p:spPr>
            <a:xfrm>
              <a:off x="12021312" y="1999487"/>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0" name="Nube Azure"/>
            <p:cNvSpPr txBox="1"/>
            <p:nvPr/>
          </p:nvSpPr>
          <p:spPr>
            <a:xfrm>
              <a:off x="12143232" y="2057765"/>
              <a:ext cx="1606209" cy="206851"/>
            </a:xfrm>
            <a:prstGeom prst="rect">
              <a:avLst/>
            </a:prstGeom>
            <a:noFill/>
            <a:effectLst/>
          </p:spPr>
          <p:txBody>
            <a:bodyPr wrap="none" lIns="0" tIns="0" rIns="0" bIns="0">
              <a:spAutoFit/>
            </a:bodyPr>
            <a:lstStyle/>
            <a:p>
              <a:pPr>
                <a:defRPr sz="1344" b="1">
                  <a:solidFill>
                    <a:srgbClr val="FFFFFF"/>
                  </a:solidFill>
                  <a:latin typeface="Arial"/>
                </a:defRPr>
              </a:pPr>
              <a:r>
                <a:rPr lang="en-GB" dirty="0" err="1"/>
                <a:t>ENDS Azure tenant</a:t>
              </a:r>
              <a:endParaRPr dirty="0"/>
            </a:p>
          </p:txBody>
        </p:sp>
        <p:sp>
          <p:nvSpPr>
            <p:cNvPr id="121" name="Publicación BI de resultados"/>
            <p:cNvSpPr txBox="1"/>
            <p:nvPr/>
          </p:nvSpPr>
          <p:spPr>
            <a:xfrm>
              <a:off x="12094464" y="2459126"/>
              <a:ext cx="2321356" cy="182880"/>
            </a:xfrm>
            <a:prstGeom prst="rect">
              <a:avLst/>
            </a:prstGeom>
            <a:noFill/>
            <a:effectLst/>
          </p:spPr>
          <p:txBody>
            <a:bodyPr wrap="none" lIns="0" tIns="0" rIns="0" bIns="0">
              <a:spAutoFit/>
            </a:bodyPr>
            <a:lstStyle/>
            <a:p>
              <a:pPr>
                <a:defRPr sz="960" b="0">
                  <a:solidFill>
                    <a:srgbClr val="657C8E"/>
                  </a:solidFill>
                  <a:latin typeface="Arial"/>
                </a:defRPr>
              </a:pPr>
              <a:r>
                <a:t>BI publication of results</a:t>
              </a:r>
            </a:p>
          </p:txBody>
        </p:sp>
        <p:sp>
          <p:nvSpPr>
            <p:cNvPr id="127" name="Rounded Rectangle 126"/>
            <p:cNvSpPr/>
            <p:nvPr/>
          </p:nvSpPr>
          <p:spPr>
            <a:xfrm>
              <a:off x="11948160" y="5913120"/>
              <a:ext cx="2072640" cy="2499360"/>
            </a:xfrm>
            <a:prstGeom prst="roundRect">
              <a:avLst>
                <a:gd name="adj" fmla="val 5882"/>
              </a:avLst>
            </a:prstGeom>
            <a:solidFill>
              <a:srgbClr val="F7FBF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8" name="Rounded Rectangle 127"/>
            <p:cNvSpPr/>
            <p:nvPr/>
          </p:nvSpPr>
          <p:spPr>
            <a:xfrm>
              <a:off x="12021312" y="5779008"/>
              <a:ext cx="1926335"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9" name="VDI · Nube SARA"/>
            <p:cNvSpPr txBox="1"/>
            <p:nvPr/>
          </p:nvSpPr>
          <p:spPr>
            <a:xfrm>
              <a:off x="12143232" y="5837285"/>
              <a:ext cx="1741017" cy="256032"/>
            </a:xfrm>
            <a:prstGeom prst="rect">
              <a:avLst/>
            </a:prstGeom>
            <a:noFill/>
            <a:effectLst/>
          </p:spPr>
          <p:txBody>
            <a:bodyPr wrap="none" lIns="0" tIns="0" rIns="0" bIns="0">
              <a:spAutoFit/>
            </a:bodyPr>
            <a:lstStyle/>
            <a:p>
              <a:pPr>
                <a:defRPr sz="1344" b="1">
                  <a:solidFill>
                    <a:srgbClr val="FFFFFF"/>
                  </a:solidFill>
                  <a:latin typeface="Arial"/>
                </a:defRPr>
              </a:pPr>
              <a:r>
                <a:t>VDI · Nube SARA</a:t>
              </a:r>
            </a:p>
          </p:txBody>
        </p:sp>
        <p:sp>
          <p:nvSpPr>
            <p:cNvPr id="130" name="Escritorio de acceso y análisis"/>
            <p:cNvSpPr txBox="1"/>
            <p:nvPr/>
          </p:nvSpPr>
          <p:spPr>
            <a:xfrm>
              <a:off x="12094464" y="6238646"/>
              <a:ext cx="2570073" cy="182880"/>
            </a:xfrm>
            <a:prstGeom prst="rect">
              <a:avLst/>
            </a:prstGeom>
            <a:noFill/>
            <a:effectLst/>
          </p:spPr>
          <p:txBody>
            <a:bodyPr wrap="none" lIns="0" tIns="0" rIns="0" bIns="0">
              <a:spAutoFit/>
            </a:bodyPr>
            <a:lstStyle/>
            <a:p>
              <a:pPr>
                <a:defRPr sz="960" b="0">
                  <a:solidFill>
                    <a:srgbClr val="657C8E"/>
                  </a:solidFill>
                  <a:latin typeface="Arial"/>
                </a:defRPr>
              </a:pPr>
              <a:r>
                <a:t>Access and analysis desktop</a:t>
              </a:r>
            </a:p>
          </p:txBody>
        </p:sp>
        <p:sp>
          <p:nvSpPr>
            <p:cNvPr id="137" name="Rounded Rectangle 136"/>
            <p:cNvSpPr/>
            <p:nvPr/>
          </p:nvSpPr>
          <p:spPr>
            <a:xfrm>
              <a:off x="14325600" y="2133600"/>
              <a:ext cx="2194560" cy="6278880"/>
            </a:xfrm>
            <a:prstGeom prst="roundRect">
              <a:avLst>
                <a:gd name="adj" fmla="val 5555"/>
              </a:avLst>
            </a:prstGeom>
            <a:solidFill>
              <a:srgbClr val="FFF6ED"/>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8" name="Rounded Rectangle 137"/>
            <p:cNvSpPr/>
            <p:nvPr/>
          </p:nvSpPr>
          <p:spPr>
            <a:xfrm>
              <a:off x="14398752" y="1999487"/>
              <a:ext cx="2048256" cy="335280"/>
            </a:xfrm>
            <a:prstGeom prst="roundRect">
              <a:avLst>
                <a:gd name="adj" fmla="val 23636"/>
              </a:avLst>
            </a:prstGeom>
            <a:solidFill>
              <a:srgbClr val="E87912"/>
            </a:solidFill>
            <a:ln w="12192">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9" name="Portal AEM"/>
            <p:cNvSpPr txBox="1"/>
            <p:nvPr/>
          </p:nvSpPr>
          <p:spPr>
            <a:xfrm>
              <a:off x="14520672" y="2057765"/>
              <a:ext cx="1019510" cy="206851"/>
            </a:xfrm>
            <a:prstGeom prst="rect">
              <a:avLst/>
            </a:prstGeom>
            <a:noFill/>
            <a:effectLst/>
          </p:spPr>
          <p:txBody>
            <a:bodyPr wrap="none" lIns="0" tIns="0" rIns="0" bIns="0">
              <a:spAutoFit/>
            </a:bodyPr>
            <a:lstStyle/>
            <a:p>
              <a:pPr>
                <a:defRPr sz="1344" b="1">
                  <a:solidFill>
                    <a:srgbClr val="FFFFFF"/>
                  </a:solidFill>
                  <a:latin typeface="Arial"/>
                </a:defRPr>
              </a:pPr>
              <a:r>
                <a:rPr dirty="0"/>
                <a:t>ENDS Portal</a:t>
              </a:r>
            </a:p>
          </p:txBody>
        </p:sp>
        <p:sp>
          <p:nvSpPr>
            <p:cNvPr id="140" name="Vista del consumidor"/>
            <p:cNvSpPr txBox="1"/>
            <p:nvPr/>
          </p:nvSpPr>
          <p:spPr>
            <a:xfrm>
              <a:off x="14471904" y="2459126"/>
              <a:ext cx="1658112" cy="182880"/>
            </a:xfrm>
            <a:prstGeom prst="rect">
              <a:avLst/>
            </a:prstGeom>
            <a:noFill/>
            <a:effectLst/>
          </p:spPr>
          <p:txBody>
            <a:bodyPr wrap="none" lIns="0" tIns="0" rIns="0" bIns="0">
              <a:spAutoFit/>
            </a:bodyPr>
            <a:lstStyle/>
            <a:p>
              <a:pPr>
                <a:defRPr sz="960" b="0">
                  <a:solidFill>
                    <a:srgbClr val="657C8E"/>
                  </a:solidFill>
                  <a:latin typeface="Arial"/>
                </a:defRPr>
              </a:pPr>
              <a:r>
                <a:t>Consumer view</a:t>
              </a:r>
            </a:p>
          </p:txBody>
        </p:sp>
        <p:sp>
          <p:nvSpPr>
            <p:cNvPr id="155" name="Mismo Portal ENDS¹"/>
            <p:cNvSpPr txBox="1"/>
            <p:nvPr/>
          </p:nvSpPr>
          <p:spPr>
            <a:xfrm>
              <a:off x="14508480" y="8104266"/>
              <a:ext cx="307777" cy="162480"/>
            </a:xfrm>
            <a:prstGeom prst="rect">
              <a:avLst/>
            </a:prstGeom>
            <a:noFill/>
            <a:effectLst/>
          </p:spPr>
          <p:txBody>
            <a:bodyPr wrap="none" lIns="0" tIns="0" rIns="0" bIns="0">
              <a:spAutoFit/>
            </a:bodyPr>
            <a:lstStyle/>
            <a:p>
              <a:pPr>
                <a:defRPr sz="1056" b="0">
                  <a:solidFill>
                    <a:srgbClr val="8B582B"/>
                  </a:solidFill>
                  <a:latin typeface="Arial"/>
                </a:defRPr>
              </a:pPr>
              <a:r>
                <a:rPr lang="en-GB" dirty="0"/>
                <a:t>AWS</a:t>
              </a:r>
              <a:endParaRPr dirty="0"/>
            </a:p>
          </p:txBody>
        </p:sp>
      </p:grpSp>
      <p:grpSp>
        <p:nvGrpSpPr>
          <p:cNvPr id="3" name="01 Actores y portal público"/>
          <p:cNvGrpSpPr/>
          <p:nvPr/>
        </p:nvGrpSpPr>
        <p:grpSpPr>
          <a:xfrm>
            <a:off x="243840" y="4038600"/>
            <a:ext cx="17942478" cy="5120640"/>
            <a:chOff x="243840" y="2743200"/>
            <a:chExt cx="17942478" cy="5120640"/>
          </a:xfrm>
        </p:grpSpPr>
        <p:sp>
          <p:nvSpPr>
            <p:cNvPr id="36" name="Rounded Rectangle 35"/>
            <p:cNvSpPr/>
            <p:nvPr/>
          </p:nvSpPr>
          <p:spPr>
            <a:xfrm>
              <a:off x="243840" y="2743200"/>
              <a:ext cx="1249680" cy="5120640"/>
            </a:xfrm>
            <a:prstGeom prst="roundRect">
              <a:avLst>
                <a:gd name="adj" fmla="val 11707"/>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NEDORES"/>
            <p:cNvSpPr txBox="1"/>
            <p:nvPr/>
          </p:nvSpPr>
          <p:spPr>
            <a:xfrm>
              <a:off x="306019" y="3783177"/>
              <a:ext cx="1119225" cy="274320"/>
            </a:xfrm>
            <a:prstGeom prst="rect">
              <a:avLst/>
            </a:prstGeom>
            <a:noFill/>
            <a:effectLst/>
          </p:spPr>
          <p:txBody>
            <a:bodyPr wrap="none" lIns="0" tIns="0" rIns="0" bIns="0">
              <a:spAutoFit/>
            </a:bodyPr>
            <a:lstStyle/>
            <a:p>
              <a:pPr algn="ctr">
                <a:defRPr sz="1440" b="1">
                  <a:solidFill>
                    <a:srgbClr val="087FAD"/>
                  </a:solidFill>
                  <a:latin typeface="Arial"/>
                </a:defRPr>
              </a:pPr>
              <a:r>
                <a:t>DATA</a:t>
              </a:r>
            </a:p>
          </p:txBody>
        </p:sp>
        <p:sp>
          <p:nvSpPr>
            <p:cNvPr id="38" name="DE DATOS"/>
            <p:cNvSpPr txBox="1"/>
            <p:nvPr/>
          </p:nvSpPr>
          <p:spPr>
            <a:xfrm>
              <a:off x="368198" y="4011777"/>
              <a:ext cx="994867" cy="274320"/>
            </a:xfrm>
            <a:prstGeom prst="rect">
              <a:avLst/>
            </a:prstGeom>
            <a:noFill/>
            <a:effectLst/>
          </p:spPr>
          <p:txBody>
            <a:bodyPr wrap="none" lIns="0" tIns="0" rIns="0" bIns="0">
              <a:spAutoFit/>
            </a:bodyPr>
            <a:lstStyle/>
            <a:p>
              <a:pPr algn="ctr">
                <a:defRPr sz="1440" b="1">
                  <a:solidFill>
                    <a:srgbClr val="087FAD"/>
                  </a:solidFill>
                  <a:latin typeface="Arial"/>
                </a:defRPr>
              </a:pPr>
              <a:r>
                <a:t>HOLDERS</a:t>
              </a:r>
            </a:p>
          </p:txBody>
        </p:sp>
        <p:sp>
          <p:nvSpPr>
            <p:cNvPr id="39" name="CCAA / SNS"/>
            <p:cNvSpPr txBox="1"/>
            <p:nvPr/>
          </p:nvSpPr>
          <p:spPr>
            <a:xfrm>
              <a:off x="396240" y="4648200"/>
              <a:ext cx="1036320" cy="228600"/>
            </a:xfrm>
            <a:prstGeom prst="rect">
              <a:avLst/>
            </a:prstGeom>
            <a:noFill/>
            <a:effectLst/>
          </p:spPr>
          <p:txBody>
            <a:bodyPr wrap="none" lIns="0" tIns="0" rIns="0" bIns="0">
              <a:spAutoFit/>
            </a:bodyPr>
            <a:lstStyle/>
            <a:p>
              <a:pPr>
                <a:defRPr sz="1200" b="0">
                  <a:solidFill>
                    <a:srgbClr val="355873"/>
                  </a:solidFill>
                  <a:latin typeface="Arial"/>
                </a:defRPr>
              </a:pPr>
              <a:r>
                <a:t>Regions / SNS</a:t>
              </a:r>
            </a:p>
          </p:txBody>
        </p:sp>
        <p:sp>
          <p:nvSpPr>
            <p:cNvPr id="40" name="Hospitales y AP"/>
            <p:cNvSpPr txBox="1"/>
            <p:nvPr/>
          </p:nvSpPr>
          <p:spPr>
            <a:xfrm>
              <a:off x="396240" y="4838700"/>
              <a:ext cx="1554480" cy="228600"/>
            </a:xfrm>
            <a:prstGeom prst="rect">
              <a:avLst/>
            </a:prstGeom>
            <a:noFill/>
            <a:effectLst/>
          </p:spPr>
          <p:txBody>
            <a:bodyPr wrap="none" lIns="0" tIns="0" rIns="0" bIns="0">
              <a:spAutoFit/>
            </a:bodyPr>
            <a:lstStyle/>
            <a:p>
              <a:pPr>
                <a:defRPr sz="1200" b="0">
                  <a:solidFill>
                    <a:srgbClr val="355873"/>
                  </a:solidFill>
                  <a:latin typeface="Arial"/>
                </a:defRPr>
              </a:pPr>
              <a:r>
                <a:t>Hospitals, PC</a:t>
              </a:r>
            </a:p>
          </p:txBody>
        </p:sp>
        <p:sp>
          <p:nvSpPr>
            <p:cNvPr id="41" name="Registros"/>
            <p:cNvSpPr txBox="1"/>
            <p:nvPr/>
          </p:nvSpPr>
          <p:spPr>
            <a:xfrm>
              <a:off x="396240" y="5029200"/>
              <a:ext cx="932688" cy="228600"/>
            </a:xfrm>
            <a:prstGeom prst="rect">
              <a:avLst/>
            </a:prstGeom>
            <a:noFill/>
            <a:effectLst/>
          </p:spPr>
          <p:txBody>
            <a:bodyPr wrap="none" lIns="0" tIns="0" rIns="0" bIns="0">
              <a:spAutoFit/>
            </a:bodyPr>
            <a:lstStyle/>
            <a:p>
              <a:pPr>
                <a:defRPr sz="1200" b="0">
                  <a:solidFill>
                    <a:srgbClr val="355873"/>
                  </a:solidFill>
                  <a:latin typeface="Arial"/>
                </a:defRPr>
              </a:pPr>
              <a:r>
                <a:t>Registries</a:t>
              </a:r>
            </a:p>
          </p:txBody>
        </p:sp>
        <p:sp>
          <p:nvSpPr>
            <p:cNvPr id="42" name="Otros titulares"/>
            <p:cNvSpPr txBox="1"/>
            <p:nvPr/>
          </p:nvSpPr>
          <p:spPr>
            <a:xfrm>
              <a:off x="396240" y="5219700"/>
              <a:ext cx="1554480" cy="228600"/>
            </a:xfrm>
            <a:prstGeom prst="rect">
              <a:avLst/>
            </a:prstGeom>
            <a:noFill/>
            <a:effectLst/>
          </p:spPr>
          <p:txBody>
            <a:bodyPr wrap="none" lIns="0" tIns="0" rIns="0" bIns="0">
              <a:spAutoFit/>
            </a:bodyPr>
            <a:lstStyle/>
            <a:p>
              <a:pPr>
                <a:defRPr sz="1200" b="0">
                  <a:solidFill>
                    <a:srgbClr val="355873"/>
                  </a:solidFill>
                  <a:latin typeface="Arial"/>
                </a:defRPr>
              </a:pPr>
              <a:r>
                <a:t>Other holders</a:t>
              </a:r>
            </a:p>
          </p:txBody>
        </p:sp>
        <p:sp>
          <p:nvSpPr>
            <p:cNvPr id="43" name="Publican"/>
            <p:cNvSpPr txBox="1"/>
            <p:nvPr/>
          </p:nvSpPr>
          <p:spPr>
            <a:xfrm>
              <a:off x="384048" y="6812036"/>
              <a:ext cx="762731" cy="210312"/>
            </a:xfrm>
            <a:prstGeom prst="rect">
              <a:avLst/>
            </a:prstGeom>
            <a:noFill/>
            <a:effectLst/>
          </p:spPr>
          <p:txBody>
            <a:bodyPr wrap="none" lIns="0" tIns="0" rIns="0" bIns="0">
              <a:spAutoFit/>
            </a:bodyPr>
            <a:lstStyle/>
            <a:p>
              <a:pPr>
                <a:defRPr sz="1104" b="0">
                  <a:solidFill>
                    <a:srgbClr val="355873"/>
                  </a:solidFill>
                  <a:latin typeface="Arial"/>
                </a:defRPr>
              </a:pPr>
              <a:r>
                <a:t>Publish</a:t>
              </a:r>
            </a:p>
          </p:txBody>
        </p:sp>
        <p:sp>
          <p:nvSpPr>
            <p:cNvPr id="44" name="metadatos"/>
            <p:cNvSpPr txBox="1"/>
            <p:nvPr/>
          </p:nvSpPr>
          <p:spPr>
            <a:xfrm>
              <a:off x="384048"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metadata</a:t>
              </a:r>
            </a:p>
          </p:txBody>
        </p:sp>
        <p:sp>
          <p:nvSpPr>
            <p:cNvPr id="45" name="y aportan datos"/>
            <p:cNvSpPr txBox="1"/>
            <p:nvPr/>
          </p:nvSpPr>
          <p:spPr>
            <a:xfrm>
              <a:off x="384048" y="7162556"/>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a:t>and provide data</a:t>
              </a:r>
            </a:p>
          </p:txBody>
        </p:sp>
        <p:sp>
          <p:nvSpPr>
            <p:cNvPr id="46" name="Rounded Rectangle 45"/>
            <p:cNvSpPr/>
            <p:nvPr/>
          </p:nvSpPr>
          <p:spPr>
            <a:xfrm>
              <a:off x="16824960" y="2743200"/>
              <a:ext cx="1219200" cy="5120640"/>
            </a:xfrm>
            <a:prstGeom prst="roundRect">
              <a:avLst>
                <a:gd name="adj" fmla="val 12000"/>
              </a:avLst>
            </a:prstGeom>
            <a:solidFill>
              <a:srgbClr val="E4EFF5"/>
            </a:solidFill>
            <a:ln w="12192">
              <a:solidFill>
                <a:srgbClr val="BBD8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USUARIOS"/>
            <p:cNvSpPr txBox="1"/>
            <p:nvPr/>
          </p:nvSpPr>
          <p:spPr>
            <a:xfrm>
              <a:off x="16953707" y="3423391"/>
              <a:ext cx="961704" cy="265176"/>
            </a:xfrm>
            <a:prstGeom prst="rect">
              <a:avLst/>
            </a:prstGeom>
            <a:noFill/>
            <a:effectLst/>
          </p:spPr>
          <p:txBody>
            <a:bodyPr wrap="none" lIns="0" tIns="0" rIns="0" bIns="0">
              <a:spAutoFit/>
            </a:bodyPr>
            <a:lstStyle/>
            <a:p>
              <a:pPr algn="ctr">
                <a:defRPr sz="1392" b="1">
                  <a:solidFill>
                    <a:srgbClr val="087FAD"/>
                  </a:solidFill>
                  <a:latin typeface="Arial"/>
                </a:defRPr>
              </a:pPr>
              <a:r>
                <a:t>USERS</a:t>
              </a:r>
            </a:p>
          </p:txBody>
        </p:sp>
        <p:sp>
          <p:nvSpPr>
            <p:cNvPr id="48" name="Investigación"/>
            <p:cNvSpPr txBox="1"/>
            <p:nvPr/>
          </p:nvSpPr>
          <p:spPr>
            <a:xfrm>
              <a:off x="16946880" y="4099316"/>
              <a:ext cx="1239438" cy="210312"/>
            </a:xfrm>
            <a:prstGeom prst="rect">
              <a:avLst/>
            </a:prstGeom>
            <a:noFill/>
            <a:effectLst/>
          </p:spPr>
          <p:txBody>
            <a:bodyPr wrap="none" lIns="0" tIns="0" rIns="0" bIns="0">
              <a:spAutoFit/>
            </a:bodyPr>
            <a:lstStyle/>
            <a:p>
              <a:pPr>
                <a:defRPr sz="1104" b="0">
                  <a:solidFill>
                    <a:srgbClr val="355873"/>
                  </a:solidFill>
                  <a:latin typeface="Arial"/>
                </a:defRPr>
              </a:pPr>
              <a:r>
                <a:t>Research</a:t>
              </a:r>
            </a:p>
          </p:txBody>
        </p:sp>
        <p:sp>
          <p:nvSpPr>
            <p:cNvPr id="49" name="SNS / CCAA"/>
            <p:cNvSpPr txBox="1"/>
            <p:nvPr/>
          </p:nvSpPr>
          <p:spPr>
            <a:xfrm>
              <a:off x="16946880" y="4274576"/>
              <a:ext cx="953414" cy="210312"/>
            </a:xfrm>
            <a:prstGeom prst="rect">
              <a:avLst/>
            </a:prstGeom>
            <a:noFill/>
            <a:effectLst/>
          </p:spPr>
          <p:txBody>
            <a:bodyPr wrap="none" lIns="0" tIns="0" rIns="0" bIns="0">
              <a:spAutoFit/>
            </a:bodyPr>
            <a:lstStyle/>
            <a:p>
              <a:pPr>
                <a:defRPr sz="1104" b="0">
                  <a:solidFill>
                    <a:srgbClr val="355873"/>
                  </a:solidFill>
                  <a:latin typeface="Arial"/>
                </a:defRPr>
              </a:pPr>
              <a:r>
                <a:t>SNS / Regions</a:t>
              </a:r>
            </a:p>
          </p:txBody>
        </p:sp>
        <p:sp>
          <p:nvSpPr>
            <p:cNvPr id="50" name="Universidades"/>
            <p:cNvSpPr txBox="1"/>
            <p:nvPr/>
          </p:nvSpPr>
          <p:spPr>
            <a:xfrm>
              <a:off x="16946880" y="4449836"/>
              <a:ext cx="1239438" cy="210312"/>
            </a:xfrm>
            <a:prstGeom prst="rect">
              <a:avLst/>
            </a:prstGeom>
            <a:noFill/>
            <a:effectLst/>
          </p:spPr>
          <p:txBody>
            <a:bodyPr wrap="none" lIns="0" tIns="0" rIns="0" bIns="0">
              <a:spAutoFit/>
            </a:bodyPr>
            <a:lstStyle/>
            <a:p>
              <a:pPr>
                <a:defRPr sz="1104" b="0">
                  <a:solidFill>
                    <a:srgbClr val="355873"/>
                  </a:solidFill>
                  <a:latin typeface="Arial"/>
                </a:defRPr>
              </a:pPr>
              <a:r>
                <a:t>Universities</a:t>
              </a:r>
            </a:p>
          </p:txBody>
        </p:sp>
        <p:sp>
          <p:nvSpPr>
            <p:cNvPr id="51" name="Industria"/>
            <p:cNvSpPr txBox="1"/>
            <p:nvPr/>
          </p:nvSpPr>
          <p:spPr>
            <a:xfrm>
              <a:off x="16946880" y="4625096"/>
              <a:ext cx="65" cy="169918"/>
            </a:xfrm>
            <a:prstGeom prst="rect">
              <a:avLst/>
            </a:prstGeom>
            <a:noFill/>
            <a:effectLst/>
          </p:spPr>
          <p:txBody>
            <a:bodyPr wrap="none" lIns="0" tIns="0" rIns="0" bIns="0">
              <a:spAutoFit/>
            </a:bodyPr>
            <a:lstStyle/>
            <a:p>
              <a:pPr>
                <a:defRPr sz="1104" b="0">
                  <a:solidFill>
                    <a:srgbClr val="355873"/>
                  </a:solidFill>
                  <a:latin typeface="Arial"/>
                </a:defRPr>
              </a:pPr>
              <a:endParaRPr dirty="0"/>
            </a:p>
          </p:txBody>
        </p:sp>
        <p:sp>
          <p:nvSpPr>
            <p:cNvPr id="52" name="Descubren"/>
            <p:cNvSpPr txBox="1"/>
            <p:nvPr/>
          </p:nvSpPr>
          <p:spPr>
            <a:xfrm>
              <a:off x="16946880" y="6812036"/>
              <a:ext cx="858072" cy="210312"/>
            </a:xfrm>
            <a:prstGeom prst="rect">
              <a:avLst/>
            </a:prstGeom>
            <a:noFill/>
            <a:effectLst/>
          </p:spPr>
          <p:txBody>
            <a:bodyPr wrap="none" lIns="0" tIns="0" rIns="0" bIns="0">
              <a:spAutoFit/>
            </a:bodyPr>
            <a:lstStyle/>
            <a:p>
              <a:pPr>
                <a:defRPr sz="1104" b="0">
                  <a:solidFill>
                    <a:srgbClr val="355873"/>
                  </a:solidFill>
                  <a:latin typeface="Arial"/>
                </a:defRPr>
              </a:pPr>
              <a:r>
                <a:t>Discover,</a:t>
              </a:r>
            </a:p>
          </p:txBody>
        </p:sp>
        <p:sp>
          <p:nvSpPr>
            <p:cNvPr id="53" name="solicitan"/>
            <p:cNvSpPr txBox="1"/>
            <p:nvPr/>
          </p:nvSpPr>
          <p:spPr>
            <a:xfrm>
              <a:off x="16946880" y="6987296"/>
              <a:ext cx="858072" cy="210312"/>
            </a:xfrm>
            <a:prstGeom prst="rect">
              <a:avLst/>
            </a:prstGeom>
            <a:noFill/>
            <a:effectLst/>
          </p:spPr>
          <p:txBody>
            <a:bodyPr wrap="none" lIns="0" tIns="0" rIns="0" bIns="0">
              <a:spAutoFit/>
            </a:bodyPr>
            <a:lstStyle/>
            <a:p>
              <a:pPr>
                <a:defRPr sz="1104" b="0">
                  <a:solidFill>
                    <a:srgbClr val="355873"/>
                  </a:solidFill>
                  <a:latin typeface="Arial"/>
                </a:defRPr>
              </a:pPr>
              <a:r>
                <a:t>request</a:t>
              </a:r>
            </a:p>
          </p:txBody>
        </p:sp>
        <p:sp>
          <p:nvSpPr>
            <p:cNvPr id="54" name="y analizan"/>
            <p:cNvSpPr txBox="1"/>
            <p:nvPr/>
          </p:nvSpPr>
          <p:spPr>
            <a:xfrm>
              <a:off x="16946880" y="7162556"/>
              <a:ext cx="953414" cy="210312"/>
            </a:xfrm>
            <a:prstGeom prst="rect">
              <a:avLst/>
            </a:prstGeom>
            <a:noFill/>
            <a:effectLst/>
          </p:spPr>
          <p:txBody>
            <a:bodyPr wrap="none" lIns="0" tIns="0" rIns="0" bIns="0">
              <a:spAutoFit/>
            </a:bodyPr>
            <a:lstStyle/>
            <a:p>
              <a:pPr>
                <a:defRPr sz="1104" b="0">
                  <a:solidFill>
                    <a:srgbClr val="355873"/>
                  </a:solidFill>
                  <a:latin typeface="Arial"/>
                </a:defRPr>
              </a:pPr>
              <a:r>
                <a:t>and analyse</a:t>
              </a:r>
            </a:p>
          </p:txBody>
        </p:sp>
        <p:sp>
          <p:nvSpPr>
            <p:cNvPr id="141" name="Rounded Rectangle 140"/>
            <p:cNvSpPr/>
            <p:nvPr/>
          </p:nvSpPr>
          <p:spPr>
            <a:xfrm>
              <a:off x="14508480" y="2804160"/>
              <a:ext cx="1828800" cy="1688592"/>
            </a:xfrm>
            <a:prstGeom prst="roundRect">
              <a:avLst>
                <a:gd name="adj" fmla="val 6498"/>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2" name="Área pública"/>
            <p:cNvSpPr txBox="1"/>
            <p:nvPr/>
          </p:nvSpPr>
          <p:spPr>
            <a:xfrm>
              <a:off x="14630400" y="2868655"/>
              <a:ext cx="1442557" cy="265176"/>
            </a:xfrm>
            <a:prstGeom prst="rect">
              <a:avLst/>
            </a:prstGeom>
            <a:noFill/>
            <a:effectLst/>
          </p:spPr>
          <p:txBody>
            <a:bodyPr wrap="none" lIns="0" tIns="0" rIns="0" bIns="0">
              <a:spAutoFit/>
            </a:bodyPr>
            <a:lstStyle/>
            <a:p>
              <a:pPr>
                <a:defRPr sz="1392" b="1">
                  <a:solidFill>
                    <a:srgbClr val="103D62"/>
                  </a:solidFill>
                  <a:latin typeface="Arial"/>
                </a:defRPr>
              </a:pPr>
              <a:r>
                <a:t>Public area</a:t>
              </a:r>
            </a:p>
          </p:txBody>
        </p:sp>
        <p:sp>
          <p:nvSpPr>
            <p:cNvPr id="143" name="Rounded Rectangle 142"/>
            <p:cNvSpPr/>
            <p:nvPr/>
          </p:nvSpPr>
          <p:spPr>
            <a:xfrm>
              <a:off x="14630400" y="32308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4" name="Información / guías"/>
            <p:cNvSpPr txBox="1"/>
            <p:nvPr/>
          </p:nvSpPr>
          <p:spPr>
            <a:xfrm>
              <a:off x="14752320" y="3325246"/>
              <a:ext cx="1890247" cy="219456"/>
            </a:xfrm>
            <a:prstGeom prst="rect">
              <a:avLst/>
            </a:prstGeom>
            <a:noFill/>
            <a:effectLst/>
          </p:spPr>
          <p:txBody>
            <a:bodyPr wrap="none" lIns="0" tIns="0" rIns="0" bIns="0">
              <a:spAutoFit/>
            </a:bodyPr>
            <a:lstStyle/>
            <a:p>
              <a:pPr>
                <a:defRPr sz="1152" b="1">
                  <a:solidFill>
                    <a:srgbClr val="103D62"/>
                  </a:solidFill>
                  <a:latin typeface="Arial"/>
                </a:defRPr>
              </a:pPr>
              <a:r>
                <a:t>Info / guides</a:t>
              </a:r>
            </a:p>
          </p:txBody>
        </p:sp>
        <p:cxnSp>
          <p:nvCxnSpPr>
            <p:cNvPr id="177" name="Connector 176"/>
            <p:cNvCxnSpPr/>
            <p:nvPr/>
          </p:nvCxnSpPr>
          <p:spPr>
            <a:xfrm flipH="1">
              <a:off x="16337280" y="3444240"/>
              <a:ext cx="48768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78" name="①"/>
            <p:cNvSpPr txBox="1"/>
            <p:nvPr/>
          </p:nvSpPr>
          <p:spPr>
            <a:xfrm>
              <a:off x="16367759" y="3118469"/>
              <a:ext cx="609600" cy="256032"/>
            </a:xfrm>
            <a:prstGeom prst="rect">
              <a:avLst/>
            </a:prstGeom>
            <a:noFill/>
            <a:effectLst/>
          </p:spPr>
          <p:txBody>
            <a:bodyPr wrap="none" lIns="0" tIns="0" rIns="0" bIns="0">
              <a:spAutoFit/>
            </a:bodyPr>
            <a:lstStyle/>
            <a:p>
              <a:pPr>
                <a:defRPr sz="1344" b="0">
                  <a:solidFill>
                    <a:srgbClr val="2862AB"/>
                  </a:solidFill>
                  <a:latin typeface="Arial"/>
                </a:defRPr>
              </a:pPr>
              <a:r>
                <a:t>①</a:t>
              </a:r>
            </a:p>
          </p:txBody>
        </p:sp>
      </p:grpSp>
      <p:grpSp>
        <p:nvGrpSpPr>
          <p:cNvPr id="4" name="02 Catálogo y descubrimiento"/>
          <p:cNvGrpSpPr/>
          <p:nvPr/>
        </p:nvGrpSpPr>
        <p:grpSpPr>
          <a:xfrm>
            <a:off x="9814560" y="4038600"/>
            <a:ext cx="6828007" cy="2450592"/>
            <a:chOff x="9814560" y="2743200"/>
            <a:chExt cx="6828007" cy="2450592"/>
          </a:xfrm>
        </p:grpSpPr>
        <p:sp>
          <p:nvSpPr>
            <p:cNvPr id="89" name="Rounded Rectangle 88"/>
            <p:cNvSpPr/>
            <p:nvPr/>
          </p:nvSpPr>
          <p:spPr>
            <a:xfrm>
              <a:off x="981456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0" name="Catálogo CKAN"/>
            <p:cNvSpPr txBox="1"/>
            <p:nvPr/>
          </p:nvSpPr>
          <p:spPr>
            <a:xfrm>
              <a:off x="9936480" y="2819643"/>
              <a:ext cx="1454993" cy="246888"/>
            </a:xfrm>
            <a:prstGeom prst="rect">
              <a:avLst/>
            </a:prstGeom>
            <a:noFill/>
            <a:effectLst/>
          </p:spPr>
          <p:txBody>
            <a:bodyPr wrap="none" lIns="0" tIns="0" rIns="0" bIns="0">
              <a:spAutoFit/>
            </a:bodyPr>
            <a:lstStyle/>
            <a:p>
              <a:pPr>
                <a:defRPr sz="1296" b="1">
                  <a:solidFill>
                    <a:srgbClr val="103D62"/>
                  </a:solidFill>
                  <a:latin typeface="Arial"/>
                </a:defRPr>
              </a:pPr>
              <a:r>
                <a:rPr dirty="0" err="1"/>
                <a:t>CKAN catalogue</a:t>
              </a:r>
            </a:p>
          </p:txBody>
        </p:sp>
        <p:sp>
          <p:nvSpPr>
            <p:cNvPr id="91" name="HealthDCAT-AP"/>
            <p:cNvSpPr txBox="1"/>
            <p:nvPr/>
          </p:nvSpPr>
          <p:spPr>
            <a:xfrm>
              <a:off x="9936480" y="3111642"/>
              <a:ext cx="1185550" cy="201168"/>
            </a:xfrm>
            <a:prstGeom prst="rect">
              <a:avLst/>
            </a:prstGeom>
            <a:noFill/>
            <a:effectLst/>
          </p:spPr>
          <p:txBody>
            <a:bodyPr wrap="none" lIns="0" tIns="0" rIns="0" bIns="0">
              <a:spAutoFit/>
            </a:bodyPr>
            <a:lstStyle/>
            <a:p>
              <a:pPr>
                <a:defRPr sz="1056" b="0">
                  <a:solidFill>
                    <a:srgbClr val="355873"/>
                  </a:solidFill>
                  <a:latin typeface="Arial"/>
                </a:defRPr>
              </a:pPr>
              <a:r>
                <a:t>HealthDCAT-AP</a:t>
              </a:r>
            </a:p>
          </p:txBody>
        </p:sp>
        <p:sp>
          <p:nvSpPr>
            <p:cNvPr id="92" name="Metadatos y productos"/>
            <p:cNvSpPr txBox="1"/>
            <p:nvPr/>
          </p:nvSpPr>
          <p:spPr>
            <a:xfrm>
              <a:off x="9936480" y="3279282"/>
              <a:ext cx="1915119" cy="201168"/>
            </a:xfrm>
            <a:prstGeom prst="rect">
              <a:avLst/>
            </a:prstGeom>
            <a:noFill/>
            <a:effectLst/>
          </p:spPr>
          <p:txBody>
            <a:bodyPr wrap="none" lIns="0" tIns="0" rIns="0" bIns="0">
              <a:spAutoFit/>
            </a:bodyPr>
            <a:lstStyle/>
            <a:p>
              <a:pPr>
                <a:defRPr sz="1056" b="0">
                  <a:solidFill>
                    <a:srgbClr val="355873"/>
                  </a:solidFill>
                  <a:latin typeface="Arial"/>
                </a:defRPr>
              </a:pPr>
              <a:r>
                <a:t>Metadata and products</a:t>
              </a:r>
            </a:p>
          </p:txBody>
        </p:sp>
        <p:sp>
          <p:nvSpPr>
            <p:cNvPr id="93" name="API de catálogo"/>
            <p:cNvSpPr txBox="1"/>
            <p:nvPr/>
          </p:nvSpPr>
          <p:spPr>
            <a:xfrm>
              <a:off x="9936480" y="3446922"/>
              <a:ext cx="1367942" cy="201168"/>
            </a:xfrm>
            <a:prstGeom prst="rect">
              <a:avLst/>
            </a:prstGeom>
            <a:noFill/>
            <a:effectLst/>
          </p:spPr>
          <p:txBody>
            <a:bodyPr wrap="none" lIns="0" tIns="0" rIns="0" bIns="0">
              <a:spAutoFit/>
            </a:bodyPr>
            <a:lstStyle/>
            <a:p>
              <a:pPr>
                <a:defRPr sz="1056" b="0">
                  <a:solidFill>
                    <a:srgbClr val="355873"/>
                  </a:solidFill>
                  <a:latin typeface="Arial"/>
                </a:defRPr>
              </a:pPr>
              <a:r>
                <a:rPr lang="en-GB" dirty="0"/>
                <a:t>Catalogue API</a:t>
              </a:r>
              <a:endParaRPr dirty="0"/>
            </a:p>
          </p:txBody>
        </p:sp>
        <p:sp>
          <p:nvSpPr>
            <p:cNvPr id="145" name="Rounded Rectangle 144"/>
            <p:cNvSpPr/>
            <p:nvPr/>
          </p:nvSpPr>
          <p:spPr>
            <a:xfrm>
              <a:off x="14630400" y="3840480"/>
              <a:ext cx="1584960" cy="438912"/>
            </a:xfrm>
            <a:prstGeom prst="roundRect">
              <a:avLst>
                <a:gd name="adj" fmla="val 25000"/>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6" name="Catálogo / búsqueda"/>
            <p:cNvSpPr txBox="1"/>
            <p:nvPr/>
          </p:nvSpPr>
          <p:spPr>
            <a:xfrm>
              <a:off x="14752320" y="3934846"/>
              <a:ext cx="1890247" cy="219456"/>
            </a:xfrm>
            <a:prstGeom prst="rect">
              <a:avLst/>
            </a:prstGeom>
            <a:noFill/>
            <a:effectLst/>
          </p:spPr>
          <p:txBody>
            <a:bodyPr wrap="none" lIns="0" tIns="0" rIns="0" bIns="0">
              <a:spAutoFit/>
            </a:bodyPr>
            <a:lstStyle/>
            <a:p>
              <a:pPr>
                <a:defRPr sz="1152" b="1">
                  <a:solidFill>
                    <a:srgbClr val="103D62"/>
                  </a:solidFill>
                  <a:latin typeface="Arial"/>
                </a:defRPr>
              </a:pPr>
              <a:r>
                <a:t>Catalogue</a:t>
              </a:r>
            </a:p>
          </p:txBody>
        </p:sp>
        <p:cxnSp>
          <p:nvCxnSpPr>
            <p:cNvPr id="211" name="Connector 210"/>
            <p:cNvCxnSpPr/>
            <p:nvPr/>
          </p:nvCxnSpPr>
          <p:spPr>
            <a:xfrm>
              <a:off x="11460480" y="3352800"/>
              <a:ext cx="365760"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2" name="Connector 211"/>
            <p:cNvCxnSpPr/>
            <p:nvPr/>
          </p:nvCxnSpPr>
          <p:spPr>
            <a:xfrm>
              <a:off x="11826240" y="3352800"/>
              <a:ext cx="0" cy="1840992"/>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3" name="Connector 212"/>
            <p:cNvCxnSpPr/>
            <p:nvPr/>
          </p:nvCxnSpPr>
          <p:spPr>
            <a:xfrm>
              <a:off x="11826240" y="5193792"/>
              <a:ext cx="2420112"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4" name="Connector 213"/>
            <p:cNvCxnSpPr/>
            <p:nvPr/>
          </p:nvCxnSpPr>
          <p:spPr>
            <a:xfrm flipV="1">
              <a:off x="14246352" y="4059936"/>
              <a:ext cx="0" cy="1133856"/>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5" name="Connector 214"/>
            <p:cNvCxnSpPr/>
            <p:nvPr/>
          </p:nvCxnSpPr>
          <p:spPr>
            <a:xfrm>
              <a:off x="14246352" y="4059936"/>
              <a:ext cx="384048" cy="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sp>
          <p:nvSpPr>
            <p:cNvPr id="216" name="API / metadatos"/>
            <p:cNvSpPr txBox="1"/>
            <p:nvPr/>
          </p:nvSpPr>
          <p:spPr>
            <a:xfrm>
              <a:off x="13106400" y="4983114"/>
              <a:ext cx="1367942" cy="201168"/>
            </a:xfrm>
            <a:prstGeom prst="rect">
              <a:avLst/>
            </a:prstGeom>
            <a:noFill/>
            <a:effectLst/>
          </p:spPr>
          <p:txBody>
            <a:bodyPr wrap="none" lIns="0" tIns="0" rIns="0" bIns="0">
              <a:spAutoFit/>
            </a:bodyPr>
            <a:lstStyle/>
            <a:p>
              <a:pPr>
                <a:defRPr sz="1056" b="0">
                  <a:solidFill>
                    <a:srgbClr val="DFA310"/>
                  </a:solidFill>
                  <a:latin typeface="Arial"/>
                </a:defRPr>
              </a:pPr>
              <a:r>
                <a:t>API / metadata</a:t>
              </a:r>
            </a:p>
          </p:txBody>
        </p:sp>
      </p:grpSp>
      <p:grpSp>
        <p:nvGrpSpPr>
          <p:cNvPr id="5" name="03 Identidad y área privada"/>
          <p:cNvGrpSpPr/>
          <p:nvPr/>
        </p:nvGrpSpPr>
        <p:grpSpPr>
          <a:xfrm>
            <a:off x="1950720" y="2453640"/>
            <a:ext cx="14673072" cy="6888480"/>
            <a:chOff x="1950720" y="1158240"/>
            <a:chExt cx="14673072" cy="6888480"/>
          </a:xfrm>
        </p:grpSpPr>
        <p:sp>
          <p:nvSpPr>
            <p:cNvPr id="28" name="Rounded Rectangle 27"/>
            <p:cNvSpPr/>
            <p:nvPr/>
          </p:nvSpPr>
          <p:spPr>
            <a:xfrm>
              <a:off x="2011680" y="1158240"/>
              <a:ext cx="3474720" cy="536448"/>
            </a:xfrm>
            <a:prstGeom prst="roundRect">
              <a:avLst>
                <a:gd name="adj" fmla="val 20454"/>
              </a:avLst>
            </a:prstGeom>
            <a:solidFill>
              <a:srgbClr val="F9ECF6"/>
            </a:solidFill>
            <a:ln w="18288">
              <a:solidFill>
                <a:srgbClr val="D45C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Cl@ve / Autentica + Keycloak"/>
            <p:cNvSpPr txBox="1"/>
            <p:nvPr/>
          </p:nvSpPr>
          <p:spPr>
            <a:xfrm>
              <a:off x="2133600" y="1228709"/>
              <a:ext cx="3249899" cy="256032"/>
            </a:xfrm>
            <a:prstGeom prst="rect">
              <a:avLst/>
            </a:prstGeom>
            <a:noFill/>
            <a:effectLst/>
          </p:spPr>
          <p:txBody>
            <a:bodyPr wrap="none" lIns="0" tIns="0" rIns="0" bIns="0">
              <a:spAutoFit/>
            </a:bodyPr>
            <a:lstStyle/>
            <a:p>
              <a:pPr>
                <a:defRPr sz="1344" b="1">
                  <a:solidFill>
                    <a:srgbClr val="103D62"/>
                  </a:solidFill>
                  <a:latin typeface="Arial"/>
                </a:defRPr>
              </a:pPr>
              <a:r>
                <a:t>Cl@ve / Autentica + Keycloak</a:t>
              </a:r>
            </a:p>
          </p:txBody>
        </p:sp>
        <p:sp>
          <p:nvSpPr>
            <p:cNvPr id="30" name="SSO · OIDC / OAuth2 · roles y contexto"/>
            <p:cNvSpPr txBox="1"/>
            <p:nvPr/>
          </p:nvSpPr>
          <p:spPr>
            <a:xfrm>
              <a:off x="2133600" y="1465600"/>
              <a:ext cx="3307933" cy="192024"/>
            </a:xfrm>
            <a:prstGeom prst="rect">
              <a:avLst/>
            </a:prstGeom>
            <a:noFill/>
            <a:effectLst/>
          </p:spPr>
          <p:txBody>
            <a:bodyPr wrap="none" lIns="0" tIns="0" rIns="0" bIns="0">
              <a:spAutoFit/>
            </a:bodyPr>
            <a:lstStyle/>
            <a:p>
              <a:pPr>
                <a:defRPr sz="1008" b="0">
                  <a:solidFill>
                    <a:srgbClr val="6A4265"/>
                  </a:solidFill>
                  <a:latin typeface="Arial"/>
                </a:defRPr>
              </a:pPr>
              <a:r>
                <a:t>SSO · OIDC / OAuth2 · roles and context</a:t>
              </a:r>
            </a:p>
          </p:txBody>
        </p:sp>
        <p:sp>
          <p:nvSpPr>
            <p:cNvPr id="59" name="Rounded Rectangle 58"/>
            <p:cNvSpPr/>
            <p:nvPr/>
          </p:nvSpPr>
          <p:spPr>
            <a:xfrm>
              <a:off x="1950720" y="3962399"/>
              <a:ext cx="1524000" cy="2560320"/>
            </a:xfrm>
            <a:prstGeom prst="roundRect">
              <a:avLst>
                <a:gd name="adj" fmla="val 7199"/>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Área privada"/>
            <p:cNvSpPr txBox="1"/>
            <p:nvPr/>
          </p:nvSpPr>
          <p:spPr>
            <a:xfrm>
              <a:off x="2072640" y="4026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7" name="Rounded Rectangle 146"/>
            <p:cNvSpPr/>
            <p:nvPr/>
          </p:nvSpPr>
          <p:spPr>
            <a:xfrm>
              <a:off x="14508480" y="5486400"/>
              <a:ext cx="1828800" cy="2560320"/>
            </a:xfrm>
            <a:prstGeom prst="roundRect">
              <a:avLst>
                <a:gd name="adj" fmla="val 6000"/>
              </a:avLst>
            </a:prstGeom>
            <a:solidFill>
              <a:srgbClr val="FFFDF8"/>
            </a:solidFill>
            <a:ln w="18288">
              <a:solidFill>
                <a:srgbClr val="E8791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48" name="Área privada"/>
            <p:cNvSpPr txBox="1"/>
            <p:nvPr/>
          </p:nvSpPr>
          <p:spPr>
            <a:xfrm>
              <a:off x="14630400" y="5550895"/>
              <a:ext cx="1442557" cy="265176"/>
            </a:xfrm>
            <a:prstGeom prst="rect">
              <a:avLst/>
            </a:prstGeom>
            <a:noFill/>
            <a:effectLst/>
          </p:spPr>
          <p:txBody>
            <a:bodyPr wrap="none" lIns="0" tIns="0" rIns="0" bIns="0">
              <a:spAutoFit/>
            </a:bodyPr>
            <a:lstStyle/>
            <a:p>
              <a:pPr>
                <a:defRPr sz="1392" b="1">
                  <a:solidFill>
                    <a:srgbClr val="103D62"/>
                  </a:solidFill>
                  <a:latin typeface="Arial"/>
                </a:defRPr>
              </a:pPr>
              <a:r>
                <a:t>Private area</a:t>
              </a:r>
            </a:p>
          </p:txBody>
        </p:sp>
        <p:sp>
          <p:nvSpPr>
            <p:cNvPr id="149" name="Rounded Rectangle 148"/>
            <p:cNvSpPr/>
            <p:nvPr/>
          </p:nvSpPr>
          <p:spPr>
            <a:xfrm>
              <a:off x="14630400" y="597408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156" name="Connector 155"/>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7" name="Connector 156"/>
            <p:cNvCxnSpPr/>
            <p:nvPr/>
          </p:nvCxnSpPr>
          <p:spPr>
            <a:xfrm>
              <a:off x="3718560" y="1895856"/>
              <a:ext cx="12905232"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8" name="Connector 157"/>
            <p:cNvCxnSpPr/>
            <p:nvPr/>
          </p:nvCxnSpPr>
          <p:spPr>
            <a:xfrm>
              <a:off x="16623792" y="1895856"/>
              <a:ext cx="0" cy="3822192"/>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59" name="Connector 158"/>
            <p:cNvCxnSpPr/>
            <p:nvPr/>
          </p:nvCxnSpPr>
          <p:spPr>
            <a:xfrm flipH="1">
              <a:off x="16337280" y="5718048"/>
              <a:ext cx="286512"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0" name="Connector 159"/>
            <p:cNvCxnSpPr/>
            <p:nvPr/>
          </p:nvCxnSpPr>
          <p:spPr>
            <a:xfrm>
              <a:off x="3718560" y="1694688"/>
              <a:ext cx="0" cy="201168"/>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1" name="Connector 160"/>
            <p:cNvCxnSpPr/>
            <p:nvPr/>
          </p:nvCxnSpPr>
          <p:spPr>
            <a:xfrm flipH="1">
              <a:off x="3712463" y="1895856"/>
              <a:ext cx="6097" cy="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2" name="Connector 161"/>
            <p:cNvCxnSpPr/>
            <p:nvPr/>
          </p:nvCxnSpPr>
          <p:spPr>
            <a:xfrm>
              <a:off x="3712463" y="1895856"/>
              <a:ext cx="0" cy="2286000"/>
            </a:xfrm>
            <a:prstGeom prst="line">
              <a:avLst/>
            </a:prstGeom>
            <a:ln w="24384">
              <a:solidFill>
                <a:srgbClr val="D45CAD"/>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3" name="Connector 162"/>
            <p:cNvCxnSpPr/>
            <p:nvPr/>
          </p:nvCxnSpPr>
          <p:spPr>
            <a:xfrm flipH="1">
              <a:off x="3474720" y="4181856"/>
              <a:ext cx="237743" cy="0"/>
            </a:xfrm>
            <a:prstGeom prst="line">
              <a:avLst/>
            </a:prstGeom>
            <a:ln w="24384">
              <a:solidFill>
                <a:srgbClr val="D45CAD"/>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9" name="Connector 178"/>
            <p:cNvCxnSpPr/>
            <p:nvPr/>
          </p:nvCxnSpPr>
          <p:spPr>
            <a:xfrm>
              <a:off x="15422880" y="4492752"/>
              <a:ext cx="0" cy="99364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80" name="② SSO"/>
            <p:cNvSpPr txBox="1"/>
            <p:nvPr/>
          </p:nvSpPr>
          <p:spPr>
            <a:xfrm>
              <a:off x="14630400" y="4806330"/>
              <a:ext cx="609600" cy="201168"/>
            </a:xfrm>
            <a:prstGeom prst="rect">
              <a:avLst/>
            </a:prstGeom>
            <a:noFill/>
            <a:effectLst/>
          </p:spPr>
          <p:txBody>
            <a:bodyPr wrap="none" lIns="0" tIns="0" rIns="0" bIns="0">
              <a:spAutoFit/>
            </a:bodyPr>
            <a:lstStyle/>
            <a:p>
              <a:pPr>
                <a:defRPr sz="1056" b="0">
                  <a:solidFill>
                    <a:srgbClr val="2862AB"/>
                  </a:solidFill>
                  <a:latin typeface="Arial"/>
                </a:defRPr>
              </a:pPr>
              <a:r>
                <a:t>② SSO</a:t>
              </a:r>
            </a:p>
          </p:txBody>
        </p:sp>
        <p:sp>
          <p:nvSpPr>
            <p:cNvPr id="250" name="y solicitud"/>
            <p:cNvSpPr txBox="1"/>
            <p:nvPr/>
          </p:nvSpPr>
          <p:spPr>
            <a:xfrm>
              <a:off x="14630400" y="4983114"/>
              <a:ext cx="1003157" cy="201168"/>
            </a:xfrm>
            <a:prstGeom prst="rect">
              <a:avLst/>
            </a:prstGeom>
            <a:noFill/>
            <a:effectLst/>
          </p:spPr>
          <p:txBody>
            <a:bodyPr wrap="none" lIns="0" tIns="0" rIns="0" bIns="0">
              <a:spAutoFit/>
            </a:bodyPr>
            <a:lstStyle/>
            <a:p>
              <a:pPr>
                <a:defRPr sz="1056" b="0">
                  <a:solidFill>
                    <a:srgbClr val="2862AB"/>
                  </a:solidFill>
                  <a:latin typeface="Arial"/>
                </a:defRPr>
              </a:pPr>
              <a:r>
                <a:t>and request</a:t>
              </a:r>
            </a:p>
          </p:txBody>
        </p:sp>
      </p:grpSp>
      <p:grpSp>
        <p:nvGrpSpPr>
          <p:cNvPr id="6" name="04 Permiso del HDAB"/>
          <p:cNvGrpSpPr/>
          <p:nvPr/>
        </p:nvGrpSpPr>
        <p:grpSpPr>
          <a:xfrm>
            <a:off x="6217920" y="2453640"/>
            <a:ext cx="5543007" cy="680523"/>
            <a:chOff x="6217920" y="1158240"/>
            <a:chExt cx="5543007" cy="680523"/>
          </a:xfrm>
        </p:grpSpPr>
        <p:sp>
          <p:nvSpPr>
            <p:cNvPr id="31" name="Rounded Rectangle 30"/>
            <p:cNvSpPr/>
            <p:nvPr/>
          </p:nvSpPr>
          <p:spPr>
            <a:xfrm>
              <a:off x="6217920" y="1158240"/>
              <a:ext cx="4907280" cy="536448"/>
            </a:xfrm>
            <a:prstGeom prst="roundRect">
              <a:avLst>
                <a:gd name="adj" fmla="val 20454"/>
              </a:avLst>
            </a:prstGeom>
            <a:solidFill>
              <a:srgbClr val="F1EBF9"/>
            </a:solidFill>
            <a:ln w="18288">
              <a:solidFill>
                <a:srgbClr val="7F47AE"/>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HDAB / organismo de acceso competente"/>
            <p:cNvSpPr txBox="1"/>
            <p:nvPr/>
          </p:nvSpPr>
          <p:spPr>
            <a:xfrm>
              <a:off x="6339840" y="1228709"/>
              <a:ext cx="4294510" cy="256032"/>
            </a:xfrm>
            <a:prstGeom prst="rect">
              <a:avLst/>
            </a:prstGeom>
            <a:noFill/>
            <a:effectLst/>
          </p:spPr>
          <p:txBody>
            <a:bodyPr wrap="none" lIns="0" tIns="0" rIns="0" bIns="0">
              <a:spAutoFit/>
            </a:bodyPr>
            <a:lstStyle/>
            <a:p>
              <a:pPr>
                <a:defRPr sz="1344" b="1">
                  <a:solidFill>
                    <a:srgbClr val="103D62"/>
                  </a:solidFill>
                  <a:latin typeface="Arial"/>
                </a:defRPr>
              </a:pPr>
              <a:r>
                <a:t>HDAB / competent access body</a:t>
              </a:r>
            </a:p>
          </p:txBody>
        </p:sp>
        <p:sp>
          <p:nvSpPr>
            <p:cNvPr id="33" name="Solicitud → permiso de datos → finalidad, vigencia y ETS"/>
            <p:cNvSpPr txBox="1"/>
            <p:nvPr/>
          </p:nvSpPr>
          <p:spPr>
            <a:xfrm>
              <a:off x="6339840" y="1465600"/>
              <a:ext cx="4874849" cy="192024"/>
            </a:xfrm>
            <a:prstGeom prst="rect">
              <a:avLst/>
            </a:prstGeom>
            <a:noFill/>
            <a:effectLst/>
          </p:spPr>
          <p:txBody>
            <a:bodyPr wrap="none" lIns="0" tIns="0" rIns="0" bIns="0">
              <a:spAutoFit/>
            </a:bodyPr>
            <a:lstStyle/>
            <a:p>
              <a:pPr>
                <a:defRPr sz="1008" b="0">
                  <a:solidFill>
                    <a:srgbClr val="604875"/>
                  </a:solidFill>
                  <a:latin typeface="Arial"/>
                </a:defRPr>
              </a:pPr>
              <a:r>
                <a:t>Application → data permit → purpose, validity and ETS</a:t>
              </a:r>
            </a:p>
          </p:txBody>
        </p:sp>
        <p:sp>
          <p:nvSpPr>
            <p:cNvPr id="175" name="permiso y ámbito del ETS"/>
            <p:cNvSpPr txBox="1"/>
            <p:nvPr/>
          </p:nvSpPr>
          <p:spPr>
            <a:xfrm>
              <a:off x="10241280" y="1691030"/>
              <a:ext cx="1519647" cy="147733"/>
            </a:xfrm>
            <a:prstGeom prst="rect">
              <a:avLst/>
            </a:prstGeom>
            <a:noFill/>
            <a:effectLst/>
          </p:spPr>
          <p:txBody>
            <a:bodyPr wrap="none" lIns="0" tIns="0" rIns="0" bIns="0">
              <a:spAutoFit/>
            </a:bodyPr>
            <a:lstStyle/>
            <a:p>
              <a:pPr>
                <a:defRPr sz="960" b="0">
                  <a:solidFill>
                    <a:srgbClr val="7F47AE"/>
                  </a:solidFill>
                  <a:latin typeface="Arial"/>
                </a:defRPr>
              </a:pPr>
              <a:r>
                <a:rPr dirty="0" err="1"/>
                <a:t>ETS permit and audit</a:t>
              </a:r>
            </a:p>
          </p:txBody>
        </p:sp>
      </p:grpSp>
      <p:grpSp>
        <p:nvGrpSpPr>
          <p:cNvPr id="7" name="05 Metadatos y subida de datos"/>
          <p:cNvGrpSpPr/>
          <p:nvPr/>
        </p:nvGrpSpPr>
        <p:grpSpPr>
          <a:xfrm>
            <a:off x="1493520" y="5379720"/>
            <a:ext cx="14721840" cy="3779520"/>
            <a:chOff x="1493520" y="4084320"/>
            <a:chExt cx="14721840" cy="3779520"/>
          </a:xfrm>
        </p:grpSpPr>
        <p:sp>
          <p:nvSpPr>
            <p:cNvPr id="61" name="Rounded Rectangle 60"/>
            <p:cNvSpPr/>
            <p:nvPr/>
          </p:nvSpPr>
          <p:spPr>
            <a:xfrm>
              <a:off x="2060448" y="4480560"/>
              <a:ext cx="1304544" cy="682752"/>
            </a:xfrm>
            <a:prstGeom prst="roundRect">
              <a:avLst>
                <a:gd name="adj" fmla="val 16071"/>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Metadatos"/>
            <p:cNvSpPr txBox="1"/>
            <p:nvPr/>
          </p:nvSpPr>
          <p:spPr>
            <a:xfrm>
              <a:off x="2182368" y="4568952"/>
              <a:ext cx="932688" cy="228600"/>
            </a:xfrm>
            <a:prstGeom prst="rect">
              <a:avLst/>
            </a:prstGeom>
            <a:noFill/>
            <a:effectLst/>
          </p:spPr>
          <p:txBody>
            <a:bodyPr wrap="none" lIns="0" tIns="0" rIns="0" bIns="0">
              <a:spAutoFit/>
            </a:bodyPr>
            <a:lstStyle/>
            <a:p>
              <a:pPr>
                <a:defRPr sz="1200" b="1">
                  <a:solidFill>
                    <a:srgbClr val="103D62"/>
                  </a:solidFill>
                  <a:latin typeface="Arial"/>
                </a:defRPr>
              </a:pPr>
              <a:r>
                <a:t>Metadata</a:t>
              </a:r>
            </a:p>
          </p:txBody>
        </p:sp>
        <p:sp>
          <p:nvSpPr>
            <p:cNvPr id="63" name="Publicación / API"/>
            <p:cNvSpPr txBox="1"/>
            <p:nvPr/>
          </p:nvSpPr>
          <p:spPr>
            <a:xfrm>
              <a:off x="2182368" y="4860950"/>
              <a:ext cx="1409395" cy="182880"/>
            </a:xfrm>
            <a:prstGeom prst="rect">
              <a:avLst/>
            </a:prstGeom>
            <a:noFill/>
            <a:effectLst/>
          </p:spPr>
          <p:txBody>
            <a:bodyPr wrap="none" lIns="0" tIns="0" rIns="0" bIns="0">
              <a:spAutoFit/>
            </a:bodyPr>
            <a:lstStyle/>
            <a:p>
              <a:pPr>
                <a:defRPr sz="960" b="0">
                  <a:solidFill>
                    <a:srgbClr val="355873"/>
                  </a:solidFill>
                  <a:latin typeface="Arial"/>
                </a:defRPr>
              </a:pPr>
              <a:r>
                <a:t>Publishing / API</a:t>
              </a:r>
            </a:p>
          </p:txBody>
        </p:sp>
        <p:sp>
          <p:nvSpPr>
            <p:cNvPr id="64" name="Rounded Rectangle 63"/>
            <p:cNvSpPr/>
            <p:nvPr/>
          </p:nvSpPr>
          <p:spPr>
            <a:xfrm>
              <a:off x="2060448" y="5535168"/>
              <a:ext cx="1304544" cy="713232"/>
            </a:xfrm>
            <a:prstGeom prst="roundRect">
              <a:avLst>
                <a:gd name="adj" fmla="val 15384"/>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Subida de datos"/>
            <p:cNvSpPr txBox="1"/>
            <p:nvPr/>
          </p:nvSpPr>
          <p:spPr>
            <a:xfrm>
              <a:off x="2182368" y="5629534"/>
              <a:ext cx="1492300" cy="219456"/>
            </a:xfrm>
            <a:prstGeom prst="rect">
              <a:avLst/>
            </a:prstGeom>
            <a:noFill/>
            <a:effectLst/>
          </p:spPr>
          <p:txBody>
            <a:bodyPr wrap="none" lIns="0" tIns="0" rIns="0" bIns="0">
              <a:spAutoFit/>
            </a:bodyPr>
            <a:lstStyle/>
            <a:p>
              <a:pPr>
                <a:defRPr sz="1152" b="1">
                  <a:solidFill>
                    <a:srgbClr val="103D62"/>
                  </a:solidFill>
                  <a:latin typeface="Arial"/>
                </a:defRPr>
              </a:pPr>
              <a:r>
                <a:t>Data upload</a:t>
              </a:r>
            </a:p>
          </p:txBody>
        </p:sp>
        <p:sp>
          <p:nvSpPr>
            <p:cNvPr id="66" name="Acceso Pydio / S3"/>
            <p:cNvSpPr txBox="1"/>
            <p:nvPr/>
          </p:nvSpPr>
          <p:spPr>
            <a:xfrm>
              <a:off x="2182368" y="5915558"/>
              <a:ext cx="1409395" cy="182880"/>
            </a:xfrm>
            <a:prstGeom prst="rect">
              <a:avLst/>
            </a:prstGeom>
            <a:noFill/>
            <a:effectLst/>
          </p:spPr>
          <p:txBody>
            <a:bodyPr wrap="none" lIns="0" tIns="0" rIns="0" bIns="0">
              <a:spAutoFit/>
            </a:bodyPr>
            <a:lstStyle/>
            <a:p>
              <a:pPr>
                <a:defRPr sz="960" b="0">
                  <a:solidFill>
                    <a:srgbClr val="355873"/>
                  </a:solidFill>
                  <a:latin typeface="Arial"/>
                </a:defRPr>
              </a:pPr>
              <a:r>
                <a:t>Pydio / S3 access</a:t>
              </a:r>
            </a:p>
          </p:txBody>
        </p:sp>
        <p:sp>
          <p:nvSpPr>
            <p:cNvPr id="98" name="Rounded Rectangle 97"/>
            <p:cNvSpPr/>
            <p:nvPr/>
          </p:nvSpPr>
          <p:spPr>
            <a:xfrm>
              <a:off x="414528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9" name="Staging"/>
            <p:cNvSpPr txBox="1"/>
            <p:nvPr/>
          </p:nvSpPr>
          <p:spPr>
            <a:xfrm>
              <a:off x="4267200" y="6593189"/>
              <a:ext cx="812474" cy="256032"/>
            </a:xfrm>
            <a:prstGeom prst="rect">
              <a:avLst/>
            </a:prstGeom>
            <a:noFill/>
            <a:effectLst/>
          </p:spPr>
          <p:txBody>
            <a:bodyPr wrap="none" lIns="0" tIns="0" rIns="0" bIns="0">
              <a:spAutoFit/>
            </a:bodyPr>
            <a:lstStyle/>
            <a:p>
              <a:pPr>
                <a:defRPr sz="1344" b="1">
                  <a:solidFill>
                    <a:srgbClr val="103D62"/>
                  </a:solidFill>
                  <a:latin typeface="Arial"/>
                </a:defRPr>
              </a:pPr>
              <a:r>
                <a:t>Staging</a:t>
              </a:r>
            </a:p>
          </p:txBody>
        </p:sp>
        <p:sp>
          <p:nvSpPr>
            <p:cNvPr id="100" name="Pydio"/>
            <p:cNvSpPr txBox="1"/>
            <p:nvPr/>
          </p:nvSpPr>
          <p:spPr>
            <a:xfrm>
              <a:off x="4267200" y="6879214"/>
              <a:ext cx="609600" cy="219456"/>
            </a:xfrm>
            <a:prstGeom prst="rect">
              <a:avLst/>
            </a:prstGeom>
            <a:noFill/>
            <a:effectLst/>
          </p:spPr>
          <p:txBody>
            <a:bodyPr wrap="none" lIns="0" tIns="0" rIns="0" bIns="0">
              <a:spAutoFit/>
            </a:bodyPr>
            <a:lstStyle/>
            <a:p>
              <a:pPr>
                <a:defRPr sz="1152" b="0">
                  <a:solidFill>
                    <a:srgbClr val="355873"/>
                  </a:solidFill>
                  <a:latin typeface="Arial"/>
                </a:defRPr>
              </a:pPr>
              <a:r>
                <a:t>Pydio</a:t>
              </a:r>
            </a:p>
          </p:txBody>
        </p:sp>
        <p:sp>
          <p:nvSpPr>
            <p:cNvPr id="101" name="S3 / NETAPP"/>
            <p:cNvSpPr txBox="1"/>
            <p:nvPr/>
          </p:nvSpPr>
          <p:spPr>
            <a:xfrm>
              <a:off x="4267200" y="7062094"/>
              <a:ext cx="1094353" cy="219456"/>
            </a:xfrm>
            <a:prstGeom prst="rect">
              <a:avLst/>
            </a:prstGeom>
            <a:noFill/>
            <a:effectLst/>
          </p:spPr>
          <p:txBody>
            <a:bodyPr wrap="none" lIns="0" tIns="0" rIns="0" bIns="0">
              <a:spAutoFit/>
            </a:bodyPr>
            <a:lstStyle/>
            <a:p>
              <a:pPr>
                <a:defRPr sz="1152" b="0">
                  <a:solidFill>
                    <a:srgbClr val="355873"/>
                  </a:solidFill>
                  <a:latin typeface="Arial"/>
                </a:defRPr>
              </a:pPr>
              <a:r>
                <a:t>S3 / NETAPP</a:t>
              </a:r>
            </a:p>
          </p:txBody>
        </p:sp>
        <p:sp>
          <p:nvSpPr>
            <p:cNvPr id="102" name="Carga controlada"/>
            <p:cNvSpPr txBox="1"/>
            <p:nvPr/>
          </p:nvSpPr>
          <p:spPr>
            <a:xfrm>
              <a:off x="4267200" y="7244974"/>
              <a:ext cx="1591787" cy="219456"/>
            </a:xfrm>
            <a:prstGeom prst="rect">
              <a:avLst/>
            </a:prstGeom>
            <a:noFill/>
            <a:effectLst/>
          </p:spPr>
          <p:txBody>
            <a:bodyPr wrap="none" lIns="0" tIns="0" rIns="0" bIns="0">
              <a:spAutoFit/>
            </a:bodyPr>
            <a:lstStyle/>
            <a:p>
              <a:pPr>
                <a:defRPr sz="1152" b="0">
                  <a:solidFill>
                    <a:srgbClr val="355873"/>
                  </a:solidFill>
                  <a:latin typeface="Arial"/>
                </a:defRPr>
              </a:pPr>
              <a:r>
                <a:t>Controlled upload</a:t>
              </a:r>
            </a:p>
          </p:txBody>
        </p:sp>
        <p:sp>
          <p:nvSpPr>
            <p:cNvPr id="153" name="Rounded Rectangle 152"/>
            <p:cNvSpPr/>
            <p:nvPr/>
          </p:nvSpPr>
          <p:spPr>
            <a:xfrm>
              <a:off x="14630400" y="7315200"/>
              <a:ext cx="1584960" cy="475488"/>
            </a:xfrm>
            <a:prstGeom prst="roundRect">
              <a:avLst>
                <a:gd name="adj" fmla="val 23076"/>
              </a:avLst>
            </a:prstGeom>
            <a:solidFill>
              <a:srgbClr val="EAF5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4" name="Subida Pydio / S3"/>
            <p:cNvSpPr txBox="1"/>
            <p:nvPr/>
          </p:nvSpPr>
          <p:spPr>
            <a:xfrm>
              <a:off x="14752320" y="7409566"/>
              <a:ext cx="1376980" cy="354584"/>
            </a:xfrm>
            <a:prstGeom prst="rect">
              <a:avLst/>
            </a:prstGeom>
            <a:noFill/>
            <a:effectLst/>
          </p:spPr>
          <p:txBody>
            <a:bodyPr wrap="none" lIns="0" tIns="0" rIns="0" bIns="0">
              <a:spAutoFit/>
            </a:bodyPr>
            <a:lstStyle/>
            <a:p>
              <a:pPr>
                <a:defRPr sz="1152" b="1">
                  <a:solidFill>
                    <a:srgbClr val="103D62"/>
                  </a:solidFill>
                  <a:latin typeface="Arial"/>
                </a:defRPr>
              </a:pPr>
              <a:r>
                <a:rPr lang="en-GB" dirty="0"/>
                <a:t>Access request</a:t>
              </a:r>
            </a:p>
            <a:p>
              <a:pPr>
                <a:defRPr sz="1152" b="1">
                  <a:solidFill>
                    <a:srgbClr val="103D62"/>
                  </a:solidFill>
                  <a:latin typeface="Arial"/>
                </a:defRPr>
              </a:pPr>
              <a:r>
                <a:rPr lang="en-GB" sz="1152" b="1" dirty="0">
                  <a:solidFill>
                    <a:srgbClr val="103D62"/>
                  </a:solidFill>
                  <a:latin typeface="Arial"/>
                </a:rPr>
                <a:t>and incidents</a:t>
              </a:r>
              <a:endParaRPr sz="1152" b="1" dirty="0">
                <a:solidFill>
                  <a:srgbClr val="103D62"/>
                </a:solidFill>
                <a:latin typeface="Arial"/>
              </a:endParaRPr>
            </a:p>
          </p:txBody>
        </p:sp>
        <p:cxnSp>
          <p:nvCxnSpPr>
            <p:cNvPr id="176" name="Connector 175"/>
            <p:cNvCxnSpPr/>
            <p:nvPr/>
          </p:nvCxnSpPr>
          <p:spPr>
            <a:xfrm>
              <a:off x="1493520" y="4846320"/>
              <a:ext cx="457200"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3" name="Connector 192"/>
            <p:cNvCxnSpPr/>
            <p:nvPr/>
          </p:nvCxnSpPr>
          <p:spPr>
            <a:xfrm>
              <a:off x="3364992" y="5888736"/>
              <a:ext cx="414528" cy="0"/>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4" name="Connector 193"/>
            <p:cNvCxnSpPr/>
            <p:nvPr/>
          </p:nvCxnSpPr>
          <p:spPr>
            <a:xfrm>
              <a:off x="3779520" y="5888736"/>
              <a:ext cx="0" cy="1304544"/>
            </a:xfrm>
            <a:prstGeom prst="line">
              <a:avLst/>
            </a:prstGeom>
            <a:ln w="36576">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195" name="Connector 194"/>
            <p:cNvCxnSpPr/>
            <p:nvPr/>
          </p:nvCxnSpPr>
          <p:spPr>
            <a:xfrm>
              <a:off x="3779520" y="7193280"/>
              <a:ext cx="36576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7" name="Connector 206"/>
            <p:cNvCxnSpPr/>
            <p:nvPr/>
          </p:nvCxnSpPr>
          <p:spPr>
            <a:xfrm>
              <a:off x="3364992" y="4815840"/>
              <a:ext cx="451103"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8" name="Connector 207"/>
            <p:cNvCxnSpPr/>
            <p:nvPr/>
          </p:nvCxnSpPr>
          <p:spPr>
            <a:xfrm>
              <a:off x="3816095" y="4815840"/>
              <a:ext cx="0" cy="21336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09" name="Connector 208"/>
            <p:cNvCxnSpPr/>
            <p:nvPr/>
          </p:nvCxnSpPr>
          <p:spPr>
            <a:xfrm>
              <a:off x="3816095" y="5029200"/>
              <a:ext cx="6821425" cy="0"/>
            </a:xfrm>
            <a:prstGeom prst="line">
              <a:avLst/>
            </a:prstGeom>
            <a:ln w="30480">
              <a:solidFill>
                <a:srgbClr val="DFA310"/>
              </a:solidFill>
              <a:prstDash val="dash"/>
            </a:ln>
            <a:effectLst/>
          </p:spPr>
          <p:style>
            <a:lnRef idx="2">
              <a:schemeClr val="accent1"/>
            </a:lnRef>
            <a:fillRef idx="0">
              <a:schemeClr val="accent1"/>
            </a:fillRef>
            <a:effectRef idx="0">
              <a:schemeClr val="accent1"/>
            </a:effectRef>
            <a:fontRef idx="minor">
              <a:schemeClr val="tx1"/>
            </a:fontRef>
          </p:style>
        </p:cxnSp>
        <p:cxnSp>
          <p:nvCxnSpPr>
            <p:cNvPr id="210" name="Connector 209"/>
            <p:cNvCxnSpPr/>
            <p:nvPr/>
          </p:nvCxnSpPr>
          <p:spPr>
            <a:xfrm flipV="1">
              <a:off x="10637520" y="4084320"/>
              <a:ext cx="0" cy="944880"/>
            </a:xfrm>
            <a:prstGeom prst="line">
              <a:avLst/>
            </a:prstGeom>
            <a:ln w="30480">
              <a:solidFill>
                <a:srgbClr val="DFA310"/>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55" name="Connector 254"/>
            <p:cNvCxnSpPr/>
            <p:nvPr/>
          </p:nvCxnSpPr>
          <p:spPr>
            <a:xfrm>
              <a:off x="3779520" y="7193280"/>
              <a:ext cx="36576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8" name="06 Preparación y armonización"/>
          <p:cNvGrpSpPr/>
          <p:nvPr/>
        </p:nvGrpSpPr>
        <p:grpSpPr>
          <a:xfrm>
            <a:off x="4145280" y="4038600"/>
            <a:ext cx="3727825" cy="5120640"/>
            <a:chOff x="4145280" y="2743200"/>
            <a:chExt cx="3727825" cy="5120640"/>
          </a:xfrm>
        </p:grpSpPr>
        <p:sp>
          <p:nvSpPr>
            <p:cNvPr id="74" name="Rounded Rectangle 73"/>
            <p:cNvSpPr/>
            <p:nvPr/>
          </p:nvSpPr>
          <p:spPr>
            <a:xfrm>
              <a:off x="414528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GKE / Stratio"/>
            <p:cNvSpPr txBox="1"/>
            <p:nvPr/>
          </p:nvSpPr>
          <p:spPr>
            <a:xfrm>
              <a:off x="4267200" y="2819643"/>
              <a:ext cx="1110882" cy="398827"/>
            </a:xfrm>
            <a:prstGeom prst="rect">
              <a:avLst/>
            </a:prstGeom>
            <a:noFill/>
            <a:effectLst/>
          </p:spPr>
          <p:txBody>
            <a:bodyPr wrap="none" lIns="0" tIns="0" rIns="0" bIns="0">
              <a:spAutoFit/>
            </a:bodyPr>
            <a:lstStyle/>
            <a:p>
              <a:pPr>
                <a:defRPr sz="1296" b="1">
                  <a:solidFill>
                    <a:srgbClr val="103D62"/>
                  </a:solidFill>
                  <a:latin typeface="Arial"/>
                </a:defRPr>
              </a:pPr>
              <a:r>
                <a:rPr lang="en-GB" dirty="0"/>
                <a:t>Own </a:t>
              </a:r>
            </a:p>
            <a:p>
              <a:pPr>
                <a:defRPr sz="1296" b="1">
                  <a:solidFill>
                    <a:srgbClr val="103D62"/>
                  </a:solidFill>
                  <a:latin typeface="Arial"/>
                </a:defRPr>
              </a:pPr>
              <a:r>
                <a:rPr lang="en-GB" dirty="0"/>
                <a:t>tools</a:t>
              </a:r>
              <a:endParaRPr dirty="0"/>
            </a:p>
          </p:txBody>
        </p:sp>
        <p:sp>
          <p:nvSpPr>
            <p:cNvPr id="76" name="Cleaning House"/>
            <p:cNvSpPr txBox="1"/>
            <p:nvPr/>
          </p:nvSpPr>
          <p:spPr>
            <a:xfrm>
              <a:off x="4267200" y="3312809"/>
              <a:ext cx="1041952"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Synthetic data</a:t>
              </a:r>
              <a:endParaRPr dirty="0"/>
            </a:p>
          </p:txBody>
        </p:sp>
        <p:sp>
          <p:nvSpPr>
            <p:cNvPr id="77" name="ETL / orquestación"/>
            <p:cNvSpPr txBox="1"/>
            <p:nvPr/>
          </p:nvSpPr>
          <p:spPr>
            <a:xfrm>
              <a:off x="4267200" y="3495689"/>
              <a:ext cx="1426673"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Metadata assistant</a:t>
              </a:r>
              <a:endParaRPr dirty="0"/>
            </a:p>
          </p:txBody>
        </p:sp>
        <p:sp>
          <p:nvSpPr>
            <p:cNvPr id="78" name="HDFS"/>
            <p:cNvSpPr txBox="1"/>
            <p:nvPr/>
          </p:nvSpPr>
          <p:spPr>
            <a:xfrm>
              <a:off x="4267200" y="3678569"/>
              <a:ext cx="899285"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err="1"/>
                <a:t>Anonymiser</a:t>
              </a:r>
              <a:endParaRPr dirty="0"/>
            </a:p>
          </p:txBody>
        </p:sp>
        <p:sp>
          <p:nvSpPr>
            <p:cNvPr id="103" name="Rounded Rectangle 102"/>
            <p:cNvSpPr/>
            <p:nvPr/>
          </p:nvSpPr>
          <p:spPr>
            <a:xfrm>
              <a:off x="6035040"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4" name="Stratio"/>
            <p:cNvSpPr txBox="1"/>
            <p:nvPr/>
          </p:nvSpPr>
          <p:spPr>
            <a:xfrm>
              <a:off x="6156960" y="6593189"/>
              <a:ext cx="1384995"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Preparation ETS</a:t>
              </a:r>
              <a:endParaRPr dirty="0"/>
            </a:p>
          </p:txBody>
        </p:sp>
        <p:sp>
          <p:nvSpPr>
            <p:cNvPr id="105" name="Cleaning House"/>
            <p:cNvSpPr txBox="1"/>
            <p:nvPr/>
          </p:nvSpPr>
          <p:spPr>
            <a:xfrm>
              <a:off x="6156960" y="6885188"/>
              <a:ext cx="1334780" cy="210312"/>
            </a:xfrm>
            <a:prstGeom prst="rect">
              <a:avLst/>
            </a:prstGeom>
            <a:noFill/>
            <a:effectLst/>
          </p:spPr>
          <p:txBody>
            <a:bodyPr wrap="none" lIns="0" tIns="0" rIns="0" bIns="0">
              <a:spAutoFit/>
            </a:bodyPr>
            <a:lstStyle/>
            <a:p>
              <a:pPr>
                <a:defRPr sz="1104" b="0">
                  <a:solidFill>
                    <a:srgbClr val="355873"/>
                  </a:solidFill>
                  <a:latin typeface="Arial"/>
                </a:defRPr>
              </a:pPr>
              <a:r>
                <a:rPr dirty="0"/>
                <a:t>Cleaning House</a:t>
              </a:r>
            </a:p>
          </p:txBody>
        </p:sp>
        <p:sp>
          <p:nvSpPr>
            <p:cNvPr id="106" name="ETL / armonización"/>
            <p:cNvSpPr txBox="1"/>
            <p:nvPr/>
          </p:nvSpPr>
          <p:spPr>
            <a:xfrm>
              <a:off x="6156960" y="7060448"/>
              <a:ext cx="1716145" cy="210312"/>
            </a:xfrm>
            <a:prstGeom prst="rect">
              <a:avLst/>
            </a:prstGeom>
            <a:noFill/>
            <a:effectLst/>
          </p:spPr>
          <p:txBody>
            <a:bodyPr wrap="none" lIns="0" tIns="0" rIns="0" bIns="0">
              <a:spAutoFit/>
            </a:bodyPr>
            <a:lstStyle/>
            <a:p>
              <a:pPr>
                <a:defRPr sz="1104" b="0">
                  <a:solidFill>
                    <a:srgbClr val="355873"/>
                  </a:solidFill>
                  <a:latin typeface="Arial"/>
                </a:defRPr>
              </a:pPr>
              <a:r>
                <a:t>ETL / harmonisation</a:t>
              </a:r>
            </a:p>
          </p:txBody>
        </p:sp>
        <p:sp>
          <p:nvSpPr>
            <p:cNvPr id="107" name="HDFS / NFS"/>
            <p:cNvSpPr txBox="1"/>
            <p:nvPr/>
          </p:nvSpPr>
          <p:spPr>
            <a:xfrm>
              <a:off x="6156960" y="7235708"/>
              <a:ext cx="953414" cy="210312"/>
            </a:xfrm>
            <a:prstGeom prst="rect">
              <a:avLst/>
            </a:prstGeom>
            <a:noFill/>
            <a:effectLst/>
          </p:spPr>
          <p:txBody>
            <a:bodyPr wrap="none" lIns="0" tIns="0" rIns="0" bIns="0">
              <a:spAutoFit/>
            </a:bodyPr>
            <a:lstStyle/>
            <a:p>
              <a:pPr>
                <a:defRPr sz="1104" b="0">
                  <a:solidFill>
                    <a:srgbClr val="355873"/>
                  </a:solidFill>
                  <a:latin typeface="Arial"/>
                </a:defRPr>
              </a:pPr>
              <a:r>
                <a:t>HDFS / NFS</a:t>
              </a:r>
            </a:p>
          </p:txBody>
        </p:sp>
        <p:cxnSp>
          <p:nvCxnSpPr>
            <p:cNvPr id="196" name="Connector 195"/>
            <p:cNvCxnSpPr/>
            <p:nvPr/>
          </p:nvCxnSpPr>
          <p:spPr>
            <a:xfrm>
              <a:off x="5791200" y="7193280"/>
              <a:ext cx="243840"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9" name="Connector 198"/>
            <p:cNvCxnSpPr/>
            <p:nvPr/>
          </p:nvCxnSpPr>
          <p:spPr>
            <a:xfrm flipV="1">
              <a:off x="6766560" y="5315712"/>
              <a:ext cx="0" cy="1207008"/>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0" name="Connector 199"/>
            <p:cNvCxnSpPr/>
            <p:nvPr/>
          </p:nvCxnSpPr>
          <p:spPr>
            <a:xfrm flipH="1">
              <a:off x="4937760" y="5315712"/>
              <a:ext cx="182880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1" name="Connector 200"/>
            <p:cNvCxnSpPr/>
            <p:nvPr/>
          </p:nvCxnSpPr>
          <p:spPr>
            <a:xfrm flipV="1">
              <a:off x="493776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9" name="07 ETS y acceso autorizado"/>
          <p:cNvGrpSpPr/>
          <p:nvPr/>
        </p:nvGrpSpPr>
        <p:grpSpPr>
          <a:xfrm>
            <a:off x="3749039" y="2990088"/>
            <a:ext cx="10881361" cy="6870192"/>
            <a:chOff x="3749039" y="1694688"/>
            <a:chExt cx="10881361" cy="6870192"/>
          </a:xfrm>
        </p:grpSpPr>
        <p:sp>
          <p:nvSpPr>
            <p:cNvPr id="79" name="Rounded Rectangle 78"/>
            <p:cNvSpPr/>
            <p:nvPr/>
          </p:nvSpPr>
          <p:spPr>
            <a:xfrm>
              <a:off x="6035040"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GKE / Stratio"/>
            <p:cNvSpPr txBox="1"/>
            <p:nvPr/>
          </p:nvSpPr>
          <p:spPr>
            <a:xfrm>
              <a:off x="6156960" y="2819643"/>
              <a:ext cx="1130374" cy="199414"/>
            </a:xfrm>
            <a:prstGeom prst="rect">
              <a:avLst/>
            </a:prstGeom>
            <a:noFill/>
            <a:effectLst/>
          </p:spPr>
          <p:txBody>
            <a:bodyPr wrap="none" lIns="0" tIns="0" rIns="0" bIns="0">
              <a:spAutoFit/>
            </a:bodyPr>
            <a:lstStyle/>
            <a:p>
              <a:pPr>
                <a:defRPr sz="1296" b="1">
                  <a:solidFill>
                    <a:srgbClr val="103D62"/>
                  </a:solidFill>
                  <a:latin typeface="Arial"/>
                </a:defRPr>
              </a:pPr>
              <a:r>
                <a:rPr lang="en-GB" dirty="0"/>
                <a:t>Acuratio ETS</a:t>
              </a:r>
              <a:endParaRPr dirty="0"/>
            </a:p>
          </p:txBody>
        </p:sp>
        <p:sp>
          <p:nvSpPr>
            <p:cNvPr id="81" name="ETS cloud"/>
            <p:cNvSpPr txBox="1"/>
            <p:nvPr/>
          </p:nvSpPr>
          <p:spPr>
            <a:xfrm>
              <a:off x="6156960" y="3099694"/>
              <a:ext cx="1399422"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a:t>Federated learning</a:t>
              </a:r>
              <a:endParaRPr dirty="0"/>
            </a:p>
          </p:txBody>
        </p:sp>
        <p:sp>
          <p:nvSpPr>
            <p:cNvPr id="82" name="Área de trabajo"/>
            <p:cNvSpPr txBox="1"/>
            <p:nvPr/>
          </p:nvSpPr>
          <p:spPr>
            <a:xfrm>
              <a:off x="6156960" y="3282574"/>
              <a:ext cx="955390" cy="177293"/>
            </a:xfrm>
            <a:prstGeom prst="rect">
              <a:avLst/>
            </a:prstGeom>
            <a:noFill/>
            <a:effectLst/>
          </p:spPr>
          <p:txBody>
            <a:bodyPr wrap="none" lIns="0" tIns="0" rIns="0" bIns="0">
              <a:spAutoFit/>
            </a:bodyPr>
            <a:lstStyle/>
            <a:p>
              <a:pPr>
                <a:defRPr sz="1152" b="0">
                  <a:solidFill>
                    <a:srgbClr val="355873"/>
                  </a:solidFill>
                  <a:latin typeface="Arial"/>
                </a:defRPr>
              </a:pPr>
              <a:r>
                <a:rPr lang="en-GB" dirty="0" err="1"/>
                <a:t>Anonymisation</a:t>
              </a:r>
              <a:endParaRPr dirty="0"/>
            </a:p>
          </p:txBody>
        </p:sp>
        <p:sp>
          <p:nvSpPr>
            <p:cNvPr id="83" name="Analítica"/>
            <p:cNvSpPr txBox="1"/>
            <p:nvPr/>
          </p:nvSpPr>
          <p:spPr>
            <a:xfrm>
              <a:off x="6156960" y="3465454"/>
              <a:ext cx="1187826" cy="177293"/>
            </a:xfrm>
            <a:prstGeom prst="rect">
              <a:avLst/>
            </a:prstGeom>
            <a:noFill/>
            <a:effectLst/>
          </p:spPr>
          <p:txBody>
            <a:bodyPr wrap="none" lIns="0" tIns="0" rIns="0" bIns="0">
              <a:spAutoFit/>
            </a:bodyPr>
            <a:lstStyle/>
            <a:p>
              <a:pPr>
                <a:defRPr sz="1152" b="0">
                  <a:solidFill>
                    <a:srgbClr val="355873"/>
                  </a:solidFill>
                  <a:latin typeface="Arial"/>
                </a:defRPr>
              </a:pPr>
              <a:r>
                <a:rPr dirty="0" err="1"/>
                <a:t>Federated analytics</a:t>
              </a:r>
              <a:endParaRPr dirty="0"/>
            </a:p>
          </p:txBody>
        </p:sp>
        <p:sp>
          <p:nvSpPr>
            <p:cNvPr id="84" name="Rounded Rectangle 83"/>
            <p:cNvSpPr/>
            <p:nvPr/>
          </p:nvSpPr>
          <p:spPr>
            <a:xfrm>
              <a:off x="7924799" y="274320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5" name="ETS GCP nativo"/>
            <p:cNvSpPr txBox="1"/>
            <p:nvPr/>
          </p:nvSpPr>
          <p:spPr>
            <a:xfrm>
              <a:off x="8046720" y="2825617"/>
              <a:ext cx="1508881" cy="237744"/>
            </a:xfrm>
            <a:prstGeom prst="rect">
              <a:avLst/>
            </a:prstGeom>
            <a:noFill/>
            <a:effectLst/>
          </p:spPr>
          <p:txBody>
            <a:bodyPr wrap="none" lIns="0" tIns="0" rIns="0" bIns="0">
              <a:spAutoFit/>
            </a:bodyPr>
            <a:lstStyle/>
            <a:p>
              <a:pPr>
                <a:defRPr sz="1248" b="1">
                  <a:solidFill>
                    <a:srgbClr val="103D62"/>
                  </a:solidFill>
                  <a:latin typeface="Arial"/>
                </a:defRPr>
              </a:pPr>
              <a:r>
                <a:rPr dirty="0"/>
                <a:t>Native GCP ETS</a:t>
              </a:r>
            </a:p>
          </p:txBody>
        </p:sp>
        <p:sp>
          <p:nvSpPr>
            <p:cNvPr id="86" name="Cloud Healthcare API"/>
            <p:cNvSpPr txBox="1"/>
            <p:nvPr/>
          </p:nvSpPr>
          <p:spPr>
            <a:xfrm>
              <a:off x="8046720" y="3111642"/>
              <a:ext cx="1823923" cy="201168"/>
            </a:xfrm>
            <a:prstGeom prst="rect">
              <a:avLst/>
            </a:prstGeom>
            <a:noFill/>
            <a:effectLst/>
          </p:spPr>
          <p:txBody>
            <a:bodyPr wrap="none" lIns="0" tIns="0" rIns="0" bIns="0">
              <a:spAutoFit/>
            </a:bodyPr>
            <a:lstStyle/>
            <a:p>
              <a:pPr>
                <a:defRPr sz="1056" b="0">
                  <a:solidFill>
                    <a:srgbClr val="355873"/>
                  </a:solidFill>
                  <a:latin typeface="Arial"/>
                </a:defRPr>
              </a:pPr>
              <a:r>
                <a:t>Cloud Healthcare API</a:t>
              </a:r>
            </a:p>
          </p:txBody>
        </p:sp>
        <p:sp>
          <p:nvSpPr>
            <p:cNvPr id="87" name="Vertex AI"/>
            <p:cNvSpPr txBox="1"/>
            <p:nvPr/>
          </p:nvSpPr>
          <p:spPr>
            <a:xfrm>
              <a:off x="8046720" y="3279282"/>
              <a:ext cx="820765" cy="201168"/>
            </a:xfrm>
            <a:prstGeom prst="rect">
              <a:avLst/>
            </a:prstGeom>
            <a:noFill/>
            <a:effectLst/>
          </p:spPr>
          <p:txBody>
            <a:bodyPr wrap="none" lIns="0" tIns="0" rIns="0" bIns="0">
              <a:spAutoFit/>
            </a:bodyPr>
            <a:lstStyle/>
            <a:p>
              <a:pPr>
                <a:defRPr sz="1056" b="0">
                  <a:solidFill>
                    <a:srgbClr val="355873"/>
                  </a:solidFill>
                  <a:latin typeface="Arial"/>
                </a:defRPr>
              </a:pPr>
              <a:r>
                <a:t>Vertex AI</a:t>
              </a:r>
            </a:p>
          </p:txBody>
        </p:sp>
        <p:sp>
          <p:nvSpPr>
            <p:cNvPr id="88" name="Datos / IA autorizados"/>
            <p:cNvSpPr txBox="1"/>
            <p:nvPr/>
          </p:nvSpPr>
          <p:spPr>
            <a:xfrm>
              <a:off x="8046720" y="3446922"/>
              <a:ext cx="2006315" cy="201168"/>
            </a:xfrm>
            <a:prstGeom prst="rect">
              <a:avLst/>
            </a:prstGeom>
            <a:noFill/>
            <a:effectLst/>
          </p:spPr>
          <p:txBody>
            <a:bodyPr wrap="none" lIns="0" tIns="0" rIns="0" bIns="0">
              <a:spAutoFit/>
            </a:bodyPr>
            <a:lstStyle/>
            <a:p>
              <a:pPr>
                <a:defRPr sz="1056" b="0">
                  <a:solidFill>
                    <a:srgbClr val="355873"/>
                  </a:solidFill>
                  <a:latin typeface="Arial"/>
                </a:defRPr>
              </a:pPr>
              <a:r>
                <a:t>Authorised data / AI</a:t>
              </a:r>
            </a:p>
          </p:txBody>
        </p:sp>
        <p:sp>
          <p:nvSpPr>
            <p:cNvPr id="108" name="Rounded Rectangle 107"/>
            <p:cNvSpPr/>
            <p:nvPr/>
          </p:nvSpPr>
          <p:spPr>
            <a:xfrm>
              <a:off x="7924799" y="6522720"/>
              <a:ext cx="1645920" cy="1341120"/>
            </a:xfrm>
            <a:prstGeom prst="roundRect">
              <a:avLst>
                <a:gd name="adj" fmla="val 8181"/>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9" name="ETS Stratio"/>
            <p:cNvSpPr txBox="1"/>
            <p:nvPr/>
          </p:nvSpPr>
          <p:spPr>
            <a:xfrm>
              <a:off x="8046720" y="6593189"/>
              <a:ext cx="932948"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Stratio ETS</a:t>
              </a:r>
              <a:endParaRPr dirty="0"/>
            </a:p>
          </p:txBody>
        </p:sp>
        <p:sp>
          <p:nvSpPr>
            <p:cNvPr id="110" name="Área de trabajo"/>
            <p:cNvSpPr txBox="1"/>
            <p:nvPr/>
          </p:nvSpPr>
          <p:spPr>
            <a:xfrm>
              <a:off x="8046720" y="6885188"/>
              <a:ext cx="1430121" cy="210312"/>
            </a:xfrm>
            <a:prstGeom prst="rect">
              <a:avLst/>
            </a:prstGeom>
            <a:noFill/>
            <a:effectLst/>
          </p:spPr>
          <p:txBody>
            <a:bodyPr wrap="none" lIns="0" tIns="0" rIns="0" bIns="0">
              <a:spAutoFit/>
            </a:bodyPr>
            <a:lstStyle/>
            <a:p>
              <a:pPr>
                <a:defRPr sz="1104" b="0">
                  <a:solidFill>
                    <a:srgbClr val="355873"/>
                  </a:solidFill>
                  <a:latin typeface="Arial"/>
                </a:defRPr>
              </a:pPr>
              <a:r>
                <a:rPr dirty="0" err="1"/>
                <a:t>Workspace</a:t>
              </a:r>
              <a:endParaRPr dirty="0"/>
            </a:p>
          </p:txBody>
        </p:sp>
        <p:sp>
          <p:nvSpPr>
            <p:cNvPr id="111" name="Datos curados"/>
            <p:cNvSpPr txBox="1"/>
            <p:nvPr/>
          </p:nvSpPr>
          <p:spPr>
            <a:xfrm>
              <a:off x="8046720" y="7060448"/>
              <a:ext cx="1239438" cy="210312"/>
            </a:xfrm>
            <a:prstGeom prst="rect">
              <a:avLst/>
            </a:prstGeom>
            <a:noFill/>
            <a:effectLst/>
          </p:spPr>
          <p:txBody>
            <a:bodyPr wrap="none" lIns="0" tIns="0" rIns="0" bIns="0">
              <a:spAutoFit/>
            </a:bodyPr>
            <a:lstStyle/>
            <a:p>
              <a:pPr>
                <a:defRPr sz="1104" b="0">
                  <a:solidFill>
                    <a:srgbClr val="355873"/>
                  </a:solidFill>
                  <a:latin typeface="Arial"/>
                </a:defRPr>
              </a:pPr>
              <a:r>
                <a:t>Curated data</a:t>
              </a:r>
            </a:p>
          </p:txBody>
        </p:sp>
        <p:sp>
          <p:nvSpPr>
            <p:cNvPr id="112" name="Analítica on premise"/>
            <p:cNvSpPr txBox="1"/>
            <p:nvPr/>
          </p:nvSpPr>
          <p:spPr>
            <a:xfrm>
              <a:off x="8046720" y="7235708"/>
              <a:ext cx="1906828" cy="210312"/>
            </a:xfrm>
            <a:prstGeom prst="rect">
              <a:avLst/>
            </a:prstGeom>
            <a:noFill/>
            <a:effectLst/>
          </p:spPr>
          <p:txBody>
            <a:bodyPr wrap="none" lIns="0" tIns="0" rIns="0" bIns="0">
              <a:spAutoFit/>
            </a:bodyPr>
            <a:lstStyle/>
            <a:p>
              <a:pPr>
                <a:defRPr sz="1104" b="0">
                  <a:solidFill>
                    <a:srgbClr val="355873"/>
                  </a:solidFill>
                  <a:latin typeface="Arial"/>
                </a:defRPr>
              </a:pPr>
              <a:r>
                <a:t>On-prem analytics</a:t>
              </a:r>
            </a:p>
          </p:txBody>
        </p:sp>
        <p:sp>
          <p:nvSpPr>
            <p:cNvPr id="131" name="Rounded Rectangle 130"/>
            <p:cNvSpPr/>
            <p:nvPr/>
          </p:nvSpPr>
          <p:spPr>
            <a:xfrm>
              <a:off x="12100560" y="6522720"/>
              <a:ext cx="1767840" cy="1524000"/>
            </a:xfrm>
            <a:prstGeom prst="roundRect">
              <a:avLst>
                <a:gd name="adj" fmla="val 7199"/>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32" name="Herramientas"/>
            <p:cNvSpPr txBox="1"/>
            <p:nvPr/>
          </p:nvSpPr>
          <p:spPr>
            <a:xfrm>
              <a:off x="12222480" y="6593189"/>
              <a:ext cx="1529265" cy="206851"/>
            </a:xfrm>
            <a:prstGeom prst="rect">
              <a:avLst/>
            </a:prstGeom>
            <a:noFill/>
            <a:effectLst/>
          </p:spPr>
          <p:txBody>
            <a:bodyPr wrap="none" lIns="0" tIns="0" rIns="0" bIns="0">
              <a:spAutoFit/>
            </a:bodyPr>
            <a:lstStyle/>
            <a:p>
              <a:pPr>
                <a:defRPr sz="1344" b="1">
                  <a:solidFill>
                    <a:srgbClr val="103D62"/>
                  </a:solidFill>
                  <a:latin typeface="Arial"/>
                </a:defRPr>
              </a:pPr>
              <a:r>
                <a:rPr lang="en-GB" dirty="0"/>
                <a:t>Desktop ETS</a:t>
              </a:r>
              <a:endParaRPr dirty="0"/>
            </a:p>
          </p:txBody>
        </p:sp>
        <p:sp>
          <p:nvSpPr>
            <p:cNvPr id="133" name="Power BI Desktop"/>
            <p:cNvSpPr txBox="1"/>
            <p:nvPr/>
          </p:nvSpPr>
          <p:spPr>
            <a:xfrm>
              <a:off x="12222480" y="6891162"/>
              <a:ext cx="1459138" cy="201168"/>
            </a:xfrm>
            <a:prstGeom prst="rect">
              <a:avLst/>
            </a:prstGeom>
            <a:noFill/>
            <a:effectLst/>
          </p:spPr>
          <p:txBody>
            <a:bodyPr wrap="none" lIns="0" tIns="0" rIns="0" bIns="0">
              <a:spAutoFit/>
            </a:bodyPr>
            <a:lstStyle/>
            <a:p>
              <a:pPr>
                <a:defRPr sz="1056" b="0">
                  <a:solidFill>
                    <a:srgbClr val="355873"/>
                  </a:solidFill>
                  <a:latin typeface="Arial"/>
                </a:defRPr>
              </a:pPr>
              <a:r>
                <a:t>Power BI Desktop</a:t>
              </a:r>
            </a:p>
          </p:txBody>
        </p:sp>
        <p:sp>
          <p:nvSpPr>
            <p:cNvPr id="134" name="RStudio · SPSS · Stata"/>
            <p:cNvSpPr txBox="1"/>
            <p:nvPr/>
          </p:nvSpPr>
          <p:spPr>
            <a:xfrm>
              <a:off x="12222480" y="7058802"/>
              <a:ext cx="2006315" cy="201168"/>
            </a:xfrm>
            <a:prstGeom prst="rect">
              <a:avLst/>
            </a:prstGeom>
            <a:noFill/>
            <a:effectLst/>
          </p:spPr>
          <p:txBody>
            <a:bodyPr wrap="none" lIns="0" tIns="0" rIns="0" bIns="0">
              <a:spAutoFit/>
            </a:bodyPr>
            <a:lstStyle/>
            <a:p>
              <a:pPr>
                <a:defRPr sz="1056" b="0">
                  <a:solidFill>
                    <a:srgbClr val="355873"/>
                  </a:solidFill>
                  <a:latin typeface="Arial"/>
                </a:defRPr>
              </a:pPr>
              <a:r>
                <a:t>RStudio · SPSS · Stata</a:t>
              </a:r>
            </a:p>
          </p:txBody>
        </p:sp>
        <p:sp>
          <p:nvSpPr>
            <p:cNvPr id="135" name="Navegador / ETS"/>
            <p:cNvSpPr txBox="1"/>
            <p:nvPr/>
          </p:nvSpPr>
          <p:spPr>
            <a:xfrm>
              <a:off x="12222480" y="7226442"/>
              <a:ext cx="1367942" cy="201168"/>
            </a:xfrm>
            <a:prstGeom prst="rect">
              <a:avLst/>
            </a:prstGeom>
            <a:noFill/>
            <a:effectLst/>
          </p:spPr>
          <p:txBody>
            <a:bodyPr wrap="none" lIns="0" tIns="0" rIns="0" bIns="0">
              <a:spAutoFit/>
            </a:bodyPr>
            <a:lstStyle/>
            <a:p>
              <a:pPr>
                <a:defRPr sz="1056" b="0">
                  <a:solidFill>
                    <a:srgbClr val="355873"/>
                  </a:solidFill>
                  <a:latin typeface="Arial"/>
                </a:defRPr>
              </a:pPr>
              <a:r>
                <a:t>Browser / ETS</a:t>
              </a:r>
            </a:p>
          </p:txBody>
        </p:sp>
        <p:cxnSp>
          <p:nvCxnSpPr>
            <p:cNvPr id="164" name="Connector 163"/>
            <p:cNvCxnSpPr/>
            <p:nvPr/>
          </p:nvCxnSpPr>
          <p:spPr>
            <a:xfrm>
              <a:off x="8656320" y="1694688"/>
              <a:ext cx="0" cy="280416"/>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5" name="Connector 164"/>
            <p:cNvCxnSpPr/>
            <p:nvPr/>
          </p:nvCxnSpPr>
          <p:spPr>
            <a:xfrm flipH="1">
              <a:off x="7559040" y="1975104"/>
              <a:ext cx="10972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6" name="Connector 165"/>
            <p:cNvCxnSpPr/>
            <p:nvPr/>
          </p:nvCxnSpPr>
          <p:spPr>
            <a:xfrm>
              <a:off x="7559040" y="1975104"/>
              <a:ext cx="0" cy="768096"/>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7" name="Connector 166"/>
            <p:cNvCxnSpPr/>
            <p:nvPr/>
          </p:nvCxnSpPr>
          <p:spPr>
            <a:xfrm>
              <a:off x="8656320" y="1975104"/>
              <a:ext cx="7924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68" name="Connector 167"/>
            <p:cNvCxnSpPr/>
            <p:nvPr/>
          </p:nvCxnSpPr>
          <p:spPr>
            <a:xfrm>
              <a:off x="9448800" y="1975104"/>
              <a:ext cx="0" cy="768096"/>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69" name="Connector 168"/>
            <p:cNvCxnSpPr/>
            <p:nvPr/>
          </p:nvCxnSpPr>
          <p:spPr>
            <a:xfrm>
              <a:off x="8656320" y="1975104"/>
              <a:ext cx="30784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0" name="Connector 169"/>
            <p:cNvCxnSpPr/>
            <p:nvPr/>
          </p:nvCxnSpPr>
          <p:spPr>
            <a:xfrm>
              <a:off x="11734800" y="1975104"/>
              <a:ext cx="0" cy="4352544"/>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1" name="Connector 170"/>
            <p:cNvCxnSpPr>
              <a:cxnSpLocks/>
            </p:cNvCxnSpPr>
            <p:nvPr/>
          </p:nvCxnSpPr>
          <p:spPr>
            <a:xfrm flipH="1">
              <a:off x="6979920" y="6327648"/>
              <a:ext cx="475488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2" name="Connector 171"/>
            <p:cNvCxnSpPr/>
            <p:nvPr/>
          </p:nvCxnSpPr>
          <p:spPr>
            <a:xfrm>
              <a:off x="9387840"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73" name="Connector 172"/>
            <p:cNvCxnSpPr/>
            <p:nvPr/>
          </p:nvCxnSpPr>
          <p:spPr>
            <a:xfrm>
              <a:off x="11734800" y="5760720"/>
              <a:ext cx="2042160" cy="0"/>
            </a:xfrm>
            <a:prstGeom prst="line">
              <a:avLst/>
            </a:prstGeom>
            <a:ln w="24384">
              <a:solidFill>
                <a:srgbClr val="7F47AE"/>
              </a:solidFill>
              <a:prstDash val="dash"/>
            </a:ln>
            <a:effectLst/>
          </p:spPr>
          <p:style>
            <a:lnRef idx="2">
              <a:schemeClr val="accent1"/>
            </a:lnRef>
            <a:fillRef idx="0">
              <a:schemeClr val="accent1"/>
            </a:fillRef>
            <a:effectRef idx="0">
              <a:schemeClr val="accent1"/>
            </a:effectRef>
            <a:fontRef idx="minor">
              <a:schemeClr val="tx1"/>
            </a:fontRef>
          </p:style>
        </p:cxnSp>
        <p:cxnSp>
          <p:nvCxnSpPr>
            <p:cNvPr id="174" name="Connector 173"/>
            <p:cNvCxnSpPr/>
            <p:nvPr/>
          </p:nvCxnSpPr>
          <p:spPr>
            <a:xfrm>
              <a:off x="13776960" y="5760720"/>
              <a:ext cx="0" cy="762000"/>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1" name="Connector 180"/>
            <p:cNvCxnSpPr/>
            <p:nvPr/>
          </p:nvCxnSpPr>
          <p:spPr>
            <a:xfrm flipH="1">
              <a:off x="14167104" y="6211824"/>
              <a:ext cx="463296"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2" name="Connector 181"/>
            <p:cNvCxnSpPr/>
            <p:nvPr/>
          </p:nvCxnSpPr>
          <p:spPr>
            <a:xfrm flipV="1">
              <a:off x="14167104" y="4803648"/>
              <a:ext cx="0" cy="140817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3" name="Connector 182"/>
            <p:cNvCxnSpPr>
              <a:cxnSpLocks/>
            </p:cNvCxnSpPr>
            <p:nvPr/>
          </p:nvCxnSpPr>
          <p:spPr>
            <a:xfrm flipH="1" flipV="1">
              <a:off x="4784942" y="4773168"/>
              <a:ext cx="9382162" cy="3048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4" name="Connector 183"/>
            <p:cNvCxnSpPr/>
            <p:nvPr/>
          </p:nvCxnSpPr>
          <p:spPr>
            <a:xfrm flipV="1">
              <a:off x="6888480" y="408432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5" name="Connector 184"/>
            <p:cNvCxnSpPr/>
            <p:nvPr/>
          </p:nvCxnSpPr>
          <p:spPr>
            <a:xfrm flipV="1">
              <a:off x="8717280" y="408432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6" name="Connector 185"/>
            <p:cNvCxnSpPr/>
            <p:nvPr/>
          </p:nvCxnSpPr>
          <p:spPr>
            <a:xfrm>
              <a:off x="14167104" y="6211824"/>
              <a:ext cx="0" cy="235305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7" name="Connector 186"/>
            <p:cNvCxnSpPr>
              <a:cxnSpLocks/>
            </p:cNvCxnSpPr>
            <p:nvPr/>
          </p:nvCxnSpPr>
          <p:spPr>
            <a:xfrm flipH="1">
              <a:off x="6824350" y="8564880"/>
              <a:ext cx="7342754"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88" name="Connector 187"/>
            <p:cNvCxnSpPr/>
            <p:nvPr/>
          </p:nvCxnSpPr>
          <p:spPr>
            <a:xfrm flipV="1">
              <a:off x="8778240" y="7863840"/>
              <a:ext cx="0" cy="70104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89" name="Connector 188"/>
            <p:cNvCxnSpPr/>
            <p:nvPr/>
          </p:nvCxnSpPr>
          <p:spPr>
            <a:xfrm flipH="1">
              <a:off x="13947648" y="6211824"/>
              <a:ext cx="219456" cy="0"/>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90" name="Connector 189"/>
            <p:cNvCxnSpPr>
              <a:cxnSpLocks/>
            </p:cNvCxnSpPr>
            <p:nvPr/>
          </p:nvCxnSpPr>
          <p:spPr>
            <a:xfrm>
              <a:off x="13985226" y="6211824"/>
              <a:ext cx="0" cy="950976"/>
            </a:xfrm>
            <a:prstGeom prst="line">
              <a:avLst/>
            </a:prstGeom>
            <a:ln w="36576">
              <a:solidFill>
                <a:srgbClr val="2862AB"/>
              </a:solidFill>
            </a:ln>
            <a:effectLst/>
          </p:spPr>
          <p:style>
            <a:lnRef idx="2">
              <a:schemeClr val="accent1"/>
            </a:lnRef>
            <a:fillRef idx="0">
              <a:schemeClr val="accent1"/>
            </a:fillRef>
            <a:effectRef idx="0">
              <a:schemeClr val="accent1"/>
            </a:effectRef>
            <a:fontRef idx="minor">
              <a:schemeClr val="tx1"/>
            </a:fontRef>
          </p:style>
        </p:cxnSp>
        <p:cxnSp>
          <p:nvCxnSpPr>
            <p:cNvPr id="191" name="Connector 190"/>
            <p:cNvCxnSpPr/>
            <p:nvPr/>
          </p:nvCxnSpPr>
          <p:spPr>
            <a:xfrm flipH="1">
              <a:off x="13868400" y="7162800"/>
              <a:ext cx="79248" cy="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192" name="③ Acceso"/>
            <p:cNvSpPr txBox="1"/>
            <p:nvPr/>
          </p:nvSpPr>
          <p:spPr>
            <a:xfrm>
              <a:off x="12070080" y="4818522"/>
              <a:ext cx="729569" cy="201168"/>
            </a:xfrm>
            <a:prstGeom prst="rect">
              <a:avLst/>
            </a:prstGeom>
            <a:noFill/>
            <a:effectLst/>
          </p:spPr>
          <p:txBody>
            <a:bodyPr wrap="none" lIns="0" tIns="0" rIns="0" bIns="0">
              <a:spAutoFit/>
            </a:bodyPr>
            <a:lstStyle/>
            <a:p>
              <a:pPr>
                <a:defRPr sz="1056" b="0">
                  <a:solidFill>
                    <a:srgbClr val="2862AB"/>
                  </a:solidFill>
                  <a:latin typeface="Arial"/>
                </a:defRPr>
              </a:pPr>
              <a:r>
                <a:t>③ Access</a:t>
              </a:r>
            </a:p>
          </p:txBody>
        </p:sp>
        <p:cxnSp>
          <p:nvCxnSpPr>
            <p:cNvPr id="197" name="Connector 196"/>
            <p:cNvCxnSpPr/>
            <p:nvPr/>
          </p:nvCxnSpPr>
          <p:spPr>
            <a:xfrm>
              <a:off x="7680960" y="7193280"/>
              <a:ext cx="243839" cy="0"/>
            </a:xfrm>
            <a:prstGeom prst="line">
              <a:avLst/>
            </a:prstGeom>
            <a:ln w="36576">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198" name="Connector 197"/>
            <p:cNvCxnSpPr/>
            <p:nvPr/>
          </p:nvCxnSpPr>
          <p:spPr>
            <a:xfrm>
              <a:off x="5791200" y="3407664"/>
              <a:ext cx="243840" cy="0"/>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2" name="Connector 201"/>
            <p:cNvCxnSpPr/>
            <p:nvPr/>
          </p:nvCxnSpPr>
          <p:spPr>
            <a:xfrm>
              <a:off x="6766560" y="5315712"/>
              <a:ext cx="24384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3" name="Connector 202"/>
            <p:cNvCxnSpPr/>
            <p:nvPr/>
          </p:nvCxnSpPr>
          <p:spPr>
            <a:xfrm flipV="1">
              <a:off x="701040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04" name="Connector 203"/>
            <p:cNvCxnSpPr/>
            <p:nvPr/>
          </p:nvCxnSpPr>
          <p:spPr>
            <a:xfrm>
              <a:off x="7010400" y="5315712"/>
              <a:ext cx="1859280" cy="0"/>
            </a:xfrm>
            <a:prstGeom prst="line">
              <a:avLst/>
            </a:prstGeom>
            <a:ln w="30480">
              <a:solidFill>
                <a:srgbClr val="C94B48"/>
              </a:solidFill>
            </a:ln>
            <a:effectLst/>
          </p:spPr>
          <p:style>
            <a:lnRef idx="2">
              <a:schemeClr val="accent1"/>
            </a:lnRef>
            <a:fillRef idx="0">
              <a:schemeClr val="accent1"/>
            </a:fillRef>
            <a:effectRef idx="0">
              <a:schemeClr val="accent1"/>
            </a:effectRef>
            <a:fontRef idx="minor">
              <a:schemeClr val="tx1"/>
            </a:fontRef>
          </p:style>
        </p:cxnSp>
        <p:cxnSp>
          <p:nvCxnSpPr>
            <p:cNvPr id="205" name="Connector 204"/>
            <p:cNvCxnSpPr/>
            <p:nvPr/>
          </p:nvCxnSpPr>
          <p:spPr>
            <a:xfrm flipV="1">
              <a:off x="8869680" y="4084320"/>
              <a:ext cx="0" cy="1231392"/>
            </a:xfrm>
            <a:prstGeom prst="line">
              <a:avLst/>
            </a:prstGeom>
            <a:ln w="30480">
              <a:solidFill>
                <a:srgbClr val="C94B48"/>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06" name="datos preparados para el ETS"/>
            <p:cNvSpPr txBox="1"/>
            <p:nvPr/>
          </p:nvSpPr>
          <p:spPr>
            <a:xfrm>
              <a:off x="7114540" y="5354848"/>
              <a:ext cx="2437424" cy="192024"/>
            </a:xfrm>
            <a:prstGeom prst="rect">
              <a:avLst/>
            </a:prstGeom>
            <a:noFill/>
            <a:effectLst/>
          </p:spPr>
          <p:txBody>
            <a:bodyPr wrap="none" lIns="0" tIns="0" rIns="0" bIns="0">
              <a:spAutoFit/>
            </a:bodyPr>
            <a:lstStyle/>
            <a:p>
              <a:pPr>
                <a:defRPr sz="1008" b="0">
                  <a:solidFill>
                    <a:srgbClr val="C94B48"/>
                  </a:solidFill>
                  <a:latin typeface="Arial"/>
                </a:defRPr>
              </a:pPr>
              <a:r>
                <a:rPr dirty="0" err="1"/>
                <a:t>data prepared for the ETS</a:t>
              </a:r>
            </a:p>
          </p:txBody>
        </p:sp>
        <p:sp>
          <p:nvSpPr>
            <p:cNvPr id="256" name="Oval 255"/>
            <p:cNvSpPr/>
            <p:nvPr/>
          </p:nvSpPr>
          <p:spPr>
            <a:xfrm>
              <a:off x="8625840" y="1944623"/>
              <a:ext cx="60960" cy="60960"/>
            </a:xfrm>
            <a:prstGeom prst="ellipse">
              <a:avLst/>
            </a:prstGeom>
            <a:solidFill>
              <a:srgbClr val="7F47A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7" name="Oval 256"/>
            <p:cNvSpPr/>
            <p:nvPr/>
          </p:nvSpPr>
          <p:spPr>
            <a:xfrm>
              <a:off x="11704320" y="5730240"/>
              <a:ext cx="60960" cy="60960"/>
            </a:xfrm>
            <a:prstGeom prst="ellipse">
              <a:avLst/>
            </a:prstGeom>
            <a:solidFill>
              <a:srgbClr val="7F47A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8" name="Oval 257"/>
            <p:cNvSpPr/>
            <p:nvPr/>
          </p:nvSpPr>
          <p:spPr>
            <a:xfrm>
              <a:off x="14136624" y="6181344"/>
              <a:ext cx="60960" cy="60960"/>
            </a:xfrm>
            <a:prstGeom prst="ellipse">
              <a:avLst/>
            </a:prstGeom>
            <a:solidFill>
              <a:srgbClr val="2862A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9" name="Oval 258"/>
            <p:cNvSpPr/>
            <p:nvPr/>
          </p:nvSpPr>
          <p:spPr>
            <a:xfrm>
              <a:off x="8686800" y="4773168"/>
              <a:ext cx="60960" cy="60960"/>
            </a:xfrm>
            <a:prstGeom prst="ellipse">
              <a:avLst/>
            </a:prstGeom>
            <a:solidFill>
              <a:srgbClr val="2862A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0" name="Oval 259"/>
            <p:cNvSpPr/>
            <p:nvPr/>
          </p:nvSpPr>
          <p:spPr>
            <a:xfrm>
              <a:off x="6736080" y="5285232"/>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1" name="Oval 260"/>
            <p:cNvSpPr/>
            <p:nvPr/>
          </p:nvSpPr>
          <p:spPr>
            <a:xfrm>
              <a:off x="6979920" y="5285232"/>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4" name="Oval 263"/>
            <p:cNvSpPr/>
            <p:nvPr/>
          </p:nvSpPr>
          <p:spPr>
            <a:xfrm>
              <a:off x="3749039" y="7162800"/>
              <a:ext cx="60960" cy="60960"/>
            </a:xfrm>
            <a:prstGeom prst="ellipse">
              <a:avLst/>
            </a:prstGeom>
            <a:solidFill>
              <a:srgbClr val="C94B4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5" name="al ETS"/>
            <p:cNvSpPr txBox="1"/>
            <p:nvPr/>
          </p:nvSpPr>
          <p:spPr>
            <a:xfrm>
              <a:off x="12070080" y="4983114"/>
              <a:ext cx="609600" cy="201168"/>
            </a:xfrm>
            <a:prstGeom prst="rect">
              <a:avLst/>
            </a:prstGeom>
            <a:noFill/>
            <a:effectLst/>
          </p:spPr>
          <p:txBody>
            <a:bodyPr wrap="none" lIns="0" tIns="0" rIns="0" bIns="0">
              <a:spAutoFit/>
            </a:bodyPr>
            <a:lstStyle/>
            <a:p>
              <a:pPr>
                <a:defRPr sz="1056" b="0">
                  <a:solidFill>
                    <a:srgbClr val="2862AB"/>
                  </a:solidFill>
                  <a:latin typeface="Arial"/>
                </a:defRPr>
              </a:pPr>
              <a:r>
                <a:t>to the ETS</a:t>
              </a:r>
            </a:p>
          </p:txBody>
        </p:sp>
        <p:cxnSp>
          <p:nvCxnSpPr>
            <p:cNvPr id="268" name="Connector 183">
              <a:extLst>
                <a:ext uri="{FF2B5EF4-FFF2-40B4-BE49-F238E27FC236}">
                  <a16:creationId xmlns:a16="http://schemas.microsoft.com/office/drawing/2014/main" id="{D559B236-6F3F-4D40-BF24-104F6F96A77C}"/>
                </a:ext>
              </a:extLst>
            </p:cNvPr>
            <p:cNvCxnSpPr/>
            <p:nvPr/>
          </p:nvCxnSpPr>
          <p:spPr>
            <a:xfrm flipV="1">
              <a:off x="4797468" y="4071710"/>
              <a:ext cx="0" cy="719328"/>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1" name="Connector 171">
              <a:extLst>
                <a:ext uri="{FF2B5EF4-FFF2-40B4-BE49-F238E27FC236}">
                  <a16:creationId xmlns:a16="http://schemas.microsoft.com/office/drawing/2014/main" id="{D6154E15-3FBD-432D-916F-F622BEDD0CE7}"/>
                </a:ext>
              </a:extLst>
            </p:cNvPr>
            <p:cNvCxnSpPr/>
            <p:nvPr/>
          </p:nvCxnSpPr>
          <p:spPr>
            <a:xfrm>
              <a:off x="7040880"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2" name="Connector 171">
              <a:extLst>
                <a:ext uri="{FF2B5EF4-FFF2-40B4-BE49-F238E27FC236}">
                  <a16:creationId xmlns:a16="http://schemas.microsoft.com/office/drawing/2014/main" id="{B6D94FD5-A90A-4368-9D82-B4B937283A27}"/>
                </a:ext>
              </a:extLst>
            </p:cNvPr>
            <p:cNvCxnSpPr/>
            <p:nvPr/>
          </p:nvCxnSpPr>
          <p:spPr>
            <a:xfrm>
              <a:off x="10543034" y="6327648"/>
              <a:ext cx="0" cy="195072"/>
            </a:xfrm>
            <a:prstGeom prst="line">
              <a:avLst/>
            </a:prstGeom>
            <a:ln w="24384">
              <a:solidFill>
                <a:srgbClr val="7F47AE"/>
              </a:solidFill>
              <a:prstDash val="dash"/>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76" name="Connector 187">
              <a:extLst>
                <a:ext uri="{FF2B5EF4-FFF2-40B4-BE49-F238E27FC236}">
                  <a16:creationId xmlns:a16="http://schemas.microsoft.com/office/drawing/2014/main" id="{DF69E418-04F2-479E-B36B-8EF12B750EAB}"/>
                </a:ext>
              </a:extLst>
            </p:cNvPr>
            <p:cNvCxnSpPr/>
            <p:nvPr/>
          </p:nvCxnSpPr>
          <p:spPr>
            <a:xfrm flipV="1">
              <a:off x="6849457" y="7863840"/>
              <a:ext cx="0" cy="701040"/>
            </a:xfrm>
            <a:prstGeom prst="line">
              <a:avLst/>
            </a:prstGeom>
            <a:ln w="36576">
              <a:solidFill>
                <a:srgbClr val="2862AB"/>
              </a:solidFill>
              <a:tailEnd type="triangle" w="med" len="med"/>
            </a:ln>
            <a:effectLst/>
          </p:spPr>
          <p:style>
            <a:lnRef idx="2">
              <a:schemeClr val="accent1"/>
            </a:lnRef>
            <a:fillRef idx="0">
              <a:schemeClr val="accent1"/>
            </a:fillRef>
            <a:effectRef idx="0">
              <a:schemeClr val="accent1"/>
            </a:effectRef>
            <a:fontRef idx="minor">
              <a:schemeClr val="tx1"/>
            </a:fontRef>
          </p:style>
        </p:cxnSp>
      </p:grpSp>
      <p:grpSp>
        <p:nvGrpSpPr>
          <p:cNvPr id="10" name="08 Validación y publicación de resultados"/>
          <p:cNvGrpSpPr/>
          <p:nvPr/>
        </p:nvGrpSpPr>
        <p:grpSpPr>
          <a:xfrm>
            <a:off x="7315200" y="4081272"/>
            <a:ext cx="9327367" cy="5443728"/>
            <a:chOff x="7315200" y="2785872"/>
            <a:chExt cx="9327367" cy="5443728"/>
          </a:xfrm>
        </p:grpSpPr>
        <p:sp>
          <p:nvSpPr>
            <p:cNvPr id="113" name="Rounded Rectangle 112"/>
            <p:cNvSpPr/>
            <p:nvPr/>
          </p:nvSpPr>
          <p:spPr>
            <a:xfrm>
              <a:off x="9814560" y="6522720"/>
              <a:ext cx="1645920" cy="1341120"/>
            </a:xfrm>
            <a:prstGeom prst="roundRect">
              <a:avLst>
                <a:gd name="adj" fmla="val 8181"/>
              </a:avLst>
            </a:prstGeom>
            <a:solidFill>
              <a:srgbClr val="E7F5EF"/>
            </a:solidFill>
            <a:ln w="18288">
              <a:solidFill>
                <a:srgbClr val="2A8B7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4" name="Control de salida"/>
            <p:cNvSpPr txBox="1"/>
            <p:nvPr/>
          </p:nvSpPr>
          <p:spPr>
            <a:xfrm>
              <a:off x="9936480" y="6611112"/>
              <a:ext cx="1761744" cy="228600"/>
            </a:xfrm>
            <a:prstGeom prst="rect">
              <a:avLst/>
            </a:prstGeom>
            <a:noFill/>
            <a:effectLst/>
          </p:spPr>
          <p:txBody>
            <a:bodyPr wrap="none" lIns="0" tIns="0" rIns="0" bIns="0">
              <a:spAutoFit/>
            </a:bodyPr>
            <a:lstStyle/>
            <a:p>
              <a:pPr>
                <a:defRPr sz="1200" b="1">
                  <a:solidFill>
                    <a:srgbClr val="103D62"/>
                  </a:solidFill>
                  <a:latin typeface="Arial"/>
                </a:defRPr>
              </a:pPr>
              <a:r>
                <a:t>Output control</a:t>
              </a:r>
            </a:p>
          </p:txBody>
        </p:sp>
        <p:sp>
          <p:nvSpPr>
            <p:cNvPr id="115" name="Resultados del ETS"/>
            <p:cNvSpPr txBox="1"/>
            <p:nvPr/>
          </p:nvSpPr>
          <p:spPr>
            <a:xfrm>
              <a:off x="9936480" y="6885188"/>
              <a:ext cx="1716145" cy="210312"/>
            </a:xfrm>
            <a:prstGeom prst="rect">
              <a:avLst/>
            </a:prstGeom>
            <a:noFill/>
            <a:effectLst/>
          </p:spPr>
          <p:txBody>
            <a:bodyPr wrap="none" lIns="0" tIns="0" rIns="0" bIns="0">
              <a:spAutoFit/>
            </a:bodyPr>
            <a:lstStyle/>
            <a:p>
              <a:pPr>
                <a:defRPr sz="1104" b="0">
                  <a:solidFill>
                    <a:srgbClr val="355873"/>
                  </a:solidFill>
                  <a:latin typeface="Arial"/>
                </a:defRPr>
              </a:pPr>
              <a:r>
                <a:t>ETS results</a:t>
              </a:r>
            </a:p>
          </p:txBody>
        </p:sp>
        <p:sp>
          <p:nvSpPr>
            <p:cNvPr id="116" name="Revisión / validación"/>
            <p:cNvSpPr txBox="1"/>
            <p:nvPr/>
          </p:nvSpPr>
          <p:spPr>
            <a:xfrm>
              <a:off x="9936480" y="7060448"/>
              <a:ext cx="2002170" cy="210312"/>
            </a:xfrm>
            <a:prstGeom prst="rect">
              <a:avLst/>
            </a:prstGeom>
            <a:noFill/>
            <a:effectLst/>
          </p:spPr>
          <p:txBody>
            <a:bodyPr wrap="none" lIns="0" tIns="0" rIns="0" bIns="0">
              <a:spAutoFit/>
            </a:bodyPr>
            <a:lstStyle/>
            <a:p>
              <a:pPr>
                <a:defRPr sz="1104" b="0">
                  <a:solidFill>
                    <a:srgbClr val="355873"/>
                  </a:solidFill>
                  <a:latin typeface="Arial"/>
                </a:defRPr>
              </a:pPr>
              <a:r>
                <a:t>Review / validation</a:t>
              </a:r>
            </a:p>
          </p:txBody>
        </p:sp>
        <p:sp>
          <p:nvSpPr>
            <p:cNvPr id="117" name="HDAB y operador"/>
            <p:cNvSpPr txBox="1"/>
            <p:nvPr/>
          </p:nvSpPr>
          <p:spPr>
            <a:xfrm>
              <a:off x="9936480" y="7235708"/>
              <a:ext cx="1430121" cy="210312"/>
            </a:xfrm>
            <a:prstGeom prst="rect">
              <a:avLst/>
            </a:prstGeom>
            <a:noFill/>
            <a:effectLst/>
          </p:spPr>
          <p:txBody>
            <a:bodyPr wrap="none" lIns="0" tIns="0" rIns="0" bIns="0">
              <a:spAutoFit/>
            </a:bodyPr>
            <a:lstStyle/>
            <a:p>
              <a:pPr>
                <a:defRPr sz="1104" b="0">
                  <a:solidFill>
                    <a:srgbClr val="355873"/>
                  </a:solidFill>
                  <a:latin typeface="Arial"/>
                </a:defRPr>
              </a:pPr>
              <a:r>
                <a:t>HDAB and operator</a:t>
              </a:r>
            </a:p>
          </p:txBody>
        </p:sp>
        <p:sp>
          <p:nvSpPr>
            <p:cNvPr id="122" name="Rounded Rectangle 121"/>
            <p:cNvSpPr/>
            <p:nvPr/>
          </p:nvSpPr>
          <p:spPr>
            <a:xfrm>
              <a:off x="12100560" y="2785872"/>
              <a:ext cx="1767840" cy="1115568"/>
            </a:xfrm>
            <a:prstGeom prst="roundRect">
              <a:avLst>
                <a:gd name="adj" fmla="val 9836"/>
              </a:avLst>
            </a:prstGeom>
            <a:solidFill>
              <a:srgbClr val="E8F4FA"/>
            </a:solidFill>
            <a:ln w="18288">
              <a:solidFill>
                <a:srgbClr val="087FA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23" name="Power BI Cloud"/>
            <p:cNvSpPr txBox="1"/>
            <p:nvPr/>
          </p:nvSpPr>
          <p:spPr>
            <a:xfrm>
              <a:off x="12222480" y="2856341"/>
              <a:ext cx="1624949" cy="256032"/>
            </a:xfrm>
            <a:prstGeom prst="rect">
              <a:avLst/>
            </a:prstGeom>
            <a:noFill/>
            <a:effectLst/>
          </p:spPr>
          <p:txBody>
            <a:bodyPr wrap="none" lIns="0" tIns="0" rIns="0" bIns="0">
              <a:spAutoFit/>
            </a:bodyPr>
            <a:lstStyle/>
            <a:p>
              <a:pPr>
                <a:defRPr sz="1344" b="1">
                  <a:solidFill>
                    <a:srgbClr val="103D62"/>
                  </a:solidFill>
                  <a:latin typeface="Arial"/>
                </a:defRPr>
              </a:pPr>
              <a:r>
                <a:t>Power BI Cloud</a:t>
              </a:r>
            </a:p>
          </p:txBody>
        </p:sp>
        <p:sp>
          <p:nvSpPr>
            <p:cNvPr id="124" name="Solo resultados"/>
            <p:cNvSpPr txBox="1"/>
            <p:nvPr/>
          </p:nvSpPr>
          <p:spPr>
            <a:xfrm>
              <a:off x="12222480" y="3142366"/>
              <a:ext cx="1492300" cy="219456"/>
            </a:xfrm>
            <a:prstGeom prst="rect">
              <a:avLst/>
            </a:prstGeom>
            <a:noFill/>
            <a:effectLst/>
          </p:spPr>
          <p:txBody>
            <a:bodyPr wrap="none" lIns="0" tIns="0" rIns="0" bIns="0">
              <a:spAutoFit/>
            </a:bodyPr>
            <a:lstStyle/>
            <a:p>
              <a:pPr>
                <a:defRPr sz="1152" b="0">
                  <a:solidFill>
                    <a:srgbClr val="355873"/>
                  </a:solidFill>
                  <a:latin typeface="Arial"/>
                </a:defRPr>
              </a:pPr>
              <a:r>
                <a:t>Only results</a:t>
              </a:r>
            </a:p>
          </p:txBody>
        </p:sp>
        <p:sp>
          <p:nvSpPr>
            <p:cNvPr id="125" name="aprobados para"/>
            <p:cNvSpPr txBox="1"/>
            <p:nvPr/>
          </p:nvSpPr>
          <p:spPr>
            <a:xfrm>
              <a:off x="12222480" y="3325246"/>
              <a:ext cx="1392814" cy="219456"/>
            </a:xfrm>
            <a:prstGeom prst="rect">
              <a:avLst/>
            </a:prstGeom>
            <a:noFill/>
            <a:effectLst/>
          </p:spPr>
          <p:txBody>
            <a:bodyPr wrap="none" lIns="0" tIns="0" rIns="0" bIns="0">
              <a:spAutoFit/>
            </a:bodyPr>
            <a:lstStyle/>
            <a:p>
              <a:pPr>
                <a:defRPr sz="1152" b="0">
                  <a:solidFill>
                    <a:srgbClr val="355873"/>
                  </a:solidFill>
                  <a:latin typeface="Arial"/>
                </a:defRPr>
              </a:pPr>
              <a:r>
                <a:t>approved for</a:t>
              </a:r>
            </a:p>
          </p:txBody>
        </p:sp>
        <p:sp>
          <p:nvSpPr>
            <p:cNvPr id="126" name="publicación"/>
            <p:cNvSpPr txBox="1"/>
            <p:nvPr/>
          </p:nvSpPr>
          <p:spPr>
            <a:xfrm>
              <a:off x="12222480" y="3508126"/>
              <a:ext cx="1094353" cy="219456"/>
            </a:xfrm>
            <a:prstGeom prst="rect">
              <a:avLst/>
            </a:prstGeom>
            <a:noFill/>
            <a:effectLst/>
          </p:spPr>
          <p:txBody>
            <a:bodyPr wrap="none" lIns="0" tIns="0" rIns="0" bIns="0">
              <a:spAutoFit/>
            </a:bodyPr>
            <a:lstStyle/>
            <a:p>
              <a:pPr>
                <a:defRPr sz="1152" b="0">
                  <a:solidFill>
                    <a:srgbClr val="355873"/>
                  </a:solidFill>
                  <a:latin typeface="Arial"/>
                </a:defRPr>
              </a:pPr>
              <a:r>
                <a:t>publication</a:t>
              </a:r>
            </a:p>
          </p:txBody>
        </p:sp>
        <p:sp>
          <p:nvSpPr>
            <p:cNvPr id="151" name="Rounded Rectangle 150"/>
            <p:cNvSpPr/>
            <p:nvPr/>
          </p:nvSpPr>
          <p:spPr>
            <a:xfrm>
              <a:off x="14630400" y="6644640"/>
              <a:ext cx="1584960" cy="475488"/>
            </a:xfrm>
            <a:prstGeom prst="roundRect">
              <a:avLst>
                <a:gd name="adj" fmla="val 23076"/>
              </a:avLst>
            </a:prstGeom>
            <a:solidFill>
              <a:srgbClr val="E7F5EF"/>
            </a:solidFill>
            <a:ln w="18288">
              <a:solidFill>
                <a:srgbClr val="2A8B7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52" name="Acceso a resultados"/>
            <p:cNvSpPr txBox="1"/>
            <p:nvPr/>
          </p:nvSpPr>
          <p:spPr>
            <a:xfrm>
              <a:off x="14752320" y="6739006"/>
              <a:ext cx="1890247" cy="219456"/>
            </a:xfrm>
            <a:prstGeom prst="rect">
              <a:avLst/>
            </a:prstGeom>
            <a:noFill/>
            <a:effectLst/>
          </p:spPr>
          <p:txBody>
            <a:bodyPr wrap="none" lIns="0" tIns="0" rIns="0" bIns="0">
              <a:spAutoFit/>
            </a:bodyPr>
            <a:lstStyle/>
            <a:p>
              <a:pPr>
                <a:defRPr sz="1152" b="1">
                  <a:solidFill>
                    <a:srgbClr val="103D62"/>
                  </a:solidFill>
                  <a:latin typeface="Arial"/>
                </a:defRPr>
              </a:pPr>
              <a:r>
                <a:rPr dirty="0" err="1"/>
                <a:t>Access to results</a:t>
              </a:r>
              <a:endParaRPr dirty="0"/>
            </a:p>
          </p:txBody>
        </p:sp>
        <p:cxnSp>
          <p:nvCxnSpPr>
            <p:cNvPr id="217" name="Connector 216"/>
            <p:cNvCxnSpPr/>
            <p:nvPr/>
          </p:nvCxnSpPr>
          <p:spPr>
            <a:xfrm>
              <a:off x="7315200" y="4084320"/>
              <a:ext cx="0" cy="292608"/>
            </a:xfrm>
            <a:prstGeom prst="line">
              <a:avLst/>
            </a:prstGeom>
            <a:ln w="30480">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18" name="Connector 217"/>
            <p:cNvCxnSpPr/>
            <p:nvPr/>
          </p:nvCxnSpPr>
          <p:spPr>
            <a:xfrm>
              <a:off x="7315200" y="4376928"/>
              <a:ext cx="4218432" cy="0"/>
            </a:xfrm>
            <a:prstGeom prst="line">
              <a:avLst/>
            </a:prstGeom>
            <a:ln w="30480">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19" name="Connector 218"/>
            <p:cNvCxnSpPr/>
            <p:nvPr/>
          </p:nvCxnSpPr>
          <p:spPr>
            <a:xfrm>
              <a:off x="11533632" y="4376928"/>
              <a:ext cx="0" cy="3761232"/>
            </a:xfrm>
            <a:prstGeom prst="line">
              <a:avLst/>
            </a:prstGeom>
            <a:ln w="30480">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0" name="Connector 219"/>
            <p:cNvCxnSpPr/>
            <p:nvPr/>
          </p:nvCxnSpPr>
          <p:spPr>
            <a:xfrm flipH="1">
              <a:off x="10668000" y="8138160"/>
              <a:ext cx="865632" cy="0"/>
            </a:xfrm>
            <a:prstGeom prst="line">
              <a:avLst/>
            </a:prstGeom>
            <a:ln w="30480">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1" name="Connector 220"/>
            <p:cNvCxnSpPr/>
            <p:nvPr/>
          </p:nvCxnSpPr>
          <p:spPr>
            <a:xfrm flipV="1">
              <a:off x="10668000" y="7863840"/>
              <a:ext cx="0" cy="27432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22" name="Connector 221"/>
            <p:cNvCxnSpPr/>
            <p:nvPr/>
          </p:nvCxnSpPr>
          <p:spPr>
            <a:xfrm>
              <a:off x="9174480" y="4084320"/>
              <a:ext cx="0" cy="292608"/>
            </a:xfrm>
            <a:prstGeom prst="line">
              <a:avLst/>
            </a:prstGeom>
            <a:ln w="30480">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3" name="Connector 222"/>
            <p:cNvCxnSpPr/>
            <p:nvPr/>
          </p:nvCxnSpPr>
          <p:spPr>
            <a:xfrm>
              <a:off x="9570720" y="7394447"/>
              <a:ext cx="243840" cy="0"/>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24" name="Connector 223"/>
            <p:cNvCxnSpPr/>
            <p:nvPr/>
          </p:nvCxnSpPr>
          <p:spPr>
            <a:xfrm flipH="1">
              <a:off x="11795760" y="7741920"/>
              <a:ext cx="304800" cy="0"/>
            </a:xfrm>
            <a:prstGeom prst="line">
              <a:avLst/>
            </a:prstGeom>
            <a:ln w="24384">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5" name="Connector 224"/>
            <p:cNvCxnSpPr/>
            <p:nvPr/>
          </p:nvCxnSpPr>
          <p:spPr>
            <a:xfrm>
              <a:off x="11795760" y="7741920"/>
              <a:ext cx="0" cy="487680"/>
            </a:xfrm>
            <a:prstGeom prst="line">
              <a:avLst/>
            </a:prstGeom>
            <a:ln w="24384">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6" name="Connector 225"/>
            <p:cNvCxnSpPr/>
            <p:nvPr/>
          </p:nvCxnSpPr>
          <p:spPr>
            <a:xfrm flipH="1">
              <a:off x="11094720" y="8229600"/>
              <a:ext cx="701040" cy="0"/>
            </a:xfrm>
            <a:prstGeom prst="line">
              <a:avLst/>
            </a:prstGeom>
            <a:ln w="24384">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7" name="Connector 226"/>
            <p:cNvCxnSpPr/>
            <p:nvPr/>
          </p:nvCxnSpPr>
          <p:spPr>
            <a:xfrm flipV="1">
              <a:off x="11094720" y="7863840"/>
              <a:ext cx="0" cy="365760"/>
            </a:xfrm>
            <a:prstGeom prst="line">
              <a:avLst/>
            </a:prstGeom>
            <a:ln w="24384">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28" name="Connector 227"/>
            <p:cNvCxnSpPr/>
            <p:nvPr/>
          </p:nvCxnSpPr>
          <p:spPr>
            <a:xfrm>
              <a:off x="11460480" y="7376160"/>
              <a:ext cx="408432" cy="0"/>
            </a:xfrm>
            <a:prstGeom prst="line">
              <a:avLst/>
            </a:prstGeom>
            <a:ln w="36576">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29" name="Connector 228"/>
            <p:cNvCxnSpPr/>
            <p:nvPr/>
          </p:nvCxnSpPr>
          <p:spPr>
            <a:xfrm flipV="1">
              <a:off x="11868912" y="5590032"/>
              <a:ext cx="0" cy="1786128"/>
            </a:xfrm>
            <a:prstGeom prst="line">
              <a:avLst/>
            </a:prstGeom>
            <a:ln w="36576">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30" name="Connector 229"/>
            <p:cNvCxnSpPr/>
            <p:nvPr/>
          </p:nvCxnSpPr>
          <p:spPr>
            <a:xfrm>
              <a:off x="11868912" y="5590032"/>
              <a:ext cx="2365248" cy="0"/>
            </a:xfrm>
            <a:prstGeom prst="line">
              <a:avLst/>
            </a:prstGeom>
            <a:ln w="36576">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31" name="Connector 230"/>
            <p:cNvCxnSpPr/>
            <p:nvPr/>
          </p:nvCxnSpPr>
          <p:spPr>
            <a:xfrm>
              <a:off x="14234160" y="5590032"/>
              <a:ext cx="0" cy="1292352"/>
            </a:xfrm>
            <a:prstGeom prst="line">
              <a:avLst/>
            </a:prstGeom>
            <a:ln w="36576">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32" name="Connector 231"/>
            <p:cNvCxnSpPr/>
            <p:nvPr/>
          </p:nvCxnSpPr>
          <p:spPr>
            <a:xfrm>
              <a:off x="14234160" y="6882384"/>
              <a:ext cx="396240" cy="0"/>
            </a:xfrm>
            <a:prstGeom prst="line">
              <a:avLst/>
            </a:prstGeom>
            <a:ln w="36576">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cxnSp>
          <p:nvCxnSpPr>
            <p:cNvPr id="233" name="Connector 232"/>
            <p:cNvCxnSpPr/>
            <p:nvPr/>
          </p:nvCxnSpPr>
          <p:spPr>
            <a:xfrm flipV="1">
              <a:off x="12984480" y="3901440"/>
              <a:ext cx="0" cy="1688592"/>
            </a:xfrm>
            <a:prstGeom prst="line">
              <a:avLst/>
            </a:prstGeom>
            <a:ln w="30480">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34" name="④ Resultados"/>
            <p:cNvSpPr txBox="1"/>
            <p:nvPr/>
          </p:nvSpPr>
          <p:spPr>
            <a:xfrm>
              <a:off x="12070080" y="5220858"/>
              <a:ext cx="1094353" cy="201168"/>
            </a:xfrm>
            <a:prstGeom prst="rect">
              <a:avLst/>
            </a:prstGeom>
            <a:noFill/>
            <a:effectLst/>
          </p:spPr>
          <p:txBody>
            <a:bodyPr wrap="none" lIns="0" tIns="0" rIns="0" bIns="0">
              <a:spAutoFit/>
            </a:bodyPr>
            <a:lstStyle/>
            <a:p>
              <a:pPr>
                <a:defRPr sz="1056" b="0">
                  <a:solidFill>
                    <a:srgbClr val="2A8B75"/>
                  </a:solidFill>
                  <a:latin typeface="Arial"/>
                </a:defRPr>
              </a:pPr>
              <a:r>
                <a:t>④ Reviewed</a:t>
              </a:r>
            </a:p>
          </p:txBody>
        </p:sp>
        <p:cxnSp>
          <p:nvCxnSpPr>
            <p:cNvPr id="235" name="Connector 234"/>
            <p:cNvCxnSpPr/>
            <p:nvPr/>
          </p:nvCxnSpPr>
          <p:spPr>
            <a:xfrm flipV="1">
              <a:off x="10424160" y="5772912"/>
              <a:ext cx="0" cy="749808"/>
            </a:xfrm>
            <a:prstGeom prst="line">
              <a:avLst/>
            </a:prstGeom>
            <a:ln w="24384">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36" name="Connector 235"/>
            <p:cNvCxnSpPr/>
            <p:nvPr/>
          </p:nvCxnSpPr>
          <p:spPr>
            <a:xfrm>
              <a:off x="10424160" y="5772912"/>
              <a:ext cx="457200" cy="0"/>
            </a:xfrm>
            <a:prstGeom prst="line">
              <a:avLst/>
            </a:prstGeom>
            <a:ln w="24384">
              <a:solidFill>
                <a:srgbClr val="2A8B75"/>
              </a:solidFill>
            </a:ln>
            <a:effectLst/>
          </p:spPr>
          <p:style>
            <a:lnRef idx="2">
              <a:schemeClr val="accent1"/>
            </a:lnRef>
            <a:fillRef idx="0">
              <a:schemeClr val="accent1"/>
            </a:fillRef>
            <a:effectRef idx="0">
              <a:schemeClr val="accent1"/>
            </a:effectRef>
            <a:fontRef idx="minor">
              <a:schemeClr val="tx1"/>
            </a:fontRef>
          </p:style>
        </p:cxnSp>
        <p:cxnSp>
          <p:nvCxnSpPr>
            <p:cNvPr id="237" name="Connector 236"/>
            <p:cNvCxnSpPr/>
            <p:nvPr/>
          </p:nvCxnSpPr>
          <p:spPr>
            <a:xfrm flipV="1">
              <a:off x="10881360" y="4084320"/>
              <a:ext cx="0" cy="1688592"/>
            </a:xfrm>
            <a:prstGeom prst="line">
              <a:avLst/>
            </a:prstGeom>
            <a:ln w="24384">
              <a:solidFill>
                <a:srgbClr val="2A8B75"/>
              </a:solidFill>
              <a:tailEnd type="triangle" w="med" len="med"/>
            </a:ln>
            <a:effectLst/>
          </p:spPr>
          <p:style>
            <a:lnRef idx="2">
              <a:schemeClr val="accent1"/>
            </a:lnRef>
            <a:fillRef idx="0">
              <a:schemeClr val="accent1"/>
            </a:fillRef>
            <a:effectRef idx="0">
              <a:schemeClr val="accent1"/>
            </a:effectRef>
            <a:fontRef idx="minor">
              <a:schemeClr val="tx1"/>
            </a:fontRef>
          </p:style>
        </p:cxnSp>
        <p:sp>
          <p:nvSpPr>
            <p:cNvPr id="262" name="Oval 261"/>
            <p:cNvSpPr/>
            <p:nvPr/>
          </p:nvSpPr>
          <p:spPr>
            <a:xfrm>
              <a:off x="9144000" y="4346448"/>
              <a:ext cx="60960" cy="60960"/>
            </a:xfrm>
            <a:prstGeom prst="ellipse">
              <a:avLst/>
            </a:prstGeom>
            <a:solidFill>
              <a:srgbClr val="2A8B7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3" name="Oval 262"/>
            <p:cNvSpPr/>
            <p:nvPr/>
          </p:nvSpPr>
          <p:spPr>
            <a:xfrm>
              <a:off x="12954000" y="5559552"/>
              <a:ext cx="60960" cy="60960"/>
            </a:xfrm>
            <a:prstGeom prst="ellipse">
              <a:avLst/>
            </a:prstGeom>
            <a:solidFill>
              <a:srgbClr val="2A8B7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6" name="revisados"/>
            <p:cNvSpPr txBox="1"/>
            <p:nvPr/>
          </p:nvSpPr>
          <p:spPr>
            <a:xfrm>
              <a:off x="12070080" y="5391546"/>
              <a:ext cx="820765" cy="201168"/>
            </a:xfrm>
            <a:prstGeom prst="rect">
              <a:avLst/>
            </a:prstGeom>
            <a:noFill/>
            <a:effectLst/>
          </p:spPr>
          <p:txBody>
            <a:bodyPr wrap="none" lIns="0" tIns="0" rIns="0" bIns="0">
              <a:spAutoFit/>
            </a:bodyPr>
            <a:lstStyle/>
            <a:p>
              <a:pPr>
                <a:defRPr sz="1056" b="0">
                  <a:solidFill>
                    <a:srgbClr val="2A8B75"/>
                  </a:solidFill>
                  <a:latin typeface="Arial"/>
                </a:defRPr>
              </a:pPr>
              <a:r>
                <a:t>results</a:t>
              </a:r>
            </a:p>
          </p:txBody>
        </p:sp>
      </p:grpSp>
      <p:sp>
        <p:nvSpPr>
          <p:cNvPr id="269" name="Acceso a resultados">
            <a:extLst>
              <a:ext uri="{FF2B5EF4-FFF2-40B4-BE49-F238E27FC236}">
                <a16:creationId xmlns:a16="http://schemas.microsoft.com/office/drawing/2014/main" id="{F8499FFA-72AF-474B-8444-3FE599840A49}"/>
              </a:ext>
            </a:extLst>
          </p:cNvPr>
          <p:cNvSpPr txBox="1"/>
          <p:nvPr/>
        </p:nvSpPr>
        <p:spPr>
          <a:xfrm>
            <a:off x="14700992" y="7409688"/>
            <a:ext cx="974626" cy="177293"/>
          </a:xfrm>
          <a:prstGeom prst="rect">
            <a:avLst/>
          </a:prstGeom>
          <a:noFill/>
          <a:effectLst/>
        </p:spPr>
        <p:txBody>
          <a:bodyPr wrap="none" lIns="0" tIns="0" rIns="0" bIns="0">
            <a:spAutoFit/>
          </a:bodyPr>
          <a:lstStyle/>
          <a:p>
            <a:pPr>
              <a:defRPr sz="1152" b="1">
                <a:solidFill>
                  <a:srgbClr val="103D62"/>
                </a:solidFill>
                <a:latin typeface="Arial"/>
              </a:defRPr>
            </a:pPr>
            <a:r>
              <a:rPr dirty="0" err="1"/>
              <a:t>Access to ETS</a:t>
            </a:r>
            <a:endParaRPr dirty="0"/>
          </a:p>
        </p:txBody>
      </p:sp>
      <p:sp>
        <p:nvSpPr>
          <p:cNvPr id="274" name="API de catálogo">
            <a:extLst>
              <a:ext uri="{FF2B5EF4-FFF2-40B4-BE49-F238E27FC236}">
                <a16:creationId xmlns:a16="http://schemas.microsoft.com/office/drawing/2014/main" id="{7B0DADCD-9B21-4C82-A267-7FEB17E6AC97}"/>
              </a:ext>
            </a:extLst>
          </p:cNvPr>
          <p:cNvSpPr txBox="1"/>
          <p:nvPr/>
        </p:nvSpPr>
        <p:spPr>
          <a:xfrm>
            <a:off x="9922738" y="4916217"/>
            <a:ext cx="1166986" cy="162480"/>
          </a:xfrm>
          <a:prstGeom prst="rect">
            <a:avLst/>
          </a:prstGeom>
          <a:noFill/>
          <a:effectLst/>
        </p:spPr>
        <p:txBody>
          <a:bodyPr wrap="none" lIns="0" tIns="0" rIns="0" bIns="0">
            <a:spAutoFit/>
          </a:bodyPr>
          <a:lstStyle/>
          <a:p>
            <a:pPr>
              <a:defRPr sz="1056" b="0">
                <a:solidFill>
                  <a:srgbClr val="355873"/>
                </a:solidFill>
                <a:latin typeface="Arial"/>
              </a:defRPr>
            </a:pPr>
            <a:r>
              <a:rPr lang="en-GB" dirty="0"/>
              <a:t>InferIA AI search</a:t>
            </a:r>
            <a:endParaRPr dirty="0"/>
          </a:p>
        </p:txBody>
      </p:sp>
      <p:sp>
        <p:nvSpPr>
          <p:cNvPr id="277" name="Rounded Rectangle 276"/>
          <p:cNvSpPr/>
          <p:nvPr/>
        </p:nvSpPr>
        <p:spPr>
          <a:xfrm>
            <a:off x="6720840" y="658368"/>
            <a:ext cx="8001000" cy="603504"/>
          </a:xfrm>
          <a:prstGeom prst="roundRect">
            <a:avLst>
              <a:gd name="adj" fmla="val 5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8" name="TextBox 277"/>
          <p:cNvSpPr txBox="1"/>
          <p:nvPr/>
        </p:nvSpPr>
        <p:spPr>
          <a:xfrm>
            <a:off x="6858000" y="658368"/>
            <a:ext cx="7726679" cy="603504"/>
          </a:xfrm>
          <a:prstGeom prst="rect">
            <a:avLst/>
          </a:prstGeom>
          <a:noFill/>
        </p:spPr>
        <p:txBody>
          <a:bodyPr wrap="square" lIns="36576" tIns="18288" rIns="36576" bIns="18288" anchor="ctr">
            <a:spAutoFit/>
          </a:bodyPr>
          <a:lstStyle/>
          <a:p>
            <a:pPr algn="ctr">
              <a:spcAft>
                <a:spcPts val="400"/>
              </a:spcAft>
            </a:pPr>
            <a:r>
              <a:rPr sz="1700" b="1" i="0">
                <a:solidFill>
                  <a:srgbClr val="FFCB1B"/>
                </a:solidFill>
                <a:latin typeface="Arial"/>
              </a:rPr>
              <a:t>Step 8 of 8</a:t>
            </a:r>
            <a:r>
              <a:rPr sz="1700" b="1" i="0">
                <a:solidFill>
                  <a:srgbClr val="FFFFFF"/>
                </a:solidFill>
                <a:latin typeface="Arial"/>
              </a:rPr>
              <a:t>   ·   Validation and publication of results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A sovereign-first hybrid infrastructure, sized for analytics and AI</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INFRASTRUCTURE</a:t>
            </a:r>
            <a:r>
              <a:rPr sz="1500" b="0" i="0">
                <a:solidFill>
                  <a:srgbClr val="24384B"/>
                </a:solidFill>
                <a:latin typeface="Arial"/>
              </a:rPr>
              <a:t>     Public data centres by default; cloud by exception</a:t>
            </a:r>
          </a:p>
        </p:txBody>
      </p:sp>
      <p:sp>
        <p:nvSpPr>
          <p:cNvPr id="5" name="Rounded Rectangle 4"/>
          <p:cNvSpPr/>
          <p:nvPr/>
        </p:nvSpPr>
        <p:spPr>
          <a:xfrm>
            <a:off x="685800" y="2148840"/>
            <a:ext cx="4069080" cy="274320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ectangle 5"/>
          <p:cNvSpPr/>
          <p:nvPr/>
        </p:nvSpPr>
        <p:spPr>
          <a:xfrm>
            <a:off x="685800" y="2377440"/>
            <a:ext cx="109728" cy="2286000"/>
          </a:xfrm>
          <a:prstGeom prst="rect">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1005840" y="2313432"/>
            <a:ext cx="3611880" cy="822960"/>
          </a:xfrm>
          <a:prstGeom prst="rect">
            <a:avLst/>
          </a:prstGeom>
          <a:noFill/>
        </p:spPr>
        <p:txBody>
          <a:bodyPr wrap="square" lIns="36576" tIns="18288" rIns="36576" bIns="18288" anchor="t">
            <a:spAutoFit/>
          </a:bodyPr>
          <a:lstStyle/>
          <a:p>
            <a:pPr algn="l">
              <a:spcAft>
                <a:spcPts val="400"/>
              </a:spcAft>
            </a:pPr>
            <a:r>
              <a:rPr sz="4000" b="1" i="0">
                <a:solidFill>
                  <a:srgbClr val="00215C"/>
                </a:solidFill>
                <a:latin typeface="Arial"/>
              </a:rPr>
              <a:t>3,920</a:t>
            </a:r>
          </a:p>
        </p:txBody>
      </p:sp>
      <p:sp>
        <p:nvSpPr>
          <p:cNvPr id="8" name="TextBox 7"/>
          <p:cNvSpPr txBox="1"/>
          <p:nvPr/>
        </p:nvSpPr>
        <p:spPr>
          <a:xfrm>
            <a:off x="1005840" y="3172968"/>
            <a:ext cx="36118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physical cores</a:t>
            </a:r>
          </a:p>
        </p:txBody>
      </p:sp>
      <p:sp>
        <p:nvSpPr>
          <p:cNvPr id="9" name="TextBox 8"/>
          <p:cNvSpPr txBox="1"/>
          <p:nvPr/>
        </p:nvSpPr>
        <p:spPr>
          <a:xfrm>
            <a:off x="1005840" y="3593592"/>
            <a:ext cx="3611880" cy="118872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76 Lenovo SR650 V3 servers · 152 TB RAM</a:t>
            </a:r>
          </a:p>
        </p:txBody>
      </p:sp>
      <p:sp>
        <p:nvSpPr>
          <p:cNvPr id="10" name="Rounded Rectangle 9"/>
          <p:cNvSpPr/>
          <p:nvPr/>
        </p:nvSpPr>
        <p:spPr>
          <a:xfrm>
            <a:off x="4983480" y="2148840"/>
            <a:ext cx="4069080" cy="274320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Rectangle 10"/>
          <p:cNvSpPr/>
          <p:nvPr/>
        </p:nvSpPr>
        <p:spPr>
          <a:xfrm>
            <a:off x="4983480" y="2377440"/>
            <a:ext cx="109728" cy="2286000"/>
          </a:xfrm>
          <a:prstGeom prst="rect">
            <a:avLst/>
          </a:prstGeom>
          <a:solidFill>
            <a:srgbClr val="09B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5303520" y="2313432"/>
            <a:ext cx="3611880" cy="822960"/>
          </a:xfrm>
          <a:prstGeom prst="rect">
            <a:avLst/>
          </a:prstGeom>
          <a:noFill/>
        </p:spPr>
        <p:txBody>
          <a:bodyPr wrap="square" lIns="36576" tIns="18288" rIns="36576" bIns="18288" anchor="t">
            <a:spAutoFit/>
          </a:bodyPr>
          <a:lstStyle/>
          <a:p>
            <a:pPr algn="l">
              <a:spcAft>
                <a:spcPts val="400"/>
              </a:spcAft>
            </a:pPr>
            <a:r>
              <a:rPr sz="4000" b="1" i="0">
                <a:solidFill>
                  <a:srgbClr val="00215C"/>
                </a:solidFill>
                <a:latin typeface="Arial"/>
              </a:rPr>
              <a:t>24</a:t>
            </a:r>
          </a:p>
        </p:txBody>
      </p:sp>
      <p:sp>
        <p:nvSpPr>
          <p:cNvPr id="13" name="TextBox 12"/>
          <p:cNvSpPr txBox="1"/>
          <p:nvPr/>
        </p:nvSpPr>
        <p:spPr>
          <a:xfrm>
            <a:off x="5303520" y="3172968"/>
            <a:ext cx="36118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NVIDIA L40S GPUs</a:t>
            </a:r>
          </a:p>
        </p:txBody>
      </p:sp>
      <p:sp>
        <p:nvSpPr>
          <p:cNvPr id="14" name="TextBox 13"/>
          <p:cNvSpPr txBox="1"/>
          <p:nvPr/>
        </p:nvSpPr>
        <p:spPr>
          <a:xfrm>
            <a:off x="5303520" y="3593592"/>
            <a:ext cx="3611880" cy="118872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48 GB each · inference, vision, training</a:t>
            </a:r>
          </a:p>
        </p:txBody>
      </p:sp>
      <p:sp>
        <p:nvSpPr>
          <p:cNvPr id="15" name="Rounded Rectangle 14"/>
          <p:cNvSpPr/>
          <p:nvPr/>
        </p:nvSpPr>
        <p:spPr>
          <a:xfrm>
            <a:off x="9281160" y="2148840"/>
            <a:ext cx="4069080" cy="274320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Rectangle 15"/>
          <p:cNvSpPr/>
          <p:nvPr/>
        </p:nvSpPr>
        <p:spPr>
          <a:xfrm>
            <a:off x="9281160" y="2377440"/>
            <a:ext cx="109728" cy="2286000"/>
          </a:xfrm>
          <a:prstGeom prst="rect">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9601200" y="2313432"/>
            <a:ext cx="3611880" cy="822960"/>
          </a:xfrm>
          <a:prstGeom prst="rect">
            <a:avLst/>
          </a:prstGeom>
          <a:noFill/>
        </p:spPr>
        <p:txBody>
          <a:bodyPr wrap="square" lIns="36576" tIns="18288" rIns="36576" bIns="18288" anchor="t">
            <a:spAutoFit/>
          </a:bodyPr>
          <a:lstStyle/>
          <a:p>
            <a:pPr algn="l">
              <a:spcAft>
                <a:spcPts val="400"/>
              </a:spcAft>
            </a:pPr>
            <a:r>
              <a:rPr sz="4000" b="1" i="0">
                <a:solidFill>
                  <a:srgbClr val="00215C"/>
                </a:solidFill>
                <a:latin typeface="Arial"/>
              </a:rPr>
              <a:t>7</a:t>
            </a:r>
          </a:p>
        </p:txBody>
      </p:sp>
      <p:sp>
        <p:nvSpPr>
          <p:cNvPr id="18" name="TextBox 17"/>
          <p:cNvSpPr txBox="1"/>
          <p:nvPr/>
        </p:nvSpPr>
        <p:spPr>
          <a:xfrm>
            <a:off x="9601200" y="3172968"/>
            <a:ext cx="36118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NVIDIA B300 servers</a:t>
            </a:r>
          </a:p>
        </p:txBody>
      </p:sp>
      <p:sp>
        <p:nvSpPr>
          <p:cNvPr id="19" name="TextBox 18"/>
          <p:cNvSpPr txBox="1"/>
          <p:nvPr/>
        </p:nvSpPr>
        <p:spPr>
          <a:xfrm>
            <a:off x="9601200" y="3593592"/>
            <a:ext cx="3611880" cy="118872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Sovereign AI inference module</a:t>
            </a:r>
          </a:p>
        </p:txBody>
      </p:sp>
      <p:sp>
        <p:nvSpPr>
          <p:cNvPr id="20" name="Rounded Rectangle 19"/>
          <p:cNvSpPr/>
          <p:nvPr/>
        </p:nvSpPr>
        <p:spPr>
          <a:xfrm>
            <a:off x="13578840" y="2148840"/>
            <a:ext cx="4069080" cy="2743200"/>
          </a:xfrm>
          <a:prstGeom prst="roundRect">
            <a:avLst>
              <a:gd name="adj" fmla="val 6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Rectangle 20"/>
          <p:cNvSpPr/>
          <p:nvPr/>
        </p:nvSpPr>
        <p:spPr>
          <a:xfrm>
            <a:off x="13578840" y="2377440"/>
            <a:ext cx="109728" cy="2286000"/>
          </a:xfrm>
          <a:prstGeom prst="rect">
            <a:avLst/>
          </a:prstGeom>
          <a:solidFill>
            <a:srgbClr val="A68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TextBox 21"/>
          <p:cNvSpPr txBox="1"/>
          <p:nvPr/>
        </p:nvSpPr>
        <p:spPr>
          <a:xfrm>
            <a:off x="13898880" y="2313432"/>
            <a:ext cx="3611880" cy="822960"/>
          </a:xfrm>
          <a:prstGeom prst="rect">
            <a:avLst/>
          </a:prstGeom>
          <a:noFill/>
        </p:spPr>
        <p:txBody>
          <a:bodyPr wrap="square" lIns="36576" tIns="18288" rIns="36576" bIns="18288" anchor="t">
            <a:spAutoFit/>
          </a:bodyPr>
          <a:lstStyle/>
          <a:p>
            <a:pPr algn="l">
              <a:spcAft>
                <a:spcPts val="400"/>
              </a:spcAft>
            </a:pPr>
            <a:r>
              <a:rPr sz="4000" b="1" i="0">
                <a:solidFill>
                  <a:srgbClr val="00215C"/>
                </a:solidFill>
                <a:latin typeface="Arial"/>
              </a:rPr>
              <a:t>10.78 PiB</a:t>
            </a:r>
          </a:p>
        </p:txBody>
      </p:sp>
      <p:sp>
        <p:nvSpPr>
          <p:cNvPr id="23" name="TextBox 22"/>
          <p:cNvSpPr txBox="1"/>
          <p:nvPr/>
        </p:nvSpPr>
        <p:spPr>
          <a:xfrm>
            <a:off x="13898880" y="3172968"/>
            <a:ext cx="3611880" cy="411480"/>
          </a:xfrm>
          <a:prstGeom prst="rect">
            <a:avLst/>
          </a:prstGeom>
          <a:noFill/>
        </p:spPr>
        <p:txBody>
          <a:bodyPr wrap="square" lIns="36576" tIns="18288" rIns="36576" bIns="18288" anchor="t">
            <a:spAutoFit/>
          </a:bodyPr>
          <a:lstStyle/>
          <a:p>
            <a:pPr algn="l">
              <a:spcAft>
                <a:spcPts val="400"/>
              </a:spcAft>
            </a:pPr>
            <a:r>
              <a:rPr sz="1700" b="1" i="0">
                <a:solidFill>
                  <a:srgbClr val="00215C"/>
                </a:solidFill>
                <a:latin typeface="Arial"/>
              </a:rPr>
              <a:t>usable storage</a:t>
            </a:r>
          </a:p>
        </p:txBody>
      </p:sp>
      <p:sp>
        <p:nvSpPr>
          <p:cNvPr id="24" name="TextBox 23"/>
          <p:cNvSpPr txBox="1"/>
          <p:nvPr/>
        </p:nvSpPr>
        <p:spPr>
          <a:xfrm>
            <a:off x="13898880" y="3593592"/>
            <a:ext cx="3611880" cy="118872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6 NetApp ONTAP systems, replicated across 2 sites</a:t>
            </a:r>
          </a:p>
        </p:txBody>
      </p:sp>
      <p:sp>
        <p:nvSpPr>
          <p:cNvPr id="25" name="Rounded Rectangle 24"/>
          <p:cNvSpPr/>
          <p:nvPr/>
        </p:nvSpPr>
        <p:spPr>
          <a:xfrm>
            <a:off x="685800" y="5212080"/>
            <a:ext cx="10972800" cy="452628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ounded Rectangle 25"/>
          <p:cNvSpPr/>
          <p:nvPr/>
        </p:nvSpPr>
        <p:spPr>
          <a:xfrm>
            <a:off x="685800" y="5212080"/>
            <a:ext cx="10972800" cy="566928"/>
          </a:xfrm>
          <a:prstGeom prst="roundRect">
            <a:avLst>
              <a:gd name="adj" fmla="val 18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886968" y="5212080"/>
            <a:ext cx="1057046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Workload placement policy</a:t>
            </a:r>
          </a:p>
        </p:txBody>
      </p:sp>
      <p:sp>
        <p:nvSpPr>
          <p:cNvPr id="28" name="Rounded Rectangle 27"/>
          <p:cNvSpPr/>
          <p:nvPr/>
        </p:nvSpPr>
        <p:spPr>
          <a:xfrm>
            <a:off x="914400" y="5943600"/>
            <a:ext cx="2148840" cy="731520"/>
          </a:xfrm>
          <a:prstGeom prst="roundRect">
            <a:avLst>
              <a:gd name="adj" fmla="val 2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914400" y="5943600"/>
            <a:ext cx="2148840" cy="731520"/>
          </a:xfrm>
          <a:prstGeom prst="rect">
            <a:avLst/>
          </a:prstGeom>
          <a:noFill/>
        </p:spPr>
        <p:txBody>
          <a:bodyPr wrap="square" lIns="36576" tIns="18288" rIns="36576" bIns="18288" anchor="ctr">
            <a:spAutoFit/>
          </a:bodyPr>
          <a:lstStyle/>
          <a:p>
            <a:pPr algn="ctr">
              <a:spcAft>
                <a:spcPts val="0"/>
              </a:spcAft>
            </a:pPr>
            <a:r>
              <a:rPr sz="1500" b="1" i="0">
                <a:solidFill>
                  <a:srgbClr val="FFFFFF"/>
                </a:solidFill>
                <a:latin typeface="Arial"/>
              </a:rPr>
              <a:t>On-premises</a:t>
            </a:r>
          </a:p>
          <a:p>
            <a:pPr algn="ctr">
              <a:spcAft>
                <a:spcPts val="0"/>
              </a:spcAft>
            </a:pPr>
            <a:r>
              <a:rPr sz="1100" b="1" i="0">
                <a:solidFill>
                  <a:srgbClr val="FFFFFF"/>
                </a:solidFill>
                <a:latin typeface="Arial"/>
              </a:rPr>
              <a:t>DEFAULT</a:t>
            </a:r>
          </a:p>
        </p:txBody>
      </p:sp>
      <p:sp>
        <p:nvSpPr>
          <p:cNvPr id="30" name="TextBox 29"/>
          <p:cNvSpPr txBox="1"/>
          <p:nvPr/>
        </p:nvSpPr>
        <p:spPr>
          <a:xfrm>
            <a:off x="3246120" y="5943600"/>
            <a:ext cx="8229600" cy="731520"/>
          </a:xfrm>
          <a:prstGeom prst="rect">
            <a:avLst/>
          </a:prstGeom>
          <a:noFill/>
        </p:spPr>
        <p:txBody>
          <a:bodyPr wrap="square" lIns="36576" tIns="18288" rIns="36576" bIns="18288" anchor="ctr">
            <a:spAutoFit/>
          </a:bodyPr>
          <a:lstStyle/>
          <a:p>
            <a:pPr algn="l">
              <a:spcAft>
                <a:spcPts val="400"/>
              </a:spcAft>
            </a:pPr>
            <a:r>
              <a:rPr sz="1500" b="0" i="0">
                <a:solidFill>
                  <a:srgbClr val="24384B"/>
                </a:solidFill>
                <a:latin typeface="Arial"/>
              </a:rPr>
              <a:t>AEAD data centres on Red SARA: reception, preparation, ELDS, ETS, desktops, AI inference</a:t>
            </a:r>
          </a:p>
        </p:txBody>
      </p:sp>
      <p:sp>
        <p:nvSpPr>
          <p:cNvPr id="31" name="Rounded Rectangle 30"/>
          <p:cNvSpPr/>
          <p:nvPr/>
        </p:nvSpPr>
        <p:spPr>
          <a:xfrm>
            <a:off x="914400" y="6876288"/>
            <a:ext cx="2148840" cy="731520"/>
          </a:xfrm>
          <a:prstGeom prst="roundRect">
            <a:avLst>
              <a:gd name="adj" fmla="val 20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31"/>
          <p:cNvSpPr txBox="1"/>
          <p:nvPr/>
        </p:nvSpPr>
        <p:spPr>
          <a:xfrm>
            <a:off x="914400" y="6876288"/>
            <a:ext cx="2148840" cy="731520"/>
          </a:xfrm>
          <a:prstGeom prst="rect">
            <a:avLst/>
          </a:prstGeom>
          <a:noFill/>
        </p:spPr>
        <p:txBody>
          <a:bodyPr wrap="square" lIns="36576" tIns="18288" rIns="36576" bIns="18288" anchor="ctr">
            <a:spAutoFit/>
          </a:bodyPr>
          <a:lstStyle/>
          <a:p>
            <a:pPr algn="ctr">
              <a:spcAft>
                <a:spcPts val="0"/>
              </a:spcAft>
            </a:pPr>
            <a:r>
              <a:rPr sz="1500" b="1" i="0">
                <a:solidFill>
                  <a:srgbClr val="FFFFFF"/>
                </a:solidFill>
                <a:latin typeface="Arial"/>
              </a:rPr>
              <a:t>GCP · Spain</a:t>
            </a:r>
          </a:p>
          <a:p>
            <a:pPr algn="ctr">
              <a:spcAft>
                <a:spcPts val="0"/>
              </a:spcAft>
            </a:pPr>
            <a:r>
              <a:rPr sz="1100" b="1" i="0">
                <a:solidFill>
                  <a:srgbClr val="FFFFFF"/>
                </a:solidFill>
                <a:latin typeface="Arial"/>
              </a:rPr>
              <a:t>BY EXCEPTION</a:t>
            </a:r>
          </a:p>
        </p:txBody>
      </p:sp>
      <p:sp>
        <p:nvSpPr>
          <p:cNvPr id="33" name="TextBox 32"/>
          <p:cNvSpPr txBox="1"/>
          <p:nvPr/>
        </p:nvSpPr>
        <p:spPr>
          <a:xfrm>
            <a:off x="3246120" y="6876288"/>
            <a:ext cx="8229600" cy="731520"/>
          </a:xfrm>
          <a:prstGeom prst="rect">
            <a:avLst/>
          </a:prstGeom>
          <a:noFill/>
        </p:spPr>
        <p:txBody>
          <a:bodyPr wrap="square" lIns="36576" tIns="18288" rIns="36576" bIns="18288" anchor="ctr">
            <a:spAutoFit/>
          </a:bodyPr>
          <a:lstStyle/>
          <a:p>
            <a:pPr algn="l">
              <a:spcAft>
                <a:spcPts val="400"/>
              </a:spcAft>
            </a:pPr>
            <a:r>
              <a:rPr sz="1500" b="0" i="0">
                <a:solidFill>
                  <a:srgbClr val="24384B"/>
                </a:solidFill>
                <a:latin typeface="Arial"/>
              </a:rPr>
              <a:t>Elasticity, on-demand GPUs, managed AI · CMEK, VPC Service Controls</a:t>
            </a:r>
          </a:p>
        </p:txBody>
      </p:sp>
      <p:sp>
        <p:nvSpPr>
          <p:cNvPr id="34" name="Rounded Rectangle 33"/>
          <p:cNvSpPr/>
          <p:nvPr/>
        </p:nvSpPr>
        <p:spPr>
          <a:xfrm>
            <a:off x="914400" y="7808975"/>
            <a:ext cx="2148840" cy="731520"/>
          </a:xfrm>
          <a:prstGeom prst="roundRect">
            <a:avLst>
              <a:gd name="adj" fmla="val 20000"/>
            </a:avLst>
          </a:prstGeom>
          <a:solidFill>
            <a:srgbClr val="09B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5" name="TextBox 34"/>
          <p:cNvSpPr txBox="1"/>
          <p:nvPr/>
        </p:nvSpPr>
        <p:spPr>
          <a:xfrm>
            <a:off x="914400" y="7808975"/>
            <a:ext cx="2148840" cy="731520"/>
          </a:xfrm>
          <a:prstGeom prst="rect">
            <a:avLst/>
          </a:prstGeom>
          <a:noFill/>
        </p:spPr>
        <p:txBody>
          <a:bodyPr wrap="square" lIns="36576" tIns="18288" rIns="36576" bIns="18288" anchor="ctr">
            <a:spAutoFit/>
          </a:bodyPr>
          <a:lstStyle/>
          <a:p>
            <a:pPr algn="ctr">
              <a:spcAft>
                <a:spcPts val="0"/>
              </a:spcAft>
            </a:pPr>
            <a:r>
              <a:rPr sz="1500" b="1" i="0">
                <a:solidFill>
                  <a:srgbClr val="00215C"/>
                </a:solidFill>
                <a:latin typeface="Arial"/>
              </a:rPr>
              <a:t>Azure</a:t>
            </a:r>
          </a:p>
          <a:p>
            <a:pPr algn="ctr">
              <a:spcAft>
                <a:spcPts val="0"/>
              </a:spcAft>
            </a:pPr>
            <a:r>
              <a:rPr sz="1100" b="1" i="0">
                <a:solidFill>
                  <a:srgbClr val="00215C"/>
                </a:solidFill>
                <a:latin typeface="Arial"/>
              </a:rPr>
              <a:t>RESULTS ONLY</a:t>
            </a:r>
          </a:p>
        </p:txBody>
      </p:sp>
      <p:sp>
        <p:nvSpPr>
          <p:cNvPr id="36" name="TextBox 35"/>
          <p:cNvSpPr txBox="1"/>
          <p:nvPr/>
        </p:nvSpPr>
        <p:spPr>
          <a:xfrm>
            <a:off x="3246120" y="7808975"/>
            <a:ext cx="8229600" cy="731520"/>
          </a:xfrm>
          <a:prstGeom prst="rect">
            <a:avLst/>
          </a:prstGeom>
          <a:noFill/>
        </p:spPr>
        <p:txBody>
          <a:bodyPr wrap="square" lIns="36576" tIns="18288" rIns="36576" bIns="18288" anchor="ctr">
            <a:spAutoFit/>
          </a:bodyPr>
          <a:lstStyle/>
          <a:p>
            <a:pPr algn="l">
              <a:spcAft>
                <a:spcPts val="400"/>
              </a:spcAft>
            </a:pPr>
            <a:r>
              <a:rPr sz="1500" b="0" i="0">
                <a:solidFill>
                  <a:srgbClr val="24384B"/>
                </a:solidFill>
                <a:latin typeface="Arial"/>
              </a:rPr>
              <a:t>Dedicated ENDS tenant: Power BI publishes approved results</a:t>
            </a:r>
          </a:p>
        </p:txBody>
      </p:sp>
      <p:sp>
        <p:nvSpPr>
          <p:cNvPr id="37" name="Rounded Rectangle 36"/>
          <p:cNvSpPr/>
          <p:nvPr/>
        </p:nvSpPr>
        <p:spPr>
          <a:xfrm>
            <a:off x="914400" y="8741664"/>
            <a:ext cx="2148840" cy="731520"/>
          </a:xfrm>
          <a:prstGeom prst="roundRect">
            <a:avLst>
              <a:gd name="adj" fmla="val 20000"/>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TextBox 37"/>
          <p:cNvSpPr txBox="1"/>
          <p:nvPr/>
        </p:nvSpPr>
        <p:spPr>
          <a:xfrm>
            <a:off x="914400" y="8741664"/>
            <a:ext cx="2148840" cy="731520"/>
          </a:xfrm>
          <a:prstGeom prst="rect">
            <a:avLst/>
          </a:prstGeom>
          <a:noFill/>
        </p:spPr>
        <p:txBody>
          <a:bodyPr wrap="square" lIns="36576" tIns="18288" rIns="36576" bIns="18288" anchor="ctr">
            <a:spAutoFit/>
          </a:bodyPr>
          <a:lstStyle/>
          <a:p>
            <a:pPr algn="ctr">
              <a:spcAft>
                <a:spcPts val="0"/>
              </a:spcAft>
            </a:pPr>
            <a:r>
              <a:rPr sz="1500" b="1" i="0">
                <a:solidFill>
                  <a:srgbClr val="00215C"/>
                </a:solidFill>
                <a:latin typeface="Arial"/>
              </a:rPr>
              <a:t>AWS</a:t>
            </a:r>
          </a:p>
          <a:p>
            <a:pPr algn="ctr">
              <a:spcAft>
                <a:spcPts val="0"/>
              </a:spcAft>
            </a:pPr>
            <a:r>
              <a:rPr sz="1100" b="1" i="0">
                <a:solidFill>
                  <a:srgbClr val="00215C"/>
                </a:solidFill>
                <a:latin typeface="Arial"/>
              </a:rPr>
              <a:t>PUBLIC FRONT END</a:t>
            </a:r>
          </a:p>
        </p:txBody>
      </p:sp>
      <p:sp>
        <p:nvSpPr>
          <p:cNvPr id="39" name="TextBox 38"/>
          <p:cNvSpPr txBox="1"/>
          <p:nvPr/>
        </p:nvSpPr>
        <p:spPr>
          <a:xfrm>
            <a:off x="3246120" y="8741664"/>
            <a:ext cx="8229600" cy="731520"/>
          </a:xfrm>
          <a:prstGeom prst="rect">
            <a:avLst/>
          </a:prstGeom>
          <a:noFill/>
        </p:spPr>
        <p:txBody>
          <a:bodyPr wrap="square" lIns="36576" tIns="18288" rIns="36576" bIns="18288" anchor="ctr">
            <a:spAutoFit/>
          </a:bodyPr>
          <a:lstStyle/>
          <a:p>
            <a:pPr algn="l">
              <a:spcAft>
                <a:spcPts val="400"/>
              </a:spcAft>
            </a:pPr>
            <a:r>
              <a:rPr sz="1500" b="0" i="0">
                <a:solidFill>
                  <a:srgbClr val="24384B"/>
                </a:solidFill>
                <a:latin typeface="Arial"/>
              </a:rPr>
              <a:t>Public area of the portal; no permit data</a:t>
            </a:r>
          </a:p>
        </p:txBody>
      </p:sp>
      <p:sp>
        <p:nvSpPr>
          <p:cNvPr id="40" name="Rounded Rectangle 39"/>
          <p:cNvSpPr/>
          <p:nvPr/>
        </p:nvSpPr>
        <p:spPr>
          <a:xfrm>
            <a:off x="11978640" y="5212080"/>
            <a:ext cx="5623560" cy="452628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Rounded Rectangle 40"/>
          <p:cNvSpPr/>
          <p:nvPr/>
        </p:nvSpPr>
        <p:spPr>
          <a:xfrm>
            <a:off x="11978640" y="5212080"/>
            <a:ext cx="5623560" cy="566928"/>
          </a:xfrm>
          <a:prstGeom prst="roundRect">
            <a:avLst>
              <a:gd name="adj" fmla="val 18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2" name="TextBox 41"/>
          <p:cNvSpPr txBox="1"/>
          <p:nvPr/>
        </p:nvSpPr>
        <p:spPr>
          <a:xfrm>
            <a:off x="12179808" y="5212080"/>
            <a:ext cx="522122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Resilience</a:t>
            </a:r>
          </a:p>
        </p:txBody>
      </p:sp>
      <p:sp>
        <p:nvSpPr>
          <p:cNvPr id="43" name="TextBox 42"/>
          <p:cNvSpPr txBox="1"/>
          <p:nvPr/>
        </p:nvSpPr>
        <p:spPr>
          <a:xfrm>
            <a:off x="12207240" y="5897880"/>
            <a:ext cx="5212080" cy="1097280"/>
          </a:xfrm>
          <a:prstGeom prst="rect">
            <a:avLst/>
          </a:prstGeom>
          <a:noFill/>
        </p:spPr>
        <p:txBody>
          <a:bodyPr wrap="square" lIns="36576" tIns="18288" rIns="36576" bIns="18288" anchor="t">
            <a:spAutoFit/>
          </a:bodyPr>
          <a:lstStyle/>
          <a:p>
            <a:pPr algn="l">
              <a:spcAft>
                <a:spcPts val="0"/>
              </a:spcAft>
            </a:pPr>
            <a:r>
              <a:rPr sz="3200" b="1" i="0">
                <a:solidFill>
                  <a:srgbClr val="00215C"/>
                </a:solidFill>
                <a:latin typeface="Arial"/>
              </a:rPr>
              <a:t>RPO ≈ 0</a:t>
            </a:r>
          </a:p>
          <a:p>
            <a:pPr algn="l">
              <a:spcAft>
                <a:spcPts val="0"/>
              </a:spcAft>
            </a:pPr>
            <a:r>
              <a:rPr sz="3200" b="1" i="0">
                <a:solidFill>
                  <a:srgbClr val="00215C"/>
                </a:solidFill>
                <a:latin typeface="Arial"/>
              </a:rPr>
              <a:t>RTO &lt; 4 h</a:t>
            </a:r>
          </a:p>
        </p:txBody>
      </p:sp>
      <p:sp>
        <p:nvSpPr>
          <p:cNvPr id="44" name="TextBox 43"/>
          <p:cNvSpPr txBox="1"/>
          <p:nvPr/>
        </p:nvSpPr>
        <p:spPr>
          <a:xfrm>
            <a:off x="12207240" y="7269480"/>
            <a:ext cx="5257800" cy="2377440"/>
          </a:xfrm>
          <a:prstGeom prst="rect">
            <a:avLst/>
          </a:prstGeom>
          <a:noFill/>
        </p:spPr>
        <p:txBody>
          <a:bodyPr wrap="square" lIns="36576" tIns="18288" rIns="36576" bIns="18288" anchor="t">
            <a:spAutoFit/>
          </a:bodyPr>
          <a:lstStyle/>
          <a:p>
            <a:pPr marL="292608" indent="-219456" algn="l">
              <a:spcAft>
                <a:spcPts val="600"/>
              </a:spcAft>
              <a:buClr>
                <a:srgbClr val="0542BD"/>
              </a:buClr>
              <a:buFont typeface="Arial"/>
              <a:buChar char="•"/>
            </a:pPr>
            <a:r>
              <a:rPr sz="1500" b="0" i="0">
                <a:solidFill>
                  <a:srgbClr val="24384B"/>
                </a:solidFill>
                <a:latin typeface="Arial"/>
              </a:rPr>
              <a:t>Cross-site replication of block, file and object data</a:t>
            </a:r>
          </a:p>
          <a:p>
            <a:pPr marL="292608" indent="-219456" algn="l">
              <a:spcAft>
                <a:spcPts val="600"/>
              </a:spcAft>
              <a:buClr>
                <a:srgbClr val="0542BD"/>
              </a:buClr>
              <a:buFont typeface="Arial"/>
              <a:buChar char="•"/>
            </a:pPr>
            <a:r>
              <a:rPr sz="1500" b="0" i="0">
                <a:solidFill>
                  <a:srgbClr val="24384B"/>
                </a:solidFill>
                <a:latin typeface="Arial"/>
              </a:rPr>
              <a:t>Snapshots and long-term retention</a:t>
            </a:r>
          </a:p>
          <a:p>
            <a:pPr marL="292608" indent="-219456" algn="l">
              <a:spcAft>
                <a:spcPts val="600"/>
              </a:spcAft>
              <a:buClr>
                <a:srgbClr val="0542BD"/>
              </a:buClr>
              <a:buFont typeface="Arial"/>
              <a:buChar char="•"/>
            </a:pPr>
            <a:r>
              <a:rPr sz="1500" b="0" i="0">
                <a:solidFill>
                  <a:srgbClr val="24384B"/>
                </a:solidFill>
                <a:latin typeface="Arial"/>
              </a:rPr>
              <a:t>Immutable S3 object lock</a:t>
            </a:r>
          </a:p>
          <a:p>
            <a:pPr marL="292608" indent="-219456" algn="l">
              <a:spcAft>
                <a:spcPts val="600"/>
              </a:spcAft>
              <a:buClr>
                <a:srgbClr val="0542BD"/>
              </a:buClr>
              <a:buFont typeface="Arial"/>
              <a:buChar char="•"/>
            </a:pPr>
            <a:r>
              <a:rPr sz="1500" b="0" i="0">
                <a:solidFill>
                  <a:srgbClr val="24384B"/>
                </a:solidFill>
                <a:latin typeface="Arial"/>
              </a:rPr>
              <a:t>PRO, TEST and DES segregated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Sovereign AI inference lets researchers use LLMs on permit data without leaving public control</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INFRASTRUCTURE</a:t>
            </a:r>
            <a:r>
              <a:rPr sz="1500" b="0" i="0">
                <a:solidFill>
                  <a:srgbClr val="24384B"/>
                </a:solidFill>
                <a:latin typeface="Arial"/>
              </a:rPr>
              <a:t>     Seven NVIDIA B300 servers, part of AEAD’s Sovereign AI Platform</a:t>
            </a:r>
          </a:p>
        </p:txBody>
      </p:sp>
      <p:sp>
        <p:nvSpPr>
          <p:cNvPr id="5" name="Rounded Rectangle 4"/>
          <p:cNvSpPr/>
          <p:nvPr/>
        </p:nvSpPr>
        <p:spPr>
          <a:xfrm>
            <a:off x="685800" y="2240280"/>
            <a:ext cx="9692640" cy="1234440"/>
          </a:xfrm>
          <a:prstGeom prst="roundRect">
            <a:avLst>
              <a:gd name="adj" fmla="val 12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960120" y="2286000"/>
            <a:ext cx="9144000" cy="1143000"/>
          </a:xfrm>
          <a:prstGeom prst="rect">
            <a:avLst/>
          </a:prstGeom>
          <a:noFill/>
        </p:spPr>
        <p:txBody>
          <a:bodyPr wrap="square" lIns="36576" tIns="18288" rIns="36576" bIns="18288" anchor="ctr">
            <a:spAutoFit/>
          </a:bodyPr>
          <a:lstStyle/>
          <a:p>
            <a:pPr algn="l">
              <a:spcAft>
                <a:spcPts val="200"/>
              </a:spcAft>
            </a:pPr>
            <a:r>
              <a:rPr sz="1900" b="1" i="0">
                <a:solidFill>
                  <a:srgbClr val="00215C"/>
                </a:solidFill>
                <a:latin typeface="Arial"/>
              </a:rPr>
              <a:t>ETS workloads</a:t>
            </a:r>
          </a:p>
          <a:p>
            <a:pPr algn="l">
              <a:spcAft>
                <a:spcPts val="200"/>
              </a:spcAft>
            </a:pPr>
            <a:r>
              <a:rPr sz="1600" b="0" i="0">
                <a:solidFill>
                  <a:srgbClr val="00215C"/>
                </a:solidFill>
                <a:latin typeface="Arial"/>
              </a:rPr>
              <a:t>Stratio, notebooks, agents in every ETS</a:t>
            </a:r>
          </a:p>
        </p:txBody>
      </p:sp>
      <p:cxnSp>
        <p:nvCxnSpPr>
          <p:cNvPr id="7" name="Connector 6"/>
          <p:cNvCxnSpPr/>
          <p:nvPr/>
        </p:nvCxnSpPr>
        <p:spPr>
          <a:xfrm>
            <a:off x="5532120" y="3493008"/>
            <a:ext cx="0" cy="32004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685800" y="3840480"/>
            <a:ext cx="9692640" cy="1234440"/>
          </a:xfrm>
          <a:prstGeom prst="roundRect">
            <a:avLst>
              <a:gd name="adj" fmla="val 12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960120" y="3886200"/>
            <a:ext cx="9144000" cy="1143000"/>
          </a:xfrm>
          <a:prstGeom prst="rect">
            <a:avLst/>
          </a:prstGeom>
          <a:noFill/>
        </p:spPr>
        <p:txBody>
          <a:bodyPr wrap="square" lIns="36576" tIns="18288" rIns="36576" bIns="18288" anchor="ctr">
            <a:spAutoFit/>
          </a:bodyPr>
          <a:lstStyle/>
          <a:p>
            <a:pPr algn="l">
              <a:spcAft>
                <a:spcPts val="200"/>
              </a:spcAft>
            </a:pPr>
            <a:r>
              <a:rPr sz="1900" b="1" i="0">
                <a:solidFill>
                  <a:srgbClr val="FFFFFF"/>
                </a:solidFill>
                <a:latin typeface="Arial"/>
              </a:rPr>
              <a:t>Request concentrator · vLLM + LangChain</a:t>
            </a:r>
          </a:p>
          <a:p>
            <a:pPr algn="l">
              <a:spcAft>
                <a:spcPts val="200"/>
              </a:spcAft>
            </a:pPr>
            <a:r>
              <a:rPr sz="1600" b="0" i="0">
                <a:solidFill>
                  <a:srgbClr val="FFFFFF"/>
                </a:solidFill>
                <a:latin typeface="Arial"/>
              </a:rPr>
              <a:t>Single endpoint · load balancing · new models without client changes</a:t>
            </a:r>
          </a:p>
        </p:txBody>
      </p:sp>
      <p:cxnSp>
        <p:nvCxnSpPr>
          <p:cNvPr id="10" name="Connector 9"/>
          <p:cNvCxnSpPr/>
          <p:nvPr/>
        </p:nvCxnSpPr>
        <p:spPr>
          <a:xfrm>
            <a:off x="5532120" y="5093208"/>
            <a:ext cx="0" cy="32004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685800" y="5440680"/>
            <a:ext cx="9692640" cy="1234440"/>
          </a:xfrm>
          <a:prstGeom prst="roundRect">
            <a:avLst>
              <a:gd name="adj" fmla="val 12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960120" y="5486400"/>
            <a:ext cx="9144000" cy="1143000"/>
          </a:xfrm>
          <a:prstGeom prst="rect">
            <a:avLst/>
          </a:prstGeom>
          <a:noFill/>
        </p:spPr>
        <p:txBody>
          <a:bodyPr wrap="square" lIns="36576" tIns="18288" rIns="36576" bIns="18288" anchor="ctr">
            <a:spAutoFit/>
          </a:bodyPr>
          <a:lstStyle/>
          <a:p>
            <a:pPr algn="l">
              <a:spcAft>
                <a:spcPts val="200"/>
              </a:spcAft>
            </a:pPr>
            <a:r>
              <a:rPr sz="1900" b="1" i="0">
                <a:solidFill>
                  <a:srgbClr val="FFFFFF"/>
                </a:solidFill>
                <a:latin typeface="Arial"/>
              </a:rPr>
              <a:t>Cloudera AI on Kubernetes</a:t>
            </a:r>
          </a:p>
          <a:p>
            <a:pPr algn="l">
              <a:spcAft>
                <a:spcPts val="200"/>
              </a:spcAft>
            </a:pPr>
            <a:r>
              <a:rPr sz="1600" b="0" i="0">
                <a:solidFill>
                  <a:srgbClr val="FFFFFF"/>
                </a:solidFill>
                <a:latin typeface="Arial"/>
              </a:rPr>
              <a:t>Standard model-serving endpoints</a:t>
            </a:r>
          </a:p>
        </p:txBody>
      </p:sp>
      <p:cxnSp>
        <p:nvCxnSpPr>
          <p:cNvPr id="13" name="Connector 12"/>
          <p:cNvCxnSpPr/>
          <p:nvPr/>
        </p:nvCxnSpPr>
        <p:spPr>
          <a:xfrm>
            <a:off x="5532120" y="6693408"/>
            <a:ext cx="0" cy="320040"/>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85800" y="7086600"/>
            <a:ext cx="3063240" cy="123444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822960" y="7086600"/>
            <a:ext cx="2788920" cy="1234440"/>
          </a:xfrm>
          <a:prstGeom prst="rect">
            <a:avLst/>
          </a:prstGeom>
          <a:noFill/>
        </p:spPr>
        <p:txBody>
          <a:bodyPr wrap="square" lIns="36576" tIns="18288" rIns="36576" bIns="18288" anchor="ctr">
            <a:spAutoFit/>
          </a:bodyPr>
          <a:lstStyle/>
          <a:p>
            <a:pPr algn="ctr">
              <a:spcAft>
                <a:spcPts val="0"/>
              </a:spcAft>
            </a:pPr>
            <a:r>
              <a:rPr sz="1600" b="1" i="0">
                <a:solidFill>
                  <a:srgbClr val="00215C"/>
                </a:solidFill>
                <a:latin typeface="Arial"/>
              </a:rPr>
              <a:t>B300 cluster · site 1</a:t>
            </a:r>
          </a:p>
          <a:p>
            <a:pPr algn="ctr">
              <a:spcAft>
                <a:spcPts val="0"/>
              </a:spcAft>
            </a:pPr>
            <a:r>
              <a:rPr sz="1400" b="0" i="0">
                <a:solidFill>
                  <a:srgbClr val="586A7B"/>
                </a:solidFill>
                <a:latin typeface="Arial"/>
              </a:rPr>
              <a:t>redundant</a:t>
            </a:r>
          </a:p>
        </p:txBody>
      </p:sp>
      <p:sp>
        <p:nvSpPr>
          <p:cNvPr id="16" name="Rounded Rectangle 15"/>
          <p:cNvSpPr/>
          <p:nvPr/>
        </p:nvSpPr>
        <p:spPr>
          <a:xfrm>
            <a:off x="3977639" y="7086600"/>
            <a:ext cx="3063240" cy="123444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4114800" y="7086600"/>
            <a:ext cx="2788920" cy="1234440"/>
          </a:xfrm>
          <a:prstGeom prst="rect">
            <a:avLst/>
          </a:prstGeom>
          <a:noFill/>
        </p:spPr>
        <p:txBody>
          <a:bodyPr wrap="square" lIns="36576" tIns="18288" rIns="36576" bIns="18288" anchor="ctr">
            <a:spAutoFit/>
          </a:bodyPr>
          <a:lstStyle/>
          <a:p>
            <a:pPr algn="ctr">
              <a:spcAft>
                <a:spcPts val="0"/>
              </a:spcAft>
            </a:pPr>
            <a:r>
              <a:rPr sz="1600" b="1" i="0">
                <a:solidFill>
                  <a:srgbClr val="00215C"/>
                </a:solidFill>
                <a:latin typeface="Arial"/>
              </a:rPr>
              <a:t>B300 cluster · site 2</a:t>
            </a:r>
          </a:p>
          <a:p>
            <a:pPr algn="ctr">
              <a:spcAft>
                <a:spcPts val="0"/>
              </a:spcAft>
            </a:pPr>
            <a:r>
              <a:rPr sz="1400" b="0" i="0">
                <a:solidFill>
                  <a:srgbClr val="586A7B"/>
                </a:solidFill>
                <a:latin typeface="Arial"/>
              </a:rPr>
              <a:t>redundant</a:t>
            </a:r>
          </a:p>
        </p:txBody>
      </p:sp>
      <p:sp>
        <p:nvSpPr>
          <p:cNvPr id="18" name="Rounded Rectangle 17"/>
          <p:cNvSpPr/>
          <p:nvPr/>
        </p:nvSpPr>
        <p:spPr>
          <a:xfrm>
            <a:off x="7269480" y="7086600"/>
            <a:ext cx="3063240" cy="123444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7406640" y="7086600"/>
            <a:ext cx="2788920" cy="1234440"/>
          </a:xfrm>
          <a:prstGeom prst="rect">
            <a:avLst/>
          </a:prstGeom>
          <a:noFill/>
        </p:spPr>
        <p:txBody>
          <a:bodyPr wrap="square" lIns="36576" tIns="18288" rIns="36576" bIns="18288" anchor="ctr">
            <a:spAutoFit/>
          </a:bodyPr>
          <a:lstStyle/>
          <a:p>
            <a:pPr algn="ctr">
              <a:spcAft>
                <a:spcPts val="0"/>
              </a:spcAft>
            </a:pPr>
            <a:r>
              <a:rPr sz="1600" b="1" i="0">
                <a:solidFill>
                  <a:srgbClr val="00215C"/>
                </a:solidFill>
                <a:latin typeface="Arial"/>
              </a:rPr>
              <a:t>Development node</a:t>
            </a:r>
          </a:p>
          <a:p>
            <a:pPr algn="ctr">
              <a:spcAft>
                <a:spcPts val="0"/>
              </a:spcAft>
            </a:pPr>
            <a:r>
              <a:rPr sz="1400" b="0" i="0">
                <a:solidFill>
                  <a:srgbClr val="586A7B"/>
                </a:solidFill>
                <a:latin typeface="Arial"/>
              </a:rPr>
              <a:t>1 server</a:t>
            </a:r>
          </a:p>
        </p:txBody>
      </p:sp>
      <p:sp>
        <p:nvSpPr>
          <p:cNvPr id="20" name="TextBox 19"/>
          <p:cNvSpPr txBox="1"/>
          <p:nvPr/>
        </p:nvSpPr>
        <p:spPr>
          <a:xfrm>
            <a:off x="685800" y="8549640"/>
            <a:ext cx="9692640" cy="822960"/>
          </a:xfrm>
          <a:prstGeom prst="rect">
            <a:avLst/>
          </a:prstGeom>
          <a:noFill/>
        </p:spPr>
        <p:txBody>
          <a:bodyPr wrap="square" lIns="36576" tIns="18288" rIns="36576" bIns="18288" anchor="t">
            <a:spAutoFit/>
          </a:bodyPr>
          <a:lstStyle/>
          <a:p>
            <a:pPr algn="l">
              <a:spcAft>
                <a:spcPts val="400"/>
              </a:spcAft>
            </a:pPr>
            <a:r>
              <a:rPr sz="1500" b="0" i="0">
                <a:solidFill>
                  <a:srgbClr val="586A7B"/>
                </a:solidFill>
                <a:latin typeface="Arial"/>
              </a:rPr>
              <a:t>Dedicated high-capacity Ethernet fabric between GPUs; storage over LAN; bare metal across both AEAD sites.</a:t>
            </a:r>
          </a:p>
        </p:txBody>
      </p:sp>
      <p:sp>
        <p:nvSpPr>
          <p:cNvPr id="21" name="TextBox 20"/>
          <p:cNvSpPr txBox="1"/>
          <p:nvPr/>
        </p:nvSpPr>
        <p:spPr>
          <a:xfrm>
            <a:off x="10927080" y="2148840"/>
            <a:ext cx="6675120" cy="457200"/>
          </a:xfrm>
          <a:prstGeom prst="rect">
            <a:avLst/>
          </a:prstGeom>
          <a:noFill/>
        </p:spPr>
        <p:txBody>
          <a:bodyPr wrap="square" lIns="36576" tIns="18288" rIns="36576" bIns="18288" anchor="t">
            <a:spAutoFit/>
          </a:bodyPr>
          <a:lstStyle/>
          <a:p>
            <a:pPr algn="l">
              <a:spcAft>
                <a:spcPts val="400"/>
              </a:spcAft>
            </a:pPr>
            <a:r>
              <a:rPr sz="2000" b="1" i="0">
                <a:solidFill>
                  <a:srgbClr val="00215C"/>
                </a:solidFill>
                <a:latin typeface="Arial"/>
              </a:rPr>
              <a:t>Why it matters for an SPE</a:t>
            </a:r>
          </a:p>
        </p:txBody>
      </p:sp>
      <p:sp>
        <p:nvSpPr>
          <p:cNvPr id="22" name="Rounded Rectangle 21"/>
          <p:cNvSpPr/>
          <p:nvPr/>
        </p:nvSpPr>
        <p:spPr>
          <a:xfrm>
            <a:off x="10927080" y="2743200"/>
            <a:ext cx="6675120" cy="1508760"/>
          </a:xfrm>
          <a:prstGeom prst="roundRect">
            <a:avLst>
              <a:gd name="adj" fmla="val 8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Rectangle 22"/>
          <p:cNvSpPr/>
          <p:nvPr/>
        </p:nvSpPr>
        <p:spPr>
          <a:xfrm>
            <a:off x="10927080" y="2926080"/>
            <a:ext cx="109728" cy="1143000"/>
          </a:xfrm>
          <a:prstGeom prst="rect">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11247120" y="2834640"/>
            <a:ext cx="6217920" cy="1325880"/>
          </a:xfrm>
          <a:prstGeom prst="rect">
            <a:avLst/>
          </a:prstGeom>
          <a:noFill/>
        </p:spPr>
        <p:txBody>
          <a:bodyPr wrap="square" lIns="36576" tIns="18288" rIns="36576" bIns="18288" anchor="ctr">
            <a:spAutoFit/>
          </a:bodyPr>
          <a:lstStyle/>
          <a:p>
            <a:pPr algn="l">
              <a:spcAft>
                <a:spcPts val="200"/>
              </a:spcAft>
            </a:pPr>
            <a:r>
              <a:rPr sz="1700" b="1" i="0">
                <a:solidFill>
                  <a:srgbClr val="00215C"/>
                </a:solidFill>
                <a:latin typeface="Arial"/>
              </a:rPr>
              <a:t>No prompts or data to external providers</a:t>
            </a:r>
          </a:p>
          <a:p>
            <a:pPr algn="l">
              <a:spcAft>
                <a:spcPts val="200"/>
              </a:spcAft>
            </a:pPr>
            <a:r>
              <a:rPr sz="1400" b="0" i="0">
                <a:solidFill>
                  <a:srgbClr val="24384B"/>
                </a:solidFill>
                <a:latin typeface="Arial"/>
              </a:rPr>
              <a:t>LLMs and agents run on permit data inside public infrastructure</a:t>
            </a:r>
          </a:p>
        </p:txBody>
      </p:sp>
      <p:sp>
        <p:nvSpPr>
          <p:cNvPr id="25" name="Rounded Rectangle 24"/>
          <p:cNvSpPr/>
          <p:nvPr/>
        </p:nvSpPr>
        <p:spPr>
          <a:xfrm>
            <a:off x="10927080" y="4480560"/>
            <a:ext cx="6675120" cy="1508760"/>
          </a:xfrm>
          <a:prstGeom prst="roundRect">
            <a:avLst>
              <a:gd name="adj" fmla="val 8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Rectangle 25"/>
          <p:cNvSpPr/>
          <p:nvPr/>
        </p:nvSpPr>
        <p:spPr>
          <a:xfrm>
            <a:off x="10927080" y="4663440"/>
            <a:ext cx="109728" cy="1143000"/>
          </a:xfrm>
          <a:prstGeom prst="rect">
            <a:avLst/>
          </a:prstGeom>
          <a:solidFill>
            <a:srgbClr val="09B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11247120" y="4572000"/>
            <a:ext cx="6217920" cy="1325880"/>
          </a:xfrm>
          <a:prstGeom prst="rect">
            <a:avLst/>
          </a:prstGeom>
          <a:noFill/>
        </p:spPr>
        <p:txBody>
          <a:bodyPr wrap="square" lIns="36576" tIns="18288" rIns="36576" bIns="18288" anchor="ctr">
            <a:spAutoFit/>
          </a:bodyPr>
          <a:lstStyle/>
          <a:p>
            <a:pPr algn="l">
              <a:spcAft>
                <a:spcPts val="200"/>
              </a:spcAft>
            </a:pPr>
            <a:r>
              <a:rPr sz="1700" b="1" i="0">
                <a:solidFill>
                  <a:srgbClr val="00215C"/>
                </a:solidFill>
                <a:latin typeface="Arial"/>
              </a:rPr>
              <a:t>Derived data stay under supervision</a:t>
            </a:r>
          </a:p>
          <a:p>
            <a:pPr algn="l">
              <a:spcAft>
                <a:spcPts val="200"/>
              </a:spcAft>
            </a:pPr>
            <a:r>
              <a:rPr sz="1400" b="0" i="0">
                <a:solidFill>
                  <a:srgbClr val="24384B"/>
                </a:solidFill>
                <a:latin typeface="Arial"/>
              </a:rPr>
              <a:t>The operator determines and supervises their computation · DGA Art. 2(20)</a:t>
            </a:r>
          </a:p>
        </p:txBody>
      </p:sp>
      <p:sp>
        <p:nvSpPr>
          <p:cNvPr id="28" name="Rounded Rectangle 27"/>
          <p:cNvSpPr/>
          <p:nvPr/>
        </p:nvSpPr>
        <p:spPr>
          <a:xfrm>
            <a:off x="10927080" y="6217920"/>
            <a:ext cx="6675120" cy="1508760"/>
          </a:xfrm>
          <a:prstGeom prst="roundRect">
            <a:avLst>
              <a:gd name="adj" fmla="val 8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Rectangle 28"/>
          <p:cNvSpPr/>
          <p:nvPr/>
        </p:nvSpPr>
        <p:spPr>
          <a:xfrm>
            <a:off x="10927080" y="6400800"/>
            <a:ext cx="109728" cy="1143000"/>
          </a:xfrm>
          <a:prstGeom prst="rect">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11247120" y="6309359"/>
            <a:ext cx="6217920" cy="1325880"/>
          </a:xfrm>
          <a:prstGeom prst="rect">
            <a:avLst/>
          </a:prstGeom>
          <a:noFill/>
        </p:spPr>
        <p:txBody>
          <a:bodyPr wrap="square" lIns="36576" tIns="18288" rIns="36576" bIns="18288" anchor="ctr">
            <a:spAutoFit/>
          </a:bodyPr>
          <a:lstStyle/>
          <a:p>
            <a:pPr algn="l">
              <a:spcAft>
                <a:spcPts val="200"/>
              </a:spcAft>
            </a:pPr>
            <a:r>
              <a:rPr sz="1700" b="1" i="0">
                <a:solidFill>
                  <a:srgbClr val="00215C"/>
                </a:solidFill>
                <a:latin typeface="Arial"/>
              </a:rPr>
              <a:t>Processing stays in the Union</a:t>
            </a:r>
          </a:p>
          <a:p>
            <a:pPr algn="l">
              <a:spcAft>
                <a:spcPts val="200"/>
              </a:spcAft>
            </a:pPr>
            <a:r>
              <a:rPr sz="1400" b="0" i="0">
                <a:solidFill>
                  <a:srgbClr val="24384B"/>
                </a:solidFill>
                <a:latin typeface="Arial"/>
              </a:rPr>
              <a:t>Territorial requirement of EHDS Art. 87</a:t>
            </a:r>
          </a:p>
        </p:txBody>
      </p:sp>
      <p:sp>
        <p:nvSpPr>
          <p:cNvPr id="31" name="Rounded Rectangle 30"/>
          <p:cNvSpPr/>
          <p:nvPr/>
        </p:nvSpPr>
        <p:spPr>
          <a:xfrm>
            <a:off x="10927080" y="7955279"/>
            <a:ext cx="6675120" cy="1508760"/>
          </a:xfrm>
          <a:prstGeom prst="roundRect">
            <a:avLst>
              <a:gd name="adj" fmla="val 8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Rectangle 31"/>
          <p:cNvSpPr/>
          <p:nvPr/>
        </p:nvSpPr>
        <p:spPr>
          <a:xfrm>
            <a:off x="10927080" y="8138159"/>
            <a:ext cx="109728" cy="1143000"/>
          </a:xfrm>
          <a:prstGeom prst="rect">
            <a:avLst/>
          </a:prstGeom>
          <a:solidFill>
            <a:srgbClr val="A680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3" name="TextBox 32"/>
          <p:cNvSpPr txBox="1"/>
          <p:nvPr/>
        </p:nvSpPr>
        <p:spPr>
          <a:xfrm>
            <a:off x="11247120" y="8046719"/>
            <a:ext cx="6217920" cy="1325880"/>
          </a:xfrm>
          <a:prstGeom prst="rect">
            <a:avLst/>
          </a:prstGeom>
          <a:noFill/>
        </p:spPr>
        <p:txBody>
          <a:bodyPr wrap="square" lIns="36576" tIns="18288" rIns="36576" bIns="18288" anchor="ctr">
            <a:spAutoFit/>
          </a:bodyPr>
          <a:lstStyle/>
          <a:p>
            <a:pPr algn="l">
              <a:spcAft>
                <a:spcPts val="200"/>
              </a:spcAft>
            </a:pPr>
            <a:r>
              <a:rPr sz="1700" b="1" i="0">
                <a:solidFill>
                  <a:srgbClr val="00215C"/>
                </a:solidFill>
                <a:latin typeface="Arial"/>
              </a:rPr>
              <a:t>A shared public capability</a:t>
            </a:r>
          </a:p>
          <a:p>
            <a:pPr algn="l">
              <a:spcAft>
                <a:spcPts val="200"/>
              </a:spcAft>
            </a:pPr>
            <a:r>
              <a:rPr sz="1400" b="0" i="0">
                <a:solidFill>
                  <a:srgbClr val="24384B"/>
                </a:solidFill>
                <a:latin typeface="Arial"/>
              </a:rPr>
              <a:t>One operation and hardening model for several public services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Each ETS is compiled from its data permit</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SPE PROVISIONING</a:t>
            </a:r>
            <a:r>
              <a:rPr sz="1500" b="0" i="0">
                <a:solidFill>
                  <a:srgbClr val="24384B"/>
                </a:solidFill>
                <a:latin typeface="Arial"/>
              </a:rPr>
              <a:t>     Permit-driven provisioning and its design invariants</a:t>
            </a:r>
          </a:p>
        </p:txBody>
      </p:sp>
      <p:sp>
        <p:nvSpPr>
          <p:cNvPr id="5" name="Rounded Rectangle 4"/>
          <p:cNvSpPr/>
          <p:nvPr/>
        </p:nvSpPr>
        <p:spPr>
          <a:xfrm>
            <a:off x="685800" y="2194560"/>
            <a:ext cx="6309360" cy="4572000"/>
          </a:xfrm>
          <a:prstGeom prst="roundRect">
            <a:avLst>
              <a:gd name="adj" fmla="val 6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960120" y="2331720"/>
            <a:ext cx="5852160" cy="457200"/>
          </a:xfrm>
          <a:prstGeom prst="rect">
            <a:avLst/>
          </a:prstGeom>
          <a:noFill/>
        </p:spPr>
        <p:txBody>
          <a:bodyPr wrap="square" lIns="36576" tIns="18288" rIns="36576" bIns="18288" anchor="t">
            <a:spAutoFit/>
          </a:bodyPr>
          <a:lstStyle/>
          <a:p>
            <a:pPr algn="l">
              <a:spcAft>
                <a:spcPts val="400"/>
              </a:spcAft>
            </a:pPr>
            <a:r>
              <a:rPr sz="1800" b="1" i="0">
                <a:solidFill>
                  <a:srgbClr val="FFCB1B"/>
                </a:solidFill>
                <a:latin typeface="Arial"/>
              </a:rPr>
              <a:t>Data permit</a:t>
            </a:r>
          </a:p>
        </p:txBody>
      </p:sp>
      <p:sp>
        <p:nvSpPr>
          <p:cNvPr id="7" name="TextBox 6"/>
          <p:cNvSpPr txBox="1"/>
          <p:nvPr/>
        </p:nvSpPr>
        <p:spPr>
          <a:xfrm>
            <a:off x="960120" y="2788920"/>
            <a:ext cx="5852160" cy="731520"/>
          </a:xfrm>
          <a:prstGeom prst="rect">
            <a:avLst/>
          </a:prstGeom>
          <a:noFill/>
        </p:spPr>
        <p:txBody>
          <a:bodyPr wrap="square" lIns="36576" tIns="18288" rIns="36576" bIns="18288" anchor="t">
            <a:spAutoFit/>
          </a:bodyPr>
          <a:lstStyle/>
          <a:p>
            <a:pPr algn="l">
              <a:spcAft>
                <a:spcPts val="400"/>
              </a:spcAft>
            </a:pPr>
            <a:r>
              <a:rPr sz="3000" b="1" i="0">
                <a:solidFill>
                  <a:srgbClr val="FFFFFF"/>
                </a:solidFill>
                <a:latin typeface="Arial"/>
              </a:rPr>
              <a:t>P = ⟨π, U, D, τ, ε⟩</a:t>
            </a:r>
          </a:p>
        </p:txBody>
      </p:sp>
      <p:sp>
        <p:nvSpPr>
          <p:cNvPr id="8" name="TextBox 7"/>
          <p:cNvSpPr txBox="1"/>
          <p:nvPr/>
        </p:nvSpPr>
        <p:spPr>
          <a:xfrm>
            <a:off x="960120" y="3657600"/>
            <a:ext cx="5852160" cy="3017520"/>
          </a:xfrm>
          <a:prstGeom prst="rect">
            <a:avLst/>
          </a:prstGeom>
          <a:noFill/>
        </p:spPr>
        <p:txBody>
          <a:bodyPr wrap="square" lIns="36576" tIns="18288" rIns="36576" bIns="18288" anchor="t">
            <a:spAutoFit/>
          </a:bodyPr>
          <a:lstStyle/>
          <a:p>
            <a:pPr algn="l">
              <a:spcAft>
                <a:spcPts val="900"/>
              </a:spcAft>
            </a:pPr>
            <a:r>
              <a:rPr sz="2000" b="1" i="0">
                <a:solidFill>
                  <a:srgbClr val="FFCB1B"/>
                </a:solidFill>
                <a:latin typeface="Arial"/>
              </a:rPr>
              <a:t>π  </a:t>
            </a:r>
            <a:r>
              <a:rPr sz="2000" b="0" i="0">
                <a:solidFill>
                  <a:srgbClr val="FFFFFF"/>
                </a:solidFill>
                <a:latin typeface="Arial"/>
              </a:rPr>
              <a:t>authorised purpose</a:t>
            </a:r>
          </a:p>
          <a:p>
            <a:pPr algn="l">
              <a:spcAft>
                <a:spcPts val="900"/>
              </a:spcAft>
            </a:pPr>
            <a:r>
              <a:rPr sz="2000" b="1" i="0">
                <a:solidFill>
                  <a:srgbClr val="FFCB1B"/>
                </a:solidFill>
                <a:latin typeface="Arial"/>
              </a:rPr>
              <a:t>U  </a:t>
            </a:r>
            <a:r>
              <a:rPr sz="2000" b="0" i="0">
                <a:solidFill>
                  <a:srgbClr val="FFFFFF"/>
                </a:solidFill>
                <a:latin typeface="Arial"/>
              </a:rPr>
              <a:t>authorised natural persons</a:t>
            </a:r>
          </a:p>
          <a:p>
            <a:pPr algn="l">
              <a:spcAft>
                <a:spcPts val="900"/>
              </a:spcAft>
            </a:pPr>
            <a:r>
              <a:rPr sz="2000" b="1" i="0">
                <a:solidFill>
                  <a:srgbClr val="FFCB1B"/>
                </a:solidFill>
                <a:latin typeface="Arial"/>
              </a:rPr>
              <a:t>D  </a:t>
            </a:r>
            <a:r>
              <a:rPr sz="2000" b="0" i="0">
                <a:solidFill>
                  <a:srgbClr val="FFFFFF"/>
                </a:solidFill>
                <a:latin typeface="Arial"/>
              </a:rPr>
              <a:t>datasets and variables</a:t>
            </a:r>
          </a:p>
          <a:p>
            <a:pPr algn="l">
              <a:spcAft>
                <a:spcPts val="900"/>
              </a:spcAft>
            </a:pPr>
            <a:r>
              <a:rPr sz="2000" b="1" i="0">
                <a:solidFill>
                  <a:srgbClr val="FFCB1B"/>
                </a:solidFill>
                <a:latin typeface="Arial"/>
              </a:rPr>
              <a:t>τ  </a:t>
            </a:r>
            <a:r>
              <a:rPr sz="2000" b="0" i="0">
                <a:solidFill>
                  <a:srgbClr val="FFFFFF"/>
                </a:solidFill>
                <a:latin typeface="Arial"/>
              </a:rPr>
              <a:t>validity interval [t₀, t₁]</a:t>
            </a:r>
          </a:p>
          <a:p>
            <a:pPr algn="l">
              <a:spcAft>
                <a:spcPts val="900"/>
              </a:spcAft>
            </a:pPr>
            <a:r>
              <a:rPr sz="2000" b="1" i="0">
                <a:solidFill>
                  <a:srgbClr val="FFCB1B"/>
                </a:solidFill>
                <a:latin typeface="Arial"/>
              </a:rPr>
              <a:t>ε  </a:t>
            </a:r>
            <a:r>
              <a:rPr sz="2000" b="0" i="0">
                <a:solidFill>
                  <a:srgbClr val="FFFFFF"/>
                </a:solidFill>
                <a:latin typeface="Arial"/>
              </a:rPr>
              <a:t>on-premises · cloud · federated</a:t>
            </a:r>
          </a:p>
        </p:txBody>
      </p:sp>
      <p:cxnSp>
        <p:nvCxnSpPr>
          <p:cNvPr id="9" name="Connector 8"/>
          <p:cNvCxnSpPr/>
          <p:nvPr/>
        </p:nvCxnSpPr>
        <p:spPr>
          <a:xfrm>
            <a:off x="7178040" y="4480560"/>
            <a:ext cx="1554480" cy="0"/>
          </a:xfrm>
          <a:prstGeom prst="line">
            <a:avLst/>
          </a:prstGeom>
          <a:ln w="508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178040" y="3657600"/>
            <a:ext cx="1554480" cy="640080"/>
          </a:xfrm>
          <a:prstGeom prst="rect">
            <a:avLst/>
          </a:prstGeom>
          <a:noFill/>
        </p:spPr>
        <p:txBody>
          <a:bodyPr wrap="square" lIns="36576" tIns="18288" rIns="36576" bIns="18288" anchor="t">
            <a:spAutoFit/>
          </a:bodyPr>
          <a:lstStyle/>
          <a:p>
            <a:pPr algn="ctr">
              <a:spcAft>
                <a:spcPts val="400"/>
              </a:spcAft>
            </a:pPr>
            <a:r>
              <a:rPr sz="3200" b="1" i="0">
                <a:solidFill>
                  <a:srgbClr val="00215C"/>
                </a:solidFill>
                <a:latin typeface="Arial"/>
              </a:rPr>
              <a:t>Φ</a:t>
            </a:r>
          </a:p>
        </p:txBody>
      </p:sp>
      <p:sp>
        <p:nvSpPr>
          <p:cNvPr id="11" name="Rounded Rectangle 10"/>
          <p:cNvSpPr/>
          <p:nvPr/>
        </p:nvSpPr>
        <p:spPr>
          <a:xfrm>
            <a:off x="8915400" y="2194560"/>
            <a:ext cx="8686800" cy="4572000"/>
          </a:xfrm>
          <a:prstGeom prst="roundRect">
            <a:avLst>
              <a:gd name="adj" fmla="val 5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9189720" y="2331720"/>
            <a:ext cx="8229600" cy="457200"/>
          </a:xfrm>
          <a:prstGeom prst="rect">
            <a:avLst/>
          </a:prstGeom>
          <a:noFill/>
        </p:spPr>
        <p:txBody>
          <a:bodyPr wrap="square" lIns="36576" tIns="18288" rIns="36576" bIns="18288" anchor="t">
            <a:spAutoFit/>
          </a:bodyPr>
          <a:lstStyle/>
          <a:p>
            <a:pPr algn="l">
              <a:spcAft>
                <a:spcPts val="400"/>
              </a:spcAft>
            </a:pPr>
            <a:r>
              <a:rPr sz="1800" b="1" i="0">
                <a:solidFill>
                  <a:srgbClr val="00215C"/>
                </a:solidFill>
                <a:latin typeface="Arial"/>
              </a:rPr>
              <a:t>ETS configuration   </a:t>
            </a:r>
            <a:r>
              <a:rPr sz="1800" b="1" i="0">
                <a:solidFill>
                  <a:srgbClr val="0542BD"/>
                </a:solidFill>
                <a:latin typeface="Arial"/>
              </a:rPr>
              <a:t>C = Φ(P) = ⟨I, S, K, Q, N, O⟩</a:t>
            </a:r>
          </a:p>
        </p:txBody>
      </p:sp>
      <p:sp>
        <p:nvSpPr>
          <p:cNvPr id="13" name="Rounded Rectangle 12"/>
          <p:cNvSpPr/>
          <p:nvPr/>
        </p:nvSpPr>
        <p:spPr>
          <a:xfrm>
            <a:off x="9189720" y="3017520"/>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Oval 13"/>
          <p:cNvSpPr/>
          <p:nvPr/>
        </p:nvSpPr>
        <p:spPr>
          <a:xfrm>
            <a:off x="9354312" y="3200400"/>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I</a:t>
            </a:r>
          </a:p>
        </p:txBody>
      </p:sp>
      <p:sp>
        <p:nvSpPr>
          <p:cNvPr id="15" name="TextBox 14"/>
          <p:cNvSpPr txBox="1"/>
          <p:nvPr/>
        </p:nvSpPr>
        <p:spPr>
          <a:xfrm>
            <a:off x="10149840" y="3017520"/>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Identity bindings</a:t>
            </a:r>
          </a:p>
        </p:txBody>
      </p:sp>
      <p:sp>
        <p:nvSpPr>
          <p:cNvPr id="16" name="Rounded Rectangle 15"/>
          <p:cNvSpPr/>
          <p:nvPr/>
        </p:nvSpPr>
        <p:spPr>
          <a:xfrm>
            <a:off x="13350240" y="3017520"/>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13514832" y="3200400"/>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S</a:t>
            </a:r>
          </a:p>
        </p:txBody>
      </p:sp>
      <p:sp>
        <p:nvSpPr>
          <p:cNvPr id="18" name="TextBox 17"/>
          <p:cNvSpPr txBox="1"/>
          <p:nvPr/>
        </p:nvSpPr>
        <p:spPr>
          <a:xfrm>
            <a:off x="14310360" y="3017520"/>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Storage areas</a:t>
            </a:r>
          </a:p>
        </p:txBody>
      </p:sp>
      <p:sp>
        <p:nvSpPr>
          <p:cNvPr id="19" name="Rounded Rectangle 18"/>
          <p:cNvSpPr/>
          <p:nvPr/>
        </p:nvSpPr>
        <p:spPr>
          <a:xfrm>
            <a:off x="9189720" y="4224528"/>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9354312" y="4407408"/>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K</a:t>
            </a:r>
          </a:p>
        </p:txBody>
      </p:sp>
      <p:sp>
        <p:nvSpPr>
          <p:cNvPr id="21" name="TextBox 20"/>
          <p:cNvSpPr txBox="1"/>
          <p:nvPr/>
        </p:nvSpPr>
        <p:spPr>
          <a:xfrm>
            <a:off x="10149840" y="4224528"/>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Encryption keys</a:t>
            </a:r>
          </a:p>
        </p:txBody>
      </p:sp>
      <p:sp>
        <p:nvSpPr>
          <p:cNvPr id="22" name="Rounded Rectangle 21"/>
          <p:cNvSpPr/>
          <p:nvPr/>
        </p:nvSpPr>
        <p:spPr>
          <a:xfrm>
            <a:off x="13350240" y="4224528"/>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Oval 22"/>
          <p:cNvSpPr/>
          <p:nvPr/>
        </p:nvSpPr>
        <p:spPr>
          <a:xfrm>
            <a:off x="13514832" y="4407408"/>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Q</a:t>
            </a:r>
          </a:p>
        </p:txBody>
      </p:sp>
      <p:sp>
        <p:nvSpPr>
          <p:cNvPr id="24" name="TextBox 23"/>
          <p:cNvSpPr txBox="1"/>
          <p:nvPr/>
        </p:nvSpPr>
        <p:spPr>
          <a:xfrm>
            <a:off x="14310360" y="4224528"/>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Quotas: CPU · GPU · RAM · disk</a:t>
            </a:r>
          </a:p>
        </p:txBody>
      </p:sp>
      <p:sp>
        <p:nvSpPr>
          <p:cNvPr id="25" name="Rounded Rectangle 24"/>
          <p:cNvSpPr/>
          <p:nvPr/>
        </p:nvSpPr>
        <p:spPr>
          <a:xfrm>
            <a:off x="9189720" y="5431536"/>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Oval 25"/>
          <p:cNvSpPr/>
          <p:nvPr/>
        </p:nvSpPr>
        <p:spPr>
          <a:xfrm>
            <a:off x="9354312" y="5614416"/>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N</a:t>
            </a:r>
          </a:p>
        </p:txBody>
      </p:sp>
      <p:sp>
        <p:nvSpPr>
          <p:cNvPr id="27" name="TextBox 26"/>
          <p:cNvSpPr txBox="1"/>
          <p:nvPr/>
        </p:nvSpPr>
        <p:spPr>
          <a:xfrm>
            <a:off x="10149840" y="5431536"/>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Network routes</a:t>
            </a:r>
          </a:p>
        </p:txBody>
      </p:sp>
      <p:sp>
        <p:nvSpPr>
          <p:cNvPr id="28" name="Rounded Rectangle 27"/>
          <p:cNvSpPr/>
          <p:nvPr/>
        </p:nvSpPr>
        <p:spPr>
          <a:xfrm>
            <a:off x="13350240" y="5431536"/>
            <a:ext cx="3931920" cy="1005840"/>
          </a:xfrm>
          <a:prstGeom prst="roundRect">
            <a:avLst>
              <a:gd name="adj" fmla="val 15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Oval 28"/>
          <p:cNvSpPr/>
          <p:nvPr/>
        </p:nvSpPr>
        <p:spPr>
          <a:xfrm>
            <a:off x="13514832" y="5614416"/>
            <a:ext cx="640080" cy="640080"/>
          </a:xfrm>
          <a:prstGeom prst="ellipse">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FFFFFF"/>
                </a:solidFill>
                <a:latin typeface="Arial"/>
              </a:rPr>
              <a:t>O</a:t>
            </a:r>
          </a:p>
        </p:txBody>
      </p:sp>
      <p:sp>
        <p:nvSpPr>
          <p:cNvPr id="30" name="TextBox 29"/>
          <p:cNvSpPr txBox="1"/>
          <p:nvPr/>
        </p:nvSpPr>
        <p:spPr>
          <a:xfrm>
            <a:off x="14310360" y="5431536"/>
            <a:ext cx="2880360" cy="1005840"/>
          </a:xfrm>
          <a:prstGeom prst="rect">
            <a:avLst/>
          </a:prstGeom>
          <a:noFill/>
        </p:spPr>
        <p:txBody>
          <a:bodyPr wrap="square" lIns="36576" tIns="18288" rIns="36576" bIns="18288" anchor="ctr">
            <a:spAutoFit/>
          </a:bodyPr>
          <a:lstStyle/>
          <a:p>
            <a:pPr algn="l">
              <a:spcAft>
                <a:spcPts val="400"/>
              </a:spcAft>
            </a:pPr>
            <a:r>
              <a:rPr sz="1600" b="1" i="0">
                <a:solidFill>
                  <a:srgbClr val="00215C"/>
                </a:solidFill>
                <a:latin typeface="Arial"/>
              </a:rPr>
              <a:t>Output rights</a:t>
            </a:r>
          </a:p>
        </p:txBody>
      </p:sp>
      <p:sp>
        <p:nvSpPr>
          <p:cNvPr id="31" name="Rounded Rectangle 30"/>
          <p:cNvSpPr/>
          <p:nvPr/>
        </p:nvSpPr>
        <p:spPr>
          <a:xfrm>
            <a:off x="685800" y="7086600"/>
            <a:ext cx="5486400" cy="2057400"/>
          </a:xfrm>
          <a:prstGeom prst="roundRect">
            <a:avLst>
              <a:gd name="adj" fmla="val 8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Oval 31"/>
          <p:cNvSpPr/>
          <p:nvPr/>
        </p:nvSpPr>
        <p:spPr>
          <a:xfrm>
            <a:off x="914400" y="731520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I1</a:t>
            </a:r>
          </a:p>
        </p:txBody>
      </p:sp>
      <p:sp>
        <p:nvSpPr>
          <p:cNvPr id="33" name="TextBox 32"/>
          <p:cNvSpPr txBox="1"/>
          <p:nvPr/>
        </p:nvSpPr>
        <p:spPr>
          <a:xfrm>
            <a:off x="1874519" y="7269480"/>
            <a:ext cx="4160520" cy="822960"/>
          </a:xfrm>
          <a:prstGeom prst="rect">
            <a:avLst/>
          </a:prstGeom>
          <a:noFill/>
        </p:spPr>
        <p:txBody>
          <a:bodyPr wrap="square" lIns="36576" tIns="18288" rIns="36576" bIns="18288" anchor="ctr">
            <a:spAutoFit/>
          </a:bodyPr>
          <a:lstStyle/>
          <a:p>
            <a:pPr algn="l">
              <a:spcAft>
                <a:spcPts val="400"/>
              </a:spcAft>
            </a:pPr>
            <a:r>
              <a:rPr sz="2000" b="1" i="0">
                <a:solidFill>
                  <a:srgbClr val="00215C"/>
                </a:solidFill>
                <a:latin typeface="Arial"/>
              </a:rPr>
              <a:t>Permit-bounded access</a:t>
            </a:r>
          </a:p>
        </p:txBody>
      </p:sp>
      <p:sp>
        <p:nvSpPr>
          <p:cNvPr id="34" name="TextBox 33"/>
          <p:cNvSpPr txBox="1"/>
          <p:nvPr/>
        </p:nvSpPr>
        <p:spPr>
          <a:xfrm>
            <a:off x="960120" y="8183879"/>
            <a:ext cx="5029200" cy="914400"/>
          </a:xfrm>
          <a:prstGeom prst="rect">
            <a:avLst/>
          </a:prstGeom>
          <a:noFill/>
        </p:spPr>
        <p:txBody>
          <a:bodyPr wrap="square" lIns="36576" tIns="18288" rIns="36576" bIns="18288" anchor="t">
            <a:spAutoFit/>
          </a:bodyPr>
          <a:lstStyle/>
          <a:p>
            <a:pPr algn="l">
              <a:spcAft>
                <a:spcPts val="400"/>
              </a:spcAft>
            </a:pPr>
            <a:r>
              <a:rPr sz="1700" b="0" i="0">
                <a:solidFill>
                  <a:srgbClr val="24384B"/>
                </a:solidFill>
                <a:latin typeface="Arial"/>
              </a:rPr>
              <a:t>Access requires u ∈ U, d ∈ D, t ∈ τ and state VRE‑READY</a:t>
            </a:r>
          </a:p>
        </p:txBody>
      </p:sp>
      <p:sp>
        <p:nvSpPr>
          <p:cNvPr id="35" name="Rounded Rectangle 34"/>
          <p:cNvSpPr/>
          <p:nvPr/>
        </p:nvSpPr>
        <p:spPr>
          <a:xfrm>
            <a:off x="6400800" y="7086600"/>
            <a:ext cx="5486400" cy="2057400"/>
          </a:xfrm>
          <a:prstGeom prst="roundRect">
            <a:avLst>
              <a:gd name="adj" fmla="val 8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 name="Oval 35"/>
          <p:cNvSpPr/>
          <p:nvPr/>
        </p:nvSpPr>
        <p:spPr>
          <a:xfrm>
            <a:off x="6629400" y="731520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I2</a:t>
            </a:r>
          </a:p>
        </p:txBody>
      </p:sp>
      <p:sp>
        <p:nvSpPr>
          <p:cNvPr id="37" name="TextBox 36"/>
          <p:cNvSpPr txBox="1"/>
          <p:nvPr/>
        </p:nvSpPr>
        <p:spPr>
          <a:xfrm>
            <a:off x="7589520" y="7269480"/>
            <a:ext cx="4160520" cy="822960"/>
          </a:xfrm>
          <a:prstGeom prst="rect">
            <a:avLst/>
          </a:prstGeom>
          <a:noFill/>
        </p:spPr>
        <p:txBody>
          <a:bodyPr wrap="square" lIns="36576" tIns="18288" rIns="36576" bIns="18288" anchor="ctr">
            <a:spAutoFit/>
          </a:bodyPr>
          <a:lstStyle/>
          <a:p>
            <a:pPr algn="l">
              <a:spcAft>
                <a:spcPts val="400"/>
              </a:spcAft>
            </a:pPr>
            <a:r>
              <a:rPr sz="2000" b="1" i="0">
                <a:solidFill>
                  <a:srgbClr val="00215C"/>
                </a:solidFill>
                <a:latin typeface="Arial"/>
              </a:rPr>
              <a:t>Complete revocation</a:t>
            </a:r>
          </a:p>
        </p:txBody>
      </p:sp>
      <p:sp>
        <p:nvSpPr>
          <p:cNvPr id="38" name="TextBox 37"/>
          <p:cNvSpPr txBox="1"/>
          <p:nvPr/>
        </p:nvSpPr>
        <p:spPr>
          <a:xfrm>
            <a:off x="6675120" y="8183879"/>
            <a:ext cx="5029200" cy="914400"/>
          </a:xfrm>
          <a:prstGeom prst="rect">
            <a:avLst/>
          </a:prstGeom>
          <a:noFill/>
        </p:spPr>
        <p:txBody>
          <a:bodyPr wrap="square" lIns="36576" tIns="18288" rIns="36576" bIns="18288" anchor="t">
            <a:spAutoFit/>
          </a:bodyPr>
          <a:lstStyle/>
          <a:p>
            <a:pPr algn="l">
              <a:spcAft>
                <a:spcPts val="400"/>
              </a:spcAft>
            </a:pPr>
            <a:r>
              <a:rPr sz="1700" b="0" i="0">
                <a:solidFill>
                  <a:srgbClr val="24384B"/>
                </a:solidFill>
                <a:latin typeface="Arial"/>
              </a:rPr>
              <a:t>PERMIT‑EXPIRED removes every right derived from P</a:t>
            </a:r>
          </a:p>
        </p:txBody>
      </p:sp>
      <p:sp>
        <p:nvSpPr>
          <p:cNvPr id="39" name="Rounded Rectangle 38"/>
          <p:cNvSpPr/>
          <p:nvPr/>
        </p:nvSpPr>
        <p:spPr>
          <a:xfrm>
            <a:off x="12115800" y="7086600"/>
            <a:ext cx="5486400" cy="2057400"/>
          </a:xfrm>
          <a:prstGeom prst="roundRect">
            <a:avLst>
              <a:gd name="adj" fmla="val 8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Oval 39"/>
          <p:cNvSpPr/>
          <p:nvPr/>
        </p:nvSpPr>
        <p:spPr>
          <a:xfrm>
            <a:off x="12344400" y="7315200"/>
            <a:ext cx="777240" cy="777240"/>
          </a:xfrm>
          <a:prstGeom prst="ellipse">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FFCB1B"/>
                </a:solidFill>
                <a:latin typeface="Arial"/>
              </a:rPr>
              <a:t>I3</a:t>
            </a:r>
          </a:p>
        </p:txBody>
      </p:sp>
      <p:sp>
        <p:nvSpPr>
          <p:cNvPr id="41" name="TextBox 40"/>
          <p:cNvSpPr txBox="1"/>
          <p:nvPr/>
        </p:nvSpPr>
        <p:spPr>
          <a:xfrm>
            <a:off x="13304520" y="7269480"/>
            <a:ext cx="4160520" cy="822960"/>
          </a:xfrm>
          <a:prstGeom prst="rect">
            <a:avLst/>
          </a:prstGeom>
          <a:noFill/>
        </p:spPr>
        <p:txBody>
          <a:bodyPr wrap="square" lIns="36576" tIns="18288" rIns="36576" bIns="18288" anchor="ctr">
            <a:spAutoFit/>
          </a:bodyPr>
          <a:lstStyle/>
          <a:p>
            <a:pPr algn="l">
              <a:spcAft>
                <a:spcPts val="400"/>
              </a:spcAft>
            </a:pPr>
            <a:r>
              <a:rPr sz="2000" b="1" i="0">
                <a:solidFill>
                  <a:srgbClr val="00215C"/>
                </a:solidFill>
                <a:latin typeface="Arial"/>
              </a:rPr>
              <a:t>Single egress</a:t>
            </a:r>
          </a:p>
        </p:txBody>
      </p:sp>
      <p:sp>
        <p:nvSpPr>
          <p:cNvPr id="42" name="TextBox 41"/>
          <p:cNvSpPr txBox="1"/>
          <p:nvPr/>
        </p:nvSpPr>
        <p:spPr>
          <a:xfrm>
            <a:off x="12390120" y="8183879"/>
            <a:ext cx="5029200" cy="914400"/>
          </a:xfrm>
          <a:prstGeom prst="rect">
            <a:avLst/>
          </a:prstGeom>
          <a:noFill/>
        </p:spPr>
        <p:txBody>
          <a:bodyPr wrap="square" lIns="36576" tIns="18288" rIns="36576" bIns="18288" anchor="t">
            <a:spAutoFit/>
          </a:bodyPr>
          <a:lstStyle/>
          <a:p>
            <a:pPr algn="l">
              <a:spcAft>
                <a:spcPts val="400"/>
              </a:spcAft>
            </a:pPr>
            <a:r>
              <a:rPr sz="1700" b="0" i="0">
                <a:solidFill>
                  <a:srgbClr val="24384B"/>
                </a:solidFill>
                <a:latin typeface="Arial"/>
              </a:rPr>
              <a:t>Data leave only through the output airlock, after approval</a:t>
            </a:r>
          </a:p>
        </p:txBody>
      </p:sp>
      <p:sp>
        <p:nvSpPr>
          <p:cNvPr id="43" name="TextBox 42"/>
          <p:cNvSpPr txBox="1"/>
          <p:nvPr/>
        </p:nvSpPr>
        <p:spPr>
          <a:xfrm>
            <a:off x="685800" y="9418320"/>
            <a:ext cx="16916400" cy="411480"/>
          </a:xfrm>
          <a:prstGeom prst="rect">
            <a:avLst/>
          </a:prstGeom>
          <a:noFill/>
        </p:spPr>
        <p:txBody>
          <a:bodyPr wrap="square" lIns="36576" tIns="18288" rIns="36576" bIns="18288" anchor="t">
            <a:spAutoFit/>
          </a:bodyPr>
          <a:lstStyle/>
          <a:p>
            <a:pPr algn="l">
              <a:spcAft>
                <a:spcPts val="400"/>
              </a:spcAft>
            </a:pPr>
            <a:r>
              <a:rPr sz="1300" b="0" i="0">
                <a:solidFill>
                  <a:srgbClr val="586A7B"/>
                </a:solidFill>
                <a:latin typeface="Arial"/>
              </a:rPr>
              <a:t>Design invariants enforced by controls; not formally verified.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A five-state lifecycle makes activation, suspension and expiry enforceable</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SPE PROVISIONING</a:t>
            </a:r>
            <a:r>
              <a:rPr sz="1500" b="0" i="0">
                <a:solidFill>
                  <a:srgbClr val="24384B"/>
                </a:solidFill>
                <a:latin typeface="Arial"/>
              </a:rPr>
              <a:t>     Every transition notifies the actors and leaves evidence outside the ETS</a:t>
            </a:r>
          </a:p>
        </p:txBody>
      </p:sp>
      <p:pic>
        <p:nvPicPr>
          <p:cNvPr id="5" name="ETS lifecycle diagram" descr="fig2_ets_lifecycle_crop.png"/>
          <p:cNvPicPr>
            <a:picLocks noChangeAspect="1"/>
          </p:cNvPicPr>
          <p:nvPr/>
        </p:nvPicPr>
        <p:blipFill>
          <a:blip r:embed="rId3"/>
          <a:stretch>
            <a:fillRect/>
          </a:stretch>
        </p:blipFill>
        <p:spPr>
          <a:xfrm>
            <a:off x="1143000" y="2148840"/>
            <a:ext cx="16002000" cy="69913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Inside the ETS the operator controls every channel; results leave only through a reviewed airlock</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SPE PROVISIONING</a:t>
            </a:r>
            <a:r>
              <a:rPr sz="1500" b="0" i="0">
                <a:solidFill>
                  <a:srgbClr val="24384B"/>
                </a:solidFill>
                <a:latin typeface="Arial"/>
              </a:rPr>
              <a:t>     Workspace controls and output release</a:t>
            </a:r>
          </a:p>
        </p:txBody>
      </p:sp>
      <p:sp>
        <p:nvSpPr>
          <p:cNvPr id="5" name="Rounded Rectangle 4"/>
          <p:cNvSpPr/>
          <p:nvPr/>
        </p:nvSpPr>
        <p:spPr>
          <a:xfrm>
            <a:off x="685800" y="2148840"/>
            <a:ext cx="8321040" cy="75895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ounded Rectangle 5"/>
          <p:cNvSpPr/>
          <p:nvPr/>
        </p:nvSpPr>
        <p:spPr>
          <a:xfrm>
            <a:off x="685800" y="2148840"/>
            <a:ext cx="8321040" cy="566928"/>
          </a:xfrm>
          <a:prstGeom prst="roundRect">
            <a:avLst>
              <a:gd name="adj" fmla="val 18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886968" y="2148840"/>
            <a:ext cx="791870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Inside the ETS</a:t>
            </a:r>
          </a:p>
        </p:txBody>
      </p:sp>
      <p:sp>
        <p:nvSpPr>
          <p:cNvPr id="8" name="Oval 7"/>
          <p:cNvSpPr/>
          <p:nvPr/>
        </p:nvSpPr>
        <p:spPr>
          <a:xfrm>
            <a:off x="960120" y="3017520"/>
            <a:ext cx="685800" cy="685800"/>
          </a:xfrm>
          <a:prstGeom prst="ellipse">
            <a:avLst/>
          </a:prstGeom>
          <a:solidFill>
            <a:srgbClr val="EAF4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00215C"/>
                </a:solidFill>
                <a:latin typeface="Arial"/>
              </a:rPr>
              <a:t>1</a:t>
            </a:r>
          </a:p>
        </p:txBody>
      </p:sp>
      <p:sp>
        <p:nvSpPr>
          <p:cNvPr id="9" name="TextBox 8"/>
          <p:cNvSpPr txBox="1"/>
          <p:nvPr/>
        </p:nvSpPr>
        <p:spPr>
          <a:xfrm>
            <a:off x="1828800" y="2880360"/>
            <a:ext cx="6949440" cy="1298448"/>
          </a:xfrm>
          <a:prstGeom prst="rect">
            <a:avLst/>
          </a:prstGeom>
          <a:noFill/>
        </p:spPr>
        <p:txBody>
          <a:bodyPr wrap="square" lIns="36576" tIns="18288" rIns="36576" bIns="18288" anchor="t">
            <a:spAutoFit/>
          </a:bodyPr>
          <a:lstStyle/>
          <a:p>
            <a:pPr algn="l">
              <a:spcAft>
                <a:spcPts val="100"/>
              </a:spcAft>
            </a:pPr>
            <a:r>
              <a:rPr sz="1800" b="1" i="0">
                <a:solidFill>
                  <a:srgbClr val="00215C"/>
                </a:solidFill>
                <a:latin typeface="Arial"/>
              </a:rPr>
              <a:t>Access</a:t>
            </a:r>
          </a:p>
          <a:p>
            <a:pPr algn="l">
              <a:spcAft>
                <a:spcPts val="100"/>
              </a:spcAft>
            </a:pPr>
            <a:r>
              <a:rPr sz="1600" b="0" i="0">
                <a:solidFill>
                  <a:srgbClr val="24384B"/>
                </a:solidFill>
                <a:latin typeface="Arial"/>
              </a:rPr>
              <a:t>Managed VDI (RStudio, SPSS, Stata, Power BI Desktop) or Chrome Enterprise (Stratio, notebooks), same DLP, no local storage</a:t>
            </a:r>
          </a:p>
        </p:txBody>
      </p:sp>
      <p:sp>
        <p:nvSpPr>
          <p:cNvPr id="10" name="Oval 9"/>
          <p:cNvSpPr/>
          <p:nvPr/>
        </p:nvSpPr>
        <p:spPr>
          <a:xfrm>
            <a:off x="960120" y="4343400"/>
            <a:ext cx="685800" cy="685800"/>
          </a:xfrm>
          <a:prstGeom prst="ellipse">
            <a:avLst/>
          </a:prstGeom>
          <a:solidFill>
            <a:srgbClr val="EAF4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00215C"/>
                </a:solidFill>
                <a:latin typeface="Arial"/>
              </a:rPr>
              <a:t>2</a:t>
            </a:r>
          </a:p>
        </p:txBody>
      </p:sp>
      <p:sp>
        <p:nvSpPr>
          <p:cNvPr id="11" name="TextBox 10"/>
          <p:cNvSpPr txBox="1"/>
          <p:nvPr/>
        </p:nvSpPr>
        <p:spPr>
          <a:xfrm>
            <a:off x="1828800" y="4206240"/>
            <a:ext cx="6949440" cy="1298448"/>
          </a:xfrm>
          <a:prstGeom prst="rect">
            <a:avLst/>
          </a:prstGeom>
          <a:noFill/>
        </p:spPr>
        <p:txBody>
          <a:bodyPr wrap="square" lIns="36576" tIns="18288" rIns="36576" bIns="18288" anchor="t">
            <a:spAutoFit/>
          </a:bodyPr>
          <a:lstStyle/>
          <a:p>
            <a:pPr algn="l">
              <a:spcAft>
                <a:spcPts val="100"/>
              </a:spcAft>
            </a:pPr>
            <a:r>
              <a:rPr sz="1800" b="1" i="0">
                <a:solidFill>
                  <a:srgbClr val="00215C"/>
                </a:solidFill>
                <a:latin typeface="Arial"/>
              </a:rPr>
              <a:t>Isolation</a:t>
            </a:r>
          </a:p>
          <a:p>
            <a:pPr algn="l">
              <a:spcAft>
                <a:spcPts val="100"/>
              </a:spcAft>
            </a:pPr>
            <a:r>
              <a:rPr sz="1600" b="0" i="0">
                <a:solidFill>
                  <a:srgbClr val="24384B"/>
                </a:solidFill>
                <a:latin typeface="Arial"/>
              </a:rPr>
              <a:t>Kubernetes namespaces, HDFS and Spark ACLs, storage SVMs, network policy</a:t>
            </a:r>
          </a:p>
        </p:txBody>
      </p:sp>
      <p:sp>
        <p:nvSpPr>
          <p:cNvPr id="12" name="Oval 11"/>
          <p:cNvSpPr/>
          <p:nvPr/>
        </p:nvSpPr>
        <p:spPr>
          <a:xfrm>
            <a:off x="960120" y="5669279"/>
            <a:ext cx="685800" cy="685800"/>
          </a:xfrm>
          <a:prstGeom prst="ellipse">
            <a:avLst/>
          </a:prstGeom>
          <a:solidFill>
            <a:srgbClr val="EAF4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00215C"/>
                </a:solidFill>
                <a:latin typeface="Arial"/>
              </a:rPr>
              <a:t>3</a:t>
            </a:r>
          </a:p>
        </p:txBody>
      </p:sp>
      <p:sp>
        <p:nvSpPr>
          <p:cNvPr id="13" name="TextBox 12"/>
          <p:cNvSpPr txBox="1"/>
          <p:nvPr/>
        </p:nvSpPr>
        <p:spPr>
          <a:xfrm>
            <a:off x="1828800" y="5532120"/>
            <a:ext cx="6949440" cy="1298448"/>
          </a:xfrm>
          <a:prstGeom prst="rect">
            <a:avLst/>
          </a:prstGeom>
          <a:noFill/>
        </p:spPr>
        <p:txBody>
          <a:bodyPr wrap="square" lIns="36576" tIns="18288" rIns="36576" bIns="18288" anchor="t">
            <a:spAutoFit/>
          </a:bodyPr>
          <a:lstStyle/>
          <a:p>
            <a:pPr algn="l">
              <a:spcAft>
                <a:spcPts val="100"/>
              </a:spcAft>
            </a:pPr>
            <a:r>
              <a:rPr sz="1800" b="1" i="0">
                <a:solidFill>
                  <a:srgbClr val="00215C"/>
                </a:solidFill>
                <a:latin typeface="Arial"/>
              </a:rPr>
              <a:t>Quotas</a:t>
            </a:r>
          </a:p>
          <a:p>
            <a:pPr algn="l">
              <a:spcAft>
                <a:spcPts val="100"/>
              </a:spcAft>
            </a:pPr>
            <a:r>
              <a:rPr sz="1600" b="0" i="0">
                <a:solidFill>
                  <a:srgbClr val="24384B"/>
                </a:solidFill>
                <a:latin typeface="Arial"/>
              </a:rPr>
              <a:t>CPU, GPU, memory and storage per user and permit</a:t>
            </a:r>
          </a:p>
        </p:txBody>
      </p:sp>
      <p:sp>
        <p:nvSpPr>
          <p:cNvPr id="14" name="Oval 13"/>
          <p:cNvSpPr/>
          <p:nvPr/>
        </p:nvSpPr>
        <p:spPr>
          <a:xfrm>
            <a:off x="960120" y="6995159"/>
            <a:ext cx="685800" cy="685800"/>
          </a:xfrm>
          <a:prstGeom prst="ellipse">
            <a:avLst/>
          </a:prstGeom>
          <a:solidFill>
            <a:srgbClr val="EAF4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00215C"/>
                </a:solidFill>
                <a:latin typeface="Arial"/>
              </a:rPr>
              <a:t>4</a:t>
            </a:r>
          </a:p>
        </p:txBody>
      </p:sp>
      <p:sp>
        <p:nvSpPr>
          <p:cNvPr id="15" name="TextBox 14"/>
          <p:cNvSpPr txBox="1"/>
          <p:nvPr/>
        </p:nvSpPr>
        <p:spPr>
          <a:xfrm>
            <a:off x="1828800" y="6858000"/>
            <a:ext cx="6949440" cy="1298448"/>
          </a:xfrm>
          <a:prstGeom prst="rect">
            <a:avLst/>
          </a:prstGeom>
          <a:noFill/>
        </p:spPr>
        <p:txBody>
          <a:bodyPr wrap="square" lIns="36576" tIns="18288" rIns="36576" bIns="18288" anchor="t">
            <a:spAutoFit/>
          </a:bodyPr>
          <a:lstStyle/>
          <a:p>
            <a:pPr algn="l">
              <a:spcAft>
                <a:spcPts val="100"/>
              </a:spcAft>
            </a:pPr>
            <a:r>
              <a:rPr sz="1800" b="1" i="0">
                <a:solidFill>
                  <a:srgbClr val="00215C"/>
                </a:solidFill>
                <a:latin typeface="Arial"/>
              </a:rPr>
              <a:t>Keys</a:t>
            </a:r>
          </a:p>
          <a:p>
            <a:pPr algn="l">
              <a:spcAft>
                <a:spcPts val="100"/>
              </a:spcAft>
            </a:pPr>
            <a:r>
              <a:rPr sz="1600" b="0" i="0">
                <a:solidFill>
                  <a:srgbClr val="24384B"/>
                </a:solidFill>
                <a:latin typeface="Arial"/>
              </a:rPr>
              <a:t>Per-permit keys: only the data user and the HDAB can decrypt</a:t>
            </a:r>
          </a:p>
        </p:txBody>
      </p:sp>
      <p:sp>
        <p:nvSpPr>
          <p:cNvPr id="16" name="Oval 15"/>
          <p:cNvSpPr/>
          <p:nvPr/>
        </p:nvSpPr>
        <p:spPr>
          <a:xfrm>
            <a:off x="960120" y="8321040"/>
            <a:ext cx="685800" cy="685800"/>
          </a:xfrm>
          <a:prstGeom prst="ellipse">
            <a:avLst/>
          </a:prstGeom>
          <a:solidFill>
            <a:srgbClr val="EAF4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700" b="1">
                <a:solidFill>
                  <a:srgbClr val="00215C"/>
                </a:solidFill>
                <a:latin typeface="Arial"/>
              </a:rPr>
              <a:t>5</a:t>
            </a:r>
          </a:p>
        </p:txBody>
      </p:sp>
      <p:sp>
        <p:nvSpPr>
          <p:cNvPr id="17" name="TextBox 16"/>
          <p:cNvSpPr txBox="1"/>
          <p:nvPr/>
        </p:nvSpPr>
        <p:spPr>
          <a:xfrm>
            <a:off x="1828800" y="8183879"/>
            <a:ext cx="6949440" cy="1298448"/>
          </a:xfrm>
          <a:prstGeom prst="rect">
            <a:avLst/>
          </a:prstGeom>
          <a:noFill/>
        </p:spPr>
        <p:txBody>
          <a:bodyPr wrap="square" lIns="36576" tIns="18288" rIns="36576" bIns="18288" anchor="t">
            <a:spAutoFit/>
          </a:bodyPr>
          <a:lstStyle/>
          <a:p>
            <a:pPr algn="l">
              <a:spcAft>
                <a:spcPts val="100"/>
              </a:spcAft>
            </a:pPr>
            <a:r>
              <a:rPr sz="1800" b="1" i="0">
                <a:solidFill>
                  <a:srgbClr val="00215C"/>
                </a:solidFill>
                <a:latin typeface="Arial"/>
              </a:rPr>
              <a:t>AI</a:t>
            </a:r>
          </a:p>
          <a:p>
            <a:pPr algn="l">
              <a:spcAft>
                <a:spcPts val="100"/>
              </a:spcAft>
            </a:pPr>
            <a:r>
              <a:rPr sz="1600" b="0" i="0">
                <a:solidFill>
                  <a:srgbClr val="24384B"/>
                </a:solidFill>
                <a:latin typeface="Arial"/>
              </a:rPr>
              <a:t>Internal inference endpoints only; prompts and tool calls logged</a:t>
            </a:r>
          </a:p>
        </p:txBody>
      </p:sp>
      <p:sp>
        <p:nvSpPr>
          <p:cNvPr id="18" name="Rounded Rectangle 17"/>
          <p:cNvSpPr/>
          <p:nvPr/>
        </p:nvSpPr>
        <p:spPr>
          <a:xfrm>
            <a:off x="9281160" y="2148840"/>
            <a:ext cx="8321040" cy="75895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Rounded Rectangle 18"/>
          <p:cNvSpPr/>
          <p:nvPr/>
        </p:nvSpPr>
        <p:spPr>
          <a:xfrm>
            <a:off x="9281160" y="2148840"/>
            <a:ext cx="8321040" cy="566928"/>
          </a:xfrm>
          <a:prstGeom prst="roundRect">
            <a:avLst>
              <a:gd name="adj" fmla="val 18000"/>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482328" y="2148840"/>
            <a:ext cx="7918704" cy="566928"/>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Output airlock</a:t>
            </a:r>
          </a:p>
        </p:txBody>
      </p:sp>
      <p:sp>
        <p:nvSpPr>
          <p:cNvPr id="21" name="Rounded Rectangle 20"/>
          <p:cNvSpPr/>
          <p:nvPr/>
        </p:nvSpPr>
        <p:spPr>
          <a:xfrm>
            <a:off x="9555480" y="2926080"/>
            <a:ext cx="7772400" cy="1188720"/>
          </a:xfrm>
          <a:prstGeom prst="roundRect">
            <a:avLst>
              <a:gd name="adj" fmla="val 12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2" name="Oval 21"/>
          <p:cNvSpPr/>
          <p:nvPr/>
        </p:nvSpPr>
        <p:spPr>
          <a:xfrm>
            <a:off x="9738360" y="3154680"/>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1</a:t>
            </a:r>
          </a:p>
        </p:txBody>
      </p:sp>
      <p:sp>
        <p:nvSpPr>
          <p:cNvPr id="23" name="TextBox 22"/>
          <p:cNvSpPr txBox="1"/>
          <p:nvPr/>
        </p:nvSpPr>
        <p:spPr>
          <a:xfrm>
            <a:off x="10652760" y="2971800"/>
            <a:ext cx="6583680" cy="1097280"/>
          </a:xfrm>
          <a:prstGeom prst="rect">
            <a:avLst/>
          </a:prstGeom>
          <a:noFill/>
        </p:spPr>
        <p:txBody>
          <a:bodyPr wrap="square" lIns="36576" tIns="18288" rIns="36576" bIns="18288" anchor="ctr">
            <a:spAutoFit/>
          </a:bodyPr>
          <a:lstStyle/>
          <a:p>
            <a:pPr algn="l">
              <a:spcAft>
                <a:spcPts val="100"/>
              </a:spcAft>
            </a:pPr>
            <a:r>
              <a:rPr sz="1800" b="1" i="0">
                <a:solidFill>
                  <a:srgbClr val="00215C"/>
                </a:solidFill>
                <a:latin typeface="Arial"/>
              </a:rPr>
              <a:t>Request</a:t>
            </a:r>
          </a:p>
          <a:p>
            <a:pPr algn="l">
              <a:spcAft>
                <a:spcPts val="100"/>
              </a:spcAft>
            </a:pPr>
            <a:r>
              <a:rPr sz="1500" b="0" i="0">
                <a:solidFill>
                  <a:srgbClr val="24384B"/>
                </a:solidFill>
                <a:latin typeface="Arial"/>
              </a:rPr>
              <a:t>The data user files an output request</a:t>
            </a:r>
          </a:p>
        </p:txBody>
      </p:sp>
      <p:cxnSp>
        <p:nvCxnSpPr>
          <p:cNvPr id="24" name="Connector 23"/>
          <p:cNvCxnSpPr/>
          <p:nvPr/>
        </p:nvCxnSpPr>
        <p:spPr>
          <a:xfrm>
            <a:off x="10104120" y="4133088"/>
            <a:ext cx="0" cy="256032"/>
          </a:xfrm>
          <a:prstGeom prst="line">
            <a:avLst/>
          </a:prstGeom>
          <a:ln w="254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9555480" y="4407408"/>
            <a:ext cx="7772400" cy="1188720"/>
          </a:xfrm>
          <a:prstGeom prst="roundRect">
            <a:avLst>
              <a:gd name="adj" fmla="val 12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Oval 25"/>
          <p:cNvSpPr/>
          <p:nvPr/>
        </p:nvSpPr>
        <p:spPr>
          <a:xfrm>
            <a:off x="9738360" y="4636008"/>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2</a:t>
            </a:r>
          </a:p>
        </p:txBody>
      </p:sp>
      <p:sp>
        <p:nvSpPr>
          <p:cNvPr id="27" name="TextBox 26"/>
          <p:cNvSpPr txBox="1"/>
          <p:nvPr/>
        </p:nvSpPr>
        <p:spPr>
          <a:xfrm>
            <a:off x="10652760" y="4453128"/>
            <a:ext cx="6583680" cy="1097280"/>
          </a:xfrm>
          <a:prstGeom prst="rect">
            <a:avLst/>
          </a:prstGeom>
          <a:noFill/>
        </p:spPr>
        <p:txBody>
          <a:bodyPr wrap="square" lIns="36576" tIns="18288" rIns="36576" bIns="18288" anchor="ctr">
            <a:spAutoFit/>
          </a:bodyPr>
          <a:lstStyle/>
          <a:p>
            <a:pPr algn="l">
              <a:spcAft>
                <a:spcPts val="100"/>
              </a:spcAft>
            </a:pPr>
            <a:r>
              <a:rPr sz="1800" b="1" i="0">
                <a:solidFill>
                  <a:srgbClr val="00215C"/>
                </a:solidFill>
                <a:latin typeface="Arial"/>
              </a:rPr>
              <a:t>Dual review</a:t>
            </a:r>
          </a:p>
          <a:p>
            <a:pPr algn="l">
              <a:spcAft>
                <a:spcPts val="100"/>
              </a:spcAft>
            </a:pPr>
            <a:r>
              <a:rPr sz="1500" b="0" i="0">
                <a:solidFill>
                  <a:srgbClr val="24384B"/>
                </a:solidFill>
                <a:latin typeface="Arial"/>
              </a:rPr>
              <a:t>HDAB and operator: only non-personal data (EHDS 73(2)); third-party rights (DGA 5(4))</a:t>
            </a:r>
          </a:p>
        </p:txBody>
      </p:sp>
      <p:cxnSp>
        <p:nvCxnSpPr>
          <p:cNvPr id="28" name="Connector 27"/>
          <p:cNvCxnSpPr/>
          <p:nvPr/>
        </p:nvCxnSpPr>
        <p:spPr>
          <a:xfrm>
            <a:off x="10104120" y="5614416"/>
            <a:ext cx="0" cy="256032"/>
          </a:xfrm>
          <a:prstGeom prst="line">
            <a:avLst/>
          </a:prstGeom>
          <a:ln w="254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Rounded Rectangle 28"/>
          <p:cNvSpPr/>
          <p:nvPr/>
        </p:nvSpPr>
        <p:spPr>
          <a:xfrm>
            <a:off x="9555480" y="5888736"/>
            <a:ext cx="7772400" cy="1188720"/>
          </a:xfrm>
          <a:prstGeom prst="roundRect">
            <a:avLst>
              <a:gd name="adj" fmla="val 12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9738360" y="6117336"/>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3</a:t>
            </a:r>
          </a:p>
        </p:txBody>
      </p:sp>
      <p:sp>
        <p:nvSpPr>
          <p:cNvPr id="31" name="TextBox 30"/>
          <p:cNvSpPr txBox="1"/>
          <p:nvPr/>
        </p:nvSpPr>
        <p:spPr>
          <a:xfrm>
            <a:off x="10652760" y="5934456"/>
            <a:ext cx="6583680" cy="1097280"/>
          </a:xfrm>
          <a:prstGeom prst="rect">
            <a:avLst/>
          </a:prstGeom>
          <a:noFill/>
        </p:spPr>
        <p:txBody>
          <a:bodyPr wrap="square" lIns="36576" tIns="18288" rIns="36576" bIns="18288" anchor="ctr">
            <a:spAutoFit/>
          </a:bodyPr>
          <a:lstStyle/>
          <a:p>
            <a:pPr algn="l">
              <a:spcAft>
                <a:spcPts val="100"/>
              </a:spcAft>
            </a:pPr>
            <a:r>
              <a:rPr sz="1800" b="1" i="0">
                <a:solidFill>
                  <a:srgbClr val="00215C"/>
                </a:solidFill>
                <a:latin typeface="Arial"/>
              </a:rPr>
              <a:t>Release</a:t>
            </a:r>
          </a:p>
          <a:p>
            <a:pPr algn="l">
              <a:spcAft>
                <a:spcPts val="100"/>
              </a:spcAft>
            </a:pPr>
            <a:r>
              <a:rPr sz="1500" b="0" i="0">
                <a:solidFill>
                  <a:srgbClr val="24384B"/>
                </a:solidFill>
                <a:latin typeface="Arial"/>
              </a:rPr>
              <a:t>Download through an authenticated single-use link</a:t>
            </a:r>
          </a:p>
        </p:txBody>
      </p:sp>
      <p:cxnSp>
        <p:nvCxnSpPr>
          <p:cNvPr id="32" name="Connector 31"/>
          <p:cNvCxnSpPr/>
          <p:nvPr/>
        </p:nvCxnSpPr>
        <p:spPr>
          <a:xfrm>
            <a:off x="10104120" y="7095744"/>
            <a:ext cx="0" cy="256032"/>
          </a:xfrm>
          <a:prstGeom prst="line">
            <a:avLst/>
          </a:prstGeom>
          <a:ln w="254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9555480" y="7370064"/>
            <a:ext cx="7772400" cy="1188720"/>
          </a:xfrm>
          <a:prstGeom prst="roundRect">
            <a:avLst>
              <a:gd name="adj" fmla="val 12000"/>
            </a:avLst>
          </a:prstGeom>
          <a:solidFill>
            <a:srgbClr val="FFFFFF"/>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Oval 33"/>
          <p:cNvSpPr/>
          <p:nvPr/>
        </p:nvSpPr>
        <p:spPr>
          <a:xfrm>
            <a:off x="9738360" y="7598664"/>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4</a:t>
            </a:r>
          </a:p>
        </p:txBody>
      </p:sp>
      <p:sp>
        <p:nvSpPr>
          <p:cNvPr id="35" name="TextBox 34"/>
          <p:cNvSpPr txBox="1"/>
          <p:nvPr/>
        </p:nvSpPr>
        <p:spPr>
          <a:xfrm>
            <a:off x="10652760" y="7415784"/>
            <a:ext cx="6583680" cy="1097280"/>
          </a:xfrm>
          <a:prstGeom prst="rect">
            <a:avLst/>
          </a:prstGeom>
          <a:noFill/>
        </p:spPr>
        <p:txBody>
          <a:bodyPr wrap="square" lIns="36576" tIns="18288" rIns="36576" bIns="18288" anchor="ctr">
            <a:spAutoFit/>
          </a:bodyPr>
          <a:lstStyle/>
          <a:p>
            <a:pPr algn="l">
              <a:spcAft>
                <a:spcPts val="100"/>
              </a:spcAft>
            </a:pPr>
            <a:r>
              <a:rPr sz="1800" b="1" i="0">
                <a:solidFill>
                  <a:srgbClr val="00215C"/>
                </a:solidFill>
                <a:latin typeface="Arial"/>
              </a:rPr>
              <a:t>Register</a:t>
            </a:r>
          </a:p>
          <a:p>
            <a:pPr algn="l">
              <a:spcAft>
                <a:spcPts val="100"/>
              </a:spcAft>
            </a:pPr>
            <a:r>
              <a:rPr sz="1500" b="0" i="0">
                <a:solidFill>
                  <a:srgbClr val="24384B"/>
                </a:solidFill>
                <a:latin typeface="Arial"/>
              </a:rPr>
              <a:t>Who, when and what was released</a:t>
            </a:r>
          </a:p>
        </p:txBody>
      </p:sp>
      <p:sp>
        <p:nvSpPr>
          <p:cNvPr id="36" name="TextBox 35"/>
          <p:cNvSpPr txBox="1"/>
          <p:nvPr/>
        </p:nvSpPr>
        <p:spPr>
          <a:xfrm>
            <a:off x="9555480" y="8869680"/>
            <a:ext cx="7772400" cy="731520"/>
          </a:xfrm>
          <a:prstGeom prst="rect">
            <a:avLst/>
          </a:prstGeom>
          <a:noFill/>
        </p:spPr>
        <p:txBody>
          <a:bodyPr wrap="square" lIns="36576" tIns="18288" rIns="36576" bIns="18288" anchor="t">
            <a:spAutoFit/>
          </a:bodyPr>
          <a:lstStyle/>
          <a:p>
            <a:pPr algn="l">
              <a:spcAft>
                <a:spcPts val="400"/>
              </a:spcAft>
            </a:pPr>
            <a:r>
              <a:rPr sz="1500" b="1" i="0">
                <a:solidFill>
                  <a:srgbClr val="00215C"/>
                </a:solidFill>
                <a:latin typeface="Arial"/>
              </a:rPr>
              <a:t>Trained models and federated aggregates go through the same airlock.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One permit model, three execution variants</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04 · SPE PROVISIONING</a:t>
            </a:r>
            <a:r>
              <a:rPr sz="1500" b="0" i="0">
                <a:solidFill>
                  <a:srgbClr val="24384B"/>
                </a:solidFill>
                <a:latin typeface="Arial"/>
              </a:rPr>
              <a:t>     Same permit, logging and airlock in all three</a:t>
            </a:r>
          </a:p>
        </p:txBody>
      </p:sp>
      <p:sp>
        <p:nvSpPr>
          <p:cNvPr id="5" name="Rounded Rectangle 4"/>
          <p:cNvSpPr/>
          <p:nvPr/>
        </p:nvSpPr>
        <p:spPr>
          <a:xfrm>
            <a:off x="685800" y="2148840"/>
            <a:ext cx="5486400" cy="75895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Rounded Rectangle 5"/>
          <p:cNvSpPr/>
          <p:nvPr/>
        </p:nvSpPr>
        <p:spPr>
          <a:xfrm>
            <a:off x="685800" y="2148840"/>
            <a:ext cx="5486400" cy="1097280"/>
          </a:xfrm>
          <a:prstGeom prst="roundRect">
            <a:avLst>
              <a:gd name="adj" fmla="val 10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TextBox 6"/>
          <p:cNvSpPr txBox="1"/>
          <p:nvPr/>
        </p:nvSpPr>
        <p:spPr>
          <a:xfrm>
            <a:off x="914400" y="2148840"/>
            <a:ext cx="5029200" cy="1097280"/>
          </a:xfrm>
          <a:prstGeom prst="rect">
            <a:avLst/>
          </a:prstGeom>
          <a:noFill/>
        </p:spPr>
        <p:txBody>
          <a:bodyPr wrap="square" lIns="36576" tIns="18288" rIns="36576" bIns="18288" anchor="ctr">
            <a:spAutoFit/>
          </a:bodyPr>
          <a:lstStyle/>
          <a:p>
            <a:pPr algn="l">
              <a:spcAft>
                <a:spcPts val="0"/>
              </a:spcAft>
            </a:pPr>
            <a:r>
              <a:rPr sz="2000" b="1" i="0">
                <a:solidFill>
                  <a:srgbClr val="FFFFFF"/>
                </a:solidFill>
                <a:latin typeface="Arial"/>
              </a:rPr>
              <a:t>On-premises</a:t>
            </a:r>
          </a:p>
          <a:p>
            <a:pPr algn="l">
              <a:spcAft>
                <a:spcPts val="0"/>
              </a:spcAft>
            </a:pPr>
            <a:r>
              <a:rPr sz="1300" b="1" i="0">
                <a:solidFill>
                  <a:srgbClr val="FFFFFF"/>
                </a:solidFill>
                <a:latin typeface="Arial"/>
              </a:rPr>
              <a:t>DEFAULT</a:t>
            </a:r>
          </a:p>
        </p:txBody>
      </p:sp>
      <p:sp>
        <p:nvSpPr>
          <p:cNvPr id="8" name="TextBox 7"/>
          <p:cNvSpPr txBox="1"/>
          <p:nvPr/>
        </p:nvSpPr>
        <p:spPr>
          <a:xfrm>
            <a:off x="914400" y="356616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Where data and compute reside</a:t>
            </a:r>
          </a:p>
        </p:txBody>
      </p:sp>
      <p:sp>
        <p:nvSpPr>
          <p:cNvPr id="9" name="TextBox 8"/>
          <p:cNvSpPr txBox="1"/>
          <p:nvPr/>
        </p:nvSpPr>
        <p:spPr>
          <a:xfrm>
            <a:off x="914400" y="402336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AEAD data centres; data in ELDS and per-permit areas</a:t>
            </a:r>
          </a:p>
        </p:txBody>
      </p:sp>
      <p:sp>
        <p:nvSpPr>
          <p:cNvPr id="10" name="TextBox 9"/>
          <p:cNvSpPr txBox="1"/>
          <p:nvPr/>
        </p:nvSpPr>
        <p:spPr>
          <a:xfrm>
            <a:off x="914400" y="557784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Controls</a:t>
            </a:r>
          </a:p>
        </p:txBody>
      </p:sp>
      <p:sp>
        <p:nvSpPr>
          <p:cNvPr id="11" name="TextBox 10"/>
          <p:cNvSpPr txBox="1"/>
          <p:nvPr/>
        </p:nvSpPr>
        <p:spPr>
          <a:xfrm>
            <a:off x="914400" y="603504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DLP desktops and browser · HDFS/Spark ACLs · SVM isolation · per-permit keys · internal AI endpoints</a:t>
            </a:r>
          </a:p>
        </p:txBody>
      </p:sp>
      <p:sp>
        <p:nvSpPr>
          <p:cNvPr id="12" name="TextBox 11"/>
          <p:cNvSpPr txBox="1"/>
          <p:nvPr/>
        </p:nvSpPr>
        <p:spPr>
          <a:xfrm>
            <a:off x="914400" y="758952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When used</a:t>
            </a:r>
          </a:p>
        </p:txBody>
      </p:sp>
      <p:sp>
        <p:nvSpPr>
          <p:cNvPr id="13" name="TextBox 12"/>
          <p:cNvSpPr txBox="1"/>
          <p:nvPr/>
        </p:nvSpPr>
        <p:spPr>
          <a:xfrm>
            <a:off x="914400" y="804672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Sustained analytics, reproducible snapshots, AI inference on permit data</a:t>
            </a:r>
          </a:p>
        </p:txBody>
      </p:sp>
      <p:sp>
        <p:nvSpPr>
          <p:cNvPr id="14" name="Rounded Rectangle 13"/>
          <p:cNvSpPr/>
          <p:nvPr/>
        </p:nvSpPr>
        <p:spPr>
          <a:xfrm>
            <a:off x="6400800" y="2148840"/>
            <a:ext cx="5486400" cy="75895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Rounded Rectangle 14"/>
          <p:cNvSpPr/>
          <p:nvPr/>
        </p:nvSpPr>
        <p:spPr>
          <a:xfrm>
            <a:off x="6400800" y="2148840"/>
            <a:ext cx="5486400" cy="1097280"/>
          </a:xfrm>
          <a:prstGeom prst="roundRect">
            <a:avLst>
              <a:gd name="adj" fmla="val 10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6629400" y="2148840"/>
            <a:ext cx="5029200" cy="1097280"/>
          </a:xfrm>
          <a:prstGeom prst="rect">
            <a:avLst/>
          </a:prstGeom>
          <a:noFill/>
        </p:spPr>
        <p:txBody>
          <a:bodyPr wrap="square" lIns="36576" tIns="18288" rIns="36576" bIns="18288" anchor="ctr">
            <a:spAutoFit/>
          </a:bodyPr>
          <a:lstStyle/>
          <a:p>
            <a:pPr algn="l">
              <a:spcAft>
                <a:spcPts val="0"/>
              </a:spcAft>
            </a:pPr>
            <a:r>
              <a:rPr sz="2000" b="1" i="0">
                <a:solidFill>
                  <a:srgbClr val="FFFFFF"/>
                </a:solidFill>
                <a:latin typeface="Arial"/>
              </a:rPr>
              <a:t>Cloud · GCP in Spain</a:t>
            </a:r>
          </a:p>
          <a:p>
            <a:pPr algn="l">
              <a:spcAft>
                <a:spcPts val="0"/>
              </a:spcAft>
            </a:pPr>
            <a:r>
              <a:rPr sz="1300" b="1" i="0">
                <a:solidFill>
                  <a:srgbClr val="FFFFFF"/>
                </a:solidFill>
                <a:latin typeface="Arial"/>
              </a:rPr>
              <a:t>EXCEPTION</a:t>
            </a:r>
          </a:p>
        </p:txBody>
      </p:sp>
      <p:sp>
        <p:nvSpPr>
          <p:cNvPr id="17" name="TextBox 16"/>
          <p:cNvSpPr txBox="1"/>
          <p:nvPr/>
        </p:nvSpPr>
        <p:spPr>
          <a:xfrm>
            <a:off x="6629400" y="356616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Where data and compute reside</a:t>
            </a:r>
          </a:p>
        </p:txBody>
      </p:sp>
      <p:sp>
        <p:nvSpPr>
          <p:cNvPr id="18" name="TextBox 17"/>
          <p:cNvSpPr txBox="1"/>
          <p:nvPr/>
        </p:nvSpPr>
        <p:spPr>
          <a:xfrm>
            <a:off x="6629400" y="402336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Landing zone hosted in Spain, PRO environment</a:t>
            </a:r>
          </a:p>
        </p:txBody>
      </p:sp>
      <p:sp>
        <p:nvSpPr>
          <p:cNvPr id="19" name="TextBox 18"/>
          <p:cNvSpPr txBox="1"/>
          <p:nvPr/>
        </p:nvSpPr>
        <p:spPr>
          <a:xfrm>
            <a:off x="6629400" y="557784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Controls</a:t>
            </a:r>
          </a:p>
        </p:txBody>
      </p:sp>
      <p:sp>
        <p:nvSpPr>
          <p:cNvPr id="20" name="TextBox 19"/>
          <p:cNvSpPr txBox="1"/>
          <p:nvPr/>
        </p:nvSpPr>
        <p:spPr>
          <a:xfrm>
            <a:off x="6629400" y="603504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CMEK · VPC Service Controls · confidential computing · least privilege · landing-zone policies</a:t>
            </a:r>
          </a:p>
        </p:txBody>
      </p:sp>
      <p:sp>
        <p:nvSpPr>
          <p:cNvPr id="21" name="TextBox 20"/>
          <p:cNvSpPr txBox="1"/>
          <p:nvPr/>
        </p:nvSpPr>
        <p:spPr>
          <a:xfrm>
            <a:off x="6629400" y="758952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When used</a:t>
            </a:r>
          </a:p>
        </p:txBody>
      </p:sp>
      <p:sp>
        <p:nvSpPr>
          <p:cNvPr id="22" name="TextBox 21"/>
          <p:cNvSpPr txBox="1"/>
          <p:nvPr/>
        </p:nvSpPr>
        <p:spPr>
          <a:xfrm>
            <a:off x="6629400" y="804672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Burst compute, on-demand GPUs or managed AI justified by the use case</a:t>
            </a:r>
          </a:p>
        </p:txBody>
      </p:sp>
      <p:sp>
        <p:nvSpPr>
          <p:cNvPr id="23" name="Rounded Rectangle 22"/>
          <p:cNvSpPr/>
          <p:nvPr/>
        </p:nvSpPr>
        <p:spPr>
          <a:xfrm>
            <a:off x="12115800" y="2148840"/>
            <a:ext cx="5486400" cy="75895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ounded Rectangle 23"/>
          <p:cNvSpPr/>
          <p:nvPr/>
        </p:nvSpPr>
        <p:spPr>
          <a:xfrm>
            <a:off x="12115800" y="2148840"/>
            <a:ext cx="5486400" cy="1097280"/>
          </a:xfrm>
          <a:prstGeom prst="roundRect">
            <a:avLst>
              <a:gd name="adj" fmla="val 10000"/>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12344400" y="2148840"/>
            <a:ext cx="5029200" cy="1097280"/>
          </a:xfrm>
          <a:prstGeom prst="rect">
            <a:avLst/>
          </a:prstGeom>
          <a:noFill/>
        </p:spPr>
        <p:txBody>
          <a:bodyPr wrap="square" lIns="36576" tIns="18288" rIns="36576" bIns="18288" anchor="ctr">
            <a:spAutoFit/>
          </a:bodyPr>
          <a:lstStyle/>
          <a:p>
            <a:pPr algn="l">
              <a:spcAft>
                <a:spcPts val="0"/>
              </a:spcAft>
            </a:pPr>
            <a:r>
              <a:rPr sz="2000" b="1" i="0">
                <a:solidFill>
                  <a:srgbClr val="00215C"/>
                </a:solidFill>
                <a:latin typeface="Arial"/>
              </a:rPr>
              <a:t>Federated · Acuratio</a:t>
            </a:r>
          </a:p>
          <a:p>
            <a:pPr algn="l">
              <a:spcAft>
                <a:spcPts val="0"/>
              </a:spcAft>
            </a:pPr>
            <a:r>
              <a:rPr sz="1300" b="1" i="0">
                <a:solidFill>
                  <a:srgbClr val="00215C"/>
                </a:solidFill>
                <a:latin typeface="Arial"/>
              </a:rPr>
              <a:t>COMPUTE-TO-DATA</a:t>
            </a:r>
          </a:p>
        </p:txBody>
      </p:sp>
      <p:sp>
        <p:nvSpPr>
          <p:cNvPr id="26" name="TextBox 25"/>
          <p:cNvSpPr txBox="1"/>
          <p:nvPr/>
        </p:nvSpPr>
        <p:spPr>
          <a:xfrm>
            <a:off x="12344400" y="356616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Where data and compute reside</a:t>
            </a:r>
          </a:p>
        </p:txBody>
      </p:sp>
      <p:sp>
        <p:nvSpPr>
          <p:cNvPr id="27" name="TextBox 26"/>
          <p:cNvSpPr txBox="1"/>
          <p:nvPr/>
        </p:nvSpPr>
        <p:spPr>
          <a:xfrm>
            <a:off x="12344400" y="402336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Data stay at holder nodes; only parameters or aggregates move</a:t>
            </a:r>
          </a:p>
        </p:txBody>
      </p:sp>
      <p:sp>
        <p:nvSpPr>
          <p:cNvPr id="28" name="TextBox 27"/>
          <p:cNvSpPr txBox="1"/>
          <p:nvPr/>
        </p:nvSpPr>
        <p:spPr>
          <a:xfrm>
            <a:off x="12344400" y="557784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Controls</a:t>
            </a:r>
          </a:p>
        </p:txBody>
      </p:sp>
      <p:sp>
        <p:nvSpPr>
          <p:cNvPr id="29" name="TextBox 28"/>
          <p:cNvSpPr txBox="1"/>
          <p:nvPr/>
        </p:nvSpPr>
        <p:spPr>
          <a:xfrm>
            <a:off x="12344400" y="603504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Local policy enforcement · private set intersection · differential privacy · secure aggregation</a:t>
            </a:r>
          </a:p>
        </p:txBody>
      </p:sp>
      <p:sp>
        <p:nvSpPr>
          <p:cNvPr id="30" name="TextBox 29"/>
          <p:cNvSpPr txBox="1"/>
          <p:nvPr/>
        </p:nvSpPr>
        <p:spPr>
          <a:xfrm>
            <a:off x="12344400" y="7589520"/>
            <a:ext cx="5029200" cy="411480"/>
          </a:xfrm>
          <a:prstGeom prst="rect">
            <a:avLst/>
          </a:prstGeom>
          <a:noFill/>
        </p:spPr>
        <p:txBody>
          <a:bodyPr wrap="square" lIns="36576" tIns="18288" rIns="36576" bIns="18288" anchor="t">
            <a:spAutoFit/>
          </a:bodyPr>
          <a:lstStyle/>
          <a:p>
            <a:pPr algn="l">
              <a:spcAft>
                <a:spcPts val="400"/>
              </a:spcAft>
            </a:pPr>
            <a:r>
              <a:rPr sz="1600" b="1" i="0">
                <a:solidFill>
                  <a:srgbClr val="0542BD"/>
                </a:solidFill>
                <a:latin typeface="Arial"/>
              </a:rPr>
              <a:t>When used</a:t>
            </a:r>
          </a:p>
        </p:txBody>
      </p:sp>
      <p:sp>
        <p:nvSpPr>
          <p:cNvPr id="31" name="TextBox 30"/>
          <p:cNvSpPr txBox="1"/>
          <p:nvPr/>
        </p:nvSpPr>
        <p:spPr>
          <a:xfrm>
            <a:off x="12344400" y="8046720"/>
            <a:ext cx="5029200" cy="14630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Data that cannot be centralised; multicentre studies; federated training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Defence in depth: no single failure exposes permit data</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05 · CYBERSECURITY</a:t>
            </a:r>
            <a:r>
              <a:rPr sz="1500" b="0" i="0">
                <a:solidFill>
                  <a:srgbClr val="24384B"/>
                </a:solidFill>
                <a:latin typeface="Arial"/>
              </a:rPr>
              <a:t>     Layered controls, common to on-premises and cloud</a:t>
            </a:r>
          </a:p>
        </p:txBody>
      </p:sp>
      <p:sp>
        <p:nvSpPr>
          <p:cNvPr id="5" name="Rounded Rectangle 4"/>
          <p:cNvSpPr/>
          <p:nvPr/>
        </p:nvSpPr>
        <p:spPr>
          <a:xfrm>
            <a:off x="685800" y="2194560"/>
            <a:ext cx="11521440" cy="1097280"/>
          </a:xfrm>
          <a:prstGeom prst="roundRect">
            <a:avLst>
              <a:gd name="adj" fmla="val 18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914400" y="2194560"/>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Network</a:t>
            </a:r>
          </a:p>
        </p:txBody>
      </p:sp>
      <p:sp>
        <p:nvSpPr>
          <p:cNvPr id="7" name="TextBox 6"/>
          <p:cNvSpPr txBox="1"/>
          <p:nvPr/>
        </p:nvSpPr>
        <p:spPr>
          <a:xfrm>
            <a:off x="3017520" y="2194560"/>
            <a:ext cx="8961120" cy="1097280"/>
          </a:xfrm>
          <a:prstGeom prst="rect">
            <a:avLst/>
          </a:prstGeom>
          <a:noFill/>
        </p:spPr>
        <p:txBody>
          <a:bodyPr wrap="square" lIns="36576" tIns="18288" rIns="36576" bIns="18288" anchor="ctr">
            <a:spAutoFit/>
          </a:bodyPr>
          <a:lstStyle/>
          <a:p>
            <a:pPr algn="l">
              <a:spcAft>
                <a:spcPts val="400"/>
              </a:spcAft>
            </a:pPr>
            <a:r>
              <a:rPr sz="1700" b="0" i="0">
                <a:solidFill>
                  <a:srgbClr val="FFFFFF"/>
                </a:solidFill>
                <a:latin typeface="Arial"/>
              </a:rPr>
              <a:t>Two perimeter rings · environment segmentation · separate management plane and bastion</a:t>
            </a:r>
          </a:p>
        </p:txBody>
      </p:sp>
      <p:sp>
        <p:nvSpPr>
          <p:cNvPr id="8" name="Rounded Rectangle 7"/>
          <p:cNvSpPr/>
          <p:nvPr/>
        </p:nvSpPr>
        <p:spPr>
          <a:xfrm>
            <a:off x="914400" y="3447288"/>
            <a:ext cx="11064240" cy="1097280"/>
          </a:xfrm>
          <a:prstGeom prst="roundRect">
            <a:avLst>
              <a:gd name="adj" fmla="val 18000"/>
            </a:avLst>
          </a:prstGeom>
          <a:solidFill>
            <a:srgbClr val="0B3A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1143000" y="3447288"/>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Platform</a:t>
            </a:r>
          </a:p>
        </p:txBody>
      </p:sp>
      <p:sp>
        <p:nvSpPr>
          <p:cNvPr id="10" name="TextBox 9"/>
          <p:cNvSpPr txBox="1"/>
          <p:nvPr/>
        </p:nvSpPr>
        <p:spPr>
          <a:xfrm>
            <a:off x="3246120" y="3447288"/>
            <a:ext cx="8503920" cy="1097280"/>
          </a:xfrm>
          <a:prstGeom prst="rect">
            <a:avLst/>
          </a:prstGeom>
          <a:noFill/>
        </p:spPr>
        <p:txBody>
          <a:bodyPr wrap="square" lIns="36576" tIns="18288" rIns="36576" bIns="18288" anchor="ctr">
            <a:spAutoFit/>
          </a:bodyPr>
          <a:lstStyle/>
          <a:p>
            <a:pPr algn="l">
              <a:spcAft>
                <a:spcPts val="400"/>
              </a:spcAft>
            </a:pPr>
            <a:r>
              <a:rPr sz="1700" b="0" i="0">
                <a:solidFill>
                  <a:srgbClr val="FFFFFF"/>
                </a:solidFill>
                <a:latin typeface="Arial"/>
              </a:rPr>
              <a:t>Per-permit and per-holder isolation: namespaces, ACLs, SVMs, quotas</a:t>
            </a:r>
          </a:p>
        </p:txBody>
      </p:sp>
      <p:sp>
        <p:nvSpPr>
          <p:cNvPr id="11" name="Rounded Rectangle 10"/>
          <p:cNvSpPr/>
          <p:nvPr/>
        </p:nvSpPr>
        <p:spPr>
          <a:xfrm>
            <a:off x="1143000" y="4700016"/>
            <a:ext cx="10607040" cy="1097280"/>
          </a:xfrm>
          <a:prstGeom prst="roundRect">
            <a:avLst>
              <a:gd name="adj" fmla="val 18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1371600" y="4700016"/>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Data</a:t>
            </a:r>
          </a:p>
        </p:txBody>
      </p:sp>
      <p:sp>
        <p:nvSpPr>
          <p:cNvPr id="13" name="TextBox 12"/>
          <p:cNvSpPr txBox="1"/>
          <p:nvPr/>
        </p:nvSpPr>
        <p:spPr>
          <a:xfrm>
            <a:off x="3474720" y="4700016"/>
            <a:ext cx="8046720" cy="1097280"/>
          </a:xfrm>
          <a:prstGeom prst="rect">
            <a:avLst/>
          </a:prstGeom>
          <a:noFill/>
        </p:spPr>
        <p:txBody>
          <a:bodyPr wrap="square" lIns="36576" tIns="18288" rIns="36576" bIns="18288" anchor="ctr">
            <a:spAutoFit/>
          </a:bodyPr>
          <a:lstStyle/>
          <a:p>
            <a:pPr algn="l">
              <a:spcAft>
                <a:spcPts val="400"/>
              </a:spcAft>
            </a:pPr>
            <a:r>
              <a:rPr sz="1700" b="0" i="0">
                <a:solidFill>
                  <a:srgbClr val="FFFFFF"/>
                </a:solidFill>
                <a:latin typeface="Arial"/>
              </a:rPr>
              <a:t>Minimisation and pseudonymisation at source · re-identification checks · per-permit keys</a:t>
            </a:r>
          </a:p>
        </p:txBody>
      </p:sp>
      <p:sp>
        <p:nvSpPr>
          <p:cNvPr id="14" name="Rounded Rectangle 13"/>
          <p:cNvSpPr/>
          <p:nvPr/>
        </p:nvSpPr>
        <p:spPr>
          <a:xfrm>
            <a:off x="1371600" y="5952744"/>
            <a:ext cx="10149840" cy="1097280"/>
          </a:xfrm>
          <a:prstGeom prst="roundRect">
            <a:avLst>
              <a:gd name="adj" fmla="val 18000"/>
            </a:avLst>
          </a:prstGeom>
          <a:solidFill>
            <a:srgbClr val="2E7F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600200" y="5952744"/>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Access</a:t>
            </a:r>
          </a:p>
        </p:txBody>
      </p:sp>
      <p:sp>
        <p:nvSpPr>
          <p:cNvPr id="16" name="TextBox 15"/>
          <p:cNvSpPr txBox="1"/>
          <p:nvPr/>
        </p:nvSpPr>
        <p:spPr>
          <a:xfrm>
            <a:off x="3703320" y="5952744"/>
            <a:ext cx="7589520" cy="1097280"/>
          </a:xfrm>
          <a:prstGeom prst="rect">
            <a:avLst/>
          </a:prstGeom>
          <a:noFill/>
        </p:spPr>
        <p:txBody>
          <a:bodyPr wrap="square" lIns="36576" tIns="18288" rIns="36576" bIns="18288" anchor="ctr">
            <a:spAutoFit/>
          </a:bodyPr>
          <a:lstStyle/>
          <a:p>
            <a:pPr algn="l">
              <a:spcAft>
                <a:spcPts val="400"/>
              </a:spcAft>
            </a:pPr>
            <a:r>
              <a:rPr sz="1700" b="0" i="0">
                <a:solidFill>
                  <a:srgbClr val="FFFFFF"/>
                </a:solidFill>
                <a:latin typeface="Arial"/>
              </a:rPr>
              <a:t>National eID with SSO · permit-scoped authorisation · DLP desktops</a:t>
            </a:r>
          </a:p>
        </p:txBody>
      </p:sp>
      <p:sp>
        <p:nvSpPr>
          <p:cNvPr id="17" name="Rounded Rectangle 16"/>
          <p:cNvSpPr/>
          <p:nvPr/>
        </p:nvSpPr>
        <p:spPr>
          <a:xfrm>
            <a:off x="1600200" y="7205472"/>
            <a:ext cx="9692640" cy="1097280"/>
          </a:xfrm>
          <a:prstGeom prst="roundRect">
            <a:avLst>
              <a:gd name="adj" fmla="val 18000"/>
            </a:avLst>
          </a:prstGeom>
          <a:solidFill>
            <a:srgbClr val="09BB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1828800" y="7205472"/>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Output</a:t>
            </a:r>
          </a:p>
        </p:txBody>
      </p:sp>
      <p:sp>
        <p:nvSpPr>
          <p:cNvPr id="19" name="TextBox 18"/>
          <p:cNvSpPr txBox="1"/>
          <p:nvPr/>
        </p:nvSpPr>
        <p:spPr>
          <a:xfrm>
            <a:off x="3931920" y="7205472"/>
            <a:ext cx="7132320" cy="1097280"/>
          </a:xfrm>
          <a:prstGeom prst="rect">
            <a:avLst/>
          </a:prstGeom>
          <a:noFill/>
        </p:spPr>
        <p:txBody>
          <a:bodyPr wrap="square" lIns="36576" tIns="18288" rIns="36576" bIns="18288" anchor="ctr">
            <a:spAutoFit/>
          </a:bodyPr>
          <a:lstStyle/>
          <a:p>
            <a:pPr algn="l">
              <a:spcAft>
                <a:spcPts val="400"/>
              </a:spcAft>
            </a:pPr>
            <a:r>
              <a:rPr sz="1700" b="0" i="0">
                <a:solidFill>
                  <a:srgbClr val="00215C"/>
                </a:solidFill>
                <a:latin typeface="Arial"/>
              </a:rPr>
              <a:t>The airlock is the only sanctioned egress</a:t>
            </a:r>
          </a:p>
        </p:txBody>
      </p:sp>
      <p:sp>
        <p:nvSpPr>
          <p:cNvPr id="20" name="Rounded Rectangle 19"/>
          <p:cNvSpPr/>
          <p:nvPr/>
        </p:nvSpPr>
        <p:spPr>
          <a:xfrm>
            <a:off x="1828800" y="8458200"/>
            <a:ext cx="9235440" cy="1097280"/>
          </a:xfrm>
          <a:prstGeom prst="roundRect">
            <a:avLst>
              <a:gd name="adj" fmla="val 18000"/>
            </a:avLst>
          </a:prstGeom>
          <a:solidFill>
            <a:srgbClr val="A6DB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2057400" y="8458200"/>
            <a:ext cx="2103120" cy="109728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Cloud plane</a:t>
            </a:r>
          </a:p>
        </p:txBody>
      </p:sp>
      <p:sp>
        <p:nvSpPr>
          <p:cNvPr id="22" name="TextBox 21"/>
          <p:cNvSpPr txBox="1"/>
          <p:nvPr/>
        </p:nvSpPr>
        <p:spPr>
          <a:xfrm>
            <a:off x="4160520" y="8458200"/>
            <a:ext cx="6675120" cy="1097280"/>
          </a:xfrm>
          <a:prstGeom prst="rect">
            <a:avLst/>
          </a:prstGeom>
          <a:noFill/>
        </p:spPr>
        <p:txBody>
          <a:bodyPr wrap="square" lIns="36576" tIns="18288" rIns="36576" bIns="18288" anchor="ctr">
            <a:spAutoFit/>
          </a:bodyPr>
          <a:lstStyle/>
          <a:p>
            <a:pPr algn="l">
              <a:spcAft>
                <a:spcPts val="400"/>
              </a:spcAft>
            </a:pPr>
            <a:r>
              <a:rPr sz="1700" b="0" i="0">
                <a:solidFill>
                  <a:srgbClr val="00215C"/>
                </a:solidFill>
                <a:latin typeface="Arial"/>
              </a:rPr>
              <a:t>VPC Service Controls · CMEK · least privilege · audit logs</a:t>
            </a:r>
          </a:p>
        </p:txBody>
      </p:sp>
      <p:sp>
        <p:nvSpPr>
          <p:cNvPr id="23" name="Rounded Rectangle 22"/>
          <p:cNvSpPr/>
          <p:nvPr/>
        </p:nvSpPr>
        <p:spPr>
          <a:xfrm>
            <a:off x="12573000" y="2194560"/>
            <a:ext cx="5029200" cy="745236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Rounded Rectangle 23"/>
          <p:cNvSpPr/>
          <p:nvPr/>
        </p:nvSpPr>
        <p:spPr>
          <a:xfrm>
            <a:off x="12573000" y="2194560"/>
            <a:ext cx="5029200" cy="566928"/>
          </a:xfrm>
          <a:prstGeom prst="roundRect">
            <a:avLst>
              <a:gd name="adj" fmla="val 18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12774168" y="2194560"/>
            <a:ext cx="462686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Baseline and frameworks</a:t>
            </a:r>
          </a:p>
        </p:txBody>
      </p:sp>
      <p:sp>
        <p:nvSpPr>
          <p:cNvPr id="26" name="TextBox 25"/>
          <p:cNvSpPr txBox="1"/>
          <p:nvPr/>
        </p:nvSpPr>
        <p:spPr>
          <a:xfrm>
            <a:off x="12801600" y="2926080"/>
            <a:ext cx="4617720" cy="1554480"/>
          </a:xfrm>
          <a:prstGeom prst="rect">
            <a:avLst/>
          </a:prstGeom>
          <a:noFill/>
        </p:spPr>
        <p:txBody>
          <a:bodyPr wrap="square" lIns="36576" tIns="18288" rIns="36576" bIns="18288" anchor="t">
            <a:spAutoFit/>
          </a:bodyPr>
          <a:lstStyle/>
          <a:p>
            <a:pPr algn="l">
              <a:spcAft>
                <a:spcPts val="200"/>
              </a:spcAft>
            </a:pPr>
            <a:r>
              <a:rPr sz="1900" b="1" i="0">
                <a:solidFill>
                  <a:srgbClr val="0542BD"/>
                </a:solidFill>
                <a:latin typeface="Arial"/>
              </a:rPr>
              <a:t>ENS</a:t>
            </a:r>
          </a:p>
          <a:p>
            <a:pPr algn="l">
              <a:spcAft>
                <a:spcPts val="200"/>
              </a:spcAft>
            </a:pPr>
            <a:r>
              <a:rPr sz="1600" b="0" i="0">
                <a:solidFill>
                  <a:srgbClr val="24384B"/>
                </a:solidFill>
                <a:latin typeface="Arial"/>
              </a:rPr>
              <a:t>Spanish National Security Framework: high category targeted, certification in progress</a:t>
            </a:r>
          </a:p>
        </p:txBody>
      </p:sp>
      <p:sp>
        <p:nvSpPr>
          <p:cNvPr id="27" name="TextBox 26"/>
          <p:cNvSpPr txBox="1"/>
          <p:nvPr/>
        </p:nvSpPr>
        <p:spPr>
          <a:xfrm>
            <a:off x="12801600" y="4572000"/>
            <a:ext cx="4617720" cy="1554480"/>
          </a:xfrm>
          <a:prstGeom prst="rect">
            <a:avLst/>
          </a:prstGeom>
          <a:noFill/>
        </p:spPr>
        <p:txBody>
          <a:bodyPr wrap="square" lIns="36576" tIns="18288" rIns="36576" bIns="18288" anchor="t">
            <a:spAutoFit/>
          </a:bodyPr>
          <a:lstStyle/>
          <a:p>
            <a:pPr algn="l">
              <a:spcAft>
                <a:spcPts val="200"/>
              </a:spcAft>
            </a:pPr>
            <a:r>
              <a:rPr sz="1900" b="1" i="0">
                <a:solidFill>
                  <a:srgbClr val="0542BD"/>
                </a:solidFill>
                <a:latin typeface="Arial"/>
              </a:rPr>
              <a:t>NIS2</a:t>
            </a:r>
          </a:p>
          <a:p>
            <a:pPr algn="l">
              <a:spcAft>
                <a:spcPts val="200"/>
              </a:spcAft>
            </a:pPr>
            <a:r>
              <a:rPr sz="1600" b="0" i="0">
                <a:solidFill>
                  <a:srgbClr val="24384B"/>
                </a:solidFill>
                <a:latin typeface="Arial"/>
              </a:rPr>
              <a:t>Incident reporting sequence: 24 h, 72 h, one month</a:t>
            </a:r>
          </a:p>
        </p:txBody>
      </p:sp>
      <p:sp>
        <p:nvSpPr>
          <p:cNvPr id="28" name="TextBox 27"/>
          <p:cNvSpPr txBox="1"/>
          <p:nvPr/>
        </p:nvSpPr>
        <p:spPr>
          <a:xfrm>
            <a:off x="12801600" y="6217920"/>
            <a:ext cx="4617720" cy="1554480"/>
          </a:xfrm>
          <a:prstGeom prst="rect">
            <a:avLst/>
          </a:prstGeom>
          <a:noFill/>
        </p:spPr>
        <p:txBody>
          <a:bodyPr wrap="square" lIns="36576" tIns="18288" rIns="36576" bIns="18288" anchor="t">
            <a:spAutoFit/>
          </a:bodyPr>
          <a:lstStyle/>
          <a:p>
            <a:pPr algn="l">
              <a:spcAft>
                <a:spcPts val="200"/>
              </a:spcAft>
            </a:pPr>
            <a:r>
              <a:rPr sz="1900" b="1" i="0">
                <a:solidFill>
                  <a:srgbClr val="0542BD"/>
                </a:solidFill>
                <a:latin typeface="Arial"/>
              </a:rPr>
              <a:t>ISO/IEC 27001</a:t>
            </a:r>
          </a:p>
          <a:p>
            <a:pPr algn="l">
              <a:spcAft>
                <a:spcPts val="200"/>
              </a:spcAft>
            </a:pPr>
            <a:r>
              <a:rPr sz="1600" b="0" i="0">
                <a:solidFill>
                  <a:srgbClr val="24384B"/>
                </a:solidFill>
                <a:latin typeface="Arial"/>
              </a:rPr>
              <a:t>Reference for the SPE information security management system (mapping in progress)</a:t>
            </a:r>
          </a:p>
        </p:txBody>
      </p:sp>
      <p:sp>
        <p:nvSpPr>
          <p:cNvPr id="29" name="TextBox 28"/>
          <p:cNvSpPr txBox="1"/>
          <p:nvPr/>
        </p:nvSpPr>
        <p:spPr>
          <a:xfrm>
            <a:off x="12801600" y="7863840"/>
            <a:ext cx="4617720" cy="1554480"/>
          </a:xfrm>
          <a:prstGeom prst="rect">
            <a:avLst/>
          </a:prstGeom>
          <a:noFill/>
        </p:spPr>
        <p:txBody>
          <a:bodyPr wrap="square" lIns="36576" tIns="18288" rIns="36576" bIns="18288" anchor="t">
            <a:spAutoFit/>
          </a:bodyPr>
          <a:lstStyle/>
          <a:p>
            <a:pPr algn="l">
              <a:spcAft>
                <a:spcPts val="200"/>
              </a:spcAft>
            </a:pPr>
            <a:r>
              <a:rPr sz="1900" b="1" i="0">
                <a:solidFill>
                  <a:srgbClr val="0542BD"/>
                </a:solidFill>
                <a:latin typeface="Arial"/>
              </a:rPr>
              <a:t>GDPR · EHDS · DGA</a:t>
            </a:r>
          </a:p>
          <a:p>
            <a:pPr algn="l">
              <a:spcAft>
                <a:spcPts val="200"/>
              </a:spcAft>
            </a:pPr>
            <a:r>
              <a:rPr sz="1600" b="0" i="0">
                <a:solidFill>
                  <a:srgbClr val="24384B"/>
                </a:solidFill>
                <a:latin typeface="Arial"/>
              </a:rPr>
              <a:t>Controllership, EU processing and output rules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Ten threat classes mapped to controls and residual risk</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05 · CYBERSECURITY</a:t>
            </a:r>
            <a:r>
              <a:rPr sz="1500" b="0" i="0">
                <a:solidFill>
                  <a:srgbClr val="24384B"/>
                </a:solidFill>
                <a:latin typeface="Arial"/>
              </a:rPr>
              <a:t>     Six representative threats from the analysis</a:t>
            </a:r>
          </a:p>
        </p:txBody>
      </p:sp>
      <p:graphicFrame>
        <p:nvGraphicFramePr>
          <p:cNvPr id="5" name="Table 4"/>
          <p:cNvGraphicFramePr>
            <a:graphicFrameLocks noGrp="1"/>
          </p:cNvGraphicFramePr>
          <p:nvPr/>
        </p:nvGraphicFramePr>
        <p:xfrm>
          <a:off x="685800" y="2194560"/>
          <a:ext cx="16916400" cy="7205472"/>
        </p:xfrm>
        <a:graphic>
          <a:graphicData uri="http://schemas.openxmlformats.org/drawingml/2006/table">
            <a:tbl>
              <a:tblPr firstRow="1" bandRow="1">
                <a:tableStyleId>{5C22544A-7EE6-4342-B048-85BDC9FD1C3A}</a:tableStyleId>
              </a:tblPr>
              <a:tblGrid>
                <a:gridCol w="4206240">
                  <a:extLst>
                    <a:ext uri="{9D8B030D-6E8A-4147-A177-3AD203B41FA5}">
                      <a16:colId xmlns:a16="http://schemas.microsoft.com/office/drawing/2014/main" val="20000"/>
                    </a:ext>
                  </a:extLst>
                </a:gridCol>
                <a:gridCol w="6949440">
                  <a:extLst>
                    <a:ext uri="{9D8B030D-6E8A-4147-A177-3AD203B41FA5}">
                      <a16:colId xmlns:a16="http://schemas.microsoft.com/office/drawing/2014/main" val="20001"/>
                    </a:ext>
                  </a:extLst>
                </a:gridCol>
                <a:gridCol w="5760720">
                  <a:extLst>
                    <a:ext uri="{9D8B030D-6E8A-4147-A177-3AD203B41FA5}">
                      <a16:colId xmlns:a16="http://schemas.microsoft.com/office/drawing/2014/main" val="20002"/>
                    </a:ext>
                  </a:extLst>
                </a:gridCol>
              </a:tblGrid>
              <a:tr h="731520">
                <a:tc>
                  <a:txBody>
                    <a:bodyPr/>
                    <a:lstStyle/>
                    <a:p>
                      <a:r>
                        <a:rPr sz="1900" b="1">
                          <a:solidFill>
                            <a:srgbClr val="FFFFFF"/>
                          </a:solidFill>
                          <a:latin typeface="Arial"/>
                        </a:rPr>
                        <a:t>Threat</a:t>
                      </a:r>
                    </a:p>
                  </a:txBody>
                  <a:tcPr marL="137160" marR="137160" anchor="ctr">
                    <a:solidFill>
                      <a:srgbClr val="00215C"/>
                    </a:solidFill>
                  </a:tcPr>
                </a:tc>
                <a:tc>
                  <a:txBody>
                    <a:bodyPr/>
                    <a:lstStyle/>
                    <a:p>
                      <a:r>
                        <a:rPr sz="1900" b="1">
                          <a:solidFill>
                            <a:srgbClr val="FFFFFF"/>
                          </a:solidFill>
                          <a:latin typeface="Arial"/>
                        </a:rPr>
                        <a:t>Primary controls</a:t>
                      </a:r>
                    </a:p>
                  </a:txBody>
                  <a:tcPr marL="137160" marR="137160" anchor="ctr">
                    <a:solidFill>
                      <a:srgbClr val="00215C"/>
                    </a:solidFill>
                  </a:tcPr>
                </a:tc>
                <a:tc>
                  <a:txBody>
                    <a:bodyPr/>
                    <a:lstStyle/>
                    <a:p>
                      <a:r>
                        <a:rPr sz="1900" b="1">
                          <a:solidFill>
                            <a:srgbClr val="FFFFFF"/>
                          </a:solidFill>
                          <a:latin typeface="Arial"/>
                        </a:rPr>
                        <a:t>Residual risk</a:t>
                      </a:r>
                    </a:p>
                  </a:txBody>
                  <a:tcPr marL="137160" marR="137160" anchor="ctr">
                    <a:solidFill>
                      <a:srgbClr val="00215C"/>
                    </a:solidFill>
                  </a:tcPr>
                </a:tc>
                <a:extLst>
                  <a:ext uri="{0D108BD9-81ED-4DB2-BD59-A6C34878D82A}">
                    <a16:rowId xmlns:a16="http://schemas.microsoft.com/office/drawing/2014/main" val="10000"/>
                  </a:ext>
                </a:extLst>
              </a:tr>
              <a:tr h="1078992">
                <a:tc>
                  <a:txBody>
                    <a:bodyPr/>
                    <a:lstStyle/>
                    <a:p>
                      <a:r>
                        <a:rPr sz="1700" b="1">
                          <a:solidFill>
                            <a:srgbClr val="00215C"/>
                          </a:solidFill>
                          <a:latin typeface="Arial"/>
                        </a:rPr>
                        <a:t>Exfiltration by an authorised user</a:t>
                      </a:r>
                    </a:p>
                  </a:txBody>
                  <a:tcPr marL="137160" marR="137160" anchor="ctr">
                    <a:solidFill>
                      <a:srgbClr val="F7FAFC"/>
                    </a:solidFill>
                  </a:tcPr>
                </a:tc>
                <a:tc>
                  <a:txBody>
                    <a:bodyPr/>
                    <a:lstStyle/>
                    <a:p>
                      <a:r>
                        <a:rPr sz="1700" b="0">
                          <a:solidFill>
                            <a:srgbClr val="24384B"/>
                          </a:solidFill>
                          <a:latin typeface="Arial"/>
                        </a:rPr>
                        <a:t>DLP desktops, no local storage, blocked egress, airlock, activity logs</a:t>
                      </a:r>
                    </a:p>
                  </a:txBody>
                  <a:tcPr marL="137160" marR="137160" anchor="ctr">
                    <a:solidFill>
                      <a:srgbClr val="F7FAFC"/>
                    </a:solidFill>
                  </a:tcPr>
                </a:tc>
                <a:tc>
                  <a:txBody>
                    <a:bodyPr/>
                    <a:lstStyle/>
                    <a:p>
                      <a:r>
                        <a:rPr sz="1700" b="0">
                          <a:solidFill>
                            <a:srgbClr val="24384B"/>
                          </a:solidFill>
                          <a:latin typeface="Arial"/>
                        </a:rPr>
                        <a:t>Screen photography; deterred by logging, training and EHDS sanctions</a:t>
                      </a:r>
                    </a:p>
                  </a:txBody>
                  <a:tcPr marL="137160" marR="137160" anchor="ctr">
                    <a:solidFill>
                      <a:srgbClr val="F7FAFC"/>
                    </a:solidFill>
                  </a:tcPr>
                </a:tc>
                <a:extLst>
                  <a:ext uri="{0D108BD9-81ED-4DB2-BD59-A6C34878D82A}">
                    <a16:rowId xmlns:a16="http://schemas.microsoft.com/office/drawing/2014/main" val="10001"/>
                  </a:ext>
                </a:extLst>
              </a:tr>
              <a:tr h="1078992">
                <a:tc>
                  <a:txBody>
                    <a:bodyPr/>
                    <a:lstStyle/>
                    <a:p>
                      <a:r>
                        <a:rPr sz="1700" b="1">
                          <a:solidFill>
                            <a:srgbClr val="00215C"/>
                          </a:solidFill>
                          <a:latin typeface="Arial"/>
                        </a:rPr>
                        <a:t>Re-identification through outputs</a:t>
                      </a:r>
                    </a:p>
                  </a:txBody>
                  <a:tcPr marL="137160" marR="137160" anchor="ctr">
                    <a:solidFill>
                      <a:srgbClr val="FFFFFF"/>
                    </a:solidFill>
                  </a:tcPr>
                </a:tc>
                <a:tc>
                  <a:txBody>
                    <a:bodyPr/>
                    <a:lstStyle/>
                    <a:p>
                      <a:r>
                        <a:rPr sz="1700" b="0">
                          <a:solidFill>
                            <a:srgbClr val="24384B"/>
                          </a:solidFill>
                          <a:latin typeface="Arial"/>
                        </a:rPr>
                        <a:t>Pseudonymisation at source, risk checks, minimisation, output review</a:t>
                      </a:r>
                    </a:p>
                  </a:txBody>
                  <a:tcPr marL="137160" marR="137160" anchor="ctr">
                    <a:solidFill>
                      <a:srgbClr val="FFFFFF"/>
                    </a:solidFill>
                  </a:tcPr>
                </a:tc>
                <a:tc>
                  <a:txBody>
                    <a:bodyPr/>
                    <a:lstStyle/>
                    <a:p>
                      <a:r>
                        <a:rPr sz="1700" b="0">
                          <a:solidFill>
                            <a:srgbClr val="24384B"/>
                          </a:solidFill>
                          <a:latin typeface="Arial"/>
                        </a:rPr>
                        <a:t>Review is manual; automated disclosure control planned</a:t>
                      </a:r>
                    </a:p>
                  </a:txBody>
                  <a:tcPr marL="137160" marR="137160" anchor="ctr">
                    <a:solidFill>
                      <a:srgbClr val="FFFFFF"/>
                    </a:solidFill>
                  </a:tcPr>
                </a:tc>
                <a:extLst>
                  <a:ext uri="{0D108BD9-81ED-4DB2-BD59-A6C34878D82A}">
                    <a16:rowId xmlns:a16="http://schemas.microsoft.com/office/drawing/2014/main" val="10002"/>
                  </a:ext>
                </a:extLst>
              </a:tr>
              <a:tr h="1078992">
                <a:tc>
                  <a:txBody>
                    <a:bodyPr/>
                    <a:lstStyle/>
                    <a:p>
                      <a:r>
                        <a:rPr sz="1700" b="1">
                          <a:solidFill>
                            <a:srgbClr val="00215C"/>
                          </a:solidFill>
                          <a:latin typeface="Arial"/>
                        </a:rPr>
                        <a:t>Leakage via models or LLM use</a:t>
                      </a:r>
                    </a:p>
                  </a:txBody>
                  <a:tcPr marL="137160" marR="137160" anchor="ctr">
                    <a:solidFill>
                      <a:srgbClr val="F7FAFC"/>
                    </a:solidFill>
                  </a:tcPr>
                </a:tc>
                <a:tc>
                  <a:txBody>
                    <a:bodyPr/>
                    <a:lstStyle/>
                    <a:p>
                      <a:r>
                        <a:rPr sz="1700" b="0">
                          <a:solidFill>
                            <a:srgbClr val="24384B"/>
                          </a:solidFill>
                          <a:latin typeface="Arial"/>
                        </a:rPr>
                        <a:t>Models as outputs, DP and secure aggregation, internal endpoints, prompt logging</a:t>
                      </a:r>
                    </a:p>
                  </a:txBody>
                  <a:tcPr marL="137160" marR="137160" anchor="ctr">
                    <a:solidFill>
                      <a:srgbClr val="F7FAFC"/>
                    </a:solidFill>
                  </a:tcPr>
                </a:tc>
                <a:tc>
                  <a:txBody>
                    <a:bodyPr/>
                    <a:lstStyle/>
                    <a:p>
                      <a:r>
                        <a:rPr sz="1700" b="0">
                          <a:solidFill>
                            <a:srgbClr val="24384B"/>
                          </a:solidFill>
                          <a:latin typeface="Arial"/>
                        </a:rPr>
                        <a:t>Memorisation assessment still immature</a:t>
                      </a:r>
                    </a:p>
                  </a:txBody>
                  <a:tcPr marL="137160" marR="137160" anchor="ctr">
                    <a:solidFill>
                      <a:srgbClr val="F7FAFC"/>
                    </a:solidFill>
                  </a:tcPr>
                </a:tc>
                <a:extLst>
                  <a:ext uri="{0D108BD9-81ED-4DB2-BD59-A6C34878D82A}">
                    <a16:rowId xmlns:a16="http://schemas.microsoft.com/office/drawing/2014/main" val="10003"/>
                  </a:ext>
                </a:extLst>
              </a:tr>
              <a:tr h="1078992">
                <a:tc>
                  <a:txBody>
                    <a:bodyPr/>
                    <a:lstStyle/>
                    <a:p>
                      <a:r>
                        <a:rPr sz="1700" b="1">
                          <a:solidFill>
                            <a:srgbClr val="00215C"/>
                          </a:solidFill>
                          <a:latin typeface="Arial"/>
                        </a:rPr>
                        <a:t>Intrusion and lateral movement</a:t>
                      </a:r>
                    </a:p>
                  </a:txBody>
                  <a:tcPr marL="137160" marR="137160" anchor="ctr">
                    <a:solidFill>
                      <a:srgbClr val="FFFFFF"/>
                    </a:solidFill>
                  </a:tcPr>
                </a:tc>
                <a:tc>
                  <a:txBody>
                    <a:bodyPr/>
                    <a:lstStyle/>
                    <a:p>
                      <a:r>
                        <a:rPr sz="1700" b="0">
                          <a:solidFill>
                            <a:srgbClr val="24384B"/>
                          </a:solidFill>
                          <a:latin typeface="Arial"/>
                        </a:rPr>
                        <a:t>Two perimeter rings, segmentation, EDR, SIEM, 24x7 SOC, threat hunting</a:t>
                      </a:r>
                    </a:p>
                  </a:txBody>
                  <a:tcPr marL="137160" marR="137160" anchor="ctr">
                    <a:solidFill>
                      <a:srgbClr val="FFFFFF"/>
                    </a:solidFill>
                  </a:tcPr>
                </a:tc>
                <a:tc>
                  <a:txBody>
                    <a:bodyPr/>
                    <a:lstStyle/>
                    <a:p>
                      <a:r>
                        <a:rPr sz="1700" b="0">
                          <a:solidFill>
                            <a:srgbClr val="24384B"/>
                          </a:solidFill>
                          <a:latin typeface="Arial"/>
                        </a:rPr>
                        <a:t>Novel techniques; hunting feeds new detections</a:t>
                      </a:r>
                    </a:p>
                  </a:txBody>
                  <a:tcPr marL="137160" marR="137160" anchor="ctr">
                    <a:solidFill>
                      <a:srgbClr val="FFFFFF"/>
                    </a:solidFill>
                  </a:tcPr>
                </a:tc>
                <a:extLst>
                  <a:ext uri="{0D108BD9-81ED-4DB2-BD59-A6C34878D82A}">
                    <a16:rowId xmlns:a16="http://schemas.microsoft.com/office/drawing/2014/main" val="10004"/>
                  </a:ext>
                </a:extLst>
              </a:tr>
              <a:tr h="1078992">
                <a:tc>
                  <a:txBody>
                    <a:bodyPr/>
                    <a:lstStyle/>
                    <a:p>
                      <a:r>
                        <a:rPr sz="1700" b="1">
                          <a:solidFill>
                            <a:srgbClr val="00215C"/>
                          </a:solidFill>
                          <a:latin typeface="Arial"/>
                        </a:rPr>
                        <a:t>Privileged insider</a:t>
                      </a:r>
                    </a:p>
                  </a:txBody>
                  <a:tcPr marL="137160" marR="137160" anchor="ctr">
                    <a:solidFill>
                      <a:srgbClr val="F7FAFC"/>
                    </a:solidFill>
                  </a:tcPr>
                </a:tc>
                <a:tc>
                  <a:txBody>
                    <a:bodyPr/>
                    <a:lstStyle/>
                    <a:p>
                      <a:r>
                        <a:rPr sz="1700" b="0">
                          <a:solidFill>
                            <a:srgbClr val="24384B"/>
                          </a:solidFill>
                          <a:latin typeface="Arial"/>
                        </a:rPr>
                        <a:t>Separate management plane, bastion, per-permit keys, audited administration</a:t>
                      </a:r>
                    </a:p>
                  </a:txBody>
                  <a:tcPr marL="137160" marR="137160" anchor="ctr">
                    <a:solidFill>
                      <a:srgbClr val="F7FAFC"/>
                    </a:solidFill>
                  </a:tcPr>
                </a:tc>
                <a:tc>
                  <a:txBody>
                    <a:bodyPr/>
                    <a:lstStyle/>
                    <a:p>
                      <a:r>
                        <a:rPr sz="1700" b="0">
                          <a:solidFill>
                            <a:srgbClr val="24384B"/>
                          </a:solidFill>
                          <a:latin typeface="Arial"/>
                        </a:rPr>
                        <a:t>Admins control availability, not data</a:t>
                      </a:r>
                    </a:p>
                  </a:txBody>
                  <a:tcPr marL="137160" marR="137160" anchor="ctr">
                    <a:solidFill>
                      <a:srgbClr val="F7FAFC"/>
                    </a:solidFill>
                  </a:tcPr>
                </a:tc>
                <a:extLst>
                  <a:ext uri="{0D108BD9-81ED-4DB2-BD59-A6C34878D82A}">
                    <a16:rowId xmlns:a16="http://schemas.microsoft.com/office/drawing/2014/main" val="10005"/>
                  </a:ext>
                </a:extLst>
              </a:tr>
              <a:tr h="1078992">
                <a:tc>
                  <a:txBody>
                    <a:bodyPr/>
                    <a:lstStyle/>
                    <a:p>
                      <a:r>
                        <a:rPr sz="1700" b="1">
                          <a:solidFill>
                            <a:srgbClr val="00215C"/>
                          </a:solidFill>
                          <a:latin typeface="Arial"/>
                        </a:rPr>
                        <a:t>Extraterritorial access to cloud data</a:t>
                      </a:r>
                    </a:p>
                  </a:txBody>
                  <a:tcPr marL="137160" marR="137160" anchor="ctr">
                    <a:solidFill>
                      <a:srgbClr val="FFFFFF"/>
                    </a:solidFill>
                  </a:tcPr>
                </a:tc>
                <a:tc>
                  <a:txBody>
                    <a:bodyPr/>
                    <a:lstStyle/>
                    <a:p>
                      <a:r>
                        <a:rPr sz="1700" b="0">
                          <a:solidFill>
                            <a:srgbClr val="24384B"/>
                          </a:solidFill>
                          <a:latin typeface="Arial"/>
                        </a:rPr>
                        <a:t>On-prem default, cloud in Spain by exception, CMEK, VPC-SC</a:t>
                      </a:r>
                    </a:p>
                  </a:txBody>
                  <a:tcPr marL="137160" marR="137160" anchor="ctr">
                    <a:solidFill>
                      <a:srgbClr val="FFFFFF"/>
                    </a:solidFill>
                  </a:tcPr>
                </a:tc>
                <a:tc>
                  <a:txBody>
                    <a:bodyPr/>
                    <a:lstStyle/>
                    <a:p>
                      <a:r>
                        <a:rPr sz="1700" b="0">
                          <a:solidFill>
                            <a:srgbClr val="24384B"/>
                          </a:solidFill>
                          <a:latin typeface="Arial"/>
                        </a:rPr>
                        <a:t>Legal exposure handled by placement</a:t>
                      </a:r>
                    </a:p>
                  </a:txBody>
                  <a:tcPr marL="137160" marR="137160" anchor="ctr">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Centralised detection, a 24x7 SOC and an incident clock aligned with NIS2</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05 · CYBERSECURITY</a:t>
            </a:r>
            <a:r>
              <a:rPr sz="1500" b="0" i="0">
                <a:solidFill>
                  <a:srgbClr val="24384B"/>
                </a:solidFill>
                <a:latin typeface="Arial"/>
              </a:rPr>
              <a:t>     Security operations in place</a:t>
            </a:r>
          </a:p>
        </p:txBody>
      </p:sp>
      <p:sp>
        <p:nvSpPr>
          <p:cNvPr id="5" name="Rounded Rectangle 4"/>
          <p:cNvSpPr/>
          <p:nvPr/>
        </p:nvSpPr>
        <p:spPr>
          <a:xfrm>
            <a:off x="685800" y="2286000"/>
            <a:ext cx="3291840" cy="868680"/>
          </a:xfrm>
          <a:prstGeom prst="roundRect">
            <a:avLst>
              <a:gd name="adj" fmla="val 2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77240" y="2286000"/>
            <a:ext cx="3108960" cy="868680"/>
          </a:xfrm>
          <a:prstGeom prst="rect">
            <a:avLst/>
          </a:prstGeom>
          <a:noFill/>
        </p:spPr>
        <p:txBody>
          <a:bodyPr wrap="square" lIns="36576" tIns="18288" rIns="36576" bIns="18288" anchor="ctr">
            <a:spAutoFit/>
          </a:bodyPr>
          <a:lstStyle/>
          <a:p>
            <a:pPr algn="ctr">
              <a:spcAft>
                <a:spcPts val="400"/>
              </a:spcAft>
            </a:pPr>
            <a:r>
              <a:rPr sz="1500" b="1" i="0">
                <a:solidFill>
                  <a:srgbClr val="00215C"/>
                </a:solidFill>
                <a:latin typeface="Arial"/>
              </a:rPr>
              <a:t>On-premises systems</a:t>
            </a:r>
          </a:p>
        </p:txBody>
      </p:sp>
      <p:cxnSp>
        <p:nvCxnSpPr>
          <p:cNvPr id="7" name="Connector 6"/>
          <p:cNvCxnSpPr/>
          <p:nvPr/>
        </p:nvCxnSpPr>
        <p:spPr>
          <a:xfrm>
            <a:off x="4023360" y="2715768"/>
            <a:ext cx="548640" cy="649224"/>
          </a:xfrm>
          <a:prstGeom prst="line">
            <a:avLst/>
          </a:prstGeom>
          <a:ln w="22225">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685800" y="3383280"/>
            <a:ext cx="3291840" cy="868680"/>
          </a:xfrm>
          <a:prstGeom prst="roundRect">
            <a:avLst>
              <a:gd name="adj" fmla="val 2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777240" y="3383280"/>
            <a:ext cx="3108960" cy="868680"/>
          </a:xfrm>
          <a:prstGeom prst="rect">
            <a:avLst/>
          </a:prstGeom>
          <a:noFill/>
        </p:spPr>
        <p:txBody>
          <a:bodyPr wrap="square" lIns="36576" tIns="18288" rIns="36576" bIns="18288" anchor="ctr">
            <a:spAutoFit/>
          </a:bodyPr>
          <a:lstStyle/>
          <a:p>
            <a:pPr algn="ctr">
              <a:spcAft>
                <a:spcPts val="400"/>
              </a:spcAft>
            </a:pPr>
            <a:r>
              <a:rPr sz="1500" b="1" i="0">
                <a:solidFill>
                  <a:srgbClr val="00215C"/>
                </a:solidFill>
                <a:latin typeface="Arial"/>
              </a:rPr>
              <a:t>Activity in every ETS</a:t>
            </a:r>
          </a:p>
        </p:txBody>
      </p:sp>
      <p:cxnSp>
        <p:nvCxnSpPr>
          <p:cNvPr id="10" name="Connector 9"/>
          <p:cNvCxnSpPr/>
          <p:nvPr/>
        </p:nvCxnSpPr>
        <p:spPr>
          <a:xfrm flipV="1">
            <a:off x="4023360" y="3364992"/>
            <a:ext cx="548640" cy="448056"/>
          </a:xfrm>
          <a:prstGeom prst="line">
            <a:avLst/>
          </a:prstGeom>
          <a:ln w="22225">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685800" y="4480560"/>
            <a:ext cx="3291840" cy="868680"/>
          </a:xfrm>
          <a:prstGeom prst="roundRect">
            <a:avLst>
              <a:gd name="adj" fmla="val 20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777240" y="4480560"/>
            <a:ext cx="3108960" cy="868680"/>
          </a:xfrm>
          <a:prstGeom prst="rect">
            <a:avLst/>
          </a:prstGeom>
          <a:noFill/>
        </p:spPr>
        <p:txBody>
          <a:bodyPr wrap="square" lIns="36576" tIns="18288" rIns="36576" bIns="18288" anchor="ctr">
            <a:spAutoFit/>
          </a:bodyPr>
          <a:lstStyle/>
          <a:p>
            <a:pPr algn="ctr">
              <a:spcAft>
                <a:spcPts val="400"/>
              </a:spcAft>
            </a:pPr>
            <a:r>
              <a:rPr sz="1500" b="1" i="0">
                <a:solidFill>
                  <a:srgbClr val="00215C"/>
                </a:solidFill>
                <a:latin typeface="Arial"/>
              </a:rPr>
              <a:t>Cloud audit logs</a:t>
            </a:r>
          </a:p>
        </p:txBody>
      </p:sp>
      <p:cxnSp>
        <p:nvCxnSpPr>
          <p:cNvPr id="13" name="Connector 12"/>
          <p:cNvCxnSpPr/>
          <p:nvPr/>
        </p:nvCxnSpPr>
        <p:spPr>
          <a:xfrm flipV="1">
            <a:off x="4023360" y="3364992"/>
            <a:ext cx="548640" cy="1545336"/>
          </a:xfrm>
          <a:prstGeom prst="line">
            <a:avLst/>
          </a:prstGeom>
          <a:ln w="22225">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4617720" y="2697480"/>
            <a:ext cx="4480560" cy="1371600"/>
          </a:xfrm>
          <a:prstGeom prst="roundRect">
            <a:avLst>
              <a:gd name="adj" fmla="val 12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4709160" y="2697480"/>
            <a:ext cx="4297680" cy="1371600"/>
          </a:xfrm>
          <a:prstGeom prst="rect">
            <a:avLst/>
          </a:prstGeom>
          <a:noFill/>
        </p:spPr>
        <p:txBody>
          <a:bodyPr wrap="square" lIns="36576" tIns="18288" rIns="36576" bIns="18288" anchor="ctr">
            <a:spAutoFit/>
          </a:bodyPr>
          <a:lstStyle/>
          <a:p>
            <a:pPr algn="ctr">
              <a:spcAft>
                <a:spcPts val="200"/>
              </a:spcAft>
            </a:pPr>
            <a:r>
              <a:rPr sz="1900" b="1" i="0">
                <a:solidFill>
                  <a:srgbClr val="FFFFFF"/>
                </a:solidFill>
                <a:latin typeface="Arial"/>
              </a:rPr>
              <a:t>SIEM · COCS</a:t>
            </a:r>
          </a:p>
          <a:p>
            <a:pPr algn="ctr">
              <a:spcAft>
                <a:spcPts val="200"/>
              </a:spcAft>
            </a:pPr>
            <a:r>
              <a:rPr sz="1400" b="0" i="0">
                <a:solidFill>
                  <a:srgbClr val="FFFFFF"/>
                </a:solidFill>
                <a:latin typeface="Arial"/>
              </a:rPr>
              <a:t>Correlation, detection, response</a:t>
            </a:r>
          </a:p>
        </p:txBody>
      </p:sp>
      <p:cxnSp>
        <p:nvCxnSpPr>
          <p:cNvPr id="16" name="Connector 15"/>
          <p:cNvCxnSpPr/>
          <p:nvPr/>
        </p:nvCxnSpPr>
        <p:spPr>
          <a:xfrm>
            <a:off x="6858000" y="4087368"/>
            <a:ext cx="0" cy="530352"/>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17" name="Rounded Rectangle 16"/>
          <p:cNvSpPr/>
          <p:nvPr/>
        </p:nvSpPr>
        <p:spPr>
          <a:xfrm>
            <a:off x="4617720" y="4663440"/>
            <a:ext cx="4480560" cy="1371600"/>
          </a:xfrm>
          <a:prstGeom prst="roundRect">
            <a:avLst>
              <a:gd name="adj" fmla="val 12000"/>
            </a:avLst>
          </a:prstGeom>
          <a:solidFill>
            <a:srgbClr val="0542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8" name="TextBox 17"/>
          <p:cNvSpPr txBox="1"/>
          <p:nvPr/>
        </p:nvSpPr>
        <p:spPr>
          <a:xfrm>
            <a:off x="4709160" y="4663440"/>
            <a:ext cx="4297680" cy="1371600"/>
          </a:xfrm>
          <a:prstGeom prst="rect">
            <a:avLst/>
          </a:prstGeom>
          <a:noFill/>
        </p:spPr>
        <p:txBody>
          <a:bodyPr wrap="square" lIns="36576" tIns="18288" rIns="36576" bIns="18288" anchor="ctr">
            <a:spAutoFit/>
          </a:bodyPr>
          <a:lstStyle/>
          <a:p>
            <a:pPr algn="ctr">
              <a:spcAft>
                <a:spcPts val="200"/>
              </a:spcAft>
            </a:pPr>
            <a:r>
              <a:rPr sz="1900" b="1" i="0">
                <a:solidFill>
                  <a:srgbClr val="FFFFFF"/>
                </a:solidFill>
                <a:latin typeface="Arial"/>
              </a:rPr>
              <a:t>24x7 SOC</a:t>
            </a:r>
          </a:p>
          <a:p>
            <a:pPr algn="ctr">
              <a:spcAft>
                <a:spcPts val="200"/>
              </a:spcAft>
            </a:pPr>
            <a:r>
              <a:rPr sz="1400" b="0" i="0">
                <a:solidFill>
                  <a:srgbClr val="FFFFFF"/>
                </a:solidFill>
                <a:latin typeface="Arial"/>
              </a:rPr>
              <a:t>Threat hunting over EDR telemetry on every host</a:t>
            </a:r>
          </a:p>
        </p:txBody>
      </p:sp>
      <p:cxnSp>
        <p:nvCxnSpPr>
          <p:cNvPr id="19" name="Connector 18"/>
          <p:cNvCxnSpPr/>
          <p:nvPr/>
        </p:nvCxnSpPr>
        <p:spPr>
          <a:xfrm>
            <a:off x="6858000" y="6053328"/>
            <a:ext cx="0" cy="530352"/>
          </a:xfrm>
          <a:prstGeom prst="line">
            <a:avLst/>
          </a:prstGeom>
          <a:ln w="3175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0" name="Rounded Rectangle 19"/>
          <p:cNvSpPr/>
          <p:nvPr/>
        </p:nvSpPr>
        <p:spPr>
          <a:xfrm>
            <a:off x="4617720" y="6629400"/>
            <a:ext cx="4480560" cy="118872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4709160" y="6629400"/>
            <a:ext cx="4297680" cy="1188720"/>
          </a:xfrm>
          <a:prstGeom prst="rect">
            <a:avLst/>
          </a:prstGeom>
          <a:noFill/>
        </p:spPr>
        <p:txBody>
          <a:bodyPr wrap="square" lIns="36576" tIns="18288" rIns="36576" bIns="18288" anchor="ctr">
            <a:spAutoFit/>
          </a:bodyPr>
          <a:lstStyle/>
          <a:p>
            <a:pPr algn="ctr">
              <a:spcAft>
                <a:spcPts val="400"/>
              </a:spcAft>
            </a:pPr>
            <a:r>
              <a:rPr sz="1700" b="1" i="0">
                <a:solidFill>
                  <a:srgbClr val="00215C"/>
                </a:solidFill>
                <a:latin typeface="Arial"/>
              </a:rPr>
              <a:t>New detection use cases</a:t>
            </a:r>
          </a:p>
        </p:txBody>
      </p:sp>
      <p:sp>
        <p:nvSpPr>
          <p:cNvPr id="22" name="Rounded Rectangle 21"/>
          <p:cNvSpPr/>
          <p:nvPr/>
        </p:nvSpPr>
        <p:spPr>
          <a:xfrm>
            <a:off x="685800" y="8138160"/>
            <a:ext cx="8412480" cy="1508760"/>
          </a:xfrm>
          <a:prstGeom prst="roundRect">
            <a:avLst>
              <a:gd name="adj" fmla="val 8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914400" y="8183879"/>
            <a:ext cx="8046720" cy="1417320"/>
          </a:xfrm>
          <a:prstGeom prst="rect">
            <a:avLst/>
          </a:prstGeom>
          <a:noFill/>
        </p:spPr>
        <p:txBody>
          <a:bodyPr wrap="square" lIns="36576" tIns="18288" rIns="36576" bIns="18288" anchor="ctr">
            <a:spAutoFit/>
          </a:bodyPr>
          <a:lstStyle/>
          <a:p>
            <a:pPr algn="l">
              <a:spcAft>
                <a:spcPts val="200"/>
              </a:spcAft>
            </a:pPr>
            <a:r>
              <a:rPr sz="1500" b="1" i="0">
                <a:solidFill>
                  <a:srgbClr val="00215C"/>
                </a:solidFill>
                <a:latin typeface="Arial"/>
              </a:rPr>
              <a:t>Monthly access review  </a:t>
            </a:r>
          </a:p>
          <a:p>
            <a:pPr algn="l">
              <a:spcAft>
                <a:spcPts val="200"/>
              </a:spcAft>
            </a:pPr>
            <a:r>
              <a:rPr sz="1500" b="0" i="0">
                <a:solidFill>
                  <a:srgbClr val="24384B"/>
                </a:solidFill>
                <a:latin typeface="Arial"/>
              </a:rPr>
              <a:t>Successful and failed authentications, out-of-hours access, access without delegated authentication</a:t>
            </a:r>
          </a:p>
        </p:txBody>
      </p:sp>
      <p:sp>
        <p:nvSpPr>
          <p:cNvPr id="24" name="Rounded Rectangle 23"/>
          <p:cNvSpPr/>
          <p:nvPr/>
        </p:nvSpPr>
        <p:spPr>
          <a:xfrm>
            <a:off x="9646920" y="2194560"/>
            <a:ext cx="7955279" cy="745236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Rounded Rectangle 24"/>
          <p:cNvSpPr/>
          <p:nvPr/>
        </p:nvSpPr>
        <p:spPr>
          <a:xfrm>
            <a:off x="9646920" y="2194560"/>
            <a:ext cx="7955279" cy="566928"/>
          </a:xfrm>
          <a:prstGeom prst="roundRect">
            <a:avLst>
              <a:gd name="adj" fmla="val 18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9848088" y="2194560"/>
            <a:ext cx="7552944" cy="566928"/>
          </a:xfrm>
          <a:prstGeom prst="rect">
            <a:avLst/>
          </a:prstGeom>
          <a:noFill/>
        </p:spPr>
        <p:txBody>
          <a:bodyPr wrap="square" lIns="36576" tIns="18288" rIns="36576" bIns="18288" anchor="ctr">
            <a:spAutoFit/>
          </a:bodyPr>
          <a:lstStyle/>
          <a:p>
            <a:pPr algn="l">
              <a:spcAft>
                <a:spcPts val="400"/>
              </a:spcAft>
            </a:pPr>
            <a:r>
              <a:rPr sz="1800" b="1" i="0">
                <a:solidFill>
                  <a:srgbClr val="FFFFFF"/>
                </a:solidFill>
                <a:latin typeface="Arial"/>
              </a:rPr>
              <a:t>Incident clock (D7.4 = NIS2 sequence)</a:t>
            </a:r>
          </a:p>
        </p:txBody>
      </p:sp>
      <p:cxnSp>
        <p:nvCxnSpPr>
          <p:cNvPr id="27" name="Connector 26"/>
          <p:cNvCxnSpPr/>
          <p:nvPr/>
        </p:nvCxnSpPr>
        <p:spPr>
          <a:xfrm>
            <a:off x="10241280" y="4480560"/>
            <a:ext cx="6903720" cy="0"/>
          </a:xfrm>
          <a:prstGeom prst="line">
            <a:avLst/>
          </a:prstGeom>
          <a:ln w="38100">
            <a:solidFill>
              <a:srgbClr val="00215C"/>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Oval 27"/>
          <p:cNvSpPr/>
          <p:nvPr/>
        </p:nvSpPr>
        <p:spPr>
          <a:xfrm>
            <a:off x="10287000" y="4251960"/>
            <a:ext cx="457200" cy="45720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29" name="TextBox 28"/>
          <p:cNvSpPr txBox="1"/>
          <p:nvPr/>
        </p:nvSpPr>
        <p:spPr>
          <a:xfrm>
            <a:off x="9509760" y="2971800"/>
            <a:ext cx="2011680" cy="1143000"/>
          </a:xfrm>
          <a:prstGeom prst="rect">
            <a:avLst/>
          </a:prstGeom>
          <a:noFill/>
        </p:spPr>
        <p:txBody>
          <a:bodyPr wrap="square" lIns="36576" tIns="18288" rIns="36576" bIns="18288" anchor="b">
            <a:spAutoFit/>
          </a:bodyPr>
          <a:lstStyle/>
          <a:p>
            <a:pPr algn="ctr">
              <a:spcAft>
                <a:spcPts val="400"/>
              </a:spcAft>
            </a:pPr>
            <a:r>
              <a:rPr sz="2600" b="1" i="0">
                <a:solidFill>
                  <a:srgbClr val="00215C"/>
                </a:solidFill>
                <a:latin typeface="Arial"/>
              </a:rPr>
              <a:t>0</a:t>
            </a:r>
          </a:p>
        </p:txBody>
      </p:sp>
      <p:sp>
        <p:nvSpPr>
          <p:cNvPr id="30" name="TextBox 29"/>
          <p:cNvSpPr txBox="1"/>
          <p:nvPr/>
        </p:nvSpPr>
        <p:spPr>
          <a:xfrm>
            <a:off x="9509760" y="4846320"/>
            <a:ext cx="2011680" cy="822960"/>
          </a:xfrm>
          <a:prstGeom prst="rect">
            <a:avLst/>
          </a:prstGeom>
          <a:noFill/>
        </p:spPr>
        <p:txBody>
          <a:bodyPr wrap="square" lIns="36576" tIns="18288" rIns="36576" bIns="18288" anchor="t">
            <a:spAutoFit/>
          </a:bodyPr>
          <a:lstStyle/>
          <a:p>
            <a:pPr algn="ctr">
              <a:spcAft>
                <a:spcPts val="400"/>
              </a:spcAft>
            </a:pPr>
            <a:r>
              <a:rPr sz="1700" b="0" i="0">
                <a:solidFill>
                  <a:srgbClr val="24384B"/>
                </a:solidFill>
                <a:latin typeface="Arial"/>
              </a:rPr>
              <a:t>Detection</a:t>
            </a:r>
          </a:p>
        </p:txBody>
      </p:sp>
      <p:sp>
        <p:nvSpPr>
          <p:cNvPr id="31" name="Oval 30"/>
          <p:cNvSpPr/>
          <p:nvPr/>
        </p:nvSpPr>
        <p:spPr>
          <a:xfrm>
            <a:off x="12435840" y="4251960"/>
            <a:ext cx="457200" cy="45720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2" name="TextBox 31"/>
          <p:cNvSpPr txBox="1"/>
          <p:nvPr/>
        </p:nvSpPr>
        <p:spPr>
          <a:xfrm>
            <a:off x="11658600" y="2971800"/>
            <a:ext cx="2011680" cy="1143000"/>
          </a:xfrm>
          <a:prstGeom prst="rect">
            <a:avLst/>
          </a:prstGeom>
          <a:noFill/>
        </p:spPr>
        <p:txBody>
          <a:bodyPr wrap="square" lIns="36576" tIns="18288" rIns="36576" bIns="18288" anchor="b">
            <a:spAutoFit/>
          </a:bodyPr>
          <a:lstStyle/>
          <a:p>
            <a:pPr algn="ctr">
              <a:spcAft>
                <a:spcPts val="400"/>
              </a:spcAft>
            </a:pPr>
            <a:r>
              <a:rPr sz="2600" b="1" i="0">
                <a:solidFill>
                  <a:srgbClr val="00215C"/>
                </a:solidFill>
                <a:latin typeface="Arial"/>
              </a:rPr>
              <a:t>24 h</a:t>
            </a:r>
          </a:p>
        </p:txBody>
      </p:sp>
      <p:sp>
        <p:nvSpPr>
          <p:cNvPr id="33" name="TextBox 32"/>
          <p:cNvSpPr txBox="1"/>
          <p:nvPr/>
        </p:nvSpPr>
        <p:spPr>
          <a:xfrm>
            <a:off x="11658600" y="4846320"/>
            <a:ext cx="2011680" cy="822960"/>
          </a:xfrm>
          <a:prstGeom prst="rect">
            <a:avLst/>
          </a:prstGeom>
          <a:noFill/>
        </p:spPr>
        <p:txBody>
          <a:bodyPr wrap="square" lIns="36576" tIns="18288" rIns="36576" bIns="18288" anchor="t">
            <a:spAutoFit/>
          </a:bodyPr>
          <a:lstStyle/>
          <a:p>
            <a:pPr algn="ctr">
              <a:spcAft>
                <a:spcPts val="400"/>
              </a:spcAft>
            </a:pPr>
            <a:r>
              <a:rPr sz="1700" b="0" i="0">
                <a:solidFill>
                  <a:srgbClr val="24384B"/>
                </a:solidFill>
                <a:latin typeface="Arial"/>
              </a:rPr>
              <a:t>Early warning</a:t>
            </a:r>
          </a:p>
        </p:txBody>
      </p:sp>
      <p:sp>
        <p:nvSpPr>
          <p:cNvPr id="34" name="Oval 33"/>
          <p:cNvSpPr/>
          <p:nvPr/>
        </p:nvSpPr>
        <p:spPr>
          <a:xfrm>
            <a:off x="14538959" y="4251960"/>
            <a:ext cx="457200" cy="45720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5" name="TextBox 34"/>
          <p:cNvSpPr txBox="1"/>
          <p:nvPr/>
        </p:nvSpPr>
        <p:spPr>
          <a:xfrm>
            <a:off x="13761719" y="2971800"/>
            <a:ext cx="2011680" cy="1143000"/>
          </a:xfrm>
          <a:prstGeom prst="rect">
            <a:avLst/>
          </a:prstGeom>
          <a:noFill/>
        </p:spPr>
        <p:txBody>
          <a:bodyPr wrap="square" lIns="36576" tIns="18288" rIns="36576" bIns="18288" anchor="b">
            <a:spAutoFit/>
          </a:bodyPr>
          <a:lstStyle/>
          <a:p>
            <a:pPr algn="ctr">
              <a:spcAft>
                <a:spcPts val="400"/>
              </a:spcAft>
            </a:pPr>
            <a:r>
              <a:rPr sz="2600" b="1" i="0">
                <a:solidFill>
                  <a:srgbClr val="00215C"/>
                </a:solidFill>
                <a:latin typeface="Arial"/>
              </a:rPr>
              <a:t>72 h</a:t>
            </a:r>
          </a:p>
        </p:txBody>
      </p:sp>
      <p:sp>
        <p:nvSpPr>
          <p:cNvPr id="36" name="TextBox 35"/>
          <p:cNvSpPr txBox="1"/>
          <p:nvPr/>
        </p:nvSpPr>
        <p:spPr>
          <a:xfrm>
            <a:off x="13761719" y="4846320"/>
            <a:ext cx="2011680" cy="822960"/>
          </a:xfrm>
          <a:prstGeom prst="rect">
            <a:avLst/>
          </a:prstGeom>
          <a:noFill/>
        </p:spPr>
        <p:txBody>
          <a:bodyPr wrap="square" lIns="36576" tIns="18288" rIns="36576" bIns="18288" anchor="t">
            <a:spAutoFit/>
          </a:bodyPr>
          <a:lstStyle/>
          <a:p>
            <a:pPr algn="ctr">
              <a:spcAft>
                <a:spcPts val="400"/>
              </a:spcAft>
            </a:pPr>
            <a:r>
              <a:rPr sz="1700" b="0" i="0">
                <a:solidFill>
                  <a:srgbClr val="24384B"/>
                </a:solidFill>
                <a:latin typeface="Arial"/>
              </a:rPr>
              <a:t>Detailed report</a:t>
            </a:r>
          </a:p>
        </p:txBody>
      </p:sp>
      <p:sp>
        <p:nvSpPr>
          <p:cNvPr id="37" name="Oval 36"/>
          <p:cNvSpPr/>
          <p:nvPr/>
        </p:nvSpPr>
        <p:spPr>
          <a:xfrm>
            <a:off x="16504920" y="4251960"/>
            <a:ext cx="457200" cy="45720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38" name="TextBox 37"/>
          <p:cNvSpPr txBox="1"/>
          <p:nvPr/>
        </p:nvSpPr>
        <p:spPr>
          <a:xfrm>
            <a:off x="15727680" y="2971800"/>
            <a:ext cx="2011680" cy="1143000"/>
          </a:xfrm>
          <a:prstGeom prst="rect">
            <a:avLst/>
          </a:prstGeom>
          <a:noFill/>
        </p:spPr>
        <p:txBody>
          <a:bodyPr wrap="square" lIns="36576" tIns="18288" rIns="36576" bIns="18288" anchor="b">
            <a:spAutoFit/>
          </a:bodyPr>
          <a:lstStyle/>
          <a:p>
            <a:pPr algn="ctr">
              <a:spcAft>
                <a:spcPts val="400"/>
              </a:spcAft>
            </a:pPr>
            <a:r>
              <a:rPr sz="2600" b="1" i="0">
                <a:solidFill>
                  <a:srgbClr val="00215C"/>
                </a:solidFill>
                <a:latin typeface="Arial"/>
              </a:rPr>
              <a:t>1 month</a:t>
            </a:r>
          </a:p>
        </p:txBody>
      </p:sp>
      <p:sp>
        <p:nvSpPr>
          <p:cNvPr id="39" name="TextBox 38"/>
          <p:cNvSpPr txBox="1"/>
          <p:nvPr/>
        </p:nvSpPr>
        <p:spPr>
          <a:xfrm>
            <a:off x="15727680" y="4846320"/>
            <a:ext cx="2011680" cy="822960"/>
          </a:xfrm>
          <a:prstGeom prst="rect">
            <a:avLst/>
          </a:prstGeom>
          <a:noFill/>
        </p:spPr>
        <p:txBody>
          <a:bodyPr wrap="square" lIns="36576" tIns="18288" rIns="36576" bIns="18288" anchor="t">
            <a:spAutoFit/>
          </a:bodyPr>
          <a:lstStyle/>
          <a:p>
            <a:pPr algn="ctr">
              <a:spcAft>
                <a:spcPts val="400"/>
              </a:spcAft>
            </a:pPr>
            <a:r>
              <a:rPr sz="1700" b="0" i="0">
                <a:solidFill>
                  <a:srgbClr val="24384B"/>
                </a:solidFill>
                <a:latin typeface="Arial"/>
              </a:rPr>
              <a:t>Final report</a:t>
            </a:r>
          </a:p>
        </p:txBody>
      </p:sp>
      <p:sp>
        <p:nvSpPr>
          <p:cNvPr id="40" name="Rounded Rectangle 39"/>
          <p:cNvSpPr/>
          <p:nvPr/>
        </p:nvSpPr>
        <p:spPr>
          <a:xfrm>
            <a:off x="9921240" y="6035040"/>
            <a:ext cx="7406640" cy="3337560"/>
          </a:xfrm>
          <a:prstGeom prst="roundRect">
            <a:avLst>
              <a:gd name="adj" fmla="val 8000"/>
            </a:avLst>
          </a:prstGeom>
          <a:solidFill>
            <a:srgbClr val="EAF4FA"/>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1" name="TextBox 40"/>
          <p:cNvSpPr txBox="1"/>
          <p:nvPr/>
        </p:nvSpPr>
        <p:spPr>
          <a:xfrm>
            <a:off x="10149840" y="6172200"/>
            <a:ext cx="6949440" cy="3108960"/>
          </a:xfrm>
          <a:prstGeom prst="rect">
            <a:avLst/>
          </a:prstGeom>
          <a:noFill/>
        </p:spPr>
        <p:txBody>
          <a:bodyPr wrap="square" lIns="36576" tIns="18288" rIns="36576" bIns="18288" anchor="t">
            <a:spAutoFit/>
          </a:bodyPr>
          <a:lstStyle/>
          <a:p>
            <a:pPr algn="l">
              <a:spcAft>
                <a:spcPts val="800"/>
              </a:spcAft>
            </a:pPr>
            <a:r>
              <a:rPr sz="2000" b="1" i="0">
                <a:solidFill>
                  <a:srgbClr val="00215C"/>
                </a:solidFill>
                <a:latin typeface="Arial"/>
              </a:rPr>
              <a:t>One workflow, not two</a:t>
            </a:r>
          </a:p>
          <a:p>
            <a:pPr algn="l">
              <a:spcAft>
                <a:spcPts val="800"/>
              </a:spcAft>
            </a:pPr>
            <a:r>
              <a:rPr sz="1800" b="0" i="0">
                <a:solidFill>
                  <a:srgbClr val="24384B"/>
                </a:solidFill>
                <a:latin typeface="Arial"/>
              </a:rPr>
              <a:t>The D7.4 timeline mirrors NIS2, so the HDAB is being added as a mandatory recipient of the existing incident workflow, alongside the national cybersecurity authorities.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What is in place today against the TEHDAS2 D7.4 reference</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05 · STATUS</a:t>
            </a:r>
            <a:r>
              <a:rPr sz="1500" b="0" i="0">
                <a:solidFill>
                  <a:srgbClr val="24384B"/>
                </a:solidFill>
                <a:latin typeface="Arial"/>
              </a:rPr>
              <a:t>     Operator self-assessment, October 2026</a:t>
            </a:r>
          </a:p>
        </p:txBody>
      </p:sp>
      <p:graphicFrame>
        <p:nvGraphicFramePr>
          <p:cNvPr id="5" name="Chart 4"/>
          <p:cNvGraphicFramePr>
            <a:graphicFrameLocks noGrp="1"/>
          </p:cNvGraphicFramePr>
          <p:nvPr/>
        </p:nvGraphicFramePr>
        <p:xfrm>
          <a:off x="822960" y="2286000"/>
          <a:ext cx="6583680" cy="658368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2651760" y="4892040"/>
            <a:ext cx="2926080" cy="1371600"/>
          </a:xfrm>
          <a:prstGeom prst="rect">
            <a:avLst/>
          </a:prstGeom>
          <a:noFill/>
        </p:spPr>
        <p:txBody>
          <a:bodyPr wrap="square" lIns="36576" tIns="18288" rIns="36576" bIns="18288" anchor="t">
            <a:spAutoFit/>
          </a:bodyPr>
          <a:lstStyle/>
          <a:p>
            <a:pPr algn="ctr">
              <a:spcAft>
                <a:spcPts val="0"/>
              </a:spcAft>
            </a:pPr>
            <a:r>
              <a:rPr sz="4000" b="1" i="0">
                <a:solidFill>
                  <a:srgbClr val="00215C"/>
                </a:solidFill>
                <a:latin typeface="Arial"/>
              </a:rPr>
              <a:t>12</a:t>
            </a:r>
          </a:p>
          <a:p>
            <a:pPr algn="ctr">
              <a:spcAft>
                <a:spcPts val="0"/>
              </a:spcAft>
            </a:pPr>
            <a:r>
              <a:rPr sz="1400" b="0" i="0">
                <a:solidFill>
                  <a:srgbClr val="586A7B"/>
                </a:solidFill>
                <a:latin typeface="Arial"/>
              </a:rPr>
              <a:t>D7.4 dimensions</a:t>
            </a:r>
          </a:p>
        </p:txBody>
      </p:sp>
      <p:sp>
        <p:nvSpPr>
          <p:cNvPr id="7" name="Rounded Rectangle 6"/>
          <p:cNvSpPr/>
          <p:nvPr/>
        </p:nvSpPr>
        <p:spPr>
          <a:xfrm>
            <a:off x="7955279" y="2240280"/>
            <a:ext cx="9646920" cy="1828800"/>
          </a:xfrm>
          <a:prstGeom prst="roundRect">
            <a:avLst>
              <a:gd name="adj" fmla="val 8000"/>
            </a:avLst>
          </a:prstGeom>
          <a:solidFill>
            <a:srgbClr val="E3F2EA"/>
          </a:solidFill>
          <a:ln w="19050">
            <a:solidFill>
              <a:srgbClr val="61C3A7"/>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Oval 7"/>
          <p:cNvSpPr/>
          <p:nvPr/>
        </p:nvSpPr>
        <p:spPr>
          <a:xfrm>
            <a:off x="8183879" y="2514600"/>
            <a:ext cx="502920" cy="5029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9" name="TextBox 8"/>
          <p:cNvSpPr txBox="1"/>
          <p:nvPr/>
        </p:nvSpPr>
        <p:spPr>
          <a:xfrm>
            <a:off x="8869680" y="2404872"/>
            <a:ext cx="8503920" cy="548640"/>
          </a:xfrm>
          <a:prstGeom prst="rect">
            <a:avLst/>
          </a:prstGeom>
          <a:noFill/>
        </p:spPr>
        <p:txBody>
          <a:bodyPr wrap="square" lIns="36576" tIns="18288" rIns="36576" bIns="18288" anchor="t">
            <a:spAutoFit/>
          </a:bodyPr>
          <a:lstStyle/>
          <a:p>
            <a:pPr algn="l">
              <a:spcAft>
                <a:spcPts val="400"/>
              </a:spcAft>
            </a:pPr>
            <a:r>
              <a:rPr sz="2000" b="1" i="0">
                <a:solidFill>
                  <a:srgbClr val="00215C"/>
                </a:solidFill>
                <a:latin typeface="Arial"/>
              </a:rPr>
              <a:t>Implemented · 3</a:t>
            </a:r>
          </a:p>
        </p:txBody>
      </p:sp>
      <p:sp>
        <p:nvSpPr>
          <p:cNvPr id="10" name="TextBox 9"/>
          <p:cNvSpPr txBox="1"/>
          <p:nvPr/>
        </p:nvSpPr>
        <p:spPr>
          <a:xfrm>
            <a:off x="8869680" y="2990088"/>
            <a:ext cx="8549640" cy="10058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Access and identity · Isolation and workspaces · Secure data upload</a:t>
            </a:r>
          </a:p>
        </p:txBody>
      </p:sp>
      <p:sp>
        <p:nvSpPr>
          <p:cNvPr id="11" name="Rounded Rectangle 10"/>
          <p:cNvSpPr/>
          <p:nvPr/>
        </p:nvSpPr>
        <p:spPr>
          <a:xfrm>
            <a:off x="7955279" y="4343400"/>
            <a:ext cx="9646920" cy="2880360"/>
          </a:xfrm>
          <a:prstGeom prst="roundRect">
            <a:avLst>
              <a:gd name="adj" fmla="val 8000"/>
            </a:avLst>
          </a:prstGeom>
          <a:solidFill>
            <a:srgbClr val="FFF3DC"/>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8183879" y="4617720"/>
            <a:ext cx="502920" cy="502920"/>
          </a:xfrm>
          <a:prstGeom prst="ellipse">
            <a:avLst/>
          </a:prstGeom>
          <a:solidFill>
            <a:srgbClr val="FFCB1B"/>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3" name="TextBox 12"/>
          <p:cNvSpPr txBox="1"/>
          <p:nvPr/>
        </p:nvSpPr>
        <p:spPr>
          <a:xfrm>
            <a:off x="8869680" y="4507992"/>
            <a:ext cx="8503920" cy="548640"/>
          </a:xfrm>
          <a:prstGeom prst="rect">
            <a:avLst/>
          </a:prstGeom>
          <a:noFill/>
        </p:spPr>
        <p:txBody>
          <a:bodyPr wrap="square" lIns="36576" tIns="18288" rIns="36576" bIns="18288" anchor="t">
            <a:spAutoFit/>
          </a:bodyPr>
          <a:lstStyle/>
          <a:p>
            <a:pPr algn="l">
              <a:spcAft>
                <a:spcPts val="400"/>
              </a:spcAft>
            </a:pPr>
            <a:r>
              <a:rPr sz="2000" b="1" i="0">
                <a:solidFill>
                  <a:srgbClr val="00215C"/>
                </a:solidFill>
                <a:latin typeface="Arial"/>
              </a:rPr>
              <a:t>Partial · 8</a:t>
            </a:r>
          </a:p>
        </p:txBody>
      </p:sp>
      <p:sp>
        <p:nvSpPr>
          <p:cNvPr id="14" name="TextBox 13"/>
          <p:cNvSpPr txBox="1"/>
          <p:nvPr/>
        </p:nvSpPr>
        <p:spPr>
          <a:xfrm>
            <a:off x="8869680" y="5093208"/>
            <a:ext cx="8549640" cy="205740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Deployed, being formalised or automated: output review (manual), log retention, ISMS and audits, sovereignty, federated roll-out, interoperability, SPE-as-a-service designation</a:t>
            </a:r>
          </a:p>
        </p:txBody>
      </p:sp>
      <p:sp>
        <p:nvSpPr>
          <p:cNvPr id="15" name="Rounded Rectangle 14"/>
          <p:cNvSpPr/>
          <p:nvPr/>
        </p:nvSpPr>
        <p:spPr>
          <a:xfrm>
            <a:off x="7955279" y="7498079"/>
            <a:ext cx="9646920" cy="1828800"/>
          </a:xfrm>
          <a:prstGeom prst="roundRect">
            <a:avLst>
              <a:gd name="adj" fmla="val 8000"/>
            </a:avLst>
          </a:prstGeom>
          <a:solidFill>
            <a:srgbClr val="FBE3E1"/>
          </a:solidFill>
          <a:ln w="19050">
            <a:solidFill>
              <a:srgbClr val="F28B82"/>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Oval 15"/>
          <p:cNvSpPr/>
          <p:nvPr/>
        </p:nvSpPr>
        <p:spPr>
          <a:xfrm>
            <a:off x="8183879" y="7772400"/>
            <a:ext cx="502920" cy="502920"/>
          </a:xfrm>
          <a:prstGeom prst="ellipse">
            <a:avLst/>
          </a:prstGeom>
          <a:solidFill>
            <a:srgbClr val="F28B82"/>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a:p>
        </p:txBody>
      </p:sp>
      <p:sp>
        <p:nvSpPr>
          <p:cNvPr id="17" name="TextBox 16"/>
          <p:cNvSpPr txBox="1"/>
          <p:nvPr/>
        </p:nvSpPr>
        <p:spPr>
          <a:xfrm>
            <a:off x="8869680" y="7662671"/>
            <a:ext cx="8503920" cy="548640"/>
          </a:xfrm>
          <a:prstGeom prst="rect">
            <a:avLst/>
          </a:prstGeom>
          <a:noFill/>
        </p:spPr>
        <p:txBody>
          <a:bodyPr wrap="square" lIns="36576" tIns="18288" rIns="36576" bIns="18288" anchor="t">
            <a:spAutoFit/>
          </a:bodyPr>
          <a:lstStyle/>
          <a:p>
            <a:pPr algn="l">
              <a:spcAft>
                <a:spcPts val="400"/>
              </a:spcAft>
            </a:pPr>
            <a:r>
              <a:rPr sz="2000" b="1" i="0">
                <a:solidFill>
                  <a:srgbClr val="00215C"/>
                </a:solidFill>
                <a:latin typeface="Arial"/>
              </a:rPr>
              <a:t>Planned · 1</a:t>
            </a:r>
          </a:p>
        </p:txBody>
      </p:sp>
      <p:sp>
        <p:nvSpPr>
          <p:cNvPr id="18" name="TextBox 17"/>
          <p:cNvSpPr txBox="1"/>
          <p:nvPr/>
        </p:nvSpPr>
        <p:spPr>
          <a:xfrm>
            <a:off x="8869680" y="8247888"/>
            <a:ext cx="8549640" cy="1005840"/>
          </a:xfrm>
          <a:prstGeom prst="rect">
            <a:avLst/>
          </a:prstGeom>
          <a:noFill/>
        </p:spPr>
        <p:txBody>
          <a:bodyPr wrap="square" lIns="36576" tIns="18288" rIns="36576" bIns="18288" anchor="t">
            <a:spAutoFit/>
          </a:bodyPr>
          <a:lstStyle/>
          <a:p>
            <a:pPr algn="l">
              <a:spcAft>
                <a:spcPts val="400"/>
              </a:spcAft>
            </a:pPr>
            <a:r>
              <a:rPr sz="1800" b="0" i="0">
                <a:solidFill>
                  <a:srgbClr val="24384B"/>
                </a:solidFill>
                <a:latin typeface="Arial"/>
              </a:rPr>
              <a:t>Incident reporting to the HDAB (24 h / 72 h / one month)</a:t>
            </a:r>
          </a:p>
        </p:txBody>
      </p:sp>
      <p:sp>
        <p:nvSpPr>
          <p:cNvPr id="19" name="TextBox 18"/>
          <p:cNvSpPr txBox="1"/>
          <p:nvPr/>
        </p:nvSpPr>
        <p:spPr>
          <a:xfrm>
            <a:off x="822960" y="9098280"/>
            <a:ext cx="6583680" cy="548640"/>
          </a:xfrm>
          <a:prstGeom prst="rect">
            <a:avLst/>
          </a:prstGeom>
          <a:noFill/>
        </p:spPr>
        <p:txBody>
          <a:bodyPr wrap="square" lIns="36576" tIns="18288" rIns="36576" bIns="18288" anchor="t">
            <a:spAutoFit/>
          </a:bodyPr>
          <a:lstStyle/>
          <a:p>
            <a:pPr algn="ctr">
              <a:spcAft>
                <a:spcPts val="400"/>
              </a:spcAft>
            </a:pPr>
            <a:r>
              <a:rPr sz="1400" b="0" i="0">
                <a:solidFill>
                  <a:srgbClr val="586A7B"/>
                </a:solidFill>
                <a:latin typeface="Arial"/>
              </a:rPr>
              <a:t>Independent audit planned.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sz="2800" b="1">
                <a:solidFill>
                  <a:srgbClr val="00215C"/>
                </a:solidFill>
                <a:latin typeface="Arial"/>
              </a:rPr>
              <a:t>ENDS secure processing environments are ready for your research</a:t>
            </a:r>
          </a:p>
        </p:txBody>
      </p:sp>
      <p:sp>
        <p:nvSpPr>
          <p:cNvPr id="4" name="TextBox 3"/>
          <p:cNvSpPr txBox="1"/>
          <p:nvPr/>
        </p:nvSpPr>
        <p:spPr>
          <a:xfrm>
            <a:off x="502920" y="1426464"/>
            <a:ext cx="14356080" cy="411480"/>
          </a:xfrm>
          <a:prstGeom prst="rect">
            <a:avLst/>
          </a:prstGeom>
          <a:noFill/>
        </p:spPr>
        <p:txBody>
          <a:bodyPr wrap="square" lIns="36576" tIns="18288" rIns="36576" bIns="18288" anchor="ctr">
            <a:spAutoFit/>
          </a:bodyPr>
          <a:lstStyle/>
          <a:p>
            <a:pPr algn="l">
              <a:spcAft>
                <a:spcPts val="400"/>
              </a:spcAft>
            </a:pPr>
            <a:r>
              <a:rPr sz="1500" b="1" i="0">
                <a:solidFill>
                  <a:srgbClr val="0542BD"/>
                </a:solidFill>
                <a:latin typeface="Arial"/>
              </a:rPr>
              <a:t>NEXT STEPS</a:t>
            </a:r>
            <a:r>
              <a:rPr sz="1500" b="0" i="0">
                <a:solidFill>
                  <a:srgbClr val="24384B"/>
                </a:solidFill>
                <a:latin typeface="Arial"/>
              </a:rPr>
              <a:t>     Bring a research question on secondary use of health data; we provide the environment</a:t>
            </a:r>
          </a:p>
        </p:txBody>
      </p:sp>
      <p:sp>
        <p:nvSpPr>
          <p:cNvPr id="5" name="Rounded Rectangle 4"/>
          <p:cNvSpPr/>
          <p:nvPr/>
        </p:nvSpPr>
        <p:spPr>
          <a:xfrm>
            <a:off x="685800" y="2194560"/>
            <a:ext cx="8229600" cy="5989320"/>
          </a:xfrm>
          <a:prstGeom prst="roundRect">
            <a:avLst>
              <a:gd name="adj" fmla="val 5000"/>
            </a:avLst>
          </a:prstGeom>
          <a:solidFill>
            <a:srgbClr val="0021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005840" y="2377440"/>
            <a:ext cx="7680960" cy="548640"/>
          </a:xfrm>
          <a:prstGeom prst="rect">
            <a:avLst/>
          </a:prstGeom>
          <a:noFill/>
        </p:spPr>
        <p:txBody>
          <a:bodyPr wrap="square" lIns="36576" tIns="18288" rIns="36576" bIns="18288" anchor="t">
            <a:spAutoFit/>
          </a:bodyPr>
          <a:lstStyle/>
          <a:p>
            <a:pPr algn="l">
              <a:spcAft>
                <a:spcPts val="400"/>
              </a:spcAft>
            </a:pPr>
            <a:r>
              <a:rPr sz="2400" b="1" i="0">
                <a:solidFill>
                  <a:srgbClr val="FFCB1B"/>
                </a:solidFill>
                <a:latin typeface="Arial"/>
              </a:rPr>
              <a:t>Ready today</a:t>
            </a:r>
          </a:p>
        </p:txBody>
      </p:sp>
      <p:sp>
        <p:nvSpPr>
          <p:cNvPr id="7" name="TextBox 6"/>
          <p:cNvSpPr txBox="1"/>
          <p:nvPr/>
        </p:nvSpPr>
        <p:spPr>
          <a:xfrm>
            <a:off x="1005840" y="3200400"/>
            <a:ext cx="7680960" cy="4846320"/>
          </a:xfrm>
          <a:prstGeom prst="rect">
            <a:avLst/>
          </a:prstGeom>
          <a:noFill/>
        </p:spPr>
        <p:txBody>
          <a:bodyPr wrap="square" lIns="36576" tIns="18288" rIns="36576" bIns="18288" anchor="t">
            <a:spAutoFit/>
          </a:bodyPr>
          <a:lstStyle/>
          <a:p>
            <a:pPr marL="292608" indent="-219456" algn="l">
              <a:spcAft>
                <a:spcPts val="1800"/>
              </a:spcAft>
              <a:buClr>
                <a:srgbClr val="FFCB1B"/>
              </a:buClr>
              <a:buFont typeface="Arial"/>
              <a:buChar char="•"/>
            </a:pPr>
            <a:r>
              <a:rPr sz="2100" b="0" i="0">
                <a:solidFill>
                  <a:srgbClr val="FFFFFF"/>
                </a:solidFill>
                <a:latin typeface="Arial"/>
              </a:rPr>
              <a:t>An isolated ETS per project, created on approval and closed at the end</a:t>
            </a:r>
          </a:p>
          <a:p>
            <a:pPr marL="292608" indent="-219456" algn="l">
              <a:spcAft>
                <a:spcPts val="1800"/>
              </a:spcAft>
              <a:buClr>
                <a:srgbClr val="FFCB1B"/>
              </a:buClr>
              <a:buFont typeface="Arial"/>
              <a:buChar char="•"/>
            </a:pPr>
            <a:r>
              <a:rPr sz="2100" b="0" i="0">
                <a:solidFill>
                  <a:srgbClr val="FFFFFF"/>
                </a:solidFill>
                <a:latin typeface="Arial"/>
              </a:rPr>
              <a:t>RStudio, SPSS, Stata, Python and R notebooks, Power BI</a:t>
            </a:r>
          </a:p>
          <a:p>
            <a:pPr marL="292608" indent="-219456" algn="l">
              <a:spcAft>
                <a:spcPts val="1800"/>
              </a:spcAft>
              <a:buClr>
                <a:srgbClr val="FFCB1B"/>
              </a:buClr>
              <a:buFont typeface="Arial"/>
              <a:buChar char="•"/>
            </a:pPr>
            <a:r>
              <a:rPr sz="2100" b="0" i="0">
                <a:solidFill>
                  <a:srgbClr val="FFFFFF"/>
                </a:solidFill>
                <a:latin typeface="Arial"/>
              </a:rPr>
              <a:t>CPU and GPU sized to the use case, with sovereign LLM inference</a:t>
            </a:r>
          </a:p>
          <a:p>
            <a:pPr marL="292608" indent="-219456" algn="l">
              <a:spcAft>
                <a:spcPts val="1800"/>
              </a:spcAft>
              <a:buClr>
                <a:srgbClr val="FFCB1B"/>
              </a:buClr>
              <a:buFont typeface="Arial"/>
              <a:buChar char="•"/>
            </a:pPr>
            <a:r>
              <a:rPr sz="2100" b="0" i="0">
                <a:solidFill>
                  <a:srgbClr val="FFFFFF"/>
                </a:solidFill>
                <a:latin typeface="Arial"/>
              </a:rPr>
              <a:t>Data made available by holders, prepared and pseudonymised or anonymised</a:t>
            </a:r>
          </a:p>
          <a:p>
            <a:pPr marL="292608" indent="-219456" algn="l">
              <a:spcAft>
                <a:spcPts val="1800"/>
              </a:spcAft>
              <a:buClr>
                <a:srgbClr val="FFCB1B"/>
              </a:buClr>
              <a:buFont typeface="Arial"/>
              <a:buChar char="•"/>
            </a:pPr>
            <a:r>
              <a:rPr sz="2100" b="0" i="0">
                <a:solidFill>
                  <a:srgbClr val="FFFFFF"/>
                </a:solidFill>
                <a:latin typeface="Arial"/>
              </a:rPr>
              <a:t>Results reviewed and released through the output airlock</a:t>
            </a:r>
          </a:p>
        </p:txBody>
      </p:sp>
      <p:sp>
        <p:nvSpPr>
          <p:cNvPr id="8" name="Rounded Rectangle 7"/>
          <p:cNvSpPr/>
          <p:nvPr/>
        </p:nvSpPr>
        <p:spPr>
          <a:xfrm>
            <a:off x="9281160" y="2194560"/>
            <a:ext cx="8321040" cy="5989320"/>
          </a:xfrm>
          <a:prstGeom prst="roundRect">
            <a:avLst>
              <a:gd name="adj" fmla="val 4000"/>
            </a:avLst>
          </a:prstGeom>
          <a:solidFill>
            <a:srgbClr val="F7FAFC"/>
          </a:solidFill>
          <a:ln w="12700">
            <a:solidFill>
              <a:srgbClr val="BFD2E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Rounded Rectangle 8"/>
          <p:cNvSpPr/>
          <p:nvPr/>
        </p:nvSpPr>
        <p:spPr>
          <a:xfrm>
            <a:off x="9281160" y="2194560"/>
            <a:ext cx="8321040" cy="566928"/>
          </a:xfrm>
          <a:prstGeom prst="roundRect">
            <a:avLst>
              <a:gd name="adj" fmla="val 18000"/>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9482328" y="2194560"/>
            <a:ext cx="7918704" cy="566928"/>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How to start</a:t>
            </a:r>
          </a:p>
        </p:txBody>
      </p:sp>
      <p:sp>
        <p:nvSpPr>
          <p:cNvPr id="11" name="Oval 10"/>
          <p:cNvSpPr/>
          <p:nvPr/>
        </p:nvSpPr>
        <p:spPr>
          <a:xfrm>
            <a:off x="9555480" y="3081528"/>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1</a:t>
            </a:r>
          </a:p>
        </p:txBody>
      </p:sp>
      <p:sp>
        <p:nvSpPr>
          <p:cNvPr id="12" name="TextBox 11"/>
          <p:cNvSpPr txBox="1"/>
          <p:nvPr/>
        </p:nvSpPr>
        <p:spPr>
          <a:xfrm>
            <a:off x="10469880" y="2926080"/>
            <a:ext cx="6949440" cy="1234440"/>
          </a:xfrm>
          <a:prstGeom prst="rect">
            <a:avLst/>
          </a:prstGeom>
          <a:noFill/>
        </p:spPr>
        <p:txBody>
          <a:bodyPr wrap="square" lIns="36576" tIns="18288" rIns="36576" bIns="18288" anchor="t">
            <a:spAutoFit/>
          </a:bodyPr>
          <a:lstStyle/>
          <a:p>
            <a:pPr algn="l">
              <a:spcAft>
                <a:spcPts val="100"/>
              </a:spcAft>
            </a:pPr>
            <a:r>
              <a:rPr sz="1900" b="1" i="0">
                <a:solidFill>
                  <a:srgbClr val="00215C"/>
                </a:solidFill>
                <a:latin typeface="Arial"/>
              </a:rPr>
              <a:t>Contact the team</a:t>
            </a:r>
          </a:p>
          <a:p>
            <a:pPr algn="l">
              <a:spcAft>
                <a:spcPts val="100"/>
              </a:spcAft>
            </a:pPr>
            <a:r>
              <a:rPr sz="1600" b="0" i="0">
                <a:solidFill>
                  <a:srgbClr val="24384B"/>
                </a:solidFill>
                <a:latin typeface="Arial"/>
              </a:rPr>
              <a:t>Send your research question to ends@digital.gob.es</a:t>
            </a:r>
          </a:p>
        </p:txBody>
      </p:sp>
      <p:sp>
        <p:nvSpPr>
          <p:cNvPr id="13" name="Oval 12"/>
          <p:cNvSpPr/>
          <p:nvPr/>
        </p:nvSpPr>
        <p:spPr>
          <a:xfrm>
            <a:off x="9555480" y="4361688"/>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2</a:t>
            </a:r>
          </a:p>
        </p:txBody>
      </p:sp>
      <p:sp>
        <p:nvSpPr>
          <p:cNvPr id="14" name="TextBox 13"/>
          <p:cNvSpPr txBox="1"/>
          <p:nvPr/>
        </p:nvSpPr>
        <p:spPr>
          <a:xfrm>
            <a:off x="10469880" y="4206240"/>
            <a:ext cx="6949440" cy="1234440"/>
          </a:xfrm>
          <a:prstGeom prst="rect">
            <a:avLst/>
          </a:prstGeom>
          <a:noFill/>
        </p:spPr>
        <p:txBody>
          <a:bodyPr wrap="square" lIns="36576" tIns="18288" rIns="36576" bIns="18288" anchor="t">
            <a:spAutoFit/>
          </a:bodyPr>
          <a:lstStyle/>
          <a:p>
            <a:pPr algn="l">
              <a:spcAft>
                <a:spcPts val="100"/>
              </a:spcAft>
            </a:pPr>
            <a:r>
              <a:rPr sz="1900" b="1" i="0">
                <a:solidFill>
                  <a:srgbClr val="00215C"/>
                </a:solidFill>
                <a:latin typeface="Arial"/>
              </a:rPr>
              <a:t>Assessment</a:t>
            </a:r>
          </a:p>
          <a:p>
            <a:pPr algn="l">
              <a:spcAft>
                <a:spcPts val="100"/>
              </a:spcAft>
            </a:pPr>
            <a:r>
              <a:rPr sz="1600" b="0" i="0">
                <a:solidFill>
                  <a:srgbClr val="24384B"/>
                </a:solidFill>
                <a:latin typeface="Arial"/>
              </a:rPr>
              <a:t>The SNS Use-Case Committee, which exercises the HDAB functions today, assesses the proposal</a:t>
            </a:r>
          </a:p>
        </p:txBody>
      </p:sp>
      <p:sp>
        <p:nvSpPr>
          <p:cNvPr id="15" name="Oval 14"/>
          <p:cNvSpPr/>
          <p:nvPr/>
        </p:nvSpPr>
        <p:spPr>
          <a:xfrm>
            <a:off x="9555480" y="5641848"/>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3</a:t>
            </a:r>
          </a:p>
        </p:txBody>
      </p:sp>
      <p:sp>
        <p:nvSpPr>
          <p:cNvPr id="16" name="TextBox 15"/>
          <p:cNvSpPr txBox="1"/>
          <p:nvPr/>
        </p:nvSpPr>
        <p:spPr>
          <a:xfrm>
            <a:off x="10469880" y="5486400"/>
            <a:ext cx="6949440" cy="1234440"/>
          </a:xfrm>
          <a:prstGeom prst="rect">
            <a:avLst/>
          </a:prstGeom>
          <a:noFill/>
        </p:spPr>
        <p:txBody>
          <a:bodyPr wrap="square" lIns="36576" tIns="18288" rIns="36576" bIns="18288" anchor="t">
            <a:spAutoFit/>
          </a:bodyPr>
          <a:lstStyle/>
          <a:p>
            <a:pPr algn="l">
              <a:spcAft>
                <a:spcPts val="100"/>
              </a:spcAft>
            </a:pPr>
            <a:r>
              <a:rPr sz="1900" b="1" i="0">
                <a:solidFill>
                  <a:srgbClr val="00215C"/>
                </a:solidFill>
                <a:latin typeface="Arial"/>
              </a:rPr>
              <a:t>Your ETS</a:t>
            </a:r>
          </a:p>
          <a:p>
            <a:pPr algn="l">
              <a:spcAft>
                <a:spcPts val="100"/>
              </a:spcAft>
            </a:pPr>
            <a:r>
              <a:rPr sz="1600" b="0" i="0">
                <a:solidFill>
                  <a:srgbClr val="24384B"/>
                </a:solidFill>
                <a:latin typeface="Arial"/>
              </a:rPr>
              <a:t>The environment is provisioned from the approved permit</a:t>
            </a:r>
          </a:p>
        </p:txBody>
      </p:sp>
      <p:sp>
        <p:nvSpPr>
          <p:cNvPr id="17" name="Oval 16"/>
          <p:cNvSpPr/>
          <p:nvPr/>
        </p:nvSpPr>
        <p:spPr>
          <a:xfrm>
            <a:off x="9555480" y="6922007"/>
            <a:ext cx="731520" cy="731520"/>
          </a:xfrm>
          <a:prstGeom prst="ellipse">
            <a:avLst/>
          </a:prstGeom>
          <a:solidFill>
            <a:srgbClr val="61C3A7"/>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1800" b="1">
                <a:solidFill>
                  <a:srgbClr val="00215C"/>
                </a:solidFill>
                <a:latin typeface="Arial"/>
              </a:rPr>
              <a:t>4</a:t>
            </a:r>
          </a:p>
        </p:txBody>
      </p:sp>
      <p:sp>
        <p:nvSpPr>
          <p:cNvPr id="18" name="TextBox 17"/>
          <p:cNvSpPr txBox="1"/>
          <p:nvPr/>
        </p:nvSpPr>
        <p:spPr>
          <a:xfrm>
            <a:off x="10469880" y="6766559"/>
            <a:ext cx="6949440" cy="1234440"/>
          </a:xfrm>
          <a:prstGeom prst="rect">
            <a:avLst/>
          </a:prstGeom>
          <a:noFill/>
        </p:spPr>
        <p:txBody>
          <a:bodyPr wrap="square" lIns="36576" tIns="18288" rIns="36576" bIns="18288" anchor="t">
            <a:spAutoFit/>
          </a:bodyPr>
          <a:lstStyle/>
          <a:p>
            <a:pPr algn="l">
              <a:spcAft>
                <a:spcPts val="100"/>
              </a:spcAft>
            </a:pPr>
            <a:r>
              <a:rPr sz="1900" b="1" i="0">
                <a:solidFill>
                  <a:srgbClr val="00215C"/>
                </a:solidFill>
                <a:latin typeface="Arial"/>
              </a:rPr>
              <a:t>Analyse and publish</a:t>
            </a:r>
          </a:p>
          <a:p>
            <a:pPr algn="l">
              <a:spcAft>
                <a:spcPts val="100"/>
              </a:spcAft>
            </a:pPr>
            <a:r>
              <a:rPr sz="1600" b="0" i="0">
                <a:solidFill>
                  <a:srgbClr val="24384B"/>
                </a:solidFill>
                <a:latin typeface="Arial"/>
              </a:rPr>
              <a:t>Work in the ETS and receive reviewed results</a:t>
            </a:r>
          </a:p>
        </p:txBody>
      </p:sp>
      <p:sp>
        <p:nvSpPr>
          <p:cNvPr id="19" name="Rounded Rectangle 18"/>
          <p:cNvSpPr/>
          <p:nvPr/>
        </p:nvSpPr>
        <p:spPr>
          <a:xfrm>
            <a:off x="685800" y="8458200"/>
            <a:ext cx="16916400" cy="1234440"/>
          </a:xfrm>
          <a:prstGeom prst="roundRect">
            <a:avLst>
              <a:gd name="adj" fmla="val 12000"/>
            </a:avLst>
          </a:prstGeom>
          <a:solidFill>
            <a:srgbClr val="FFF6CF"/>
          </a:solidFill>
          <a:ln w="19050">
            <a:solidFill>
              <a:srgbClr val="FFCB1B"/>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TextBox 19"/>
          <p:cNvSpPr txBox="1"/>
          <p:nvPr/>
        </p:nvSpPr>
        <p:spPr>
          <a:xfrm>
            <a:off x="960120" y="8458200"/>
            <a:ext cx="16367759" cy="1234440"/>
          </a:xfrm>
          <a:prstGeom prst="rect">
            <a:avLst/>
          </a:prstGeom>
          <a:noFill/>
        </p:spPr>
        <p:txBody>
          <a:bodyPr wrap="square" lIns="36576" tIns="18288" rIns="36576" bIns="18288" anchor="ctr">
            <a:spAutoFit/>
          </a:bodyPr>
          <a:lstStyle/>
          <a:p>
            <a:pPr algn="l">
              <a:spcAft>
                <a:spcPts val="400"/>
              </a:spcAft>
            </a:pPr>
            <a:r>
              <a:rPr sz="1800" b="1" i="0">
                <a:solidFill>
                  <a:srgbClr val="00215C"/>
                </a:solidFill>
                <a:latin typeface="Arial"/>
              </a:rPr>
              <a:t>No infrastructure to build: </a:t>
            </a:r>
            <a:r>
              <a:rPr sz="1800" b="0" i="0">
                <a:solidFill>
                  <a:srgbClr val="00215C"/>
                </a:solidFill>
                <a:latin typeface="Arial"/>
              </a:rPr>
              <a:t>you bring the question and the team. Collaboration agreements are possible today; from March 2029, applications go to the HDAB.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Interfaz de usuario gráfica&#10;&#10;El contenido generado por IA puede ser incorrecto.">
            <a:extLst>
              <a:ext uri="{FF2B5EF4-FFF2-40B4-BE49-F238E27FC236}">
                <a16:creationId xmlns:a16="http://schemas.microsoft.com/office/drawing/2014/main" id="{DE90ABD1-DC71-42E1-5BD3-8021773B3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4886" y="3671336"/>
            <a:ext cx="7920989" cy="2415215"/>
          </a:xfrm>
          <a:prstGeom prst="rect">
            <a:avLst/>
          </a:prstGeom>
        </p:spPr>
      </p:pic>
      <p:sp>
        <p:nvSpPr>
          <p:cNvPr id="11" name="TextBox 10"/>
          <p:cNvSpPr txBox="1"/>
          <p:nvPr/>
        </p:nvSpPr>
        <p:spPr>
          <a:xfrm>
            <a:off x="1828800" y="6537960"/>
            <a:ext cx="14630400" cy="914400"/>
          </a:xfrm>
          <a:prstGeom prst="rect">
            <a:avLst/>
          </a:prstGeom>
          <a:noFill/>
        </p:spPr>
        <p:txBody>
          <a:bodyPr wrap="square" lIns="36576" tIns="18288" rIns="36576" bIns="18288" anchor="t">
            <a:spAutoFit/>
          </a:bodyPr>
          <a:lstStyle/>
          <a:p>
            <a:pPr algn="ctr">
              <a:spcAft>
                <a:spcPts val="400"/>
              </a:spcAft>
            </a:pPr>
            <a:r>
              <a:rPr sz="4000" b="1" i="0">
                <a:solidFill>
                  <a:srgbClr val="FFFFFF"/>
                </a:solidFill>
                <a:latin typeface="Arial"/>
              </a:rPr>
              <a:t>Thank you · Questions are welcome</a:t>
            </a:r>
          </a:p>
        </p:txBody>
      </p:sp>
      <p:sp>
        <p:nvSpPr>
          <p:cNvPr id="12" name="TextBox 11"/>
          <p:cNvSpPr txBox="1"/>
          <p:nvPr/>
        </p:nvSpPr>
        <p:spPr>
          <a:xfrm>
            <a:off x="1828800" y="7635240"/>
            <a:ext cx="14630400" cy="548640"/>
          </a:xfrm>
          <a:prstGeom prst="rect">
            <a:avLst/>
          </a:prstGeom>
          <a:noFill/>
        </p:spPr>
        <p:txBody>
          <a:bodyPr wrap="square" lIns="36576" tIns="18288" rIns="36576" bIns="18288" anchor="t">
            <a:spAutoFit/>
          </a:bodyPr>
          <a:lstStyle/>
          <a:p>
            <a:pPr algn="ctr">
              <a:spcAft>
                <a:spcPts val="400"/>
              </a:spcAft>
            </a:pPr>
            <a:r>
              <a:rPr sz="2000" b="0" i="0">
                <a:solidFill>
                  <a:srgbClr val="FFFFFF"/>
                </a:solidFill>
                <a:latin typeface="Arial"/>
              </a:rPr>
              <a:t>[Name Surname] · Guillermo Pérez de Aznazapozo · Carlos Alonso Peña</a:t>
            </a:r>
          </a:p>
        </p:txBody>
      </p:sp>
      <p:sp>
        <p:nvSpPr>
          <p:cNvPr id="13" name="TextBox 12"/>
          <p:cNvSpPr txBox="1"/>
          <p:nvPr/>
        </p:nvSpPr>
        <p:spPr>
          <a:xfrm>
            <a:off x="1828800" y="8229600"/>
            <a:ext cx="14630400" cy="548640"/>
          </a:xfrm>
          <a:prstGeom prst="rect">
            <a:avLst/>
          </a:prstGeom>
          <a:noFill/>
        </p:spPr>
        <p:txBody>
          <a:bodyPr wrap="square" lIns="36576" tIns="18288" rIns="36576" bIns="18288" anchor="t">
            <a:spAutoFit/>
          </a:bodyPr>
          <a:lstStyle/>
          <a:p>
            <a:pPr algn="ctr">
              <a:spcAft>
                <a:spcPts val="400"/>
              </a:spcAft>
            </a:pPr>
            <a:r>
              <a:rPr sz="2000" b="1" i="0">
                <a:solidFill>
                  <a:srgbClr val="FFCB1B"/>
                </a:solidFill>
                <a:latin typeface="Arial"/>
              </a:rPr>
              <a:t>ends@digital.gob.es  ·  ends.gob.es</a:t>
            </a:r>
          </a:p>
        </p:txBody>
      </p:sp>
    </p:spTree>
    <p:extLst>
      <p:ext uri="{BB962C8B-B14F-4D97-AF65-F5344CB8AC3E}">
        <p14:creationId xmlns:p14="http://schemas.microsoft.com/office/powerpoint/2010/main" val="2007048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TotalTime>
  <Words>7307</Words>
  <Application>Microsoft Office PowerPoint</Application>
  <PresentationFormat>Personalizado</PresentationFormat>
  <Paragraphs>1073</Paragraphs>
  <Slides>26</Slides>
  <Notes>26</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26</vt:i4>
      </vt:variant>
    </vt:vector>
  </HeadingPairs>
  <TitlesOfParts>
    <vt:vector size="29" baseType="lpstr">
      <vt:lpstr>Arial</vt:lpstr>
      <vt:lpstr>Calibri</vt:lpstr>
      <vt:lpstr>Office Theme</vt:lpstr>
      <vt:lpstr>Presentación de PowerPoint</vt:lpstr>
      <vt:lpstr>What this talk covers</vt:lpstr>
      <vt:lpstr>Under the EHDS, the secure processing environment is the only gateway to permitted data</vt:lpstr>
      <vt:lpstr>ENDS is Spain’s national infrastructure for secondary use of health data, and it is operational</vt:lpstr>
      <vt:lpstr>Shared governance separates the authority that decides from the operator that enforces</vt:lpstr>
      <vt:lpstr>Twelve verifiable design requirements derived from the EHDS, the DGA, ENS, NIS2 and TEHDAS2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A sovereign-first hybrid infrastructure, sized for analytics and AI</vt:lpstr>
      <vt:lpstr>Sovereign AI inference lets researchers use LLMs on permit data without leaving public control</vt:lpstr>
      <vt:lpstr>Each ETS is compiled from its data permit</vt:lpstr>
      <vt:lpstr>A five-state lifecycle makes activation, suspension and expiry enforceable</vt:lpstr>
      <vt:lpstr>Inside the ETS the operator controls every channel; results leave only through a reviewed airlock</vt:lpstr>
      <vt:lpstr>One permit model, three execution variants</vt:lpstr>
      <vt:lpstr>Defence in depth: no single failure exposes permit data</vt:lpstr>
      <vt:lpstr>Ten threat classes mapped to controls and residual risk</vt:lpstr>
      <vt:lpstr>Centralised detection, a 24x7 SOC and an incident clock aligned with NIS2</vt:lpstr>
      <vt:lpstr>What is in place today against the TEHDAS2 D7.4 reference</vt:lpstr>
      <vt:lpstr>ENDS secure processing environments are ready for your research</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GUILLERMO PÉREZ DE ARENAZA POZO</dc:creator>
  <cp:keywords/>
  <dc:description>generated using python-pptx</dc:description>
  <cp:lastModifiedBy>GUILLERMO PÉREZ DE ARENAZA POZO</cp:lastModifiedBy>
  <cp:revision>11</cp:revision>
  <dcterms:created xsi:type="dcterms:W3CDTF">2013-01-27T09:14:16Z</dcterms:created>
  <dcterms:modified xsi:type="dcterms:W3CDTF">2026-10-26T08:23:38Z</dcterms:modified>
  <cp:category/>
</cp:coreProperties>
</file>