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tivation" id="{bb0f201f-0287-3798-2af4-24f082535bb5}">
          <p14:sldIdLst>
            <p14:sldId id="256"/>
            <p14:sldId id="257"/>
            <p14:sldId id="258"/>
          </p14:sldIdLst>
        </p14:section>
        <p14:section name="The model" id="{1ba4b88d-7313-2ce9-aded-890b00b4051e}">
          <p14:sldIdLst>
            <p14:sldId id="259"/>
            <p14:sldId id="260"/>
            <p14:sldId id="261"/>
            <p14:sldId id="262"/>
            <p14:sldId id="263"/>
          </p14:sldIdLst>
        </p14:section>
        <p14:section name="Input data" id="{cb4896f7-1c8a-ef38-5d34-a40a2c677f8e}">
          <p14:sldIdLst>
            <p14:sldId id="264"/>
            <p14:sldId id="265"/>
            <p14:sldId id="266"/>
          </p14:sldIdLst>
        </p14:section>
        <p14:section name="Software and infrastructure" id="{5409afd7-417c-b29b-c76b-1d1eb7596781}">
          <p14:sldIdLst>
            <p14:sldId id="267"/>
            <p14:sldId id="268"/>
          </p14:sldIdLst>
        </p14:section>
        <p14:section name="Real fires" id="{965e32de-f218-768f-2308-af68c18cb4dd}">
          <p14:sldIdLst>
            <p14:sldId id="269"/>
            <p14:sldId id="270"/>
            <p14:sldId id="271"/>
            <p14:sldId id="272"/>
          </p14:sldIdLst>
        </p14:section>
        <p14:section name="Wrap-up" id="{3ffba80a-eea0-f9d2-716b-19f58403ba0a}">
          <p14:sldIdLst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9AA5AD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A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AA5A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AA5AD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A4A7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A4A7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0A4A7A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 h</c:v>
                  </c:pt>
                  <c:pt idx="1">
                    <c:v>10 h</c:v>
                  </c:pt>
                  <c:pt idx="2">
                    <c:v>100 h</c:v>
                  </c:pt>
                  <c:pt idx="3">
                    <c:v>1000 h</c:v>
                  </c:pt>
                  <c:pt idx="4">
                    <c:v>live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87</c:v>
                </c:pt>
                <c:pt idx="3">
                  <c:v>99</c:v>
                </c:pt>
                <c:pt idx="4">
                  <c:v>100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F2A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9AA5AD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A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8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7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MC1 · 1 h</c:v>
                </c:pt>
              </c:strCache>
            </c:strRef>
          </c:tx>
          <c:spPr>
            <a:solidFill>
              <a:srgbClr val="0A4A7A"/>
            </a:solidFill>
            <a:ln w="25400" cap="flat">
              <a:solidFill>
                <a:srgbClr val="0A4A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A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0A4A7A"/>
              </a:solidFill>
              <a:ln w="9525" cap="flat">
                <a:solidFill>
                  <a:srgbClr val="0A4A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Sheet1!$A$2:$A$45</c:f>
              <c:multiLvlStrCache>
                <c:ptCount val="44"/>
                <c:lvl>
                  <c:pt idx="0">
                    <c:v/>
                  </c:pt>
                  <c:pt idx="1">
                    <c:v/>
                  </c:pt>
                  <c:pt idx="2">
                    <c:v>28 Mar</c:v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>29 Mar</c:v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>30 Mar</c:v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>31 Mar</c:v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>1 Apr</c:v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>2 Apr</c:v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>3 Apr</c:v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>4 Apr</c:v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>5 Apr</c:v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>6 Apr</c:v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>7 Apr</c:v>
                  </c:pt>
                  <c:pt idx="43">
                    <c:v/>
                  </c:pt>
                </c:lvl>
              </c:multiLvlStrCache>
            </c:multiLvlStr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25.19</c:v>
                </c:pt>
                <c:pt idx="1">
                  <c:v>27.38</c:v>
                </c:pt>
                <c:pt idx="2">
                  <c:v>14.32</c:v>
                </c:pt>
                <c:pt idx="3">
                  <c:v>18.2</c:v>
                </c:pt>
                <c:pt idx="4">
                  <c:v>21.12</c:v>
                </c:pt>
                <c:pt idx="5">
                  <c:v>22.55</c:v>
                </c:pt>
                <c:pt idx="6">
                  <c:v>12.74</c:v>
                </c:pt>
                <c:pt idx="7">
                  <c:v>15.37</c:v>
                </c:pt>
                <c:pt idx="8">
                  <c:v>21.55</c:v>
                </c:pt>
                <c:pt idx="9">
                  <c:v>21.97</c:v>
                </c:pt>
                <c:pt idx="10">
                  <c:v>13.4</c:v>
                </c:pt>
                <c:pt idx="11">
                  <c:v>22.94</c:v>
                </c:pt>
                <c:pt idx="12">
                  <c:v>29.12</c:v>
                </c:pt>
                <c:pt idx="13">
                  <c:v>27.95</c:v>
                </c:pt>
                <c:pt idx="14">
                  <c:v>13.08</c:v>
                </c:pt>
                <c:pt idx="15">
                  <c:v>16.19</c:v>
                </c:pt>
                <c:pt idx="16">
                  <c:v>22.28</c:v>
                </c:pt>
                <c:pt idx="17">
                  <c:v>23.16</c:v>
                </c:pt>
                <c:pt idx="18">
                  <c:v>11.63</c:v>
                </c:pt>
                <c:pt idx="19">
                  <c:v>17.31</c:v>
                </c:pt>
                <c:pt idx="20">
                  <c:v>26.08</c:v>
                </c:pt>
                <c:pt idx="21">
                  <c:v>28.06</c:v>
                </c:pt>
                <c:pt idx="22">
                  <c:v>13.33</c:v>
                </c:pt>
                <c:pt idx="23">
                  <c:v>16.2</c:v>
                </c:pt>
                <c:pt idx="24">
                  <c:v>23.61</c:v>
                </c:pt>
                <c:pt idx="25">
                  <c:v>20.1</c:v>
                </c:pt>
                <c:pt idx="26">
                  <c:v>9.21</c:v>
                </c:pt>
                <c:pt idx="27">
                  <c:v>11.4</c:v>
                </c:pt>
                <c:pt idx="28">
                  <c:v>16.85</c:v>
                </c:pt>
                <c:pt idx="29">
                  <c:v>18.61</c:v>
                </c:pt>
                <c:pt idx="30">
                  <c:v>10.32</c:v>
                </c:pt>
                <c:pt idx="31">
                  <c:v>15.23</c:v>
                </c:pt>
                <c:pt idx="32">
                  <c:v>20.65</c:v>
                </c:pt>
                <c:pt idx="33">
                  <c:v>21.06</c:v>
                </c:pt>
                <c:pt idx="34">
                  <c:v>9.87</c:v>
                </c:pt>
                <c:pt idx="35">
                  <c:v>12.48</c:v>
                </c:pt>
                <c:pt idx="36">
                  <c:v>16.65</c:v>
                </c:pt>
                <c:pt idx="37">
                  <c:v>19.02</c:v>
                </c:pt>
                <c:pt idx="38">
                  <c:v>10.24</c:v>
                </c:pt>
                <c:pt idx="39">
                  <c:v>15.14</c:v>
                </c:pt>
                <c:pt idx="40">
                  <c:v>34.93</c:v>
                </c:pt>
                <c:pt idx="41">
                  <c:v>29.79</c:v>
                </c:pt>
                <c:pt idx="42">
                  <c:v>34.27</c:v>
                </c:pt>
                <c:pt idx="43">
                  <c:v>33.56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MC10 · 10 h</c:v>
                </c:pt>
              </c:strCache>
            </c:strRef>
          </c:tx>
          <c:spPr>
            <a:solidFill>
              <a:srgbClr val="D35400"/>
            </a:solidFill>
            <a:ln w="25400" cap="flat">
              <a:solidFill>
                <a:srgbClr val="D354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A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D35400"/>
              </a:solidFill>
              <a:ln w="9525" cap="flat">
                <a:solidFill>
                  <a:srgbClr val="D354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Sheet1!$A$2:$A$45</c:f>
              <c:multiLvlStrCache>
                <c:ptCount val="44"/>
                <c:lvl>
                  <c:pt idx="0">
                    <c:v/>
                  </c:pt>
                  <c:pt idx="1">
                    <c:v/>
                  </c:pt>
                  <c:pt idx="2">
                    <c:v>28 Mar</c:v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>29 Mar</c:v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>30 Mar</c:v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>31 Mar</c:v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>1 Apr</c:v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>2 Apr</c:v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>3 Apr</c:v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>4 Apr</c:v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>5 Apr</c:v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>6 Apr</c:v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>7 Apr</c:v>
                  </c:pt>
                  <c:pt idx="43">
                    <c:v/>
                  </c:pt>
                </c:lvl>
              </c:multiLvlStrCache>
            </c:multiLvlStr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17.67</c:v>
                </c:pt>
                <c:pt idx="1">
                  <c:v>24.09</c:v>
                </c:pt>
                <c:pt idx="2">
                  <c:v>17.85</c:v>
                </c:pt>
                <c:pt idx="3">
                  <c:v>14.81</c:v>
                </c:pt>
                <c:pt idx="4">
                  <c:v>17.35</c:v>
                </c:pt>
                <c:pt idx="5">
                  <c:v>19.88</c:v>
                </c:pt>
                <c:pt idx="6">
                  <c:v>16.27</c:v>
                </c:pt>
                <c:pt idx="7">
                  <c:v>13.62</c:v>
                </c:pt>
                <c:pt idx="8">
                  <c:v>15.72</c:v>
                </c:pt>
                <c:pt idx="9">
                  <c:v>18.74</c:v>
                </c:pt>
                <c:pt idx="10">
                  <c:v>15.21</c:v>
                </c:pt>
                <c:pt idx="11">
                  <c:v>12.86</c:v>
                </c:pt>
                <c:pt idx="12">
                  <c:v>22.75</c:v>
                </c:pt>
                <c:pt idx="13">
                  <c:v>26.99</c:v>
                </c:pt>
                <c:pt idx="14">
                  <c:v>17.91</c:v>
                </c:pt>
                <c:pt idx="15">
                  <c:v>13.59</c:v>
                </c:pt>
                <c:pt idx="16">
                  <c:v>18.19</c:v>
                </c:pt>
                <c:pt idx="17">
                  <c:v>22.31</c:v>
                </c:pt>
                <c:pt idx="18">
                  <c:v>16.03</c:v>
                </c:pt>
                <c:pt idx="19">
                  <c:v>12.73</c:v>
                </c:pt>
                <c:pt idx="20">
                  <c:v>19.18</c:v>
                </c:pt>
                <c:pt idx="21">
                  <c:v>24.95</c:v>
                </c:pt>
                <c:pt idx="22">
                  <c:v>17.68</c:v>
                </c:pt>
                <c:pt idx="23">
                  <c:v>13.63</c:v>
                </c:pt>
                <c:pt idx="24">
                  <c:v>18.3</c:v>
                </c:pt>
                <c:pt idx="25">
                  <c:v>20.23</c:v>
                </c:pt>
                <c:pt idx="26">
                  <c:v>15.26</c:v>
                </c:pt>
                <c:pt idx="27">
                  <c:v>12.03</c:v>
                </c:pt>
                <c:pt idx="28">
                  <c:v>13.46</c:v>
                </c:pt>
                <c:pt idx="29">
                  <c:v>17.31</c:v>
                </c:pt>
                <c:pt idx="30">
                  <c:v>13.24</c:v>
                </c:pt>
                <c:pt idx="31">
                  <c:v>10.86</c:v>
                </c:pt>
                <c:pt idx="32">
                  <c:v>17.31</c:v>
                </c:pt>
                <c:pt idx="33">
                  <c:v>21.01</c:v>
                </c:pt>
                <c:pt idx="34">
                  <c:v>14.73</c:v>
                </c:pt>
                <c:pt idx="35">
                  <c:v>11.28</c:v>
                </c:pt>
                <c:pt idx="36">
                  <c:v>14.42</c:v>
                </c:pt>
                <c:pt idx="37">
                  <c:v>18.56</c:v>
                </c:pt>
                <c:pt idx="38">
                  <c:v>13.48</c:v>
                </c:pt>
                <c:pt idx="39">
                  <c:v>11.06</c:v>
                </c:pt>
                <c:pt idx="40">
                  <c:v>21.78</c:v>
                </c:pt>
                <c:pt idx="41">
                  <c:v>28.8</c:v>
                </c:pt>
                <c:pt idx="42">
                  <c:v>25.25</c:v>
                </c:pt>
                <c:pt idx="43">
                  <c:v>29.81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F2A33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9AA5AD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1F2A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  <c:max val="35"/>
          <c:min val="0"/>
        </c:scaling>
        <c:delete val="0"/>
        <c:axPos val="l"/>
        <c:majorGridlines>
          <c:spPr>
            <a:ln w="9525" cap="flat">
              <a:solidFill>
                <a:srgbClr val="E3E7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7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
              <a:solidFill>
                <a:srgbClr val="1F2A33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600200"/>
            <a:ext cx="60350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88920"/>
            <a:ext cx="60350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spc="100" kern="0" dirty="0">
                <a:solidFill>
                  <a:srgbClr val="AAB4BC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SPIGAL · MeteoGalicia · IBERGRID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CURO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spc="100" kern="0" dirty="0">
                <a:solidFill>
                  <a:srgbClr val="5F7387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7387"/>
                </a:solidFill>
              </a:rPr>
              <a:t>SPIGAL · MeteoGalicia · IBERGRID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CHE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5943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0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CURO_1.54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spc="100" kern="0" dirty="0">
                <a:solidFill>
                  <a:srgbClr val="5F7387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408176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7387"/>
                </a:solidFill>
              </a:rPr>
              <a:t>SPIGAL · MeteoGalicia · IBERGRID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CURO_0.89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spc="100" kern="0" dirty="0">
                <a:solidFill>
                  <a:srgbClr val="5F7387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13816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7387"/>
                </a:solidFill>
              </a:rPr>
              <a:t>SPIGAL · MeteoGalicia · IBERGRID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CURO_0.92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spc="100" kern="0" dirty="0">
                <a:solidFill>
                  <a:srgbClr val="5F7387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41248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7387"/>
                </a:solidFill>
              </a:rPr>
              <a:t>SPIGAL · MeteoGalicia · IBERGRID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video" Target="../media/media-15-1.mp4"/><Relationship Id="rId2" Type="http://schemas.microsoft.com/office/2007/relationships/media" Target="../media/media-15-1.mp4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video" Target="../media/media-16-1.mp4"/><Relationship Id="rId2" Type="http://schemas.microsoft.com/office/2007/relationships/media" Target="../media/media-16-1.mp4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video" Target="../media/media-17-1.mp4"/><Relationship Id="rId2" Type="http://schemas.microsoft.com/office/2007/relationships/media" Target="../media/media-17-1.mp4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e portada" descr="/mnt/netapp1/Store_Spigal/WRF_FIRE/Presentacions/IBERGRID/figuras/src/f00_port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veo texto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B1F33">
              <a:alpha val="78000"/>
            </a:srgbClr>
          </a:solidFill>
          <a:ln w="12700">
            <a:solidFill>
              <a:srgbClr val="0B1F33">
                <a:alpha val="0"/>
              </a:srgbClr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640080" y="118872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IBERGRID 2026 · Santiago de Compostela</a:t>
            </a:r>
            <a:endParaRPr lang="en-US" sz="16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640080" y="160020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600" b="1" dirty="0">
                <a:solidFill>
                  <a:schemeClr val="bg1"/>
                </a:solidFill>
              </a:rPr>
              <a:t>SPIGAL</a:t>
            </a:r>
            <a:endParaRPr lang="en-US" sz="6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640080" y="2788920"/>
            <a:ext cx="6035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Simulador de Propagación de Incendios de Galicia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3694176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Coupled fire–atmosphere forecasting with WRF-Fire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4498848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Pablo Enrique Carracedo García · Carlos Otero Casal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Silvia Souto Pérez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5230368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MeteoGalicia · Consellería de Medio Ambiente e Cambio Climático · Xunta de Galicia</a:t>
            </a:r>
            <a:endParaRPr lang="en-US" sz="1200" dirty="0"/>
          </a:p>
        </p:txBody>
      </p:sp>
      <p:pic>
        <p:nvPicPr>
          <p:cNvPr id="10" name="logo MeteoGalicia" descr="/mnt/netapp1/Store_Spigal/WRF_FIRE/Presentacions/IBERGRID/figuras/src/logo_meteogalic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760720"/>
            <a:ext cx="2011680" cy="6429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223760" y="64008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Simulated fire arrival time, Randín (Ourense), 24–25 Sep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Large wildfires: more than 500 ha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Spain, 2009–2025: fewer fires, but larger ones</a:t>
            </a:r>
            <a:endParaRPr lang="en-US" sz="1250" dirty="0"/>
          </a:p>
        </p:txBody>
      </p:sp>
      <p:pic>
        <p:nvPicPr>
          <p:cNvPr id="5" name="gráfica incendios e GIF" descr="/mnt/netapp1/Store_Spigal/WRF_FIRE/Presentacions/IBERGRID/figuras_coc/en/f13_incendios_espan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55064"/>
            <a:ext cx="5802686" cy="2962656"/>
          </a:xfrm>
          <a:prstGeom prst="rect">
            <a:avLst/>
          </a:prstGeom>
        </p:spPr>
      </p:pic>
      <p:pic>
        <p:nvPicPr>
          <p:cNvPr id="6" name="mapa incendios 2025" descr="/mnt/netapp1/Store_Spigal/WRF_FIRE/Presentacions/IBERGRID/figuras_coc/en/f01_incendio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116" y="1325880"/>
            <a:ext cx="4223423" cy="3291840"/>
          </a:xfrm>
          <a:prstGeom prst="rect">
            <a:avLst/>
          </a:prstGeom>
        </p:spPr>
      </p:pic>
      <p:sp>
        <p:nvSpPr>
          <p:cNvPr id="7" name="cifra 1"/>
          <p:cNvSpPr/>
          <p:nvPr/>
        </p:nvSpPr>
        <p:spPr>
          <a:xfrm>
            <a:off x="548640" y="4846320"/>
            <a:ext cx="3545738" cy="987552"/>
          </a:xfrm>
          <a:prstGeom prst="roundRect">
            <a:avLst>
              <a:gd name="adj" fmla="val 740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777240" y="4846320"/>
            <a:ext cx="708111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1485351" y="4846320"/>
            <a:ext cx="2426147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wildfires in 2025</a:t>
            </a:r>
            <a:endParaRPr lang="en-US" sz="1300" dirty="0"/>
          </a:p>
        </p:txBody>
      </p:sp>
      <p:sp>
        <p:nvSpPr>
          <p:cNvPr id="10" name="cifra 2"/>
          <p:cNvSpPr/>
          <p:nvPr/>
        </p:nvSpPr>
        <p:spPr>
          <a:xfrm>
            <a:off x="4322978" y="4846320"/>
            <a:ext cx="3545738" cy="987552"/>
          </a:xfrm>
          <a:prstGeom prst="roundRect">
            <a:avLst>
              <a:gd name="adj" fmla="val 740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551578" y="4846320"/>
            <a:ext cx="11823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87 %</a:t>
            </a:r>
            <a:endParaRPr lang="en-US" sz="3200" dirty="0"/>
          </a:p>
        </p:txBody>
      </p:sp>
      <p:sp>
        <p:nvSpPr>
          <p:cNvPr id="12" name="Text 8"/>
          <p:cNvSpPr txBox="1"/>
          <p:nvPr/>
        </p:nvSpPr>
        <p:spPr>
          <a:xfrm>
            <a:off x="5733959" y="4846320"/>
            <a:ext cx="1951878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area burned in 2025, in just 0.8 % of the fires</a:t>
            </a:r>
            <a:endParaRPr lang="en-US" sz="1300" dirty="0"/>
          </a:p>
        </p:txBody>
      </p:sp>
      <p:sp>
        <p:nvSpPr>
          <p:cNvPr id="13" name="cifra 3"/>
          <p:cNvSpPr/>
          <p:nvPr/>
        </p:nvSpPr>
        <p:spPr>
          <a:xfrm>
            <a:off x="8097317" y="4846320"/>
            <a:ext cx="3545738" cy="987552"/>
          </a:xfrm>
          <a:prstGeom prst="roundRect">
            <a:avLst>
              <a:gd name="adj" fmla="val 740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325917" y="4846320"/>
            <a:ext cx="708111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3200" dirty="0"/>
          </a:p>
        </p:txBody>
      </p:sp>
      <p:sp>
        <p:nvSpPr>
          <p:cNvPr id="15" name="Text 11"/>
          <p:cNvSpPr txBox="1"/>
          <p:nvPr/>
        </p:nvSpPr>
        <p:spPr>
          <a:xfrm>
            <a:off x="9034028" y="4846320"/>
            <a:ext cx="2426147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Galicia, three above 20,000 ha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596188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Chart: MITECO, Estadística General de Incendios Forestales (EGIF), annual reports 2019–2025; 2025 provisional · Map: EFFIS burnt areas in Galicia, 2025.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Fires that create their own dynamics</a:t>
            </a:r>
            <a:endParaRPr lang="en-US" sz="2800" dirty="0"/>
          </a:p>
        </p:txBody>
      </p:sp>
      <p:pic>
        <p:nvPicPr>
          <p:cNvPr id="4" name="Larouco satélite e radar" descr="/mnt/netapp1/Store_Spigal/WRF_FIRE/Presentacions/IBERGRID/figuras_coc/en/f12_larouc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5323" y="1325880"/>
            <a:ext cx="9321049" cy="4114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605272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Larouco, 16 August 2025: the fire built its own cloud, up to 12 km high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Satellite: NASA Worldview (MODIS/Aqua) · Radar: MeteoGalicia (THREDDS)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What is WRF-Fire?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89888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weather and the fire, simulated together</a:t>
            </a:r>
            <a:endParaRPr lang="en-US" sz="2400" dirty="0"/>
          </a:p>
        </p:txBody>
      </p:sp>
      <p:sp>
        <p:nvSpPr>
          <p:cNvPr id="5" name="peza 1"/>
          <p:cNvSpPr/>
          <p:nvPr/>
        </p:nvSpPr>
        <p:spPr>
          <a:xfrm>
            <a:off x="548640" y="2286000"/>
            <a:ext cx="2602154" cy="2743200"/>
          </a:xfrm>
          <a:prstGeom prst="roundRect">
            <a:avLst>
              <a:gd name="adj" fmla="val 2811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6" name="número 1"/>
          <p:cNvSpPr/>
          <p:nvPr/>
        </p:nvSpPr>
        <p:spPr>
          <a:xfrm>
            <a:off x="804672" y="2578608"/>
            <a:ext cx="548640" cy="548640"/>
          </a:xfrm>
          <a:prstGeom prst="ellipse">
            <a:avLst/>
          </a:prstGeom>
          <a:solidFill>
            <a:srgbClr val="2B78B7"/>
          </a:solidFill>
          <a:ln>
            <a:solidFill>
              <a:srgbClr val="2B78B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3383280"/>
            <a:ext cx="20900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2B78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ATMOSPHERE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675888"/>
            <a:ext cx="209009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WRF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4407408"/>
            <a:ext cx="2090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wind, temperature and humidity</a:t>
            </a:r>
            <a:endParaRPr lang="en-US" sz="1500" dirty="0"/>
          </a:p>
        </p:txBody>
      </p:sp>
      <p:sp>
        <p:nvSpPr>
          <p:cNvPr id="10" name="peza 2"/>
          <p:cNvSpPr/>
          <p:nvPr/>
        </p:nvSpPr>
        <p:spPr>
          <a:xfrm>
            <a:off x="3379394" y="2286000"/>
            <a:ext cx="2602154" cy="2743200"/>
          </a:xfrm>
          <a:prstGeom prst="roundRect">
            <a:avLst>
              <a:gd name="adj" fmla="val 2811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1" name="número 2"/>
          <p:cNvSpPr/>
          <p:nvPr/>
        </p:nvSpPr>
        <p:spPr>
          <a:xfrm>
            <a:off x="3635426" y="2578608"/>
            <a:ext cx="548640" cy="548640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635426" y="3383280"/>
            <a:ext cx="20900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3635426" y="3675888"/>
            <a:ext cx="209009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Rothermel (1972)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3635426" y="4407408"/>
            <a:ext cx="2090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fuel, moisture, slope and wind</a:t>
            </a:r>
            <a:endParaRPr lang="en-US" sz="1500" dirty="0"/>
          </a:p>
        </p:txBody>
      </p:sp>
      <p:sp>
        <p:nvSpPr>
          <p:cNvPr id="15" name="peza 3"/>
          <p:cNvSpPr/>
          <p:nvPr/>
        </p:nvSpPr>
        <p:spPr>
          <a:xfrm>
            <a:off x="6210148" y="2286000"/>
            <a:ext cx="2602154" cy="2743200"/>
          </a:xfrm>
          <a:prstGeom prst="roundRect">
            <a:avLst>
              <a:gd name="adj" fmla="val 2811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6" name="número 3"/>
          <p:cNvSpPr/>
          <p:nvPr/>
        </p:nvSpPr>
        <p:spPr>
          <a:xfrm>
            <a:off x="6466180" y="2578608"/>
            <a:ext cx="548640" cy="548640"/>
          </a:xfrm>
          <a:prstGeom prst="ellipse">
            <a:avLst/>
          </a:prstGeom>
          <a:solidFill>
            <a:srgbClr val="2E8540"/>
          </a:solidFill>
          <a:ln>
            <a:solidFill>
              <a:srgbClr val="2E854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466180" y="3383280"/>
            <a:ext cx="20900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2E8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6466180" y="3675888"/>
            <a:ext cx="209009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 &amp; Burgan (2005)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6466180" y="4407408"/>
            <a:ext cx="2090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standard fuel models</a:t>
            </a:r>
            <a:endParaRPr lang="en-US" sz="1500" dirty="0"/>
          </a:p>
        </p:txBody>
      </p:sp>
      <p:sp>
        <p:nvSpPr>
          <p:cNvPr id="20" name="peza 4"/>
          <p:cNvSpPr/>
          <p:nvPr/>
        </p:nvSpPr>
        <p:spPr>
          <a:xfrm>
            <a:off x="9040901" y="2286000"/>
            <a:ext cx="2602154" cy="2743200"/>
          </a:xfrm>
          <a:prstGeom prst="roundRect">
            <a:avLst>
              <a:gd name="adj" fmla="val 2811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21" name="número 4"/>
          <p:cNvSpPr/>
          <p:nvPr/>
        </p:nvSpPr>
        <p:spPr>
          <a:xfrm>
            <a:off x="9296933" y="2578608"/>
            <a:ext cx="548640" cy="548640"/>
          </a:xfrm>
          <a:prstGeom prst="ellipse">
            <a:avLst/>
          </a:prstGeom>
          <a:solidFill>
            <a:srgbClr val="0A4A7A"/>
          </a:solidFill>
          <a:ln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9296933" y="3383280"/>
            <a:ext cx="20900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COUPLING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296933" y="3675888"/>
            <a:ext cx="209009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Two-way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9296933" y="4407408"/>
            <a:ext cx="2090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fire's heat changes the wind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521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WRF-Fire / WRF-SFIRE: open-source OpenWFM community (Mandel et al.), built on WRF (NCAR/NOAA) · First application to Galicia: Senande-Rivera (2023), PhD thesis, USC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Fire–atmosphere coupling</a:t>
            </a:r>
            <a:endParaRPr lang="en-US" sz="2800" dirty="0"/>
          </a:p>
        </p:txBody>
      </p:sp>
      <p:pic>
        <p:nvPicPr>
          <p:cNvPr id="4" name="diagrama acoplamento" descr="/mnt/netapp1/Store_Spigal/WRF_FIRE/Presentacions/IBERGRID/figuras_coc/en/d01_acoplamen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167" y="1261872"/>
            <a:ext cx="8953361" cy="45720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925312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atmosphere drives the fire; the fire's heat and moisture change the wind and can build its own cloud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From a 1 km forecast to a 24 m fire grid</a:t>
            </a:r>
            <a:endParaRPr lang="en-US" sz="2800" dirty="0"/>
          </a:p>
        </p:txBody>
      </p:sp>
      <p:pic>
        <p:nvPicPr>
          <p:cNvPr id="4" name="cascada de dominios" descr="/mnt/netapp1/Store_Spigal/WRF_FIRE/Presentacions/IBERGRID/figuras_coc/en/d05_casc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605" y="1280160"/>
            <a:ext cx="10078485" cy="5029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How the fire front advances in the model</a:t>
            </a:r>
            <a:endParaRPr lang="en-US" sz="2800" dirty="0"/>
          </a:p>
        </p:txBody>
      </p:sp>
      <p:pic>
        <p:nvPicPr>
          <p:cNvPr id="4" name="diagrama level-set" descr="/mnt/netapp1/Store_Spigal/WRF_FIRE/Presentacions/IBERGRID/figuras_coc/en/d02_levels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908" y="1261872"/>
            <a:ext cx="9227879" cy="495604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Firebrands: Lagrangian spotting</a:t>
            </a:r>
            <a:endParaRPr lang="en-US" sz="2800" dirty="0"/>
          </a:p>
        </p:txBody>
      </p:sp>
      <p:pic>
        <p:nvPicPr>
          <p:cNvPr id="4" name="diagrama pavesas" descr="/mnt/netapp1/Store_Spigal/WRF_FIRE/Presentacions/IBERGRID/figuras_coc/en/d03_spott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5212080" cy="4290753"/>
          </a:xfrm>
          <a:prstGeom prst="rect">
            <a:avLst/>
          </a:prstGeom>
        </p:spPr>
      </p:pic>
      <p:sp>
        <p:nvSpPr>
          <p:cNvPr id="5" name="número 1"/>
          <p:cNvSpPr/>
          <p:nvPr/>
        </p:nvSpPr>
        <p:spPr>
          <a:xfrm>
            <a:off x="6080760" y="1444752"/>
            <a:ext cx="384048" cy="384048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629400" y="1417320"/>
            <a:ext cx="501365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Fast-moving front cells emit firebrands</a:t>
            </a:r>
            <a:endParaRPr lang="en-US" sz="1500" dirty="0"/>
          </a:p>
        </p:txBody>
      </p:sp>
      <p:sp>
        <p:nvSpPr>
          <p:cNvPr id="7" name="número 2"/>
          <p:cNvSpPr/>
          <p:nvPr/>
        </p:nvSpPr>
        <p:spPr>
          <a:xfrm>
            <a:off x="6080760" y="2286000"/>
            <a:ext cx="384048" cy="384048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629400" y="2258568"/>
            <a:ext cx="501365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Carried by the 3D wind resolved by WRF</a:t>
            </a:r>
            <a:endParaRPr lang="en-US" sz="1500" dirty="0"/>
          </a:p>
        </p:txBody>
      </p:sp>
      <p:sp>
        <p:nvSpPr>
          <p:cNvPr id="9" name="número 3"/>
          <p:cNvSpPr/>
          <p:nvPr/>
        </p:nvSpPr>
        <p:spPr>
          <a:xfrm>
            <a:off x="6080760" y="3127248"/>
            <a:ext cx="384048" cy="384048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099816"/>
            <a:ext cx="501365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Burnout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lose mass in flight</a:t>
            </a:r>
            <a:endParaRPr lang="en-US" sz="1500" dirty="0"/>
          </a:p>
        </p:txBody>
      </p:sp>
      <p:sp>
        <p:nvSpPr>
          <p:cNvPr id="11" name="número 4"/>
          <p:cNvSpPr/>
          <p:nvPr/>
        </p:nvSpPr>
        <p:spPr>
          <a:xfrm>
            <a:off x="6080760" y="3968496"/>
            <a:ext cx="384048" cy="384048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629400" y="3941064"/>
            <a:ext cx="501365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 ignition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enough of them land on fuel, a new fire starts</a:t>
            </a:r>
            <a:endParaRPr lang="en-US" sz="1500" dirty="0"/>
          </a:p>
        </p:txBody>
      </p:sp>
      <p:sp>
        <p:nvSpPr>
          <p:cNvPr id="13" name="observado 2025"/>
          <p:cNvSpPr/>
          <p:nvPr/>
        </p:nvSpPr>
        <p:spPr>
          <a:xfrm>
            <a:off x="6080760" y="4793673"/>
            <a:ext cx="5562295" cy="914400"/>
          </a:xfrm>
          <a:prstGeom prst="roundRect">
            <a:avLst>
              <a:gd name="adj" fmla="val 8000"/>
            </a:avLst>
          </a:prstGeom>
          <a:solidFill>
            <a:srgbClr val="FBEEE6"/>
          </a:solidFill>
          <a:ln w="12700">
            <a:solidFill>
              <a:srgbClr val="FBEEE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309360" y="4793673"/>
            <a:ext cx="51050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Galicia 2025: spot fires 200–300 m ahead of the front (Pobra de Brollón), up to 2 km (Oimbra)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845233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module_firebrand_spotting (Frediani &amp; Juliano, NCAR) in WRF 4.x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Our own fuel map for Galicia, at 25 m</a:t>
            </a:r>
            <a:endParaRPr lang="en-US" sz="2800" dirty="0"/>
          </a:p>
        </p:txBody>
      </p:sp>
      <p:pic>
        <p:nvPicPr>
          <p:cNvPr id="4" name="IFC, paneuropeo e v4" descr="/mnt/netapp1/Store_Spigal/WRF_FIRE/Presentacions/IBERGRID/figuras_coc/en/f10_tres_mapa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6234" y="1325880"/>
            <a:ext cx="8419227" cy="3931920"/>
          </a:xfrm>
          <a:prstGeom prst="rect">
            <a:avLst/>
          </a:prstGeom>
        </p:spPr>
      </p:pic>
      <p:sp>
        <p:nvSpPr>
          <p:cNvPr id="5" name="etapa 1"/>
          <p:cNvSpPr/>
          <p:nvPr/>
        </p:nvSpPr>
        <p:spPr>
          <a:xfrm>
            <a:off x="2354679" y="5458968"/>
            <a:ext cx="1174511" cy="438912"/>
          </a:xfrm>
          <a:prstGeom prst="roundRect">
            <a:avLst>
              <a:gd name="adj" fmla="val 50000"/>
            </a:avLst>
          </a:prstGeom>
          <a:solidFill>
            <a:srgbClr val="0A4A7A"/>
          </a:solidFill>
          <a:ln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IFC 1.2 m</a:t>
            </a:r>
            <a:endParaRPr lang="en-US" sz="1400" dirty="0"/>
          </a:p>
        </p:txBody>
      </p:sp>
      <p:sp>
        <p:nvSpPr>
          <p:cNvPr id="6" name="frecha"/>
          <p:cNvSpPr/>
          <p:nvPr/>
        </p:nvSpPr>
        <p:spPr>
          <a:xfrm>
            <a:off x="3602342" y="5678424"/>
            <a:ext cx="310896" cy="0"/>
          </a:xfrm>
          <a:prstGeom prst="line">
            <a:avLst/>
          </a:prstGeom>
          <a:noFill/>
          <a:ln w="19050">
            <a:solidFill>
              <a:srgbClr val="5B6770"/>
            </a:solidFill>
            <a:prstDash val="solid"/>
            <a:tailEnd type="triangle"/>
          </a:ln>
        </p:spPr>
      </p:sp>
      <p:sp>
        <p:nvSpPr>
          <p:cNvPr id="7" name="etapa 2"/>
          <p:cNvSpPr/>
          <p:nvPr/>
        </p:nvSpPr>
        <p:spPr>
          <a:xfrm>
            <a:off x="3986390" y="5458968"/>
            <a:ext cx="1470904" cy="438912"/>
          </a:xfrm>
          <a:prstGeom prst="roundRect">
            <a:avLst>
              <a:gd name="adj" fmla="val 50000"/>
            </a:avLst>
          </a:prstGeom>
          <a:solidFill>
            <a:srgbClr val="0A4A7A"/>
          </a:solidFill>
          <a:ln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Lourizán key</a:t>
            </a:r>
            <a:endParaRPr lang="en-US" sz="1400" dirty="0"/>
          </a:p>
        </p:txBody>
      </p:sp>
      <p:sp>
        <p:nvSpPr>
          <p:cNvPr id="8" name="frecha"/>
          <p:cNvSpPr/>
          <p:nvPr/>
        </p:nvSpPr>
        <p:spPr>
          <a:xfrm>
            <a:off x="5530446" y="5678424"/>
            <a:ext cx="310896" cy="0"/>
          </a:xfrm>
          <a:prstGeom prst="line">
            <a:avLst/>
          </a:prstGeom>
          <a:noFill/>
          <a:ln w="19050">
            <a:solidFill>
              <a:srgbClr val="5B6770"/>
            </a:solidFill>
            <a:prstDash val="solid"/>
            <a:tailEnd type="triangle"/>
          </a:ln>
        </p:spPr>
      </p:sp>
      <p:sp>
        <p:nvSpPr>
          <p:cNvPr id="9" name="etapa 3"/>
          <p:cNvSpPr/>
          <p:nvPr/>
        </p:nvSpPr>
        <p:spPr>
          <a:xfrm>
            <a:off x="5914494" y="5458968"/>
            <a:ext cx="1678041" cy="438912"/>
          </a:xfrm>
          <a:prstGeom prst="roundRect">
            <a:avLst>
              <a:gd name="adj" fmla="val 50000"/>
            </a:avLst>
          </a:prstGeom>
          <a:solidFill>
            <a:srgbClr val="0A4A7A"/>
          </a:solidFill>
          <a:ln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 &amp; Burgan</a:t>
            </a:r>
            <a:endParaRPr lang="en-US" sz="1400" dirty="0"/>
          </a:p>
        </p:txBody>
      </p:sp>
      <p:sp>
        <p:nvSpPr>
          <p:cNvPr id="10" name="frecha"/>
          <p:cNvSpPr/>
          <p:nvPr/>
        </p:nvSpPr>
        <p:spPr>
          <a:xfrm>
            <a:off x="7665687" y="5678424"/>
            <a:ext cx="310896" cy="0"/>
          </a:xfrm>
          <a:prstGeom prst="line">
            <a:avLst/>
          </a:prstGeom>
          <a:noFill/>
          <a:ln w="19050">
            <a:solidFill>
              <a:srgbClr val="5B6770"/>
            </a:solidFill>
            <a:prstDash val="solid"/>
            <a:tailEnd type="triangle"/>
          </a:ln>
        </p:spPr>
      </p:sp>
      <p:sp>
        <p:nvSpPr>
          <p:cNvPr id="11" name="etapa 4"/>
          <p:cNvSpPr/>
          <p:nvPr/>
        </p:nvSpPr>
        <p:spPr>
          <a:xfrm>
            <a:off x="8049735" y="5458968"/>
            <a:ext cx="1787281" cy="438912"/>
          </a:xfrm>
          <a:prstGeom prst="roundRect">
            <a:avLst>
              <a:gd name="adj" fmla="val 50000"/>
            </a:avLst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m by majority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609904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Pan-European: FirEUrisk/FIRE-RES, 100 m (Aragoneses et al. 2023) · IFC 2024: Xunta de Galicia · Ring: COSc 2023 (DGT, Portugal) and MFE25 (MITECO, Spain)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Fuel moisture evolves inside the run</a:t>
            </a:r>
            <a:endParaRPr lang="en-US" sz="2800" dirty="0"/>
          </a:p>
        </p:txBody>
      </p:sp>
      <p:pic>
        <p:nvPicPr>
          <p:cNvPr id="4" name="diagrama humidade" descr="/mnt/netapp1/Store_Spigal/WRF_FIRE/Presentacions/IBERGRID/figuras_coc/en/d04_humida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5212080" cy="42907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080760" y="1417320"/>
            <a:ext cx="55622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Five classes: dead 1, 10, 100 and 1000 h, plus live</a:t>
            </a:r>
            <a:endParaRPr lang="en-US" sz="15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Each drifts towards equilibrium with T and RH at its own pace; rain wets it</a:t>
            </a:r>
            <a:endParaRPr lang="en-US" sz="15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Live moisture stays fixed during the run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6080760" y="3063240"/>
            <a:ext cx="5562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the initial value still present after a 14 h run</a:t>
            </a:r>
            <a:endParaRPr lang="en-US" sz="1250" dirty="0"/>
          </a:p>
        </p:txBody>
      </p:sp>
      <p:graphicFrame>
        <p:nvGraphicFramePr>
          <p:cNvPr id="7" name="gráfica memoria" descr=""/>
          <p:cNvGraphicFramePr/>
          <p:nvPr/>
        </p:nvGraphicFramePr>
        <p:xfrm>
          <a:off x="6080760" y="3355848"/>
          <a:ext cx="5562295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mensaxe"/>
          <p:cNvSpPr/>
          <p:nvPr/>
        </p:nvSpPr>
        <p:spPr>
          <a:xfrm>
            <a:off x="6080760" y="5559552"/>
            <a:ext cx="5562295" cy="685800"/>
          </a:xfrm>
          <a:prstGeom prst="roundRect">
            <a:avLst>
              <a:gd name="adj" fmla="val 10667"/>
            </a:avLst>
          </a:prstGeom>
          <a:solidFill>
            <a:srgbClr val="FBEEE6"/>
          </a:solidFill>
          <a:ln w="12700">
            <a:solidFill>
              <a:srgbClr val="FBEEE6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281928" y="5559552"/>
            <a:ext cx="51599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 classes remember how they started: initialisation matters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Seeding moisture from NFDRS4-Galicia</a:t>
            </a:r>
            <a:endParaRPr lang="en-US" sz="2800" dirty="0"/>
          </a:p>
        </p:txBody>
      </p:sp>
      <p:pic>
        <p:nvPicPr>
          <p:cNvPr id="4" name="ciclo diurno MC1" descr="/mnt/netapp1/Store_Spigal/WRF_FIRE/Presentacions/IBERGRID/figuras_coc/en/f05_ciclo_fm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53312"/>
            <a:ext cx="7422650" cy="2514600"/>
          </a:xfrm>
          <a:prstGeom prst="rect">
            <a:avLst/>
          </a:prstGeom>
        </p:spPr>
      </p:pic>
      <p:sp>
        <p:nvSpPr>
          <p:cNvPr id="5" name="cartón 1"/>
          <p:cNvSpPr/>
          <p:nvPr/>
        </p:nvSpPr>
        <p:spPr>
          <a:xfrm>
            <a:off x="8686800" y="1389888"/>
            <a:ext cx="2956255" cy="731520"/>
          </a:xfrm>
          <a:prstGeom prst="roundRect">
            <a:avLst>
              <a:gd name="adj" fmla="val 10000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87968" y="1435608"/>
            <a:ext cx="26270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NFDRS4, 25 m grid</a:t>
            </a:r>
            <a:endParaRPr lang="en-US" sz="1500" dirty="0"/>
          </a:p>
        </p:txBody>
      </p:sp>
      <p:sp>
        <p:nvSpPr>
          <p:cNvPr id="7" name="cartón 2"/>
          <p:cNvSpPr/>
          <p:nvPr/>
        </p:nvSpPr>
        <p:spPr>
          <a:xfrm>
            <a:off x="8686800" y="2231136"/>
            <a:ext cx="2956255" cy="731520"/>
          </a:xfrm>
          <a:prstGeom prst="roundRect">
            <a:avLst>
              <a:gd name="adj" fmla="val 10000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887968" y="2276856"/>
            <a:ext cx="26270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Forcing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WRF + radar–gauge rain</a:t>
            </a:r>
            <a:endParaRPr lang="en-US" sz="1500" dirty="0"/>
          </a:p>
        </p:txBody>
      </p:sp>
      <p:sp>
        <p:nvSpPr>
          <p:cNvPr id="9" name="cartón 3"/>
          <p:cNvSpPr/>
          <p:nvPr/>
        </p:nvSpPr>
        <p:spPr>
          <a:xfrm>
            <a:off x="8686800" y="3072384"/>
            <a:ext cx="2956255" cy="731520"/>
          </a:xfrm>
          <a:prstGeom prst="roundRect">
            <a:avLst>
              <a:gd name="adj" fmla="val 10000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887968" y="3118104"/>
            <a:ext cx="262707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in SPIGAL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Seeds the dead classes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9319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 fuel moisture, Galicia median (%) · 28 Mar – 7 Apr 2026 · 4 samples a day (01/07/13/19 UTC)</a:t>
            </a:r>
            <a:endParaRPr lang="en-US" sz="1250" dirty="0"/>
          </a:p>
        </p:txBody>
      </p:sp>
      <p:graphicFrame>
        <p:nvGraphicFramePr>
          <p:cNvPr id="12" name="serie MC1 MC10" descr=""/>
          <p:cNvGraphicFramePr/>
          <p:nvPr/>
        </p:nvGraphicFramePr>
        <p:xfrm>
          <a:off x="475488" y="4224528"/>
          <a:ext cx="11167567" cy="188366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 9"/>
          <p:cNvSpPr txBox="1"/>
          <p:nvPr/>
        </p:nvSpPr>
        <p:spPr>
          <a:xfrm>
            <a:off x="548640" y="61264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NFDRS4: Jolly et al. (2024), Environmental Modelling &amp; Software 181, 106181 · open-source code: github.com/firelab/NFDRS4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Ahead of the fire: from supercomputer to cloud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98448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Simulated fire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Laxe, July 2026</a:t>
            </a:r>
            <a:endParaRPr lang="en-US" sz="1500" dirty="0"/>
          </a:p>
        </p:txBody>
      </p:sp>
      <p:sp>
        <p:nvSpPr>
          <p:cNvPr id="5" name="barra 1"/>
          <p:cNvSpPr/>
          <p:nvPr/>
        </p:nvSpPr>
        <p:spPr>
          <a:xfrm>
            <a:off x="3520440" y="1371600"/>
            <a:ext cx="8122615" cy="402336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71455" y="1371600"/>
            <a:ext cx="1234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 h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8483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FinisTerrae III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nodes × 12 cores · InfiniBand</a:t>
            </a:r>
            <a:endParaRPr lang="en-US" sz="1500" dirty="0"/>
          </a:p>
        </p:txBody>
      </p:sp>
      <p:sp>
        <p:nvSpPr>
          <p:cNvPr id="8" name="barra 2"/>
          <p:cNvSpPr/>
          <p:nvPr/>
        </p:nvSpPr>
        <p:spPr>
          <a:xfrm>
            <a:off x="3520440" y="2157984"/>
            <a:ext cx="429195" cy="402336"/>
          </a:xfrm>
          <a:prstGeom prst="rect">
            <a:avLst/>
          </a:prstGeom>
          <a:solidFill>
            <a:srgbClr val="0A4A7A"/>
          </a:solidFill>
          <a:ln w="12700">
            <a:solidFill>
              <a:srgbClr val="0A4A7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077651" y="2157984"/>
            <a:ext cx="5029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h 26 min</a:t>
            </a:r>
            <a:pPr indent="0" marL="0">
              <a:buNone/>
            </a:pPr>
            <a:r>
              <a:rPr lang="en-US" sz="13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19 times faster than the fire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871216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 · One Health DataSpace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node × 144 cores</a:t>
            </a:r>
            <a:endParaRPr lang="en-US" sz="1500" dirty="0"/>
          </a:p>
        </p:txBody>
      </p:sp>
      <p:sp>
        <p:nvSpPr>
          <p:cNvPr id="11" name="barra 3"/>
          <p:cNvSpPr/>
          <p:nvPr/>
        </p:nvSpPr>
        <p:spPr>
          <a:xfrm>
            <a:off x="3520440" y="2944368"/>
            <a:ext cx="164458" cy="402336"/>
          </a:xfrm>
          <a:prstGeom prst="rect">
            <a:avLst/>
          </a:prstGeom>
          <a:solidFill>
            <a:srgbClr val="2B78B7"/>
          </a:solidFill>
          <a:ln w="12700">
            <a:solidFill>
              <a:srgbClr val="2B78B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812914" y="2944368"/>
            <a:ext cx="5029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78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 min</a:t>
            </a:r>
            <a:pPr indent="0" marL="0">
              <a:buNone/>
            </a:pPr>
            <a:r>
              <a:rPr lang="en-US" sz="13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49 times faster than the fire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3639312"/>
            <a:ext cx="8122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fire on both machines: same domain, time steps, 144 MPI processes and binary</a:t>
            </a:r>
            <a:endParaRPr lang="en-US" sz="1150" dirty="0"/>
          </a:p>
        </p:txBody>
      </p:sp>
      <p:sp>
        <p:nvSpPr>
          <p:cNvPr id="14" name="cifra 1"/>
          <p:cNvSpPr/>
          <p:nvPr/>
        </p:nvSpPr>
        <p:spPr>
          <a:xfrm>
            <a:off x="548640" y="4206240"/>
            <a:ext cx="3545738" cy="1691640"/>
          </a:xfrm>
          <a:prstGeom prst="roundRect">
            <a:avLst>
              <a:gd name="adj" fmla="val 4324"/>
            </a:avLst>
          </a:prstGeom>
          <a:solidFill>
            <a:srgbClr val="0A4A7A"/>
          </a:solidFill>
          <a:ln w="12700">
            <a:solidFill>
              <a:srgbClr val="0A4A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315968"/>
            <a:ext cx="3134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×2.6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919472"/>
            <a:ext cx="3134258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on AWS for the same case: newer CPU (Zen 5 vs Ice Lake) and all 144 MPI processes on one node</a:t>
            </a:r>
            <a:endParaRPr lang="en-US" sz="1300" dirty="0"/>
          </a:p>
        </p:txBody>
      </p:sp>
      <p:sp>
        <p:nvSpPr>
          <p:cNvPr id="17" name="cifra 2"/>
          <p:cNvSpPr/>
          <p:nvPr/>
        </p:nvSpPr>
        <p:spPr>
          <a:xfrm>
            <a:off x="4322978" y="4206240"/>
            <a:ext cx="3545738" cy="1691640"/>
          </a:xfrm>
          <a:prstGeom prst="roundRect">
            <a:avLst>
              <a:gd name="adj" fmla="val 4324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51578" y="4315968"/>
            <a:ext cx="3134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binary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4551578" y="4919472"/>
            <a:ext cx="3134258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Intel wrf.exe from CESGA, packaged with its libraries (≈ 40 MB), with no rebuild</a:t>
            </a:r>
            <a:endParaRPr lang="en-US" sz="1300" dirty="0"/>
          </a:p>
        </p:txBody>
      </p:sp>
      <p:sp>
        <p:nvSpPr>
          <p:cNvPr id="20" name="cifra 3"/>
          <p:cNvSpPr/>
          <p:nvPr/>
        </p:nvSpPr>
        <p:spPr>
          <a:xfrm>
            <a:off x="8097317" y="4206240"/>
            <a:ext cx="3545738" cy="1691640"/>
          </a:xfrm>
          <a:prstGeom prst="roundRect">
            <a:avLst>
              <a:gd name="adj" fmla="val 4324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25917" y="4315968"/>
            <a:ext cx="3134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 MPI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8325917" y="4919472"/>
            <a:ext cx="3134258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OpenMP threads make it up to 3.4 times slower: at 144 cores each process holds only about 10 × 10 cells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Maps reach the panel while the model runs</a:t>
            </a:r>
            <a:endParaRPr lang="en-US" sz="2800" dirty="0"/>
          </a:p>
        </p:txBody>
      </p:sp>
      <p:sp>
        <p:nvSpPr>
          <p:cNvPr id="4" name="paso 1"/>
          <p:cNvSpPr/>
          <p:nvPr/>
        </p:nvSpPr>
        <p:spPr>
          <a:xfrm>
            <a:off x="548640" y="1371600"/>
            <a:ext cx="2395728" cy="1325880"/>
          </a:xfrm>
          <a:prstGeom prst="roundRect">
            <a:avLst>
              <a:gd name="adj" fmla="val 551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481328"/>
            <a:ext cx="2066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WRF-Fire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1828800"/>
            <a:ext cx="206654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fire map every 10 simulated minutes: about every 38 s of compute</a:t>
            </a:r>
            <a:endParaRPr lang="en-US" sz="1150" dirty="0"/>
          </a:p>
        </p:txBody>
      </p:sp>
      <p:sp>
        <p:nvSpPr>
          <p:cNvPr id="7" name="frecha"/>
          <p:cNvSpPr/>
          <p:nvPr/>
        </p:nvSpPr>
        <p:spPr>
          <a:xfrm>
            <a:off x="3017520" y="2034540"/>
            <a:ext cx="357530" cy="0"/>
          </a:xfrm>
          <a:prstGeom prst="line">
            <a:avLst/>
          </a:prstGeom>
          <a:noFill/>
          <a:ln w="22225">
            <a:solidFill>
              <a:srgbClr val="D35400"/>
            </a:solidFill>
            <a:prstDash val="solid"/>
            <a:tailEnd type="triangle"/>
          </a:ln>
        </p:spPr>
      </p:sp>
      <p:sp>
        <p:nvSpPr>
          <p:cNvPr id="8" name="paso 2"/>
          <p:cNvSpPr/>
          <p:nvPr/>
        </p:nvSpPr>
        <p:spPr>
          <a:xfrm>
            <a:off x="3448202" y="1371600"/>
            <a:ext cx="2395728" cy="1325880"/>
          </a:xfrm>
          <a:prstGeom prst="roundRect">
            <a:avLst>
              <a:gd name="adj" fmla="val 551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12794" y="1481328"/>
            <a:ext cx="2066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NetCDF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3612794" y="1828800"/>
            <a:ext cx="206654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file per simulated hour, 6 maps; the last one may still be half-written</a:t>
            </a:r>
            <a:endParaRPr lang="en-US" sz="1150" dirty="0"/>
          </a:p>
        </p:txBody>
      </p:sp>
      <p:sp>
        <p:nvSpPr>
          <p:cNvPr id="11" name="frecha"/>
          <p:cNvSpPr/>
          <p:nvPr/>
        </p:nvSpPr>
        <p:spPr>
          <a:xfrm>
            <a:off x="5917082" y="2034540"/>
            <a:ext cx="357530" cy="0"/>
          </a:xfrm>
          <a:prstGeom prst="line">
            <a:avLst/>
          </a:prstGeom>
          <a:noFill/>
          <a:ln w="22225">
            <a:solidFill>
              <a:srgbClr val="D35400"/>
            </a:solidFill>
            <a:prstDash val="solid"/>
            <a:tailEnd type="triangle"/>
          </a:ln>
        </p:spPr>
      </p:sp>
      <p:sp>
        <p:nvSpPr>
          <p:cNvPr id="12" name="paso 3"/>
          <p:cNvSpPr/>
          <p:nvPr/>
        </p:nvSpPr>
        <p:spPr>
          <a:xfrm>
            <a:off x="6347765" y="1371600"/>
            <a:ext cx="2395728" cy="1325880"/>
          </a:xfrm>
          <a:prstGeom prst="roundRect">
            <a:avLst>
              <a:gd name="adj" fmla="val 5517"/>
            </a:avLst>
          </a:prstGeom>
          <a:solidFill>
            <a:srgbClr val="0A4A7A"/>
          </a:solidFill>
          <a:ln w="12700">
            <a:solidFill>
              <a:srgbClr val="0A4A7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512357" y="1481328"/>
            <a:ext cx="2066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Converter → zarr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6512357" y="1828800"/>
            <a:ext cx="206654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job; every 60 s it appends the complete maps: int16, lat/lon, one chunk per map</a:t>
            </a:r>
            <a:endParaRPr lang="en-US" sz="1150" dirty="0"/>
          </a:p>
        </p:txBody>
      </p:sp>
      <p:sp>
        <p:nvSpPr>
          <p:cNvPr id="15" name="frecha"/>
          <p:cNvSpPr/>
          <p:nvPr/>
        </p:nvSpPr>
        <p:spPr>
          <a:xfrm>
            <a:off x="8816645" y="2034540"/>
            <a:ext cx="357530" cy="0"/>
          </a:xfrm>
          <a:prstGeom prst="line">
            <a:avLst/>
          </a:prstGeom>
          <a:noFill/>
          <a:ln w="22225">
            <a:solidFill>
              <a:srgbClr val="D35400"/>
            </a:solidFill>
            <a:prstDash val="solid"/>
            <a:tailEnd type="triangle"/>
          </a:ln>
        </p:spPr>
      </p:sp>
      <p:sp>
        <p:nvSpPr>
          <p:cNvPr id="16" name="paso 4"/>
          <p:cNvSpPr/>
          <p:nvPr/>
        </p:nvSpPr>
        <p:spPr>
          <a:xfrm>
            <a:off x="9247327" y="1371600"/>
            <a:ext cx="2395728" cy="1325880"/>
          </a:xfrm>
          <a:prstGeom prst="roundRect">
            <a:avLst>
              <a:gd name="adj" fmla="val 551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411919" y="1481328"/>
            <a:ext cx="20665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Panel and 3D viewer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9411919" y="1828800"/>
            <a:ext cx="206654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zarr directly: the browser downloads only the instant it shows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88036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Randín run, 7 minutes of wall-clock time: when WRF writes each map and when it appears in the panel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2918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WRF writes</a:t>
            </a:r>
            <a:endParaRPr lang="en-US" sz="1250" dirty="0"/>
          </a:p>
        </p:txBody>
      </p:sp>
      <p:sp>
        <p:nvSpPr>
          <p:cNvPr id="21" name="eixo WRF"/>
          <p:cNvSpPr/>
          <p:nvPr/>
        </p:nvSpPr>
        <p:spPr>
          <a:xfrm>
            <a:off x="2103120" y="3419856"/>
            <a:ext cx="9539935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39776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panel</a:t>
            </a:r>
            <a:endParaRPr lang="en-US" sz="1250" dirty="0"/>
          </a:p>
        </p:txBody>
      </p:sp>
      <p:sp>
        <p:nvSpPr>
          <p:cNvPr id="23" name="eixo panel"/>
          <p:cNvSpPr/>
          <p:nvPr/>
        </p:nvSpPr>
        <p:spPr>
          <a:xfrm>
            <a:off x="2103120" y="4105656"/>
            <a:ext cx="9539935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24" name="atraso 40"/>
          <p:cNvSpPr/>
          <p:nvPr/>
        </p:nvSpPr>
        <p:spPr>
          <a:xfrm>
            <a:off x="2764101" y="3547872"/>
            <a:ext cx="1178863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25" name="escribe 40"/>
          <p:cNvSpPr/>
          <p:nvPr/>
        </p:nvSpPr>
        <p:spPr>
          <a:xfrm>
            <a:off x="2764101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26" name="panel 40"/>
          <p:cNvSpPr/>
          <p:nvPr/>
        </p:nvSpPr>
        <p:spPr>
          <a:xfrm>
            <a:off x="3942965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27" name="atraso 41"/>
          <p:cNvSpPr/>
          <p:nvPr/>
        </p:nvSpPr>
        <p:spPr>
          <a:xfrm>
            <a:off x="3540925" y="3547872"/>
            <a:ext cx="1787602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28" name="escribe 41"/>
          <p:cNvSpPr/>
          <p:nvPr/>
        </p:nvSpPr>
        <p:spPr>
          <a:xfrm>
            <a:off x="3540925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29" name="panel 41"/>
          <p:cNvSpPr/>
          <p:nvPr/>
        </p:nvSpPr>
        <p:spPr>
          <a:xfrm>
            <a:off x="5328527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30" name="atraso 42"/>
          <p:cNvSpPr/>
          <p:nvPr/>
        </p:nvSpPr>
        <p:spPr>
          <a:xfrm>
            <a:off x="4374533" y="3547872"/>
            <a:ext cx="999422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31" name="escribe 42"/>
          <p:cNvSpPr/>
          <p:nvPr/>
        </p:nvSpPr>
        <p:spPr>
          <a:xfrm>
            <a:off x="4374533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32" name="panel 42"/>
          <p:cNvSpPr/>
          <p:nvPr/>
        </p:nvSpPr>
        <p:spPr>
          <a:xfrm>
            <a:off x="5373955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33" name="atraso 43"/>
          <p:cNvSpPr/>
          <p:nvPr/>
        </p:nvSpPr>
        <p:spPr>
          <a:xfrm>
            <a:off x="5226313" y="3547872"/>
            <a:ext cx="1783059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34" name="escribe 43"/>
          <p:cNvSpPr/>
          <p:nvPr/>
        </p:nvSpPr>
        <p:spPr>
          <a:xfrm>
            <a:off x="5226313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35" name="panel 43"/>
          <p:cNvSpPr/>
          <p:nvPr/>
        </p:nvSpPr>
        <p:spPr>
          <a:xfrm>
            <a:off x="7009372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36" name="atraso 44"/>
          <p:cNvSpPr/>
          <p:nvPr/>
        </p:nvSpPr>
        <p:spPr>
          <a:xfrm>
            <a:off x="6182578" y="3547872"/>
            <a:ext cx="872223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37" name="escribe 44"/>
          <p:cNvSpPr/>
          <p:nvPr/>
        </p:nvSpPr>
        <p:spPr>
          <a:xfrm>
            <a:off x="6182578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38" name="panel 44"/>
          <p:cNvSpPr/>
          <p:nvPr/>
        </p:nvSpPr>
        <p:spPr>
          <a:xfrm>
            <a:off x="7054801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39" name="atraso 45"/>
          <p:cNvSpPr/>
          <p:nvPr/>
        </p:nvSpPr>
        <p:spPr>
          <a:xfrm>
            <a:off x="6938959" y="3547872"/>
            <a:ext cx="1501404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40" name="escribe 45"/>
          <p:cNvSpPr/>
          <p:nvPr/>
        </p:nvSpPr>
        <p:spPr>
          <a:xfrm>
            <a:off x="6938959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41" name="panel 45"/>
          <p:cNvSpPr/>
          <p:nvPr/>
        </p:nvSpPr>
        <p:spPr>
          <a:xfrm>
            <a:off x="8440363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42" name="atraso 46"/>
          <p:cNvSpPr/>
          <p:nvPr/>
        </p:nvSpPr>
        <p:spPr>
          <a:xfrm>
            <a:off x="7808910" y="3547872"/>
            <a:ext cx="2039729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43" name="escribe 46"/>
          <p:cNvSpPr/>
          <p:nvPr/>
        </p:nvSpPr>
        <p:spPr>
          <a:xfrm>
            <a:off x="7808910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44" name="panel 46"/>
          <p:cNvSpPr/>
          <p:nvPr/>
        </p:nvSpPr>
        <p:spPr>
          <a:xfrm>
            <a:off x="9848639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45" name="atraso 47"/>
          <p:cNvSpPr/>
          <p:nvPr/>
        </p:nvSpPr>
        <p:spPr>
          <a:xfrm>
            <a:off x="8599362" y="3547872"/>
            <a:ext cx="1271991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46" name="escribe 47"/>
          <p:cNvSpPr/>
          <p:nvPr/>
        </p:nvSpPr>
        <p:spPr>
          <a:xfrm>
            <a:off x="8599362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47" name="panel 47"/>
          <p:cNvSpPr/>
          <p:nvPr/>
        </p:nvSpPr>
        <p:spPr>
          <a:xfrm>
            <a:off x="9871353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48" name="atraso 48"/>
          <p:cNvSpPr/>
          <p:nvPr/>
        </p:nvSpPr>
        <p:spPr>
          <a:xfrm>
            <a:off x="9358014" y="3547872"/>
            <a:ext cx="2171471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49" name="escribe 48"/>
          <p:cNvSpPr/>
          <p:nvPr/>
        </p:nvSpPr>
        <p:spPr>
          <a:xfrm>
            <a:off x="9358014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50" name="panel 48"/>
          <p:cNvSpPr/>
          <p:nvPr/>
        </p:nvSpPr>
        <p:spPr>
          <a:xfrm>
            <a:off x="11529485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51" name="atraso 49"/>
          <p:cNvSpPr/>
          <p:nvPr/>
        </p:nvSpPr>
        <p:spPr>
          <a:xfrm>
            <a:off x="10391507" y="3547872"/>
            <a:ext cx="1183406" cy="429768"/>
          </a:xfrm>
          <a:prstGeom prst="line">
            <a:avLst/>
          </a:prstGeom>
          <a:noFill/>
          <a:ln w="9525">
            <a:solidFill>
              <a:srgbClr val="B9C2C9"/>
            </a:solidFill>
            <a:prstDash val="solid"/>
          </a:ln>
        </p:spPr>
      </p:sp>
      <p:sp>
        <p:nvSpPr>
          <p:cNvPr id="52" name="escribe 49"/>
          <p:cNvSpPr/>
          <p:nvPr/>
        </p:nvSpPr>
        <p:spPr>
          <a:xfrm>
            <a:off x="10391507" y="3291840"/>
            <a:ext cx="0" cy="256032"/>
          </a:xfrm>
          <a:prstGeom prst="line">
            <a:avLst/>
          </a:prstGeom>
          <a:noFill/>
          <a:ln w="28575">
            <a:solidFill>
              <a:srgbClr val="0A4A7A"/>
            </a:solidFill>
            <a:prstDash val="solid"/>
          </a:ln>
        </p:spPr>
      </p:sp>
      <p:sp>
        <p:nvSpPr>
          <p:cNvPr id="53" name="panel 49"/>
          <p:cNvSpPr/>
          <p:nvPr/>
        </p:nvSpPr>
        <p:spPr>
          <a:xfrm>
            <a:off x="11574913" y="3977640"/>
            <a:ext cx="0" cy="256032"/>
          </a:xfrm>
          <a:prstGeom prst="line">
            <a:avLst/>
          </a:prstGeom>
          <a:noFill/>
          <a:ln w="28575">
            <a:solidFill>
              <a:srgbClr val="D35400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1737360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23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3100208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24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463056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25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5825904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26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7188752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27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8551599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28</a:t>
            </a:r>
            <a:endParaRPr lang="en-US" sz="1050" dirty="0"/>
          </a:p>
        </p:txBody>
      </p:sp>
      <p:sp>
        <p:nvSpPr>
          <p:cNvPr id="60" name="Text 58"/>
          <p:cNvSpPr txBox="1"/>
          <p:nvPr/>
        </p:nvSpPr>
        <p:spPr>
          <a:xfrm>
            <a:off x="9914447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29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11277295" y="4288536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 30</a:t>
            </a:r>
            <a:endParaRPr lang="en-US" sz="1050" dirty="0"/>
          </a:p>
        </p:txBody>
      </p:sp>
      <p:sp>
        <p:nvSpPr>
          <p:cNvPr id="62" name="cifra 1"/>
          <p:cNvSpPr/>
          <p:nvPr/>
        </p:nvSpPr>
        <p:spPr>
          <a:xfrm>
            <a:off x="548640" y="4672584"/>
            <a:ext cx="3545738" cy="1271016"/>
          </a:xfrm>
          <a:prstGeom prst="roundRect">
            <a:avLst>
              <a:gd name="adj" fmla="val 5755"/>
            </a:avLst>
          </a:prstGeom>
          <a:solidFill>
            <a:srgbClr val="0A4A7A"/>
          </a:solidFill>
          <a:ln w="12700">
            <a:solidFill>
              <a:srgbClr val="0A4A7A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749808" y="4736592"/>
            <a:ext cx="31799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 1 min</a:t>
            </a:r>
            <a:endParaRPr lang="en-US" sz="2400" dirty="0"/>
          </a:p>
        </p:txBody>
      </p:sp>
      <p:sp>
        <p:nvSpPr>
          <p:cNvPr id="64" name="Text 62"/>
          <p:cNvSpPr txBox="1"/>
          <p:nvPr/>
        </p:nvSpPr>
        <p:spPr>
          <a:xfrm>
            <a:off x="749808" y="5202936"/>
            <a:ext cx="317997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WRF to the panel, per map: median 71 s, 90 % within 94 s</a:t>
            </a:r>
            <a:endParaRPr lang="en-US" sz="1200" dirty="0"/>
          </a:p>
        </p:txBody>
      </p:sp>
      <p:sp>
        <p:nvSpPr>
          <p:cNvPr id="65" name="cifra 2"/>
          <p:cNvSpPr/>
          <p:nvPr/>
        </p:nvSpPr>
        <p:spPr>
          <a:xfrm>
            <a:off x="4322978" y="4672584"/>
            <a:ext cx="3545738" cy="1271016"/>
          </a:xfrm>
          <a:prstGeom prst="roundRect">
            <a:avLst>
              <a:gd name="adj" fmla="val 5755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4524146" y="4736592"/>
            <a:ext cx="31799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 maps</a:t>
            </a:r>
            <a:endParaRPr lang="en-US" sz="2400" dirty="0"/>
          </a:p>
        </p:txBody>
      </p:sp>
      <p:sp>
        <p:nvSpPr>
          <p:cNvPr id="67" name="Text 65"/>
          <p:cNvSpPr txBox="1"/>
          <p:nvPr/>
        </p:nvSpPr>
        <p:spPr>
          <a:xfrm>
            <a:off x="4524146" y="5202936"/>
            <a:ext cx="317997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in the panel during the run; the last one, 9 s before the job ends</a:t>
            </a:r>
            <a:endParaRPr lang="en-US" sz="1200" dirty="0"/>
          </a:p>
        </p:txBody>
      </p:sp>
      <p:sp>
        <p:nvSpPr>
          <p:cNvPr id="68" name="cifra 3"/>
          <p:cNvSpPr/>
          <p:nvPr/>
        </p:nvSpPr>
        <p:spPr>
          <a:xfrm>
            <a:off x="8097317" y="4672584"/>
            <a:ext cx="3545738" cy="1271016"/>
          </a:xfrm>
          <a:prstGeom prst="roundRect">
            <a:avLst>
              <a:gd name="adj" fmla="val 5755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8298485" y="4736592"/>
            <a:ext cx="31799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times smaller</a:t>
            </a:r>
            <a:endParaRPr lang="en-US" sz="2400" dirty="0"/>
          </a:p>
        </p:txBody>
      </p:sp>
      <p:sp>
        <p:nvSpPr>
          <p:cNvPr id="70" name="Text 68"/>
          <p:cNvSpPr txBox="1"/>
          <p:nvPr/>
        </p:nvSpPr>
        <p:spPr>
          <a:xfrm>
            <a:off x="8298485" y="5202936"/>
            <a:ext cx="317997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GB of NetCDF become 1.4 GB of zarr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Starting the fire and representing suppression</a:t>
            </a:r>
            <a:endParaRPr lang="en-US" sz="2800" dirty="0"/>
          </a:p>
        </p:txBody>
      </p:sp>
      <p:sp>
        <p:nvSpPr>
          <p:cNvPr id="4" name="ignición"/>
          <p:cNvSpPr/>
          <p:nvPr/>
        </p:nvSpPr>
        <p:spPr>
          <a:xfrm>
            <a:off x="548640" y="1371600"/>
            <a:ext cx="5410048" cy="2240280"/>
          </a:xfrm>
          <a:prstGeom prst="roundRect">
            <a:avLst>
              <a:gd name="adj" fmla="val 3265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5" name="número 1"/>
          <p:cNvSpPr/>
          <p:nvPr/>
        </p:nvSpPr>
        <p:spPr>
          <a:xfrm>
            <a:off x="777240" y="1572768"/>
            <a:ext cx="384048" cy="384048"/>
          </a:xfrm>
          <a:prstGeom prst="ellipse">
            <a:avLst/>
          </a:prstGeom>
          <a:solidFill>
            <a:srgbClr val="0A4A7A"/>
          </a:solidFill>
          <a:ln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572768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the fire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2103120"/>
            <a:ext cx="440420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Point or line ignition</a:t>
            </a:r>
            <a:endParaRPr lang="en-US" sz="15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Or restart from an observed perimeter, taken from XeoCode</a:t>
            </a:r>
            <a:endParaRPr lang="en-US" sz="1500" dirty="0"/>
          </a:p>
        </p:txBody>
      </p:sp>
      <p:sp>
        <p:nvSpPr>
          <p:cNvPr id="8" name="extinción"/>
          <p:cNvSpPr/>
          <p:nvPr/>
        </p:nvSpPr>
        <p:spPr>
          <a:xfrm>
            <a:off x="6233008" y="1371600"/>
            <a:ext cx="5410048" cy="2240280"/>
          </a:xfrm>
          <a:prstGeom prst="roundRect">
            <a:avLst>
              <a:gd name="adj" fmla="val 3265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9" name="número 2"/>
          <p:cNvSpPr/>
          <p:nvPr/>
        </p:nvSpPr>
        <p:spPr>
          <a:xfrm>
            <a:off x="6461608" y="1572768"/>
            <a:ext cx="384048" cy="384048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010248" y="1572768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suppression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010248" y="2103120"/>
            <a:ext cx="440420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Barriers drawn in the panel become no-fuel cells</a:t>
            </a:r>
            <a:endParaRPr lang="en-US" sz="15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Rivers and main roads are added automatically</a:t>
            </a:r>
            <a:endParaRPr lang="en-US" sz="15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For now, barriers are static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114800"/>
            <a:ext cx="84426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Randín, 24–25 Sep 2026: each new observed perimeter can start a new run</a:t>
            </a:r>
            <a:endParaRPr lang="en-US" sz="1500" dirty="0"/>
          </a:p>
        </p:txBody>
      </p:sp>
      <p:sp>
        <p:nvSpPr>
          <p:cNvPr id="13" name="lenda reinicio"/>
          <p:cNvSpPr/>
          <p:nvPr/>
        </p:nvSpPr>
        <p:spPr>
          <a:xfrm>
            <a:off x="9311335" y="4178808"/>
            <a:ext cx="201168" cy="201168"/>
          </a:xfrm>
          <a:prstGeom prst="ellipse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585655" y="411480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restart run</a:t>
            </a:r>
            <a:endParaRPr lang="en-US" sz="1250" dirty="0"/>
          </a:p>
        </p:txBody>
      </p:sp>
      <p:sp>
        <p:nvSpPr>
          <p:cNvPr id="15" name="eixo tempo"/>
          <p:cNvSpPr/>
          <p:nvPr/>
        </p:nvSpPr>
        <p:spPr>
          <a:xfrm>
            <a:off x="1234440" y="5029200"/>
            <a:ext cx="9722815" cy="0"/>
          </a:xfrm>
          <a:prstGeom prst="line">
            <a:avLst/>
          </a:prstGeom>
          <a:noFill/>
          <a:ln w="25400">
            <a:solidFill>
              <a:srgbClr val="B9C2C9"/>
            </a:solidFill>
            <a:prstDash val="solid"/>
          </a:ln>
        </p:spPr>
      </p:sp>
      <p:sp>
        <p:nvSpPr>
          <p:cNvPr id="16" name="perímetro 1"/>
          <p:cNvSpPr/>
          <p:nvPr/>
        </p:nvSpPr>
        <p:spPr>
          <a:xfrm>
            <a:off x="1097280" y="4892040"/>
            <a:ext cx="274320" cy="274320"/>
          </a:xfrm>
          <a:prstGeom prst="ellipse">
            <a:avLst/>
          </a:prstGeom>
          <a:solidFill>
            <a:srgbClr val="0A4A7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37160" y="534954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Sep 17:57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266 ha</a:t>
            </a:r>
            <a:endParaRPr lang="en-US" sz="1500" dirty="0"/>
          </a:p>
        </p:txBody>
      </p:sp>
      <p:sp>
        <p:nvSpPr>
          <p:cNvPr id="18" name="perímetro 2"/>
          <p:cNvSpPr/>
          <p:nvPr/>
        </p:nvSpPr>
        <p:spPr>
          <a:xfrm>
            <a:off x="3515884" y="4879941"/>
            <a:ext cx="298519" cy="298519"/>
          </a:xfrm>
          <a:prstGeom prst="ellipse">
            <a:avLst/>
          </a:prstGeom>
          <a:solidFill>
            <a:srgbClr val="D354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2567864" y="534954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Sep 18:38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315 ha</a:t>
            </a:r>
            <a:endParaRPr lang="en-US" sz="1500" dirty="0"/>
          </a:p>
        </p:txBody>
      </p:sp>
      <p:sp>
        <p:nvSpPr>
          <p:cNvPr id="20" name="perímetro 3"/>
          <p:cNvSpPr/>
          <p:nvPr/>
        </p:nvSpPr>
        <p:spPr>
          <a:xfrm>
            <a:off x="5925562" y="4858914"/>
            <a:ext cx="340572" cy="340572"/>
          </a:xfrm>
          <a:prstGeom prst="ellipse">
            <a:avLst/>
          </a:prstGeom>
          <a:solidFill>
            <a:srgbClr val="D354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998568" y="534954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Sep 19:54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410 ha</a:t>
            </a:r>
            <a:endParaRPr lang="en-US" sz="1500" dirty="0"/>
          </a:p>
        </p:txBody>
      </p:sp>
      <p:sp>
        <p:nvSpPr>
          <p:cNvPr id="22" name="perímetro 4"/>
          <p:cNvSpPr/>
          <p:nvPr/>
        </p:nvSpPr>
        <p:spPr>
          <a:xfrm>
            <a:off x="8340013" y="4842661"/>
            <a:ext cx="373078" cy="373078"/>
          </a:xfrm>
          <a:prstGeom prst="ellipse">
            <a:avLst/>
          </a:prstGeom>
          <a:solidFill>
            <a:srgbClr val="D354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429271" y="534954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Sep 11:28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492 ha</a:t>
            </a:r>
            <a:endParaRPr lang="en-US" sz="1500" dirty="0"/>
          </a:p>
        </p:txBody>
      </p:sp>
      <p:sp>
        <p:nvSpPr>
          <p:cNvPr id="24" name="perímetro 5"/>
          <p:cNvSpPr/>
          <p:nvPr/>
        </p:nvSpPr>
        <p:spPr>
          <a:xfrm>
            <a:off x="10764929" y="4836874"/>
            <a:ext cx="384652" cy="384652"/>
          </a:xfrm>
          <a:prstGeom prst="ellipse">
            <a:avLst/>
          </a:prstGeom>
          <a:solidFill>
            <a:srgbClr val="D354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59975" y="534954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Sep 12:19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523 ha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E8913A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40817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Pacios da Serra: from a point or from a perimeter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7776"/>
            <a:ext cx="54562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ignition point · 15 Sep, 11 UTC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186785" y="2017776"/>
            <a:ext cx="54562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8CC4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XeoCode perimeter (378 ha) · 16 Sep, 10 UTC</a:t>
            </a:r>
            <a:endParaRPr lang="en-US" sz="1600" dirty="0"/>
          </a:p>
        </p:txBody>
      </p:sp>
      <p:pic>
        <p:nvPicPr>
          <p:cNvPr id="3" name="vídeo Pacios: punto | perímetr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2566416"/>
            <a:ext cx="11094415" cy="258585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31686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9FB0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SPIGAL 3D viewer: isochrones every 2 h, wind at the fire coloured by speed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E8913A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1381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Ponteareas fire, 6 April 2026: with and without the counterfire</a:t>
            </a:r>
            <a:endParaRPr lang="en-US" sz="2800" dirty="0"/>
          </a:p>
        </p:txBody>
      </p:sp>
      <p:pic>
        <p:nvPicPr>
          <p:cNvPr id="3" name="vídeo Ponteareas 3D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530096"/>
            <a:ext cx="8412480" cy="429036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930189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9FB0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SPIGAL 3D viewer · wind at the fire coloured by speed</a:t>
            </a:r>
            <a:endParaRPr lang="en-US" sz="1200" dirty="0"/>
          </a:p>
        </p:txBody>
      </p:sp>
      <p:sp>
        <p:nvSpPr>
          <p:cNvPr id="6" name="mostra 1"/>
          <p:cNvSpPr/>
          <p:nvPr/>
        </p:nvSpPr>
        <p:spPr>
          <a:xfrm>
            <a:off x="9281160" y="1630680"/>
            <a:ext cx="329184" cy="256032"/>
          </a:xfrm>
          <a:prstGeom prst="roundRect">
            <a:avLst>
              <a:gd name="adj" fmla="val 17857"/>
            </a:avLst>
          </a:prstGeom>
          <a:solidFill>
            <a:srgbClr val="E5483B"/>
          </a:solidFill>
          <a:ln w="9525">
            <a:solidFill>
              <a:srgbClr val="E5483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9756648" y="1575816"/>
            <a:ext cx="18864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counterfire</a:t>
            </a:r>
            <a:endParaRPr lang="en-US" sz="1400" dirty="0"/>
          </a:p>
        </p:txBody>
      </p:sp>
      <p:sp>
        <p:nvSpPr>
          <p:cNvPr id="8" name="mostra 2"/>
          <p:cNvSpPr/>
          <p:nvPr/>
        </p:nvSpPr>
        <p:spPr>
          <a:xfrm>
            <a:off x="9281160" y="2234184"/>
            <a:ext cx="329184" cy="256032"/>
          </a:xfrm>
          <a:prstGeom prst="roundRect">
            <a:avLst>
              <a:gd name="adj" fmla="val 17857"/>
            </a:avLst>
          </a:prstGeom>
          <a:solidFill>
            <a:srgbClr val="34C759"/>
          </a:solidFill>
          <a:ln w="9525">
            <a:solidFill>
              <a:srgbClr val="34C75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756648" y="2179320"/>
            <a:ext cx="18864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the counterfire</a:t>
            </a:r>
            <a:endParaRPr lang="en-US" sz="1400" dirty="0"/>
          </a:p>
        </p:txBody>
      </p:sp>
      <p:sp>
        <p:nvSpPr>
          <p:cNvPr id="10" name="mostra 3"/>
          <p:cNvSpPr/>
          <p:nvPr/>
        </p:nvSpPr>
        <p:spPr>
          <a:xfrm>
            <a:off x="9281160" y="2837688"/>
            <a:ext cx="329184" cy="256032"/>
          </a:xfrm>
          <a:prstGeom prst="roundRect">
            <a:avLst>
              <a:gd name="adj" fmla="val 17857"/>
            </a:avLst>
          </a:prstGeom>
          <a:solidFill>
            <a:srgbClr val="0B1F33">
              <a:alpha val="0"/>
            </a:srgbClr>
          </a:solidFill>
          <a:ln w="28575">
            <a:solidFill>
              <a:srgbClr val="B3A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9756648" y="2782824"/>
            <a:ext cx="18864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perimeter (888 ha)</a:t>
            </a:r>
            <a:endParaRPr lang="en-US" sz="1400" dirty="0"/>
          </a:p>
        </p:txBody>
      </p:sp>
      <p:sp>
        <p:nvSpPr>
          <p:cNvPr id="12" name="resultado"/>
          <p:cNvSpPr/>
          <p:nvPr/>
        </p:nvSpPr>
        <p:spPr>
          <a:xfrm>
            <a:off x="9281160" y="3587496"/>
            <a:ext cx="2361895" cy="1600200"/>
          </a:xfrm>
          <a:prstGeom prst="roundRect">
            <a:avLst>
              <a:gd name="adj" fmla="val 4571"/>
            </a:avLst>
          </a:prstGeom>
          <a:solidFill>
            <a:srgbClr val="16324F"/>
          </a:solidFill>
          <a:ln w="12700">
            <a:solidFill>
              <a:srgbClr val="16324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9482328" y="3715512"/>
            <a:ext cx="19595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−39 %</a:t>
            </a:r>
            <a:endParaRPr lang="en-US" sz="4000" dirty="0"/>
          </a:p>
        </p:txBody>
      </p:sp>
      <p:sp>
        <p:nvSpPr>
          <p:cNvPr id="14" name="Text 11"/>
          <p:cNvSpPr txBox="1"/>
          <p:nvPr/>
        </p:nvSpPr>
        <p:spPr>
          <a:xfrm>
            <a:off x="9482328" y="4428744"/>
            <a:ext cx="19595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burnt area at 00:00 LT (22 UTC): 1,200 vs 1,955 ha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E8913A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5F7387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84124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Summer 2025 fires simulated with SPIGAL</a:t>
            </a:r>
            <a:endParaRPr lang="en-US" sz="2800" dirty="0"/>
          </a:p>
        </p:txBody>
      </p:sp>
      <p:pic>
        <p:nvPicPr>
          <p:cNvPr id="3" name="vídeo lumes 202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588008"/>
            <a:ext cx="11094415" cy="382361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539635"/>
            <a:ext cx="110944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Left: Chandrexa de Queixa (8 Aug) · top right: Oimbra (12 Aug) · bottom right: Quiroga (25 Aug)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5905395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9FB0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SPIGAL 3D viewer: the first day of each fire, from the ignition point · blue outline: final burnt perimeter (EFFIS)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F738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91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MOTIVATION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THE MODEL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INPUT DATA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SOFTWARE AND INFRASTRUCTURE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REAL FIRES</a:t>
            </a:r>
            <a:pPr indent="0" marL="0">
              <a:buNone/>
            </a:pPr>
            <a:r>
              <a:rPr lang="en-US" sz="1100" spc="100" kern="0" dirty="0">
                <a:solidFill>
                  <a:srgbClr val="AAB4BC"/>
                </a:solidFill>
              </a:rPr>
              <a:t>   ·   </a:t>
            </a:r>
            <a:pPr indent="0" marL="0">
              <a:buNone/>
            </a:pPr>
            <a:r>
              <a:rPr lang="en-US" sz="1100" b="1" spc="100" kern="0" dirty="0">
                <a:solidFill>
                  <a:srgbClr val="D35400"/>
                </a:solidFill>
              </a:rPr>
              <a:t>WRAP-UP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03504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Where SPIGAL stands today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343400" y="13716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406640" y="1371600"/>
            <a:ext cx="4236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15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OUTPUTS</a:t>
            </a:r>
            <a:endParaRPr lang="en-US" sz="1200" dirty="0"/>
          </a:p>
        </p:txBody>
      </p:sp>
      <p:sp>
        <p:nvSpPr>
          <p:cNvPr id="7" name="entradas"/>
          <p:cNvSpPr/>
          <p:nvPr/>
        </p:nvSpPr>
        <p:spPr>
          <a:xfrm>
            <a:off x="548640" y="1691640"/>
            <a:ext cx="3383280" cy="2697480"/>
          </a:xfrm>
          <a:prstGeom prst="roundRect">
            <a:avLst>
              <a:gd name="adj" fmla="val 2712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1764792"/>
            <a:ext cx="3035808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MeteoGalicia WRF, 1 km</a:t>
            </a:r>
            <a:endParaRPr lang="en-US" sz="1500" dirty="0"/>
          </a:p>
          <a:p>
            <a:pPr indent="0" marL="0">
              <a:buNone/>
            </a:pPr>
            <a:r>
              <a:rPr lang="en-US" sz="12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own 25 m map</a:t>
            </a:r>
            <a:endParaRPr lang="en-US" sz="1500" dirty="0"/>
          </a:p>
          <a:p>
            <a:pPr indent="0" marL="0">
              <a:buNone/>
            </a:pPr>
            <a:r>
              <a:rPr lang="en-US" sz="12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 moisture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NFDRS4: radar + stations</a:t>
            </a:r>
            <a:endParaRPr lang="en-US" sz="1500" dirty="0"/>
          </a:p>
          <a:p>
            <a:pPr indent="0" marL="0">
              <a:buNone/>
            </a:pPr>
            <a:r>
              <a:rPr lang="en-US" sz="12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data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terrain: Copernicus, 30 m</a:t>
            </a:r>
            <a:endParaRPr lang="en-US" sz="1500" dirty="0"/>
          </a:p>
          <a:p>
            <a:pPr indent="0" marL="0">
              <a:buNone/>
            </a:pPr>
            <a:r>
              <a:rPr lang="en-US" sz="12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or perimeter (XeoCode)</a:t>
            </a:r>
            <a:endParaRPr lang="en-US" sz="1500" dirty="0"/>
          </a:p>
          <a:p>
            <a:pPr indent="0" marL="0">
              <a:buNone/>
            </a:pPr>
            <a:r>
              <a:rPr lang="en-US" sz="125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Suppression</a:t>
            </a:r>
            <a:endParaRPr lang="en-US" sz="15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barriers and counterfires</a:t>
            </a:r>
            <a:endParaRPr lang="en-US" sz="1500" dirty="0"/>
          </a:p>
        </p:txBody>
      </p:sp>
      <p:sp>
        <p:nvSpPr>
          <p:cNvPr id="9" name="modelo"/>
          <p:cNvSpPr/>
          <p:nvPr/>
        </p:nvSpPr>
        <p:spPr>
          <a:xfrm>
            <a:off x="4343400" y="1691640"/>
            <a:ext cx="2651760" cy="2697480"/>
          </a:xfrm>
          <a:prstGeom prst="roundRect">
            <a:avLst>
              <a:gd name="adj" fmla="val 4138"/>
            </a:avLst>
          </a:prstGeom>
          <a:solidFill>
            <a:srgbClr val="0A4A7A"/>
          </a:solidFill>
          <a:ln w="12700">
            <a:solidFill>
              <a:srgbClr val="0A4A7A"/>
            </a:solidFill>
            <a:prstDash val="solid"/>
          </a:ln>
        </p:spPr>
      </p:sp>
      <p:sp>
        <p:nvSpPr>
          <p:cNvPr id="10" name="texto modelo"/>
          <p:cNvSpPr txBox="1"/>
          <p:nvPr/>
        </p:nvSpPr>
        <p:spPr>
          <a:xfrm>
            <a:off x="4480560" y="182880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1900" b="1" dirty="0">
                <a:solidFill>
                  <a:srgbClr val="E8913A"/>
                </a:solidFill>
              </a:rPr>
              <a:t>WRF-Fire 4.7.1</a:t>
            </a:r>
            <a:endParaRPr lang="en-US" sz="190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atmosphere at 333 m</a:t>
            </a:r>
            <a:endParaRPr lang="en-US" sz="19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FFFFFF"/>
                </a:solidFill>
              </a:rPr>
              <a:t>fire at 24 m</a:t>
            </a:r>
            <a:endParaRPr lang="en-US" sz="190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144 MPI processes</a:t>
            </a:r>
            <a:endParaRPr lang="en-US" sz="19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FFFFFF"/>
                </a:solidFill>
              </a:rPr>
              <a:t>FinisTerrae III</a:t>
            </a:r>
            <a:endParaRPr lang="en-US" sz="190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 day of fire</a:t>
            </a:r>
            <a:endParaRPr lang="en-US" sz="19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FFFFFF"/>
                </a:solidFill>
              </a:rPr>
              <a:t>in 1–1.5 h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446227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Status: tuning and implementation, 2026</a:t>
            </a:r>
            <a:endParaRPr lang="en-US" sz="1200" dirty="0"/>
          </a:p>
        </p:txBody>
      </p:sp>
      <p:sp>
        <p:nvSpPr>
          <p:cNvPr id="12" name="frecha"/>
          <p:cNvSpPr/>
          <p:nvPr/>
        </p:nvSpPr>
        <p:spPr>
          <a:xfrm>
            <a:off x="3995928" y="3040380"/>
            <a:ext cx="283464" cy="0"/>
          </a:xfrm>
          <a:prstGeom prst="line">
            <a:avLst/>
          </a:prstGeom>
          <a:noFill/>
          <a:ln w="25400">
            <a:solidFill>
              <a:srgbClr val="D35400"/>
            </a:solidFill>
            <a:prstDash val="solid"/>
            <a:tailEnd type="triangle"/>
          </a:ln>
        </p:spPr>
      </p:sp>
      <p:sp>
        <p:nvSpPr>
          <p:cNvPr id="13" name="frecha"/>
          <p:cNvSpPr/>
          <p:nvPr/>
        </p:nvSpPr>
        <p:spPr>
          <a:xfrm>
            <a:off x="7059168" y="3040380"/>
            <a:ext cx="283464" cy="0"/>
          </a:xfrm>
          <a:prstGeom prst="line">
            <a:avLst/>
          </a:prstGeom>
          <a:noFill/>
          <a:ln w="25400">
            <a:solidFill>
              <a:srgbClr val="D35400"/>
            </a:solidFill>
            <a:prstDash val="solid"/>
            <a:tailEnd type="triangle"/>
          </a:ln>
        </p:spPr>
      </p:sp>
      <p:sp>
        <p:nvSpPr>
          <p:cNvPr id="14" name="saídas"/>
          <p:cNvSpPr/>
          <p:nvPr/>
        </p:nvSpPr>
        <p:spPr>
          <a:xfrm>
            <a:off x="7406640" y="1691640"/>
            <a:ext cx="4236415" cy="2697480"/>
          </a:xfrm>
          <a:prstGeom prst="roundRect">
            <a:avLst>
              <a:gd name="adj" fmla="val 2712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15" name="variable burnt area"/>
          <p:cNvSpPr/>
          <p:nvPr/>
        </p:nvSpPr>
        <p:spPr>
          <a:xfrm>
            <a:off x="7589520" y="1874520"/>
            <a:ext cx="1268801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burnt area</a:t>
            </a:r>
            <a:endParaRPr lang="en-US" sz="1200" dirty="0"/>
          </a:p>
        </p:txBody>
      </p:sp>
      <p:sp>
        <p:nvSpPr>
          <p:cNvPr id="16" name="variable heat flux"/>
          <p:cNvSpPr/>
          <p:nvPr/>
        </p:nvSpPr>
        <p:spPr>
          <a:xfrm>
            <a:off x="8949761" y="1874520"/>
            <a:ext cx="1150173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flux</a:t>
            </a:r>
            <a:endParaRPr lang="en-US" sz="1200" dirty="0"/>
          </a:p>
        </p:txBody>
      </p:sp>
      <p:sp>
        <p:nvSpPr>
          <p:cNvPr id="17" name="variable firebrands"/>
          <p:cNvSpPr/>
          <p:nvPr/>
        </p:nvSpPr>
        <p:spPr>
          <a:xfrm>
            <a:off x="10191374" y="1874520"/>
            <a:ext cx="1268801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firebrands</a:t>
            </a:r>
            <a:endParaRPr lang="en-US" sz="1200" dirty="0"/>
          </a:p>
        </p:txBody>
      </p:sp>
      <p:sp>
        <p:nvSpPr>
          <p:cNvPr id="18" name="variable arrival times"/>
          <p:cNvSpPr/>
          <p:nvPr/>
        </p:nvSpPr>
        <p:spPr>
          <a:xfrm>
            <a:off x="7589520" y="2368296"/>
            <a:ext cx="1834698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arrival times</a:t>
            </a:r>
            <a:endParaRPr lang="en-US" sz="1200" dirty="0"/>
          </a:p>
        </p:txBody>
      </p:sp>
      <p:sp>
        <p:nvSpPr>
          <p:cNvPr id="19" name="variable rate of spread"/>
          <p:cNvSpPr/>
          <p:nvPr/>
        </p:nvSpPr>
        <p:spPr>
          <a:xfrm>
            <a:off x="9515658" y="2368296"/>
            <a:ext cx="1944517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of spread</a:t>
            </a:r>
            <a:endParaRPr lang="en-US" sz="1200" dirty="0"/>
          </a:p>
        </p:txBody>
      </p:sp>
      <p:sp>
        <p:nvSpPr>
          <p:cNvPr id="20" name="variable vertical profile"/>
          <p:cNvSpPr/>
          <p:nvPr/>
        </p:nvSpPr>
        <p:spPr>
          <a:xfrm>
            <a:off x="7589520" y="2862072"/>
            <a:ext cx="2198797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vertical profile</a:t>
            </a:r>
            <a:endParaRPr lang="en-US" sz="1200" dirty="0"/>
          </a:p>
        </p:txBody>
      </p:sp>
      <p:sp>
        <p:nvSpPr>
          <p:cNvPr id="21" name="variable CAPE"/>
          <p:cNvSpPr/>
          <p:nvPr/>
        </p:nvSpPr>
        <p:spPr>
          <a:xfrm>
            <a:off x="9879757" y="2862072"/>
            <a:ext cx="1580418" cy="384048"/>
          </a:xfrm>
          <a:prstGeom prst="roundRect">
            <a:avLst>
              <a:gd name="adj" fmla="val 45238"/>
            </a:avLst>
          </a:prstGeom>
          <a:solidFill>
            <a:srgbClr val="FFFFFF"/>
          </a:solidFill>
          <a:ln w="12700">
            <a:solidFill>
              <a:srgbClr val="0A4A7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4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589520" y="3392424"/>
            <a:ext cx="387065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web panel and the 3D viewer, from the start of the run</a:t>
            </a:r>
            <a:endParaRPr lang="en-US" sz="1250" dirty="0"/>
          </a:p>
        </p:txBody>
      </p:sp>
      <p:sp>
        <p:nvSpPr>
          <p:cNvPr id="23" name="idea 1"/>
          <p:cNvSpPr/>
          <p:nvPr/>
        </p:nvSpPr>
        <p:spPr>
          <a:xfrm>
            <a:off x="548640" y="4846320"/>
            <a:ext cx="5432908" cy="1097280"/>
          </a:xfrm>
          <a:prstGeom prst="roundRect">
            <a:avLst>
              <a:gd name="adj" fmla="val 666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24" name="número 1"/>
          <p:cNvSpPr/>
          <p:nvPr/>
        </p:nvSpPr>
        <p:spPr>
          <a:xfrm>
            <a:off x="749808" y="5010912"/>
            <a:ext cx="384048" cy="384048"/>
          </a:xfrm>
          <a:prstGeom prst="ellipse">
            <a:avLst/>
          </a:prstGeom>
          <a:solidFill>
            <a:srgbClr val="2B78B7"/>
          </a:solidFill>
          <a:ln>
            <a:solidFill>
              <a:srgbClr val="2B78B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298448" y="4974336"/>
            <a:ext cx="45185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B78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panel for the whole workflow</a:t>
            </a:r>
            <a:endParaRPr lang="en-US" sz="1550" dirty="0"/>
          </a:p>
        </p:txBody>
      </p:sp>
      <p:sp>
        <p:nvSpPr>
          <p:cNvPr id="26" name="Text 24"/>
          <p:cNvSpPr txBox="1"/>
          <p:nvPr/>
        </p:nvSpPr>
        <p:spPr>
          <a:xfrm>
            <a:off x="1298448" y="5321808"/>
            <a:ext cx="45185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set up each run, draw barriers and counterfires, launch it and watch the results live.</a:t>
            </a:r>
            <a:endParaRPr lang="en-US" sz="1300" dirty="0"/>
          </a:p>
        </p:txBody>
      </p:sp>
      <p:sp>
        <p:nvSpPr>
          <p:cNvPr id="27" name="idea 2"/>
          <p:cNvSpPr/>
          <p:nvPr/>
        </p:nvSpPr>
        <p:spPr>
          <a:xfrm>
            <a:off x="6210148" y="4846320"/>
            <a:ext cx="5432908" cy="1097280"/>
          </a:xfrm>
          <a:prstGeom prst="roundRect">
            <a:avLst>
              <a:gd name="adj" fmla="val 6667"/>
            </a:avLst>
          </a:prstGeom>
          <a:solidFill>
            <a:srgbClr val="F1F4F7"/>
          </a:solidFill>
          <a:ln w="12700">
            <a:solidFill>
              <a:srgbClr val="F1F4F7"/>
            </a:solidFill>
            <a:prstDash val="solid"/>
          </a:ln>
        </p:spPr>
      </p:sp>
      <p:sp>
        <p:nvSpPr>
          <p:cNvPr id="28" name="número 2"/>
          <p:cNvSpPr/>
          <p:nvPr/>
        </p:nvSpPr>
        <p:spPr>
          <a:xfrm>
            <a:off x="6411316" y="5010912"/>
            <a:ext cx="384048" cy="384048"/>
          </a:xfrm>
          <a:prstGeom prst="ellipse">
            <a:avLst/>
          </a:prstGeom>
          <a:solidFill>
            <a:srgbClr val="D35400"/>
          </a:solidFill>
          <a:ln>
            <a:solidFill>
              <a:srgbClr val="D354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959956" y="4974336"/>
            <a:ext cx="45185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from past fires</a:t>
            </a:r>
            <a:endParaRPr lang="en-US" sz="1550" dirty="0"/>
          </a:p>
        </p:txBody>
      </p:sp>
      <p:sp>
        <p:nvSpPr>
          <p:cNvPr id="30" name="Text 28"/>
          <p:cNvSpPr txBox="1"/>
          <p:nvPr/>
        </p:nvSpPr>
        <p:spPr>
          <a:xfrm>
            <a:off x="6959956" y="5321808"/>
            <a:ext cx="45185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A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re-run real fires from 2025 and 2026 to tune and configure the model: fuel, moisture, firebrands and barriers.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4652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7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rte portada" descr="/mnt/netapp1/Store_Spigal/WRF_FIRE/Presentacions/IBERGRID/figuras/src/f00_port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veo texto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B1F33">
              <a:alpha val="78000"/>
            </a:srgbClr>
          </a:solidFill>
          <a:ln w="12700">
            <a:solidFill>
              <a:srgbClr val="0B1F33">
                <a:alpha val="0"/>
              </a:srgbClr>
            </a:solidFill>
            <a:prstDash val="solid"/>
          </a:ln>
        </p:spPr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731520" y="10515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Thank you</a:t>
            </a:r>
            <a:endParaRPr lang="en-US" sz="60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46888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E89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COMPUTING, DATA AND REFERENCES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834640"/>
            <a:ext cx="60350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Computing: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CESGA, FinisTerrae III · AWS, One Health DataSpace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WRF (NCAR) · WRF-Fire / WRF-SFIRE, OpenWFM (Mandel et al.) · Senande-Rivera (2023)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Rothermel (1972) · Scott &amp; Burgan (2005) · spotting: Frediani &amp; Juliano (NCAR)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Fuels: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INVEGA, Inventario Forestal Continuo de Galicia, IFC 2024 (Xunta de Galicia)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 key: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 de Investigación Forestal de Lourizán (Vega Hidalgo 2013)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 Galicia: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FirEUrisk (Aragoneses et al. 2023) · COSc 2023 (DGT) · MFE25 (MITECO)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Moisture: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NFDRS4 (Jolly et al. 2024) · MeteoGalicia radar and stations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Terrain and perimeters: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Copernicus GLO-30 DEM · XeoCode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Wildfire statistics: </a:t>
            </a:r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D5D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MITECO (EGIF) · EFFIS (JRC) · NASA Worldview (MODIS)</a:t>
            </a:r>
            <a:endParaRPr lang="en-US" sz="1000" dirty="0"/>
          </a:p>
        </p:txBody>
      </p:sp>
      <p:pic>
        <p:nvPicPr>
          <p:cNvPr id="7" name="logo MeteoGalicia" descr="/mnt/netapp1/Store_Spigal/WRF_FIRE/Presentacions/IBERGRID/figuras/src/logo_meteogalic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760720"/>
            <a:ext cx="2194560" cy="7013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IGAL MeteoGalicia">
  <a:themeElements>
    <a:clrScheme name="SPIGAL MeteoGalicia">
      <a:dk1>
        <a:srgbClr val="1F2A33"/>
      </a:dk1>
      <a:lt1>
        <a:srgbClr val="FFFFFF"/>
      </a:lt1>
      <a:dk2>
        <a:srgbClr val="0A4A7A"/>
      </a:dk2>
      <a:lt2>
        <a:srgbClr val="F1F4F7"/>
      </a:lt2>
      <a:accent1>
        <a:srgbClr val="D35400"/>
      </a:accent1>
      <a:accent2>
        <a:srgbClr val="2B78B7"/>
      </a:accent2>
      <a:accent3>
        <a:srgbClr val="2E8540"/>
      </a:accent3>
      <a:accent4>
        <a:srgbClr val="E8913A"/>
      </a:accent4>
      <a:accent5>
        <a:srgbClr val="0B1F33"/>
      </a:accent5>
      <a:accent6>
        <a:srgbClr val="5B6770"/>
      </a:accent6>
      <a:hlink>
        <a:srgbClr val="2B78B7"/>
      </a:hlink>
      <a:folHlink>
        <a:srgbClr val="0A4A7A"/>
      </a:folHlink>
    </a:clrScheme>
    <a:fontScheme name="SPIGAL MeteoGalici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MeteoGalicia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SPIGAL: Simulador de Propagación de Incendios de Galicia</dc:title>
  <dc:subject>IBERGRID 2026</dc:subject>
  <dc:creator>MeteoGalicia</dc:creator>
  <cp:lastModifiedBy>MeteoGalicia</cp:lastModifiedBy>
  <cp:revision>1</cp:revision>
  <dcterms:created xsi:type="dcterms:W3CDTF">2026-10-28T15:56:59Z</dcterms:created>
  <dcterms:modified xsi:type="dcterms:W3CDTF">2026-10-28T15:56:59Z</dcterms:modified>
</cp:coreProperties>
</file>