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drawing1.xml" ContentType="application/vnd.ms-office.drawingml.diagramDrawing+xml"/>
  <Override PartName="/ppt/diagrams/data1.xml" ContentType="application/vnd.openxmlformats-officedocument.drawingml.diagramData+xml"/>
  <Override PartName="/ppt/diagrams/quickStyle3.xml" ContentType="application/vnd.openxmlformats-officedocument.drawingml.diagramStyle+xml"/>
  <Override PartName="/ppt/diagrams/data2.xml" ContentType="application/vnd.openxmlformats-officedocument.drawingml.diagramData+xml"/>
  <Override PartName="/ppt/diagrams/drawing2.xml" ContentType="application/vnd.ms-office.drawingml.diagramDrawing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3.xml" ContentType="application/vnd.ms-office.drawingml.diagramDrawing+xml"/>
  <Override PartName="/ppt/diagrams/colors2.xml" ContentType="application/vnd.openxmlformats-officedocument.drawingml.diagramColor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colors3.xml" ContentType="application/vnd.openxmlformats-officedocument.drawingml.diagramColor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media/image23.svg" ContentType="image/svg"/>
  <Override PartName="/ppt/media/image6.svg" ContentType="image/svg"/>
  <Override PartName="/ppt/media/image51.svg" ContentType="image/svg"/>
  <Override PartName="/ppt/media/image21.svg" ContentType="image/svg"/>
  <Override PartName="/ppt/media/image10.svg" ContentType="image/svg"/>
  <Override PartName="/ppt/media/image39.gif" ContentType="image/gif"/>
  <Override PartName="/ppt/media/image56.svg" ContentType="image/svg"/>
  <Override PartName="/ppt/media/image24.emf" ContentType="image/x-emf"/>
  <Override PartName="/ppt/media/image54.svg" ContentType="image/svg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7559675" cy="10691813"/>
  <p:embeddedFontLst>
    <p:embeddedFont>
      <p:font typeface="Open Sans"/>
      <p:regular r:id="rId22"/>
      <p:bold r:id="rId23"/>
    </p:embeddedFont>
    <p:embeddedFont>
      <p:font typeface="Noto Sans"/>
    </p:embeddedFont>
    <p:embeddedFont>
      <p:font typeface="Xunta Sans"/>
      <p:regular r:id="rId24"/>
      <p:bold r:id="rId25"/>
      <p:italic r:id="rId26"/>
      <p:boldItalic r:id="rId27"/>
    </p:embeddedFont>
    <p:embeddedFont>
      <p:font typeface="Lato"/>
      <p:regular r:id="rId28"/>
      <p:bold r:id="rId29"/>
      <p:italic r:id="rId30"/>
      <p:boldItalic r:id="rId31"/>
    </p:embeddedFont>
    <p:embeddedFont>
      <p:font typeface="Montserrat"/>
      <p:regular r:id="rId32"/>
      <p:bold r:id="rId33"/>
      <p:italic r:id="rId34"/>
      <p:boldItalic r:id="rId35"/>
    </p:embeddedFont>
    <p:embeddedFont>
      <p:font typeface="Poppins"/>
      <p:regular r:id="rId36"/>
      <p:bold r:id="rId37"/>
      <p:italic r:id="rId38"/>
      <p:boldItalic r:id="rId39"/>
    </p:embeddedFont>
    <p:embeddedFont>
      <p:font typeface="Poppins SemiBold"/>
    </p:embeddedFont>
    <p:embeddedFont>
      <p:font typeface="Roboto Light"/>
    </p:embeddedFont>
    <p:embeddedFont>
      <p:font typeface="ArialMT"/>
    </p:embeddedFont>
    <p:embeddedFont>
      <p:font typeface="Helvetica"/>
    </p:embeddedFont>
  </p:embeddedFontLst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font" Target="fonts/Font_1_Open_Sans_Regular.fntdata"/><Relationship Id="rId23" Type="http://schemas.openxmlformats.org/officeDocument/2006/relationships/font" Target="fonts/Font_2_Open_Sans_Bold.fntdata"/><Relationship Id="rId24" Type="http://schemas.openxmlformats.org/officeDocument/2006/relationships/font" Target="fonts/Font_3_Xunta_Sans_Regular.fntdata"/><Relationship Id="rId25" Type="http://schemas.openxmlformats.org/officeDocument/2006/relationships/font" Target="fonts/Font_4_Xunta_Sans_Bold.fntdata"/><Relationship Id="rId26" Type="http://schemas.openxmlformats.org/officeDocument/2006/relationships/font" Target="fonts/Font_5_Xunta_Sans_Italic.fntdata"/><Relationship Id="rId27" Type="http://schemas.openxmlformats.org/officeDocument/2006/relationships/font" Target="fonts/Font_6_Xunta_Sans_BoldItalic.fntdata"/><Relationship Id="rId28" Type="http://schemas.openxmlformats.org/officeDocument/2006/relationships/font" Target="fonts/Font_7_Lato_Regular.fntdata"/><Relationship Id="rId29" Type="http://schemas.openxmlformats.org/officeDocument/2006/relationships/font" Target="fonts/Font_8_Lato_Bold.fntdata"/><Relationship Id="rId30" Type="http://schemas.openxmlformats.org/officeDocument/2006/relationships/font" Target="fonts/Font_9_Lato_Italic.fntdata"/><Relationship Id="rId31" Type="http://schemas.openxmlformats.org/officeDocument/2006/relationships/font" Target="fonts/Font_10_Lato_BoldItalic.fntdata"/><Relationship Id="rId32" Type="http://schemas.openxmlformats.org/officeDocument/2006/relationships/font" Target="fonts/Font_11_Montserrat_Regular.fntdata"/><Relationship Id="rId33" Type="http://schemas.openxmlformats.org/officeDocument/2006/relationships/font" Target="fonts/Font_12_Montserrat_Bold.fntdata"/><Relationship Id="rId34" Type="http://schemas.openxmlformats.org/officeDocument/2006/relationships/font" Target="fonts/Font_13_Montserrat_Italic.fntdata"/><Relationship Id="rId35" Type="http://schemas.openxmlformats.org/officeDocument/2006/relationships/font" Target="fonts/Font_14_Montserrat_BoldItalic.fntdata"/><Relationship Id="rId36" Type="http://schemas.openxmlformats.org/officeDocument/2006/relationships/font" Target="fonts/Font_15_Poppins_Regular.fntdata"/><Relationship Id="rId37" Type="http://schemas.openxmlformats.org/officeDocument/2006/relationships/font" Target="fonts/Font_16_Poppins_Bold.fntdata"/><Relationship Id="rId38" Type="http://schemas.openxmlformats.org/officeDocument/2006/relationships/font" Target="fonts/Font_17_Poppins_Italic.fntdata"/><Relationship Id="rId39" Type="http://schemas.openxmlformats.org/officeDocument/2006/relationships/font" Target="fonts/Font_18_Poppins_BoldItalic.fntdata"/><Relationship Id="rId40" Type="http://schemas.openxmlformats.org/officeDocument/2006/relationships/presProps" Target="presProps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F410EC-E564-4778-A3A0-11252AFEA817}" type="doc">
      <dgm:prSet loTypeId="urn:microsoft.com/office/officeart/2005/8/layout/hierarchy3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CABD6F5D-920B-4972-9FB9-EE86928DA3BB}">
      <dgm:prSet/>
      <dgm:spPr>
        <a:solidFill>
          <a:srgbClr val="007BC4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b="1" dirty="0">
              <a:latin typeface="Montserrat" panose="00000500000000000000" pitchFamily="2" charset="0"/>
            </a:rPr>
            <a:t>Aplicaciones de alto impacto</a:t>
          </a:r>
          <a:endParaRPr lang="es-ES" dirty="0">
            <a:latin typeface="Montserrat" panose="00000500000000000000" pitchFamily="2" charset="0"/>
          </a:endParaRPr>
        </a:p>
        <a:p>
          <a:pPr marL="0" lvl="0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dirty="0">
              <a:latin typeface="Montserrat" panose="00000500000000000000" pitchFamily="2" charset="0"/>
            </a:rPr>
            <a:t>Estas mejoras se traducen en avances en sectores clave como:</a:t>
          </a:r>
        </a:p>
      </dgm:t>
    </dgm:pt>
    <dgm:pt modelId="{63A07562-BDEF-4CD3-A9A3-E8A1EA275722}" type="parTrans" cxnId="{448D17EC-C2D7-4140-94EC-25154B6853C6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455876B9-CE89-4493-9A0C-A3080DB8406E}" type="sibTrans" cxnId="{448D17EC-C2D7-4140-94EC-25154B6853C6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0A8BC386-C592-4B94-840B-EB2D83751310}">
      <dgm:prSet/>
      <dgm:spPr>
        <a:solidFill>
          <a:schemeClr val="bg1">
            <a:alpha val="90000"/>
          </a:schemeClr>
        </a:solidFill>
        <a:ln>
          <a:solidFill>
            <a:srgbClr val="007BC4"/>
          </a:solidFill>
        </a:ln>
      </dgm:spPr>
      <dgm:t>
        <a:bodyPr/>
        <a:lstStyle/>
        <a:p>
          <a:r>
            <a:rPr lang="es-ES">
              <a:latin typeface="Montserrat" panose="00000500000000000000" pitchFamily="2" charset="0"/>
            </a:rPr>
            <a:t>Logística: distribución inteligente de paquetes.</a:t>
          </a:r>
        </a:p>
      </dgm:t>
    </dgm:pt>
    <dgm:pt modelId="{35C387D7-0A40-4893-ADCF-F919AD0E8CD9}" type="parTrans" cxnId="{63B4C375-E6F0-4403-8FFD-A62D27B9DB1A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1E51A725-868D-492A-A040-7CACCC5401D2}" type="sibTrans" cxnId="{63B4C375-E6F0-4403-8FFD-A62D27B9DB1A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57EC2770-8740-4BFA-8C20-46CFFCB73CED}">
      <dgm:prSet custT="1"/>
      <dgm:spPr>
        <a:solidFill>
          <a:prstClr val="white">
            <a:alpha val="90000"/>
          </a:prstClr>
        </a:solidFill>
        <a:ln w="19050" cap="flat" cmpd="sng" algn="ctr">
          <a:solidFill>
            <a:srgbClr val="007BC4"/>
          </a:solidFill>
          <a:prstDash val="solid"/>
          <a:miter lim="800000"/>
        </a:ln>
        <a:effectLst/>
      </dgm:spPr>
      <dgm:t>
        <a:bodyPr spcFirstLastPara="0" vert="horz" wrap="square" lIns="17145" tIns="11430" rIns="17145" bIns="1143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Montserrat" panose="00000500000000000000" pitchFamily="2" charset="0"/>
              <a:ea typeface="+mn-ea"/>
              <a:cs typeface="+mn-cs"/>
            </a:rPr>
            <a:t>Telecomunicaciones: gestión de redes más eficientes.</a:t>
          </a:r>
        </a:p>
      </dgm:t>
    </dgm:pt>
    <dgm:pt modelId="{8CDCE0E8-84E2-4E30-AF6F-AA2918B56B63}" type="parTrans" cxnId="{CAEBFF0F-F03D-43AF-9915-F749022B2955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6DFC1877-322B-448F-A599-795DF5D4DC4F}" type="sibTrans" cxnId="{CAEBFF0F-F03D-43AF-9915-F749022B2955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161BD1C5-DCD3-42A6-8472-8914130D2722}">
      <dgm:prSet custT="1"/>
      <dgm:spPr>
        <a:solidFill>
          <a:prstClr val="white">
            <a:alpha val="90000"/>
          </a:prstClr>
        </a:solidFill>
        <a:ln w="19050" cap="flat" cmpd="sng" algn="ctr">
          <a:solidFill>
            <a:srgbClr val="007BC4"/>
          </a:solidFill>
          <a:prstDash val="solid"/>
          <a:miter lim="800000"/>
        </a:ln>
        <a:effectLst/>
      </dgm:spPr>
      <dgm:t>
        <a:bodyPr spcFirstLastPara="0" vert="horz" wrap="square" lIns="17145" tIns="11430" rIns="17145" bIns="1143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Montserrat" panose="00000500000000000000" pitchFamily="2" charset="0"/>
              <a:ea typeface="+mn-ea"/>
              <a:cs typeface="+mn-cs"/>
            </a:rPr>
            <a:t>Meteorología: predicciones del tiempo más precisas.</a:t>
          </a:r>
        </a:p>
      </dgm:t>
    </dgm:pt>
    <dgm:pt modelId="{12F792F3-4E0F-419B-A851-871330AB24E2}" type="parTrans" cxnId="{36F71D34-4952-4FDC-9A02-644FAAF9C8B0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EA95347E-401B-4A51-AC7D-54CE299551CA}" type="sibTrans" cxnId="{36F71D34-4952-4FDC-9A02-644FAAF9C8B0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6D70CB2A-1A28-4C80-8EBF-0782A1856B82}">
      <dgm:prSet custT="1"/>
      <dgm:spPr>
        <a:solidFill>
          <a:prstClr val="white">
            <a:alpha val="90000"/>
          </a:prstClr>
        </a:solidFill>
        <a:ln w="19050" cap="flat" cmpd="sng" algn="ctr">
          <a:solidFill>
            <a:srgbClr val="007BC4"/>
          </a:solidFill>
          <a:prstDash val="solid"/>
          <a:miter lim="800000"/>
        </a:ln>
        <a:effectLst/>
      </dgm:spPr>
      <dgm:t>
        <a:bodyPr spcFirstLastPara="0" vert="horz" wrap="square" lIns="17145" tIns="11430" rIns="17145" bIns="1143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Montserrat" panose="00000500000000000000" pitchFamily="2" charset="0"/>
              <a:ea typeface="+mn-ea"/>
              <a:cs typeface="+mn-cs"/>
            </a:rPr>
            <a:t>Energía: optimización de redes eléctricas.</a:t>
          </a:r>
        </a:p>
      </dgm:t>
    </dgm:pt>
    <dgm:pt modelId="{804CB2EA-A46C-4563-A340-EC9EE84E5023}" type="parTrans" cxnId="{37E26EF5-FF17-4DBF-9628-FB127C0B1685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1F529378-438A-4BFE-BE92-E352473B2110}" type="sibTrans" cxnId="{37E26EF5-FF17-4DBF-9628-FB127C0B1685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D83513A9-18C7-4ABA-AD1B-FFFDC6ECEE22}">
      <dgm:prSet custT="1"/>
      <dgm:spPr>
        <a:solidFill>
          <a:prstClr val="white">
            <a:alpha val="90000"/>
          </a:prstClr>
        </a:solidFill>
        <a:ln w="19050" cap="flat" cmpd="sng" algn="ctr">
          <a:solidFill>
            <a:srgbClr val="007BC4"/>
          </a:solidFill>
          <a:prstDash val="solid"/>
          <a:miter lim="800000"/>
        </a:ln>
        <a:effectLst/>
      </dgm:spPr>
      <dgm:t>
        <a:bodyPr spcFirstLastPara="0" vert="horz" wrap="square" lIns="17145" tIns="11430" rIns="17145" bIns="1143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Montserrat" panose="00000500000000000000" pitchFamily="2" charset="0"/>
              <a:ea typeface="+mn-ea"/>
              <a:cs typeface="+mn-cs"/>
            </a:rPr>
            <a:t>Biotecnología: aceleración de la I+D en nuevas startups y descubrimientos biomédicos.</a:t>
          </a:r>
        </a:p>
      </dgm:t>
    </dgm:pt>
    <dgm:pt modelId="{E4E4A837-CB17-4970-9EDE-4559619C317F}" type="parTrans" cxnId="{3FFF0BA3-2806-44F7-AD63-45385514E578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806B6C95-F2AD-46F0-992C-E31BF23F9419}" type="sibTrans" cxnId="{3FFF0BA3-2806-44F7-AD63-45385514E578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26E30278-3C7D-4DFE-9438-97CF36E89AEA}" type="pres">
      <dgm:prSet presAssocID="{ABF410EC-E564-4778-A3A0-11252AFEA81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2A0D74A-C1AE-4E49-929B-93A72CEB0F98}" type="pres">
      <dgm:prSet presAssocID="{CABD6F5D-920B-4972-9FB9-EE86928DA3BB}" presName="root" presStyleCnt="0"/>
      <dgm:spPr/>
    </dgm:pt>
    <dgm:pt modelId="{69DCBFA9-D77F-45E0-B43B-B29023AFB9E0}" type="pres">
      <dgm:prSet presAssocID="{CABD6F5D-920B-4972-9FB9-EE86928DA3BB}" presName="rootComposite" presStyleCnt="0"/>
      <dgm:spPr/>
    </dgm:pt>
    <dgm:pt modelId="{C3680324-D49F-4DDB-BEAA-393B470DE2E4}" type="pres">
      <dgm:prSet presAssocID="{CABD6F5D-920B-4972-9FB9-EE86928DA3BB}" presName="rootText" presStyleLbl="node1" presStyleIdx="0" presStyleCnt="1" custScaleX="420875" custScaleY="232290"/>
      <dgm:spPr/>
    </dgm:pt>
    <dgm:pt modelId="{04FAEBCC-F865-43EF-A4D0-F14DF7E2997A}" type="pres">
      <dgm:prSet presAssocID="{CABD6F5D-920B-4972-9FB9-EE86928DA3BB}" presName="rootConnector" presStyleLbl="node1" presStyleIdx="0" presStyleCnt="1"/>
      <dgm:spPr/>
    </dgm:pt>
    <dgm:pt modelId="{17FEB80F-83B6-4E15-A719-22E348B3067B}" type="pres">
      <dgm:prSet presAssocID="{CABD6F5D-920B-4972-9FB9-EE86928DA3BB}" presName="childShape" presStyleCnt="0"/>
      <dgm:spPr/>
    </dgm:pt>
    <dgm:pt modelId="{45B826AA-6A58-42C7-8CC6-D28447E858C4}" type="pres">
      <dgm:prSet presAssocID="{35C387D7-0A40-4893-ADCF-F919AD0E8CD9}" presName="Name13" presStyleLbl="parChTrans1D2" presStyleIdx="0" presStyleCnt="5"/>
      <dgm:spPr/>
    </dgm:pt>
    <dgm:pt modelId="{DDE68ADF-F9CD-4A74-B4A7-333CE370C618}" type="pres">
      <dgm:prSet presAssocID="{0A8BC386-C592-4B94-840B-EB2D83751310}" presName="childText" presStyleLbl="bgAcc1" presStyleIdx="0" presStyleCnt="5" custScaleX="414364">
        <dgm:presLayoutVars>
          <dgm:bulletEnabled val="1"/>
        </dgm:presLayoutVars>
      </dgm:prSet>
      <dgm:spPr/>
    </dgm:pt>
    <dgm:pt modelId="{94D95FF8-DA1E-41AD-A71C-387273A84DC8}" type="pres">
      <dgm:prSet presAssocID="{8CDCE0E8-84E2-4E30-AF6F-AA2918B56B63}" presName="Name13" presStyleLbl="parChTrans1D2" presStyleIdx="1" presStyleCnt="5"/>
      <dgm:spPr/>
    </dgm:pt>
    <dgm:pt modelId="{6A9E9801-1FA6-44F2-B556-80000244DD00}" type="pres">
      <dgm:prSet presAssocID="{57EC2770-8740-4BFA-8C20-46CFFCB73CED}" presName="childText" presStyleLbl="bgAcc1" presStyleIdx="1" presStyleCnt="5" custScaleX="413003">
        <dgm:presLayoutVars>
          <dgm:bulletEnabled val="1"/>
        </dgm:presLayoutVars>
      </dgm:prSet>
      <dgm:spPr>
        <a:xfrm>
          <a:off x="1322068" y="1156475"/>
          <a:ext cx="1180068" cy="302507"/>
        </a:xfrm>
        <a:prstGeom prst="roundRect">
          <a:avLst>
            <a:gd name="adj" fmla="val 10000"/>
          </a:avLst>
        </a:prstGeom>
      </dgm:spPr>
    </dgm:pt>
    <dgm:pt modelId="{748DCFEC-A83E-4C3D-996F-4848CDED1F9A}" type="pres">
      <dgm:prSet presAssocID="{12F792F3-4E0F-419B-A851-871330AB24E2}" presName="Name13" presStyleLbl="parChTrans1D2" presStyleIdx="2" presStyleCnt="5"/>
      <dgm:spPr/>
    </dgm:pt>
    <dgm:pt modelId="{29B20BBC-F1A0-4FD8-9E88-8C4042B743B6}" type="pres">
      <dgm:prSet presAssocID="{161BD1C5-DCD3-42A6-8472-8914130D2722}" presName="childText" presStyleLbl="bgAcc1" presStyleIdx="2" presStyleCnt="5" custScaleX="409816">
        <dgm:presLayoutVars>
          <dgm:bulletEnabled val="1"/>
        </dgm:presLayoutVars>
      </dgm:prSet>
      <dgm:spPr>
        <a:xfrm>
          <a:off x="1322068" y="1534609"/>
          <a:ext cx="1176210" cy="302507"/>
        </a:xfrm>
        <a:prstGeom prst="roundRect">
          <a:avLst>
            <a:gd name="adj" fmla="val 10000"/>
          </a:avLst>
        </a:prstGeom>
      </dgm:spPr>
    </dgm:pt>
    <dgm:pt modelId="{8035CEAB-7C70-4A90-922D-685557DBA937}" type="pres">
      <dgm:prSet presAssocID="{804CB2EA-A46C-4563-A340-EC9EE84E5023}" presName="Name13" presStyleLbl="parChTrans1D2" presStyleIdx="3" presStyleCnt="5"/>
      <dgm:spPr/>
    </dgm:pt>
    <dgm:pt modelId="{4595EC82-8494-413E-B64B-241CAFBF10EF}" type="pres">
      <dgm:prSet presAssocID="{6D70CB2A-1A28-4C80-8EBF-0782A1856B82}" presName="childText" presStyleLbl="bgAcc1" presStyleIdx="3" presStyleCnt="5" custScaleX="413308">
        <dgm:presLayoutVars>
          <dgm:bulletEnabled val="1"/>
        </dgm:presLayoutVars>
      </dgm:prSet>
      <dgm:spPr>
        <a:xfrm>
          <a:off x="1322068" y="1912743"/>
          <a:ext cx="1184709" cy="302507"/>
        </a:xfrm>
        <a:prstGeom prst="roundRect">
          <a:avLst>
            <a:gd name="adj" fmla="val 10000"/>
          </a:avLst>
        </a:prstGeom>
      </dgm:spPr>
    </dgm:pt>
    <dgm:pt modelId="{3F138CEB-6214-48F5-BDCC-058BDFF29532}" type="pres">
      <dgm:prSet presAssocID="{E4E4A837-CB17-4970-9EDE-4559619C317F}" presName="Name13" presStyleLbl="parChTrans1D2" presStyleIdx="4" presStyleCnt="5"/>
      <dgm:spPr/>
    </dgm:pt>
    <dgm:pt modelId="{ED33B73F-0628-4AF6-86F6-7D2B58FF2D1D}" type="pres">
      <dgm:prSet presAssocID="{D83513A9-18C7-4ABA-AD1B-FFFDC6ECEE22}" presName="childText" presStyleLbl="bgAcc1" presStyleIdx="4" presStyleCnt="5" custScaleX="408499" custScaleY="127567">
        <dgm:presLayoutVars>
          <dgm:bulletEnabled val="1"/>
        </dgm:presLayoutVars>
      </dgm:prSet>
      <dgm:spPr>
        <a:xfrm>
          <a:off x="1322068" y="2290877"/>
          <a:ext cx="1165978" cy="302507"/>
        </a:xfrm>
        <a:prstGeom prst="roundRect">
          <a:avLst>
            <a:gd name="adj" fmla="val 10000"/>
          </a:avLst>
        </a:prstGeom>
      </dgm:spPr>
    </dgm:pt>
  </dgm:ptLst>
  <dgm:cxnLst>
    <dgm:cxn modelId="{CAEBFF0F-F03D-43AF-9915-F749022B2955}" srcId="{CABD6F5D-920B-4972-9FB9-EE86928DA3BB}" destId="{57EC2770-8740-4BFA-8C20-46CFFCB73CED}" srcOrd="1" destOrd="0" parTransId="{8CDCE0E8-84E2-4E30-AF6F-AA2918B56B63}" sibTransId="{6DFC1877-322B-448F-A599-795DF5D4DC4F}"/>
    <dgm:cxn modelId="{36F71D34-4952-4FDC-9A02-644FAAF9C8B0}" srcId="{CABD6F5D-920B-4972-9FB9-EE86928DA3BB}" destId="{161BD1C5-DCD3-42A6-8472-8914130D2722}" srcOrd="2" destOrd="0" parTransId="{12F792F3-4E0F-419B-A851-871330AB24E2}" sibTransId="{EA95347E-401B-4A51-AC7D-54CE299551CA}"/>
    <dgm:cxn modelId="{0163AA37-A72E-4ECB-86BB-25A0B40EB53F}" type="presOf" srcId="{57EC2770-8740-4BFA-8C20-46CFFCB73CED}" destId="{6A9E9801-1FA6-44F2-B556-80000244DD00}" srcOrd="0" destOrd="0" presId="urn:microsoft.com/office/officeart/2005/8/layout/hierarchy3"/>
    <dgm:cxn modelId="{AF51453E-B40C-4161-A632-931BB485DD44}" type="presOf" srcId="{CABD6F5D-920B-4972-9FB9-EE86928DA3BB}" destId="{04FAEBCC-F865-43EF-A4D0-F14DF7E2997A}" srcOrd="1" destOrd="0" presId="urn:microsoft.com/office/officeart/2005/8/layout/hierarchy3"/>
    <dgm:cxn modelId="{38AE0445-2BBD-45DD-A072-9126F947D2B8}" type="presOf" srcId="{8CDCE0E8-84E2-4E30-AF6F-AA2918B56B63}" destId="{94D95FF8-DA1E-41AD-A71C-387273A84DC8}" srcOrd="0" destOrd="0" presId="urn:microsoft.com/office/officeart/2005/8/layout/hierarchy3"/>
    <dgm:cxn modelId="{721DE44E-875A-406B-BFE8-8652DA8A673F}" type="presOf" srcId="{CABD6F5D-920B-4972-9FB9-EE86928DA3BB}" destId="{C3680324-D49F-4DDB-BEAA-393B470DE2E4}" srcOrd="0" destOrd="0" presId="urn:microsoft.com/office/officeart/2005/8/layout/hierarchy3"/>
    <dgm:cxn modelId="{4BEC9D70-ADD8-47C3-B65F-D87E88A44E3F}" type="presOf" srcId="{0A8BC386-C592-4B94-840B-EB2D83751310}" destId="{DDE68ADF-F9CD-4A74-B4A7-333CE370C618}" srcOrd="0" destOrd="0" presId="urn:microsoft.com/office/officeart/2005/8/layout/hierarchy3"/>
    <dgm:cxn modelId="{63B4C375-E6F0-4403-8FFD-A62D27B9DB1A}" srcId="{CABD6F5D-920B-4972-9FB9-EE86928DA3BB}" destId="{0A8BC386-C592-4B94-840B-EB2D83751310}" srcOrd="0" destOrd="0" parTransId="{35C387D7-0A40-4893-ADCF-F919AD0E8CD9}" sibTransId="{1E51A725-868D-492A-A040-7CACCC5401D2}"/>
    <dgm:cxn modelId="{442AE05A-243D-4466-B588-C66B59E6A089}" type="presOf" srcId="{ABF410EC-E564-4778-A3A0-11252AFEA817}" destId="{26E30278-3C7D-4DFE-9438-97CF36E89AEA}" srcOrd="0" destOrd="0" presId="urn:microsoft.com/office/officeart/2005/8/layout/hierarchy3"/>
    <dgm:cxn modelId="{7CB9BB8A-F4BB-42E9-81D7-98C67CF1D1A2}" type="presOf" srcId="{161BD1C5-DCD3-42A6-8472-8914130D2722}" destId="{29B20BBC-F1A0-4FD8-9E88-8C4042B743B6}" srcOrd="0" destOrd="0" presId="urn:microsoft.com/office/officeart/2005/8/layout/hierarchy3"/>
    <dgm:cxn modelId="{37411096-145B-49EE-BE47-70AA70D626E7}" type="presOf" srcId="{804CB2EA-A46C-4563-A340-EC9EE84E5023}" destId="{8035CEAB-7C70-4A90-922D-685557DBA937}" srcOrd="0" destOrd="0" presId="urn:microsoft.com/office/officeart/2005/8/layout/hierarchy3"/>
    <dgm:cxn modelId="{3FFF0BA3-2806-44F7-AD63-45385514E578}" srcId="{CABD6F5D-920B-4972-9FB9-EE86928DA3BB}" destId="{D83513A9-18C7-4ABA-AD1B-FFFDC6ECEE22}" srcOrd="4" destOrd="0" parTransId="{E4E4A837-CB17-4970-9EDE-4559619C317F}" sibTransId="{806B6C95-F2AD-46F0-992C-E31BF23F9419}"/>
    <dgm:cxn modelId="{F54C07A5-126E-445C-9B31-AD7DF06977BB}" type="presOf" srcId="{12F792F3-4E0F-419B-A851-871330AB24E2}" destId="{748DCFEC-A83E-4C3D-996F-4848CDED1F9A}" srcOrd="0" destOrd="0" presId="urn:microsoft.com/office/officeart/2005/8/layout/hierarchy3"/>
    <dgm:cxn modelId="{7664B3BD-ED44-42D6-B200-FB05EBBF03D3}" type="presOf" srcId="{E4E4A837-CB17-4970-9EDE-4559619C317F}" destId="{3F138CEB-6214-48F5-BDCC-058BDFF29532}" srcOrd="0" destOrd="0" presId="urn:microsoft.com/office/officeart/2005/8/layout/hierarchy3"/>
    <dgm:cxn modelId="{91F855C0-5172-4BD6-B114-F524CC17CD95}" type="presOf" srcId="{D83513A9-18C7-4ABA-AD1B-FFFDC6ECEE22}" destId="{ED33B73F-0628-4AF6-86F6-7D2B58FF2D1D}" srcOrd="0" destOrd="0" presId="urn:microsoft.com/office/officeart/2005/8/layout/hierarchy3"/>
    <dgm:cxn modelId="{E28D28D2-7209-4DDE-86B5-C97F7E5E66D1}" type="presOf" srcId="{35C387D7-0A40-4893-ADCF-F919AD0E8CD9}" destId="{45B826AA-6A58-42C7-8CC6-D28447E858C4}" srcOrd="0" destOrd="0" presId="urn:microsoft.com/office/officeart/2005/8/layout/hierarchy3"/>
    <dgm:cxn modelId="{D5F54BD8-FE96-4DA9-A5D1-4F6E1B403132}" type="presOf" srcId="{6D70CB2A-1A28-4C80-8EBF-0782A1856B82}" destId="{4595EC82-8494-413E-B64B-241CAFBF10EF}" srcOrd="0" destOrd="0" presId="urn:microsoft.com/office/officeart/2005/8/layout/hierarchy3"/>
    <dgm:cxn modelId="{448D17EC-C2D7-4140-94EC-25154B6853C6}" srcId="{ABF410EC-E564-4778-A3A0-11252AFEA817}" destId="{CABD6F5D-920B-4972-9FB9-EE86928DA3BB}" srcOrd="0" destOrd="0" parTransId="{63A07562-BDEF-4CD3-A9A3-E8A1EA275722}" sibTransId="{455876B9-CE89-4493-9A0C-A3080DB8406E}"/>
    <dgm:cxn modelId="{37E26EF5-FF17-4DBF-9628-FB127C0B1685}" srcId="{CABD6F5D-920B-4972-9FB9-EE86928DA3BB}" destId="{6D70CB2A-1A28-4C80-8EBF-0782A1856B82}" srcOrd="3" destOrd="0" parTransId="{804CB2EA-A46C-4563-A340-EC9EE84E5023}" sibTransId="{1F529378-438A-4BFE-BE92-E352473B2110}"/>
    <dgm:cxn modelId="{66179F46-B60A-43C1-A6C3-5A40483EC06F}" type="presParOf" srcId="{26E30278-3C7D-4DFE-9438-97CF36E89AEA}" destId="{52A0D74A-C1AE-4E49-929B-93A72CEB0F98}" srcOrd="0" destOrd="0" presId="urn:microsoft.com/office/officeart/2005/8/layout/hierarchy3"/>
    <dgm:cxn modelId="{B2AEBD6C-70F0-4676-A99B-F8E5E2346AA9}" type="presParOf" srcId="{52A0D74A-C1AE-4E49-929B-93A72CEB0F98}" destId="{69DCBFA9-D77F-45E0-B43B-B29023AFB9E0}" srcOrd="0" destOrd="0" presId="urn:microsoft.com/office/officeart/2005/8/layout/hierarchy3"/>
    <dgm:cxn modelId="{B789D54F-A98D-4B9F-9FB3-D9A82AEDA748}" type="presParOf" srcId="{69DCBFA9-D77F-45E0-B43B-B29023AFB9E0}" destId="{C3680324-D49F-4DDB-BEAA-393B470DE2E4}" srcOrd="0" destOrd="0" presId="urn:microsoft.com/office/officeart/2005/8/layout/hierarchy3"/>
    <dgm:cxn modelId="{E52D416D-2A8D-4594-96CC-FBB19F43C93F}" type="presParOf" srcId="{69DCBFA9-D77F-45E0-B43B-B29023AFB9E0}" destId="{04FAEBCC-F865-43EF-A4D0-F14DF7E2997A}" srcOrd="1" destOrd="0" presId="urn:microsoft.com/office/officeart/2005/8/layout/hierarchy3"/>
    <dgm:cxn modelId="{74877F63-DB11-40E4-8524-7401967C3C01}" type="presParOf" srcId="{52A0D74A-C1AE-4E49-929B-93A72CEB0F98}" destId="{17FEB80F-83B6-4E15-A719-22E348B3067B}" srcOrd="1" destOrd="0" presId="urn:microsoft.com/office/officeart/2005/8/layout/hierarchy3"/>
    <dgm:cxn modelId="{23A25765-61FC-406B-A0AB-18D2CAB4D973}" type="presParOf" srcId="{17FEB80F-83B6-4E15-A719-22E348B3067B}" destId="{45B826AA-6A58-42C7-8CC6-D28447E858C4}" srcOrd="0" destOrd="0" presId="urn:microsoft.com/office/officeart/2005/8/layout/hierarchy3"/>
    <dgm:cxn modelId="{E928CB9F-E028-4234-A1E3-F10192954248}" type="presParOf" srcId="{17FEB80F-83B6-4E15-A719-22E348B3067B}" destId="{DDE68ADF-F9CD-4A74-B4A7-333CE370C618}" srcOrd="1" destOrd="0" presId="urn:microsoft.com/office/officeart/2005/8/layout/hierarchy3"/>
    <dgm:cxn modelId="{38EA167B-0269-47BC-8D95-89480950FBF6}" type="presParOf" srcId="{17FEB80F-83B6-4E15-A719-22E348B3067B}" destId="{94D95FF8-DA1E-41AD-A71C-387273A84DC8}" srcOrd="2" destOrd="0" presId="urn:microsoft.com/office/officeart/2005/8/layout/hierarchy3"/>
    <dgm:cxn modelId="{9109E6D6-145E-431F-B817-0D3215044E43}" type="presParOf" srcId="{17FEB80F-83B6-4E15-A719-22E348B3067B}" destId="{6A9E9801-1FA6-44F2-B556-80000244DD00}" srcOrd="3" destOrd="0" presId="urn:microsoft.com/office/officeart/2005/8/layout/hierarchy3"/>
    <dgm:cxn modelId="{EF94572A-7F39-417E-BEA1-B772EA22697C}" type="presParOf" srcId="{17FEB80F-83B6-4E15-A719-22E348B3067B}" destId="{748DCFEC-A83E-4C3D-996F-4848CDED1F9A}" srcOrd="4" destOrd="0" presId="urn:microsoft.com/office/officeart/2005/8/layout/hierarchy3"/>
    <dgm:cxn modelId="{0DB3EEF7-C0E0-4341-8A31-26CD514DE451}" type="presParOf" srcId="{17FEB80F-83B6-4E15-A719-22E348B3067B}" destId="{29B20BBC-F1A0-4FD8-9E88-8C4042B743B6}" srcOrd="5" destOrd="0" presId="urn:microsoft.com/office/officeart/2005/8/layout/hierarchy3"/>
    <dgm:cxn modelId="{B9AF7AE6-9832-4B28-8B38-4976D261B2AA}" type="presParOf" srcId="{17FEB80F-83B6-4E15-A719-22E348B3067B}" destId="{8035CEAB-7C70-4A90-922D-685557DBA937}" srcOrd="6" destOrd="0" presId="urn:microsoft.com/office/officeart/2005/8/layout/hierarchy3"/>
    <dgm:cxn modelId="{8967A0D8-3F4B-4CF2-85EC-DC4C4B53074F}" type="presParOf" srcId="{17FEB80F-83B6-4E15-A719-22E348B3067B}" destId="{4595EC82-8494-413E-B64B-241CAFBF10EF}" srcOrd="7" destOrd="0" presId="urn:microsoft.com/office/officeart/2005/8/layout/hierarchy3"/>
    <dgm:cxn modelId="{E0F5A246-369A-4C40-8E20-FCED0943004B}" type="presParOf" srcId="{17FEB80F-83B6-4E15-A719-22E348B3067B}" destId="{3F138CEB-6214-48F5-BDCC-058BDFF29532}" srcOrd="8" destOrd="0" presId="urn:microsoft.com/office/officeart/2005/8/layout/hierarchy3"/>
    <dgm:cxn modelId="{20A81FE2-21E9-4508-BFE4-CD52340E3B52}" type="presParOf" srcId="{17FEB80F-83B6-4E15-A719-22E348B3067B}" destId="{ED33B73F-0628-4AF6-86F6-7D2B58FF2D1D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D77D71-BDCE-485C-B210-531A28C30126}" type="doc">
      <dgm:prSet loTypeId="urn:microsoft.com/office/officeart/2005/8/layout/process1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666BF9F5-837F-4A12-A68B-31660CB47752}">
      <dgm:prSet/>
      <dgm:spPr>
        <a:solidFill>
          <a:srgbClr val="007BC4"/>
        </a:solidFill>
      </dgm:spPr>
      <dgm:t>
        <a:bodyPr/>
        <a:lstStyle/>
        <a:p>
          <a:r>
            <a:rPr lang="es-ES" b="1" dirty="0">
              <a:latin typeface="Montserrat" panose="00000500000000000000" pitchFamily="2" charset="0"/>
            </a:rPr>
            <a:t>Resolución de problemas complejos en tiempo récord</a:t>
          </a:r>
        </a:p>
      </dgm:t>
    </dgm:pt>
    <dgm:pt modelId="{AA82FFE5-01EA-4A79-903B-F32B42A3A404}" type="parTrans" cxnId="{C1EF2B72-8DF7-49F0-AC1E-05231410D243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52B069DF-B523-46EE-8B09-39B378B89740}" type="sibTrans" cxnId="{C1EF2B72-8DF7-49F0-AC1E-05231410D243}">
      <dgm:prSet/>
      <dgm:spPr>
        <a:solidFill>
          <a:srgbClr val="007BC4"/>
        </a:solidFill>
      </dgm:spPr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1F3824D4-A9A7-4D54-9840-25F53552929B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dirty="0">
              <a:solidFill>
                <a:srgbClr val="007BC4"/>
              </a:solidFill>
              <a:latin typeface="Montserrat" panose="00000500000000000000" pitchFamily="2" charset="0"/>
            </a:rPr>
            <a:t>Las tecnologías cuánticas y la IA solucionan problemas de optimización combinatoria que hoy requieren años de cálculo clásico.</a:t>
          </a:r>
        </a:p>
      </dgm:t>
    </dgm:pt>
    <dgm:pt modelId="{36F895CF-86F1-4FD4-88FE-1A833454C2A6}" type="parTrans" cxnId="{27FB9EBC-D7A5-4AF8-8C79-AF8733AE5E08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50C03DFF-AA67-4421-B913-E45FB516E872}" type="sibTrans" cxnId="{27FB9EBC-D7A5-4AF8-8C79-AF8733AE5E08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882CA2B1-B5C4-4899-B4EC-0E9B67E3601A}" type="pres">
      <dgm:prSet presAssocID="{98D77D71-BDCE-485C-B210-531A28C30126}" presName="Name0" presStyleCnt="0">
        <dgm:presLayoutVars>
          <dgm:dir/>
          <dgm:resizeHandles val="exact"/>
        </dgm:presLayoutVars>
      </dgm:prSet>
      <dgm:spPr/>
    </dgm:pt>
    <dgm:pt modelId="{BA046E3F-0E9B-43F7-A173-BFDDB5722BA3}" type="pres">
      <dgm:prSet presAssocID="{666BF9F5-837F-4A12-A68B-31660CB47752}" presName="node" presStyleLbl="node1" presStyleIdx="0" presStyleCnt="2">
        <dgm:presLayoutVars>
          <dgm:bulletEnabled val="1"/>
        </dgm:presLayoutVars>
      </dgm:prSet>
      <dgm:spPr/>
    </dgm:pt>
    <dgm:pt modelId="{90F43DC5-61A8-42DC-804D-CF13B77AF42A}" type="pres">
      <dgm:prSet presAssocID="{52B069DF-B523-46EE-8B09-39B378B89740}" presName="sibTrans" presStyleLbl="sibTrans2D1" presStyleIdx="0" presStyleCnt="1"/>
      <dgm:spPr/>
    </dgm:pt>
    <dgm:pt modelId="{F63FEE0F-C45A-49DE-AFF5-D9D730E596AD}" type="pres">
      <dgm:prSet presAssocID="{52B069DF-B523-46EE-8B09-39B378B89740}" presName="connectorText" presStyleLbl="sibTrans2D1" presStyleIdx="0" presStyleCnt="1"/>
      <dgm:spPr/>
    </dgm:pt>
    <dgm:pt modelId="{203E0E2B-1BCF-414C-816F-9472B41DEDC5}" type="pres">
      <dgm:prSet presAssocID="{1F3824D4-A9A7-4D54-9840-25F53552929B}" presName="node" presStyleLbl="node1" presStyleIdx="1" presStyleCnt="2">
        <dgm:presLayoutVars>
          <dgm:bulletEnabled val="1"/>
        </dgm:presLayoutVars>
      </dgm:prSet>
      <dgm:spPr/>
    </dgm:pt>
  </dgm:ptLst>
  <dgm:cxnLst>
    <dgm:cxn modelId="{D6B9223B-149B-44ED-A4B8-0E7A08129A02}" type="presOf" srcId="{52B069DF-B523-46EE-8B09-39B378B89740}" destId="{F63FEE0F-C45A-49DE-AFF5-D9D730E596AD}" srcOrd="1" destOrd="0" presId="urn:microsoft.com/office/officeart/2005/8/layout/process1"/>
    <dgm:cxn modelId="{F9967B64-DF42-482D-A01E-69E932F275FC}" type="presOf" srcId="{666BF9F5-837F-4A12-A68B-31660CB47752}" destId="{BA046E3F-0E9B-43F7-A173-BFDDB5722BA3}" srcOrd="0" destOrd="0" presId="urn:microsoft.com/office/officeart/2005/8/layout/process1"/>
    <dgm:cxn modelId="{936DE146-008E-422A-8708-38716D7E0AFF}" type="presOf" srcId="{98D77D71-BDCE-485C-B210-531A28C30126}" destId="{882CA2B1-B5C4-4899-B4EC-0E9B67E3601A}" srcOrd="0" destOrd="0" presId="urn:microsoft.com/office/officeart/2005/8/layout/process1"/>
    <dgm:cxn modelId="{C1EF2B72-8DF7-49F0-AC1E-05231410D243}" srcId="{98D77D71-BDCE-485C-B210-531A28C30126}" destId="{666BF9F5-837F-4A12-A68B-31660CB47752}" srcOrd="0" destOrd="0" parTransId="{AA82FFE5-01EA-4A79-903B-F32B42A3A404}" sibTransId="{52B069DF-B523-46EE-8B09-39B378B89740}"/>
    <dgm:cxn modelId="{573ECA85-9EF2-497E-A9BE-A026407F684E}" type="presOf" srcId="{1F3824D4-A9A7-4D54-9840-25F53552929B}" destId="{203E0E2B-1BCF-414C-816F-9472B41DEDC5}" srcOrd="0" destOrd="0" presId="urn:microsoft.com/office/officeart/2005/8/layout/process1"/>
    <dgm:cxn modelId="{27FB9EBC-D7A5-4AF8-8C79-AF8733AE5E08}" srcId="{98D77D71-BDCE-485C-B210-531A28C30126}" destId="{1F3824D4-A9A7-4D54-9840-25F53552929B}" srcOrd="1" destOrd="0" parTransId="{36F895CF-86F1-4FD4-88FE-1A833454C2A6}" sibTransId="{50C03DFF-AA67-4421-B913-E45FB516E872}"/>
    <dgm:cxn modelId="{115F10F6-6CED-439E-AC73-001613CDB735}" type="presOf" srcId="{52B069DF-B523-46EE-8B09-39B378B89740}" destId="{90F43DC5-61A8-42DC-804D-CF13B77AF42A}" srcOrd="0" destOrd="0" presId="urn:microsoft.com/office/officeart/2005/8/layout/process1"/>
    <dgm:cxn modelId="{4BF5B09A-2325-449B-905F-A3ED8EA8928F}" type="presParOf" srcId="{882CA2B1-B5C4-4899-B4EC-0E9B67E3601A}" destId="{BA046E3F-0E9B-43F7-A173-BFDDB5722BA3}" srcOrd="0" destOrd="0" presId="urn:microsoft.com/office/officeart/2005/8/layout/process1"/>
    <dgm:cxn modelId="{562FB047-75DC-4F7E-99CA-71B60F5FD349}" type="presParOf" srcId="{882CA2B1-B5C4-4899-B4EC-0E9B67E3601A}" destId="{90F43DC5-61A8-42DC-804D-CF13B77AF42A}" srcOrd="1" destOrd="0" presId="urn:microsoft.com/office/officeart/2005/8/layout/process1"/>
    <dgm:cxn modelId="{9300761F-6228-4628-AC0F-7A10F121E7AC}" type="presParOf" srcId="{90F43DC5-61A8-42DC-804D-CF13B77AF42A}" destId="{F63FEE0F-C45A-49DE-AFF5-D9D730E596AD}" srcOrd="0" destOrd="0" presId="urn:microsoft.com/office/officeart/2005/8/layout/process1"/>
    <dgm:cxn modelId="{A952FF26-804B-47D6-8B79-E2E66E57F868}" type="presParOf" srcId="{882CA2B1-B5C4-4899-B4EC-0E9B67E3601A}" destId="{203E0E2B-1BCF-414C-816F-9472B41DEDC5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B06F77-97B4-4401-AAAD-6F1C91712FBE}" type="doc">
      <dgm:prSet loTypeId="urn:microsoft.com/office/officeart/2005/8/layout/process1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GB"/>
        </a:p>
      </dgm:t>
    </dgm:pt>
    <dgm:pt modelId="{3ED96E05-161D-4396-9510-EA443D2D73ED}">
      <dgm:prSet/>
      <dgm:spPr>
        <a:solidFill>
          <a:srgbClr val="007BC4"/>
        </a:solidFill>
      </dgm:spPr>
      <dgm:t>
        <a:bodyPr/>
        <a:lstStyle/>
        <a:p>
          <a:r>
            <a:rPr lang="es-ES" b="1" dirty="0">
              <a:latin typeface="Montserrat" panose="00000500000000000000" pitchFamily="2" charset="0"/>
            </a:rPr>
            <a:t>Transformación transversal</a:t>
          </a:r>
          <a:endParaRPr lang="es-ES" dirty="0">
            <a:latin typeface="Montserrat" panose="00000500000000000000" pitchFamily="2" charset="0"/>
          </a:endParaRPr>
        </a:p>
      </dgm:t>
    </dgm:pt>
    <dgm:pt modelId="{DE6B0598-8D20-4A1E-B856-DF32B49CD1EC}" type="parTrans" cxnId="{884AE19D-AF2C-4226-A8DC-7E2990D29044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72FB8289-497F-4B1D-9CE3-3D32903A11FB}" type="sibTrans" cxnId="{884AE19D-AF2C-4226-A8DC-7E2990D29044}">
      <dgm:prSet/>
      <dgm:spPr>
        <a:solidFill>
          <a:srgbClr val="007BC4"/>
        </a:solidFill>
      </dgm:spPr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6AAE723B-2E31-41F8-940F-95290E7D4D7D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53340" tIns="53340" rIns="53340" bIns="53340" numCol="1" spcCol="1270" anchor="ctr" anchorCtr="0"/>
        <a:lstStyle/>
        <a:p>
          <a:r>
            <a:rPr lang="es-ES" sz="1200" kern="1200" dirty="0">
              <a:solidFill>
                <a:srgbClr val="007BC4"/>
              </a:solidFill>
              <a:latin typeface="Montserrat" panose="00000500000000000000" pitchFamily="2" charset="0"/>
              <a:ea typeface="+mn-ea"/>
              <a:cs typeface="+mn-cs"/>
            </a:rPr>
            <a:t>El salto cuántico no será solo técnico, sino estratégico para la competitividad económica, con un gran potencial para generar nuevas industrias y modelos de negocio.</a:t>
          </a:r>
        </a:p>
      </dgm:t>
    </dgm:pt>
    <dgm:pt modelId="{D31895D6-A564-48A4-A508-9E9E68321DCF}" type="parTrans" cxnId="{9EE4F5AC-7BAB-410E-A81B-66A130E37608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4E1A1BA8-F23C-4308-A65C-DEB58786024A}" type="sibTrans" cxnId="{9EE4F5AC-7BAB-410E-A81B-66A130E37608}">
      <dgm:prSet/>
      <dgm:spPr/>
      <dgm:t>
        <a:bodyPr/>
        <a:lstStyle/>
        <a:p>
          <a:endParaRPr lang="en-GB">
            <a:latin typeface="Montserrat" panose="00000500000000000000" pitchFamily="2" charset="0"/>
          </a:endParaRPr>
        </a:p>
      </dgm:t>
    </dgm:pt>
    <dgm:pt modelId="{8D334573-259B-48CA-8094-95E955B4DC0A}" type="pres">
      <dgm:prSet presAssocID="{D6B06F77-97B4-4401-AAAD-6F1C91712FBE}" presName="Name0" presStyleCnt="0">
        <dgm:presLayoutVars>
          <dgm:dir/>
          <dgm:resizeHandles val="exact"/>
        </dgm:presLayoutVars>
      </dgm:prSet>
      <dgm:spPr/>
    </dgm:pt>
    <dgm:pt modelId="{52150B72-5826-44B9-8B43-C1D9AAFC0BC9}" type="pres">
      <dgm:prSet presAssocID="{3ED96E05-161D-4396-9510-EA443D2D73ED}" presName="node" presStyleLbl="node1" presStyleIdx="0" presStyleCnt="2" custLinFactNeighborX="4643">
        <dgm:presLayoutVars>
          <dgm:bulletEnabled val="1"/>
        </dgm:presLayoutVars>
      </dgm:prSet>
      <dgm:spPr/>
    </dgm:pt>
    <dgm:pt modelId="{44BF29C8-1BAE-496C-91BF-743433BA8652}" type="pres">
      <dgm:prSet presAssocID="{72FB8289-497F-4B1D-9CE3-3D32903A11FB}" presName="sibTrans" presStyleLbl="sibTrans2D1" presStyleIdx="0" presStyleCnt="1"/>
      <dgm:spPr/>
    </dgm:pt>
    <dgm:pt modelId="{64F79A33-37EE-4347-97F9-D4FA204E14CF}" type="pres">
      <dgm:prSet presAssocID="{72FB8289-497F-4B1D-9CE3-3D32903A11FB}" presName="connectorText" presStyleLbl="sibTrans2D1" presStyleIdx="0" presStyleCnt="1"/>
      <dgm:spPr/>
    </dgm:pt>
    <dgm:pt modelId="{03CFC350-539D-4132-8120-39E82E713CFE}" type="pres">
      <dgm:prSet presAssocID="{6AAE723B-2E31-41F8-940F-95290E7D4D7D}" presName="node" presStyleLbl="node1" presStyleIdx="1" presStyleCnt="2">
        <dgm:presLayoutVars>
          <dgm:bulletEnabled val="1"/>
        </dgm:presLayoutVars>
      </dgm:prSet>
      <dgm:spPr>
        <a:xfrm>
          <a:off x="2011250" y="190163"/>
          <a:ext cx="1436126" cy="1588714"/>
        </a:xfrm>
        <a:prstGeom prst="roundRect">
          <a:avLst>
            <a:gd name="adj" fmla="val 10000"/>
          </a:avLst>
        </a:prstGeom>
      </dgm:spPr>
    </dgm:pt>
  </dgm:ptLst>
  <dgm:cxnLst>
    <dgm:cxn modelId="{D5441825-F62C-4157-ABF1-95A79823F45A}" type="presOf" srcId="{3ED96E05-161D-4396-9510-EA443D2D73ED}" destId="{52150B72-5826-44B9-8B43-C1D9AAFC0BC9}" srcOrd="0" destOrd="0" presId="urn:microsoft.com/office/officeart/2005/8/layout/process1"/>
    <dgm:cxn modelId="{44A07A35-CF7A-4E5D-852F-1DCF35E5E23E}" type="presOf" srcId="{D6B06F77-97B4-4401-AAAD-6F1C91712FBE}" destId="{8D334573-259B-48CA-8094-95E955B4DC0A}" srcOrd="0" destOrd="0" presId="urn:microsoft.com/office/officeart/2005/8/layout/process1"/>
    <dgm:cxn modelId="{83FFA16E-1FCA-4DC3-8B23-91192A6399CC}" type="presOf" srcId="{72FB8289-497F-4B1D-9CE3-3D32903A11FB}" destId="{44BF29C8-1BAE-496C-91BF-743433BA8652}" srcOrd="0" destOrd="0" presId="urn:microsoft.com/office/officeart/2005/8/layout/process1"/>
    <dgm:cxn modelId="{AE4DF471-FD3C-4CF5-88C1-BDFCD1CD5567}" type="presOf" srcId="{72FB8289-497F-4B1D-9CE3-3D32903A11FB}" destId="{64F79A33-37EE-4347-97F9-D4FA204E14CF}" srcOrd="1" destOrd="0" presId="urn:microsoft.com/office/officeart/2005/8/layout/process1"/>
    <dgm:cxn modelId="{884AE19D-AF2C-4226-A8DC-7E2990D29044}" srcId="{D6B06F77-97B4-4401-AAAD-6F1C91712FBE}" destId="{3ED96E05-161D-4396-9510-EA443D2D73ED}" srcOrd="0" destOrd="0" parTransId="{DE6B0598-8D20-4A1E-B856-DF32B49CD1EC}" sibTransId="{72FB8289-497F-4B1D-9CE3-3D32903A11FB}"/>
    <dgm:cxn modelId="{9EE4F5AC-7BAB-410E-A81B-66A130E37608}" srcId="{D6B06F77-97B4-4401-AAAD-6F1C91712FBE}" destId="{6AAE723B-2E31-41F8-940F-95290E7D4D7D}" srcOrd="1" destOrd="0" parTransId="{D31895D6-A564-48A4-A508-9E9E68321DCF}" sibTransId="{4E1A1BA8-F23C-4308-A65C-DEB58786024A}"/>
    <dgm:cxn modelId="{B38FF4C6-94CB-407E-A6F8-65C8CB6800E7}" type="presOf" srcId="{6AAE723B-2E31-41F8-940F-95290E7D4D7D}" destId="{03CFC350-539D-4132-8120-39E82E713CFE}" srcOrd="0" destOrd="0" presId="urn:microsoft.com/office/officeart/2005/8/layout/process1"/>
    <dgm:cxn modelId="{03FCCD0B-6A20-4898-B08F-DC729DE72861}" type="presParOf" srcId="{8D334573-259B-48CA-8094-95E955B4DC0A}" destId="{52150B72-5826-44B9-8B43-C1D9AAFC0BC9}" srcOrd="0" destOrd="0" presId="urn:microsoft.com/office/officeart/2005/8/layout/process1"/>
    <dgm:cxn modelId="{473F5DEC-9A95-40FB-BACA-BF68B3F29424}" type="presParOf" srcId="{8D334573-259B-48CA-8094-95E955B4DC0A}" destId="{44BF29C8-1BAE-496C-91BF-743433BA8652}" srcOrd="1" destOrd="0" presId="urn:microsoft.com/office/officeart/2005/8/layout/process1"/>
    <dgm:cxn modelId="{6B7A0E4A-CABD-43CC-85E2-6DE5150CF43C}" type="presParOf" srcId="{44BF29C8-1BAE-496C-91BF-743433BA8652}" destId="{64F79A33-37EE-4347-97F9-D4FA204E14CF}" srcOrd="0" destOrd="0" presId="urn:microsoft.com/office/officeart/2005/8/layout/process1"/>
    <dgm:cxn modelId="{B30652EF-B0D0-4FD4-A024-E0312776A923}" type="presParOf" srcId="{8D334573-259B-48CA-8094-95E955B4DC0A}" destId="{03CFC350-539D-4132-8120-39E82E713CFE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80324-D49F-4DDB-BEAA-393B470DE2E4}">
      <dsp:nvSpPr>
        <dsp:cNvPr id="0" name=""/>
        <dsp:cNvSpPr/>
      </dsp:nvSpPr>
      <dsp:spPr>
        <a:xfrm>
          <a:off x="1185745" y="2278"/>
          <a:ext cx="2632644" cy="726506"/>
        </a:xfrm>
        <a:prstGeom prst="roundRect">
          <a:avLst>
            <a:gd name="adj" fmla="val 10000"/>
          </a:avLst>
        </a:prstGeom>
        <a:solidFill>
          <a:srgbClr val="007B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200" b="1" kern="1200" dirty="0">
              <a:latin typeface="Montserrat" panose="00000500000000000000" pitchFamily="2" charset="0"/>
            </a:rPr>
            <a:t>Aplicaciones de alto impacto</a:t>
          </a:r>
          <a:endParaRPr lang="es-ES" sz="1200" kern="1200" dirty="0">
            <a:latin typeface="Montserrat" panose="00000500000000000000" pitchFamily="2" charset="0"/>
          </a:endParaRPr>
        </a:p>
        <a:p>
          <a:pPr marL="0"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Montserrat" panose="00000500000000000000" pitchFamily="2" charset="0"/>
            </a:rPr>
            <a:t>Estas mejoras se traducen en avances en sectores clave como:</a:t>
          </a:r>
        </a:p>
      </dsp:txBody>
      <dsp:txXfrm>
        <a:off x="1207024" y="23557"/>
        <a:ext cx="2590086" cy="683948"/>
      </dsp:txXfrm>
    </dsp:sp>
    <dsp:sp modelId="{45B826AA-6A58-42C7-8CC6-D28447E858C4}">
      <dsp:nvSpPr>
        <dsp:cNvPr id="0" name=""/>
        <dsp:cNvSpPr/>
      </dsp:nvSpPr>
      <dsp:spPr>
        <a:xfrm>
          <a:off x="1449010" y="728784"/>
          <a:ext cx="263264" cy="2345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68"/>
              </a:lnTo>
              <a:lnTo>
                <a:pt x="263264" y="23456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E68ADF-F9CD-4A74-B4A7-333CE370C618}">
      <dsp:nvSpPr>
        <dsp:cNvPr id="0" name=""/>
        <dsp:cNvSpPr/>
      </dsp:nvSpPr>
      <dsp:spPr>
        <a:xfrm>
          <a:off x="1712274" y="806974"/>
          <a:ext cx="2073533" cy="312758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12700" cap="flat" cmpd="sng" algn="ctr">
          <a:solidFill>
            <a:srgbClr val="007B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>
              <a:latin typeface="Montserrat" panose="00000500000000000000" pitchFamily="2" charset="0"/>
            </a:rPr>
            <a:t>Logística: distribución inteligente de paquetes.</a:t>
          </a:r>
        </a:p>
      </dsp:txBody>
      <dsp:txXfrm>
        <a:off x="1721434" y="816134"/>
        <a:ext cx="2055213" cy="294438"/>
      </dsp:txXfrm>
    </dsp:sp>
    <dsp:sp modelId="{94D95FF8-DA1E-41AD-A71C-387273A84DC8}">
      <dsp:nvSpPr>
        <dsp:cNvPr id="0" name=""/>
        <dsp:cNvSpPr/>
      </dsp:nvSpPr>
      <dsp:spPr>
        <a:xfrm>
          <a:off x="1449010" y="728784"/>
          <a:ext cx="263264" cy="625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5516"/>
              </a:lnTo>
              <a:lnTo>
                <a:pt x="263264" y="62551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9E9801-1FA6-44F2-B556-80000244DD00}">
      <dsp:nvSpPr>
        <dsp:cNvPr id="0" name=""/>
        <dsp:cNvSpPr/>
      </dsp:nvSpPr>
      <dsp:spPr>
        <a:xfrm>
          <a:off x="1712274" y="1197922"/>
          <a:ext cx="2066723" cy="312758"/>
        </a:xfrm>
        <a:prstGeom prst="roundRect">
          <a:avLst>
            <a:gd name="adj" fmla="val 10000"/>
          </a:avLst>
        </a:prstGeom>
        <a:solidFill>
          <a:prstClr val="white">
            <a:alpha val="90000"/>
          </a:prstClr>
        </a:solidFill>
        <a:ln w="19050" cap="flat" cmpd="sng" algn="ctr">
          <a:solidFill>
            <a:srgbClr val="007B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Montserrat" panose="00000500000000000000" pitchFamily="2" charset="0"/>
              <a:ea typeface="+mn-ea"/>
              <a:cs typeface="+mn-cs"/>
            </a:rPr>
            <a:t>Telecomunicaciones: gestión de redes más eficientes.</a:t>
          </a:r>
        </a:p>
      </dsp:txBody>
      <dsp:txXfrm>
        <a:off x="1721434" y="1207082"/>
        <a:ext cx="2048403" cy="294438"/>
      </dsp:txXfrm>
    </dsp:sp>
    <dsp:sp modelId="{748DCFEC-A83E-4C3D-996F-4848CDED1F9A}">
      <dsp:nvSpPr>
        <dsp:cNvPr id="0" name=""/>
        <dsp:cNvSpPr/>
      </dsp:nvSpPr>
      <dsp:spPr>
        <a:xfrm>
          <a:off x="1449010" y="728784"/>
          <a:ext cx="263264" cy="1016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6465"/>
              </a:lnTo>
              <a:lnTo>
                <a:pt x="263264" y="10164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B20BBC-F1A0-4FD8-9E88-8C4042B743B6}">
      <dsp:nvSpPr>
        <dsp:cNvPr id="0" name=""/>
        <dsp:cNvSpPr/>
      </dsp:nvSpPr>
      <dsp:spPr>
        <a:xfrm>
          <a:off x="1712274" y="1588870"/>
          <a:ext cx="2050774" cy="312758"/>
        </a:xfrm>
        <a:prstGeom prst="roundRect">
          <a:avLst>
            <a:gd name="adj" fmla="val 10000"/>
          </a:avLst>
        </a:prstGeom>
        <a:solidFill>
          <a:prstClr val="white">
            <a:alpha val="90000"/>
          </a:prstClr>
        </a:solidFill>
        <a:ln w="19050" cap="flat" cmpd="sng" algn="ctr">
          <a:solidFill>
            <a:srgbClr val="007B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Montserrat" panose="00000500000000000000" pitchFamily="2" charset="0"/>
              <a:ea typeface="+mn-ea"/>
              <a:cs typeface="+mn-cs"/>
            </a:rPr>
            <a:t>Meteorología: predicciones del tiempo más precisas.</a:t>
          </a:r>
        </a:p>
      </dsp:txBody>
      <dsp:txXfrm>
        <a:off x="1721434" y="1598030"/>
        <a:ext cx="2032454" cy="294438"/>
      </dsp:txXfrm>
    </dsp:sp>
    <dsp:sp modelId="{8035CEAB-7C70-4A90-922D-685557DBA937}">
      <dsp:nvSpPr>
        <dsp:cNvPr id="0" name=""/>
        <dsp:cNvSpPr/>
      </dsp:nvSpPr>
      <dsp:spPr>
        <a:xfrm>
          <a:off x="1449010" y="728784"/>
          <a:ext cx="263264" cy="1407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7413"/>
              </a:lnTo>
              <a:lnTo>
                <a:pt x="263264" y="14074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95EC82-8494-413E-B64B-241CAFBF10EF}">
      <dsp:nvSpPr>
        <dsp:cNvPr id="0" name=""/>
        <dsp:cNvSpPr/>
      </dsp:nvSpPr>
      <dsp:spPr>
        <a:xfrm>
          <a:off x="1712274" y="1979818"/>
          <a:ext cx="2068249" cy="312758"/>
        </a:xfrm>
        <a:prstGeom prst="roundRect">
          <a:avLst>
            <a:gd name="adj" fmla="val 10000"/>
          </a:avLst>
        </a:prstGeom>
        <a:solidFill>
          <a:prstClr val="white">
            <a:alpha val="90000"/>
          </a:prstClr>
        </a:solidFill>
        <a:ln w="19050" cap="flat" cmpd="sng" algn="ctr">
          <a:solidFill>
            <a:srgbClr val="007B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Montserrat" panose="00000500000000000000" pitchFamily="2" charset="0"/>
              <a:ea typeface="+mn-ea"/>
              <a:cs typeface="+mn-cs"/>
            </a:rPr>
            <a:t>Energía: optimización de redes eléctricas.</a:t>
          </a:r>
        </a:p>
      </dsp:txBody>
      <dsp:txXfrm>
        <a:off x="1721434" y="1988978"/>
        <a:ext cx="2049929" cy="294438"/>
      </dsp:txXfrm>
    </dsp:sp>
    <dsp:sp modelId="{3F138CEB-6214-48F5-BDCC-058BDFF29532}">
      <dsp:nvSpPr>
        <dsp:cNvPr id="0" name=""/>
        <dsp:cNvSpPr/>
      </dsp:nvSpPr>
      <dsp:spPr>
        <a:xfrm>
          <a:off x="1449010" y="728784"/>
          <a:ext cx="263264" cy="18414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41470"/>
              </a:lnTo>
              <a:lnTo>
                <a:pt x="263264" y="184147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33B73F-0628-4AF6-86F6-7D2B58FF2D1D}">
      <dsp:nvSpPr>
        <dsp:cNvPr id="0" name=""/>
        <dsp:cNvSpPr/>
      </dsp:nvSpPr>
      <dsp:spPr>
        <a:xfrm>
          <a:off x="1712274" y="2370767"/>
          <a:ext cx="2044184" cy="398976"/>
        </a:xfrm>
        <a:prstGeom prst="roundRect">
          <a:avLst>
            <a:gd name="adj" fmla="val 10000"/>
          </a:avLst>
        </a:prstGeom>
        <a:solidFill>
          <a:prstClr val="white">
            <a:alpha val="90000"/>
          </a:prstClr>
        </a:solidFill>
        <a:ln w="19050" cap="flat" cmpd="sng" algn="ctr">
          <a:solidFill>
            <a:srgbClr val="007B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Montserrat" panose="00000500000000000000" pitchFamily="2" charset="0"/>
              <a:ea typeface="+mn-ea"/>
              <a:cs typeface="+mn-cs"/>
            </a:rPr>
            <a:t>Biotecnología: aceleración de la I+D en nuevas startups y descubrimientos biomédicos.</a:t>
          </a:r>
        </a:p>
      </dsp:txBody>
      <dsp:txXfrm>
        <a:off x="1723960" y="2382453"/>
        <a:ext cx="2020812" cy="3756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46E3F-0E9B-43F7-A173-BFDDB5722BA3}">
      <dsp:nvSpPr>
        <dsp:cNvPr id="0" name=""/>
        <dsp:cNvSpPr/>
      </dsp:nvSpPr>
      <dsp:spPr>
        <a:xfrm>
          <a:off x="804" y="96703"/>
          <a:ext cx="1716475" cy="1560919"/>
        </a:xfrm>
        <a:prstGeom prst="roundRect">
          <a:avLst>
            <a:gd name="adj" fmla="val 10000"/>
          </a:avLst>
        </a:prstGeom>
        <a:solidFill>
          <a:srgbClr val="007B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Montserrat" panose="00000500000000000000" pitchFamily="2" charset="0"/>
            </a:rPr>
            <a:t>Resolución de problemas complejos en tiempo récord</a:t>
          </a:r>
        </a:p>
      </dsp:txBody>
      <dsp:txXfrm>
        <a:off x="46522" y="142421"/>
        <a:ext cx="1625039" cy="1469483"/>
      </dsp:txXfrm>
    </dsp:sp>
    <dsp:sp modelId="{90F43DC5-61A8-42DC-804D-CF13B77AF42A}">
      <dsp:nvSpPr>
        <dsp:cNvPr id="0" name=""/>
        <dsp:cNvSpPr/>
      </dsp:nvSpPr>
      <dsp:spPr>
        <a:xfrm>
          <a:off x="1888927" y="664320"/>
          <a:ext cx="363892" cy="425685"/>
        </a:xfrm>
        <a:prstGeom prst="rightArrow">
          <a:avLst>
            <a:gd name="adj1" fmla="val 60000"/>
            <a:gd name="adj2" fmla="val 50000"/>
          </a:avLst>
        </a:prstGeom>
        <a:solidFill>
          <a:srgbClr val="007BC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000" kern="1200">
            <a:latin typeface="Montserrat" panose="00000500000000000000" pitchFamily="2" charset="0"/>
          </a:endParaRPr>
        </a:p>
      </dsp:txBody>
      <dsp:txXfrm>
        <a:off x="1888927" y="749457"/>
        <a:ext cx="254724" cy="255411"/>
      </dsp:txXfrm>
    </dsp:sp>
    <dsp:sp modelId="{203E0E2B-1BCF-414C-816F-9472B41DEDC5}">
      <dsp:nvSpPr>
        <dsp:cNvPr id="0" name=""/>
        <dsp:cNvSpPr/>
      </dsp:nvSpPr>
      <dsp:spPr>
        <a:xfrm>
          <a:off x="2403870" y="96703"/>
          <a:ext cx="1716475" cy="1560919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rgbClr val="007BC4"/>
              </a:solidFill>
              <a:latin typeface="Montserrat" panose="00000500000000000000" pitchFamily="2" charset="0"/>
            </a:rPr>
            <a:t>Las tecnologías cuánticas y la IA solucionan problemas de optimización combinatoria que hoy requieren años de cálculo clásico.</a:t>
          </a:r>
        </a:p>
      </dsp:txBody>
      <dsp:txXfrm>
        <a:off x="2449588" y="142421"/>
        <a:ext cx="1625039" cy="14694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50B72-5826-44B9-8B43-C1D9AAFC0BC9}">
      <dsp:nvSpPr>
        <dsp:cNvPr id="0" name=""/>
        <dsp:cNvSpPr/>
      </dsp:nvSpPr>
      <dsp:spPr>
        <a:xfrm>
          <a:off x="32099" y="0"/>
          <a:ext cx="1587972" cy="1969042"/>
        </a:xfrm>
        <a:prstGeom prst="roundRect">
          <a:avLst>
            <a:gd name="adj" fmla="val 10000"/>
          </a:avLst>
        </a:prstGeom>
        <a:solidFill>
          <a:srgbClr val="007B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b="1" kern="1200" dirty="0">
              <a:latin typeface="Montserrat" panose="00000500000000000000" pitchFamily="2" charset="0"/>
            </a:rPr>
            <a:t>Transformación transversal</a:t>
          </a:r>
          <a:endParaRPr lang="es-ES" sz="1300" kern="1200" dirty="0">
            <a:latin typeface="Montserrat" panose="00000500000000000000" pitchFamily="2" charset="0"/>
          </a:endParaRPr>
        </a:p>
      </dsp:txBody>
      <dsp:txXfrm>
        <a:off x="78609" y="46510"/>
        <a:ext cx="1494952" cy="1876022"/>
      </dsp:txXfrm>
    </dsp:sp>
    <dsp:sp modelId="{44BF29C8-1BAE-496C-91BF-743433BA8652}">
      <dsp:nvSpPr>
        <dsp:cNvPr id="0" name=""/>
        <dsp:cNvSpPr/>
      </dsp:nvSpPr>
      <dsp:spPr>
        <a:xfrm>
          <a:off x="1771496" y="787612"/>
          <a:ext cx="321019" cy="393817"/>
        </a:xfrm>
        <a:prstGeom prst="rightArrow">
          <a:avLst>
            <a:gd name="adj1" fmla="val 60000"/>
            <a:gd name="adj2" fmla="val 50000"/>
          </a:avLst>
        </a:prstGeom>
        <a:solidFill>
          <a:srgbClr val="007BC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>
            <a:latin typeface="Montserrat" panose="00000500000000000000" pitchFamily="2" charset="0"/>
          </a:endParaRPr>
        </a:p>
      </dsp:txBody>
      <dsp:txXfrm>
        <a:off x="1771496" y="866375"/>
        <a:ext cx="224713" cy="236291"/>
      </dsp:txXfrm>
    </dsp:sp>
    <dsp:sp modelId="{03CFC350-539D-4132-8120-39E82E713CFE}">
      <dsp:nvSpPr>
        <dsp:cNvPr id="0" name=""/>
        <dsp:cNvSpPr/>
      </dsp:nvSpPr>
      <dsp:spPr>
        <a:xfrm>
          <a:off x="2225769" y="0"/>
          <a:ext cx="1587972" cy="1969042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rgbClr val="007BC4"/>
              </a:solidFill>
              <a:latin typeface="Montserrat" panose="00000500000000000000" pitchFamily="2" charset="0"/>
              <a:ea typeface="+mn-ea"/>
              <a:cs typeface="+mn-cs"/>
            </a:rPr>
            <a:t>El salto cuántico no será solo técnico, sino estratégico para la competitividad económica, con un gran potencial para generar nuevas industrias y modelos de negocio.</a:t>
          </a:r>
        </a:p>
      </dsp:txBody>
      <dsp:txXfrm>
        <a:off x="2272279" y="46510"/>
        <a:ext cx="1494952" cy="18760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6.sv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svg"/><Relationship Id="rId5" Type="http://schemas.openxmlformats.org/officeDocument/2006/relationships/image" Target="../media/image3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7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3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body" hasCustomPrompt="1"/>
          </p:nvPr>
        </p:nvSpPr>
        <p:spPr>
          <a:xfrm>
            <a:off x="684720" y="1949400"/>
            <a:ext cx="5029920" cy="198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4000" b="1" u="none" strike="noStrike">
                <a:solidFill>
                  <a:schemeClr val="accent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40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TITLE</a:t>
            </a:r>
            <a:endParaRPr lang="es-ES" sz="4000" b="0" i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 hasCustomPrompt="1"/>
          </p:nvPr>
        </p:nvSpPr>
        <p:spPr>
          <a:xfrm>
            <a:off x="684720" y="3758040"/>
            <a:ext cx="5029920" cy="1087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800" b="0" i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800" b="0" i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Subtitle</a:t>
            </a:r>
            <a:endParaRPr lang="es-ES" sz="1800" b="0" i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5" name="TextBox 11"/>
          <p:cNvSpPr/>
          <p:nvPr/>
        </p:nvSpPr>
        <p:spPr>
          <a:xfrm>
            <a:off x="684720" y="5916240"/>
            <a:ext cx="5534640" cy="70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s-ES" sz="1000" b="1" i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0590_QUANTUM_IBER_IA_6_E. </a:t>
            </a:r>
            <a:r>
              <a:rPr lang="es-ES" sz="1000" b="0" i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Impulso estratégico de las capacidades en tecnologías cuánticas e inteligencia artificial en el espacio ibérico transfronterizo. Cofinanciado por la Unión Europea a través del Programa Interreg VI-A España-Portugal (POCTEP) 2021-2027. Las opiniones son de exclusiva responsabilidad del autor que las emite.</a:t>
            </a:r>
            <a:endParaRPr lang="es-E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s-ES" sz="3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s-ES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Prema para editar o formato de texto do título</a:t>
            </a:r>
            <a:endParaRPr lang="es-E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QUO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PlaceHolder 1"/>
          <p:cNvSpPr>
            <a:spLocks noGrp="1"/>
          </p:cNvSpPr>
          <p:nvPr>
            <p:ph type="body" hasCustomPrompt="1"/>
          </p:nvPr>
        </p:nvSpPr>
        <p:spPr>
          <a:xfrm>
            <a:off x="2872440" y="1884240"/>
            <a:ext cx="6391080" cy="2945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3200" b="0" u="none" strike="noStrike">
                <a:solidFill>
                  <a:schemeClr val="lt2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3200" b="0" u="none" strike="noStrike">
                <a:solidFill>
                  <a:schemeClr val="lt2"/>
                </a:solidFill>
                <a:effectLst/>
                <a:uFillTx/>
                <a:latin typeface="Arial"/>
              </a:rPr>
              <a:t>REMARKABLE TEXT</a:t>
            </a:r>
            <a:endParaRPr lang="es-ES" sz="3200" b="0" u="none" strike="noStrike">
              <a:solidFill>
                <a:schemeClr val="lt2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ldNum" idx="1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2FD5D57-4232-44A9-8A61-27A3AA6F9BD3}" type="slidenum">
              <a:rPr lang="es-ES" sz="1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0" name="Picture 1"/>
          <p:cNvPicPr/>
          <p:nvPr/>
        </p:nvPicPr>
        <p:blipFill>
          <a:blip r:embed="rId3"/>
          <a:stretch/>
        </p:blipFill>
        <p:spPr>
          <a:xfrm>
            <a:off x="321120" y="5947200"/>
            <a:ext cx="270216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TextBox 2"/>
          <p:cNvSpPr/>
          <p:nvPr/>
        </p:nvSpPr>
        <p:spPr>
          <a:xfrm>
            <a:off x="3108600" y="6270120"/>
            <a:ext cx="713700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pt-BR" sz="8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590_QUANTUM_IBER_IA_6_E </a:t>
            </a:r>
            <a:r>
              <a:rPr lang="es-ES" sz="8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– </a:t>
            </a:r>
            <a:r>
              <a:rPr lang="es-ES" sz="8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Cofinanciado por la Unión Europea a través del Programa Interreg VI-A España-Portugal (POCTEP) 2021-2027</a:t>
            </a:r>
            <a:endParaRPr lang="es-E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PlaceHolder 1"/>
          <p:cNvSpPr>
            <a:spLocks noGrp="1"/>
          </p:cNvSpPr>
          <p:nvPr>
            <p:ph type="body" hasCustomPrompt="1"/>
          </p:nvPr>
        </p:nvSpPr>
        <p:spPr>
          <a:xfrm>
            <a:off x="5284800" y="1930320"/>
            <a:ext cx="6093360" cy="3294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4000" b="1" u="none" spc="300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4572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4000" b="1" u="none" spc="300" strike="noStrike">
                <a:solidFill>
                  <a:schemeClr val="lt1"/>
                </a:solidFill>
                <a:effectLst/>
                <a:uFillTx/>
                <a:latin typeface="Arial"/>
              </a:rPr>
              <a:t>PART</a:t>
            </a:r>
            <a:endParaRPr lang="es-ES" sz="4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ldNum" idx="2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634869-EA54-400C-9A71-71716DEC76DC}" type="slidenum">
              <a:rPr lang="es-ES" sz="1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" name="Picture 1"/>
          <p:cNvPicPr/>
          <p:nvPr/>
        </p:nvPicPr>
        <p:blipFill>
          <a:blip r:embed="rId3"/>
          <a:stretch/>
        </p:blipFill>
        <p:spPr>
          <a:xfrm>
            <a:off x="321120" y="5947200"/>
            <a:ext cx="270216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" name="TextBox 2"/>
          <p:cNvSpPr/>
          <p:nvPr/>
        </p:nvSpPr>
        <p:spPr>
          <a:xfrm>
            <a:off x="3108600" y="6270120"/>
            <a:ext cx="713700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pt-BR" sz="8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590_QUANTUM_IBER_IA_6_E </a:t>
            </a:r>
            <a:r>
              <a:rPr lang="es-ES" sz="8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– </a:t>
            </a:r>
            <a:r>
              <a:rPr lang="es-ES" sz="8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Cofinanciado por la Unión Europea a través del Programa Interreg VI-A España-Portugal (POCTEP) 2021-2027</a:t>
            </a:r>
            <a:endParaRPr lang="es-E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" name="Graphic 18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779120" y="1930320"/>
            <a:ext cx="4209840" cy="38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PlaceHolder 3"/>
          <p:cNvSpPr>
            <a:spLocks noGrp="1"/>
          </p:cNvSpPr>
          <p:nvPr>
            <p:ph type="body" hasCustomPrompt="1"/>
          </p:nvPr>
        </p:nvSpPr>
        <p:spPr>
          <a:xfrm>
            <a:off x="2009880" y="2694600"/>
            <a:ext cx="2682360" cy="197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ctr" defTabSz="4572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20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ctr" defTabSz="4572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00</a:t>
            </a:r>
            <a:endParaRPr lang="es-ES" sz="12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s-ES" sz="3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s-ES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Prema para editar o formato de texto do título</a:t>
            </a:r>
            <a:endParaRPr lang="es-E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body" hasCustomPrompt="1"/>
          </p:nvPr>
        </p:nvSpPr>
        <p:spPr>
          <a:xfrm>
            <a:off x="536400" y="480240"/>
            <a:ext cx="111189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TITLE</a:t>
            </a:r>
            <a:endParaRPr lang="es-ES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 hasCustomPrompt="1"/>
          </p:nvPr>
        </p:nvSpPr>
        <p:spPr>
          <a:xfrm>
            <a:off x="536400" y="1303920"/>
            <a:ext cx="11118960" cy="457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Text</a:t>
            </a:r>
            <a:endParaRPr lang="es-ES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3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482E9F3-AE7C-4F25-A99B-2837E027272D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3" name="Picture 4"/>
          <p:cNvPicPr/>
          <p:nvPr/>
        </p:nvPicPr>
        <p:blipFill>
          <a:blip r:embed="rId2"/>
          <a:stretch/>
        </p:blipFill>
        <p:spPr>
          <a:xfrm>
            <a:off x="321120" y="5947200"/>
            <a:ext cx="270216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" name="TextBox 1"/>
          <p:cNvSpPr/>
          <p:nvPr/>
        </p:nvSpPr>
        <p:spPr>
          <a:xfrm>
            <a:off x="3108600" y="6270120"/>
            <a:ext cx="713700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pt-BR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590_QUANTUM_IBER_IA_6_E </a:t>
            </a:r>
            <a:r>
              <a:rPr lang="es-ES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– </a:t>
            </a:r>
            <a:r>
              <a:rPr lang="es-ES" sz="8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Cofinanciado por la Unión Europea a través del Programa Interreg VI-A España-Portugal (POCTEP) 2021-2027</a:t>
            </a:r>
            <a:endParaRPr lang="es-E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s-ES" sz="3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s-ES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Prema para editar o formato de texto do título</a:t>
            </a:r>
            <a:endParaRPr lang="es-E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/>
          <p:cNvPicPr/>
          <p:nvPr/>
        </p:nvPicPr>
        <p:blipFill>
          <a:blip r:embed="rId2"/>
          <a:stretch/>
        </p:blipFill>
        <p:spPr>
          <a:xfrm rot="10800000">
            <a:off x="720" y="360"/>
            <a:ext cx="60951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body" hasCustomPrompt="1"/>
          </p:nvPr>
        </p:nvSpPr>
        <p:spPr>
          <a:xfrm>
            <a:off x="5976000" y="883080"/>
            <a:ext cx="56793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TITLE</a:t>
            </a:r>
            <a:endParaRPr lang="es-ES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 hasCustomPrompt="1"/>
          </p:nvPr>
        </p:nvSpPr>
        <p:spPr>
          <a:xfrm>
            <a:off x="5976000" y="1770480"/>
            <a:ext cx="5679360" cy="420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Text</a:t>
            </a:r>
            <a:endParaRPr lang="es-ES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1513440" y="1243440"/>
            <a:ext cx="3948120" cy="3971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Prema para editar o formato de texto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Segundo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Terceiro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Cuarto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Quinto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Sexto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7432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Sétimo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sldNum" idx="4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172F8FA-1AC8-4683-A663-0FC45C336AE8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TextBox 2"/>
          <p:cNvSpPr/>
          <p:nvPr/>
        </p:nvSpPr>
        <p:spPr>
          <a:xfrm>
            <a:off x="3108600" y="6270120"/>
            <a:ext cx="713700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pt-BR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590_QUANTUM_IBER_IA_6_E </a:t>
            </a:r>
            <a:r>
              <a:rPr lang="es-ES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– </a:t>
            </a:r>
            <a:r>
              <a:rPr lang="es-ES" sz="8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Cofinanciado por la Unión Europea a través del Programa Interreg VI-A España-Portugal (POCTEP) 2021-2027</a:t>
            </a:r>
            <a:endParaRPr lang="es-E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" name="Graphic 4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 rot="1292400">
            <a:off x="-149760" y="969840"/>
            <a:ext cx="5292000" cy="516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" name="Picture 5"/>
          <p:cNvPicPr/>
          <p:nvPr/>
        </p:nvPicPr>
        <p:blipFill>
          <a:blip r:embed="rId5"/>
          <a:stretch/>
        </p:blipFill>
        <p:spPr>
          <a:xfrm>
            <a:off x="321120" y="5947200"/>
            <a:ext cx="2702160" cy="86112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IM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7"/>
          <p:cNvPicPr/>
          <p:nvPr/>
        </p:nvPicPr>
        <p:blipFill>
          <a:blip r:embed="rId2"/>
          <a:stretch/>
        </p:blipFill>
        <p:spPr>
          <a:xfrm>
            <a:off x="6786720" y="0"/>
            <a:ext cx="540468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sldNum" idx="5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66C74B4-6706-43E9-92BF-9DCB68262AF6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 hasCustomPrompt="1"/>
          </p:nvPr>
        </p:nvSpPr>
        <p:spPr>
          <a:xfrm>
            <a:off x="536400" y="480240"/>
            <a:ext cx="713700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TITLE</a:t>
            </a:r>
            <a:endParaRPr lang="es-ES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 hasCustomPrompt="1"/>
          </p:nvPr>
        </p:nvSpPr>
        <p:spPr>
          <a:xfrm>
            <a:off x="536400" y="1303920"/>
            <a:ext cx="7137000" cy="4570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Text</a:t>
            </a:r>
            <a:endParaRPr lang="es-ES" sz="1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38" name="Picture 3"/>
          <p:cNvPicPr/>
          <p:nvPr/>
        </p:nvPicPr>
        <p:blipFill>
          <a:blip r:embed="rId3"/>
          <a:stretch/>
        </p:blipFill>
        <p:spPr>
          <a:xfrm>
            <a:off x="321120" y="5947200"/>
            <a:ext cx="270216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TextBox 4"/>
          <p:cNvSpPr/>
          <p:nvPr/>
        </p:nvSpPr>
        <p:spPr>
          <a:xfrm>
            <a:off x="3108600" y="6270120"/>
            <a:ext cx="713700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pt-BR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590_QUANTUM_IBER_IA_6_E </a:t>
            </a:r>
            <a:r>
              <a:rPr lang="es-ES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– </a:t>
            </a:r>
            <a:r>
              <a:rPr lang="es-ES" sz="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Cofinanciado por la Unión Europea a través del Programa Interreg VI-A España-Portugal (POCTEP) 2021-2027</a:t>
            </a:r>
            <a:endParaRPr lang="es-E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8229960" y="480960"/>
            <a:ext cx="3565080" cy="5263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7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Prema para editar o formato de texto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Segundo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Terceiro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Cuarto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Quinto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286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Sexto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marL="27432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Sétimo nivel do esquema</a:t>
            </a:r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AB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body" hasCustomPrompt="1"/>
          </p:nvPr>
        </p:nvSpPr>
        <p:spPr>
          <a:xfrm>
            <a:off x="5747040" y="1295280"/>
            <a:ext cx="5908320" cy="4578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Description</a:t>
            </a:r>
            <a:endParaRPr lang="es-ES" sz="16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 hasCustomPrompt="1"/>
          </p:nvPr>
        </p:nvSpPr>
        <p:spPr>
          <a:xfrm>
            <a:off x="536400" y="1276920"/>
            <a:ext cx="4526640" cy="45972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TABLE</a:t>
            </a:r>
            <a:endParaRPr lang="es-ES" sz="18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 hasCustomPrompt="1"/>
          </p:nvPr>
        </p:nvSpPr>
        <p:spPr>
          <a:xfrm>
            <a:off x="536400" y="480240"/>
            <a:ext cx="111189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TITLE</a:t>
            </a:r>
            <a:endParaRPr lang="es-ES" sz="28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6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8922E4-F122-45DE-BA67-4F526462D753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45" name="Picture 1"/>
          <p:cNvPicPr/>
          <p:nvPr/>
        </p:nvPicPr>
        <p:blipFill>
          <a:blip r:embed="rId2"/>
          <a:stretch/>
        </p:blipFill>
        <p:spPr>
          <a:xfrm>
            <a:off x="321120" y="5947200"/>
            <a:ext cx="270216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TextBox 4"/>
          <p:cNvSpPr/>
          <p:nvPr/>
        </p:nvSpPr>
        <p:spPr>
          <a:xfrm>
            <a:off x="3108600" y="6270120"/>
            <a:ext cx="713700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pt-BR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590_QUANTUM_IBER_IA_6_E </a:t>
            </a:r>
            <a:r>
              <a:rPr lang="es-ES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– </a:t>
            </a:r>
            <a:r>
              <a:rPr lang="es-ES" sz="8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Cofinanciado por la Unión Europea a través del Programa Interreg VI-A España-Portugal (POCTEP) 2021-2027</a:t>
            </a:r>
            <a:endParaRPr lang="es-E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GRAPHIC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body" hasCustomPrompt="1"/>
          </p:nvPr>
        </p:nvSpPr>
        <p:spPr>
          <a:xfrm>
            <a:off x="5602320" y="1295280"/>
            <a:ext cx="6051240" cy="4628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es-ES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Graphic</a:t>
            </a:r>
            <a:endParaRPr lang="es-ES" sz="18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 hasCustomPrompt="1"/>
          </p:nvPr>
        </p:nvSpPr>
        <p:spPr>
          <a:xfrm>
            <a:off x="531360" y="1244520"/>
            <a:ext cx="2652840" cy="31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800" b="1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8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Description here</a:t>
            </a:r>
            <a:endParaRPr lang="es-ES" sz="18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 hasCustomPrompt="1"/>
          </p:nvPr>
        </p:nvSpPr>
        <p:spPr>
          <a:xfrm>
            <a:off x="531360" y="1641240"/>
            <a:ext cx="474480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Text</a:t>
            </a:r>
            <a:endParaRPr lang="es-ES" sz="14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 hasCustomPrompt="1"/>
          </p:nvPr>
        </p:nvSpPr>
        <p:spPr>
          <a:xfrm>
            <a:off x="531360" y="3615120"/>
            <a:ext cx="2652840" cy="31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800" b="1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8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Description here</a:t>
            </a:r>
            <a:endParaRPr lang="es-ES" sz="18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body" hasCustomPrompt="1"/>
          </p:nvPr>
        </p:nvSpPr>
        <p:spPr>
          <a:xfrm>
            <a:off x="531360" y="2430720"/>
            <a:ext cx="2652840" cy="31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800" b="1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8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Description here</a:t>
            </a:r>
            <a:endParaRPr lang="es-ES" sz="18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body" hasCustomPrompt="1"/>
          </p:nvPr>
        </p:nvSpPr>
        <p:spPr>
          <a:xfrm>
            <a:off x="531360" y="4791240"/>
            <a:ext cx="2307240" cy="31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800" b="1" u="none" strike="noStrike">
                <a:solidFill>
                  <a:schemeClr val="dk2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800" b="1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Description here</a:t>
            </a:r>
            <a:endParaRPr lang="es-ES" sz="18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53" name="PlaceHolder 7"/>
          <p:cNvSpPr>
            <a:spLocks noGrp="1"/>
          </p:cNvSpPr>
          <p:nvPr>
            <p:ph type="body" hasCustomPrompt="1"/>
          </p:nvPr>
        </p:nvSpPr>
        <p:spPr>
          <a:xfrm>
            <a:off x="533160" y="2829960"/>
            <a:ext cx="474480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Text</a:t>
            </a:r>
            <a:endParaRPr lang="es-ES" sz="14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8"/>
          <p:cNvSpPr>
            <a:spLocks noGrp="1"/>
          </p:cNvSpPr>
          <p:nvPr>
            <p:ph type="body" hasCustomPrompt="1"/>
          </p:nvPr>
        </p:nvSpPr>
        <p:spPr>
          <a:xfrm>
            <a:off x="531360" y="4006440"/>
            <a:ext cx="474480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Text</a:t>
            </a:r>
            <a:endParaRPr lang="es-ES" sz="14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9"/>
          <p:cNvSpPr>
            <a:spLocks noGrp="1"/>
          </p:cNvSpPr>
          <p:nvPr>
            <p:ph type="body" hasCustomPrompt="1"/>
          </p:nvPr>
        </p:nvSpPr>
        <p:spPr>
          <a:xfrm>
            <a:off x="531360" y="5203440"/>
            <a:ext cx="474480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Text</a:t>
            </a:r>
            <a:endParaRPr lang="es-ES" sz="14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10"/>
          <p:cNvSpPr>
            <a:spLocks noGrp="1"/>
          </p:cNvSpPr>
          <p:nvPr>
            <p:ph type="sldNum" idx="7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68C3E0-24C7-48D8-8DE7-90B3B92B05D3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11"/>
          <p:cNvSpPr>
            <a:spLocks noGrp="1"/>
          </p:cNvSpPr>
          <p:nvPr>
            <p:ph type="body" hasCustomPrompt="1"/>
          </p:nvPr>
        </p:nvSpPr>
        <p:spPr>
          <a:xfrm>
            <a:off x="536400" y="480240"/>
            <a:ext cx="111189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TITLE</a:t>
            </a:r>
            <a:endParaRPr lang="es-ES" sz="2800" b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pic>
        <p:nvPicPr>
          <p:cNvPr id="58" name="Picture 2"/>
          <p:cNvPicPr/>
          <p:nvPr/>
        </p:nvPicPr>
        <p:blipFill>
          <a:blip r:embed="rId2"/>
          <a:stretch/>
        </p:blipFill>
        <p:spPr>
          <a:xfrm>
            <a:off x="321120" y="5947200"/>
            <a:ext cx="2702160" cy="86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TextBox 3"/>
          <p:cNvSpPr/>
          <p:nvPr/>
        </p:nvSpPr>
        <p:spPr>
          <a:xfrm>
            <a:off x="3108600" y="6270120"/>
            <a:ext cx="713700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pt-BR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590_QUANTUM_IBER_IA_6_E </a:t>
            </a:r>
            <a:r>
              <a:rPr lang="es-ES" sz="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– </a:t>
            </a:r>
            <a:r>
              <a:rPr lang="es-ES" sz="800" b="0" u="none" strike="noStrike">
                <a:solidFill>
                  <a:schemeClr val="dk2"/>
                </a:solidFill>
                <a:effectLst/>
                <a:uFillTx/>
                <a:latin typeface="Arial"/>
              </a:rPr>
              <a:t>Cofinanciado por la Unión Europea a través del Programa Interreg VI-A España-Portugal (POCTEP) 2021-2027</a:t>
            </a:r>
            <a:endParaRPr lang="es-E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fin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gradFill rotWithShape="0">
            <a:gsLst>
              <a:gs pos="17000">
                <a:srgbClr val="134391"/>
              </a:gs>
              <a:gs pos="100000">
                <a:srgbClr val="61C4E3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61" name="Picture 3"/>
          <p:cNvPicPr/>
          <p:nvPr/>
        </p:nvPicPr>
        <p:blipFill>
          <a:blip r:embed="rId2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PlaceHolder 1"/>
          <p:cNvSpPr>
            <a:spLocks noGrp="1"/>
          </p:cNvSpPr>
          <p:nvPr>
            <p:ph type="body" hasCustomPrompt="1"/>
          </p:nvPr>
        </p:nvSpPr>
        <p:spPr>
          <a:xfrm>
            <a:off x="501480" y="2327400"/>
            <a:ext cx="5462640" cy="110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s-ES" sz="72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72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GRACIAS</a:t>
            </a:r>
            <a:endParaRPr lang="es-ES" sz="72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 hasCustomPrompt="1"/>
          </p:nvPr>
        </p:nvSpPr>
        <p:spPr>
          <a:xfrm>
            <a:off x="501480" y="3580560"/>
            <a:ext cx="5462640" cy="1067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2pPr>
            <a:lvl3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s-ES" sz="20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3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20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Nombre</a:t>
            </a:r>
            <a:endParaRPr lang="es-ES" sz="20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20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Institución</a:t>
            </a:r>
            <a:endParaRPr lang="es-ES" sz="20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20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Correo</a:t>
            </a:r>
            <a:endParaRPr lang="es-ES" sz="20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pic>
        <p:nvPicPr>
          <p:cNvPr id="64" name="Picture 8"/>
          <p:cNvPicPr/>
          <p:nvPr/>
        </p:nvPicPr>
        <p:blipFill>
          <a:blip r:embed="rId3"/>
          <a:stretch/>
        </p:blipFill>
        <p:spPr>
          <a:xfrm>
            <a:off x="390600" y="214920"/>
            <a:ext cx="4715280" cy="1502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TextBox 9"/>
          <p:cNvSpPr/>
          <p:nvPr/>
        </p:nvSpPr>
        <p:spPr>
          <a:xfrm>
            <a:off x="465480" y="6116760"/>
            <a:ext cx="11152440" cy="39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s-ES" sz="1000" b="1" i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0590_QUANTUM_IBER_IA_6_E. </a:t>
            </a:r>
            <a:r>
              <a:rPr lang="es-ES" sz="1000" b="0" i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Impulso estratégico de las capacidades en tecnologías cuánticas e inteligencia artificial en el espacio ibérico transfronterizo. </a:t>
            </a:r>
            <a:endParaRPr lang="es-E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s-ES" sz="1000" b="0" i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Cofinanciado por la Unión Europea a través del Programa Interreg VI-A España-Portugal (POCTEP) 2021-2027. Las opiniones son de exclusiva responsabilidad del autor que las emite.</a:t>
            </a:r>
            <a:endParaRPr lang="es-E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Graphic 7"/>
          <p:cNvSpPr/>
          <p:nvPr/>
        </p:nvSpPr>
        <p:spPr>
          <a:xfrm>
            <a:off x="6590160" y="800280"/>
            <a:ext cx="4975920" cy="4975200"/>
          </a:xfrm>
          <a:custGeom>
            <a:avLst/>
            <a:gdLst>
              <a:gd name="textAreaLeft" fmla="*/ 0 w 4975920"/>
              <a:gd name="textAreaRight" fmla="*/ 4976280 w 4975920"/>
              <a:gd name="textAreaTop" fmla="*/ 0 h 4975200"/>
              <a:gd name="textAreaBottom" fmla="*/ 4975560 h 4975200"/>
              <a:gd name="GluePoint1X" fmla="*/ 4041997 w 5794396"/>
              <a:gd name="GluePoint1Y" fmla="*/ 2761202 h 5793830"/>
              <a:gd name="GluePoint2X" fmla="*/ 4052176 w 5794396"/>
              <a:gd name="GluePoint2Y" fmla="*/ 2407782 h 5793830"/>
              <a:gd name="GluePoint3X" fmla="*/ 2509567 w 5794396"/>
              <a:gd name="GluePoint3Y" fmla="*/ 1025202 h 5793830"/>
              <a:gd name="GluePoint4X" fmla="*/ 2509567 w 5794396"/>
              <a:gd name="GluePoint4Y" fmla="*/ 1025202 h 5793830"/>
              <a:gd name="GluePoint5X" fmla="*/ 1025202 w 5794396"/>
              <a:gd name="GluePoint5Y" fmla="*/ 2510132 h 5793830"/>
              <a:gd name="GluePoint6X" fmla="*/ 2347276 w 5794396"/>
              <a:gd name="GluePoint6Y" fmla="*/ 4045956 h 5793830"/>
              <a:gd name="GluePoint7X" fmla="*/ 2765726 w 5794396"/>
              <a:gd name="GluePoint7Y" fmla="*/ 4041432 h 5793830"/>
              <a:gd name="GluePoint8X" fmla="*/ 3288223 w 5794396"/>
              <a:gd name="GluePoint8Y" fmla="*/ 4197502 h 5793830"/>
              <a:gd name="GluePoint9X" fmla="*/ 3413757 w 5794396"/>
              <a:gd name="GluePoint9Y" fmla="*/ 4681547 h 5793830"/>
              <a:gd name="GluePoint10X" fmla="*/ 3024147 w 5794396"/>
              <a:gd name="GluePoint10Y" fmla="*/ 5037229 h 5793830"/>
              <a:gd name="GluePoint11X" fmla="*/ 2542930 w 5794396"/>
              <a:gd name="GluePoint11Y" fmla="*/ 5083032 h 5793830"/>
              <a:gd name="GluePoint12X" fmla="*/ 2542364 w 5794396"/>
              <a:gd name="GluePoint12Y" fmla="*/ 5083032 h 5793830"/>
              <a:gd name="GluePoint13X" fmla="*/ 0 w 5794396"/>
              <a:gd name="GluePoint13Y" fmla="*/ 2541799 h 5793830"/>
              <a:gd name="GluePoint14X" fmla="*/ 2540668 w 5794396"/>
              <a:gd name="GluePoint14Y" fmla="*/ 0 h 5793830"/>
              <a:gd name="GluePoint15X" fmla="*/ 2541233 w 5794396"/>
              <a:gd name="GluePoint15Y" fmla="*/ 0 h 5793830"/>
              <a:gd name="GluePoint16X" fmla="*/ 5082466 w 5794396"/>
              <a:gd name="GluePoint16Y" fmla="*/ 2540668 h 5793830"/>
              <a:gd name="GluePoint17X" fmla="*/ 5030443 w 5794396"/>
              <a:gd name="GluePoint17Y" fmla="*/ 3054117 h 5793830"/>
              <a:gd name="GluePoint18X" fmla="*/ 4648749 w 5794396"/>
              <a:gd name="GluePoint18Y" fmla="*/ 3429591 h 5793830"/>
              <a:gd name="GluePoint19X" fmla="*/ 4135866 w 5794396"/>
              <a:gd name="GluePoint19Y" fmla="*/ 3209056 h 5793830"/>
              <a:gd name="GluePoint20X" fmla="*/ 4041997 w 5794396"/>
              <a:gd name="GluePoint20Y" fmla="*/ 2760637 h 5793830"/>
              <a:gd name="GluePoint21X" fmla="*/ 2853374 w 5794396"/>
              <a:gd name="GluePoint21Y" fmla="*/ 3632595 h 5793830"/>
              <a:gd name="GluePoint22X" fmla="*/ 2073587 w 5794396"/>
              <a:gd name="GluePoint22Y" fmla="*/ 2853374 h 5793830"/>
              <a:gd name="GluePoint23X" fmla="*/ 2301473 w 5794396"/>
              <a:gd name="GluePoint23Y" fmla="*/ 2302038 h 5793830"/>
              <a:gd name="GluePoint24X" fmla="*/ 2852809 w 5794396"/>
              <a:gd name="GluePoint24Y" fmla="*/ 2073587 h 5793830"/>
              <a:gd name="GluePoint25X" fmla="*/ 3632595 w 5794396"/>
              <a:gd name="GluePoint25Y" fmla="*/ 2852809 h 5793830"/>
              <a:gd name="GluePoint26X" fmla="*/ 4058396 w 5794396"/>
              <a:gd name="GluePoint26Y" fmla="*/ 3809023 h 5793830"/>
              <a:gd name="GluePoint27X" fmla="*/ 5014610 w 5794396"/>
              <a:gd name="GluePoint27Y" fmla="*/ 4234258 h 5793830"/>
              <a:gd name="GluePoint28X" fmla="*/ 5794397 w 5794396"/>
              <a:gd name="GluePoint28Y" fmla="*/ 5014044 h 5793830"/>
              <a:gd name="GluePoint29X" fmla="*/ 5565946 w 5794396"/>
              <a:gd name="GluePoint29Y" fmla="*/ 5565380 h 5793830"/>
              <a:gd name="GluePoint30X" fmla="*/ 5014610 w 5794396"/>
              <a:gd name="GluePoint30Y" fmla="*/ 5793831 h 5793830"/>
              <a:gd name="GluePoint31X" fmla="*/ 4234823 w 5794396"/>
              <a:gd name="GluePoint31Y" fmla="*/ 5014044 h 5793830"/>
              <a:gd name="GluePoint32X" fmla="*/ 3809023 w 5794396"/>
              <a:gd name="GluePoint32Y" fmla="*/ 4058396 h 5793830"/>
              <a:gd name="GluePoint33X" fmla="*/ 2852809 w 5794396"/>
              <a:gd name="GluePoint33Y" fmla="*/ 3633161 h 5793830"/>
              <a:gd name="GluePoint34X" fmla="*/ 2852809 w 5794396"/>
              <a:gd name="GluePoint34Y" fmla="*/ 3633161 h 579383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</a:cxnLst>
            <a:rect l="textAreaLeft" t="textAreaTop" r="textAreaRight" b="textAreaBottom"/>
            <a:pathLst>
              <a:path w="5794396" h="5793830">
                <a:moveTo>
                  <a:pt x="4041997" y="2761202"/>
                </a:moveTo>
                <a:cubicBezTo>
                  <a:pt x="4059527" y="2645280"/>
                  <a:pt x="4062920" y="2525965"/>
                  <a:pt x="4052176" y="2407782"/>
                </a:cubicBezTo>
                <a:cubicBezTo>
                  <a:pt x="3983753" y="1632519"/>
                  <a:pt x="3306318" y="1025202"/>
                  <a:pt x="2509567" y="1025202"/>
                </a:cubicBezTo>
                <a:lnTo>
                  <a:pt x="2509567" y="1025202"/>
                </a:lnTo>
                <a:cubicBezTo>
                  <a:pt x="1690763" y="1025202"/>
                  <a:pt x="1025202" y="1691894"/>
                  <a:pt x="1025202" y="2510132"/>
                </a:cubicBezTo>
                <a:cubicBezTo>
                  <a:pt x="1025202" y="3289353"/>
                  <a:pt x="1594067" y="3949825"/>
                  <a:pt x="2347276" y="4045956"/>
                </a:cubicBezTo>
                <a:cubicBezTo>
                  <a:pt x="2487514" y="4064051"/>
                  <a:pt x="2628316" y="4062354"/>
                  <a:pt x="2765726" y="4041432"/>
                </a:cubicBezTo>
                <a:cubicBezTo>
                  <a:pt x="2963641" y="4011462"/>
                  <a:pt x="3153640" y="4068574"/>
                  <a:pt x="3288223" y="4197502"/>
                </a:cubicBezTo>
                <a:cubicBezTo>
                  <a:pt x="3419412" y="4323037"/>
                  <a:pt x="3466346" y="4503988"/>
                  <a:pt x="3413757" y="4681547"/>
                </a:cubicBezTo>
                <a:cubicBezTo>
                  <a:pt x="3359472" y="4864760"/>
                  <a:pt x="3210187" y="5001039"/>
                  <a:pt x="3024147" y="5037229"/>
                </a:cubicBezTo>
                <a:cubicBezTo>
                  <a:pt x="2866380" y="5067765"/>
                  <a:pt x="2704655" y="5083032"/>
                  <a:pt x="2542930" y="5083032"/>
                </a:cubicBezTo>
                <a:lnTo>
                  <a:pt x="2542364" y="5083032"/>
                </a:lnTo>
                <a:cubicBezTo>
                  <a:pt x="1140558" y="5082466"/>
                  <a:pt x="0" y="3943040"/>
                  <a:pt x="0" y="2541799"/>
                </a:cubicBezTo>
                <a:cubicBezTo>
                  <a:pt x="0" y="1140558"/>
                  <a:pt x="1139427" y="0"/>
                  <a:pt x="2540668" y="0"/>
                </a:cubicBezTo>
                <a:lnTo>
                  <a:pt x="2541233" y="0"/>
                </a:lnTo>
                <a:cubicBezTo>
                  <a:pt x="3941909" y="0"/>
                  <a:pt x="5082466" y="1139427"/>
                  <a:pt x="5082466" y="2540668"/>
                </a:cubicBezTo>
                <a:cubicBezTo>
                  <a:pt x="5082466" y="2713703"/>
                  <a:pt x="5064937" y="2886737"/>
                  <a:pt x="5030443" y="3054117"/>
                </a:cubicBezTo>
                <a:cubicBezTo>
                  <a:pt x="4982944" y="3284830"/>
                  <a:pt x="4801992" y="3399055"/>
                  <a:pt x="4648749" y="3429591"/>
                </a:cubicBezTo>
                <a:cubicBezTo>
                  <a:pt x="4447441" y="3469739"/>
                  <a:pt x="4255746" y="3387180"/>
                  <a:pt x="4135866" y="3209056"/>
                </a:cubicBezTo>
                <a:cubicBezTo>
                  <a:pt x="4051045" y="3083521"/>
                  <a:pt x="4017682" y="2924058"/>
                  <a:pt x="4041997" y="2760637"/>
                </a:cubicBezTo>
                <a:close/>
                <a:moveTo>
                  <a:pt x="2853374" y="3632595"/>
                </a:moveTo>
                <a:cubicBezTo>
                  <a:pt x="2423615" y="3632595"/>
                  <a:pt x="2073587" y="3283133"/>
                  <a:pt x="2073587" y="2853374"/>
                </a:cubicBezTo>
                <a:cubicBezTo>
                  <a:pt x="2073587" y="2645280"/>
                  <a:pt x="2154450" y="2449627"/>
                  <a:pt x="2301473" y="2302038"/>
                </a:cubicBezTo>
                <a:cubicBezTo>
                  <a:pt x="2448496" y="2155016"/>
                  <a:pt x="2644715" y="2073587"/>
                  <a:pt x="2852809" y="2073587"/>
                </a:cubicBezTo>
                <a:cubicBezTo>
                  <a:pt x="3282568" y="2073587"/>
                  <a:pt x="3632030" y="2423615"/>
                  <a:pt x="3632595" y="2852809"/>
                </a:cubicBezTo>
                <a:cubicBezTo>
                  <a:pt x="3632595" y="3383222"/>
                  <a:pt x="3838993" y="3590185"/>
                  <a:pt x="4058396" y="3809023"/>
                </a:cubicBezTo>
                <a:cubicBezTo>
                  <a:pt x="4277234" y="4027861"/>
                  <a:pt x="4484197" y="4234258"/>
                  <a:pt x="5014610" y="4234258"/>
                </a:cubicBezTo>
                <a:cubicBezTo>
                  <a:pt x="5444369" y="4234258"/>
                  <a:pt x="5793831" y="4584285"/>
                  <a:pt x="5794397" y="5014044"/>
                </a:cubicBezTo>
                <a:cubicBezTo>
                  <a:pt x="5794397" y="5222138"/>
                  <a:pt x="5712968" y="5418357"/>
                  <a:pt x="5565946" y="5565380"/>
                </a:cubicBezTo>
                <a:cubicBezTo>
                  <a:pt x="5418923" y="5712403"/>
                  <a:pt x="5223269" y="5793831"/>
                  <a:pt x="5014610" y="5793831"/>
                </a:cubicBezTo>
                <a:cubicBezTo>
                  <a:pt x="4584851" y="5793831"/>
                  <a:pt x="4234823" y="5444369"/>
                  <a:pt x="4234823" y="5014044"/>
                </a:cubicBezTo>
                <a:cubicBezTo>
                  <a:pt x="4234823" y="4483631"/>
                  <a:pt x="4027861" y="4277234"/>
                  <a:pt x="3809023" y="4058396"/>
                </a:cubicBezTo>
                <a:cubicBezTo>
                  <a:pt x="3590185" y="3839558"/>
                  <a:pt x="3383222" y="3633161"/>
                  <a:pt x="2852809" y="3633161"/>
                </a:cubicBezTo>
                <a:lnTo>
                  <a:pt x="2852809" y="3633161"/>
                </a:lnTo>
                <a:close/>
              </a:path>
            </a:pathLst>
          </a:custGeom>
          <a:solidFill>
            <a:srgbClr val="FFFFFF">
              <a:alpha val="14000"/>
            </a:srgbClr>
          </a:solidFill>
          <a:ln w="56496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s-ES" sz="3600" b="0" u="none" strike="noStrike">
                <a:solidFill>
                  <a:schemeClr val="dk1"/>
                </a:solidFill>
                <a:effectLst/>
                <a:uFillTx/>
                <a:latin typeface="Aria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s-ES" sz="3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Prema para editar o formato de texto do título</a:t>
            </a:r>
            <a:endParaRPr lang="es-ES" sz="3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4.jpe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14.jpeg"/><Relationship Id="rId5" Type="http://schemas.openxmlformats.org/officeDocument/2006/relationships/image" Target="../media/image15.png"/><Relationship Id="rId6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svg"/><Relationship Id="rId3" Type="http://schemas.openxmlformats.org/officeDocument/2006/relationships/image" Target="../media/image22.png"/><Relationship Id="rId4" Type="http://schemas.openxmlformats.org/officeDocument/2006/relationships/image" Target="../media/image23.svg"/><Relationship Id="rId5" Type="http://schemas.openxmlformats.org/officeDocument/2006/relationships/image" Target="../media/image14.jpeg"/><Relationship Id="rId6" Type="http://schemas.openxmlformats.org/officeDocument/2006/relationships/image" Target="../media/image15.png"/><Relationship Id="rId7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14.jpe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14.jpe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jpe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jpe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Relationship Id="rId14" Type="http://schemas.openxmlformats.org/officeDocument/2006/relationships/image" Target="../media/image39.gif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7" Type="http://schemas.openxmlformats.org/officeDocument/2006/relationships/image" Target="../media/image42.png"/><Relationship Id="rId18" Type="http://schemas.openxmlformats.org/officeDocument/2006/relationships/image" Target="../media/image43.png"/><Relationship Id="rId19" Type="http://schemas.openxmlformats.org/officeDocument/2006/relationships/image" Target="../media/image44.jpeg"/><Relationship Id="rId20" Type="http://schemas.openxmlformats.org/officeDocument/2006/relationships/image" Target="../media/image14.jpeg"/><Relationship Id="rId21" Type="http://schemas.openxmlformats.org/officeDocument/2006/relationships/image" Target="../media/image15.png"/><Relationship Id="rId22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26.jpe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jpeg"/><Relationship Id="rId8" Type="http://schemas.openxmlformats.org/officeDocument/2006/relationships/image" Target="../media/image39.gif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image" Target="../media/image42.png"/><Relationship Id="rId12" Type="http://schemas.openxmlformats.org/officeDocument/2006/relationships/image" Target="../media/image43.png"/><Relationship Id="rId13" Type="http://schemas.openxmlformats.org/officeDocument/2006/relationships/image" Target="../media/image44.jpeg"/><Relationship Id="rId14" Type="http://schemas.openxmlformats.org/officeDocument/2006/relationships/image" Target="../media/image34.png"/><Relationship Id="rId15" Type="http://schemas.openxmlformats.org/officeDocument/2006/relationships/image" Target="../media/image35.jpe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14.jpeg"/><Relationship Id="rId20" Type="http://schemas.openxmlformats.org/officeDocument/2006/relationships/image" Target="../media/image15.png"/><Relationship Id="rId21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svg"/><Relationship Id="rId7" Type="http://schemas.openxmlformats.org/officeDocument/2006/relationships/image" Target="../media/image52.png"/><Relationship Id="rId8" Type="http://schemas.openxmlformats.org/officeDocument/2006/relationships/image" Target="../media/image14.jpeg"/><Relationship Id="rId9" Type="http://schemas.openxmlformats.org/officeDocument/2006/relationships/image" Target="../media/image15.png"/><Relationship Id="rId10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svg"/><Relationship Id="rId3" Type="http://schemas.openxmlformats.org/officeDocument/2006/relationships/image" Target="../media/image55.png"/><Relationship Id="rId4" Type="http://schemas.openxmlformats.org/officeDocument/2006/relationships/image" Target="../media/image56.svg"/><Relationship Id="rId5" Type="http://schemas.openxmlformats.org/officeDocument/2006/relationships/image" Target="../media/image14.jpeg"/><Relationship Id="rId6" Type="http://schemas.openxmlformats.org/officeDocument/2006/relationships/image" Target="../media/image15.png"/><Relationship Id="rId7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microsoft.com/office/2007/relationships/diagramDrawing" Target="../diagrams/drawing1.xml"/><Relationship Id="rId6" Type="http://schemas.openxmlformats.org/officeDocument/2006/relationships/diagramData" Target="../diagrams/data2.xml"/><Relationship Id="rId7" Type="http://schemas.openxmlformats.org/officeDocument/2006/relationships/diagramLayout" Target="../diagrams/layout2.xml"/><Relationship Id="rId8" Type="http://schemas.openxmlformats.org/officeDocument/2006/relationships/diagramQuickStyle" Target="../diagrams/quickStyle2.xml"/><Relationship Id="rId9" Type="http://schemas.openxmlformats.org/officeDocument/2006/relationships/diagramColors" Target="../diagrams/colors2.xml"/><Relationship Id="rId10" Type="http://schemas.microsoft.com/office/2007/relationships/diagramDrawing" Target="../diagrams/drawing2.xml"/><Relationship Id="rId11" Type="http://schemas.openxmlformats.org/officeDocument/2006/relationships/diagramData" Target="../diagrams/data3.xml"/><Relationship Id="rId12" Type="http://schemas.openxmlformats.org/officeDocument/2006/relationships/diagramLayout" Target="../diagrams/layout3.xml"/><Relationship Id="rId13" Type="http://schemas.openxmlformats.org/officeDocument/2006/relationships/diagramQuickStyle" Target="../diagrams/quickStyle3.xml"/><Relationship Id="rId14" Type="http://schemas.openxmlformats.org/officeDocument/2006/relationships/diagramColors" Target="../diagrams/colors3.xml"/><Relationship Id="rId15" Type="http://schemas.microsoft.com/office/2007/relationships/diagramDrawing" Target="../diagrams/drawing3.xml"/><Relationship Id="rId16" Type="http://schemas.openxmlformats.org/officeDocument/2006/relationships/image" Target="../media/image14.jpeg"/><Relationship Id="rId17" Type="http://schemas.openxmlformats.org/officeDocument/2006/relationships/image" Target="../media/image15.png"/><Relationship Id="rId18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14.jpeg"/><Relationship Id="rId5" Type="http://schemas.openxmlformats.org/officeDocument/2006/relationships/image" Target="../media/image15.png"/><Relationship Id="rId6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2.png"/><Relationship Id="rId5" Type="http://schemas.openxmlformats.org/officeDocument/2006/relationships/image" Target="../media/image62.png"/><Relationship Id="rId6" Type="http://schemas.openxmlformats.org/officeDocument/2006/relationships/image" Target="../media/image62.png"/><Relationship Id="rId7" Type="http://schemas.openxmlformats.org/officeDocument/2006/relationships/image" Target="../media/image14.jpeg"/><Relationship Id="rId8" Type="http://schemas.openxmlformats.org/officeDocument/2006/relationships/image" Target="../media/image15.png"/><Relationship Id="rId9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2.png"/><Relationship Id="rId5" Type="http://schemas.openxmlformats.org/officeDocument/2006/relationships/image" Target="../media/image62.png"/><Relationship Id="rId6" Type="http://schemas.openxmlformats.org/officeDocument/2006/relationships/image" Target="../media/image62.png"/><Relationship Id="rId7" Type="http://schemas.openxmlformats.org/officeDocument/2006/relationships/image" Target="../media/image14.jpeg"/><Relationship Id="rId8" Type="http://schemas.openxmlformats.org/officeDocument/2006/relationships/image" Target="../media/image15.png"/><Relationship Id="rId9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hasCustomPrompt="1"/>
          </p:nvPr>
        </p:nvSpPr>
        <p:spPr>
          <a:xfrm>
            <a:off x="684720" y="2408400"/>
            <a:ext cx="9335880" cy="198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4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QUANTUM IBER_IA</a:t>
            </a:r>
            <a:endParaRPr lang="es-ES" sz="4800" b="0" i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8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Impulso estratégico de las capacidades en tecnologías cuánticas e inteligencia artificial en el espacio ibérico transfronterizo</a:t>
            </a:r>
            <a:endParaRPr lang="es-ES" sz="2800" b="0" i="1" u="none" strike="noStrike">
              <a:solidFill>
                <a:schemeClr val="accent1"/>
              </a:solidFill>
              <a:effectLst/>
              <a:uFillTx/>
              <a:latin typeface="Arial"/>
            </a:endParaRPr>
          </a:p>
        </p:txBody>
      </p:sp>
      <p:pic>
        <p:nvPicPr>
          <p:cNvPr id="69" name="Picture 4"/>
          <p:cNvPicPr/>
          <p:nvPr/>
        </p:nvPicPr>
        <p:blipFill>
          <a:blip r:embed="rId1"/>
          <a:stretch/>
        </p:blipFill>
        <p:spPr>
          <a:xfrm>
            <a:off x="255600" y="258480"/>
            <a:ext cx="6744960" cy="2149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Text Placeholder 1"/>
          <p:cNvSpPr/>
          <p:nvPr/>
        </p:nvSpPr>
        <p:spPr>
          <a:xfrm>
            <a:off x="684720" y="5058720"/>
            <a:ext cx="10259640" cy="58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s-ES" sz="1400" b="1" u="none" strike="noStrike">
                <a:solidFill>
                  <a:schemeClr val="accent2"/>
                </a:solidFill>
                <a:effectLst/>
                <a:uFillTx/>
                <a:latin typeface="Arial"/>
              </a:rPr>
              <a:t>Presentación del proyecto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hasCustomPrompt="1"/>
          </p:nvPr>
        </p:nvSpPr>
        <p:spPr>
          <a:xfrm>
            <a:off x="2009880" y="2694600"/>
            <a:ext cx="2682360" cy="197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ctr" defTabSz="4572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01</a:t>
            </a:r>
            <a:endParaRPr lang="es-ES" sz="12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hasCustomPrompt="1"/>
          </p:nvPr>
        </p:nvSpPr>
        <p:spPr>
          <a:xfrm>
            <a:off x="5284800" y="1930320"/>
            <a:ext cx="6093360" cy="3294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4572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4000" b="1" u="none" spc="300" strike="noStrike">
                <a:solidFill>
                  <a:schemeClr val="lt1"/>
                </a:solidFill>
                <a:effectLst/>
                <a:uFillTx/>
                <a:latin typeface="Arial"/>
              </a:rPr>
              <a:t>Contexto </a:t>
            </a:r>
            <a:endParaRPr lang="es-ES" sz="4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sldNum" idx="8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20E50AA-3BEE-4497-A7E1-A107D3747AC7}" type="slidenum">
              <a:rPr lang="es-ES" sz="1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sldNum" idx="9"/>
          </p:nvPr>
        </p:nvSpPr>
        <p:spPr>
          <a:xfrm>
            <a:off x="11198880" y="6591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1C0141-A286-4767-9B19-9CC690B9D4DE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75" name="Grupo 10"/>
          <p:cNvGrpSpPr/>
          <p:nvPr/>
        </p:nvGrpSpPr>
        <p:grpSpPr>
          <a:xfrm>
            <a:off x="331920" y="1720440"/>
            <a:ext cx="10102320" cy="4857480"/>
            <a:chOff x="331920" y="1720440"/>
            <a:chExt cx="10102320" cy="4857480"/>
          </a:xfrm>
        </p:grpSpPr>
        <p:pic>
          <p:nvPicPr>
            <p:cNvPr id="76" name="Imagen 1"/>
            <p:cNvPicPr/>
            <p:nvPr/>
          </p:nvPicPr>
          <p:blipFill>
            <a:blip r:embed="rId1"/>
            <a:stretch/>
          </p:blipFill>
          <p:spPr>
            <a:xfrm>
              <a:off x="331920" y="1720440"/>
              <a:ext cx="8503200" cy="4197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7" name="Elipse 2"/>
            <p:cNvSpPr/>
            <p:nvPr/>
          </p:nvSpPr>
          <p:spPr>
            <a:xfrm>
              <a:off x="9228960" y="1903680"/>
              <a:ext cx="852840" cy="825120"/>
            </a:xfrm>
            <a:custGeom>
              <a:avLst/>
              <a:gdLst>
                <a:gd name="textAreaLeft" fmla="*/ 124920 w 852840"/>
                <a:gd name="textAreaRight" fmla="*/ 727920 w 852840"/>
                <a:gd name="textAreaTop" fmla="*/ 120600 h 825120"/>
                <a:gd name="textAreaBottom" fmla="*/ 704520 h 825120"/>
              </a:gdLst>
              <a:ahLst/>
              <a:cxnLst/>
              <a:rect l="textAreaLeft" t="textAreaTop" r="textAreaRight" b="textAreaBottom"/>
              <a:pathLst>
                <a:path w="22325" h="21600">
                  <a:moveTo>
                    <a:pt x="0" y="10800"/>
                  </a:moveTo>
                  <a:lnTo>
                    <a:pt x="0" y="10800"/>
                  </a:lnTo>
                  <a:arcTo wR="0" hR="0" stAng="0" swAng="0"/>
                  <a:lnTo>
                    <a:pt x="0" y="10800"/>
                  </a:lnTo>
                  <a:arcTo wR="11163" hR="10800" stAng="-10800000" swAng="21550000"/>
                  <a:close/>
                </a:path>
              </a:pathLst>
            </a:custGeom>
            <a:solidFill>
              <a:srgbClr val="F399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ctr" anchorCtr="1">
              <a:noAutofit/>
            </a:bodyPr>
            <a:p>
              <a:pPr algn="ctr">
                <a:lnSpc>
                  <a:spcPct val="100000"/>
                </a:lnSpc>
              </a:pPr>
              <a:r>
                <a:rPr lang="gl-ES" sz="1200" b="1" u="none" strike="noStrike">
                  <a:solidFill>
                    <a:srgbClr val="FFFFFF"/>
                  </a:solidFill>
                  <a:effectLst/>
                  <a:uFillTx/>
                  <a:latin typeface="Xunta Sans"/>
                  <a:ea typeface="Microsoft YaHei"/>
                </a:rPr>
                <a:t>2025</a:t>
              </a:r>
              <a:endParaRPr lang="es-E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8" name="Rectángulo 1"/>
            <p:cNvSpPr/>
            <p:nvPr/>
          </p:nvSpPr>
          <p:spPr>
            <a:xfrm>
              <a:off x="8763120" y="2769480"/>
              <a:ext cx="1671120" cy="110808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399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ctr" anchorCtr="1">
              <a:noAutofit/>
            </a:bodyPr>
            <a:p>
              <a:pPr algn="ctr">
                <a:lnSpc>
                  <a:spcPct val="120000"/>
                </a:lnSpc>
              </a:pPr>
              <a:r>
                <a:rPr lang="en-US" sz="1200" b="0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Procurement process </a:t>
              </a:r>
              <a:r>
                <a:rPr lang="en-US" sz="1200" b="1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2</a:t>
              </a:r>
              <a:r>
                <a:rPr lang="en-US" sz="1386" b="1" u="none" strike="noStrike" baseline="30000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nd.</a:t>
              </a:r>
              <a:r>
                <a:rPr lang="en-US" sz="1200" b="1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Quantum Computer</a:t>
              </a:r>
              <a:endParaRPr lang="es-E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200" b="0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Telefónica &amp; IQM</a:t>
              </a:r>
              <a:endParaRPr lang="es-E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79" name="Gráfico 1"/>
            <p:cNvPicPr/>
            <p:nvPr/>
          </p:nvPicPr>
          <p:blipFill>
            <a:blip r:embed="rId2"/>
            <a:stretch/>
          </p:blipFill>
          <p:spPr>
            <a:xfrm flipH="1">
              <a:off x="8489160" y="1720440"/>
              <a:ext cx="724680" cy="30348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0" name="CuadroTexto 1"/>
            <p:cNvSpPr txBox="1"/>
            <p:nvPr/>
          </p:nvSpPr>
          <p:spPr>
            <a:xfrm>
              <a:off x="7096320" y="5164560"/>
              <a:ext cx="1563840" cy="1066680"/>
            </a:xfrm>
            <a:prstGeom prst="rect">
              <a:avLst/>
            </a:prstGeom>
            <a:solidFill>
              <a:srgbClr val="A9D18E"/>
            </a:solidFill>
            <a:ln w="0">
              <a:noFill/>
            </a:ln>
          </p:spPr>
          <p:txBody>
            <a:bodyPr anchor="t">
              <a:spAutoFit/>
            </a:bodyPr>
            <a:p>
              <a:pPr>
                <a:lnSpc>
                  <a:spcPct val="100000"/>
                </a:lnSpc>
              </a:pPr>
              <a:r>
                <a:rPr lang="en-US" sz="1200" b="0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Noto Sans"/>
                </a:rPr>
                <a:t>Deployment of the </a:t>
              </a:r>
              <a:r>
                <a:rPr lang="en-US" sz="1200" b="1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Noto Sans"/>
                </a:rPr>
                <a:t>QKD terrestrial line </a:t>
              </a:r>
              <a:r>
                <a:rPr lang="en-US" sz="1200" b="0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Noto Sans"/>
                </a:rPr>
                <a:t>Vigo – Santiago (120 km)</a:t>
              </a:r>
              <a:endParaRPr lang="es-E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1" name="CuadroTexto 2"/>
            <p:cNvSpPr txBox="1"/>
            <p:nvPr/>
          </p:nvSpPr>
          <p:spPr>
            <a:xfrm>
              <a:off x="7096320" y="5972400"/>
              <a:ext cx="1563840" cy="605520"/>
            </a:xfrm>
            <a:prstGeom prst="rect">
              <a:avLst/>
            </a:prstGeom>
            <a:solidFill>
              <a:srgbClr val="A9D18E"/>
            </a:solidFill>
            <a:ln w="0">
              <a:noFill/>
            </a:ln>
          </p:spPr>
          <p:txBody>
            <a:bodyPr anchor="t">
              <a:spAutoFit/>
            </a:bodyPr>
            <a:p>
              <a:pPr>
                <a:lnSpc>
                  <a:spcPct val="100000"/>
                </a:lnSpc>
              </a:pPr>
              <a:r>
                <a:rPr lang="en-US" sz="1050" b="1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Noto Sans"/>
                </a:rPr>
                <a:t>QEX (Quantum Excellence Center )  </a:t>
              </a:r>
              <a:r>
                <a:rPr lang="es-ES" sz="1050" b="0" u="none" strike="noStrike">
                  <a:solidFill>
                    <a:srgbClr val="262B38"/>
                  </a:solidFill>
                  <a:effectLst/>
                  <a:uFillTx/>
                  <a:latin typeface="Xunta Sans"/>
                  <a:ea typeface="Microsoft YaHei"/>
                </a:rPr>
                <a:t>EuroHPC JU</a:t>
              </a:r>
              <a:endParaRPr lang="es-ES" sz="105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2" name="Rectángulo 2"/>
            <p:cNvSpPr/>
            <p:nvPr/>
          </p:nvSpPr>
          <p:spPr>
            <a:xfrm>
              <a:off x="8763120" y="3957120"/>
              <a:ext cx="1671120" cy="110844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399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ctr" anchorCtr="1">
              <a:noAutofit/>
            </a:bodyPr>
            <a:p>
              <a:pPr algn="ctr">
                <a:lnSpc>
                  <a:spcPct val="100000"/>
                </a:lnSpc>
              </a:pPr>
              <a:r>
                <a:rPr lang="en-US" sz="1100" b="1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IBERIAN QCI</a:t>
              </a:r>
              <a:endParaRPr lang="es-ES" sz="11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100" b="0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(</a:t>
              </a:r>
              <a:r>
                <a:rPr lang="es-ES" sz="1100" b="0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Iberian Quantum Communication Infrastructure)</a:t>
              </a:r>
              <a:endParaRPr lang="es-ES" sz="11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3" name="Rectángulo 3"/>
            <p:cNvSpPr/>
            <p:nvPr/>
          </p:nvSpPr>
          <p:spPr>
            <a:xfrm>
              <a:off x="8763120" y="5169600"/>
              <a:ext cx="1671120" cy="6915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399E4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ctr" anchorCtr="1">
              <a:noAutofit/>
            </a:bodyPr>
            <a:p>
              <a:pPr algn="ctr">
                <a:lnSpc>
                  <a:spcPct val="100000"/>
                </a:lnSpc>
              </a:pPr>
              <a:r>
                <a:rPr lang="gl-ES" sz="1200" b="1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Quantum-IberIA</a:t>
              </a:r>
              <a:br>
                <a:rPr sz="1200"/>
              </a:br>
              <a:r>
                <a:rPr lang="gl-ES" sz="1200" b="0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Interreg Poctep</a:t>
              </a:r>
              <a:endParaRPr lang="es-E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4" name="Rectángulo 4"/>
            <p:cNvSpPr/>
            <p:nvPr/>
          </p:nvSpPr>
          <p:spPr>
            <a:xfrm>
              <a:off x="5434920" y="5972400"/>
              <a:ext cx="1564200" cy="50580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E4D7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ctr">
              <a:noAutofit/>
            </a:bodyPr>
            <a:p>
              <a:pPr>
                <a:lnSpc>
                  <a:spcPct val="100000"/>
                </a:lnSpc>
              </a:pPr>
              <a:r>
                <a:rPr lang="en-GB" sz="1200" b="1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Gradiant </a:t>
              </a:r>
              <a:r>
                <a:rPr lang="en-GB" sz="1200" b="0" u="none" strike="noStrike">
                  <a:solidFill>
                    <a:srgbClr val="000000"/>
                  </a:solidFill>
                  <a:effectLst/>
                  <a:uFillTx/>
                  <a:latin typeface="Xunta Sans"/>
                  <a:ea typeface="Microsoft YaHei"/>
                </a:rPr>
                <a:t>Quantum Optic Lab</a:t>
              </a:r>
              <a:endParaRPr lang="es-E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5" name="CuadroTexto 35"/>
          <p:cNvSpPr txBox="1"/>
          <p:nvPr/>
        </p:nvSpPr>
        <p:spPr>
          <a:xfrm>
            <a:off x="3601800" y="781560"/>
            <a:ext cx="6580440" cy="774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p>
            <a:pPr algn="r">
              <a:lnSpc>
                <a:spcPct val="100000"/>
              </a:lnSpc>
            </a:pPr>
            <a:r>
              <a:rPr lang="en-US" sz="3600" b="1" u="none" strike="noStrike">
                <a:solidFill>
                  <a:srgbClr val="0070C0"/>
                </a:solidFill>
                <a:effectLst/>
                <a:uFillTx/>
                <a:latin typeface="Xunta Sans"/>
                <a:ea typeface="Noto Sans"/>
              </a:rPr>
              <a:t>Galician Quantum Path</a:t>
            </a:r>
            <a:endParaRPr lang="es-E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Elipse 12"/>
          <p:cNvSpPr/>
          <p:nvPr/>
        </p:nvSpPr>
        <p:spPr>
          <a:xfrm>
            <a:off x="10890360" y="1903680"/>
            <a:ext cx="777240" cy="825120"/>
          </a:xfrm>
          <a:custGeom>
            <a:avLst/>
            <a:gdLst>
              <a:gd name="textAreaLeft" fmla="*/ 113760 w 777240"/>
              <a:gd name="textAreaRight" fmla="*/ 663480 w 777240"/>
              <a:gd name="textAreaTop" fmla="*/ 120600 h 825120"/>
              <a:gd name="textAreaBottom" fmla="*/ 704520 h 825120"/>
            </a:gdLst>
            <a:ahLst/>
            <a:cxnLst/>
            <a:rect l="textAreaLeft" t="textAreaTop" r="textAreaRight" b="textAreaBottom"/>
            <a:pathLst>
              <a:path w="21600" h="22930">
                <a:moveTo>
                  <a:pt x="0" y="11465"/>
                </a:moveTo>
                <a:lnTo>
                  <a:pt x="0" y="11465"/>
                </a:lnTo>
                <a:arcTo wR="0" hR="0" stAng="0" swAng="0"/>
                <a:lnTo>
                  <a:pt x="0" y="11465"/>
                </a:lnTo>
                <a:arcTo wR="10800" hR="11465" stAng="-10800000" swAng="21550000"/>
                <a:close/>
              </a:path>
            </a:pathLst>
          </a:custGeom>
          <a:solidFill>
            <a:srgbClr val="4472C4"/>
          </a:solidFill>
          <a:ln w="12600">
            <a:solidFill>
              <a:srgbClr val="2F528F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gl-ES" sz="1200" b="0" u="none" strike="noStrike">
                <a:solidFill>
                  <a:srgbClr val="FFFFFF"/>
                </a:solidFill>
                <a:effectLst/>
                <a:uFillTx/>
                <a:latin typeface="Xunta Sans"/>
              </a:rPr>
              <a:t>2026</a:t>
            </a:r>
            <a:endParaRPr lang="es-E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Rectángulo 5"/>
          <p:cNvSpPr/>
          <p:nvPr/>
        </p:nvSpPr>
        <p:spPr>
          <a:xfrm>
            <a:off x="10533960" y="2779920"/>
            <a:ext cx="1526040" cy="1097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4472C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pPr algn="ctr">
              <a:lnSpc>
                <a:spcPct val="120000"/>
              </a:lnSpc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Xunta Sans"/>
                <a:ea typeface="Microsoft YaHei"/>
              </a:rPr>
              <a:t>EQUIVALEMT</a:t>
            </a:r>
            <a:endParaRPr lang="es-E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>
              <a:lnSpc>
                <a:spcPct val="120000"/>
              </a:lnSpc>
            </a:pPr>
            <a:r>
              <a:rPr lang="en-US" sz="1100" b="0" u="none" strike="noStrike">
                <a:solidFill>
                  <a:srgbClr val="FFFFFF"/>
                </a:solidFill>
                <a:effectLst/>
                <a:uFillTx/>
                <a:latin typeface="Xunta Sans"/>
                <a:ea typeface="Microsoft YaHei"/>
              </a:rPr>
              <a:t>(Regional Innovation Valley on Quantum Technologies)</a:t>
            </a:r>
            <a:endParaRPr lang="es-E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8" name=""/>
          <p:cNvPicPr/>
          <p:nvPr/>
        </p:nvPicPr>
        <p:blipFill>
          <a:blip r:embed="rId3"/>
          <a:stretch/>
        </p:blipFill>
        <p:spPr>
          <a:xfrm>
            <a:off x="607320" y="36000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"/>
          <p:cNvPicPr/>
          <p:nvPr/>
        </p:nvPicPr>
        <p:blipFill>
          <a:blip r:embed="rId4"/>
          <a:stretch/>
        </p:blipFill>
        <p:spPr>
          <a:xfrm>
            <a:off x="1026000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sldNum" idx="10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580DDAE-0F26-4870-89CF-9B903ABB890C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Rectángulo 64"/>
          <p:cNvSpPr/>
          <p:nvPr/>
        </p:nvSpPr>
        <p:spPr>
          <a:xfrm>
            <a:off x="685800" y="2340000"/>
            <a:ext cx="6334200" cy="2651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DEEBF7"/>
          </a:solidFill>
          <a:ln w="12600">
            <a:solidFill>
              <a:srgbClr val="007BC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Marcador de texto 2"/>
          <p:cNvSpPr txBox="1"/>
          <p:nvPr/>
        </p:nvSpPr>
        <p:spPr>
          <a:xfrm>
            <a:off x="784080" y="2340000"/>
            <a:ext cx="5141880" cy="1661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5000" lnSpcReduction="19999"/>
          </a:bodyPr>
          <a:p>
            <a:pPr>
              <a:lnSpc>
                <a:spcPct val="120000"/>
              </a:lnSpc>
              <a:spcBef>
                <a:spcPts val="1001"/>
              </a:spcBef>
            </a:pP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Xunta Sans"/>
                <a:ea typeface="Noto Sans"/>
              </a:rPr>
              <a:t>Collaborative network 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Xunta Sans"/>
                <a:ea typeface="Noto Sans"/>
              </a:rPr>
              <a:t>established</a:t>
            </a:r>
            <a:r>
              <a:rPr lang="en-US" sz="2800" b="1" u="none" strike="noStrike">
                <a:solidFill>
                  <a:srgbClr val="000000"/>
                </a:solidFill>
                <a:effectLst/>
                <a:uFillTx/>
                <a:latin typeface="Xunta Sans"/>
                <a:ea typeface="Noto Sans"/>
              </a:rPr>
              <a:t> </a:t>
            </a: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Xunta Sans"/>
                <a:ea typeface="Noto Sans"/>
              </a:rPr>
              <a:t>in Galicia in 2023 providing response to different challenges of the ecosystem of quantum technologies such as promoting public-private collaborations, knowledge generation, talent and investments attraction, and use cases development.</a:t>
            </a:r>
            <a:endParaRPr lang="es-ES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3" name="CuadroTexto 31"/>
          <p:cNvSpPr txBox="1"/>
          <p:nvPr/>
        </p:nvSpPr>
        <p:spPr>
          <a:xfrm>
            <a:off x="304560" y="1263240"/>
            <a:ext cx="12204000" cy="644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p>
            <a:pPr>
              <a:lnSpc>
                <a:spcPct val="100000"/>
              </a:lnSpc>
            </a:pPr>
            <a:r>
              <a:rPr lang="en-US" sz="4000" b="1" u="none" strike="noStrike">
                <a:solidFill>
                  <a:srgbClr val="0070C0"/>
                </a:solidFill>
                <a:effectLst/>
                <a:uFillTx/>
                <a:latin typeface="Xunta Sans"/>
                <a:ea typeface="Noto Sans"/>
              </a:rPr>
              <a:t>Galician Network of  Quantum Technologies</a:t>
            </a:r>
            <a:endParaRPr lang="es-ES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4" name="Imagen 35"/>
          <p:cNvPicPr/>
          <p:nvPr/>
        </p:nvPicPr>
        <p:blipFill>
          <a:blip r:embed="rId1"/>
          <a:stretch/>
        </p:blipFill>
        <p:spPr>
          <a:xfrm>
            <a:off x="7229880" y="2340000"/>
            <a:ext cx="4290120" cy="275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"/>
          <p:cNvPicPr/>
          <p:nvPr/>
        </p:nvPicPr>
        <p:blipFill>
          <a:blip r:embed="rId2"/>
          <a:stretch/>
        </p:blipFill>
        <p:spPr>
          <a:xfrm>
            <a:off x="427320" y="36000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6" name=""/>
          <p:cNvPicPr/>
          <p:nvPr/>
        </p:nvPicPr>
        <p:blipFill>
          <a:blip r:embed="rId3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ldNum" idx="11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86CD844-FD88-4EA3-B538-775DDB8EF52A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4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98" name="Imagen 38"/>
          <p:cNvPicPr/>
          <p:nvPr/>
        </p:nvPicPr>
        <p:blipFill>
          <a:blip r:embed="rId1"/>
          <a:stretch/>
        </p:blipFill>
        <p:spPr>
          <a:xfrm>
            <a:off x="3774240" y="2414160"/>
            <a:ext cx="2228040" cy="1828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9" name="Marcador de contenido 1"/>
          <p:cNvPicPr/>
          <p:nvPr/>
        </p:nvPicPr>
        <p:blipFill>
          <a:blip r:embed="rId2"/>
          <a:stretch/>
        </p:blipFill>
        <p:spPr>
          <a:xfrm>
            <a:off x="5824800" y="2158920"/>
            <a:ext cx="5181480" cy="4449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Flecha: hacia abajo 1"/>
          <p:cNvSpPr/>
          <p:nvPr/>
        </p:nvSpPr>
        <p:spPr>
          <a:xfrm rot="5400000">
            <a:off x="2394000" y="4515480"/>
            <a:ext cx="618120" cy="2142000"/>
          </a:xfrm>
          <a:custGeom>
            <a:avLst/>
            <a:gdLst>
              <a:gd name="textAreaLeft" fmla="*/ 154440 w 618120"/>
              <a:gd name="textAreaRight" fmla="*/ 463680 w 618120"/>
              <a:gd name="textAreaTop" fmla="*/ 0 h 2142000"/>
              <a:gd name="textAreaBottom" fmla="*/ 1987560 h 21420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5400" y="0"/>
                </a:moveTo>
                <a:lnTo>
                  <a:pt x="5400" y="18483"/>
                </a:lnTo>
                <a:lnTo>
                  <a:pt x="0" y="18483"/>
                </a:lnTo>
                <a:lnTo>
                  <a:pt x="10800" y="21600"/>
                </a:lnTo>
                <a:lnTo>
                  <a:pt x="21600" y="18483"/>
                </a:lnTo>
                <a:lnTo>
                  <a:pt x="16200" y="18483"/>
                </a:lnTo>
                <a:lnTo>
                  <a:pt x="16200" y="0"/>
                </a:lnTo>
                <a:close/>
              </a:path>
            </a:pathLst>
          </a:custGeom>
          <a:gradFill rotWithShape="0">
            <a:gsLst>
              <a:gs pos="0">
                <a:srgbClr val="AFAFAF"/>
              </a:gs>
              <a:gs pos="100000">
                <a:srgbClr val="A5A5A5"/>
              </a:gs>
            </a:gsLst>
            <a:lin ang="5400000"/>
          </a:gradFill>
          <a:ln w="6480">
            <a:solidFill>
              <a:srgbClr val="A5A5A5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 anchorCtr="1">
            <a:noAutofit/>
          </a:bodyPr>
          <a:p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CuadroTexto 36"/>
          <p:cNvSpPr txBox="1"/>
          <p:nvPr/>
        </p:nvSpPr>
        <p:spPr>
          <a:xfrm>
            <a:off x="550080" y="1111680"/>
            <a:ext cx="11246760" cy="627480"/>
          </a:xfrm>
          <a:prstGeom prst="rect">
            <a:avLst/>
          </a:prstGeom>
          <a:noFill/>
          <a:ln w="0">
            <a:noFill/>
          </a:ln>
        </p:spPr>
        <p:txBody>
          <a:bodyPr anchor="t">
            <a:spAutoFit/>
          </a:bodyPr>
          <a:p>
            <a:pPr>
              <a:lnSpc>
                <a:spcPct val="100000"/>
              </a:lnSpc>
            </a:pPr>
            <a:r>
              <a:rPr lang="en-US" sz="2800" b="1" u="none" strike="noStrike">
                <a:solidFill>
                  <a:srgbClr val="0070C0"/>
                </a:solidFill>
                <a:effectLst/>
                <a:uFillTx/>
                <a:latin typeface="Xunta Sans"/>
                <a:ea typeface="Noto Sans"/>
              </a:rPr>
              <a:t>Galicia Research and Innovation Plan 2025-2027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2" name="Imagen 39"/>
          <p:cNvPicPr/>
          <p:nvPr/>
        </p:nvPicPr>
        <p:blipFill>
          <a:blip r:embed="rId3"/>
          <a:stretch/>
        </p:blipFill>
        <p:spPr>
          <a:xfrm>
            <a:off x="1185840" y="2413440"/>
            <a:ext cx="2588400" cy="365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Rectángulo 75"/>
          <p:cNvSpPr/>
          <p:nvPr/>
        </p:nvSpPr>
        <p:spPr>
          <a:xfrm>
            <a:off x="550080" y="1697400"/>
            <a:ext cx="5542200" cy="396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t">
            <a:spAutoFit/>
          </a:bodyPr>
          <a:p>
            <a:pPr>
              <a:lnSpc>
                <a:spcPct val="100000"/>
              </a:lnSpc>
            </a:pPr>
            <a:r>
              <a:rPr lang="en-GB" sz="2400" b="1" u="none" strike="noStrike">
                <a:solidFill>
                  <a:srgbClr val="000000"/>
                </a:solidFill>
                <a:effectLst/>
                <a:uFillTx/>
                <a:latin typeface="Xunta Sans"/>
                <a:ea typeface="Noto Sans"/>
              </a:rPr>
              <a:t>Quantum as a “HIGHT-IMPACT LINE”</a:t>
            </a:r>
            <a:endParaRPr lang="es-E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4" name=""/>
          <p:cNvPicPr/>
          <p:nvPr/>
        </p:nvPicPr>
        <p:blipFill>
          <a:blip r:embed="rId4"/>
          <a:stretch/>
        </p:blipFill>
        <p:spPr>
          <a:xfrm>
            <a:off x="607320" y="20412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5" name=""/>
          <p:cNvPicPr/>
          <p:nvPr/>
        </p:nvPicPr>
        <p:blipFill>
          <a:blip r:embed="rId5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/>
          </p:nvPr>
        </p:nvSpPr>
        <p:spPr>
          <a:xfrm>
            <a:off x="2009880" y="2694600"/>
            <a:ext cx="2682360" cy="197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ctr" defTabSz="4572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120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02</a:t>
            </a:r>
            <a:endParaRPr lang="es-ES" sz="12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5284800" y="1930320"/>
            <a:ext cx="6093360" cy="3294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4572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4000" b="1" u="none" spc="300" strike="noStrike">
                <a:solidFill>
                  <a:schemeClr val="lt1"/>
                </a:solidFill>
                <a:effectLst/>
                <a:uFillTx/>
                <a:latin typeface="Arial"/>
              </a:rPr>
              <a:t>El proyecto</a:t>
            </a:r>
            <a:endParaRPr lang="es-ES" sz="4000" b="1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sldNum" idx="12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6298611-E4FC-49CE-B1E0-2E8B5625CE54}" type="slidenum">
              <a:rPr lang="es-ES" sz="100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Arial"/>
              </a:rPr>
              <a:t>4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sldNum" idx="13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1913841-EF16-46B3-8971-F764B79F34E2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4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Marcador de contenido 2"/>
          <p:cNvSpPr/>
          <p:nvPr/>
        </p:nvSpPr>
        <p:spPr>
          <a:xfrm>
            <a:off x="536400" y="1267200"/>
            <a:ext cx="10540080" cy="44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lnSpcReduction="9999"/>
          </a:bodyPr>
          <a:p>
            <a:pPr marL="91440" indent="-91440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r>
              <a:rPr lang="es-ES" sz="2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Apostar por las Tecnologías Cuánticas e IA</a:t>
            </a:r>
            <a:endParaRPr lang="es-E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1" name="Gráfico 22" descr="Red con relleno sólido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2195640" y="3162960"/>
            <a:ext cx="914040" cy="91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Gráfico 24" descr="Cuaderno de estrategias con relleno sólido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982400" y="4589640"/>
            <a:ext cx="914040" cy="91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CuadroTexto 26"/>
          <p:cNvSpPr/>
          <p:nvPr/>
        </p:nvSpPr>
        <p:spPr>
          <a:xfrm>
            <a:off x="3110040" y="3084480"/>
            <a:ext cx="5392800" cy="1200600"/>
          </a:xfrm>
          <a:prstGeom prst="rect">
            <a:avLst/>
          </a:prstGeom>
          <a:solidFill>
            <a:srgbClr val="FFFFFF"/>
          </a:solidFill>
          <a:ln>
            <a:solidFill>
              <a:srgbClr val="007BC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numCol="1" spcCol="1440" lIns="68760" tIns="68760" rIns="68760" bIns="68760" anchor="ctr">
            <a:noAutofit/>
          </a:bodyPr>
          <a:p>
            <a:pPr algn="ctr" defTabSz="800280">
              <a:lnSpc>
                <a:spcPct val="90000"/>
              </a:lnSpc>
              <a:spcAft>
                <a:spcPts val="629"/>
              </a:spcAft>
              <a:tabLst>
                <a:tab pos="0" algn="l"/>
              </a:tabLst>
            </a:pPr>
            <a:r>
              <a:rPr lang="en-GB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Centro Distribuido con varios nodos conectados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800280">
              <a:lnSpc>
                <a:spcPct val="90000"/>
              </a:lnSpc>
              <a:spcAft>
                <a:spcPts val="490"/>
              </a:spcAft>
              <a:tabLst>
                <a:tab pos="0" algn="l"/>
              </a:tabLst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Interconexión de los computadores cuánticos ya instalados en el espacio POCTEP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CuadroTexto 28"/>
          <p:cNvSpPr/>
          <p:nvPr/>
        </p:nvSpPr>
        <p:spPr>
          <a:xfrm>
            <a:off x="536400" y="1757880"/>
            <a:ext cx="5399640" cy="1200600"/>
          </a:xfrm>
          <a:prstGeom prst="rect">
            <a:avLst/>
          </a:prstGeom>
          <a:solidFill>
            <a:srgbClr val="FFFFFF"/>
          </a:solidFill>
          <a:ln>
            <a:solidFill>
              <a:srgbClr val="007BC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numCol="1" spcCol="1440" lIns="68760" tIns="68760" rIns="68760" bIns="68760" anchor="ctr">
            <a:noAutofit/>
          </a:bodyPr>
          <a:p>
            <a:pPr algn="ctr" defTabSz="800280">
              <a:lnSpc>
                <a:spcPct val="90000"/>
              </a:lnSpc>
              <a:spcAft>
                <a:spcPts val="629"/>
              </a:spcAft>
              <a:tabLst>
                <a:tab pos="0" algn="l"/>
              </a:tabLst>
            </a:pPr>
            <a:r>
              <a:rPr lang="en-GB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Ventaja competitiva en juego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800280">
              <a:lnSpc>
                <a:spcPct val="90000"/>
              </a:lnSpc>
              <a:spcAft>
                <a:spcPts val="490"/>
              </a:spcAft>
              <a:tabLst>
                <a:tab pos="0" algn="l"/>
              </a:tabLst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Las Tecnologías Cuánticas y la IA permitirán resolver problemas imposibles para ordenadores clásicos.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800280">
              <a:lnSpc>
                <a:spcPct val="90000"/>
              </a:lnSpc>
              <a:spcAft>
                <a:spcPts val="490"/>
              </a:spcAft>
              <a:tabLst>
                <a:tab pos="0" algn="l"/>
              </a:tabLst>
            </a:pPr>
            <a:r>
              <a:rPr lang="es-ES" sz="1400" b="1" u="none" strike="noStrike">
                <a:solidFill>
                  <a:srgbClr val="007BC4"/>
                </a:solidFill>
                <a:effectLst/>
                <a:uFillTx/>
                <a:latin typeface="Arial"/>
              </a:rPr>
              <a:t>Nueva era en la innovación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CuadroTexto 30"/>
          <p:cNvSpPr/>
          <p:nvPr/>
        </p:nvSpPr>
        <p:spPr>
          <a:xfrm>
            <a:off x="5936400" y="4410720"/>
            <a:ext cx="5392800" cy="1271880"/>
          </a:xfrm>
          <a:prstGeom prst="rect">
            <a:avLst/>
          </a:prstGeom>
          <a:solidFill>
            <a:srgbClr val="FFFFFF"/>
          </a:solidFill>
          <a:ln>
            <a:solidFill>
              <a:srgbClr val="007BC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numCol="1" spcCol="1440" lIns="68760" tIns="68760" rIns="68760" bIns="68760" anchor="ctr">
            <a:noAutofit/>
          </a:bodyPr>
          <a:p>
            <a:pPr algn="ctr" defTabSz="800280">
              <a:lnSpc>
                <a:spcPct val="90000"/>
              </a:lnSpc>
              <a:spcAft>
                <a:spcPts val="629"/>
              </a:spcAft>
            </a:pPr>
            <a:r>
              <a:rPr lang="en-GB" sz="18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Estrategia Clara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800280">
              <a:lnSpc>
                <a:spcPct val="90000"/>
              </a:lnSpc>
              <a:spcAft>
                <a:spcPts val="490"/>
              </a:spcAft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Modelo colaborativo, uniendo capacidades de universidades y centros tecnológicos públicos y privados que facilitará una infraestructura cuántica y de IA potente y sostenible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"/>
          <p:cNvPicPr/>
          <p:nvPr/>
        </p:nvPicPr>
        <p:blipFill>
          <a:blip r:embed="rId5"/>
          <a:stretch/>
        </p:blipFill>
        <p:spPr>
          <a:xfrm>
            <a:off x="607680" y="36036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"/>
          <p:cNvPicPr/>
          <p:nvPr/>
        </p:nvPicPr>
        <p:blipFill>
          <a:blip r:embed="rId6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sldNum" idx="14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8783DEC-3ACF-42A0-9F2B-D317B0890D5E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7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Marcador de contenido 2"/>
          <p:cNvSpPr/>
          <p:nvPr/>
        </p:nvSpPr>
        <p:spPr>
          <a:xfrm>
            <a:off x="536400" y="1926000"/>
            <a:ext cx="6364080" cy="410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marL="91440" indent="-91440"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Tw Cen MT"/>
              <a:buChar char=" "/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El proyecto </a:t>
            </a: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Quantum Iber_IA  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 ha presentado a la </a:t>
            </a: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7ª Convocatoria 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del Programa de cooperación transfronteriza INTERREG ESPAÑA-PORTUGAL (</a:t>
            </a: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POCTEP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).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" indent="-91440"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Tw Cen MT"/>
              <a:buChar char=" "/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Esta 7ª Convocatoria, destinada a  </a:t>
            </a: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operaciones de importancia estratégica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,</a:t>
            </a: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 dirige a proyectos plurirregionales que deben encuadrarse en un único objetivo específico y llevar a cabo una serie de acciones indicativa. </a:t>
            </a: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" indent="-91440"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Tw Cen MT"/>
              <a:buChar char=" "/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Impulsado desde la </a:t>
            </a: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Administración Pública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, este proyecto se enmarca en el </a:t>
            </a: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Objetivo específico 1.1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. (Desarrollo y la mejora de las capacidades de investigación e innovación y la implantación de tecnologías avanzadas).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" indent="-91440"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Tw Cen MT"/>
              <a:buChar char=" "/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Su objetivo es el de </a:t>
            </a: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posicionar el espacio transfronterizo ibérico como un referente en tecnologías avanzadas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, combinando el potencial de las tecnologías cuánticas (computación, comunicaciones y simulación) con la inteligencia artificial (IA) para impulsar la investigación, la innovación y la transferencia tecnológica.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Marcador de contenido 2"/>
          <p:cNvSpPr/>
          <p:nvPr/>
        </p:nvSpPr>
        <p:spPr>
          <a:xfrm>
            <a:off x="536400" y="1352160"/>
            <a:ext cx="10540080" cy="44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lnSpcReduction="9999"/>
          </a:bodyPr>
          <a:p>
            <a:pPr marL="91440" indent="-91440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r>
              <a:rPr lang="es-ES" sz="2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Poctep como Espacio de Oportunidad</a:t>
            </a:r>
            <a:endParaRPr lang="es-E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Rectangle 6"/>
          <p:cNvSpPr/>
          <p:nvPr/>
        </p:nvSpPr>
        <p:spPr>
          <a:xfrm>
            <a:off x="7860960" y="5146560"/>
            <a:ext cx="3652560" cy="910800"/>
          </a:xfrm>
          <a:prstGeom prst="rect">
            <a:avLst/>
          </a:prstGeom>
          <a:solidFill>
            <a:srgbClr val="134391"/>
          </a:solidFill>
          <a:ln>
            <a:solidFill>
              <a:srgbClr val="007BC4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s-ES" sz="2100" b="1" u="none" strike="noStrike" baseline="30000">
                <a:solidFill>
                  <a:srgbClr val="FFFFFF"/>
                </a:solidFill>
                <a:effectLst/>
                <a:uFillTx/>
                <a:latin typeface="Arial"/>
              </a:rPr>
              <a:t>          </a:t>
            </a:r>
            <a:endParaRPr lang="es-E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1750" b="1" u="none" strike="noStrike" baseline="30000">
                <a:solidFill>
                  <a:srgbClr val="FFFFFF"/>
                </a:solidFill>
                <a:effectLst/>
                <a:uFillTx/>
                <a:latin typeface="Arial"/>
              </a:rPr>
              <a:t>OE 1.1 - Desarrollo y la mejora de las capacidades de investigación e innovación y la implantación de tecnologías avanzadas.</a:t>
            </a:r>
            <a:endParaRPr lang="es-ES" sz="175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Rectangle 6"/>
          <p:cNvSpPr/>
          <p:nvPr/>
        </p:nvSpPr>
        <p:spPr>
          <a:xfrm>
            <a:off x="7860960" y="4072320"/>
            <a:ext cx="3652560" cy="1073880"/>
          </a:xfrm>
          <a:prstGeom prst="rect">
            <a:avLst/>
          </a:prstGeom>
          <a:solidFill>
            <a:srgbClr val="FFFFFF"/>
          </a:solidFill>
          <a:ln>
            <a:solidFill>
              <a:srgbClr val="C2E4F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s-ES" sz="1600" b="0" u="none" strike="noStrike" baseline="30000">
                <a:solidFill>
                  <a:srgbClr val="007BC4"/>
                </a:solidFill>
                <a:effectLst/>
                <a:uFillTx/>
                <a:latin typeface="Arial"/>
              </a:rPr>
              <a:t>Objetivo político 1 - Una Europa más competitiva e inteligente, promoviendo una transformación económica innovadora e inteligente y una conectividad regional a las tecnologías de la información y de las comunicaciones.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Rectangle 6"/>
          <p:cNvSpPr/>
          <p:nvPr/>
        </p:nvSpPr>
        <p:spPr>
          <a:xfrm>
            <a:off x="7860960" y="2781000"/>
            <a:ext cx="3652560" cy="1301760"/>
          </a:xfrm>
          <a:prstGeom prst="rect">
            <a:avLst/>
          </a:prstGeom>
          <a:solidFill>
            <a:srgbClr val="FFFFFF"/>
          </a:solidFill>
          <a:ln>
            <a:solidFill>
              <a:srgbClr val="C2E4F5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s-ES" sz="1600" b="1" u="none" strike="noStrike" baseline="30000">
                <a:solidFill>
                  <a:srgbClr val="007BC4"/>
                </a:solidFill>
                <a:effectLst/>
                <a:uFillTx/>
                <a:latin typeface="Arial"/>
              </a:rPr>
              <a:t>Prioridad 1. Aprovechar el potencial de la cooperación para consolidar el ecosistema de innovación, científico y tecnológico, potenciar la creación de redes de conocimiento y empresariales, fomentar la digitalización y mejorar la competitividad empresarial, en especial de pymes y micropymes.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4" name="Imagen 15"/>
          <p:cNvPicPr/>
          <p:nvPr/>
        </p:nvPicPr>
        <p:blipFill>
          <a:blip r:embed="rId1"/>
          <a:stretch/>
        </p:blipFill>
        <p:spPr>
          <a:xfrm>
            <a:off x="8634600" y="983880"/>
            <a:ext cx="2104920" cy="1741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"/>
          <p:cNvPicPr/>
          <p:nvPr/>
        </p:nvPicPr>
        <p:blipFill>
          <a:blip r:embed="rId2"/>
          <a:stretch/>
        </p:blipFill>
        <p:spPr>
          <a:xfrm>
            <a:off x="608040" y="36072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" name=""/>
          <p:cNvPicPr/>
          <p:nvPr/>
        </p:nvPicPr>
        <p:blipFill>
          <a:blip r:embed="rId3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ldNum" idx="15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06B48CA-AAA3-4C14-B896-A15F092A8C8D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8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Marcador de contenido 2"/>
          <p:cNvSpPr/>
          <p:nvPr/>
        </p:nvSpPr>
        <p:spPr>
          <a:xfrm>
            <a:off x="631800" y="2030400"/>
            <a:ext cx="10660320" cy="251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marL="91440" indent="-91440" algn="just" defTabSz="914400">
              <a:lnSpc>
                <a:spcPct val="11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Tw Cen MT"/>
              <a:buChar char=" "/>
            </a:pP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QUANTUM_IBER_IA tiene como objetivo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posicionar la zona POCTEP como un referente en tecnologías avanzadas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, combinando el potencial de las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tecnologías cuánticas 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(computación, comunicaciones y simulación) con la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inteligencia artificial 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(IA) para impulsar la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investigación, la innovación y la transferencia tecnológica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.</a:t>
            </a:r>
            <a:endParaRPr lang="es-E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" indent="-91440" algn="just" defTabSz="914400">
              <a:lnSpc>
                <a:spcPct val="11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Tw Cen MT"/>
              <a:buChar char=" "/>
            </a:pP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El proyecto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aprovechará infraestructuras existentes 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como supercomputadores, redes cuánticas y plataformas de IA para desarrollar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soluciones innovadoras en sectores estratégicos 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como agroalimentación, salud, energía o medio ambiente.</a:t>
            </a:r>
            <a:endParaRPr lang="es-E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" indent="-91440" algn="just" defTabSz="914400">
              <a:lnSpc>
                <a:spcPct val="11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Tw Cen MT"/>
              <a:buChar char=" "/>
            </a:pP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 fomentará la colaboración entre centros de investigación, empresas y entidades públicas, creando un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ecosistema de innovación híbrido cuántico-IA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que facilite el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acceso a tecnología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, la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atracción de talento internacional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y el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desarrollo de demostradores y casos de uso reales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.</a:t>
            </a:r>
            <a:endParaRPr lang="es-E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" indent="-91440" algn="just" defTabSz="914400">
              <a:lnSpc>
                <a:spcPct val="11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Tw Cen MT"/>
              <a:buChar char=" "/>
            </a:pP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Todo ello contribuirá a mejorar la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competitividad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, generar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empleo cualificado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, acelerar la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transformación digital 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del territorio y </a:t>
            </a:r>
            <a:r>
              <a:rPr lang="es-ES" sz="13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reducir brechas</a:t>
            </a:r>
            <a:r>
              <a:rPr lang="es-ES" sz="13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.</a:t>
            </a:r>
            <a:endParaRPr lang="es-E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Rectangle 5"/>
          <p:cNvSpPr/>
          <p:nvPr/>
        </p:nvSpPr>
        <p:spPr>
          <a:xfrm>
            <a:off x="2334960" y="5307840"/>
            <a:ext cx="3187800" cy="530280"/>
          </a:xfrm>
          <a:prstGeom prst="rect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accent4">
                  <a:lumMod val="20000"/>
                  <a:lumOff val="80000"/>
                </a:schemeClr>
              </a:solidFill>
              <a:effectLst/>
              <a:uFillTx/>
              <a:latin typeface="Arial"/>
            </a:endParaRPr>
          </a:p>
        </p:txBody>
      </p:sp>
      <p:sp>
        <p:nvSpPr>
          <p:cNvPr id="130" name="TextBox 9"/>
          <p:cNvSpPr/>
          <p:nvPr/>
        </p:nvSpPr>
        <p:spPr>
          <a:xfrm>
            <a:off x="2633760" y="4749480"/>
            <a:ext cx="257868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 algn="ctr" defTabSz="914400">
              <a:lnSpc>
                <a:spcPct val="100000"/>
              </a:lnSpc>
            </a:pPr>
            <a:r>
              <a:rPr lang="es-ES" sz="2000" b="1" u="none" strike="noStrike">
                <a:solidFill>
                  <a:srgbClr val="007BC4"/>
                </a:solidFill>
                <a:effectLst/>
                <a:uFillTx/>
                <a:latin typeface="Arial"/>
              </a:rPr>
              <a:t>Fecha inicio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45"/>
          <p:cNvSpPr/>
          <p:nvPr/>
        </p:nvSpPr>
        <p:spPr>
          <a:xfrm>
            <a:off x="2329200" y="5838480"/>
            <a:ext cx="3187800" cy="230760"/>
          </a:xfrm>
          <a:prstGeom prst="rect">
            <a:avLst/>
          </a:prstGeom>
          <a:solidFill>
            <a:srgbClr val="007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32" name="Rectangle 5"/>
          <p:cNvSpPr/>
          <p:nvPr/>
        </p:nvSpPr>
        <p:spPr>
          <a:xfrm>
            <a:off x="6083640" y="5307840"/>
            <a:ext cx="3187800" cy="530280"/>
          </a:xfrm>
          <a:prstGeom prst="rect">
            <a:avLst/>
          </a:prstGeom>
          <a:solidFill>
            <a:schemeClr val="accent1">
              <a:lumMod val="40000"/>
              <a:lumOff val="6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Box 9"/>
          <p:cNvSpPr/>
          <p:nvPr/>
        </p:nvSpPr>
        <p:spPr>
          <a:xfrm>
            <a:off x="6303240" y="4749480"/>
            <a:ext cx="2578680" cy="38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b">
            <a:noAutofit/>
          </a:bodyPr>
          <a:p>
            <a:pPr algn="ctr" defTabSz="914400">
              <a:lnSpc>
                <a:spcPct val="100000"/>
              </a:lnSpc>
            </a:pPr>
            <a:r>
              <a:rPr lang="es-ES" sz="2000" b="1" u="none" strike="noStrike">
                <a:solidFill>
                  <a:srgbClr val="007BC4"/>
                </a:solidFill>
                <a:effectLst/>
                <a:uFillTx/>
                <a:latin typeface="Arial"/>
              </a:rPr>
              <a:t>Fecha fin</a:t>
            </a:r>
            <a:endParaRPr lang="es-E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Rectangle 45"/>
          <p:cNvSpPr/>
          <p:nvPr/>
        </p:nvSpPr>
        <p:spPr>
          <a:xfrm>
            <a:off x="6077880" y="5838480"/>
            <a:ext cx="3187800" cy="230760"/>
          </a:xfrm>
          <a:prstGeom prst="rect">
            <a:avLst/>
          </a:prstGeom>
          <a:solidFill>
            <a:srgbClr val="007B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Box 42"/>
          <p:cNvSpPr/>
          <p:nvPr/>
        </p:nvSpPr>
        <p:spPr>
          <a:xfrm>
            <a:off x="2439000" y="5453640"/>
            <a:ext cx="2967840" cy="43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ct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007BC4"/>
                </a:solidFill>
                <a:effectLst/>
                <a:uFillTx/>
                <a:latin typeface="Arial"/>
                <a:ea typeface="Roboto Light"/>
              </a:rPr>
              <a:t>MAYO 2026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Box 42"/>
          <p:cNvSpPr/>
          <p:nvPr/>
        </p:nvSpPr>
        <p:spPr>
          <a:xfrm>
            <a:off x="6187680" y="5453640"/>
            <a:ext cx="2967840" cy="43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pPr algn="ctr" defTabSz="914400">
              <a:lnSpc>
                <a:spcPct val="100000"/>
              </a:lnSpc>
            </a:pPr>
            <a:r>
              <a:rPr lang="es-ES" sz="1800" b="1" u="none" strike="noStrike">
                <a:solidFill>
                  <a:srgbClr val="007BC4"/>
                </a:solidFill>
                <a:effectLst/>
                <a:uFillTx/>
                <a:latin typeface="Arial"/>
                <a:ea typeface="Roboto Light"/>
              </a:rPr>
              <a:t>DICIEMBRE 2028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7" name=""/>
          <p:cNvPicPr/>
          <p:nvPr/>
        </p:nvPicPr>
        <p:blipFill>
          <a:blip r:embed="rId1"/>
          <a:stretch/>
        </p:blipFill>
        <p:spPr>
          <a:xfrm>
            <a:off x="608040" y="36072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8" name="Marcador de contenido 3"/>
          <p:cNvSpPr/>
          <p:nvPr/>
        </p:nvSpPr>
        <p:spPr>
          <a:xfrm>
            <a:off x="536400" y="1352520"/>
            <a:ext cx="10540080" cy="44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lnSpcReduction="9999"/>
          </a:bodyPr>
          <a:p>
            <a:pPr marL="91440" indent="-91440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r>
              <a:rPr lang="es-ES" sz="2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Poctep como Espacio de Oportunidad</a:t>
            </a:r>
            <a:endParaRPr lang="es-E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9" name=""/>
          <p:cNvPicPr/>
          <p:nvPr/>
        </p:nvPicPr>
        <p:blipFill>
          <a:blip r:embed="rId2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hasCustomPrompt="1"/>
          </p:nvPr>
        </p:nvSpPr>
        <p:spPr>
          <a:xfrm>
            <a:off x="536400" y="948240"/>
            <a:ext cx="111189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OBJETIVOS</a:t>
            </a:r>
            <a:endParaRPr lang="es-ES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sldNum" idx="16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ECCAAC5-42F1-4C27-A6D8-ED7C6FA266FC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9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42" name="Imagen 5"/>
          <p:cNvPicPr/>
          <p:nvPr/>
        </p:nvPicPr>
        <p:blipFill>
          <a:blip r:embed="rId1"/>
          <a:stretch/>
        </p:blipFill>
        <p:spPr>
          <a:xfrm>
            <a:off x="3563280" y="4024800"/>
            <a:ext cx="1309680" cy="1067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Marcador de contenido 2"/>
          <p:cNvSpPr/>
          <p:nvPr/>
        </p:nvSpPr>
        <p:spPr>
          <a:xfrm>
            <a:off x="663480" y="1528920"/>
            <a:ext cx="10742760" cy="827280"/>
          </a:xfrm>
          <a:prstGeom prst="rect">
            <a:avLst/>
          </a:prstGeom>
          <a:solidFill>
            <a:srgbClr val="007BC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pPr algn="ctr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r>
              <a:rPr lang="es-ES" sz="1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Posicionar al espacio POCTEP como referente europeo en la integración de tecnologías cuánticas e inteligencia artificial (IA), impulsando la transformación digital, sostenibilidad y competitividad de sectores clave.</a:t>
            </a:r>
            <a:endParaRPr lang="es-E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endParaRPr lang="es-E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CuadroTexto 10"/>
          <p:cNvSpPr/>
          <p:nvPr/>
        </p:nvSpPr>
        <p:spPr>
          <a:xfrm>
            <a:off x="4683960" y="3762360"/>
            <a:ext cx="2860920" cy="1138320"/>
          </a:xfrm>
          <a:prstGeom prst="rect">
            <a:avLst/>
          </a:prstGeom>
          <a:solidFill>
            <a:srgbClr val="007BC4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s-ES" sz="16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Colaboración Transfronteriza</a:t>
            </a:r>
            <a:endParaRPr lang="es-E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12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Fomentar la colaboración transfronteriza entre regiones de España y Portugal</a:t>
            </a:r>
            <a:r>
              <a:rPr lang="es-ES" sz="12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.</a:t>
            </a:r>
            <a:endParaRPr lang="es-E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5" name="CuadroTexto 13"/>
          <p:cNvSpPr/>
          <p:nvPr/>
        </p:nvSpPr>
        <p:spPr>
          <a:xfrm>
            <a:off x="8526600" y="2912040"/>
            <a:ext cx="2879640" cy="107676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Cooperación centros de I+D, Universidades y Empresas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Asegurar la cooperación entre centros de investigación, universidades y empresas</a:t>
            </a:r>
            <a:r>
              <a:rPr lang="es-ES" sz="9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.</a:t>
            </a:r>
            <a:endParaRPr lang="es-E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CuadroTexto 15"/>
          <p:cNvSpPr/>
          <p:nvPr/>
        </p:nvSpPr>
        <p:spPr>
          <a:xfrm>
            <a:off x="692640" y="4973760"/>
            <a:ext cx="2879640" cy="86148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Transferencia a pymes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Transferencia tecnológica a pymes y el desarrollo de demostradores sectoriales</a:t>
            </a:r>
            <a:r>
              <a:rPr lang="es-ES" sz="105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.</a:t>
            </a:r>
            <a:endParaRPr lang="es-E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CuadroTexto 19"/>
          <p:cNvSpPr/>
          <p:nvPr/>
        </p:nvSpPr>
        <p:spPr>
          <a:xfrm>
            <a:off x="4674600" y="2459520"/>
            <a:ext cx="2879640" cy="86148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Talento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Atraer y retener talento, generando un ecosistema híbrido cuántico-IA competitivo e inclusivo.</a:t>
            </a:r>
            <a:endParaRPr lang="es-E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CuadroTexto 23"/>
          <p:cNvSpPr/>
          <p:nvPr/>
        </p:nvSpPr>
        <p:spPr>
          <a:xfrm>
            <a:off x="8489520" y="4973760"/>
            <a:ext cx="2879640" cy="86148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Impulso a la I+D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Impulsar la I+D en computación, comunicaciones y simulación cuántica, y en IA</a:t>
            </a:r>
            <a:endParaRPr lang="es-E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CuadroTexto 27"/>
          <p:cNvSpPr/>
          <p:nvPr/>
        </p:nvSpPr>
        <p:spPr>
          <a:xfrm>
            <a:off x="4674600" y="5187240"/>
            <a:ext cx="2860920" cy="104616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Aplicación estratégica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Aplicar estas tecnologías a sectores estratégicos: agroalimentación, ciberseguridad, salud, energía y medio ambiente.</a:t>
            </a:r>
            <a:endParaRPr lang="es-E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CuadroTexto 29"/>
          <p:cNvSpPr/>
          <p:nvPr/>
        </p:nvSpPr>
        <p:spPr>
          <a:xfrm>
            <a:off x="692640" y="2913120"/>
            <a:ext cx="2879640" cy="86148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Acceso a infraestructuras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lang="es-ES" sz="12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Facilitar el acceso a infraestructuras avanzadas como supercomputación y plataformas de IA.</a:t>
            </a:r>
            <a:endParaRPr lang="es-E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1" name=""/>
          <p:cNvPicPr/>
          <p:nvPr/>
        </p:nvPicPr>
        <p:blipFill>
          <a:blip r:embed="rId2"/>
          <a:stretch/>
        </p:blipFill>
        <p:spPr>
          <a:xfrm>
            <a:off x="608400" y="36108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2" name=""/>
          <p:cNvPicPr/>
          <p:nvPr/>
        </p:nvPicPr>
        <p:blipFill>
          <a:blip r:embed="rId3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hasCustomPrompt="1"/>
          </p:nvPr>
        </p:nvSpPr>
        <p:spPr>
          <a:xfrm>
            <a:off x="536400" y="1092240"/>
            <a:ext cx="111189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PARTENARIADO</a:t>
            </a:r>
            <a:endParaRPr lang="es-ES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sldNum" idx="17"/>
          </p:nvPr>
        </p:nvSpPr>
        <p:spPr>
          <a:xfrm>
            <a:off x="11086920" y="6172560"/>
            <a:ext cx="433080" cy="315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56A022E-EC7B-41C3-8895-B25C15FFD51C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10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Marcador de contenido 2"/>
          <p:cNvSpPr/>
          <p:nvPr/>
        </p:nvSpPr>
        <p:spPr>
          <a:xfrm>
            <a:off x="1055160" y="1728000"/>
            <a:ext cx="10119960" cy="189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fontScale="92500" lnSpcReduction="9999"/>
          </a:bodyPr>
          <a:p>
            <a:pPr marL="91440" indent="-91440"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Tw Cen MT"/>
              <a:buChar char=" "/>
            </a:pP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17 socios clave del territorio hispano-luso de frontera, 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en torno a una combinación estratégica: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" indent="-91440"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Wingdings" charset="2"/>
              <a:buChar char=""/>
            </a:pP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Administraciones públicas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, que actúan como facilitadoras y ejecutoras de políticas públicas de I+D+i.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" indent="-91440"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Wingdings" charset="2"/>
              <a:buChar char=""/>
            </a:pP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Organizaciones científico-tecnológicas 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que ofrecen capacidades avanzadas en investigación en tecnologías cuánticas e IA. 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" indent="-91440"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Wingdings" charset="2"/>
              <a:buChar char=""/>
            </a:pP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Organizaciones especializadas en la transferencia de tecnología 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y divulgación científica.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" indent="-91440"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buClr>
                <a:srgbClr val="61C4E3"/>
              </a:buClr>
              <a:buFont typeface="Wingdings" charset="2"/>
              <a:buChar char=""/>
            </a:pP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 Una </a:t>
            </a:r>
            <a:r>
              <a:rPr lang="es-ES" sz="14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empresa privada </a:t>
            </a:r>
            <a:r>
              <a:rPr lang="es-ES" sz="1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que colaborará en las pruebas de concepto (PoC), aportando soluciones tecnológicas que favorecen la conexión entre el ámbito científico y el tejido productivo.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6" name="Grupo 4"/>
          <p:cNvGrpSpPr/>
          <p:nvPr/>
        </p:nvGrpSpPr>
        <p:grpSpPr>
          <a:xfrm>
            <a:off x="1964880" y="3494160"/>
            <a:ext cx="8300160" cy="1119600"/>
            <a:chOff x="1964880" y="3494160"/>
            <a:chExt cx="8300160" cy="1119600"/>
          </a:xfrm>
        </p:grpSpPr>
        <p:pic>
          <p:nvPicPr>
            <p:cNvPr id="157" name="Picture 2" descr="Gain | Xesgalicia"/>
            <p:cNvPicPr/>
            <p:nvPr/>
          </p:nvPicPr>
          <p:blipFill>
            <a:blip r:embed="rId1"/>
            <a:stretch/>
          </p:blipFill>
          <p:spPr>
            <a:xfrm>
              <a:off x="1964880" y="3819960"/>
              <a:ext cx="1054800" cy="3657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58" name="Picture 2"/>
            <p:cNvPicPr/>
            <p:nvPr/>
          </p:nvPicPr>
          <p:blipFill>
            <a:blip r:embed="rId2"/>
            <a:stretch/>
          </p:blipFill>
          <p:spPr>
            <a:xfrm>
              <a:off x="3152880" y="3845520"/>
              <a:ext cx="1317960" cy="332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59" name="Picture 4"/>
            <p:cNvPicPr/>
            <p:nvPr/>
          </p:nvPicPr>
          <p:blipFill>
            <a:blip r:embed="rId3"/>
            <a:stretch/>
          </p:blipFill>
          <p:spPr>
            <a:xfrm>
              <a:off x="4594680" y="3819960"/>
              <a:ext cx="1416960" cy="366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60" name="Picture 6" descr="Secretaría Online Universidade de Vigo"/>
            <p:cNvPicPr/>
            <p:nvPr/>
          </p:nvPicPr>
          <p:blipFill>
            <a:blip r:embed="rId4"/>
            <a:stretch/>
          </p:blipFill>
          <p:spPr>
            <a:xfrm>
              <a:off x="6162120" y="3900960"/>
              <a:ext cx="1604520" cy="2512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61" name="Picture 8" descr="Privacy Policy – HYBRIDS"/>
            <p:cNvPicPr/>
            <p:nvPr/>
          </p:nvPicPr>
          <p:blipFill>
            <a:blip r:embed="rId5"/>
            <a:stretch/>
          </p:blipFill>
          <p:spPr>
            <a:xfrm>
              <a:off x="7917120" y="3494160"/>
              <a:ext cx="664560" cy="1119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62" name="Picture 16" descr="CITIC - UDC - Business Factory Food"/>
            <p:cNvPicPr/>
            <p:nvPr/>
          </p:nvPicPr>
          <p:blipFill>
            <a:blip r:embed="rId6"/>
            <a:stretch/>
          </p:blipFill>
          <p:spPr>
            <a:xfrm>
              <a:off x="8605080" y="3882600"/>
              <a:ext cx="1659960" cy="40572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63" name="Picture 2" descr="Bandera de España - Wikipedia, la enciclopedia libre"/>
          <p:cNvPicPr/>
          <p:nvPr/>
        </p:nvPicPr>
        <p:blipFill>
          <a:blip r:embed="rId7"/>
          <a:stretch/>
        </p:blipFill>
        <p:spPr>
          <a:xfrm>
            <a:off x="612000" y="4113720"/>
            <a:ext cx="464040" cy="281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4" name="Picture 4"/>
          <p:cNvPicPr/>
          <p:nvPr/>
        </p:nvPicPr>
        <p:blipFill>
          <a:blip r:embed="rId8"/>
          <a:stretch/>
        </p:blipFill>
        <p:spPr>
          <a:xfrm>
            <a:off x="612000" y="5412240"/>
            <a:ext cx="464040" cy="28116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65" name="Grupo 18"/>
          <p:cNvGrpSpPr/>
          <p:nvPr/>
        </p:nvGrpSpPr>
        <p:grpSpPr>
          <a:xfrm>
            <a:off x="2628360" y="4255560"/>
            <a:ext cx="6766920" cy="697320"/>
            <a:chOff x="2628360" y="4255560"/>
            <a:chExt cx="6766920" cy="697320"/>
          </a:xfrm>
        </p:grpSpPr>
        <p:pic>
          <p:nvPicPr>
            <p:cNvPr id="166" name="Imagen 20"/>
            <p:cNvPicPr/>
            <p:nvPr/>
          </p:nvPicPr>
          <p:blipFill>
            <a:blip r:embed="rId9"/>
            <a:stretch/>
          </p:blipFill>
          <p:spPr>
            <a:xfrm>
              <a:off x="7901640" y="4458960"/>
              <a:ext cx="1493640" cy="30780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167" name="Grupo 21"/>
            <p:cNvGrpSpPr/>
            <p:nvPr/>
          </p:nvGrpSpPr>
          <p:grpSpPr>
            <a:xfrm>
              <a:off x="2628360" y="4255560"/>
              <a:ext cx="4973760" cy="697320"/>
              <a:chOff x="2628360" y="4255560"/>
              <a:chExt cx="4973760" cy="697320"/>
            </a:xfrm>
          </p:grpSpPr>
          <p:pic>
            <p:nvPicPr>
              <p:cNvPr id="168" name="Picture 14" descr="Fundación COMPUTAEX | CénitS - COMPUTAEX"/>
              <p:cNvPicPr/>
              <p:nvPr/>
            </p:nvPicPr>
            <p:blipFill>
              <a:blip r:embed="rId10"/>
              <a:stretch/>
            </p:blipFill>
            <p:spPr>
              <a:xfrm>
                <a:off x="5039640" y="4388400"/>
                <a:ext cx="1067400" cy="3826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69" name="Picture 18" descr="Identidad corporativa - SCAYLE, Supercomputación Castilla y león."/>
              <p:cNvPicPr/>
              <p:nvPr/>
            </p:nvPicPr>
            <p:blipFill>
              <a:blip r:embed="rId11"/>
              <a:stretch/>
            </p:blipFill>
            <p:spPr>
              <a:xfrm>
                <a:off x="2628360" y="4395960"/>
                <a:ext cx="1145160" cy="416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70" name="Picture 8" descr="Manual de Identidad Corporativa de la UEx – Secretaría General"/>
              <p:cNvPicPr/>
              <p:nvPr/>
            </p:nvPicPr>
            <p:blipFill>
              <a:blip r:embed="rId12"/>
              <a:stretch/>
            </p:blipFill>
            <p:spPr>
              <a:xfrm>
                <a:off x="3862080" y="4346640"/>
                <a:ext cx="992160" cy="515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71" name="Picture 2" descr="Agencia Digital Andaluza - ACUTEL"/>
              <p:cNvPicPr/>
              <p:nvPr/>
            </p:nvPicPr>
            <p:blipFill>
              <a:blip r:embed="rId13"/>
              <a:stretch/>
            </p:blipFill>
            <p:spPr>
              <a:xfrm>
                <a:off x="6373800" y="4255560"/>
                <a:ext cx="1228320" cy="6973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172" name="Rectángulo: esquinas redondeadas 28"/>
          <p:cNvSpPr/>
          <p:nvPr/>
        </p:nvSpPr>
        <p:spPr>
          <a:xfrm>
            <a:off x="1172880" y="3508920"/>
            <a:ext cx="10002240" cy="1537920"/>
          </a:xfrm>
          <a:prstGeom prst="roundRect">
            <a:avLst>
              <a:gd name="adj" fmla="val 16667"/>
            </a:avLst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173" name="Rectángulo: esquinas redondeadas 30"/>
          <p:cNvSpPr/>
          <p:nvPr/>
        </p:nvSpPr>
        <p:spPr>
          <a:xfrm>
            <a:off x="1172880" y="5161320"/>
            <a:ext cx="10002240" cy="867240"/>
          </a:xfrm>
          <a:prstGeom prst="roundRect">
            <a:avLst>
              <a:gd name="adj" fmla="val 16667"/>
            </a:avLst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grpSp>
        <p:nvGrpSpPr>
          <p:cNvPr id="174" name="Grupo 31"/>
          <p:cNvGrpSpPr/>
          <p:nvPr/>
        </p:nvGrpSpPr>
        <p:grpSpPr>
          <a:xfrm>
            <a:off x="1808280" y="5357880"/>
            <a:ext cx="9130320" cy="523080"/>
            <a:chOff x="1808280" y="5357880"/>
            <a:chExt cx="9130320" cy="523080"/>
          </a:xfrm>
        </p:grpSpPr>
        <p:pic>
          <p:nvPicPr>
            <p:cNvPr id="175" name="Picture 10" descr="CCDR-N | Reserva da Biosfera Transfronteira Gerês-Xurés"/>
            <p:cNvPicPr/>
            <p:nvPr/>
          </p:nvPicPr>
          <p:blipFill>
            <a:blip r:embed="rId14"/>
            <a:stretch/>
          </p:blipFill>
          <p:spPr>
            <a:xfrm>
              <a:off x="1808280" y="5408640"/>
              <a:ext cx="1389600" cy="386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6" name="Imagen 33"/>
            <p:cNvPicPr/>
            <p:nvPr/>
          </p:nvPicPr>
          <p:blipFill>
            <a:blip r:embed="rId15"/>
            <a:stretch/>
          </p:blipFill>
          <p:spPr>
            <a:xfrm>
              <a:off x="5470560" y="5482080"/>
              <a:ext cx="1582560" cy="313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7" name="Picture 6" descr="INESC TEC"/>
            <p:cNvPicPr/>
            <p:nvPr/>
          </p:nvPicPr>
          <p:blipFill>
            <a:blip r:embed="rId16"/>
            <a:stretch/>
          </p:blipFill>
          <p:spPr>
            <a:xfrm>
              <a:off x="3492000" y="5482080"/>
              <a:ext cx="1697400" cy="274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8" name="Picture 10" descr="Universidade de Aveiro – TIBL-Project"/>
            <p:cNvPicPr/>
            <p:nvPr/>
          </p:nvPicPr>
          <p:blipFill>
            <a:blip r:embed="rId17"/>
            <a:srcRect l="0" t="16165" r="0" b="15780"/>
            <a:stretch/>
          </p:blipFill>
          <p:spPr>
            <a:xfrm>
              <a:off x="9766080" y="5376240"/>
              <a:ext cx="1172520" cy="4528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79" name="Picture 12" descr="Universidade de Évora - IGME - CSIC"/>
            <p:cNvPicPr/>
            <p:nvPr/>
          </p:nvPicPr>
          <p:blipFill>
            <a:blip r:embed="rId18"/>
            <a:stretch/>
          </p:blipFill>
          <p:spPr>
            <a:xfrm>
              <a:off x="8453880" y="5428440"/>
              <a:ext cx="1063080" cy="4006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80" name="Imagen 37" descr="Icono&#10;&#10;El contenido generado por IA puede ser incorrecto."/>
            <p:cNvPicPr/>
            <p:nvPr/>
          </p:nvPicPr>
          <p:blipFill>
            <a:blip r:embed="rId19"/>
            <a:stretch/>
          </p:blipFill>
          <p:spPr>
            <a:xfrm>
              <a:off x="7369560" y="5357880"/>
              <a:ext cx="941760" cy="523080"/>
            </a:xfrm>
            <a:prstGeom prst="rect">
              <a:avLst/>
            </a:prstGeom>
            <a:noFill/>
            <a:ln w="0">
              <a:noFill/>
            </a:ln>
          </p:spPr>
        </p:pic>
      </p:grpSp>
      <p:pic>
        <p:nvPicPr>
          <p:cNvPr id="181" name=""/>
          <p:cNvPicPr/>
          <p:nvPr/>
        </p:nvPicPr>
        <p:blipFill>
          <a:blip r:embed="rId20"/>
          <a:stretch/>
        </p:blipFill>
        <p:spPr>
          <a:xfrm>
            <a:off x="608760" y="36144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2" name=""/>
          <p:cNvPicPr/>
          <p:nvPr/>
        </p:nvPicPr>
        <p:blipFill>
          <a:blip r:embed="rId21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hasCustomPrompt="1"/>
          </p:nvPr>
        </p:nvSpPr>
        <p:spPr>
          <a:xfrm>
            <a:off x="536400" y="912240"/>
            <a:ext cx="11118960" cy="575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PARTENARIADO</a:t>
            </a:r>
            <a:endParaRPr lang="es-ES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184" name="Imagen 5"/>
          <p:cNvPicPr/>
          <p:nvPr/>
        </p:nvPicPr>
        <p:blipFill>
          <a:blip r:embed="rId1"/>
          <a:stretch/>
        </p:blipFill>
        <p:spPr>
          <a:xfrm>
            <a:off x="5387040" y="2443320"/>
            <a:ext cx="5854320" cy="3334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5" name="AutoShape 4" descr="Generado a partir de consulta"/>
          <p:cNvSpPr/>
          <p:nvPr/>
        </p:nvSpPr>
        <p:spPr>
          <a:xfrm>
            <a:off x="5779440" y="3268440"/>
            <a:ext cx="289440" cy="26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6" name="AutoShape 10" descr="Generado a partir de consulta"/>
          <p:cNvSpPr/>
          <p:nvPr/>
        </p:nvSpPr>
        <p:spPr>
          <a:xfrm>
            <a:off x="5924160" y="3402720"/>
            <a:ext cx="289440" cy="26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87" name="Marcador de contenido 2"/>
          <p:cNvSpPr/>
          <p:nvPr/>
        </p:nvSpPr>
        <p:spPr>
          <a:xfrm>
            <a:off x="2568600" y="4096440"/>
            <a:ext cx="7794000" cy="183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/>
          </a:bodyPr>
          <a:p>
            <a:endParaRPr lang="es-ES" sz="1400" b="0" u="none" strike="noStrike">
              <a:solidFill>
                <a:schemeClr val="dk1"/>
              </a:solidFill>
              <a:effectLst/>
              <a:uFillTx/>
              <a:latin typeface="Montserrat"/>
            </a:endParaRPr>
          </a:p>
        </p:txBody>
      </p:sp>
      <p:grpSp>
        <p:nvGrpSpPr>
          <p:cNvPr id="188" name="Grupo 15"/>
          <p:cNvGrpSpPr/>
          <p:nvPr/>
        </p:nvGrpSpPr>
        <p:grpSpPr>
          <a:xfrm>
            <a:off x="846720" y="1766880"/>
            <a:ext cx="4272840" cy="1227960"/>
            <a:chOff x="846720" y="1766880"/>
            <a:chExt cx="4272840" cy="1227960"/>
          </a:xfrm>
        </p:grpSpPr>
        <p:pic>
          <p:nvPicPr>
            <p:cNvPr id="189" name="Picture 2" descr="Gain | Xesgalicia"/>
            <p:cNvPicPr/>
            <p:nvPr/>
          </p:nvPicPr>
          <p:blipFill>
            <a:blip r:embed="rId2"/>
            <a:stretch/>
          </p:blipFill>
          <p:spPr>
            <a:xfrm>
              <a:off x="955440" y="1773000"/>
              <a:ext cx="1056240" cy="3722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0" name="Picture 2"/>
            <p:cNvPicPr/>
            <p:nvPr/>
          </p:nvPicPr>
          <p:blipFill>
            <a:blip r:embed="rId3"/>
            <a:stretch/>
          </p:blipFill>
          <p:spPr>
            <a:xfrm>
              <a:off x="3799440" y="1815840"/>
              <a:ext cx="1320120" cy="339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1" name="Picture 4"/>
            <p:cNvPicPr/>
            <p:nvPr/>
          </p:nvPicPr>
          <p:blipFill>
            <a:blip r:embed="rId4"/>
            <a:stretch/>
          </p:blipFill>
          <p:spPr>
            <a:xfrm>
              <a:off x="2156040" y="1766880"/>
              <a:ext cx="1419480" cy="374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2" name="Picture 6" descr="Secretaría Online Universidade de Vigo"/>
            <p:cNvPicPr/>
            <p:nvPr/>
          </p:nvPicPr>
          <p:blipFill>
            <a:blip r:embed="rId5"/>
            <a:stretch/>
          </p:blipFill>
          <p:spPr>
            <a:xfrm>
              <a:off x="846720" y="2270880"/>
              <a:ext cx="1607040" cy="2559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3" name="Picture 8" descr="Privacy Policy – HYBRIDS"/>
            <p:cNvPicPr/>
            <p:nvPr/>
          </p:nvPicPr>
          <p:blipFill>
            <a:blip r:embed="rId6"/>
            <a:stretch/>
          </p:blipFill>
          <p:spPr>
            <a:xfrm>
              <a:off x="2519280" y="1854360"/>
              <a:ext cx="665280" cy="114048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4" name="Picture 16" descr="CITIC - UDC - Business Factory Food"/>
            <p:cNvPicPr/>
            <p:nvPr/>
          </p:nvPicPr>
          <p:blipFill>
            <a:blip r:embed="rId7"/>
            <a:stretch/>
          </p:blipFill>
          <p:spPr>
            <a:xfrm>
              <a:off x="3299040" y="2281320"/>
              <a:ext cx="1662480" cy="41328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195" name="Grupo 40"/>
          <p:cNvGrpSpPr/>
          <p:nvPr/>
        </p:nvGrpSpPr>
        <p:grpSpPr>
          <a:xfrm>
            <a:off x="1203840" y="3116880"/>
            <a:ext cx="4426200" cy="1749240"/>
            <a:chOff x="1203840" y="3116880"/>
            <a:chExt cx="4426200" cy="1749240"/>
          </a:xfrm>
        </p:grpSpPr>
        <p:pic>
          <p:nvPicPr>
            <p:cNvPr id="196" name="Picture 10" descr="CCDR-N | Reserva da Biosfera Transfronteira Gerês-Xurés"/>
            <p:cNvPicPr/>
            <p:nvPr/>
          </p:nvPicPr>
          <p:blipFill>
            <a:blip r:embed="rId8"/>
            <a:stretch/>
          </p:blipFill>
          <p:spPr>
            <a:xfrm>
              <a:off x="1985040" y="3116880"/>
              <a:ext cx="1391400" cy="394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7" name="Imagen 42"/>
            <p:cNvPicPr/>
            <p:nvPr/>
          </p:nvPicPr>
          <p:blipFill>
            <a:blip r:embed="rId9"/>
            <a:stretch/>
          </p:blipFill>
          <p:spPr>
            <a:xfrm>
              <a:off x="3843000" y="3145680"/>
              <a:ext cx="1585080" cy="3189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8" name="Picture 6" descr="INESC TEC"/>
            <p:cNvPicPr/>
            <p:nvPr/>
          </p:nvPicPr>
          <p:blipFill>
            <a:blip r:embed="rId10"/>
            <a:stretch/>
          </p:blipFill>
          <p:spPr>
            <a:xfrm>
              <a:off x="1203840" y="3676680"/>
              <a:ext cx="1700280" cy="2793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9" name="Picture 10" descr="Universidade de Aveiro – TIBL-Project"/>
            <p:cNvPicPr/>
            <p:nvPr/>
          </p:nvPicPr>
          <p:blipFill>
            <a:blip r:embed="rId11"/>
            <a:srcRect l="0" t="16165" r="0" b="15780"/>
            <a:stretch/>
          </p:blipFill>
          <p:spPr>
            <a:xfrm>
              <a:off x="3235320" y="3551040"/>
              <a:ext cx="1174320" cy="461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00" name="Picture 12" descr="Universidade de Évora - IGME - CSIC"/>
            <p:cNvPicPr/>
            <p:nvPr/>
          </p:nvPicPr>
          <p:blipFill>
            <a:blip r:embed="rId12"/>
            <a:stretch/>
          </p:blipFill>
          <p:spPr>
            <a:xfrm>
              <a:off x="4565160" y="4457520"/>
              <a:ext cx="1064880" cy="408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01" name="Imagen 46" descr="Icono&#10;&#10;El contenido generado por IA puede ser incorrecto."/>
            <p:cNvPicPr/>
            <p:nvPr/>
          </p:nvPicPr>
          <p:blipFill>
            <a:blip r:embed="rId13"/>
            <a:stretch/>
          </p:blipFill>
          <p:spPr>
            <a:xfrm>
              <a:off x="4623120" y="3536640"/>
              <a:ext cx="943200" cy="53316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202" name="Grupo 47"/>
          <p:cNvGrpSpPr/>
          <p:nvPr/>
        </p:nvGrpSpPr>
        <p:grpSpPr>
          <a:xfrm>
            <a:off x="1990440" y="1940400"/>
            <a:ext cx="7301160" cy="3904920"/>
            <a:chOff x="1990440" y="1940400"/>
            <a:chExt cx="7301160" cy="3904920"/>
          </a:xfrm>
        </p:grpSpPr>
        <p:pic>
          <p:nvPicPr>
            <p:cNvPr id="203" name="Imagen 48"/>
            <p:cNvPicPr/>
            <p:nvPr/>
          </p:nvPicPr>
          <p:blipFill>
            <a:blip r:embed="rId14"/>
            <a:stretch/>
          </p:blipFill>
          <p:spPr>
            <a:xfrm>
              <a:off x="1990440" y="2644560"/>
              <a:ext cx="1495800" cy="31356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204" name="Grupo 49"/>
            <p:cNvGrpSpPr/>
            <p:nvPr/>
          </p:nvGrpSpPr>
          <p:grpSpPr>
            <a:xfrm>
              <a:off x="4883760" y="1940400"/>
              <a:ext cx="4407840" cy="3904920"/>
              <a:chOff x="4883760" y="1940400"/>
              <a:chExt cx="4407840" cy="3904920"/>
            </a:xfrm>
          </p:grpSpPr>
          <p:pic>
            <p:nvPicPr>
              <p:cNvPr id="205" name="Picture 14" descr="Fundación COMPUTAEX | CénitS - COMPUTAEX"/>
              <p:cNvPicPr/>
              <p:nvPr/>
            </p:nvPicPr>
            <p:blipFill>
              <a:blip r:embed="rId15"/>
              <a:stretch/>
            </p:blipFill>
            <p:spPr>
              <a:xfrm>
                <a:off x="8222760" y="4110840"/>
                <a:ext cx="1068840" cy="389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06" name="Picture 18" descr="Identidad corporativa - SCAYLE, Supercomputación Castilla y león."/>
              <p:cNvPicPr/>
              <p:nvPr/>
            </p:nvPicPr>
            <p:blipFill>
              <a:blip r:embed="rId16"/>
              <a:stretch/>
            </p:blipFill>
            <p:spPr>
              <a:xfrm>
                <a:off x="8047800" y="1940400"/>
                <a:ext cx="1146960" cy="4251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07" name="Picture 8" descr="Manual de Identidad Corporativa de la UEx – Secretaría General"/>
              <p:cNvPicPr/>
              <p:nvPr/>
            </p:nvPicPr>
            <p:blipFill>
              <a:blip r:embed="rId17"/>
              <a:stretch/>
            </p:blipFill>
            <p:spPr>
              <a:xfrm>
                <a:off x="8281440" y="3537360"/>
                <a:ext cx="993600" cy="5256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208" name="Picture 2" descr="Agencia Digital Andaluza - ACUTEL"/>
              <p:cNvPicPr/>
              <p:nvPr/>
            </p:nvPicPr>
            <p:blipFill>
              <a:blip r:embed="rId18"/>
              <a:stretch/>
            </p:blipFill>
            <p:spPr>
              <a:xfrm>
                <a:off x="4883760" y="5134680"/>
                <a:ext cx="1229760" cy="7106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209" name="Elipse 54"/>
          <p:cNvSpPr/>
          <p:nvPr/>
        </p:nvSpPr>
        <p:spPr>
          <a:xfrm>
            <a:off x="7267680" y="3005640"/>
            <a:ext cx="779760" cy="735840"/>
          </a:xfrm>
          <a:prstGeom prst="ellipse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10" name="Elipse 55"/>
          <p:cNvSpPr/>
          <p:nvPr/>
        </p:nvSpPr>
        <p:spPr>
          <a:xfrm>
            <a:off x="6435720" y="2410920"/>
            <a:ext cx="1020600" cy="986760"/>
          </a:xfrm>
          <a:prstGeom prst="ellipse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11" name="Elipse 56"/>
          <p:cNvSpPr/>
          <p:nvPr/>
        </p:nvSpPr>
        <p:spPr>
          <a:xfrm>
            <a:off x="6351480" y="3350520"/>
            <a:ext cx="829440" cy="796320"/>
          </a:xfrm>
          <a:prstGeom prst="ellipse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12" name="Elipse 57"/>
          <p:cNvSpPr/>
          <p:nvPr/>
        </p:nvSpPr>
        <p:spPr>
          <a:xfrm>
            <a:off x="6701760" y="4376880"/>
            <a:ext cx="1020600" cy="986760"/>
          </a:xfrm>
          <a:prstGeom prst="ellipse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13" name="Elipse 58"/>
          <p:cNvSpPr/>
          <p:nvPr/>
        </p:nvSpPr>
        <p:spPr>
          <a:xfrm>
            <a:off x="6363000" y="4054680"/>
            <a:ext cx="611280" cy="626040"/>
          </a:xfrm>
          <a:prstGeom prst="ellipse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14" name="Elipse 59"/>
          <p:cNvSpPr/>
          <p:nvPr/>
        </p:nvSpPr>
        <p:spPr>
          <a:xfrm>
            <a:off x="6946200" y="3715200"/>
            <a:ext cx="779400" cy="735840"/>
          </a:xfrm>
          <a:prstGeom prst="ellipse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cxnSp>
        <p:nvCxnSpPr>
          <p:cNvPr id="215" name="Conector recto 60"/>
          <p:cNvCxnSpPr/>
          <p:nvPr/>
        </p:nvCxnSpPr>
        <p:spPr>
          <a:xfrm>
            <a:off x="5218920" y="2270880"/>
            <a:ext cx="1281960" cy="424080"/>
          </a:xfrm>
          <a:prstGeom prst="straightConnector1">
            <a:avLst/>
          </a:prstGeom>
          <a:ln>
            <a:solidFill>
              <a:srgbClr val="007BC4"/>
            </a:solidFill>
          </a:ln>
        </p:spPr>
      </p:cxnSp>
      <p:cxnSp>
        <p:nvCxnSpPr>
          <p:cNvPr id="216" name="Conector recto 61"/>
          <p:cNvCxnSpPr/>
          <p:nvPr/>
        </p:nvCxnSpPr>
        <p:spPr>
          <a:xfrm flipV="1">
            <a:off x="7693560" y="2398320"/>
            <a:ext cx="387000" cy="598320"/>
          </a:xfrm>
          <a:prstGeom prst="straightConnector1">
            <a:avLst/>
          </a:prstGeom>
          <a:ln>
            <a:solidFill>
              <a:srgbClr val="007BC4"/>
            </a:solidFill>
          </a:ln>
        </p:spPr>
      </p:cxnSp>
      <p:cxnSp>
        <p:nvCxnSpPr>
          <p:cNvPr id="217" name="Conector recto 62"/>
          <p:cNvCxnSpPr/>
          <p:nvPr/>
        </p:nvCxnSpPr>
        <p:spPr>
          <a:xfrm>
            <a:off x="7720560" y="4059000"/>
            <a:ext cx="479160" cy="19080"/>
          </a:xfrm>
          <a:prstGeom prst="straightConnector1">
            <a:avLst/>
          </a:prstGeom>
          <a:ln>
            <a:solidFill>
              <a:srgbClr val="007BC4"/>
            </a:solidFill>
          </a:ln>
        </p:spPr>
      </p:cxnSp>
      <p:cxnSp>
        <p:nvCxnSpPr>
          <p:cNvPr id="218" name="Conector recto 63"/>
          <p:cNvCxnSpPr/>
          <p:nvPr/>
        </p:nvCxnSpPr>
        <p:spPr>
          <a:xfrm flipV="1">
            <a:off x="6210360" y="5200920"/>
            <a:ext cx="620280" cy="226080"/>
          </a:xfrm>
          <a:prstGeom prst="straightConnector1">
            <a:avLst/>
          </a:prstGeom>
          <a:ln>
            <a:solidFill>
              <a:srgbClr val="007BC4"/>
            </a:solidFill>
          </a:ln>
        </p:spPr>
      </p:cxnSp>
      <p:cxnSp>
        <p:nvCxnSpPr>
          <p:cNvPr id="219" name="Conector recto 64"/>
          <p:cNvCxnSpPr>
            <a:stCxn id="220" idx="3"/>
          </p:cNvCxnSpPr>
          <p:nvPr/>
        </p:nvCxnSpPr>
        <p:spPr>
          <a:xfrm flipV="1">
            <a:off x="5723640" y="4446720"/>
            <a:ext cx="625320" cy="268560"/>
          </a:xfrm>
          <a:prstGeom prst="straightConnector1">
            <a:avLst/>
          </a:prstGeom>
          <a:ln>
            <a:solidFill>
              <a:srgbClr val="007BC4"/>
            </a:solidFill>
          </a:ln>
        </p:spPr>
      </p:cxnSp>
      <p:cxnSp>
        <p:nvCxnSpPr>
          <p:cNvPr id="221" name="Conector recto 65"/>
          <p:cNvCxnSpPr>
            <a:endCxn id="211" idx="2"/>
          </p:cNvCxnSpPr>
          <p:nvPr/>
        </p:nvCxnSpPr>
        <p:spPr>
          <a:xfrm flipV="1">
            <a:off x="5723640" y="3748680"/>
            <a:ext cx="628200" cy="21960"/>
          </a:xfrm>
          <a:prstGeom prst="straightConnector1">
            <a:avLst/>
          </a:prstGeom>
          <a:ln>
            <a:solidFill>
              <a:srgbClr val="007BC4"/>
            </a:solidFill>
          </a:ln>
        </p:spPr>
      </p:cxnSp>
      <p:sp>
        <p:nvSpPr>
          <p:cNvPr id="222" name="Rectángulo 66"/>
          <p:cNvSpPr/>
          <p:nvPr/>
        </p:nvSpPr>
        <p:spPr>
          <a:xfrm>
            <a:off x="756000" y="1635120"/>
            <a:ext cx="4462560" cy="1344600"/>
          </a:xfrm>
          <a:prstGeom prst="rect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7BC4"/>
              </a:solidFill>
              <a:effectLst/>
              <a:uFillTx/>
              <a:latin typeface="Arial"/>
            </a:endParaRPr>
          </a:p>
        </p:txBody>
      </p:sp>
      <p:sp>
        <p:nvSpPr>
          <p:cNvPr id="223" name="Rectángulo 67"/>
          <p:cNvSpPr/>
          <p:nvPr/>
        </p:nvSpPr>
        <p:spPr>
          <a:xfrm>
            <a:off x="1267560" y="3080520"/>
            <a:ext cx="4462920" cy="1207800"/>
          </a:xfrm>
          <a:prstGeom prst="rect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7BC4"/>
              </a:solidFill>
              <a:effectLst/>
              <a:uFillTx/>
              <a:latin typeface="Arial"/>
            </a:endParaRPr>
          </a:p>
        </p:txBody>
      </p:sp>
      <p:sp>
        <p:nvSpPr>
          <p:cNvPr id="224" name="Rectángulo 68"/>
          <p:cNvSpPr/>
          <p:nvPr/>
        </p:nvSpPr>
        <p:spPr>
          <a:xfrm>
            <a:off x="8197560" y="3534840"/>
            <a:ext cx="1302840" cy="1145880"/>
          </a:xfrm>
          <a:prstGeom prst="rect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7BC4"/>
              </a:solidFill>
              <a:effectLst/>
              <a:uFillTx/>
              <a:latin typeface="Arial"/>
            </a:endParaRPr>
          </a:p>
        </p:txBody>
      </p:sp>
      <p:sp>
        <p:nvSpPr>
          <p:cNvPr id="225" name="Rectángulo 69"/>
          <p:cNvSpPr/>
          <p:nvPr/>
        </p:nvSpPr>
        <p:spPr>
          <a:xfrm>
            <a:off x="8076960" y="1766880"/>
            <a:ext cx="1214280" cy="657360"/>
          </a:xfrm>
          <a:prstGeom prst="rect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7BC4"/>
              </a:solidFill>
              <a:effectLst/>
              <a:uFillTx/>
              <a:latin typeface="Arial"/>
            </a:endParaRPr>
          </a:p>
        </p:txBody>
      </p:sp>
      <p:sp>
        <p:nvSpPr>
          <p:cNvPr id="220" name="Rectángulo 70"/>
          <p:cNvSpPr/>
          <p:nvPr/>
        </p:nvSpPr>
        <p:spPr>
          <a:xfrm>
            <a:off x="4437000" y="4386240"/>
            <a:ext cx="1286640" cy="657360"/>
          </a:xfrm>
          <a:prstGeom prst="rect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7BC4"/>
              </a:solidFill>
              <a:effectLst/>
              <a:uFillTx/>
              <a:latin typeface="Arial"/>
            </a:endParaRPr>
          </a:p>
        </p:txBody>
      </p:sp>
      <p:sp>
        <p:nvSpPr>
          <p:cNvPr id="226" name="Rectángulo 71"/>
          <p:cNvSpPr/>
          <p:nvPr/>
        </p:nvSpPr>
        <p:spPr>
          <a:xfrm>
            <a:off x="4752720" y="5195160"/>
            <a:ext cx="1465920" cy="657360"/>
          </a:xfrm>
          <a:prstGeom prst="rect">
            <a:avLst/>
          </a:prstGeom>
          <a:noFill/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rgbClr val="007BC4"/>
              </a:solidFill>
              <a:effectLst/>
              <a:uFillTx/>
              <a:latin typeface="Arial"/>
            </a:endParaRPr>
          </a:p>
        </p:txBody>
      </p:sp>
      <p:pic>
        <p:nvPicPr>
          <p:cNvPr id="227" name=""/>
          <p:cNvPicPr/>
          <p:nvPr/>
        </p:nvPicPr>
        <p:blipFill>
          <a:blip r:embed="rId19"/>
          <a:stretch/>
        </p:blipFill>
        <p:spPr>
          <a:xfrm>
            <a:off x="609120" y="36180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8" name=""/>
          <p:cNvPicPr/>
          <p:nvPr/>
        </p:nvPicPr>
        <p:blipFill>
          <a:blip r:embed="rId20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hasCustomPrompt="1"/>
          </p:nvPr>
        </p:nvSpPr>
        <p:spPr>
          <a:xfrm>
            <a:off x="536400" y="900000"/>
            <a:ext cx="11118960" cy="573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2800" b="1" u="none" strike="noStrike">
                <a:solidFill>
                  <a:schemeClr val="accent1"/>
                </a:solidFill>
                <a:effectLst/>
                <a:uFillTx/>
                <a:latin typeface="Arial"/>
              </a:rPr>
              <a:t>ACTIVIDADES DEL PROYECTO</a:t>
            </a:r>
            <a:endParaRPr lang="es-ES" sz="2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sldNum" idx="18"/>
          </p:nvPr>
        </p:nvSpPr>
        <p:spPr>
          <a:xfrm>
            <a:off x="10998000" y="6112080"/>
            <a:ext cx="441360" cy="33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CFBBF33-0844-4F48-8AE2-6F75E7777751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object 4"/>
          <p:cNvSpPr/>
          <p:nvPr/>
        </p:nvSpPr>
        <p:spPr>
          <a:xfrm>
            <a:off x="1135440" y="1726560"/>
            <a:ext cx="4850280" cy="1536840"/>
          </a:xfrm>
          <a:custGeom>
            <a:avLst/>
            <a:gdLst>
              <a:gd name="textAreaLeft" fmla="*/ 0 w 4850280"/>
              <a:gd name="textAreaRight" fmla="*/ 4850640 w 4850280"/>
              <a:gd name="textAreaTop" fmla="*/ 0 h 1536840"/>
              <a:gd name="textAreaBottom" fmla="*/ 1537200 h 1536840"/>
            </a:gdLst>
            <a:ahLst/>
            <a:cxnLst/>
            <a:rect l="textAreaLeft" t="textAreaTop" r="textAreaRight" b="textAreaBottom"/>
            <a:pathLst>
              <a:path w="5113655" h="1227455">
                <a:moveTo>
                  <a:pt x="0" y="204470"/>
                </a:moveTo>
                <a:lnTo>
                  <a:pt x="5401" y="157594"/>
                </a:lnTo>
                <a:lnTo>
                  <a:pt x="20788" y="114559"/>
                </a:lnTo>
                <a:lnTo>
                  <a:pt x="44931" y="76593"/>
                </a:lnTo>
                <a:lnTo>
                  <a:pt x="76605" y="44926"/>
                </a:lnTo>
                <a:lnTo>
                  <a:pt x="114582" y="20786"/>
                </a:lnTo>
                <a:lnTo>
                  <a:pt x="157634" y="5401"/>
                </a:lnTo>
                <a:lnTo>
                  <a:pt x="204533" y="0"/>
                </a:lnTo>
                <a:lnTo>
                  <a:pt x="4908816" y="0"/>
                </a:lnTo>
                <a:lnTo>
                  <a:pt x="4955692" y="5401"/>
                </a:lnTo>
                <a:lnTo>
                  <a:pt x="4998727" y="20786"/>
                </a:lnTo>
                <a:lnTo>
                  <a:pt x="5036692" y="44926"/>
                </a:lnTo>
                <a:lnTo>
                  <a:pt x="5068359" y="76593"/>
                </a:lnTo>
                <a:lnTo>
                  <a:pt x="5092500" y="114559"/>
                </a:lnTo>
                <a:lnTo>
                  <a:pt x="5107885" y="157594"/>
                </a:lnTo>
                <a:lnTo>
                  <a:pt x="5113286" y="204470"/>
                </a:lnTo>
                <a:lnTo>
                  <a:pt x="5113286" y="1022604"/>
                </a:lnTo>
                <a:lnTo>
                  <a:pt x="5107885" y="1069526"/>
                </a:lnTo>
                <a:lnTo>
                  <a:pt x="5092500" y="1112595"/>
                </a:lnTo>
                <a:lnTo>
                  <a:pt x="5068359" y="1150583"/>
                </a:lnTo>
                <a:lnTo>
                  <a:pt x="5036692" y="1182264"/>
                </a:lnTo>
                <a:lnTo>
                  <a:pt x="4998727" y="1206411"/>
                </a:lnTo>
                <a:lnTo>
                  <a:pt x="4955692" y="1221799"/>
                </a:lnTo>
                <a:lnTo>
                  <a:pt x="4908816" y="1227201"/>
                </a:lnTo>
                <a:lnTo>
                  <a:pt x="204533" y="1227201"/>
                </a:lnTo>
                <a:lnTo>
                  <a:pt x="157634" y="1221799"/>
                </a:lnTo>
                <a:lnTo>
                  <a:pt x="114582" y="1206411"/>
                </a:lnTo>
                <a:lnTo>
                  <a:pt x="76605" y="1182264"/>
                </a:lnTo>
                <a:lnTo>
                  <a:pt x="44931" y="1150583"/>
                </a:lnTo>
                <a:lnTo>
                  <a:pt x="20788" y="1112595"/>
                </a:lnTo>
                <a:lnTo>
                  <a:pt x="5401" y="1069526"/>
                </a:lnTo>
                <a:lnTo>
                  <a:pt x="0" y="1022604"/>
                </a:lnTo>
                <a:lnTo>
                  <a:pt x="0" y="204470"/>
                </a:lnTo>
                <a:close/>
              </a:path>
            </a:pathLst>
          </a:custGeom>
          <a:noFill/>
          <a:ln w="12600">
            <a:solidFill>
              <a:srgbClr val="13439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gl-ES" sz="1800" b="0" u="none" strike="noStrike">
              <a:solidFill>
                <a:srgbClr val="134391"/>
              </a:solidFill>
              <a:effectLst/>
              <a:uFillTx/>
              <a:latin typeface="Arial"/>
            </a:endParaRPr>
          </a:p>
        </p:txBody>
      </p:sp>
      <p:sp>
        <p:nvSpPr>
          <p:cNvPr id="232" name="object 5"/>
          <p:cNvSpPr/>
          <p:nvPr/>
        </p:nvSpPr>
        <p:spPr>
          <a:xfrm>
            <a:off x="1447920" y="1979280"/>
            <a:ext cx="4422960" cy="138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65880" rIns="0" bIns="0" anchor="t">
            <a:spAutoFit/>
          </a:bodyPr>
          <a:p>
            <a:pPr marL="2520" algn="ctr" defTabSz="914400">
              <a:lnSpc>
                <a:spcPct val="100000"/>
              </a:lnSpc>
              <a:spcBef>
                <a:spcPts val="519"/>
              </a:spcBef>
            </a:pPr>
            <a:r>
              <a:rPr lang="gl-ES" sz="1300" b="1" u="none" spc="-11" strike="noStrike">
                <a:solidFill>
                  <a:srgbClr val="61C3E2"/>
                </a:solidFill>
                <a:effectLst/>
                <a:uFillTx/>
                <a:latin typeface="Arial"/>
              </a:rPr>
              <a:t>A1.</a:t>
            </a:r>
            <a:r>
              <a:rPr lang="es-ES" sz="1300" b="1" u="none" spc="-11" strike="noStrike">
                <a:solidFill>
                  <a:srgbClr val="61C3E2"/>
                </a:solidFill>
                <a:effectLst/>
                <a:uFillTx/>
                <a:latin typeface="Arial"/>
              </a:rPr>
              <a:t> Red de innovación ibérica en tecnologías cuánticas e inteligencia artificial: </a:t>
            </a:r>
            <a:r>
              <a:rPr lang="gl-ES" sz="1300" b="1" u="none" spc="-11" strike="noStrike">
                <a:solidFill>
                  <a:srgbClr val="61C3E2"/>
                </a:solidFill>
                <a:effectLst/>
                <a:uFillTx/>
                <a:latin typeface="Arial"/>
              </a:rPr>
              <a:t>Mapeado, </a:t>
            </a:r>
            <a:r>
              <a:rPr lang="es-ES" sz="1300" b="1" u="none" spc="-11" strike="noStrike">
                <a:solidFill>
                  <a:srgbClr val="61C3E2"/>
                </a:solidFill>
                <a:effectLst/>
                <a:uFillTx/>
                <a:latin typeface="Arial"/>
              </a:rPr>
              <a:t>dinamización y consolidación del ecosistema ibérico transfronterizo</a:t>
            </a:r>
            <a:endParaRPr lang="es-E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" algn="ctr" defTabSz="914400">
              <a:lnSpc>
                <a:spcPct val="100000"/>
              </a:lnSpc>
              <a:spcBef>
                <a:spcPts val="675"/>
              </a:spcBef>
            </a:pPr>
            <a:r>
              <a:rPr lang="es-ES" sz="1400" b="0" u="none" spc="-31" strike="noStrike">
                <a:solidFill>
                  <a:srgbClr val="134391"/>
                </a:solidFill>
                <a:effectLst/>
                <a:uFillTx/>
                <a:latin typeface="Arial"/>
                <a:ea typeface="ArialMT"/>
              </a:rPr>
              <a:t>Identificación de capacidades existentes, conexión entre actores y creación de una red activa de colaboración público-privada.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object 6"/>
          <p:cNvSpPr/>
          <p:nvPr/>
        </p:nvSpPr>
        <p:spPr>
          <a:xfrm>
            <a:off x="6377760" y="1745640"/>
            <a:ext cx="4581000" cy="1498680"/>
          </a:xfrm>
          <a:custGeom>
            <a:avLst/>
            <a:gdLst>
              <a:gd name="textAreaLeft" fmla="*/ 0 w 4581000"/>
              <a:gd name="textAreaRight" fmla="*/ 4581360 w 4581000"/>
              <a:gd name="textAreaTop" fmla="*/ 0 h 1498680"/>
              <a:gd name="textAreaBottom" fmla="*/ 1499040 h 1498680"/>
            </a:gdLst>
            <a:ahLst/>
            <a:cxnLst/>
            <a:rect l="textAreaLeft" t="textAreaTop" r="textAreaRight" b="textAreaBottom"/>
            <a:pathLst>
              <a:path w="4829809" h="1227455">
                <a:moveTo>
                  <a:pt x="0" y="204470"/>
                </a:moveTo>
                <a:lnTo>
                  <a:pt x="5401" y="157594"/>
                </a:lnTo>
                <a:lnTo>
                  <a:pt x="20786" y="114559"/>
                </a:lnTo>
                <a:lnTo>
                  <a:pt x="44926" y="76593"/>
                </a:lnTo>
                <a:lnTo>
                  <a:pt x="76593" y="44926"/>
                </a:lnTo>
                <a:lnTo>
                  <a:pt x="114559" y="20786"/>
                </a:lnTo>
                <a:lnTo>
                  <a:pt x="157594" y="5401"/>
                </a:lnTo>
                <a:lnTo>
                  <a:pt x="204470" y="0"/>
                </a:lnTo>
                <a:lnTo>
                  <a:pt x="4625213" y="0"/>
                </a:lnTo>
                <a:lnTo>
                  <a:pt x="4672135" y="5401"/>
                </a:lnTo>
                <a:lnTo>
                  <a:pt x="4715204" y="20786"/>
                </a:lnTo>
                <a:lnTo>
                  <a:pt x="4753192" y="44926"/>
                </a:lnTo>
                <a:lnTo>
                  <a:pt x="4784873" y="76593"/>
                </a:lnTo>
                <a:lnTo>
                  <a:pt x="4809020" y="114559"/>
                </a:lnTo>
                <a:lnTo>
                  <a:pt x="4824408" y="157594"/>
                </a:lnTo>
                <a:lnTo>
                  <a:pt x="4829810" y="204470"/>
                </a:lnTo>
                <a:lnTo>
                  <a:pt x="4829810" y="1022604"/>
                </a:lnTo>
                <a:lnTo>
                  <a:pt x="4824408" y="1069526"/>
                </a:lnTo>
                <a:lnTo>
                  <a:pt x="4809020" y="1112595"/>
                </a:lnTo>
                <a:lnTo>
                  <a:pt x="4784873" y="1150583"/>
                </a:lnTo>
                <a:lnTo>
                  <a:pt x="4753192" y="1182264"/>
                </a:lnTo>
                <a:lnTo>
                  <a:pt x="4715204" y="1206411"/>
                </a:lnTo>
                <a:lnTo>
                  <a:pt x="4672135" y="1221799"/>
                </a:lnTo>
                <a:lnTo>
                  <a:pt x="4625213" y="1227201"/>
                </a:lnTo>
                <a:lnTo>
                  <a:pt x="204470" y="1227201"/>
                </a:lnTo>
                <a:lnTo>
                  <a:pt x="157594" y="1221799"/>
                </a:lnTo>
                <a:lnTo>
                  <a:pt x="114559" y="1206411"/>
                </a:lnTo>
                <a:lnTo>
                  <a:pt x="76593" y="1182264"/>
                </a:lnTo>
                <a:lnTo>
                  <a:pt x="44926" y="1150583"/>
                </a:lnTo>
                <a:lnTo>
                  <a:pt x="20786" y="1112595"/>
                </a:lnTo>
                <a:lnTo>
                  <a:pt x="5401" y="1069526"/>
                </a:lnTo>
                <a:lnTo>
                  <a:pt x="0" y="1022604"/>
                </a:lnTo>
                <a:lnTo>
                  <a:pt x="0" y="204470"/>
                </a:lnTo>
                <a:close/>
              </a:path>
            </a:pathLst>
          </a:custGeom>
          <a:noFill/>
          <a:ln w="12600">
            <a:solidFill>
              <a:srgbClr val="13439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gl-ES" sz="1800" b="0" u="none" strike="noStrike">
              <a:solidFill>
                <a:srgbClr val="134391"/>
              </a:solidFill>
              <a:effectLst/>
              <a:uFillTx/>
              <a:latin typeface="Arial"/>
            </a:endParaRPr>
          </a:p>
        </p:txBody>
      </p:sp>
      <p:sp>
        <p:nvSpPr>
          <p:cNvPr id="234" name="object 7"/>
          <p:cNvSpPr/>
          <p:nvPr/>
        </p:nvSpPr>
        <p:spPr>
          <a:xfrm>
            <a:off x="6495480" y="2089080"/>
            <a:ext cx="4281840" cy="99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85680" rIns="0" bIns="0" anchor="t">
            <a:spAutoFit/>
          </a:bodyPr>
          <a:p>
            <a:pPr marL="1800" algn="ctr" defTabSz="914400">
              <a:lnSpc>
                <a:spcPct val="100000"/>
              </a:lnSpc>
              <a:spcBef>
                <a:spcPts val="675"/>
              </a:spcBef>
            </a:pPr>
            <a:r>
              <a:rPr lang="gl-ES" sz="1300" b="1" u="none" strike="noStrike">
                <a:solidFill>
                  <a:srgbClr val="61C3E2"/>
                </a:solidFill>
                <a:effectLst/>
                <a:uFillTx/>
                <a:latin typeface="Arial"/>
              </a:rPr>
              <a:t>A2.</a:t>
            </a:r>
            <a:r>
              <a:rPr lang="es-ES" sz="1300" b="1" u="none" strike="noStrike">
                <a:solidFill>
                  <a:srgbClr val="61C3E2"/>
                </a:solidFill>
                <a:effectLst/>
                <a:uFillTx/>
                <a:latin typeface="Arial"/>
              </a:rPr>
              <a:t> Impulso a la I+D+I basada en las Tecnologías Cuánticas e Inteligencia Artificial</a:t>
            </a:r>
            <a:endParaRPr lang="es-E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" algn="ctr" defTabSz="914400">
              <a:lnSpc>
                <a:spcPct val="100000"/>
              </a:lnSpc>
              <a:spcBef>
                <a:spcPts val="675"/>
              </a:spcBef>
            </a:pPr>
            <a:r>
              <a:rPr lang="es-ES" sz="1400" b="0" u="none" spc="-31" strike="noStrike">
                <a:solidFill>
                  <a:srgbClr val="134391"/>
                </a:solidFill>
                <a:effectLst/>
                <a:uFillTx/>
                <a:latin typeface="Arial"/>
                <a:ea typeface="ArialMT"/>
              </a:rPr>
              <a:t>Fomentar el desarrollo de nuevos conocimientos y aplicaciones en computación cuántica.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object 8"/>
          <p:cNvSpPr/>
          <p:nvPr/>
        </p:nvSpPr>
        <p:spPr>
          <a:xfrm>
            <a:off x="1125720" y="3488400"/>
            <a:ext cx="4849920" cy="1369440"/>
          </a:xfrm>
          <a:custGeom>
            <a:avLst/>
            <a:gdLst>
              <a:gd name="textAreaLeft" fmla="*/ 0 w 4849920"/>
              <a:gd name="textAreaRight" fmla="*/ 4850280 w 4849920"/>
              <a:gd name="textAreaTop" fmla="*/ 0 h 1369440"/>
              <a:gd name="textAreaBottom" fmla="*/ 1369800 h 1369440"/>
            </a:gdLst>
            <a:ahLst/>
            <a:cxnLst/>
            <a:rect l="textAreaLeft" t="textAreaTop" r="textAreaRight" b="textAreaBottom"/>
            <a:pathLst>
              <a:path w="5113655" h="1516379">
                <a:moveTo>
                  <a:pt x="0" y="252730"/>
                </a:moveTo>
                <a:lnTo>
                  <a:pt x="4071" y="207303"/>
                </a:lnTo>
                <a:lnTo>
                  <a:pt x="15810" y="164546"/>
                </a:lnTo>
                <a:lnTo>
                  <a:pt x="34503" y="125174"/>
                </a:lnTo>
                <a:lnTo>
                  <a:pt x="59435" y="89901"/>
                </a:lnTo>
                <a:lnTo>
                  <a:pt x="89894" y="59440"/>
                </a:lnTo>
                <a:lnTo>
                  <a:pt x="125165" y="34506"/>
                </a:lnTo>
                <a:lnTo>
                  <a:pt x="164535" y="15812"/>
                </a:lnTo>
                <a:lnTo>
                  <a:pt x="207290" y="4072"/>
                </a:lnTo>
                <a:lnTo>
                  <a:pt x="252717" y="0"/>
                </a:lnTo>
                <a:lnTo>
                  <a:pt x="4860556" y="0"/>
                </a:lnTo>
                <a:lnTo>
                  <a:pt x="4905983" y="4072"/>
                </a:lnTo>
                <a:lnTo>
                  <a:pt x="4948739" y="15812"/>
                </a:lnTo>
                <a:lnTo>
                  <a:pt x="4988111" y="34506"/>
                </a:lnTo>
                <a:lnTo>
                  <a:pt x="5023384" y="59440"/>
                </a:lnTo>
                <a:lnTo>
                  <a:pt x="5053845" y="89901"/>
                </a:lnTo>
                <a:lnTo>
                  <a:pt x="5078780" y="125174"/>
                </a:lnTo>
                <a:lnTo>
                  <a:pt x="5097474" y="164546"/>
                </a:lnTo>
                <a:lnTo>
                  <a:pt x="5109214" y="207303"/>
                </a:lnTo>
                <a:lnTo>
                  <a:pt x="5113286" y="252730"/>
                </a:lnTo>
                <a:lnTo>
                  <a:pt x="5113286" y="1263523"/>
                </a:lnTo>
                <a:lnTo>
                  <a:pt x="5109214" y="1308949"/>
                </a:lnTo>
                <a:lnTo>
                  <a:pt x="5097474" y="1351706"/>
                </a:lnTo>
                <a:lnTo>
                  <a:pt x="5078780" y="1391078"/>
                </a:lnTo>
                <a:lnTo>
                  <a:pt x="5053845" y="1426351"/>
                </a:lnTo>
                <a:lnTo>
                  <a:pt x="5023384" y="1456812"/>
                </a:lnTo>
                <a:lnTo>
                  <a:pt x="4988111" y="1481746"/>
                </a:lnTo>
                <a:lnTo>
                  <a:pt x="4948739" y="1500440"/>
                </a:lnTo>
                <a:lnTo>
                  <a:pt x="4905983" y="1512180"/>
                </a:lnTo>
                <a:lnTo>
                  <a:pt x="4860556" y="1516253"/>
                </a:lnTo>
                <a:lnTo>
                  <a:pt x="252717" y="1516253"/>
                </a:lnTo>
                <a:lnTo>
                  <a:pt x="207290" y="1512180"/>
                </a:lnTo>
                <a:lnTo>
                  <a:pt x="164535" y="1500440"/>
                </a:lnTo>
                <a:lnTo>
                  <a:pt x="125165" y="1481746"/>
                </a:lnTo>
                <a:lnTo>
                  <a:pt x="89894" y="1456812"/>
                </a:lnTo>
                <a:lnTo>
                  <a:pt x="59435" y="1426351"/>
                </a:lnTo>
                <a:lnTo>
                  <a:pt x="34503" y="1391078"/>
                </a:lnTo>
                <a:lnTo>
                  <a:pt x="15810" y="1351706"/>
                </a:lnTo>
                <a:lnTo>
                  <a:pt x="4071" y="1308949"/>
                </a:lnTo>
                <a:lnTo>
                  <a:pt x="0" y="1263523"/>
                </a:lnTo>
                <a:lnTo>
                  <a:pt x="0" y="252730"/>
                </a:lnTo>
                <a:close/>
              </a:path>
            </a:pathLst>
          </a:custGeom>
          <a:noFill/>
          <a:ln w="12600">
            <a:solidFill>
              <a:srgbClr val="13439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gl-ES" sz="1800" b="0" u="none" strike="noStrike">
              <a:solidFill>
                <a:srgbClr val="134391"/>
              </a:solidFill>
              <a:effectLst/>
              <a:uFillTx/>
              <a:latin typeface="Arial"/>
            </a:endParaRPr>
          </a:p>
        </p:txBody>
      </p:sp>
      <p:sp>
        <p:nvSpPr>
          <p:cNvPr id="236" name="object 9"/>
          <p:cNvSpPr/>
          <p:nvPr/>
        </p:nvSpPr>
        <p:spPr>
          <a:xfrm>
            <a:off x="1207800" y="3652200"/>
            <a:ext cx="4743720" cy="1092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65520" rIns="0" bIns="0" anchor="t">
            <a:spAutoFit/>
          </a:bodyPr>
          <a:p>
            <a:pPr marL="2520" algn="ctr" defTabSz="914400">
              <a:lnSpc>
                <a:spcPct val="100000"/>
              </a:lnSpc>
              <a:spcBef>
                <a:spcPts val="516"/>
              </a:spcBef>
            </a:pPr>
            <a:r>
              <a:rPr lang="gl-ES" sz="1200" b="1" u="none" strike="noStrike">
                <a:solidFill>
                  <a:srgbClr val="61C3E2"/>
                </a:solidFill>
                <a:effectLst/>
                <a:uFillTx/>
                <a:latin typeface="Arial"/>
              </a:rPr>
              <a:t>A3. </a:t>
            </a:r>
            <a:r>
              <a:rPr lang="es-ES" sz="1200" b="1" u="none" strike="noStrike">
                <a:solidFill>
                  <a:srgbClr val="61C3E2"/>
                </a:solidFill>
                <a:effectLst/>
                <a:uFillTx/>
                <a:latin typeface="Arial"/>
              </a:rPr>
              <a:t>Definición, puesta en marcha y difusión de Demostradores tecnológicos sectoriales</a:t>
            </a:r>
            <a:endParaRPr lang="es-E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" algn="ctr" defTabSz="914400">
              <a:lnSpc>
                <a:spcPts val="1596"/>
              </a:lnSpc>
              <a:spcBef>
                <a:spcPts val="420"/>
              </a:spcBef>
            </a:pPr>
            <a:r>
              <a:rPr lang="es-ES" sz="1400" b="0" u="none" spc="-31" strike="noStrike">
                <a:solidFill>
                  <a:srgbClr val="134391"/>
                </a:solidFill>
                <a:effectLst/>
                <a:uFillTx/>
                <a:latin typeface="Arial"/>
              </a:rPr>
              <a:t>Demostrar el potencial de estas tecnologías en los sectores clave mediante demostradores tecnológicos, generando casos de uso concretos.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object 10"/>
          <p:cNvSpPr/>
          <p:nvPr/>
        </p:nvSpPr>
        <p:spPr>
          <a:xfrm>
            <a:off x="6377760" y="3488400"/>
            <a:ext cx="4568400" cy="1372680"/>
          </a:xfrm>
          <a:custGeom>
            <a:avLst/>
            <a:gdLst>
              <a:gd name="textAreaLeft" fmla="*/ 0 w 4568400"/>
              <a:gd name="textAreaRight" fmla="*/ 4568760 w 4568400"/>
              <a:gd name="textAreaTop" fmla="*/ 0 h 1372680"/>
              <a:gd name="textAreaBottom" fmla="*/ 1373040 h 1372680"/>
            </a:gdLst>
            <a:ahLst/>
            <a:cxnLst/>
            <a:rect l="textAreaLeft" t="textAreaTop" r="textAreaRight" b="textAreaBottom"/>
            <a:pathLst>
              <a:path w="4816475" h="1520189">
                <a:moveTo>
                  <a:pt x="0" y="253364"/>
                </a:moveTo>
                <a:lnTo>
                  <a:pt x="4081" y="207815"/>
                </a:lnTo>
                <a:lnTo>
                  <a:pt x="15848" y="164947"/>
                </a:lnTo>
                <a:lnTo>
                  <a:pt x="34586" y="125475"/>
                </a:lnTo>
                <a:lnTo>
                  <a:pt x="59580" y="90115"/>
                </a:lnTo>
                <a:lnTo>
                  <a:pt x="90115" y="59580"/>
                </a:lnTo>
                <a:lnTo>
                  <a:pt x="125475" y="34586"/>
                </a:lnTo>
                <a:lnTo>
                  <a:pt x="164947" y="15848"/>
                </a:lnTo>
                <a:lnTo>
                  <a:pt x="207815" y="4081"/>
                </a:lnTo>
                <a:lnTo>
                  <a:pt x="253365" y="0"/>
                </a:lnTo>
                <a:lnTo>
                  <a:pt x="4562729" y="0"/>
                </a:lnTo>
                <a:lnTo>
                  <a:pt x="4608282" y="4081"/>
                </a:lnTo>
                <a:lnTo>
                  <a:pt x="4651162" y="15848"/>
                </a:lnTo>
                <a:lnTo>
                  <a:pt x="4690650" y="34586"/>
                </a:lnTo>
                <a:lnTo>
                  <a:pt x="4726031" y="59580"/>
                </a:lnTo>
                <a:lnTo>
                  <a:pt x="4756587" y="90115"/>
                </a:lnTo>
                <a:lnTo>
                  <a:pt x="4781601" y="125476"/>
                </a:lnTo>
                <a:lnTo>
                  <a:pt x="4800356" y="164947"/>
                </a:lnTo>
                <a:lnTo>
                  <a:pt x="4812135" y="207815"/>
                </a:lnTo>
                <a:lnTo>
                  <a:pt x="4816221" y="253364"/>
                </a:lnTo>
                <a:lnTo>
                  <a:pt x="4816221" y="1266825"/>
                </a:lnTo>
                <a:lnTo>
                  <a:pt x="4812135" y="1312374"/>
                </a:lnTo>
                <a:lnTo>
                  <a:pt x="4800356" y="1355242"/>
                </a:lnTo>
                <a:lnTo>
                  <a:pt x="4781601" y="1394714"/>
                </a:lnTo>
                <a:lnTo>
                  <a:pt x="4756587" y="1430074"/>
                </a:lnTo>
                <a:lnTo>
                  <a:pt x="4726031" y="1460609"/>
                </a:lnTo>
                <a:lnTo>
                  <a:pt x="4690650" y="1485603"/>
                </a:lnTo>
                <a:lnTo>
                  <a:pt x="4651162" y="1504341"/>
                </a:lnTo>
                <a:lnTo>
                  <a:pt x="4608282" y="1516108"/>
                </a:lnTo>
                <a:lnTo>
                  <a:pt x="4562729" y="1520190"/>
                </a:lnTo>
                <a:lnTo>
                  <a:pt x="253365" y="1520190"/>
                </a:lnTo>
                <a:lnTo>
                  <a:pt x="207815" y="1516108"/>
                </a:lnTo>
                <a:lnTo>
                  <a:pt x="164947" y="1504341"/>
                </a:lnTo>
                <a:lnTo>
                  <a:pt x="125475" y="1485603"/>
                </a:lnTo>
                <a:lnTo>
                  <a:pt x="90115" y="1460609"/>
                </a:lnTo>
                <a:lnTo>
                  <a:pt x="59580" y="1430074"/>
                </a:lnTo>
                <a:lnTo>
                  <a:pt x="34586" y="1394714"/>
                </a:lnTo>
                <a:lnTo>
                  <a:pt x="15848" y="1355242"/>
                </a:lnTo>
                <a:lnTo>
                  <a:pt x="4081" y="1312374"/>
                </a:lnTo>
                <a:lnTo>
                  <a:pt x="0" y="1266825"/>
                </a:lnTo>
                <a:lnTo>
                  <a:pt x="0" y="253364"/>
                </a:lnTo>
                <a:close/>
              </a:path>
            </a:pathLst>
          </a:custGeom>
          <a:noFill/>
          <a:ln w="12600">
            <a:solidFill>
              <a:srgbClr val="13439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Autofit/>
          </a:bodyPr>
          <a:p>
            <a:endParaRPr lang="gl-ES" sz="1800" b="0" u="none" strike="noStrike">
              <a:solidFill>
                <a:srgbClr val="134391"/>
              </a:solidFill>
              <a:effectLst/>
              <a:uFillTx/>
              <a:latin typeface="Arial"/>
            </a:endParaRPr>
          </a:p>
        </p:txBody>
      </p:sp>
      <p:sp>
        <p:nvSpPr>
          <p:cNvPr id="238" name="object 11"/>
          <p:cNvSpPr/>
          <p:nvPr/>
        </p:nvSpPr>
        <p:spPr>
          <a:xfrm>
            <a:off x="6546960" y="3778920"/>
            <a:ext cx="4230360" cy="106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37440" rIns="0" bIns="0" anchor="t">
            <a:spAutoFit/>
          </a:bodyPr>
          <a:p>
            <a:pPr marL="326520" algn="ctr" defTabSz="914400">
              <a:lnSpc>
                <a:spcPts val="1511"/>
              </a:lnSpc>
              <a:spcBef>
                <a:spcPts val="295"/>
              </a:spcBef>
            </a:pPr>
            <a:r>
              <a:rPr lang="gl-ES" sz="1400" b="1" u="none" spc="-74" strike="noStrike">
                <a:solidFill>
                  <a:srgbClr val="61C3E2"/>
                </a:solidFill>
                <a:effectLst/>
                <a:uFillTx/>
                <a:latin typeface="Arial"/>
              </a:rPr>
              <a:t>A4.</a:t>
            </a:r>
            <a:r>
              <a:rPr lang="gl-ES" sz="1400" b="1" u="none" spc="31" strike="noStrike">
                <a:solidFill>
                  <a:srgbClr val="61C3E2"/>
                </a:solidFill>
                <a:effectLst/>
                <a:uFillTx/>
                <a:latin typeface="Arial"/>
              </a:rPr>
              <a:t> </a:t>
            </a:r>
            <a:r>
              <a:rPr lang="es-ES" sz="1400" b="1" u="none" spc="-11" strike="noStrike">
                <a:solidFill>
                  <a:srgbClr val="61C3E2"/>
                </a:solidFill>
                <a:effectLst/>
                <a:uFillTx/>
                <a:latin typeface="Arial"/>
              </a:rPr>
              <a:t>Replicabilidad, transferencia y sostenibilidad del ecosistema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34920" algn="ctr" defTabSz="914400">
              <a:lnSpc>
                <a:spcPct val="90000"/>
              </a:lnSpc>
              <a:spcBef>
                <a:spcPts val="570"/>
              </a:spcBef>
              <a:tabLst>
                <a:tab pos="0" algn="l"/>
              </a:tabLst>
            </a:pPr>
            <a:r>
              <a:rPr lang="es-ES" sz="1400" b="0" u="none" strike="noStrike">
                <a:solidFill>
                  <a:srgbClr val="134391"/>
                </a:solidFill>
                <a:effectLst/>
                <a:uFillTx/>
                <a:latin typeface="Arial"/>
              </a:rPr>
              <a:t>Garantizar la continuidad, expansión e impacto en el ecosistema de innovación cuántico e IA en el territorio POCTEP.</a:t>
            </a:r>
            <a:endParaRPr lang="es-E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39" name="object 12"/>
          <p:cNvGrpSpPr/>
          <p:nvPr/>
        </p:nvGrpSpPr>
        <p:grpSpPr>
          <a:xfrm>
            <a:off x="1125720" y="5375880"/>
            <a:ext cx="4849920" cy="569160"/>
            <a:chOff x="1125720" y="5375880"/>
            <a:chExt cx="4849920" cy="569160"/>
          </a:xfrm>
        </p:grpSpPr>
        <p:sp>
          <p:nvSpPr>
            <p:cNvPr id="240" name="object 13"/>
            <p:cNvSpPr/>
            <p:nvPr/>
          </p:nvSpPr>
          <p:spPr>
            <a:xfrm>
              <a:off x="1125720" y="5375880"/>
              <a:ext cx="4849920" cy="569160"/>
            </a:xfrm>
            <a:custGeom>
              <a:avLst/>
              <a:gdLst>
                <a:gd name="textAreaLeft" fmla="*/ 0 w 4849920"/>
                <a:gd name="textAreaRight" fmla="*/ 4850280 w 4849920"/>
                <a:gd name="textAreaTop" fmla="*/ 0 h 569160"/>
                <a:gd name="textAreaBottom" fmla="*/ 569520 h 569160"/>
              </a:gdLst>
              <a:ahLst/>
              <a:cxnLst/>
              <a:rect l="textAreaLeft" t="textAreaTop" r="textAreaRight" b="textAreaBottom"/>
              <a:pathLst>
                <a:path w="5113655" h="630554">
                  <a:moveTo>
                    <a:pt x="5008384" y="0"/>
                  </a:moveTo>
                  <a:lnTo>
                    <a:pt x="105003" y="0"/>
                  </a:lnTo>
                  <a:lnTo>
                    <a:pt x="64127" y="8247"/>
                  </a:lnTo>
                  <a:lnTo>
                    <a:pt x="30751" y="30733"/>
                  </a:lnTo>
                  <a:lnTo>
                    <a:pt x="8250" y="64079"/>
                  </a:lnTo>
                  <a:lnTo>
                    <a:pt x="0" y="104901"/>
                  </a:lnTo>
                  <a:lnTo>
                    <a:pt x="0" y="524954"/>
                  </a:lnTo>
                  <a:lnTo>
                    <a:pt x="8250" y="565825"/>
                  </a:lnTo>
                  <a:lnTo>
                    <a:pt x="30751" y="599201"/>
                  </a:lnTo>
                  <a:lnTo>
                    <a:pt x="64127" y="621705"/>
                  </a:lnTo>
                  <a:lnTo>
                    <a:pt x="105003" y="629958"/>
                  </a:lnTo>
                  <a:lnTo>
                    <a:pt x="5008384" y="629958"/>
                  </a:lnTo>
                  <a:lnTo>
                    <a:pt x="5049207" y="621705"/>
                  </a:lnTo>
                  <a:lnTo>
                    <a:pt x="5082552" y="599201"/>
                  </a:lnTo>
                  <a:lnTo>
                    <a:pt x="5105039" y="565825"/>
                  </a:lnTo>
                  <a:lnTo>
                    <a:pt x="5113286" y="524954"/>
                  </a:lnTo>
                  <a:lnTo>
                    <a:pt x="5113286" y="104901"/>
                  </a:lnTo>
                  <a:lnTo>
                    <a:pt x="5105039" y="64079"/>
                  </a:lnTo>
                  <a:lnTo>
                    <a:pt x="5082552" y="30733"/>
                  </a:lnTo>
                  <a:lnTo>
                    <a:pt x="5049207" y="8247"/>
                  </a:lnTo>
                  <a:lnTo>
                    <a:pt x="5008384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273367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1" name="object 14"/>
            <p:cNvSpPr/>
            <p:nvPr/>
          </p:nvSpPr>
          <p:spPr>
            <a:xfrm>
              <a:off x="1125720" y="5375880"/>
              <a:ext cx="4849920" cy="569160"/>
            </a:xfrm>
            <a:custGeom>
              <a:avLst/>
              <a:gdLst>
                <a:gd name="textAreaLeft" fmla="*/ 0 w 4849920"/>
                <a:gd name="textAreaRight" fmla="*/ 4850280 w 4849920"/>
                <a:gd name="textAreaTop" fmla="*/ 0 h 569160"/>
                <a:gd name="textAreaBottom" fmla="*/ 569520 h 569160"/>
              </a:gdLst>
              <a:ahLst/>
              <a:cxnLst/>
              <a:rect l="textAreaLeft" t="textAreaTop" r="textAreaRight" b="textAreaBottom"/>
              <a:pathLst>
                <a:path w="5113655" h="630554">
                  <a:moveTo>
                    <a:pt x="0" y="104901"/>
                  </a:moveTo>
                  <a:lnTo>
                    <a:pt x="8250" y="64079"/>
                  </a:lnTo>
                  <a:lnTo>
                    <a:pt x="30751" y="30733"/>
                  </a:lnTo>
                  <a:lnTo>
                    <a:pt x="64127" y="8247"/>
                  </a:lnTo>
                  <a:lnTo>
                    <a:pt x="105003" y="0"/>
                  </a:lnTo>
                  <a:lnTo>
                    <a:pt x="5008384" y="0"/>
                  </a:lnTo>
                  <a:lnTo>
                    <a:pt x="5049207" y="8247"/>
                  </a:lnTo>
                  <a:lnTo>
                    <a:pt x="5082552" y="30733"/>
                  </a:lnTo>
                  <a:lnTo>
                    <a:pt x="5105039" y="64079"/>
                  </a:lnTo>
                  <a:lnTo>
                    <a:pt x="5113286" y="104901"/>
                  </a:lnTo>
                  <a:lnTo>
                    <a:pt x="5113286" y="524954"/>
                  </a:lnTo>
                  <a:lnTo>
                    <a:pt x="5105039" y="565825"/>
                  </a:lnTo>
                  <a:lnTo>
                    <a:pt x="5082552" y="599201"/>
                  </a:lnTo>
                  <a:lnTo>
                    <a:pt x="5049207" y="621705"/>
                  </a:lnTo>
                  <a:lnTo>
                    <a:pt x="5008384" y="629958"/>
                  </a:lnTo>
                  <a:lnTo>
                    <a:pt x="105003" y="629958"/>
                  </a:lnTo>
                  <a:lnTo>
                    <a:pt x="64127" y="621705"/>
                  </a:lnTo>
                  <a:lnTo>
                    <a:pt x="30751" y="599201"/>
                  </a:lnTo>
                  <a:lnTo>
                    <a:pt x="8250" y="565825"/>
                  </a:lnTo>
                  <a:lnTo>
                    <a:pt x="0" y="524954"/>
                  </a:lnTo>
                  <a:lnTo>
                    <a:pt x="0" y="104901"/>
                  </a:lnTo>
                  <a:close/>
                </a:path>
              </a:pathLst>
            </a:custGeom>
            <a:solidFill>
              <a:schemeClr val="accent2"/>
            </a:solidFill>
            <a:ln w="12600">
              <a:solidFill>
                <a:srgbClr val="2D7C3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273367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42" name="object 15"/>
          <p:cNvSpPr/>
          <p:nvPr/>
        </p:nvSpPr>
        <p:spPr>
          <a:xfrm>
            <a:off x="1848960" y="5547600"/>
            <a:ext cx="35928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24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gl-ES" sz="1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</a:t>
            </a:r>
            <a:r>
              <a:rPr lang="gl-ES" sz="1600" b="1" u="none" spc="-119" strike="noStrike">
                <a:solidFill>
                  <a:srgbClr val="FFFFFF"/>
                </a:solidFill>
                <a:effectLst/>
                <a:uFillTx/>
                <a:latin typeface="Arial"/>
              </a:rPr>
              <a:t>5</a:t>
            </a:r>
            <a:r>
              <a:rPr lang="gl-ES" sz="1600" b="0" u="none" spc="-119" strike="noStrike">
                <a:solidFill>
                  <a:srgbClr val="FFFFFF"/>
                </a:solidFill>
                <a:effectLst/>
                <a:uFillTx/>
                <a:latin typeface="Arial"/>
              </a:rPr>
              <a:t>.</a:t>
            </a:r>
            <a:r>
              <a:rPr lang="gl-ES" sz="1600" b="0" u="none" spc="-125" strike="noStrike">
                <a:solidFill>
                  <a:srgbClr val="FFFFFF"/>
                </a:solidFill>
                <a:effectLst/>
                <a:uFillTx/>
                <a:latin typeface="Arial"/>
              </a:rPr>
              <a:t> GESTIÓN Y COORDINACIÓN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43" name="object 16"/>
          <p:cNvGrpSpPr/>
          <p:nvPr/>
        </p:nvGrpSpPr>
        <p:grpSpPr>
          <a:xfrm>
            <a:off x="6351480" y="5375880"/>
            <a:ext cx="4594680" cy="555840"/>
            <a:chOff x="6351480" y="5375880"/>
            <a:chExt cx="4594680" cy="555840"/>
          </a:xfrm>
        </p:grpSpPr>
        <p:sp>
          <p:nvSpPr>
            <p:cNvPr id="244" name="object 17"/>
            <p:cNvSpPr/>
            <p:nvPr/>
          </p:nvSpPr>
          <p:spPr>
            <a:xfrm>
              <a:off x="6351480" y="5375880"/>
              <a:ext cx="4594680" cy="555840"/>
            </a:xfrm>
            <a:custGeom>
              <a:avLst/>
              <a:gdLst>
                <a:gd name="textAreaLeft" fmla="*/ 0 w 4594680"/>
                <a:gd name="textAreaRight" fmla="*/ 4595040 w 4594680"/>
                <a:gd name="textAreaTop" fmla="*/ 0 h 555840"/>
                <a:gd name="textAreaBottom" fmla="*/ 556200 h 555840"/>
              </a:gdLst>
              <a:ahLst/>
              <a:cxnLst/>
              <a:rect l="textAreaLeft" t="textAreaTop" r="textAreaRight" b="textAreaBottom"/>
              <a:pathLst>
                <a:path w="4844415" h="615950">
                  <a:moveTo>
                    <a:pt x="4741545" y="0"/>
                  </a:moveTo>
                  <a:lnTo>
                    <a:pt x="102615" y="0"/>
                  </a:lnTo>
                  <a:lnTo>
                    <a:pt x="62686" y="8050"/>
                  </a:lnTo>
                  <a:lnTo>
                    <a:pt x="30067" y="30019"/>
                  </a:lnTo>
                  <a:lnTo>
                    <a:pt x="8068" y="62632"/>
                  </a:lnTo>
                  <a:lnTo>
                    <a:pt x="0" y="102615"/>
                  </a:lnTo>
                  <a:lnTo>
                    <a:pt x="0" y="513092"/>
                  </a:lnTo>
                  <a:lnTo>
                    <a:pt x="8068" y="553033"/>
                  </a:lnTo>
                  <a:lnTo>
                    <a:pt x="30067" y="585650"/>
                  </a:lnTo>
                  <a:lnTo>
                    <a:pt x="62686" y="607643"/>
                  </a:lnTo>
                  <a:lnTo>
                    <a:pt x="102615" y="615708"/>
                  </a:lnTo>
                  <a:lnTo>
                    <a:pt x="4741545" y="615708"/>
                  </a:lnTo>
                  <a:lnTo>
                    <a:pt x="4781548" y="607643"/>
                  </a:lnTo>
                  <a:lnTo>
                    <a:pt x="4814204" y="585650"/>
                  </a:lnTo>
                  <a:lnTo>
                    <a:pt x="4836217" y="553033"/>
                  </a:lnTo>
                  <a:lnTo>
                    <a:pt x="4844288" y="513092"/>
                  </a:lnTo>
                  <a:lnTo>
                    <a:pt x="4844288" y="102615"/>
                  </a:lnTo>
                  <a:lnTo>
                    <a:pt x="4836217" y="62632"/>
                  </a:lnTo>
                  <a:lnTo>
                    <a:pt x="4814204" y="30019"/>
                  </a:lnTo>
                  <a:lnTo>
                    <a:pt x="4781548" y="8050"/>
                  </a:lnTo>
                  <a:lnTo>
                    <a:pt x="4741545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5" name="object 18"/>
            <p:cNvSpPr/>
            <p:nvPr/>
          </p:nvSpPr>
          <p:spPr>
            <a:xfrm>
              <a:off x="6351480" y="5375880"/>
              <a:ext cx="4594680" cy="555840"/>
            </a:xfrm>
            <a:custGeom>
              <a:avLst/>
              <a:gdLst>
                <a:gd name="textAreaLeft" fmla="*/ 0 w 4594680"/>
                <a:gd name="textAreaRight" fmla="*/ 4595040 w 4594680"/>
                <a:gd name="textAreaTop" fmla="*/ 0 h 555840"/>
                <a:gd name="textAreaBottom" fmla="*/ 556200 h 555840"/>
              </a:gdLst>
              <a:ahLst/>
              <a:cxnLst/>
              <a:rect l="textAreaLeft" t="textAreaTop" r="textAreaRight" b="textAreaBottom"/>
              <a:pathLst>
                <a:path w="4844415" h="615950">
                  <a:moveTo>
                    <a:pt x="0" y="102615"/>
                  </a:moveTo>
                  <a:lnTo>
                    <a:pt x="8068" y="62632"/>
                  </a:lnTo>
                  <a:lnTo>
                    <a:pt x="30067" y="30019"/>
                  </a:lnTo>
                  <a:lnTo>
                    <a:pt x="62686" y="8050"/>
                  </a:lnTo>
                  <a:lnTo>
                    <a:pt x="102615" y="0"/>
                  </a:lnTo>
                  <a:lnTo>
                    <a:pt x="4741545" y="0"/>
                  </a:lnTo>
                  <a:lnTo>
                    <a:pt x="4781548" y="8050"/>
                  </a:lnTo>
                  <a:lnTo>
                    <a:pt x="4814204" y="30019"/>
                  </a:lnTo>
                  <a:lnTo>
                    <a:pt x="4836217" y="62632"/>
                  </a:lnTo>
                  <a:lnTo>
                    <a:pt x="4844288" y="102615"/>
                  </a:lnTo>
                  <a:lnTo>
                    <a:pt x="4844288" y="513092"/>
                  </a:lnTo>
                  <a:lnTo>
                    <a:pt x="4836217" y="553033"/>
                  </a:lnTo>
                  <a:lnTo>
                    <a:pt x="4814204" y="585650"/>
                  </a:lnTo>
                  <a:lnTo>
                    <a:pt x="4781548" y="607643"/>
                  </a:lnTo>
                  <a:lnTo>
                    <a:pt x="4741545" y="615708"/>
                  </a:lnTo>
                  <a:lnTo>
                    <a:pt x="102615" y="615708"/>
                  </a:lnTo>
                  <a:lnTo>
                    <a:pt x="62686" y="607643"/>
                  </a:lnTo>
                  <a:lnTo>
                    <a:pt x="30067" y="585650"/>
                  </a:lnTo>
                  <a:lnTo>
                    <a:pt x="8068" y="553033"/>
                  </a:lnTo>
                  <a:lnTo>
                    <a:pt x="0" y="513092"/>
                  </a:lnTo>
                  <a:lnTo>
                    <a:pt x="0" y="102615"/>
                  </a:lnTo>
                  <a:close/>
                </a:path>
              </a:pathLst>
            </a:custGeom>
            <a:solidFill>
              <a:schemeClr val="accent2"/>
            </a:solidFill>
            <a:ln w="12600">
              <a:solidFill>
                <a:srgbClr val="2D7C3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46" name="object 19"/>
          <p:cNvSpPr/>
          <p:nvPr/>
        </p:nvSpPr>
        <p:spPr>
          <a:xfrm>
            <a:off x="6534720" y="5410800"/>
            <a:ext cx="3656520" cy="47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39240" rIns="0" bIns="0" anchor="t">
            <a:spAutoFit/>
          </a:bodyPr>
          <a:p>
            <a:pPr marL="12600" indent="421560" algn="ctr" defTabSz="914400">
              <a:lnSpc>
                <a:spcPts val="1729"/>
              </a:lnSpc>
              <a:spcBef>
                <a:spcPts val="309"/>
              </a:spcBef>
              <a:tabLst>
                <a:tab pos="0" algn="l"/>
              </a:tabLst>
            </a:pPr>
            <a:r>
              <a:rPr lang="gl-ES" sz="1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</a:t>
            </a:r>
            <a:r>
              <a:rPr lang="gl-ES" sz="1600" b="1" u="none" spc="-105" strike="noStrike">
                <a:solidFill>
                  <a:srgbClr val="FFFFFF"/>
                </a:solidFill>
                <a:effectLst/>
                <a:uFillTx/>
                <a:latin typeface="Arial"/>
              </a:rPr>
              <a:t>6.</a:t>
            </a:r>
            <a:r>
              <a:rPr lang="gl-ES" sz="1600" b="1" u="none" spc="-170" strike="noStrik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gl-ES" sz="1600" b="0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VISIBILIDAD, TRANSPARENCIA Y COMUNICACIÓN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47" name="object 20"/>
          <p:cNvGrpSpPr/>
          <p:nvPr/>
        </p:nvGrpSpPr>
        <p:grpSpPr>
          <a:xfrm>
            <a:off x="10550880" y="5167800"/>
            <a:ext cx="753120" cy="684360"/>
            <a:chOff x="10550880" y="5167800"/>
            <a:chExt cx="753120" cy="684360"/>
          </a:xfrm>
        </p:grpSpPr>
        <p:sp>
          <p:nvSpPr>
            <p:cNvPr id="248" name="object 21"/>
            <p:cNvSpPr/>
            <p:nvPr/>
          </p:nvSpPr>
          <p:spPr>
            <a:xfrm>
              <a:off x="10550880" y="5167800"/>
              <a:ext cx="753120" cy="68436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4360"/>
                <a:gd name="textAreaBottom" fmla="*/ 684720 h 684360"/>
              </a:gdLst>
              <a:ahLst/>
              <a:cxnLst/>
              <a:rect l="textAreaLeft" t="textAreaTop" r="textAreaRight" b="textAreaBottom"/>
              <a:pathLst>
                <a:path w="794384" h="758189">
                  <a:moveTo>
                    <a:pt x="397001" y="0"/>
                  </a:moveTo>
                  <a:lnTo>
                    <a:pt x="347213" y="2950"/>
                  </a:lnTo>
                  <a:lnTo>
                    <a:pt x="299268" y="11566"/>
                  </a:lnTo>
                  <a:lnTo>
                    <a:pt x="253537" y="25491"/>
                  </a:lnTo>
                  <a:lnTo>
                    <a:pt x="210394" y="44373"/>
                  </a:lnTo>
                  <a:lnTo>
                    <a:pt x="170210" y="67857"/>
                  </a:lnTo>
                  <a:lnTo>
                    <a:pt x="133359" y="95587"/>
                  </a:lnTo>
                  <a:lnTo>
                    <a:pt x="100213" y="127210"/>
                  </a:lnTo>
                  <a:lnTo>
                    <a:pt x="71144" y="162371"/>
                  </a:lnTo>
                  <a:lnTo>
                    <a:pt x="46526" y="200715"/>
                  </a:lnTo>
                  <a:lnTo>
                    <a:pt x="26729" y="241889"/>
                  </a:lnTo>
                  <a:lnTo>
                    <a:pt x="12128" y="285538"/>
                  </a:lnTo>
                  <a:lnTo>
                    <a:pt x="3094" y="331306"/>
                  </a:lnTo>
                  <a:lnTo>
                    <a:pt x="0" y="378841"/>
                  </a:lnTo>
                  <a:lnTo>
                    <a:pt x="3094" y="426352"/>
                  </a:lnTo>
                  <a:lnTo>
                    <a:pt x="12128" y="472102"/>
                  </a:lnTo>
                  <a:lnTo>
                    <a:pt x="26729" y="515738"/>
                  </a:lnTo>
                  <a:lnTo>
                    <a:pt x="46526" y="556904"/>
                  </a:lnTo>
                  <a:lnTo>
                    <a:pt x="71144" y="595243"/>
                  </a:lnTo>
                  <a:lnTo>
                    <a:pt x="100213" y="630403"/>
                  </a:lnTo>
                  <a:lnTo>
                    <a:pt x="133359" y="662026"/>
                  </a:lnTo>
                  <a:lnTo>
                    <a:pt x="170210" y="689759"/>
                  </a:lnTo>
                  <a:lnTo>
                    <a:pt x="210394" y="713246"/>
                  </a:lnTo>
                  <a:lnTo>
                    <a:pt x="253537" y="732132"/>
                  </a:lnTo>
                  <a:lnTo>
                    <a:pt x="299268" y="746061"/>
                  </a:lnTo>
                  <a:lnTo>
                    <a:pt x="347213" y="754679"/>
                  </a:lnTo>
                  <a:lnTo>
                    <a:pt x="397001" y="757631"/>
                  </a:lnTo>
                  <a:lnTo>
                    <a:pt x="446817" y="754679"/>
                  </a:lnTo>
                  <a:lnTo>
                    <a:pt x="494785" y="746061"/>
                  </a:lnTo>
                  <a:lnTo>
                    <a:pt x="540535" y="732132"/>
                  </a:lnTo>
                  <a:lnTo>
                    <a:pt x="583694" y="713246"/>
                  </a:lnTo>
                  <a:lnTo>
                    <a:pt x="623890" y="689759"/>
                  </a:lnTo>
                  <a:lnTo>
                    <a:pt x="660751" y="662026"/>
                  </a:lnTo>
                  <a:lnTo>
                    <a:pt x="693904" y="630403"/>
                  </a:lnTo>
                  <a:lnTo>
                    <a:pt x="722978" y="595243"/>
                  </a:lnTo>
                  <a:lnTo>
                    <a:pt x="747601" y="556904"/>
                  </a:lnTo>
                  <a:lnTo>
                    <a:pt x="767399" y="515738"/>
                  </a:lnTo>
                  <a:lnTo>
                    <a:pt x="782002" y="472102"/>
                  </a:lnTo>
                  <a:lnTo>
                    <a:pt x="791036" y="426352"/>
                  </a:lnTo>
                  <a:lnTo>
                    <a:pt x="794131" y="378841"/>
                  </a:lnTo>
                  <a:lnTo>
                    <a:pt x="791036" y="331306"/>
                  </a:lnTo>
                  <a:lnTo>
                    <a:pt x="782002" y="285538"/>
                  </a:lnTo>
                  <a:lnTo>
                    <a:pt x="767399" y="241889"/>
                  </a:lnTo>
                  <a:lnTo>
                    <a:pt x="747601" y="200715"/>
                  </a:lnTo>
                  <a:lnTo>
                    <a:pt x="722978" y="162371"/>
                  </a:lnTo>
                  <a:lnTo>
                    <a:pt x="693904" y="127210"/>
                  </a:lnTo>
                  <a:lnTo>
                    <a:pt x="660751" y="95587"/>
                  </a:lnTo>
                  <a:lnTo>
                    <a:pt x="623890" y="67857"/>
                  </a:lnTo>
                  <a:lnTo>
                    <a:pt x="583694" y="44373"/>
                  </a:lnTo>
                  <a:lnTo>
                    <a:pt x="540535" y="25491"/>
                  </a:lnTo>
                  <a:lnTo>
                    <a:pt x="494785" y="11566"/>
                  </a:lnTo>
                  <a:lnTo>
                    <a:pt x="446817" y="2950"/>
                  </a:lnTo>
                  <a:lnTo>
                    <a:pt x="39700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134391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13439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9" name="object 22"/>
            <p:cNvSpPr/>
            <p:nvPr/>
          </p:nvSpPr>
          <p:spPr>
            <a:xfrm>
              <a:off x="10550880" y="5167800"/>
              <a:ext cx="753120" cy="68436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4360"/>
                <a:gd name="textAreaBottom" fmla="*/ 684720 h 684360"/>
              </a:gdLst>
              <a:ahLst/>
              <a:cxnLst/>
              <a:rect l="textAreaLeft" t="textAreaTop" r="textAreaRight" b="textAreaBottom"/>
              <a:pathLst>
                <a:path w="794384" h="758189">
                  <a:moveTo>
                    <a:pt x="0" y="378841"/>
                  </a:moveTo>
                  <a:lnTo>
                    <a:pt x="3094" y="331306"/>
                  </a:lnTo>
                  <a:lnTo>
                    <a:pt x="12128" y="285538"/>
                  </a:lnTo>
                  <a:lnTo>
                    <a:pt x="26729" y="241889"/>
                  </a:lnTo>
                  <a:lnTo>
                    <a:pt x="46526" y="200715"/>
                  </a:lnTo>
                  <a:lnTo>
                    <a:pt x="71144" y="162371"/>
                  </a:lnTo>
                  <a:lnTo>
                    <a:pt x="100213" y="127210"/>
                  </a:lnTo>
                  <a:lnTo>
                    <a:pt x="133359" y="95587"/>
                  </a:lnTo>
                  <a:lnTo>
                    <a:pt x="170210" y="67857"/>
                  </a:lnTo>
                  <a:lnTo>
                    <a:pt x="210394" y="44373"/>
                  </a:lnTo>
                  <a:lnTo>
                    <a:pt x="253537" y="25491"/>
                  </a:lnTo>
                  <a:lnTo>
                    <a:pt x="299268" y="11566"/>
                  </a:lnTo>
                  <a:lnTo>
                    <a:pt x="347213" y="2950"/>
                  </a:lnTo>
                  <a:lnTo>
                    <a:pt x="397001" y="0"/>
                  </a:lnTo>
                  <a:lnTo>
                    <a:pt x="446817" y="2950"/>
                  </a:lnTo>
                  <a:lnTo>
                    <a:pt x="494785" y="11566"/>
                  </a:lnTo>
                  <a:lnTo>
                    <a:pt x="540535" y="25491"/>
                  </a:lnTo>
                  <a:lnTo>
                    <a:pt x="583694" y="44373"/>
                  </a:lnTo>
                  <a:lnTo>
                    <a:pt x="623890" y="67857"/>
                  </a:lnTo>
                  <a:lnTo>
                    <a:pt x="660751" y="95587"/>
                  </a:lnTo>
                  <a:lnTo>
                    <a:pt x="693904" y="127210"/>
                  </a:lnTo>
                  <a:lnTo>
                    <a:pt x="722978" y="162371"/>
                  </a:lnTo>
                  <a:lnTo>
                    <a:pt x="747601" y="200715"/>
                  </a:lnTo>
                  <a:lnTo>
                    <a:pt x="767399" y="241889"/>
                  </a:lnTo>
                  <a:lnTo>
                    <a:pt x="782002" y="285538"/>
                  </a:lnTo>
                  <a:lnTo>
                    <a:pt x="791036" y="331306"/>
                  </a:lnTo>
                  <a:lnTo>
                    <a:pt x="794131" y="378841"/>
                  </a:lnTo>
                  <a:lnTo>
                    <a:pt x="791036" y="426352"/>
                  </a:lnTo>
                  <a:lnTo>
                    <a:pt x="782002" y="472102"/>
                  </a:lnTo>
                  <a:lnTo>
                    <a:pt x="767399" y="515738"/>
                  </a:lnTo>
                  <a:lnTo>
                    <a:pt x="747601" y="556904"/>
                  </a:lnTo>
                  <a:lnTo>
                    <a:pt x="722978" y="595243"/>
                  </a:lnTo>
                  <a:lnTo>
                    <a:pt x="693904" y="630403"/>
                  </a:lnTo>
                  <a:lnTo>
                    <a:pt x="660751" y="662026"/>
                  </a:lnTo>
                  <a:lnTo>
                    <a:pt x="623890" y="689759"/>
                  </a:lnTo>
                  <a:lnTo>
                    <a:pt x="583694" y="713246"/>
                  </a:lnTo>
                  <a:lnTo>
                    <a:pt x="540535" y="732132"/>
                  </a:lnTo>
                  <a:lnTo>
                    <a:pt x="494785" y="746061"/>
                  </a:lnTo>
                  <a:lnTo>
                    <a:pt x="446817" y="754679"/>
                  </a:lnTo>
                  <a:lnTo>
                    <a:pt x="397001" y="757631"/>
                  </a:lnTo>
                  <a:lnTo>
                    <a:pt x="347213" y="754679"/>
                  </a:lnTo>
                  <a:lnTo>
                    <a:pt x="299268" y="746061"/>
                  </a:lnTo>
                  <a:lnTo>
                    <a:pt x="253537" y="732132"/>
                  </a:lnTo>
                  <a:lnTo>
                    <a:pt x="210394" y="713246"/>
                  </a:lnTo>
                  <a:lnTo>
                    <a:pt x="170210" y="689759"/>
                  </a:lnTo>
                  <a:lnTo>
                    <a:pt x="133359" y="662026"/>
                  </a:lnTo>
                  <a:lnTo>
                    <a:pt x="100213" y="630403"/>
                  </a:lnTo>
                  <a:lnTo>
                    <a:pt x="71144" y="595243"/>
                  </a:lnTo>
                  <a:lnTo>
                    <a:pt x="46526" y="556904"/>
                  </a:lnTo>
                  <a:lnTo>
                    <a:pt x="26729" y="515738"/>
                  </a:lnTo>
                  <a:lnTo>
                    <a:pt x="12128" y="472102"/>
                  </a:lnTo>
                  <a:lnTo>
                    <a:pt x="3094" y="426352"/>
                  </a:lnTo>
                  <a:lnTo>
                    <a:pt x="0" y="378841"/>
                  </a:lnTo>
                  <a:close/>
                </a:path>
              </a:pathLst>
            </a:custGeom>
            <a:noFill/>
            <a:ln w="12600">
              <a:solidFill>
                <a:srgbClr val="13439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134391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50" name="object 23"/>
            <p:cNvPicPr/>
            <p:nvPr/>
          </p:nvPicPr>
          <p:blipFill>
            <a:blip r:embed="rId1"/>
            <a:stretch/>
          </p:blipFill>
          <p:spPr>
            <a:xfrm>
              <a:off x="10706040" y="5306400"/>
              <a:ext cx="442800" cy="421920"/>
            </a:xfrm>
            <a:prstGeom prst="rect">
              <a:avLst/>
            </a:prstGeom>
            <a:noFill/>
            <a:ln w="0">
              <a:solidFill>
                <a:srgbClr val="134391"/>
              </a:solidFill>
            </a:ln>
          </p:spPr>
        </p:pic>
      </p:grpSp>
      <p:grpSp>
        <p:nvGrpSpPr>
          <p:cNvPr id="251" name="object 24"/>
          <p:cNvGrpSpPr/>
          <p:nvPr/>
        </p:nvGrpSpPr>
        <p:grpSpPr>
          <a:xfrm>
            <a:off x="10447560" y="3195000"/>
            <a:ext cx="753120" cy="684000"/>
            <a:chOff x="10447560" y="3195000"/>
            <a:chExt cx="753120" cy="684000"/>
          </a:xfrm>
        </p:grpSpPr>
        <p:sp>
          <p:nvSpPr>
            <p:cNvPr id="252" name="object 25"/>
            <p:cNvSpPr/>
            <p:nvPr/>
          </p:nvSpPr>
          <p:spPr>
            <a:xfrm>
              <a:off x="10447560" y="3195000"/>
              <a:ext cx="753120" cy="68400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4000"/>
                <a:gd name="textAreaBottom" fmla="*/ 684360 h 684000"/>
              </a:gdLst>
              <a:ahLst/>
              <a:cxnLst/>
              <a:rect l="textAreaLeft" t="textAreaTop" r="textAreaRight" b="textAreaBottom"/>
              <a:pathLst>
                <a:path w="794384" h="758189">
                  <a:moveTo>
                    <a:pt x="397129" y="0"/>
                  </a:moveTo>
                  <a:lnTo>
                    <a:pt x="347313" y="2952"/>
                  </a:lnTo>
                  <a:lnTo>
                    <a:pt x="299345" y="11573"/>
                  </a:lnTo>
                  <a:lnTo>
                    <a:pt x="253595" y="25507"/>
                  </a:lnTo>
                  <a:lnTo>
                    <a:pt x="210436" y="44398"/>
                  </a:lnTo>
                  <a:lnTo>
                    <a:pt x="170240" y="67891"/>
                  </a:lnTo>
                  <a:lnTo>
                    <a:pt x="133379" y="95631"/>
                  </a:lnTo>
                  <a:lnTo>
                    <a:pt x="100226" y="127261"/>
                  </a:lnTo>
                  <a:lnTo>
                    <a:pt x="71152" y="162426"/>
                  </a:lnTo>
                  <a:lnTo>
                    <a:pt x="46529" y="200772"/>
                  </a:lnTo>
                  <a:lnTo>
                    <a:pt x="26731" y="241941"/>
                  </a:lnTo>
                  <a:lnTo>
                    <a:pt x="12128" y="285579"/>
                  </a:lnTo>
                  <a:lnTo>
                    <a:pt x="3094" y="331331"/>
                  </a:lnTo>
                  <a:lnTo>
                    <a:pt x="0" y="378840"/>
                  </a:lnTo>
                  <a:lnTo>
                    <a:pt x="3094" y="426375"/>
                  </a:lnTo>
                  <a:lnTo>
                    <a:pt x="12128" y="472143"/>
                  </a:lnTo>
                  <a:lnTo>
                    <a:pt x="26731" y="515792"/>
                  </a:lnTo>
                  <a:lnTo>
                    <a:pt x="46529" y="556966"/>
                  </a:lnTo>
                  <a:lnTo>
                    <a:pt x="71152" y="595310"/>
                  </a:lnTo>
                  <a:lnTo>
                    <a:pt x="100226" y="630471"/>
                  </a:lnTo>
                  <a:lnTo>
                    <a:pt x="133379" y="662094"/>
                  </a:lnTo>
                  <a:lnTo>
                    <a:pt x="170240" y="689824"/>
                  </a:lnTo>
                  <a:lnTo>
                    <a:pt x="210436" y="713308"/>
                  </a:lnTo>
                  <a:lnTo>
                    <a:pt x="253595" y="732190"/>
                  </a:lnTo>
                  <a:lnTo>
                    <a:pt x="299345" y="746115"/>
                  </a:lnTo>
                  <a:lnTo>
                    <a:pt x="347313" y="754731"/>
                  </a:lnTo>
                  <a:lnTo>
                    <a:pt x="397129" y="757681"/>
                  </a:lnTo>
                  <a:lnTo>
                    <a:pt x="446917" y="754731"/>
                  </a:lnTo>
                  <a:lnTo>
                    <a:pt x="494862" y="746115"/>
                  </a:lnTo>
                  <a:lnTo>
                    <a:pt x="540593" y="732190"/>
                  </a:lnTo>
                  <a:lnTo>
                    <a:pt x="583736" y="713308"/>
                  </a:lnTo>
                  <a:lnTo>
                    <a:pt x="623920" y="689824"/>
                  </a:lnTo>
                  <a:lnTo>
                    <a:pt x="660771" y="662094"/>
                  </a:lnTo>
                  <a:lnTo>
                    <a:pt x="693917" y="630471"/>
                  </a:lnTo>
                  <a:lnTo>
                    <a:pt x="722986" y="595310"/>
                  </a:lnTo>
                  <a:lnTo>
                    <a:pt x="747604" y="556966"/>
                  </a:lnTo>
                  <a:lnTo>
                    <a:pt x="767401" y="515792"/>
                  </a:lnTo>
                  <a:lnTo>
                    <a:pt x="782002" y="472143"/>
                  </a:lnTo>
                  <a:lnTo>
                    <a:pt x="791036" y="426375"/>
                  </a:lnTo>
                  <a:lnTo>
                    <a:pt x="794131" y="378840"/>
                  </a:lnTo>
                  <a:lnTo>
                    <a:pt x="791036" y="331331"/>
                  </a:lnTo>
                  <a:lnTo>
                    <a:pt x="782002" y="285579"/>
                  </a:lnTo>
                  <a:lnTo>
                    <a:pt x="767401" y="241941"/>
                  </a:lnTo>
                  <a:lnTo>
                    <a:pt x="747604" y="200772"/>
                  </a:lnTo>
                  <a:lnTo>
                    <a:pt x="722986" y="162426"/>
                  </a:lnTo>
                  <a:lnTo>
                    <a:pt x="693917" y="127261"/>
                  </a:lnTo>
                  <a:lnTo>
                    <a:pt x="660771" y="95631"/>
                  </a:lnTo>
                  <a:lnTo>
                    <a:pt x="623920" y="67891"/>
                  </a:lnTo>
                  <a:lnTo>
                    <a:pt x="583736" y="44398"/>
                  </a:lnTo>
                  <a:lnTo>
                    <a:pt x="540593" y="25507"/>
                  </a:lnTo>
                  <a:lnTo>
                    <a:pt x="494862" y="11573"/>
                  </a:lnTo>
                  <a:lnTo>
                    <a:pt x="446917" y="2952"/>
                  </a:lnTo>
                  <a:lnTo>
                    <a:pt x="397129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134391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13439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3" name="object 26"/>
            <p:cNvSpPr/>
            <p:nvPr/>
          </p:nvSpPr>
          <p:spPr>
            <a:xfrm>
              <a:off x="10447560" y="3195000"/>
              <a:ext cx="753120" cy="68400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4000"/>
                <a:gd name="textAreaBottom" fmla="*/ 684360 h 684000"/>
              </a:gdLst>
              <a:ahLst/>
              <a:cxnLst/>
              <a:rect l="textAreaLeft" t="textAreaTop" r="textAreaRight" b="textAreaBottom"/>
              <a:pathLst>
                <a:path w="794384" h="758189">
                  <a:moveTo>
                    <a:pt x="0" y="378840"/>
                  </a:moveTo>
                  <a:lnTo>
                    <a:pt x="3094" y="331331"/>
                  </a:lnTo>
                  <a:lnTo>
                    <a:pt x="12128" y="285579"/>
                  </a:lnTo>
                  <a:lnTo>
                    <a:pt x="26731" y="241941"/>
                  </a:lnTo>
                  <a:lnTo>
                    <a:pt x="46529" y="200772"/>
                  </a:lnTo>
                  <a:lnTo>
                    <a:pt x="71152" y="162426"/>
                  </a:lnTo>
                  <a:lnTo>
                    <a:pt x="100226" y="127261"/>
                  </a:lnTo>
                  <a:lnTo>
                    <a:pt x="133379" y="95631"/>
                  </a:lnTo>
                  <a:lnTo>
                    <a:pt x="170240" y="67891"/>
                  </a:lnTo>
                  <a:lnTo>
                    <a:pt x="210436" y="44398"/>
                  </a:lnTo>
                  <a:lnTo>
                    <a:pt x="253595" y="25507"/>
                  </a:lnTo>
                  <a:lnTo>
                    <a:pt x="299345" y="11573"/>
                  </a:lnTo>
                  <a:lnTo>
                    <a:pt x="347313" y="2952"/>
                  </a:lnTo>
                  <a:lnTo>
                    <a:pt x="397129" y="0"/>
                  </a:lnTo>
                  <a:lnTo>
                    <a:pt x="446917" y="2952"/>
                  </a:lnTo>
                  <a:lnTo>
                    <a:pt x="494862" y="11573"/>
                  </a:lnTo>
                  <a:lnTo>
                    <a:pt x="540593" y="25507"/>
                  </a:lnTo>
                  <a:lnTo>
                    <a:pt x="583736" y="44398"/>
                  </a:lnTo>
                  <a:lnTo>
                    <a:pt x="623920" y="67891"/>
                  </a:lnTo>
                  <a:lnTo>
                    <a:pt x="660771" y="95631"/>
                  </a:lnTo>
                  <a:lnTo>
                    <a:pt x="693917" y="127261"/>
                  </a:lnTo>
                  <a:lnTo>
                    <a:pt x="722986" y="162426"/>
                  </a:lnTo>
                  <a:lnTo>
                    <a:pt x="747604" y="200772"/>
                  </a:lnTo>
                  <a:lnTo>
                    <a:pt x="767401" y="241941"/>
                  </a:lnTo>
                  <a:lnTo>
                    <a:pt x="782002" y="285579"/>
                  </a:lnTo>
                  <a:lnTo>
                    <a:pt x="791036" y="331331"/>
                  </a:lnTo>
                  <a:lnTo>
                    <a:pt x="794131" y="378840"/>
                  </a:lnTo>
                  <a:lnTo>
                    <a:pt x="791036" y="426375"/>
                  </a:lnTo>
                  <a:lnTo>
                    <a:pt x="782002" y="472143"/>
                  </a:lnTo>
                  <a:lnTo>
                    <a:pt x="767401" y="515792"/>
                  </a:lnTo>
                  <a:lnTo>
                    <a:pt x="747604" y="556966"/>
                  </a:lnTo>
                  <a:lnTo>
                    <a:pt x="722986" y="595310"/>
                  </a:lnTo>
                  <a:lnTo>
                    <a:pt x="693917" y="630471"/>
                  </a:lnTo>
                  <a:lnTo>
                    <a:pt x="660771" y="662094"/>
                  </a:lnTo>
                  <a:lnTo>
                    <a:pt x="623920" y="689824"/>
                  </a:lnTo>
                  <a:lnTo>
                    <a:pt x="583736" y="713308"/>
                  </a:lnTo>
                  <a:lnTo>
                    <a:pt x="540593" y="732190"/>
                  </a:lnTo>
                  <a:lnTo>
                    <a:pt x="494862" y="746115"/>
                  </a:lnTo>
                  <a:lnTo>
                    <a:pt x="446917" y="754731"/>
                  </a:lnTo>
                  <a:lnTo>
                    <a:pt x="397129" y="757681"/>
                  </a:lnTo>
                  <a:lnTo>
                    <a:pt x="347313" y="754731"/>
                  </a:lnTo>
                  <a:lnTo>
                    <a:pt x="299345" y="746115"/>
                  </a:lnTo>
                  <a:lnTo>
                    <a:pt x="253595" y="732190"/>
                  </a:lnTo>
                  <a:lnTo>
                    <a:pt x="210436" y="713308"/>
                  </a:lnTo>
                  <a:lnTo>
                    <a:pt x="170240" y="689824"/>
                  </a:lnTo>
                  <a:lnTo>
                    <a:pt x="133379" y="662094"/>
                  </a:lnTo>
                  <a:lnTo>
                    <a:pt x="100226" y="630471"/>
                  </a:lnTo>
                  <a:lnTo>
                    <a:pt x="71152" y="595310"/>
                  </a:lnTo>
                  <a:lnTo>
                    <a:pt x="46529" y="556966"/>
                  </a:lnTo>
                  <a:lnTo>
                    <a:pt x="26731" y="515792"/>
                  </a:lnTo>
                  <a:lnTo>
                    <a:pt x="12128" y="472143"/>
                  </a:lnTo>
                  <a:lnTo>
                    <a:pt x="3094" y="426375"/>
                  </a:lnTo>
                  <a:lnTo>
                    <a:pt x="0" y="378840"/>
                  </a:lnTo>
                  <a:close/>
                </a:path>
              </a:pathLst>
            </a:custGeom>
            <a:noFill/>
            <a:ln w="12600">
              <a:solidFill>
                <a:srgbClr val="13439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134391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54" name="object 27"/>
            <p:cNvPicPr/>
            <p:nvPr/>
          </p:nvPicPr>
          <p:blipFill>
            <a:blip r:embed="rId2"/>
            <a:stretch/>
          </p:blipFill>
          <p:spPr>
            <a:xfrm>
              <a:off x="10613520" y="3340440"/>
              <a:ext cx="428400" cy="408240"/>
            </a:xfrm>
            <a:prstGeom prst="rect">
              <a:avLst/>
            </a:prstGeom>
            <a:noFill/>
            <a:ln w="0">
              <a:solidFill>
                <a:srgbClr val="134391"/>
              </a:solidFill>
            </a:ln>
          </p:spPr>
        </p:pic>
      </p:grpSp>
      <p:grpSp>
        <p:nvGrpSpPr>
          <p:cNvPr id="255" name="object 28"/>
          <p:cNvGrpSpPr/>
          <p:nvPr/>
        </p:nvGrpSpPr>
        <p:grpSpPr>
          <a:xfrm>
            <a:off x="10550880" y="1497240"/>
            <a:ext cx="753120" cy="684000"/>
            <a:chOff x="10550880" y="1497240"/>
            <a:chExt cx="753120" cy="684000"/>
          </a:xfrm>
        </p:grpSpPr>
        <p:sp>
          <p:nvSpPr>
            <p:cNvPr id="256" name="object 29"/>
            <p:cNvSpPr/>
            <p:nvPr/>
          </p:nvSpPr>
          <p:spPr>
            <a:xfrm>
              <a:off x="10550880" y="1497240"/>
              <a:ext cx="753120" cy="68400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4000"/>
                <a:gd name="textAreaBottom" fmla="*/ 684360 h 684000"/>
              </a:gdLst>
              <a:ahLst/>
              <a:cxnLst/>
              <a:rect l="textAreaLeft" t="textAreaTop" r="textAreaRight" b="textAreaBottom"/>
              <a:pathLst>
                <a:path w="794384" h="758189">
                  <a:moveTo>
                    <a:pt x="397001" y="0"/>
                  </a:moveTo>
                  <a:lnTo>
                    <a:pt x="347213" y="2950"/>
                  </a:lnTo>
                  <a:lnTo>
                    <a:pt x="299268" y="11566"/>
                  </a:lnTo>
                  <a:lnTo>
                    <a:pt x="253537" y="25491"/>
                  </a:lnTo>
                  <a:lnTo>
                    <a:pt x="210394" y="44373"/>
                  </a:lnTo>
                  <a:lnTo>
                    <a:pt x="170210" y="67857"/>
                  </a:lnTo>
                  <a:lnTo>
                    <a:pt x="133359" y="95587"/>
                  </a:lnTo>
                  <a:lnTo>
                    <a:pt x="100213" y="127210"/>
                  </a:lnTo>
                  <a:lnTo>
                    <a:pt x="71144" y="162371"/>
                  </a:lnTo>
                  <a:lnTo>
                    <a:pt x="46526" y="200715"/>
                  </a:lnTo>
                  <a:lnTo>
                    <a:pt x="26729" y="241889"/>
                  </a:lnTo>
                  <a:lnTo>
                    <a:pt x="12128" y="285538"/>
                  </a:lnTo>
                  <a:lnTo>
                    <a:pt x="3094" y="331306"/>
                  </a:lnTo>
                  <a:lnTo>
                    <a:pt x="0" y="378841"/>
                  </a:lnTo>
                  <a:lnTo>
                    <a:pt x="3094" y="426350"/>
                  </a:lnTo>
                  <a:lnTo>
                    <a:pt x="12128" y="472102"/>
                  </a:lnTo>
                  <a:lnTo>
                    <a:pt x="26729" y="515740"/>
                  </a:lnTo>
                  <a:lnTo>
                    <a:pt x="46526" y="556909"/>
                  </a:lnTo>
                  <a:lnTo>
                    <a:pt x="71144" y="595255"/>
                  </a:lnTo>
                  <a:lnTo>
                    <a:pt x="100213" y="630420"/>
                  </a:lnTo>
                  <a:lnTo>
                    <a:pt x="133359" y="662050"/>
                  </a:lnTo>
                  <a:lnTo>
                    <a:pt x="170210" y="689790"/>
                  </a:lnTo>
                  <a:lnTo>
                    <a:pt x="210394" y="713283"/>
                  </a:lnTo>
                  <a:lnTo>
                    <a:pt x="253537" y="732174"/>
                  </a:lnTo>
                  <a:lnTo>
                    <a:pt x="299268" y="746108"/>
                  </a:lnTo>
                  <a:lnTo>
                    <a:pt x="347213" y="754729"/>
                  </a:lnTo>
                  <a:lnTo>
                    <a:pt x="397001" y="757682"/>
                  </a:lnTo>
                  <a:lnTo>
                    <a:pt x="446817" y="754729"/>
                  </a:lnTo>
                  <a:lnTo>
                    <a:pt x="494785" y="746108"/>
                  </a:lnTo>
                  <a:lnTo>
                    <a:pt x="540535" y="732174"/>
                  </a:lnTo>
                  <a:lnTo>
                    <a:pt x="583694" y="713283"/>
                  </a:lnTo>
                  <a:lnTo>
                    <a:pt x="623890" y="689790"/>
                  </a:lnTo>
                  <a:lnTo>
                    <a:pt x="660751" y="662050"/>
                  </a:lnTo>
                  <a:lnTo>
                    <a:pt x="693904" y="630420"/>
                  </a:lnTo>
                  <a:lnTo>
                    <a:pt x="722978" y="595255"/>
                  </a:lnTo>
                  <a:lnTo>
                    <a:pt x="747601" y="556909"/>
                  </a:lnTo>
                  <a:lnTo>
                    <a:pt x="767399" y="515740"/>
                  </a:lnTo>
                  <a:lnTo>
                    <a:pt x="782002" y="472102"/>
                  </a:lnTo>
                  <a:lnTo>
                    <a:pt x="791036" y="426350"/>
                  </a:lnTo>
                  <a:lnTo>
                    <a:pt x="794131" y="378841"/>
                  </a:lnTo>
                  <a:lnTo>
                    <a:pt x="791036" y="331306"/>
                  </a:lnTo>
                  <a:lnTo>
                    <a:pt x="782002" y="285538"/>
                  </a:lnTo>
                  <a:lnTo>
                    <a:pt x="767399" y="241889"/>
                  </a:lnTo>
                  <a:lnTo>
                    <a:pt x="747601" y="200715"/>
                  </a:lnTo>
                  <a:lnTo>
                    <a:pt x="722978" y="162371"/>
                  </a:lnTo>
                  <a:lnTo>
                    <a:pt x="693904" y="127210"/>
                  </a:lnTo>
                  <a:lnTo>
                    <a:pt x="660751" y="95587"/>
                  </a:lnTo>
                  <a:lnTo>
                    <a:pt x="623890" y="67857"/>
                  </a:lnTo>
                  <a:lnTo>
                    <a:pt x="583694" y="44373"/>
                  </a:lnTo>
                  <a:lnTo>
                    <a:pt x="540535" y="25491"/>
                  </a:lnTo>
                  <a:lnTo>
                    <a:pt x="494785" y="11566"/>
                  </a:lnTo>
                  <a:lnTo>
                    <a:pt x="446817" y="2950"/>
                  </a:lnTo>
                  <a:lnTo>
                    <a:pt x="39700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134391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13439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7" name="object 30"/>
            <p:cNvSpPr/>
            <p:nvPr/>
          </p:nvSpPr>
          <p:spPr>
            <a:xfrm>
              <a:off x="10550880" y="1497240"/>
              <a:ext cx="753120" cy="68400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4000"/>
                <a:gd name="textAreaBottom" fmla="*/ 684360 h 684000"/>
              </a:gdLst>
              <a:ahLst/>
              <a:cxnLst/>
              <a:rect l="textAreaLeft" t="textAreaTop" r="textAreaRight" b="textAreaBottom"/>
              <a:pathLst>
                <a:path w="794384" h="758189">
                  <a:moveTo>
                    <a:pt x="0" y="378841"/>
                  </a:moveTo>
                  <a:lnTo>
                    <a:pt x="3094" y="331306"/>
                  </a:lnTo>
                  <a:lnTo>
                    <a:pt x="12128" y="285538"/>
                  </a:lnTo>
                  <a:lnTo>
                    <a:pt x="26729" y="241889"/>
                  </a:lnTo>
                  <a:lnTo>
                    <a:pt x="46526" y="200715"/>
                  </a:lnTo>
                  <a:lnTo>
                    <a:pt x="71144" y="162371"/>
                  </a:lnTo>
                  <a:lnTo>
                    <a:pt x="100213" y="127210"/>
                  </a:lnTo>
                  <a:lnTo>
                    <a:pt x="133359" y="95587"/>
                  </a:lnTo>
                  <a:lnTo>
                    <a:pt x="170210" y="67857"/>
                  </a:lnTo>
                  <a:lnTo>
                    <a:pt x="210394" y="44373"/>
                  </a:lnTo>
                  <a:lnTo>
                    <a:pt x="253537" y="25491"/>
                  </a:lnTo>
                  <a:lnTo>
                    <a:pt x="299268" y="11566"/>
                  </a:lnTo>
                  <a:lnTo>
                    <a:pt x="347213" y="2950"/>
                  </a:lnTo>
                  <a:lnTo>
                    <a:pt x="397001" y="0"/>
                  </a:lnTo>
                  <a:lnTo>
                    <a:pt x="446817" y="2950"/>
                  </a:lnTo>
                  <a:lnTo>
                    <a:pt x="494785" y="11566"/>
                  </a:lnTo>
                  <a:lnTo>
                    <a:pt x="540535" y="25491"/>
                  </a:lnTo>
                  <a:lnTo>
                    <a:pt x="583694" y="44373"/>
                  </a:lnTo>
                  <a:lnTo>
                    <a:pt x="623890" y="67857"/>
                  </a:lnTo>
                  <a:lnTo>
                    <a:pt x="660751" y="95587"/>
                  </a:lnTo>
                  <a:lnTo>
                    <a:pt x="693904" y="127210"/>
                  </a:lnTo>
                  <a:lnTo>
                    <a:pt x="722978" y="162371"/>
                  </a:lnTo>
                  <a:lnTo>
                    <a:pt x="747601" y="200715"/>
                  </a:lnTo>
                  <a:lnTo>
                    <a:pt x="767399" y="241889"/>
                  </a:lnTo>
                  <a:lnTo>
                    <a:pt x="782002" y="285538"/>
                  </a:lnTo>
                  <a:lnTo>
                    <a:pt x="791036" y="331306"/>
                  </a:lnTo>
                  <a:lnTo>
                    <a:pt x="794131" y="378841"/>
                  </a:lnTo>
                  <a:lnTo>
                    <a:pt x="791036" y="426350"/>
                  </a:lnTo>
                  <a:lnTo>
                    <a:pt x="782002" y="472102"/>
                  </a:lnTo>
                  <a:lnTo>
                    <a:pt x="767399" y="515740"/>
                  </a:lnTo>
                  <a:lnTo>
                    <a:pt x="747601" y="556909"/>
                  </a:lnTo>
                  <a:lnTo>
                    <a:pt x="722978" y="595255"/>
                  </a:lnTo>
                  <a:lnTo>
                    <a:pt x="693904" y="630420"/>
                  </a:lnTo>
                  <a:lnTo>
                    <a:pt x="660751" y="662050"/>
                  </a:lnTo>
                  <a:lnTo>
                    <a:pt x="623890" y="689790"/>
                  </a:lnTo>
                  <a:lnTo>
                    <a:pt x="583694" y="713283"/>
                  </a:lnTo>
                  <a:lnTo>
                    <a:pt x="540535" y="732174"/>
                  </a:lnTo>
                  <a:lnTo>
                    <a:pt x="494785" y="746108"/>
                  </a:lnTo>
                  <a:lnTo>
                    <a:pt x="446817" y="754729"/>
                  </a:lnTo>
                  <a:lnTo>
                    <a:pt x="397001" y="757682"/>
                  </a:lnTo>
                  <a:lnTo>
                    <a:pt x="347213" y="754729"/>
                  </a:lnTo>
                  <a:lnTo>
                    <a:pt x="299268" y="746108"/>
                  </a:lnTo>
                  <a:lnTo>
                    <a:pt x="253537" y="732174"/>
                  </a:lnTo>
                  <a:lnTo>
                    <a:pt x="210394" y="713283"/>
                  </a:lnTo>
                  <a:lnTo>
                    <a:pt x="170210" y="689790"/>
                  </a:lnTo>
                  <a:lnTo>
                    <a:pt x="133359" y="662050"/>
                  </a:lnTo>
                  <a:lnTo>
                    <a:pt x="100213" y="630420"/>
                  </a:lnTo>
                  <a:lnTo>
                    <a:pt x="71144" y="595255"/>
                  </a:lnTo>
                  <a:lnTo>
                    <a:pt x="46526" y="556909"/>
                  </a:lnTo>
                  <a:lnTo>
                    <a:pt x="26729" y="515740"/>
                  </a:lnTo>
                  <a:lnTo>
                    <a:pt x="12128" y="472102"/>
                  </a:lnTo>
                  <a:lnTo>
                    <a:pt x="3094" y="426350"/>
                  </a:lnTo>
                  <a:lnTo>
                    <a:pt x="0" y="378841"/>
                  </a:lnTo>
                  <a:close/>
                </a:path>
              </a:pathLst>
            </a:custGeom>
            <a:noFill/>
            <a:ln w="12600">
              <a:solidFill>
                <a:srgbClr val="13439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134391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58" name="object 31"/>
            <p:cNvPicPr/>
            <p:nvPr/>
          </p:nvPicPr>
          <p:blipFill>
            <a:blip r:embed="rId3"/>
            <a:stretch/>
          </p:blipFill>
          <p:spPr>
            <a:xfrm>
              <a:off x="10742040" y="1671840"/>
              <a:ext cx="387000" cy="368640"/>
            </a:xfrm>
            <a:prstGeom prst="rect">
              <a:avLst/>
            </a:prstGeom>
            <a:noFill/>
            <a:ln w="0">
              <a:solidFill>
                <a:srgbClr val="134391"/>
              </a:solidFill>
            </a:ln>
          </p:spPr>
        </p:pic>
      </p:grpSp>
      <p:grpSp>
        <p:nvGrpSpPr>
          <p:cNvPr id="259" name="object 32"/>
          <p:cNvGrpSpPr/>
          <p:nvPr/>
        </p:nvGrpSpPr>
        <p:grpSpPr>
          <a:xfrm>
            <a:off x="828000" y="3223800"/>
            <a:ext cx="753120" cy="683640"/>
            <a:chOff x="828000" y="3223800"/>
            <a:chExt cx="753120" cy="683640"/>
          </a:xfrm>
        </p:grpSpPr>
        <p:sp>
          <p:nvSpPr>
            <p:cNvPr id="260" name="object 33"/>
            <p:cNvSpPr/>
            <p:nvPr/>
          </p:nvSpPr>
          <p:spPr>
            <a:xfrm>
              <a:off x="828000" y="3223800"/>
              <a:ext cx="753120" cy="68364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3640"/>
                <a:gd name="textAreaBottom" fmla="*/ 684000 h 683640"/>
              </a:gdLst>
              <a:ahLst/>
              <a:cxnLst/>
              <a:rect l="textAreaLeft" t="textAreaTop" r="textAreaRight" b="textAreaBottom"/>
              <a:pathLst>
                <a:path w="794385" h="758189">
                  <a:moveTo>
                    <a:pt x="397040" y="0"/>
                  </a:moveTo>
                  <a:lnTo>
                    <a:pt x="347236" y="2952"/>
                  </a:lnTo>
                  <a:lnTo>
                    <a:pt x="299278" y="11573"/>
                  </a:lnTo>
                  <a:lnTo>
                    <a:pt x="253539" y="25507"/>
                  </a:lnTo>
                  <a:lnTo>
                    <a:pt x="210389" y="44398"/>
                  </a:lnTo>
                  <a:lnTo>
                    <a:pt x="170202" y="67891"/>
                  </a:lnTo>
                  <a:lnTo>
                    <a:pt x="133350" y="95631"/>
                  </a:lnTo>
                  <a:lnTo>
                    <a:pt x="100204" y="127261"/>
                  </a:lnTo>
                  <a:lnTo>
                    <a:pt x="71136" y="162426"/>
                  </a:lnTo>
                  <a:lnTo>
                    <a:pt x="46519" y="200772"/>
                  </a:lnTo>
                  <a:lnTo>
                    <a:pt x="26725" y="241941"/>
                  </a:lnTo>
                  <a:lnTo>
                    <a:pt x="12126" y="285579"/>
                  </a:lnTo>
                  <a:lnTo>
                    <a:pt x="3093" y="331331"/>
                  </a:lnTo>
                  <a:lnTo>
                    <a:pt x="0" y="378840"/>
                  </a:lnTo>
                  <a:lnTo>
                    <a:pt x="3093" y="426375"/>
                  </a:lnTo>
                  <a:lnTo>
                    <a:pt x="12126" y="472143"/>
                  </a:lnTo>
                  <a:lnTo>
                    <a:pt x="26725" y="515792"/>
                  </a:lnTo>
                  <a:lnTo>
                    <a:pt x="46519" y="556966"/>
                  </a:lnTo>
                  <a:lnTo>
                    <a:pt x="71136" y="595310"/>
                  </a:lnTo>
                  <a:lnTo>
                    <a:pt x="100204" y="630471"/>
                  </a:lnTo>
                  <a:lnTo>
                    <a:pt x="133350" y="662094"/>
                  </a:lnTo>
                  <a:lnTo>
                    <a:pt x="170202" y="689824"/>
                  </a:lnTo>
                  <a:lnTo>
                    <a:pt x="210389" y="713308"/>
                  </a:lnTo>
                  <a:lnTo>
                    <a:pt x="253539" y="732190"/>
                  </a:lnTo>
                  <a:lnTo>
                    <a:pt x="299278" y="746115"/>
                  </a:lnTo>
                  <a:lnTo>
                    <a:pt x="347236" y="754731"/>
                  </a:lnTo>
                  <a:lnTo>
                    <a:pt x="397040" y="757681"/>
                  </a:lnTo>
                  <a:lnTo>
                    <a:pt x="446843" y="754731"/>
                  </a:lnTo>
                  <a:lnTo>
                    <a:pt x="494799" y="746115"/>
                  </a:lnTo>
                  <a:lnTo>
                    <a:pt x="540537" y="732190"/>
                  </a:lnTo>
                  <a:lnTo>
                    <a:pt x="583684" y="713308"/>
                  </a:lnTo>
                  <a:lnTo>
                    <a:pt x="623868" y="689824"/>
                  </a:lnTo>
                  <a:lnTo>
                    <a:pt x="660718" y="662094"/>
                  </a:lnTo>
                  <a:lnTo>
                    <a:pt x="693861" y="630471"/>
                  </a:lnTo>
                  <a:lnTo>
                    <a:pt x="722926" y="595310"/>
                  </a:lnTo>
                  <a:lnTo>
                    <a:pt x="747540" y="556966"/>
                  </a:lnTo>
                  <a:lnTo>
                    <a:pt x="767332" y="515792"/>
                  </a:lnTo>
                  <a:lnTo>
                    <a:pt x="781930" y="472143"/>
                  </a:lnTo>
                  <a:lnTo>
                    <a:pt x="790961" y="426375"/>
                  </a:lnTo>
                  <a:lnTo>
                    <a:pt x="794054" y="378840"/>
                  </a:lnTo>
                  <a:lnTo>
                    <a:pt x="790961" y="331331"/>
                  </a:lnTo>
                  <a:lnTo>
                    <a:pt x="781930" y="285579"/>
                  </a:lnTo>
                  <a:lnTo>
                    <a:pt x="767332" y="241941"/>
                  </a:lnTo>
                  <a:lnTo>
                    <a:pt x="747540" y="200772"/>
                  </a:lnTo>
                  <a:lnTo>
                    <a:pt x="722926" y="162426"/>
                  </a:lnTo>
                  <a:lnTo>
                    <a:pt x="693861" y="127261"/>
                  </a:lnTo>
                  <a:lnTo>
                    <a:pt x="660718" y="95631"/>
                  </a:lnTo>
                  <a:lnTo>
                    <a:pt x="623868" y="67891"/>
                  </a:lnTo>
                  <a:lnTo>
                    <a:pt x="583684" y="44398"/>
                  </a:lnTo>
                  <a:lnTo>
                    <a:pt x="540537" y="25507"/>
                  </a:lnTo>
                  <a:lnTo>
                    <a:pt x="494799" y="11573"/>
                  </a:lnTo>
                  <a:lnTo>
                    <a:pt x="446843" y="2952"/>
                  </a:lnTo>
                  <a:lnTo>
                    <a:pt x="39704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134391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1" name="object 34"/>
            <p:cNvSpPr/>
            <p:nvPr/>
          </p:nvSpPr>
          <p:spPr>
            <a:xfrm>
              <a:off x="828000" y="3223800"/>
              <a:ext cx="753120" cy="68364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3640"/>
                <a:gd name="textAreaBottom" fmla="*/ 684000 h 683640"/>
              </a:gdLst>
              <a:ahLst/>
              <a:cxnLst/>
              <a:rect l="textAreaLeft" t="textAreaTop" r="textAreaRight" b="textAreaBottom"/>
              <a:pathLst>
                <a:path w="794385" h="758189">
                  <a:moveTo>
                    <a:pt x="0" y="378840"/>
                  </a:moveTo>
                  <a:lnTo>
                    <a:pt x="3093" y="331331"/>
                  </a:lnTo>
                  <a:lnTo>
                    <a:pt x="12126" y="285579"/>
                  </a:lnTo>
                  <a:lnTo>
                    <a:pt x="26725" y="241941"/>
                  </a:lnTo>
                  <a:lnTo>
                    <a:pt x="46519" y="200772"/>
                  </a:lnTo>
                  <a:lnTo>
                    <a:pt x="71136" y="162426"/>
                  </a:lnTo>
                  <a:lnTo>
                    <a:pt x="100204" y="127261"/>
                  </a:lnTo>
                  <a:lnTo>
                    <a:pt x="133350" y="95631"/>
                  </a:lnTo>
                  <a:lnTo>
                    <a:pt x="170202" y="67891"/>
                  </a:lnTo>
                  <a:lnTo>
                    <a:pt x="210389" y="44398"/>
                  </a:lnTo>
                  <a:lnTo>
                    <a:pt x="253539" y="25507"/>
                  </a:lnTo>
                  <a:lnTo>
                    <a:pt x="299278" y="11573"/>
                  </a:lnTo>
                  <a:lnTo>
                    <a:pt x="347236" y="2952"/>
                  </a:lnTo>
                  <a:lnTo>
                    <a:pt x="397040" y="0"/>
                  </a:lnTo>
                  <a:lnTo>
                    <a:pt x="446843" y="2952"/>
                  </a:lnTo>
                  <a:lnTo>
                    <a:pt x="494799" y="11573"/>
                  </a:lnTo>
                  <a:lnTo>
                    <a:pt x="540537" y="25507"/>
                  </a:lnTo>
                  <a:lnTo>
                    <a:pt x="583684" y="44398"/>
                  </a:lnTo>
                  <a:lnTo>
                    <a:pt x="623868" y="67891"/>
                  </a:lnTo>
                  <a:lnTo>
                    <a:pt x="660718" y="95631"/>
                  </a:lnTo>
                  <a:lnTo>
                    <a:pt x="693861" y="127261"/>
                  </a:lnTo>
                  <a:lnTo>
                    <a:pt x="722926" y="162426"/>
                  </a:lnTo>
                  <a:lnTo>
                    <a:pt x="747540" y="200772"/>
                  </a:lnTo>
                  <a:lnTo>
                    <a:pt x="767332" y="241941"/>
                  </a:lnTo>
                  <a:lnTo>
                    <a:pt x="781930" y="285579"/>
                  </a:lnTo>
                  <a:lnTo>
                    <a:pt x="790961" y="331331"/>
                  </a:lnTo>
                  <a:lnTo>
                    <a:pt x="794054" y="378840"/>
                  </a:lnTo>
                  <a:lnTo>
                    <a:pt x="790961" y="426375"/>
                  </a:lnTo>
                  <a:lnTo>
                    <a:pt x="781930" y="472143"/>
                  </a:lnTo>
                  <a:lnTo>
                    <a:pt x="767332" y="515792"/>
                  </a:lnTo>
                  <a:lnTo>
                    <a:pt x="747540" y="556966"/>
                  </a:lnTo>
                  <a:lnTo>
                    <a:pt x="722926" y="595310"/>
                  </a:lnTo>
                  <a:lnTo>
                    <a:pt x="693861" y="630471"/>
                  </a:lnTo>
                  <a:lnTo>
                    <a:pt x="660718" y="662094"/>
                  </a:lnTo>
                  <a:lnTo>
                    <a:pt x="623868" y="689824"/>
                  </a:lnTo>
                  <a:lnTo>
                    <a:pt x="583684" y="713308"/>
                  </a:lnTo>
                  <a:lnTo>
                    <a:pt x="540537" y="732190"/>
                  </a:lnTo>
                  <a:lnTo>
                    <a:pt x="494799" y="746115"/>
                  </a:lnTo>
                  <a:lnTo>
                    <a:pt x="446843" y="754731"/>
                  </a:lnTo>
                  <a:lnTo>
                    <a:pt x="397040" y="757681"/>
                  </a:lnTo>
                  <a:lnTo>
                    <a:pt x="347236" y="754731"/>
                  </a:lnTo>
                  <a:lnTo>
                    <a:pt x="299278" y="746115"/>
                  </a:lnTo>
                  <a:lnTo>
                    <a:pt x="253539" y="732190"/>
                  </a:lnTo>
                  <a:lnTo>
                    <a:pt x="210389" y="713308"/>
                  </a:lnTo>
                  <a:lnTo>
                    <a:pt x="170202" y="689824"/>
                  </a:lnTo>
                  <a:lnTo>
                    <a:pt x="133350" y="662094"/>
                  </a:lnTo>
                  <a:lnTo>
                    <a:pt x="100204" y="630471"/>
                  </a:lnTo>
                  <a:lnTo>
                    <a:pt x="71136" y="595310"/>
                  </a:lnTo>
                  <a:lnTo>
                    <a:pt x="46519" y="556966"/>
                  </a:lnTo>
                  <a:lnTo>
                    <a:pt x="26725" y="515792"/>
                  </a:lnTo>
                  <a:lnTo>
                    <a:pt x="12126" y="472143"/>
                  </a:lnTo>
                  <a:lnTo>
                    <a:pt x="3093" y="426375"/>
                  </a:lnTo>
                  <a:lnTo>
                    <a:pt x="0" y="378840"/>
                  </a:lnTo>
                  <a:close/>
                </a:path>
              </a:pathLst>
            </a:custGeom>
            <a:noFill/>
            <a:ln w="12600">
              <a:solidFill>
                <a:srgbClr val="13439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62" name="object 36"/>
          <p:cNvGrpSpPr/>
          <p:nvPr/>
        </p:nvGrpSpPr>
        <p:grpSpPr>
          <a:xfrm>
            <a:off x="838080" y="1473120"/>
            <a:ext cx="753120" cy="684000"/>
            <a:chOff x="838080" y="1473120"/>
            <a:chExt cx="753120" cy="684000"/>
          </a:xfrm>
        </p:grpSpPr>
        <p:sp>
          <p:nvSpPr>
            <p:cNvPr id="263" name="object 37"/>
            <p:cNvSpPr/>
            <p:nvPr/>
          </p:nvSpPr>
          <p:spPr>
            <a:xfrm>
              <a:off x="838080" y="1473120"/>
              <a:ext cx="753120" cy="68400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4000"/>
                <a:gd name="textAreaBottom" fmla="*/ 684360 h 684000"/>
              </a:gdLst>
              <a:ahLst/>
              <a:cxnLst/>
              <a:rect l="textAreaLeft" t="textAreaTop" r="textAreaRight" b="textAreaBottom"/>
              <a:pathLst>
                <a:path w="794385" h="758189">
                  <a:moveTo>
                    <a:pt x="397040" y="0"/>
                  </a:moveTo>
                  <a:lnTo>
                    <a:pt x="347236" y="2952"/>
                  </a:lnTo>
                  <a:lnTo>
                    <a:pt x="299278" y="11573"/>
                  </a:lnTo>
                  <a:lnTo>
                    <a:pt x="253539" y="25507"/>
                  </a:lnTo>
                  <a:lnTo>
                    <a:pt x="210389" y="44398"/>
                  </a:lnTo>
                  <a:lnTo>
                    <a:pt x="170202" y="67891"/>
                  </a:lnTo>
                  <a:lnTo>
                    <a:pt x="133350" y="95631"/>
                  </a:lnTo>
                  <a:lnTo>
                    <a:pt x="100204" y="127261"/>
                  </a:lnTo>
                  <a:lnTo>
                    <a:pt x="71136" y="162426"/>
                  </a:lnTo>
                  <a:lnTo>
                    <a:pt x="46519" y="200772"/>
                  </a:lnTo>
                  <a:lnTo>
                    <a:pt x="26725" y="241941"/>
                  </a:lnTo>
                  <a:lnTo>
                    <a:pt x="12126" y="285579"/>
                  </a:lnTo>
                  <a:lnTo>
                    <a:pt x="3093" y="331331"/>
                  </a:lnTo>
                  <a:lnTo>
                    <a:pt x="0" y="378840"/>
                  </a:lnTo>
                  <a:lnTo>
                    <a:pt x="3093" y="426375"/>
                  </a:lnTo>
                  <a:lnTo>
                    <a:pt x="12126" y="472143"/>
                  </a:lnTo>
                  <a:lnTo>
                    <a:pt x="26725" y="515792"/>
                  </a:lnTo>
                  <a:lnTo>
                    <a:pt x="46519" y="556966"/>
                  </a:lnTo>
                  <a:lnTo>
                    <a:pt x="71136" y="595310"/>
                  </a:lnTo>
                  <a:lnTo>
                    <a:pt x="100204" y="630471"/>
                  </a:lnTo>
                  <a:lnTo>
                    <a:pt x="133350" y="662094"/>
                  </a:lnTo>
                  <a:lnTo>
                    <a:pt x="170202" y="689824"/>
                  </a:lnTo>
                  <a:lnTo>
                    <a:pt x="210389" y="713308"/>
                  </a:lnTo>
                  <a:lnTo>
                    <a:pt x="253539" y="732190"/>
                  </a:lnTo>
                  <a:lnTo>
                    <a:pt x="299278" y="746115"/>
                  </a:lnTo>
                  <a:lnTo>
                    <a:pt x="347236" y="754731"/>
                  </a:lnTo>
                  <a:lnTo>
                    <a:pt x="397040" y="757682"/>
                  </a:lnTo>
                  <a:lnTo>
                    <a:pt x="446843" y="754731"/>
                  </a:lnTo>
                  <a:lnTo>
                    <a:pt x="494799" y="746115"/>
                  </a:lnTo>
                  <a:lnTo>
                    <a:pt x="540537" y="732190"/>
                  </a:lnTo>
                  <a:lnTo>
                    <a:pt x="583684" y="713308"/>
                  </a:lnTo>
                  <a:lnTo>
                    <a:pt x="623868" y="689824"/>
                  </a:lnTo>
                  <a:lnTo>
                    <a:pt x="660718" y="662094"/>
                  </a:lnTo>
                  <a:lnTo>
                    <a:pt x="693861" y="630471"/>
                  </a:lnTo>
                  <a:lnTo>
                    <a:pt x="722926" y="595310"/>
                  </a:lnTo>
                  <a:lnTo>
                    <a:pt x="747540" y="556966"/>
                  </a:lnTo>
                  <a:lnTo>
                    <a:pt x="767332" y="515792"/>
                  </a:lnTo>
                  <a:lnTo>
                    <a:pt x="781930" y="472143"/>
                  </a:lnTo>
                  <a:lnTo>
                    <a:pt x="790961" y="426375"/>
                  </a:lnTo>
                  <a:lnTo>
                    <a:pt x="794054" y="378840"/>
                  </a:lnTo>
                  <a:lnTo>
                    <a:pt x="790961" y="331331"/>
                  </a:lnTo>
                  <a:lnTo>
                    <a:pt x="781930" y="285579"/>
                  </a:lnTo>
                  <a:lnTo>
                    <a:pt x="767332" y="241941"/>
                  </a:lnTo>
                  <a:lnTo>
                    <a:pt x="747540" y="200772"/>
                  </a:lnTo>
                  <a:lnTo>
                    <a:pt x="722926" y="162426"/>
                  </a:lnTo>
                  <a:lnTo>
                    <a:pt x="693861" y="127261"/>
                  </a:lnTo>
                  <a:lnTo>
                    <a:pt x="660718" y="95631"/>
                  </a:lnTo>
                  <a:lnTo>
                    <a:pt x="623868" y="67891"/>
                  </a:lnTo>
                  <a:lnTo>
                    <a:pt x="583684" y="44398"/>
                  </a:lnTo>
                  <a:lnTo>
                    <a:pt x="540537" y="25507"/>
                  </a:lnTo>
                  <a:lnTo>
                    <a:pt x="494799" y="11573"/>
                  </a:lnTo>
                  <a:lnTo>
                    <a:pt x="446843" y="2952"/>
                  </a:lnTo>
                  <a:lnTo>
                    <a:pt x="39704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134391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134391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4" name="object 38"/>
            <p:cNvSpPr/>
            <p:nvPr/>
          </p:nvSpPr>
          <p:spPr>
            <a:xfrm>
              <a:off x="838080" y="1473120"/>
              <a:ext cx="753120" cy="68400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4000"/>
                <a:gd name="textAreaBottom" fmla="*/ 684360 h 684000"/>
              </a:gdLst>
              <a:ahLst/>
              <a:cxnLst/>
              <a:rect l="textAreaLeft" t="textAreaTop" r="textAreaRight" b="textAreaBottom"/>
              <a:pathLst>
                <a:path w="794385" h="758189">
                  <a:moveTo>
                    <a:pt x="0" y="378840"/>
                  </a:moveTo>
                  <a:lnTo>
                    <a:pt x="3093" y="331331"/>
                  </a:lnTo>
                  <a:lnTo>
                    <a:pt x="12126" y="285579"/>
                  </a:lnTo>
                  <a:lnTo>
                    <a:pt x="26725" y="241941"/>
                  </a:lnTo>
                  <a:lnTo>
                    <a:pt x="46519" y="200772"/>
                  </a:lnTo>
                  <a:lnTo>
                    <a:pt x="71136" y="162426"/>
                  </a:lnTo>
                  <a:lnTo>
                    <a:pt x="100204" y="127261"/>
                  </a:lnTo>
                  <a:lnTo>
                    <a:pt x="133350" y="95631"/>
                  </a:lnTo>
                  <a:lnTo>
                    <a:pt x="170202" y="67891"/>
                  </a:lnTo>
                  <a:lnTo>
                    <a:pt x="210389" y="44398"/>
                  </a:lnTo>
                  <a:lnTo>
                    <a:pt x="253539" y="25507"/>
                  </a:lnTo>
                  <a:lnTo>
                    <a:pt x="299278" y="11573"/>
                  </a:lnTo>
                  <a:lnTo>
                    <a:pt x="347236" y="2952"/>
                  </a:lnTo>
                  <a:lnTo>
                    <a:pt x="397040" y="0"/>
                  </a:lnTo>
                  <a:lnTo>
                    <a:pt x="446843" y="2952"/>
                  </a:lnTo>
                  <a:lnTo>
                    <a:pt x="494799" y="11573"/>
                  </a:lnTo>
                  <a:lnTo>
                    <a:pt x="540537" y="25507"/>
                  </a:lnTo>
                  <a:lnTo>
                    <a:pt x="583684" y="44398"/>
                  </a:lnTo>
                  <a:lnTo>
                    <a:pt x="623868" y="67891"/>
                  </a:lnTo>
                  <a:lnTo>
                    <a:pt x="660718" y="95631"/>
                  </a:lnTo>
                  <a:lnTo>
                    <a:pt x="693861" y="127261"/>
                  </a:lnTo>
                  <a:lnTo>
                    <a:pt x="722926" y="162426"/>
                  </a:lnTo>
                  <a:lnTo>
                    <a:pt x="747540" y="200772"/>
                  </a:lnTo>
                  <a:lnTo>
                    <a:pt x="767332" y="241941"/>
                  </a:lnTo>
                  <a:lnTo>
                    <a:pt x="781930" y="285579"/>
                  </a:lnTo>
                  <a:lnTo>
                    <a:pt x="790961" y="331331"/>
                  </a:lnTo>
                  <a:lnTo>
                    <a:pt x="794054" y="378840"/>
                  </a:lnTo>
                  <a:lnTo>
                    <a:pt x="790961" y="426375"/>
                  </a:lnTo>
                  <a:lnTo>
                    <a:pt x="781930" y="472143"/>
                  </a:lnTo>
                  <a:lnTo>
                    <a:pt x="767332" y="515792"/>
                  </a:lnTo>
                  <a:lnTo>
                    <a:pt x="747540" y="556966"/>
                  </a:lnTo>
                  <a:lnTo>
                    <a:pt x="722926" y="595310"/>
                  </a:lnTo>
                  <a:lnTo>
                    <a:pt x="693861" y="630471"/>
                  </a:lnTo>
                  <a:lnTo>
                    <a:pt x="660718" y="662094"/>
                  </a:lnTo>
                  <a:lnTo>
                    <a:pt x="623868" y="689824"/>
                  </a:lnTo>
                  <a:lnTo>
                    <a:pt x="583684" y="713308"/>
                  </a:lnTo>
                  <a:lnTo>
                    <a:pt x="540537" y="732190"/>
                  </a:lnTo>
                  <a:lnTo>
                    <a:pt x="494799" y="746115"/>
                  </a:lnTo>
                  <a:lnTo>
                    <a:pt x="446843" y="754731"/>
                  </a:lnTo>
                  <a:lnTo>
                    <a:pt x="397040" y="757682"/>
                  </a:lnTo>
                  <a:lnTo>
                    <a:pt x="347236" y="754731"/>
                  </a:lnTo>
                  <a:lnTo>
                    <a:pt x="299278" y="746115"/>
                  </a:lnTo>
                  <a:lnTo>
                    <a:pt x="253539" y="732190"/>
                  </a:lnTo>
                  <a:lnTo>
                    <a:pt x="210389" y="713308"/>
                  </a:lnTo>
                  <a:lnTo>
                    <a:pt x="170202" y="689824"/>
                  </a:lnTo>
                  <a:lnTo>
                    <a:pt x="133350" y="662094"/>
                  </a:lnTo>
                  <a:lnTo>
                    <a:pt x="100204" y="630471"/>
                  </a:lnTo>
                  <a:lnTo>
                    <a:pt x="71136" y="595310"/>
                  </a:lnTo>
                  <a:lnTo>
                    <a:pt x="46519" y="556966"/>
                  </a:lnTo>
                  <a:lnTo>
                    <a:pt x="26725" y="515792"/>
                  </a:lnTo>
                  <a:lnTo>
                    <a:pt x="12126" y="472143"/>
                  </a:lnTo>
                  <a:lnTo>
                    <a:pt x="3093" y="426375"/>
                  </a:lnTo>
                  <a:lnTo>
                    <a:pt x="0" y="378840"/>
                  </a:lnTo>
                  <a:close/>
                </a:path>
              </a:pathLst>
            </a:custGeom>
            <a:noFill/>
            <a:ln w="12600">
              <a:solidFill>
                <a:srgbClr val="13439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134391"/>
                </a:solidFill>
                <a:effectLst/>
                <a:uFillTx/>
                <a:latin typeface="Arial"/>
              </a:endParaRPr>
            </a:p>
          </p:txBody>
        </p:sp>
      </p:grpSp>
      <p:grpSp>
        <p:nvGrpSpPr>
          <p:cNvPr id="265" name="object 40"/>
          <p:cNvGrpSpPr/>
          <p:nvPr/>
        </p:nvGrpSpPr>
        <p:grpSpPr>
          <a:xfrm>
            <a:off x="828000" y="5177880"/>
            <a:ext cx="753120" cy="684000"/>
            <a:chOff x="828000" y="5177880"/>
            <a:chExt cx="753120" cy="684000"/>
          </a:xfrm>
        </p:grpSpPr>
        <p:sp>
          <p:nvSpPr>
            <p:cNvPr id="266" name="object 41"/>
            <p:cNvSpPr/>
            <p:nvPr/>
          </p:nvSpPr>
          <p:spPr>
            <a:xfrm>
              <a:off x="828000" y="5177880"/>
              <a:ext cx="753120" cy="68400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4000"/>
                <a:gd name="textAreaBottom" fmla="*/ 684360 h 684000"/>
              </a:gdLst>
              <a:ahLst/>
              <a:cxnLst/>
              <a:rect l="textAreaLeft" t="textAreaTop" r="textAreaRight" b="textAreaBottom"/>
              <a:pathLst>
                <a:path w="794385" h="758189">
                  <a:moveTo>
                    <a:pt x="397040" y="0"/>
                  </a:moveTo>
                  <a:lnTo>
                    <a:pt x="347236" y="2950"/>
                  </a:lnTo>
                  <a:lnTo>
                    <a:pt x="299278" y="11566"/>
                  </a:lnTo>
                  <a:lnTo>
                    <a:pt x="253539" y="25491"/>
                  </a:lnTo>
                  <a:lnTo>
                    <a:pt x="210389" y="44373"/>
                  </a:lnTo>
                  <a:lnTo>
                    <a:pt x="170202" y="67857"/>
                  </a:lnTo>
                  <a:lnTo>
                    <a:pt x="133350" y="95587"/>
                  </a:lnTo>
                  <a:lnTo>
                    <a:pt x="100204" y="127210"/>
                  </a:lnTo>
                  <a:lnTo>
                    <a:pt x="71136" y="162371"/>
                  </a:lnTo>
                  <a:lnTo>
                    <a:pt x="46519" y="200715"/>
                  </a:lnTo>
                  <a:lnTo>
                    <a:pt x="26725" y="241889"/>
                  </a:lnTo>
                  <a:lnTo>
                    <a:pt x="12126" y="285538"/>
                  </a:lnTo>
                  <a:lnTo>
                    <a:pt x="3093" y="331306"/>
                  </a:lnTo>
                  <a:lnTo>
                    <a:pt x="0" y="378841"/>
                  </a:lnTo>
                  <a:lnTo>
                    <a:pt x="3093" y="426354"/>
                  </a:lnTo>
                  <a:lnTo>
                    <a:pt x="12126" y="472108"/>
                  </a:lnTo>
                  <a:lnTo>
                    <a:pt x="26725" y="515747"/>
                  </a:lnTo>
                  <a:lnTo>
                    <a:pt x="46519" y="556915"/>
                  </a:lnTo>
                  <a:lnTo>
                    <a:pt x="71136" y="595257"/>
                  </a:lnTo>
                  <a:lnTo>
                    <a:pt x="100204" y="630419"/>
                  </a:lnTo>
                  <a:lnTo>
                    <a:pt x="133350" y="662045"/>
                  </a:lnTo>
                  <a:lnTo>
                    <a:pt x="170202" y="689780"/>
                  </a:lnTo>
                  <a:lnTo>
                    <a:pt x="210389" y="713268"/>
                  </a:lnTo>
                  <a:lnTo>
                    <a:pt x="253539" y="732155"/>
                  </a:lnTo>
                  <a:lnTo>
                    <a:pt x="299278" y="746086"/>
                  </a:lnTo>
                  <a:lnTo>
                    <a:pt x="347236" y="754704"/>
                  </a:lnTo>
                  <a:lnTo>
                    <a:pt x="397040" y="757656"/>
                  </a:lnTo>
                  <a:lnTo>
                    <a:pt x="446843" y="754704"/>
                  </a:lnTo>
                  <a:lnTo>
                    <a:pt x="494799" y="746086"/>
                  </a:lnTo>
                  <a:lnTo>
                    <a:pt x="540537" y="732155"/>
                  </a:lnTo>
                  <a:lnTo>
                    <a:pt x="583684" y="713268"/>
                  </a:lnTo>
                  <a:lnTo>
                    <a:pt x="623868" y="689780"/>
                  </a:lnTo>
                  <a:lnTo>
                    <a:pt x="660718" y="662045"/>
                  </a:lnTo>
                  <a:lnTo>
                    <a:pt x="693861" y="630419"/>
                  </a:lnTo>
                  <a:lnTo>
                    <a:pt x="722926" y="595257"/>
                  </a:lnTo>
                  <a:lnTo>
                    <a:pt x="747540" y="556915"/>
                  </a:lnTo>
                  <a:lnTo>
                    <a:pt x="767332" y="515747"/>
                  </a:lnTo>
                  <a:lnTo>
                    <a:pt x="781930" y="472108"/>
                  </a:lnTo>
                  <a:lnTo>
                    <a:pt x="790961" y="426354"/>
                  </a:lnTo>
                  <a:lnTo>
                    <a:pt x="794054" y="378841"/>
                  </a:lnTo>
                  <a:lnTo>
                    <a:pt x="790961" y="331306"/>
                  </a:lnTo>
                  <a:lnTo>
                    <a:pt x="781930" y="285538"/>
                  </a:lnTo>
                  <a:lnTo>
                    <a:pt x="767332" y="241889"/>
                  </a:lnTo>
                  <a:lnTo>
                    <a:pt x="747540" y="200715"/>
                  </a:lnTo>
                  <a:lnTo>
                    <a:pt x="722926" y="162371"/>
                  </a:lnTo>
                  <a:lnTo>
                    <a:pt x="693861" y="127210"/>
                  </a:lnTo>
                  <a:lnTo>
                    <a:pt x="660718" y="95587"/>
                  </a:lnTo>
                  <a:lnTo>
                    <a:pt x="623868" y="67857"/>
                  </a:lnTo>
                  <a:lnTo>
                    <a:pt x="583684" y="44373"/>
                  </a:lnTo>
                  <a:lnTo>
                    <a:pt x="540537" y="25491"/>
                  </a:lnTo>
                  <a:lnTo>
                    <a:pt x="494799" y="11566"/>
                  </a:lnTo>
                  <a:lnTo>
                    <a:pt x="446843" y="2950"/>
                  </a:lnTo>
                  <a:lnTo>
                    <a:pt x="39704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134391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7" name="object 42"/>
            <p:cNvSpPr/>
            <p:nvPr/>
          </p:nvSpPr>
          <p:spPr>
            <a:xfrm>
              <a:off x="828000" y="5177880"/>
              <a:ext cx="753120" cy="684000"/>
            </a:xfrm>
            <a:custGeom>
              <a:avLst/>
              <a:gdLst>
                <a:gd name="textAreaLeft" fmla="*/ 0 w 753120"/>
                <a:gd name="textAreaRight" fmla="*/ 753480 w 753120"/>
                <a:gd name="textAreaTop" fmla="*/ 0 h 684000"/>
                <a:gd name="textAreaBottom" fmla="*/ 684360 h 684000"/>
              </a:gdLst>
              <a:ahLst/>
              <a:cxnLst/>
              <a:rect l="textAreaLeft" t="textAreaTop" r="textAreaRight" b="textAreaBottom"/>
              <a:pathLst>
                <a:path w="794385" h="758189">
                  <a:moveTo>
                    <a:pt x="0" y="378841"/>
                  </a:moveTo>
                  <a:lnTo>
                    <a:pt x="3093" y="331306"/>
                  </a:lnTo>
                  <a:lnTo>
                    <a:pt x="12126" y="285538"/>
                  </a:lnTo>
                  <a:lnTo>
                    <a:pt x="26725" y="241889"/>
                  </a:lnTo>
                  <a:lnTo>
                    <a:pt x="46519" y="200715"/>
                  </a:lnTo>
                  <a:lnTo>
                    <a:pt x="71136" y="162371"/>
                  </a:lnTo>
                  <a:lnTo>
                    <a:pt x="100204" y="127210"/>
                  </a:lnTo>
                  <a:lnTo>
                    <a:pt x="133350" y="95587"/>
                  </a:lnTo>
                  <a:lnTo>
                    <a:pt x="170202" y="67857"/>
                  </a:lnTo>
                  <a:lnTo>
                    <a:pt x="210389" y="44373"/>
                  </a:lnTo>
                  <a:lnTo>
                    <a:pt x="253539" y="25491"/>
                  </a:lnTo>
                  <a:lnTo>
                    <a:pt x="299278" y="11566"/>
                  </a:lnTo>
                  <a:lnTo>
                    <a:pt x="347236" y="2950"/>
                  </a:lnTo>
                  <a:lnTo>
                    <a:pt x="397040" y="0"/>
                  </a:lnTo>
                  <a:lnTo>
                    <a:pt x="446843" y="2950"/>
                  </a:lnTo>
                  <a:lnTo>
                    <a:pt x="494799" y="11566"/>
                  </a:lnTo>
                  <a:lnTo>
                    <a:pt x="540537" y="25491"/>
                  </a:lnTo>
                  <a:lnTo>
                    <a:pt x="583684" y="44373"/>
                  </a:lnTo>
                  <a:lnTo>
                    <a:pt x="623868" y="67857"/>
                  </a:lnTo>
                  <a:lnTo>
                    <a:pt x="660718" y="95587"/>
                  </a:lnTo>
                  <a:lnTo>
                    <a:pt x="693861" y="127210"/>
                  </a:lnTo>
                  <a:lnTo>
                    <a:pt x="722926" y="162371"/>
                  </a:lnTo>
                  <a:lnTo>
                    <a:pt x="747540" y="200715"/>
                  </a:lnTo>
                  <a:lnTo>
                    <a:pt x="767332" y="241889"/>
                  </a:lnTo>
                  <a:lnTo>
                    <a:pt x="781930" y="285538"/>
                  </a:lnTo>
                  <a:lnTo>
                    <a:pt x="790961" y="331306"/>
                  </a:lnTo>
                  <a:lnTo>
                    <a:pt x="794054" y="378841"/>
                  </a:lnTo>
                  <a:lnTo>
                    <a:pt x="790961" y="426354"/>
                  </a:lnTo>
                  <a:lnTo>
                    <a:pt x="781930" y="472108"/>
                  </a:lnTo>
                  <a:lnTo>
                    <a:pt x="767332" y="515747"/>
                  </a:lnTo>
                  <a:lnTo>
                    <a:pt x="747540" y="556915"/>
                  </a:lnTo>
                  <a:lnTo>
                    <a:pt x="722926" y="595257"/>
                  </a:lnTo>
                  <a:lnTo>
                    <a:pt x="693861" y="630419"/>
                  </a:lnTo>
                  <a:lnTo>
                    <a:pt x="660718" y="662045"/>
                  </a:lnTo>
                  <a:lnTo>
                    <a:pt x="623868" y="689780"/>
                  </a:lnTo>
                  <a:lnTo>
                    <a:pt x="583684" y="713268"/>
                  </a:lnTo>
                  <a:lnTo>
                    <a:pt x="540537" y="732155"/>
                  </a:lnTo>
                  <a:lnTo>
                    <a:pt x="494799" y="746086"/>
                  </a:lnTo>
                  <a:lnTo>
                    <a:pt x="446843" y="754704"/>
                  </a:lnTo>
                  <a:lnTo>
                    <a:pt x="397040" y="757656"/>
                  </a:lnTo>
                  <a:lnTo>
                    <a:pt x="347236" y="754704"/>
                  </a:lnTo>
                  <a:lnTo>
                    <a:pt x="299278" y="746086"/>
                  </a:lnTo>
                  <a:lnTo>
                    <a:pt x="253539" y="732155"/>
                  </a:lnTo>
                  <a:lnTo>
                    <a:pt x="210389" y="713268"/>
                  </a:lnTo>
                  <a:lnTo>
                    <a:pt x="170202" y="689780"/>
                  </a:lnTo>
                  <a:lnTo>
                    <a:pt x="133350" y="662045"/>
                  </a:lnTo>
                  <a:lnTo>
                    <a:pt x="100204" y="630419"/>
                  </a:lnTo>
                  <a:lnTo>
                    <a:pt x="71136" y="595257"/>
                  </a:lnTo>
                  <a:lnTo>
                    <a:pt x="46519" y="556915"/>
                  </a:lnTo>
                  <a:lnTo>
                    <a:pt x="26725" y="515747"/>
                  </a:lnTo>
                  <a:lnTo>
                    <a:pt x="12126" y="472108"/>
                  </a:lnTo>
                  <a:lnTo>
                    <a:pt x="3093" y="426354"/>
                  </a:lnTo>
                  <a:lnTo>
                    <a:pt x="0" y="378841"/>
                  </a:lnTo>
                  <a:close/>
                </a:path>
              </a:pathLst>
            </a:custGeom>
            <a:noFill/>
            <a:ln w="12600">
              <a:solidFill>
                <a:srgbClr val="13439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noAutofit/>
            </a:bodyPr>
            <a:p>
              <a:endParaRPr lang="gl-E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68" name="object 43"/>
            <p:cNvPicPr/>
            <p:nvPr/>
          </p:nvPicPr>
          <p:blipFill>
            <a:blip r:embed="rId4"/>
            <a:stretch/>
          </p:blipFill>
          <p:spPr>
            <a:xfrm>
              <a:off x="984240" y="5308920"/>
              <a:ext cx="439920" cy="419040"/>
            </a:xfrm>
            <a:prstGeom prst="rect">
              <a:avLst/>
            </a:prstGeom>
            <a:noFill/>
            <a:ln w="0">
              <a:solidFill>
                <a:srgbClr val="134391"/>
              </a:solidFill>
            </a:ln>
          </p:spPr>
        </p:pic>
      </p:grpSp>
      <p:pic>
        <p:nvPicPr>
          <p:cNvPr id="269" name="Gráfico 44" descr="Conexiones con relleno sólido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93880" y="1532880"/>
            <a:ext cx="559440" cy="53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0" name="Imagen 45"/>
          <p:cNvPicPr/>
          <p:nvPr/>
        </p:nvPicPr>
        <p:blipFill>
          <a:blip r:embed="rId7"/>
          <a:stretch/>
        </p:blipFill>
        <p:spPr>
          <a:xfrm>
            <a:off x="959400" y="3330720"/>
            <a:ext cx="510120" cy="486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1" name=""/>
          <p:cNvPicPr/>
          <p:nvPr/>
        </p:nvPicPr>
        <p:blipFill>
          <a:blip r:embed="rId8"/>
          <a:stretch/>
        </p:blipFill>
        <p:spPr>
          <a:xfrm>
            <a:off x="609480" y="36216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2" name=""/>
          <p:cNvPicPr/>
          <p:nvPr/>
        </p:nvPicPr>
        <p:blipFill>
          <a:blip r:embed="rId9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sldNum" idx="19"/>
          </p:nvPr>
        </p:nvSpPr>
        <p:spPr>
          <a:xfrm>
            <a:off x="10982880" y="5907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2E79449-6B54-40F5-AD57-5DA96B87A001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&lt;número&gt;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4" name="CuadroTexto 20"/>
          <p:cNvSpPr/>
          <p:nvPr/>
        </p:nvSpPr>
        <p:spPr>
          <a:xfrm>
            <a:off x="473040" y="1032840"/>
            <a:ext cx="5206680" cy="52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gl-ES" sz="2800" b="1" u="none" strike="noStrike">
                <a:solidFill>
                  <a:srgbClr val="134391"/>
                </a:solidFill>
                <a:effectLst/>
                <a:uFillTx/>
                <a:latin typeface="Arial"/>
              </a:rPr>
              <a:t>Indicadores de Resultado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Rectángulo: esquinas redondeadas 5"/>
          <p:cNvSpPr/>
          <p:nvPr/>
        </p:nvSpPr>
        <p:spPr>
          <a:xfrm>
            <a:off x="1555920" y="1823400"/>
            <a:ext cx="3664440" cy="411840"/>
          </a:xfrm>
          <a:prstGeom prst="roundRect">
            <a:avLst>
              <a:gd name="adj" fmla="val 16667"/>
            </a:avLst>
          </a:prstGeom>
          <a:solidFill>
            <a:srgbClr val="007BC4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n-GB" sz="1800" b="1" u="none" strike="noStrike">
                <a:solidFill>
                  <a:schemeClr val="lt1"/>
                </a:solidFill>
                <a:effectLst/>
                <a:uFillTx/>
                <a:latin typeface="Montserrat"/>
              </a:rPr>
              <a:t>En Empresas</a:t>
            </a:r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Rectángulo: esquinas redondeadas 22"/>
          <p:cNvSpPr/>
          <p:nvPr/>
        </p:nvSpPr>
        <p:spPr>
          <a:xfrm>
            <a:off x="6824880" y="1815120"/>
            <a:ext cx="3787920" cy="411840"/>
          </a:xfrm>
          <a:prstGeom prst="roundRect">
            <a:avLst>
              <a:gd name="adj" fmla="val 16667"/>
            </a:avLst>
          </a:prstGeom>
          <a:solidFill>
            <a:srgbClr val="007BC4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lang="en-GB" sz="1800" b="1" u="none" strike="noStrike">
                <a:solidFill>
                  <a:schemeClr val="lt1"/>
                </a:solidFill>
                <a:effectLst/>
                <a:uFillTx/>
                <a:latin typeface="Montserrat"/>
              </a:rPr>
              <a:t>En Comunidad Científica</a:t>
            </a:r>
            <a:endParaRPr lang="es-E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7" name="Gráfico 23" descr="Fábrica con relleno sólido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702000" y="1438200"/>
            <a:ext cx="914040" cy="91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8" name="Gráfico 24" descr="Microscopio con relleno sólido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0579320" y="1357920"/>
            <a:ext cx="914040" cy="91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9" name="Flecha: a la izquierda y derecha 25"/>
          <p:cNvSpPr/>
          <p:nvPr/>
        </p:nvSpPr>
        <p:spPr>
          <a:xfrm>
            <a:off x="5576040" y="1872000"/>
            <a:ext cx="983160" cy="40356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rgbClr val="007BC4"/>
          </a:solidFill>
          <a:ln>
            <a:solidFill>
              <a:srgbClr val="007B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GB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280" name="object 7"/>
          <p:cNvSpPr/>
          <p:nvPr/>
        </p:nvSpPr>
        <p:spPr>
          <a:xfrm>
            <a:off x="3129120" y="3482280"/>
            <a:ext cx="2699640" cy="35964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0" tIns="107640" rIns="0" bIns="0" anchor="t">
            <a:spAutoFit/>
          </a:bodyPr>
          <a:p>
            <a:pPr marL="720" algn="ctr" defTabSz="914400">
              <a:lnSpc>
                <a:spcPct val="100000"/>
              </a:lnSpc>
            </a:pPr>
            <a:r>
              <a:rPr lang="es-ES" sz="1100" b="1" u="none" strike="noStrike">
                <a:solidFill>
                  <a:srgbClr val="0070C0"/>
                </a:solidFill>
                <a:effectLst/>
                <a:uFillTx/>
                <a:latin typeface="Montserrat"/>
                <a:ea typeface="Open Sans"/>
              </a:rPr>
              <a:t>Información y Networking 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object 7"/>
          <p:cNvSpPr/>
          <p:nvPr/>
        </p:nvSpPr>
        <p:spPr>
          <a:xfrm>
            <a:off x="3129120" y="3933720"/>
            <a:ext cx="2699640" cy="53964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0" tIns="107640" rIns="0" bIns="0" anchor="t">
            <a:spAutoFit/>
          </a:bodyPr>
          <a:p>
            <a:pPr marL="720" algn="ctr" defTabSz="914400">
              <a:lnSpc>
                <a:spcPct val="100000"/>
              </a:lnSpc>
            </a:pPr>
            <a:r>
              <a:rPr lang="es-ES" sz="1100" b="1" u="none" strike="noStrike">
                <a:solidFill>
                  <a:srgbClr val="0070C0"/>
                </a:solidFill>
                <a:effectLst/>
                <a:uFillTx/>
                <a:latin typeface="Montserrat"/>
                <a:ea typeface="Open Sans"/>
              </a:rPr>
              <a:t>Introducción de la Innovación en Productos o Procesos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object 7"/>
          <p:cNvSpPr/>
          <p:nvPr/>
        </p:nvSpPr>
        <p:spPr>
          <a:xfrm>
            <a:off x="6415560" y="3483000"/>
            <a:ext cx="2699640" cy="53964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0" tIns="107640" rIns="0" bIns="0" anchor="t">
            <a:spAutoFit/>
          </a:bodyPr>
          <a:p>
            <a:pPr marL="720" algn="ctr" defTabSz="914400">
              <a:lnSpc>
                <a:spcPct val="100000"/>
              </a:lnSpc>
            </a:pPr>
            <a:r>
              <a:rPr lang="es-ES" sz="1100" b="1" u="none" strike="noStrike">
                <a:solidFill>
                  <a:srgbClr val="0070C0"/>
                </a:solidFill>
                <a:effectLst/>
                <a:uFillTx/>
                <a:latin typeface="Montserrat"/>
                <a:ea typeface="Open Sans"/>
              </a:rPr>
              <a:t>Proyectos conjuntos de investigación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object 7"/>
          <p:cNvSpPr/>
          <p:nvPr/>
        </p:nvSpPr>
        <p:spPr>
          <a:xfrm>
            <a:off x="9263160" y="3482280"/>
            <a:ext cx="2699640" cy="53964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0" tIns="107640" rIns="0" bIns="0" anchor="t">
            <a:spAutoFit/>
          </a:bodyPr>
          <a:p>
            <a:pPr marL="720" algn="ctr" defTabSz="914400">
              <a:lnSpc>
                <a:spcPct val="100000"/>
              </a:lnSpc>
            </a:pPr>
            <a:r>
              <a:rPr lang="es-ES" sz="1100" b="1" u="none" strike="noStrike">
                <a:solidFill>
                  <a:srgbClr val="0070C0"/>
                </a:solidFill>
                <a:effectLst/>
                <a:uFillTx/>
                <a:latin typeface="Montserrat"/>
                <a:ea typeface="Open Sans"/>
              </a:rPr>
              <a:t>Publicaciones en medios especializados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284" name="Grupo 30"/>
          <p:cNvGrpSpPr/>
          <p:nvPr/>
        </p:nvGrpSpPr>
        <p:grpSpPr>
          <a:xfrm>
            <a:off x="486000" y="4306320"/>
            <a:ext cx="11034000" cy="631800"/>
            <a:chOff x="486000" y="4306320"/>
            <a:chExt cx="11034000" cy="631800"/>
          </a:xfrm>
        </p:grpSpPr>
        <p:sp>
          <p:nvSpPr>
            <p:cNvPr id="285" name="object 7"/>
            <p:cNvSpPr/>
            <p:nvPr/>
          </p:nvSpPr>
          <p:spPr>
            <a:xfrm>
              <a:off x="486000" y="4647240"/>
              <a:ext cx="11034000" cy="290880"/>
            </a:xfrm>
            <a:prstGeom prst="rect">
              <a:avLst/>
            </a:prstGeom>
            <a:solidFill>
              <a:srgbClr val="007BC4"/>
            </a:solidFill>
            <a:ln>
              <a:solidFill>
                <a:srgbClr val="13439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0" tIns="107640" rIns="0" bIns="0" anchor="t">
              <a:spAutoFit/>
            </a:bodyPr>
            <a:p>
              <a:pPr marL="720" algn="ctr" defTabSz="914400">
                <a:lnSpc>
                  <a:spcPct val="100000"/>
                </a:lnSpc>
              </a:pPr>
              <a:r>
                <a:rPr lang="es-ES" sz="1200" b="1" u="none" strike="noStrike">
                  <a:solidFill>
                    <a:schemeClr val="lt1"/>
                  </a:solidFill>
                  <a:effectLst/>
                  <a:uFillTx/>
                  <a:latin typeface="Montserrat"/>
                  <a:ea typeface="Open Sans"/>
                </a:rPr>
                <a:t>Acciones/actividades piloto (Demostradores Tecnológicos) desarrolladas conjuntamente</a:t>
              </a:r>
              <a:endParaRPr lang="es-ES" sz="12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86" name="object 14"/>
            <p:cNvSpPr/>
            <p:nvPr/>
          </p:nvSpPr>
          <p:spPr>
            <a:xfrm>
              <a:off x="5678280" y="4306320"/>
              <a:ext cx="587520" cy="383040"/>
            </a:xfrm>
            <a:prstGeom prst="rect">
              <a:avLst/>
            </a:prstGeom>
            <a:solidFill>
              <a:srgbClr val="007BC4"/>
            </a:solidFill>
            <a:ln>
              <a:solidFill>
                <a:srgbClr val="13439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/>
          </p:style>
          <p:txBody>
            <a:bodyPr lIns="0" tIns="16920" rIns="0" bIns="0" anchor="t">
              <a:spAutoFit/>
            </a:bodyPr>
            <a:p>
              <a:pPr marL="16920" algn="ctr" defTabSz="914400">
                <a:lnSpc>
                  <a:spcPct val="100000"/>
                </a:lnSpc>
                <a:spcBef>
                  <a:spcPts val="133"/>
                </a:spcBef>
              </a:pPr>
              <a:r>
                <a:rPr lang="en-GB" sz="2400" b="1" u="none" strike="noStrike">
                  <a:solidFill>
                    <a:srgbClr val="70CDE2"/>
                  </a:solidFill>
                  <a:effectLst/>
                  <a:uFillTx/>
                  <a:latin typeface="Open Sans"/>
                  <a:ea typeface="Open Sans"/>
                </a:rPr>
                <a:t>6</a:t>
              </a:r>
              <a:endParaRPr lang="es-ES" sz="24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287" name="object 7"/>
          <p:cNvSpPr/>
          <p:nvPr/>
        </p:nvSpPr>
        <p:spPr>
          <a:xfrm>
            <a:off x="281520" y="3482280"/>
            <a:ext cx="2699640" cy="35964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0" tIns="107640" rIns="0" bIns="0" anchor="t">
            <a:spAutoFit/>
          </a:bodyPr>
          <a:p>
            <a:pPr marL="720" algn="ctr" defTabSz="914400">
              <a:lnSpc>
                <a:spcPct val="100000"/>
              </a:lnSpc>
            </a:pPr>
            <a:r>
              <a:rPr lang="es-ES" sz="1100" b="1" u="none" strike="noStrike">
                <a:solidFill>
                  <a:srgbClr val="0070C0"/>
                </a:solidFill>
                <a:effectLst/>
                <a:uFillTx/>
                <a:latin typeface="Montserrat"/>
                <a:ea typeface="Open Sans"/>
              </a:rPr>
              <a:t>Workshops Sectoriales de Matching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object 14"/>
          <p:cNvSpPr/>
          <p:nvPr/>
        </p:nvSpPr>
        <p:spPr>
          <a:xfrm>
            <a:off x="1555920" y="2225880"/>
            <a:ext cx="3664440" cy="113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6920" rIns="0" bIns="0" anchor="t">
            <a:spAutoFit/>
          </a:bodyPr>
          <a:p>
            <a:pPr marL="16920" algn="ctr" defTabSz="914400">
              <a:lnSpc>
                <a:spcPct val="100000"/>
              </a:lnSpc>
              <a:spcBef>
                <a:spcPts val="133"/>
              </a:spcBef>
            </a:pPr>
            <a:r>
              <a:rPr lang="en-GB" sz="3600" b="1" u="none" strike="noStrike">
                <a:solidFill>
                  <a:srgbClr val="70CDE2"/>
                </a:solidFill>
                <a:effectLst/>
                <a:uFillTx/>
                <a:latin typeface="Montserrat"/>
                <a:ea typeface="Open Sans"/>
              </a:rPr>
              <a:t>&gt;500</a:t>
            </a:r>
            <a:endParaRPr lang="es-E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920" algn="ctr" defTabSz="914400">
              <a:lnSpc>
                <a:spcPct val="100000"/>
              </a:lnSpc>
              <a:spcBef>
                <a:spcPts val="133"/>
              </a:spcBef>
            </a:pPr>
            <a:r>
              <a:rPr lang="en-GB" sz="1800" b="1" u="none" strike="noStrike">
                <a:solidFill>
                  <a:srgbClr val="007BC4"/>
                </a:solidFill>
                <a:effectLst/>
                <a:uFillTx/>
                <a:latin typeface="Montserrat"/>
                <a:ea typeface="Open Sans"/>
              </a:rPr>
              <a:t>Empresas apoyadas </a:t>
            </a:r>
            <a:r>
              <a:rPr lang="en-GB" sz="1800" b="0" u="none" strike="noStrike">
                <a:solidFill>
                  <a:srgbClr val="007BC4"/>
                </a:solidFill>
                <a:effectLst/>
                <a:uFillTx/>
                <a:latin typeface="Montserrat"/>
                <a:ea typeface="Open Sans"/>
              </a:rPr>
              <a:t>mayoritariamente Pymes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object 14"/>
          <p:cNvSpPr/>
          <p:nvPr/>
        </p:nvSpPr>
        <p:spPr>
          <a:xfrm>
            <a:off x="6824880" y="2173320"/>
            <a:ext cx="3664440" cy="114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6920" rIns="0" bIns="0" anchor="t">
            <a:spAutoFit/>
          </a:bodyPr>
          <a:p>
            <a:pPr marL="16920" algn="ctr" defTabSz="914400">
              <a:lnSpc>
                <a:spcPct val="100000"/>
              </a:lnSpc>
              <a:spcBef>
                <a:spcPts val="133"/>
              </a:spcBef>
            </a:pPr>
            <a:r>
              <a:rPr lang="en-GB" sz="3600" b="1" u="none" strike="noStrike">
                <a:solidFill>
                  <a:srgbClr val="70CDE2"/>
                </a:solidFill>
                <a:effectLst/>
                <a:uFillTx/>
                <a:latin typeface="Montserrat"/>
                <a:ea typeface="Open Sans"/>
              </a:rPr>
              <a:t>&gt;180</a:t>
            </a:r>
            <a:endParaRPr lang="es-E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920" algn="ctr" defTabSz="914400">
              <a:lnSpc>
                <a:spcPct val="100000"/>
              </a:lnSpc>
              <a:spcBef>
                <a:spcPts val="133"/>
              </a:spcBef>
            </a:pPr>
            <a:r>
              <a:rPr lang="en-GB" sz="1800" b="1" u="none" strike="noStrike">
                <a:solidFill>
                  <a:srgbClr val="007BC4"/>
                </a:solidFill>
                <a:effectLst/>
                <a:uFillTx/>
                <a:latin typeface="Montserrat"/>
                <a:ea typeface="Open Sans"/>
              </a:rPr>
              <a:t>Investigadores formados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920" algn="ctr" defTabSz="914400">
              <a:lnSpc>
                <a:spcPct val="100000"/>
              </a:lnSpc>
              <a:spcBef>
                <a:spcPts val="133"/>
              </a:spcBef>
            </a:pPr>
            <a:r>
              <a:rPr lang="en-GB" sz="1800" b="0" u="none" strike="noStrike">
                <a:solidFill>
                  <a:srgbClr val="007BC4"/>
                </a:solidFill>
                <a:effectLst/>
                <a:uFillTx/>
                <a:latin typeface="Montserrat"/>
                <a:ea typeface="Open Sans"/>
              </a:rPr>
              <a:t>en Tecnologías Cuánticas e IA</a:t>
            </a:r>
            <a:endParaRPr lang="es-E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object 7"/>
          <p:cNvSpPr/>
          <p:nvPr/>
        </p:nvSpPr>
        <p:spPr>
          <a:xfrm>
            <a:off x="281520" y="3933720"/>
            <a:ext cx="2699640" cy="53964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0" tIns="107640" rIns="0" bIns="0" anchor="t">
            <a:spAutoFit/>
          </a:bodyPr>
          <a:p>
            <a:pPr marL="720" algn="ctr" defTabSz="914400">
              <a:lnSpc>
                <a:spcPct val="100000"/>
              </a:lnSpc>
            </a:pPr>
            <a:r>
              <a:rPr lang="es-ES" sz="1100" b="1" u="none" strike="noStrike">
                <a:solidFill>
                  <a:srgbClr val="0070C0"/>
                </a:solidFill>
                <a:effectLst/>
                <a:uFillTx/>
                <a:latin typeface="Montserrat"/>
                <a:ea typeface="Open Sans"/>
              </a:rPr>
              <a:t>Pruebas de Concepto y Demostradores Tecnológicos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object 7"/>
          <p:cNvSpPr/>
          <p:nvPr/>
        </p:nvSpPr>
        <p:spPr>
          <a:xfrm>
            <a:off x="7913160" y="4111560"/>
            <a:ext cx="2699640" cy="539640"/>
          </a:xfrm>
          <a:prstGeom prst="rect">
            <a:avLst/>
          </a:prstGeom>
          <a:solidFill>
            <a:srgbClr val="FFFFFF"/>
          </a:solidFill>
          <a:ln>
            <a:solidFill>
              <a:srgbClr val="13439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0" tIns="107640" rIns="0" bIns="0" anchor="t">
            <a:spAutoFit/>
          </a:bodyPr>
          <a:p>
            <a:pPr marL="720" algn="ctr" defTabSz="914400">
              <a:lnSpc>
                <a:spcPct val="100000"/>
              </a:lnSpc>
            </a:pPr>
            <a:r>
              <a:rPr lang="es-ES" sz="1100" b="1" u="none" strike="noStrike">
                <a:solidFill>
                  <a:srgbClr val="0070C0"/>
                </a:solidFill>
                <a:effectLst/>
                <a:uFillTx/>
                <a:latin typeface="Montserrat"/>
                <a:ea typeface="Open Sans"/>
              </a:rPr>
              <a:t>Eventos formativos (Hackathons, Summer Camps, Master Classes)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92" name="Tabla 38"/>
          <p:cNvGraphicFramePr/>
          <p:nvPr/>
        </p:nvGraphicFramePr>
        <p:xfrm>
          <a:off x="486000" y="4940280"/>
          <a:ext cx="11034000" cy="1719720"/>
        </p:xfrm>
        <a:graphic>
          <a:graphicData uri="http://schemas.openxmlformats.org/drawingml/2006/table">
            <a:tbl>
              <a:tblPr/>
              <a:tblGrid>
                <a:gridCol w="597240"/>
                <a:gridCol w="1646280"/>
                <a:gridCol w="8790480"/>
              </a:tblGrid>
              <a:tr h="1738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s-ES" sz="10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Montserrat"/>
                        </a:rPr>
                        <a:t>Nº</a:t>
                      </a:r>
                      <a:endParaRPr lang="es-ES" sz="1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7BC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s-ES" sz="10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Montserrat"/>
                        </a:rPr>
                        <a:t>Tecnología </a:t>
                      </a:r>
                      <a:endParaRPr lang="es-ES" sz="1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7BC4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s-ES" sz="1000" b="0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Montserrat"/>
                        </a:rPr>
                        <a:t>Descripción</a:t>
                      </a:r>
                      <a:endParaRPr lang="es-ES" sz="10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007BC4"/>
                    </a:solidFill>
                  </a:tcPr>
                </a:tc>
              </a:tr>
              <a:tr h="25344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1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DT1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F4FB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IA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F4FB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s-ES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Agente conversacional texto-voz inteligente y confiable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F4FB"/>
                    </a:solidFill>
                  </a:tcPr>
                </a:tc>
              </a:tr>
              <a:tr h="1738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1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DT2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9F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IA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9F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s-ES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Asistente lingüístico inteligente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9FD"/>
                    </a:solidFill>
                  </a:tcPr>
                </a:tc>
              </a:tr>
              <a:tr h="1738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1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DT3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F4FB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CUÁNTICA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F4FB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Sistema de gestión de claves para redes de distribución de claves cuánticas (QKD) 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F4FB"/>
                    </a:solidFill>
                  </a:tcPr>
                </a:tc>
              </a:tr>
              <a:tr h="1738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1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DT4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9F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CUÁNTICA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9F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s-ES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Simulación Cuántica Híbrida: Integración de Métodos Digitales y Analógicos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9FD"/>
                    </a:solidFill>
                  </a:tcPr>
                </a:tc>
              </a:tr>
              <a:tr h="1738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1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DT5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F4FB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CUÁNTICA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F4FB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s-ES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Emulación e inspiración cuántica: soluciones cuánticas para optimización combinatoria aplicada a la industria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F4FB"/>
                    </a:solidFill>
                  </a:tcPr>
                </a:tc>
              </a:tr>
              <a:tr h="173880"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1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DT6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9F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en-GB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MIX IA-CUÁNTICA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9F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es-ES" sz="1000" b="0" u="none" strike="noStrike">
                          <a:solidFill>
                            <a:srgbClr val="134391"/>
                          </a:solidFill>
                          <a:effectLst/>
                          <a:uFillTx/>
                          <a:latin typeface="Montserrat"/>
                        </a:rPr>
                        <a:t>Asistente inteligente para programación cuántica apoyado en IA generativa</a:t>
                      </a:r>
                      <a:endParaRPr lang="es-ES" sz="1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 marT="45720" marB="4572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9FD"/>
                    </a:solidFill>
                  </a:tcPr>
                </a:tc>
              </a:tr>
            </a:tbl>
          </a:graphicData>
        </a:graphic>
      </p:graphicFrame>
      <p:pic>
        <p:nvPicPr>
          <p:cNvPr id="293" name=""/>
          <p:cNvPicPr/>
          <p:nvPr/>
        </p:nvPicPr>
        <p:blipFill>
          <a:blip r:embed="rId5"/>
          <a:stretch/>
        </p:blipFill>
        <p:spPr>
          <a:xfrm>
            <a:off x="609840" y="36252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4" name=""/>
          <p:cNvPicPr/>
          <p:nvPr/>
        </p:nvPicPr>
        <p:blipFill>
          <a:blip r:embed="rId6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AutoShape 4" descr="Generado a partir de consulta"/>
          <p:cNvSpPr/>
          <p:nvPr/>
        </p:nvSpPr>
        <p:spPr>
          <a:xfrm>
            <a:off x="594360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6" name="AutoShape 10" descr="Generado a partir de consulta"/>
          <p:cNvSpPr/>
          <p:nvPr/>
        </p:nvSpPr>
        <p:spPr>
          <a:xfrm>
            <a:off x="6095880" y="342900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97" name="Marcador de contenido 2"/>
          <p:cNvSpPr/>
          <p:nvPr/>
        </p:nvSpPr>
        <p:spPr>
          <a:xfrm>
            <a:off x="557640" y="1175400"/>
            <a:ext cx="10540080" cy="44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rmAutofit lnSpcReduction="9999"/>
          </a:bodyPr>
          <a:p>
            <a:pPr marL="91440" indent="-91440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r>
              <a:rPr lang="es-ES" sz="2600" b="1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Impacto Tecnologías Cuánticas e IA</a:t>
            </a:r>
            <a:endParaRPr lang="es-E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90000"/>
              </a:lnSpc>
              <a:spcBef>
                <a:spcPts val="1199"/>
              </a:spcBef>
              <a:spcAft>
                <a:spcPts val="201"/>
              </a:spcAft>
              <a:tabLst>
                <a:tab pos="0" algn="l"/>
              </a:tabLst>
            </a:pP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98" name="Diagram1"/>
          <p:cNvGraphicFramePr/>
          <p:nvPr>
            <p:extLst>
              <p:ext uri="{D42A27DB-BD31-4B8C-83A1-F6EECF244321}">
                <p14:modId xmlns:p14="http://schemas.microsoft.com/office/powerpoint/2010/main" val="1716087894"/>
              </p:ext>
            </p:extLst>
          </p:nvPr>
        </p:nvGraphicFramePr>
        <p:xfrm>
          <a:off x="3593880" y="2333160"/>
          <a:ext cx="5003640" cy="2771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299" name="Diagram2"/>
          <p:cNvGraphicFramePr/>
          <p:nvPr>
            <p:extLst>
              <p:ext uri="{D42A27DB-BD31-4B8C-83A1-F6EECF244321}">
                <p14:modId xmlns:p14="http://schemas.microsoft.com/office/powerpoint/2010/main" val="2708968928"/>
              </p:ext>
            </p:extLst>
          </p:nvPr>
        </p:nvGraphicFramePr>
        <p:xfrm>
          <a:off x="720000" y="2251080"/>
          <a:ext cx="3836520" cy="17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300" name="Diagram3"/>
          <p:cNvGraphicFramePr/>
          <p:nvPr>
            <p:extLst>
              <p:ext uri="{D42A27DB-BD31-4B8C-83A1-F6EECF244321}">
                <p14:modId xmlns:p14="http://schemas.microsoft.com/office/powerpoint/2010/main" val="2885734951"/>
              </p:ext>
            </p:extLst>
          </p:nvPr>
        </p:nvGraphicFramePr>
        <p:xfrm>
          <a:off x="7939800" y="2333160"/>
          <a:ext cx="3760200" cy="1968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pic>
        <p:nvPicPr>
          <p:cNvPr id="301" name=""/>
          <p:cNvPicPr/>
          <p:nvPr/>
        </p:nvPicPr>
        <p:blipFill>
          <a:blip r:embed="rId16"/>
          <a:stretch/>
        </p:blipFill>
        <p:spPr>
          <a:xfrm>
            <a:off x="610200" y="36288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2" name=""/>
          <p:cNvPicPr/>
          <p:nvPr/>
        </p:nvPicPr>
        <p:blipFill>
          <a:blip r:embed="rId17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sldNum" idx="20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639E67A-24EA-4EF6-93D2-25CB76F5DCE5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15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4" name="object 15"/>
          <p:cNvSpPr/>
          <p:nvPr/>
        </p:nvSpPr>
        <p:spPr>
          <a:xfrm>
            <a:off x="1612080" y="5576040"/>
            <a:ext cx="37875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24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gl-ES" sz="1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</a:t>
            </a:r>
            <a:r>
              <a:rPr lang="gl-ES" sz="1600" b="1" u="none" spc="-119" strike="noStrike">
                <a:solidFill>
                  <a:srgbClr val="FFFFFF"/>
                </a:solidFill>
                <a:effectLst/>
                <a:uFillTx/>
                <a:latin typeface="Arial"/>
              </a:rPr>
              <a:t>5</a:t>
            </a:r>
            <a:r>
              <a:rPr lang="gl-ES" sz="1600" b="0" u="none" spc="-119" strike="noStrike">
                <a:solidFill>
                  <a:srgbClr val="FFFFFF"/>
                </a:solidFill>
                <a:effectLst/>
                <a:uFillTx/>
                <a:latin typeface="Arial"/>
              </a:rPr>
              <a:t>.</a:t>
            </a:r>
            <a:r>
              <a:rPr lang="gl-ES" sz="1600" b="0" u="none" spc="-125" strike="noStrike">
                <a:solidFill>
                  <a:srgbClr val="FFFFFF"/>
                </a:solidFill>
                <a:effectLst/>
                <a:uFillTx/>
                <a:latin typeface="Arial"/>
              </a:rPr>
              <a:t> GESTIÓN Y COORDINACIÓN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object 19"/>
          <p:cNvSpPr/>
          <p:nvPr/>
        </p:nvSpPr>
        <p:spPr>
          <a:xfrm>
            <a:off x="6552000" y="5424480"/>
            <a:ext cx="3854520" cy="47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39240" rIns="0" bIns="0" anchor="t">
            <a:spAutoFit/>
          </a:bodyPr>
          <a:p>
            <a:pPr marL="12600" indent="421560" algn="ctr" defTabSz="914400">
              <a:lnSpc>
                <a:spcPts val="1729"/>
              </a:lnSpc>
              <a:spcBef>
                <a:spcPts val="309"/>
              </a:spcBef>
              <a:tabLst>
                <a:tab pos="0" algn="l"/>
              </a:tabLst>
            </a:pPr>
            <a:r>
              <a:rPr lang="gl-ES" sz="1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</a:t>
            </a:r>
            <a:r>
              <a:rPr lang="gl-ES" sz="1600" b="1" u="none" spc="-105" strike="noStrike">
                <a:solidFill>
                  <a:srgbClr val="FFFFFF"/>
                </a:solidFill>
                <a:effectLst/>
                <a:uFillTx/>
                <a:latin typeface="Arial"/>
              </a:rPr>
              <a:t>6.</a:t>
            </a:r>
            <a:r>
              <a:rPr lang="gl-ES" sz="1600" b="1" u="none" spc="-170" strike="noStrik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gl-ES" sz="1600" b="0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VISIBILIDAD, TRANSPARENCIA Y COMUNICACIÓN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CuadroTexto 6"/>
          <p:cNvSpPr/>
          <p:nvPr/>
        </p:nvSpPr>
        <p:spPr>
          <a:xfrm>
            <a:off x="536400" y="1053360"/>
            <a:ext cx="5206680" cy="52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gl-ES" sz="2800" b="1" u="none" strike="noStrike">
                <a:solidFill>
                  <a:srgbClr val="134391"/>
                </a:solidFill>
                <a:effectLst/>
                <a:uFillTx/>
                <a:latin typeface="Arial"/>
              </a:rPr>
              <a:t>Indicadores de Resultado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7" name="Google Shape;1151;p46" descr="image.png"/>
          <p:cNvPicPr/>
          <p:nvPr/>
        </p:nvPicPr>
        <p:blipFill>
          <a:blip r:embed="rId1"/>
          <a:stretch/>
        </p:blipFill>
        <p:spPr>
          <a:xfrm>
            <a:off x="473040" y="2376720"/>
            <a:ext cx="4926600" cy="22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Google Shape;1163;p46"/>
          <p:cNvSpPr/>
          <p:nvPr/>
        </p:nvSpPr>
        <p:spPr>
          <a:xfrm>
            <a:off x="768240" y="2671920"/>
            <a:ext cx="4336200" cy="99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s-ES" sz="6450" b="1" u="none" strike="noStrike">
                <a:solidFill>
                  <a:srgbClr val="61C3E2"/>
                </a:solidFill>
                <a:effectLst/>
                <a:uFillTx/>
                <a:latin typeface="Arial"/>
                <a:ea typeface="Poppins"/>
              </a:rPr>
              <a:t>150</a:t>
            </a:r>
            <a:endParaRPr lang="es-ES" sz="6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Google Shape;1164;p46"/>
          <p:cNvSpPr/>
          <p:nvPr/>
        </p:nvSpPr>
        <p:spPr>
          <a:xfrm>
            <a:off x="768240" y="3586320"/>
            <a:ext cx="4336200" cy="18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s-ES" sz="1200" b="0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Empresas Apoyadas</a:t>
            </a:r>
            <a:endParaRPr lang="es-E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Google Shape;1165;p46"/>
          <p:cNvSpPr/>
          <p:nvPr/>
        </p:nvSpPr>
        <p:spPr>
          <a:xfrm>
            <a:off x="768240" y="3862800"/>
            <a:ext cx="4336200" cy="48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algn="ctr"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050" b="0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Empresas participantes en actividades estructuradas de transferencia de conocimiento sobre tecnologías cuánticas e IA.</a:t>
            </a:r>
            <a:endParaRPr lang="es-E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Google Shape;1168;p46"/>
          <p:cNvSpPr/>
          <p:nvPr/>
        </p:nvSpPr>
        <p:spPr>
          <a:xfrm>
            <a:off x="6092280" y="2413440"/>
            <a:ext cx="5948640" cy="279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100" b="1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RCO01 / RCO04 - Soporte Directo:</a:t>
            </a:r>
            <a:r>
              <a:rPr lang="es-ES" sz="1100" b="0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 Participación activa de pymes en workshops bilaterales de retos, jornadas de transferencia y helpdesk técnico.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100" b="0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A 1.2: 7 Talleres sectoriales: SCAYLE, UMINHO, ADA, UDC, FUJITSU y GAIN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100" b="0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A 3.3: Visitas demostrativas virtuales, talleres temáticos y eventos sectoriales: GAIN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100" b="0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A 4.1:Hackathons, jornadas de atracción de talento exterior, programa Quantum Masterclass, ciclos de conferencias en museos científicos, etc. 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100" b="0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A 4.2: Sesiones informativas y jornadas sectoriales, helpdesk técnico, pruebas de concepto.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100" b="0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A 4.3: Conferencia Quantum Iber_IA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100" b="0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En todos los eventos y acciones en las que participan empresas, se identificará el nombre de la empresa para evitar una doble cuantificación.  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Google Shape;1169;p46"/>
          <p:cNvSpPr/>
          <p:nvPr/>
        </p:nvSpPr>
        <p:spPr>
          <a:xfrm>
            <a:off x="6066720" y="5322240"/>
            <a:ext cx="5626440" cy="50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100" b="1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Evidencias de Auditoría:</a:t>
            </a:r>
            <a:r>
              <a:rPr lang="es-ES" sz="1100" b="0" u="none" strike="noStrike">
                <a:solidFill>
                  <a:srgbClr val="134391"/>
                </a:solidFill>
                <a:effectLst/>
                <a:uFillTx/>
                <a:latin typeface="Arial"/>
                <a:ea typeface="Lato"/>
              </a:rPr>
              <a:t> Registro digital exhaustivo de firmas, nombres de empresas y capturas de pantalla de la plataforma de retos para certificar el apoyo no financiero.</a:t>
            </a:r>
            <a:endParaRPr lang="es-E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3" name="Google Shape;1170;p46" descr="image.png"/>
          <p:cNvPicPr/>
          <p:nvPr/>
        </p:nvPicPr>
        <p:blipFill>
          <a:blip r:embed="rId2"/>
          <a:stretch/>
        </p:blipFill>
        <p:spPr>
          <a:xfrm>
            <a:off x="5806440" y="2432520"/>
            <a:ext cx="151920" cy="15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4" name="Google Shape;1171;p46" descr="image.png"/>
          <p:cNvPicPr/>
          <p:nvPr/>
        </p:nvPicPr>
        <p:blipFill>
          <a:blip r:embed="rId3"/>
          <a:stretch/>
        </p:blipFill>
        <p:spPr>
          <a:xfrm>
            <a:off x="5747400" y="5424480"/>
            <a:ext cx="151920" cy="151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5" name="Graphic 2"/>
          <p:cNvSpPr/>
          <p:nvPr/>
        </p:nvSpPr>
        <p:spPr>
          <a:xfrm>
            <a:off x="6315480" y="3017880"/>
            <a:ext cx="163800" cy="161640"/>
          </a:xfrm>
          <a:custGeom>
            <a:avLst/>
            <a:gdLst>
              <a:gd name="textAreaLeft" fmla="*/ 0 w 163800"/>
              <a:gd name="textAreaRight" fmla="*/ 164160 w 163800"/>
              <a:gd name="textAreaTop" fmla="*/ 0 h 161640"/>
              <a:gd name="textAreaBottom" fmla="*/ 162000 h 161640"/>
              <a:gd name="GluePoint1X" fmla="*/ 200967 w 288095"/>
              <a:gd name="GluePoint1Y" fmla="*/ 137286 h 288067"/>
              <a:gd name="GluePoint2X" fmla="*/ 201473 w 288095"/>
              <a:gd name="GluePoint2Y" fmla="*/ 119714 h 288067"/>
              <a:gd name="GluePoint3X" fmla="*/ 124775 w 288095"/>
              <a:gd name="GluePoint3Y" fmla="*/ 50973 h 288067"/>
              <a:gd name="GluePoint4X" fmla="*/ 124775 w 288095"/>
              <a:gd name="GluePoint4Y" fmla="*/ 50973 h 288067"/>
              <a:gd name="GluePoint5X" fmla="*/ 50973 w 288095"/>
              <a:gd name="GluePoint5Y" fmla="*/ 124803 h 288067"/>
              <a:gd name="GluePoint6X" fmla="*/ 116706 w 288095"/>
              <a:gd name="GluePoint6Y" fmla="*/ 201164 h 288067"/>
              <a:gd name="GluePoint7X" fmla="*/ 137511 w 288095"/>
              <a:gd name="GluePoint7Y" fmla="*/ 200939 h 288067"/>
              <a:gd name="GluePoint8X" fmla="*/ 163489 w 288095"/>
              <a:gd name="GluePoint8Y" fmla="*/ 208698 h 288067"/>
              <a:gd name="GluePoint9X" fmla="*/ 169731 w 288095"/>
              <a:gd name="GluePoint9Y" fmla="*/ 232765 h 288067"/>
              <a:gd name="GluePoint10X" fmla="*/ 150360 w 288095"/>
              <a:gd name="GluePoint10Y" fmla="*/ 250449 h 288067"/>
              <a:gd name="GluePoint11X" fmla="*/ 126434 w 288095"/>
              <a:gd name="GluePoint11Y" fmla="*/ 252727 h 288067"/>
              <a:gd name="GluePoint12X" fmla="*/ 126405 w 288095"/>
              <a:gd name="GluePoint12Y" fmla="*/ 252727 h 288067"/>
              <a:gd name="GluePoint13X" fmla="*/ 0 w 288095"/>
              <a:gd name="GluePoint13Y" fmla="*/ 126377 h 288067"/>
              <a:gd name="GluePoint14X" fmla="*/ 126321 w 288095"/>
              <a:gd name="GluePoint14Y" fmla="*/ 0 h 288067"/>
              <a:gd name="GluePoint15X" fmla="*/ 126349 w 288095"/>
              <a:gd name="GluePoint15Y" fmla="*/ 0 h 288067"/>
              <a:gd name="GluePoint16X" fmla="*/ 252699 w 288095"/>
              <a:gd name="GluePoint16Y" fmla="*/ 126321 h 288067"/>
              <a:gd name="GluePoint17X" fmla="*/ 250112 w 288095"/>
              <a:gd name="GluePoint17Y" fmla="*/ 151850 h 288067"/>
              <a:gd name="GluePoint18X" fmla="*/ 231134 w 288095"/>
              <a:gd name="GluePoint18Y" fmla="*/ 170518 h 288067"/>
              <a:gd name="GluePoint19X" fmla="*/ 205634 w 288095"/>
              <a:gd name="GluePoint19Y" fmla="*/ 159553 h 288067"/>
              <a:gd name="GluePoint20X" fmla="*/ 200967 w 288095"/>
              <a:gd name="GluePoint20Y" fmla="*/ 137258 h 288067"/>
              <a:gd name="GluePoint21X" fmla="*/ 141869 w 288095"/>
              <a:gd name="GluePoint21Y" fmla="*/ 180611 h 288067"/>
              <a:gd name="GluePoint22X" fmla="*/ 103098 w 288095"/>
              <a:gd name="GluePoint22Y" fmla="*/ 141869 h 288067"/>
              <a:gd name="GluePoint23X" fmla="*/ 114428 w 288095"/>
              <a:gd name="GluePoint23Y" fmla="*/ 114457 h 288067"/>
              <a:gd name="GluePoint24X" fmla="*/ 141841 w 288095"/>
              <a:gd name="GluePoint24Y" fmla="*/ 103098 h 288067"/>
              <a:gd name="GluePoint25X" fmla="*/ 180611 w 288095"/>
              <a:gd name="GluePoint25Y" fmla="*/ 141841 h 288067"/>
              <a:gd name="GluePoint26X" fmla="*/ 201782 w 288095"/>
              <a:gd name="GluePoint26Y" fmla="*/ 189383 h 288067"/>
              <a:gd name="GluePoint27X" fmla="*/ 249325 w 288095"/>
              <a:gd name="GluePoint27Y" fmla="*/ 210526 h 288067"/>
              <a:gd name="GluePoint28X" fmla="*/ 288095 w 288095"/>
              <a:gd name="GluePoint28Y" fmla="*/ 249297 h 288067"/>
              <a:gd name="GluePoint29X" fmla="*/ 276737 w 288095"/>
              <a:gd name="GluePoint29Y" fmla="*/ 276709 h 288067"/>
              <a:gd name="GluePoint30X" fmla="*/ 249325 w 288095"/>
              <a:gd name="GluePoint30Y" fmla="*/ 288067 h 288067"/>
              <a:gd name="GluePoint31X" fmla="*/ 210554 w 288095"/>
              <a:gd name="GluePoint31Y" fmla="*/ 249297 h 288067"/>
              <a:gd name="GluePoint32X" fmla="*/ 189383 w 288095"/>
              <a:gd name="GluePoint32Y" fmla="*/ 201782 h 288067"/>
              <a:gd name="GluePoint33X" fmla="*/ 141841 w 288095"/>
              <a:gd name="GluePoint33Y" fmla="*/ 180640 h 288067"/>
              <a:gd name="GluePoint34X" fmla="*/ 141841 w 288095"/>
              <a:gd name="GluePoint34Y" fmla="*/ 180640 h 28806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</a:cxnLst>
            <a:rect l="textAreaLeft" t="textAreaTop" r="textAreaRight" b="textAreaBottom"/>
            <a:pathLst>
              <a:path w="288095" h="288067">
                <a:moveTo>
                  <a:pt x="200967" y="137286"/>
                </a:moveTo>
                <a:cubicBezTo>
                  <a:pt x="201838" y="131522"/>
                  <a:pt x="202007" y="125590"/>
                  <a:pt x="201473" y="119714"/>
                </a:cubicBezTo>
                <a:cubicBezTo>
                  <a:pt x="198071" y="81168"/>
                  <a:pt x="164389" y="50973"/>
                  <a:pt x="124775" y="50973"/>
                </a:cubicBezTo>
                <a:lnTo>
                  <a:pt x="124775" y="50973"/>
                </a:lnTo>
                <a:cubicBezTo>
                  <a:pt x="84064" y="50973"/>
                  <a:pt x="50973" y="84120"/>
                  <a:pt x="50973" y="124803"/>
                </a:cubicBezTo>
                <a:cubicBezTo>
                  <a:pt x="50973" y="163546"/>
                  <a:pt x="79256" y="196384"/>
                  <a:pt x="116706" y="201164"/>
                </a:cubicBezTo>
                <a:cubicBezTo>
                  <a:pt x="123678" y="202063"/>
                  <a:pt x="130679" y="201979"/>
                  <a:pt x="137511" y="200939"/>
                </a:cubicBezTo>
                <a:cubicBezTo>
                  <a:pt x="147351" y="199449"/>
                  <a:pt x="156798" y="202288"/>
                  <a:pt x="163489" y="208698"/>
                </a:cubicBezTo>
                <a:cubicBezTo>
                  <a:pt x="170012" y="214940"/>
                  <a:pt x="172346" y="223937"/>
                  <a:pt x="169731" y="232765"/>
                </a:cubicBezTo>
                <a:cubicBezTo>
                  <a:pt x="167032" y="241874"/>
                  <a:pt x="159609" y="248650"/>
                  <a:pt x="150360" y="250449"/>
                </a:cubicBezTo>
                <a:cubicBezTo>
                  <a:pt x="142515" y="251968"/>
                  <a:pt x="134475" y="252727"/>
                  <a:pt x="126434" y="252727"/>
                </a:cubicBezTo>
                <a:lnTo>
                  <a:pt x="126405" y="252727"/>
                </a:lnTo>
                <a:cubicBezTo>
                  <a:pt x="56708" y="252699"/>
                  <a:pt x="0" y="196047"/>
                  <a:pt x="0" y="126377"/>
                </a:cubicBezTo>
                <a:cubicBezTo>
                  <a:pt x="0" y="56708"/>
                  <a:pt x="56652" y="0"/>
                  <a:pt x="126321" y="0"/>
                </a:cubicBezTo>
                <a:lnTo>
                  <a:pt x="126349" y="0"/>
                </a:lnTo>
                <a:cubicBezTo>
                  <a:pt x="195990" y="0"/>
                  <a:pt x="252699" y="56652"/>
                  <a:pt x="252699" y="126321"/>
                </a:cubicBezTo>
                <a:cubicBezTo>
                  <a:pt x="252699" y="134924"/>
                  <a:pt x="251827" y="143528"/>
                  <a:pt x="250112" y="151850"/>
                </a:cubicBezTo>
                <a:cubicBezTo>
                  <a:pt x="247750" y="163321"/>
                  <a:pt x="238753" y="169000"/>
                  <a:pt x="231134" y="170518"/>
                </a:cubicBezTo>
                <a:cubicBezTo>
                  <a:pt x="221125" y="172514"/>
                  <a:pt x="211594" y="168409"/>
                  <a:pt x="205634" y="159553"/>
                </a:cubicBezTo>
                <a:cubicBezTo>
                  <a:pt x="201417" y="153312"/>
                  <a:pt x="199758" y="145383"/>
                  <a:pt x="200967" y="137258"/>
                </a:cubicBezTo>
                <a:close/>
                <a:moveTo>
                  <a:pt x="141869" y="180611"/>
                </a:moveTo>
                <a:cubicBezTo>
                  <a:pt x="120501" y="180611"/>
                  <a:pt x="103098" y="163236"/>
                  <a:pt x="103098" y="141869"/>
                </a:cubicBezTo>
                <a:cubicBezTo>
                  <a:pt x="103098" y="131522"/>
                  <a:pt x="107119" y="121795"/>
                  <a:pt x="114428" y="114457"/>
                </a:cubicBezTo>
                <a:cubicBezTo>
                  <a:pt x="121738" y="107147"/>
                  <a:pt x="131494" y="103098"/>
                  <a:pt x="141841" y="103098"/>
                </a:cubicBezTo>
                <a:cubicBezTo>
                  <a:pt x="163208" y="103098"/>
                  <a:pt x="180583" y="120501"/>
                  <a:pt x="180611" y="141841"/>
                </a:cubicBezTo>
                <a:cubicBezTo>
                  <a:pt x="180611" y="168213"/>
                  <a:pt x="190873" y="178503"/>
                  <a:pt x="201782" y="189383"/>
                </a:cubicBezTo>
                <a:cubicBezTo>
                  <a:pt x="212663" y="200264"/>
                  <a:pt x="222953" y="210526"/>
                  <a:pt x="249325" y="210526"/>
                </a:cubicBezTo>
                <a:cubicBezTo>
                  <a:pt x="270692" y="210526"/>
                  <a:pt x="288067" y="227929"/>
                  <a:pt x="288095" y="249297"/>
                </a:cubicBezTo>
                <a:cubicBezTo>
                  <a:pt x="288095" y="259643"/>
                  <a:pt x="284047" y="269399"/>
                  <a:pt x="276737" y="276709"/>
                </a:cubicBezTo>
                <a:cubicBezTo>
                  <a:pt x="269427" y="284019"/>
                  <a:pt x="259699" y="288067"/>
                  <a:pt x="249325" y="288067"/>
                </a:cubicBezTo>
                <a:cubicBezTo>
                  <a:pt x="227957" y="288067"/>
                  <a:pt x="210554" y="270692"/>
                  <a:pt x="210554" y="249297"/>
                </a:cubicBezTo>
                <a:cubicBezTo>
                  <a:pt x="210554" y="222925"/>
                  <a:pt x="200264" y="212663"/>
                  <a:pt x="189383" y="201782"/>
                </a:cubicBezTo>
                <a:cubicBezTo>
                  <a:pt x="178503" y="190902"/>
                  <a:pt x="168213" y="180640"/>
                  <a:pt x="141841" y="180640"/>
                </a:cubicBezTo>
                <a:lnTo>
                  <a:pt x="141841" y="180640"/>
                </a:lnTo>
                <a:close/>
              </a:path>
            </a:pathLst>
          </a:custGeom>
          <a:gradFill rotWithShape="0">
            <a:gsLst>
              <a:gs pos="29000">
                <a:srgbClr val="11458E"/>
              </a:gs>
              <a:gs pos="100000">
                <a:srgbClr val="5FC3E2"/>
              </a:gs>
            </a:gsLst>
            <a:lin ang="2688000"/>
          </a:gradFill>
          <a:ln w="2801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6" name="Graphic 2"/>
          <p:cNvSpPr/>
          <p:nvPr/>
        </p:nvSpPr>
        <p:spPr>
          <a:xfrm>
            <a:off x="6315480" y="3260880"/>
            <a:ext cx="163800" cy="161640"/>
          </a:xfrm>
          <a:custGeom>
            <a:avLst/>
            <a:gdLst>
              <a:gd name="textAreaLeft" fmla="*/ 0 w 163800"/>
              <a:gd name="textAreaRight" fmla="*/ 164160 w 163800"/>
              <a:gd name="textAreaTop" fmla="*/ 0 h 161640"/>
              <a:gd name="textAreaBottom" fmla="*/ 162000 h 161640"/>
              <a:gd name="GluePoint1X" fmla="*/ 200967 w 288095"/>
              <a:gd name="GluePoint1Y" fmla="*/ 137286 h 288067"/>
              <a:gd name="GluePoint2X" fmla="*/ 201473 w 288095"/>
              <a:gd name="GluePoint2Y" fmla="*/ 119714 h 288067"/>
              <a:gd name="GluePoint3X" fmla="*/ 124775 w 288095"/>
              <a:gd name="GluePoint3Y" fmla="*/ 50973 h 288067"/>
              <a:gd name="GluePoint4X" fmla="*/ 124775 w 288095"/>
              <a:gd name="GluePoint4Y" fmla="*/ 50973 h 288067"/>
              <a:gd name="GluePoint5X" fmla="*/ 50973 w 288095"/>
              <a:gd name="GluePoint5Y" fmla="*/ 124803 h 288067"/>
              <a:gd name="GluePoint6X" fmla="*/ 116706 w 288095"/>
              <a:gd name="GluePoint6Y" fmla="*/ 201164 h 288067"/>
              <a:gd name="GluePoint7X" fmla="*/ 137511 w 288095"/>
              <a:gd name="GluePoint7Y" fmla="*/ 200939 h 288067"/>
              <a:gd name="GluePoint8X" fmla="*/ 163489 w 288095"/>
              <a:gd name="GluePoint8Y" fmla="*/ 208698 h 288067"/>
              <a:gd name="GluePoint9X" fmla="*/ 169731 w 288095"/>
              <a:gd name="GluePoint9Y" fmla="*/ 232765 h 288067"/>
              <a:gd name="GluePoint10X" fmla="*/ 150360 w 288095"/>
              <a:gd name="GluePoint10Y" fmla="*/ 250449 h 288067"/>
              <a:gd name="GluePoint11X" fmla="*/ 126434 w 288095"/>
              <a:gd name="GluePoint11Y" fmla="*/ 252727 h 288067"/>
              <a:gd name="GluePoint12X" fmla="*/ 126405 w 288095"/>
              <a:gd name="GluePoint12Y" fmla="*/ 252727 h 288067"/>
              <a:gd name="GluePoint13X" fmla="*/ 0 w 288095"/>
              <a:gd name="GluePoint13Y" fmla="*/ 126377 h 288067"/>
              <a:gd name="GluePoint14X" fmla="*/ 126321 w 288095"/>
              <a:gd name="GluePoint14Y" fmla="*/ 0 h 288067"/>
              <a:gd name="GluePoint15X" fmla="*/ 126349 w 288095"/>
              <a:gd name="GluePoint15Y" fmla="*/ 0 h 288067"/>
              <a:gd name="GluePoint16X" fmla="*/ 252699 w 288095"/>
              <a:gd name="GluePoint16Y" fmla="*/ 126321 h 288067"/>
              <a:gd name="GluePoint17X" fmla="*/ 250112 w 288095"/>
              <a:gd name="GluePoint17Y" fmla="*/ 151850 h 288067"/>
              <a:gd name="GluePoint18X" fmla="*/ 231134 w 288095"/>
              <a:gd name="GluePoint18Y" fmla="*/ 170518 h 288067"/>
              <a:gd name="GluePoint19X" fmla="*/ 205634 w 288095"/>
              <a:gd name="GluePoint19Y" fmla="*/ 159553 h 288067"/>
              <a:gd name="GluePoint20X" fmla="*/ 200967 w 288095"/>
              <a:gd name="GluePoint20Y" fmla="*/ 137258 h 288067"/>
              <a:gd name="GluePoint21X" fmla="*/ 141869 w 288095"/>
              <a:gd name="GluePoint21Y" fmla="*/ 180611 h 288067"/>
              <a:gd name="GluePoint22X" fmla="*/ 103098 w 288095"/>
              <a:gd name="GluePoint22Y" fmla="*/ 141869 h 288067"/>
              <a:gd name="GluePoint23X" fmla="*/ 114428 w 288095"/>
              <a:gd name="GluePoint23Y" fmla="*/ 114457 h 288067"/>
              <a:gd name="GluePoint24X" fmla="*/ 141841 w 288095"/>
              <a:gd name="GluePoint24Y" fmla="*/ 103098 h 288067"/>
              <a:gd name="GluePoint25X" fmla="*/ 180611 w 288095"/>
              <a:gd name="GluePoint25Y" fmla="*/ 141841 h 288067"/>
              <a:gd name="GluePoint26X" fmla="*/ 201782 w 288095"/>
              <a:gd name="GluePoint26Y" fmla="*/ 189383 h 288067"/>
              <a:gd name="GluePoint27X" fmla="*/ 249325 w 288095"/>
              <a:gd name="GluePoint27Y" fmla="*/ 210526 h 288067"/>
              <a:gd name="GluePoint28X" fmla="*/ 288095 w 288095"/>
              <a:gd name="GluePoint28Y" fmla="*/ 249297 h 288067"/>
              <a:gd name="GluePoint29X" fmla="*/ 276737 w 288095"/>
              <a:gd name="GluePoint29Y" fmla="*/ 276709 h 288067"/>
              <a:gd name="GluePoint30X" fmla="*/ 249325 w 288095"/>
              <a:gd name="GluePoint30Y" fmla="*/ 288067 h 288067"/>
              <a:gd name="GluePoint31X" fmla="*/ 210554 w 288095"/>
              <a:gd name="GluePoint31Y" fmla="*/ 249297 h 288067"/>
              <a:gd name="GluePoint32X" fmla="*/ 189383 w 288095"/>
              <a:gd name="GluePoint32Y" fmla="*/ 201782 h 288067"/>
              <a:gd name="GluePoint33X" fmla="*/ 141841 w 288095"/>
              <a:gd name="GluePoint33Y" fmla="*/ 180640 h 288067"/>
              <a:gd name="GluePoint34X" fmla="*/ 141841 w 288095"/>
              <a:gd name="GluePoint34Y" fmla="*/ 180640 h 28806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</a:cxnLst>
            <a:rect l="textAreaLeft" t="textAreaTop" r="textAreaRight" b="textAreaBottom"/>
            <a:pathLst>
              <a:path w="288095" h="288067">
                <a:moveTo>
                  <a:pt x="200967" y="137286"/>
                </a:moveTo>
                <a:cubicBezTo>
                  <a:pt x="201838" y="131522"/>
                  <a:pt x="202007" y="125590"/>
                  <a:pt x="201473" y="119714"/>
                </a:cubicBezTo>
                <a:cubicBezTo>
                  <a:pt x="198071" y="81168"/>
                  <a:pt x="164389" y="50973"/>
                  <a:pt x="124775" y="50973"/>
                </a:cubicBezTo>
                <a:lnTo>
                  <a:pt x="124775" y="50973"/>
                </a:lnTo>
                <a:cubicBezTo>
                  <a:pt x="84064" y="50973"/>
                  <a:pt x="50973" y="84120"/>
                  <a:pt x="50973" y="124803"/>
                </a:cubicBezTo>
                <a:cubicBezTo>
                  <a:pt x="50973" y="163546"/>
                  <a:pt x="79256" y="196384"/>
                  <a:pt x="116706" y="201164"/>
                </a:cubicBezTo>
                <a:cubicBezTo>
                  <a:pt x="123678" y="202063"/>
                  <a:pt x="130679" y="201979"/>
                  <a:pt x="137511" y="200939"/>
                </a:cubicBezTo>
                <a:cubicBezTo>
                  <a:pt x="147351" y="199449"/>
                  <a:pt x="156798" y="202288"/>
                  <a:pt x="163489" y="208698"/>
                </a:cubicBezTo>
                <a:cubicBezTo>
                  <a:pt x="170012" y="214940"/>
                  <a:pt x="172346" y="223937"/>
                  <a:pt x="169731" y="232765"/>
                </a:cubicBezTo>
                <a:cubicBezTo>
                  <a:pt x="167032" y="241874"/>
                  <a:pt x="159609" y="248650"/>
                  <a:pt x="150360" y="250449"/>
                </a:cubicBezTo>
                <a:cubicBezTo>
                  <a:pt x="142515" y="251968"/>
                  <a:pt x="134475" y="252727"/>
                  <a:pt x="126434" y="252727"/>
                </a:cubicBezTo>
                <a:lnTo>
                  <a:pt x="126405" y="252727"/>
                </a:lnTo>
                <a:cubicBezTo>
                  <a:pt x="56708" y="252699"/>
                  <a:pt x="0" y="196047"/>
                  <a:pt x="0" y="126377"/>
                </a:cubicBezTo>
                <a:cubicBezTo>
                  <a:pt x="0" y="56708"/>
                  <a:pt x="56652" y="0"/>
                  <a:pt x="126321" y="0"/>
                </a:cubicBezTo>
                <a:lnTo>
                  <a:pt x="126349" y="0"/>
                </a:lnTo>
                <a:cubicBezTo>
                  <a:pt x="195990" y="0"/>
                  <a:pt x="252699" y="56652"/>
                  <a:pt x="252699" y="126321"/>
                </a:cubicBezTo>
                <a:cubicBezTo>
                  <a:pt x="252699" y="134924"/>
                  <a:pt x="251827" y="143528"/>
                  <a:pt x="250112" y="151850"/>
                </a:cubicBezTo>
                <a:cubicBezTo>
                  <a:pt x="247750" y="163321"/>
                  <a:pt x="238753" y="169000"/>
                  <a:pt x="231134" y="170518"/>
                </a:cubicBezTo>
                <a:cubicBezTo>
                  <a:pt x="221125" y="172514"/>
                  <a:pt x="211594" y="168409"/>
                  <a:pt x="205634" y="159553"/>
                </a:cubicBezTo>
                <a:cubicBezTo>
                  <a:pt x="201417" y="153312"/>
                  <a:pt x="199758" y="145383"/>
                  <a:pt x="200967" y="137258"/>
                </a:cubicBezTo>
                <a:close/>
                <a:moveTo>
                  <a:pt x="141869" y="180611"/>
                </a:moveTo>
                <a:cubicBezTo>
                  <a:pt x="120501" y="180611"/>
                  <a:pt x="103098" y="163236"/>
                  <a:pt x="103098" y="141869"/>
                </a:cubicBezTo>
                <a:cubicBezTo>
                  <a:pt x="103098" y="131522"/>
                  <a:pt x="107119" y="121795"/>
                  <a:pt x="114428" y="114457"/>
                </a:cubicBezTo>
                <a:cubicBezTo>
                  <a:pt x="121738" y="107147"/>
                  <a:pt x="131494" y="103098"/>
                  <a:pt x="141841" y="103098"/>
                </a:cubicBezTo>
                <a:cubicBezTo>
                  <a:pt x="163208" y="103098"/>
                  <a:pt x="180583" y="120501"/>
                  <a:pt x="180611" y="141841"/>
                </a:cubicBezTo>
                <a:cubicBezTo>
                  <a:pt x="180611" y="168213"/>
                  <a:pt x="190873" y="178503"/>
                  <a:pt x="201782" y="189383"/>
                </a:cubicBezTo>
                <a:cubicBezTo>
                  <a:pt x="212663" y="200264"/>
                  <a:pt x="222953" y="210526"/>
                  <a:pt x="249325" y="210526"/>
                </a:cubicBezTo>
                <a:cubicBezTo>
                  <a:pt x="270692" y="210526"/>
                  <a:pt x="288067" y="227929"/>
                  <a:pt x="288095" y="249297"/>
                </a:cubicBezTo>
                <a:cubicBezTo>
                  <a:pt x="288095" y="259643"/>
                  <a:pt x="284047" y="269399"/>
                  <a:pt x="276737" y="276709"/>
                </a:cubicBezTo>
                <a:cubicBezTo>
                  <a:pt x="269427" y="284019"/>
                  <a:pt x="259699" y="288067"/>
                  <a:pt x="249325" y="288067"/>
                </a:cubicBezTo>
                <a:cubicBezTo>
                  <a:pt x="227957" y="288067"/>
                  <a:pt x="210554" y="270692"/>
                  <a:pt x="210554" y="249297"/>
                </a:cubicBezTo>
                <a:cubicBezTo>
                  <a:pt x="210554" y="222925"/>
                  <a:pt x="200264" y="212663"/>
                  <a:pt x="189383" y="201782"/>
                </a:cubicBezTo>
                <a:cubicBezTo>
                  <a:pt x="178503" y="190902"/>
                  <a:pt x="168213" y="180640"/>
                  <a:pt x="141841" y="180640"/>
                </a:cubicBezTo>
                <a:lnTo>
                  <a:pt x="141841" y="180640"/>
                </a:lnTo>
                <a:close/>
              </a:path>
            </a:pathLst>
          </a:custGeom>
          <a:gradFill rotWithShape="0">
            <a:gsLst>
              <a:gs pos="29000">
                <a:srgbClr val="11458E"/>
              </a:gs>
              <a:gs pos="100000">
                <a:srgbClr val="5FC3E2"/>
              </a:gs>
            </a:gsLst>
            <a:lin ang="2688000"/>
          </a:gradFill>
          <a:ln w="2801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7" name="Graphic 2"/>
          <p:cNvSpPr/>
          <p:nvPr/>
        </p:nvSpPr>
        <p:spPr>
          <a:xfrm>
            <a:off x="6315480" y="3523680"/>
            <a:ext cx="163800" cy="161640"/>
          </a:xfrm>
          <a:custGeom>
            <a:avLst/>
            <a:gdLst>
              <a:gd name="textAreaLeft" fmla="*/ 0 w 163800"/>
              <a:gd name="textAreaRight" fmla="*/ 164160 w 163800"/>
              <a:gd name="textAreaTop" fmla="*/ 0 h 161640"/>
              <a:gd name="textAreaBottom" fmla="*/ 162000 h 161640"/>
              <a:gd name="GluePoint1X" fmla="*/ 200967 w 288095"/>
              <a:gd name="GluePoint1Y" fmla="*/ 137286 h 288067"/>
              <a:gd name="GluePoint2X" fmla="*/ 201473 w 288095"/>
              <a:gd name="GluePoint2Y" fmla="*/ 119714 h 288067"/>
              <a:gd name="GluePoint3X" fmla="*/ 124775 w 288095"/>
              <a:gd name="GluePoint3Y" fmla="*/ 50973 h 288067"/>
              <a:gd name="GluePoint4X" fmla="*/ 124775 w 288095"/>
              <a:gd name="GluePoint4Y" fmla="*/ 50973 h 288067"/>
              <a:gd name="GluePoint5X" fmla="*/ 50973 w 288095"/>
              <a:gd name="GluePoint5Y" fmla="*/ 124803 h 288067"/>
              <a:gd name="GluePoint6X" fmla="*/ 116706 w 288095"/>
              <a:gd name="GluePoint6Y" fmla="*/ 201164 h 288067"/>
              <a:gd name="GluePoint7X" fmla="*/ 137511 w 288095"/>
              <a:gd name="GluePoint7Y" fmla="*/ 200939 h 288067"/>
              <a:gd name="GluePoint8X" fmla="*/ 163489 w 288095"/>
              <a:gd name="GluePoint8Y" fmla="*/ 208698 h 288067"/>
              <a:gd name="GluePoint9X" fmla="*/ 169731 w 288095"/>
              <a:gd name="GluePoint9Y" fmla="*/ 232765 h 288067"/>
              <a:gd name="GluePoint10X" fmla="*/ 150360 w 288095"/>
              <a:gd name="GluePoint10Y" fmla="*/ 250449 h 288067"/>
              <a:gd name="GluePoint11X" fmla="*/ 126434 w 288095"/>
              <a:gd name="GluePoint11Y" fmla="*/ 252727 h 288067"/>
              <a:gd name="GluePoint12X" fmla="*/ 126405 w 288095"/>
              <a:gd name="GluePoint12Y" fmla="*/ 252727 h 288067"/>
              <a:gd name="GluePoint13X" fmla="*/ 0 w 288095"/>
              <a:gd name="GluePoint13Y" fmla="*/ 126377 h 288067"/>
              <a:gd name="GluePoint14X" fmla="*/ 126321 w 288095"/>
              <a:gd name="GluePoint14Y" fmla="*/ 0 h 288067"/>
              <a:gd name="GluePoint15X" fmla="*/ 126349 w 288095"/>
              <a:gd name="GluePoint15Y" fmla="*/ 0 h 288067"/>
              <a:gd name="GluePoint16X" fmla="*/ 252699 w 288095"/>
              <a:gd name="GluePoint16Y" fmla="*/ 126321 h 288067"/>
              <a:gd name="GluePoint17X" fmla="*/ 250112 w 288095"/>
              <a:gd name="GluePoint17Y" fmla="*/ 151850 h 288067"/>
              <a:gd name="GluePoint18X" fmla="*/ 231134 w 288095"/>
              <a:gd name="GluePoint18Y" fmla="*/ 170518 h 288067"/>
              <a:gd name="GluePoint19X" fmla="*/ 205634 w 288095"/>
              <a:gd name="GluePoint19Y" fmla="*/ 159553 h 288067"/>
              <a:gd name="GluePoint20X" fmla="*/ 200967 w 288095"/>
              <a:gd name="GluePoint20Y" fmla="*/ 137258 h 288067"/>
              <a:gd name="GluePoint21X" fmla="*/ 141869 w 288095"/>
              <a:gd name="GluePoint21Y" fmla="*/ 180611 h 288067"/>
              <a:gd name="GluePoint22X" fmla="*/ 103098 w 288095"/>
              <a:gd name="GluePoint22Y" fmla="*/ 141869 h 288067"/>
              <a:gd name="GluePoint23X" fmla="*/ 114428 w 288095"/>
              <a:gd name="GluePoint23Y" fmla="*/ 114457 h 288067"/>
              <a:gd name="GluePoint24X" fmla="*/ 141841 w 288095"/>
              <a:gd name="GluePoint24Y" fmla="*/ 103098 h 288067"/>
              <a:gd name="GluePoint25X" fmla="*/ 180611 w 288095"/>
              <a:gd name="GluePoint25Y" fmla="*/ 141841 h 288067"/>
              <a:gd name="GluePoint26X" fmla="*/ 201782 w 288095"/>
              <a:gd name="GluePoint26Y" fmla="*/ 189383 h 288067"/>
              <a:gd name="GluePoint27X" fmla="*/ 249325 w 288095"/>
              <a:gd name="GluePoint27Y" fmla="*/ 210526 h 288067"/>
              <a:gd name="GluePoint28X" fmla="*/ 288095 w 288095"/>
              <a:gd name="GluePoint28Y" fmla="*/ 249297 h 288067"/>
              <a:gd name="GluePoint29X" fmla="*/ 276737 w 288095"/>
              <a:gd name="GluePoint29Y" fmla="*/ 276709 h 288067"/>
              <a:gd name="GluePoint30X" fmla="*/ 249325 w 288095"/>
              <a:gd name="GluePoint30Y" fmla="*/ 288067 h 288067"/>
              <a:gd name="GluePoint31X" fmla="*/ 210554 w 288095"/>
              <a:gd name="GluePoint31Y" fmla="*/ 249297 h 288067"/>
              <a:gd name="GluePoint32X" fmla="*/ 189383 w 288095"/>
              <a:gd name="GluePoint32Y" fmla="*/ 201782 h 288067"/>
              <a:gd name="GluePoint33X" fmla="*/ 141841 w 288095"/>
              <a:gd name="GluePoint33Y" fmla="*/ 180640 h 288067"/>
              <a:gd name="GluePoint34X" fmla="*/ 141841 w 288095"/>
              <a:gd name="GluePoint34Y" fmla="*/ 180640 h 28806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</a:cxnLst>
            <a:rect l="textAreaLeft" t="textAreaTop" r="textAreaRight" b="textAreaBottom"/>
            <a:pathLst>
              <a:path w="288095" h="288067">
                <a:moveTo>
                  <a:pt x="200967" y="137286"/>
                </a:moveTo>
                <a:cubicBezTo>
                  <a:pt x="201838" y="131522"/>
                  <a:pt x="202007" y="125590"/>
                  <a:pt x="201473" y="119714"/>
                </a:cubicBezTo>
                <a:cubicBezTo>
                  <a:pt x="198071" y="81168"/>
                  <a:pt x="164389" y="50973"/>
                  <a:pt x="124775" y="50973"/>
                </a:cubicBezTo>
                <a:lnTo>
                  <a:pt x="124775" y="50973"/>
                </a:lnTo>
                <a:cubicBezTo>
                  <a:pt x="84064" y="50973"/>
                  <a:pt x="50973" y="84120"/>
                  <a:pt x="50973" y="124803"/>
                </a:cubicBezTo>
                <a:cubicBezTo>
                  <a:pt x="50973" y="163546"/>
                  <a:pt x="79256" y="196384"/>
                  <a:pt x="116706" y="201164"/>
                </a:cubicBezTo>
                <a:cubicBezTo>
                  <a:pt x="123678" y="202063"/>
                  <a:pt x="130679" y="201979"/>
                  <a:pt x="137511" y="200939"/>
                </a:cubicBezTo>
                <a:cubicBezTo>
                  <a:pt x="147351" y="199449"/>
                  <a:pt x="156798" y="202288"/>
                  <a:pt x="163489" y="208698"/>
                </a:cubicBezTo>
                <a:cubicBezTo>
                  <a:pt x="170012" y="214940"/>
                  <a:pt x="172346" y="223937"/>
                  <a:pt x="169731" y="232765"/>
                </a:cubicBezTo>
                <a:cubicBezTo>
                  <a:pt x="167032" y="241874"/>
                  <a:pt x="159609" y="248650"/>
                  <a:pt x="150360" y="250449"/>
                </a:cubicBezTo>
                <a:cubicBezTo>
                  <a:pt x="142515" y="251968"/>
                  <a:pt x="134475" y="252727"/>
                  <a:pt x="126434" y="252727"/>
                </a:cubicBezTo>
                <a:lnTo>
                  <a:pt x="126405" y="252727"/>
                </a:lnTo>
                <a:cubicBezTo>
                  <a:pt x="56708" y="252699"/>
                  <a:pt x="0" y="196047"/>
                  <a:pt x="0" y="126377"/>
                </a:cubicBezTo>
                <a:cubicBezTo>
                  <a:pt x="0" y="56708"/>
                  <a:pt x="56652" y="0"/>
                  <a:pt x="126321" y="0"/>
                </a:cubicBezTo>
                <a:lnTo>
                  <a:pt x="126349" y="0"/>
                </a:lnTo>
                <a:cubicBezTo>
                  <a:pt x="195990" y="0"/>
                  <a:pt x="252699" y="56652"/>
                  <a:pt x="252699" y="126321"/>
                </a:cubicBezTo>
                <a:cubicBezTo>
                  <a:pt x="252699" y="134924"/>
                  <a:pt x="251827" y="143528"/>
                  <a:pt x="250112" y="151850"/>
                </a:cubicBezTo>
                <a:cubicBezTo>
                  <a:pt x="247750" y="163321"/>
                  <a:pt x="238753" y="169000"/>
                  <a:pt x="231134" y="170518"/>
                </a:cubicBezTo>
                <a:cubicBezTo>
                  <a:pt x="221125" y="172514"/>
                  <a:pt x="211594" y="168409"/>
                  <a:pt x="205634" y="159553"/>
                </a:cubicBezTo>
                <a:cubicBezTo>
                  <a:pt x="201417" y="153312"/>
                  <a:pt x="199758" y="145383"/>
                  <a:pt x="200967" y="137258"/>
                </a:cubicBezTo>
                <a:close/>
                <a:moveTo>
                  <a:pt x="141869" y="180611"/>
                </a:moveTo>
                <a:cubicBezTo>
                  <a:pt x="120501" y="180611"/>
                  <a:pt x="103098" y="163236"/>
                  <a:pt x="103098" y="141869"/>
                </a:cubicBezTo>
                <a:cubicBezTo>
                  <a:pt x="103098" y="131522"/>
                  <a:pt x="107119" y="121795"/>
                  <a:pt x="114428" y="114457"/>
                </a:cubicBezTo>
                <a:cubicBezTo>
                  <a:pt x="121738" y="107147"/>
                  <a:pt x="131494" y="103098"/>
                  <a:pt x="141841" y="103098"/>
                </a:cubicBezTo>
                <a:cubicBezTo>
                  <a:pt x="163208" y="103098"/>
                  <a:pt x="180583" y="120501"/>
                  <a:pt x="180611" y="141841"/>
                </a:cubicBezTo>
                <a:cubicBezTo>
                  <a:pt x="180611" y="168213"/>
                  <a:pt x="190873" y="178503"/>
                  <a:pt x="201782" y="189383"/>
                </a:cubicBezTo>
                <a:cubicBezTo>
                  <a:pt x="212663" y="200264"/>
                  <a:pt x="222953" y="210526"/>
                  <a:pt x="249325" y="210526"/>
                </a:cubicBezTo>
                <a:cubicBezTo>
                  <a:pt x="270692" y="210526"/>
                  <a:pt x="288067" y="227929"/>
                  <a:pt x="288095" y="249297"/>
                </a:cubicBezTo>
                <a:cubicBezTo>
                  <a:pt x="288095" y="259643"/>
                  <a:pt x="284047" y="269399"/>
                  <a:pt x="276737" y="276709"/>
                </a:cubicBezTo>
                <a:cubicBezTo>
                  <a:pt x="269427" y="284019"/>
                  <a:pt x="259699" y="288067"/>
                  <a:pt x="249325" y="288067"/>
                </a:cubicBezTo>
                <a:cubicBezTo>
                  <a:pt x="227957" y="288067"/>
                  <a:pt x="210554" y="270692"/>
                  <a:pt x="210554" y="249297"/>
                </a:cubicBezTo>
                <a:cubicBezTo>
                  <a:pt x="210554" y="222925"/>
                  <a:pt x="200264" y="212663"/>
                  <a:pt x="189383" y="201782"/>
                </a:cubicBezTo>
                <a:cubicBezTo>
                  <a:pt x="178503" y="190902"/>
                  <a:pt x="168213" y="180640"/>
                  <a:pt x="141841" y="180640"/>
                </a:cubicBezTo>
                <a:lnTo>
                  <a:pt x="141841" y="180640"/>
                </a:lnTo>
                <a:close/>
              </a:path>
            </a:pathLst>
          </a:custGeom>
          <a:gradFill rotWithShape="0">
            <a:gsLst>
              <a:gs pos="29000">
                <a:srgbClr val="11458E"/>
              </a:gs>
              <a:gs pos="100000">
                <a:srgbClr val="5FC3E2"/>
              </a:gs>
            </a:gsLst>
            <a:lin ang="2688000"/>
          </a:gradFill>
          <a:ln w="2801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8" name="Graphic 2"/>
          <p:cNvSpPr/>
          <p:nvPr/>
        </p:nvSpPr>
        <p:spPr>
          <a:xfrm>
            <a:off x="6315480" y="3978360"/>
            <a:ext cx="163800" cy="161640"/>
          </a:xfrm>
          <a:custGeom>
            <a:avLst/>
            <a:gdLst>
              <a:gd name="textAreaLeft" fmla="*/ 0 w 163800"/>
              <a:gd name="textAreaRight" fmla="*/ 164160 w 163800"/>
              <a:gd name="textAreaTop" fmla="*/ 0 h 161640"/>
              <a:gd name="textAreaBottom" fmla="*/ 162000 h 161640"/>
              <a:gd name="GluePoint1X" fmla="*/ 200967 w 288095"/>
              <a:gd name="GluePoint1Y" fmla="*/ 137286 h 288067"/>
              <a:gd name="GluePoint2X" fmla="*/ 201473 w 288095"/>
              <a:gd name="GluePoint2Y" fmla="*/ 119714 h 288067"/>
              <a:gd name="GluePoint3X" fmla="*/ 124775 w 288095"/>
              <a:gd name="GluePoint3Y" fmla="*/ 50973 h 288067"/>
              <a:gd name="GluePoint4X" fmla="*/ 124775 w 288095"/>
              <a:gd name="GluePoint4Y" fmla="*/ 50973 h 288067"/>
              <a:gd name="GluePoint5X" fmla="*/ 50973 w 288095"/>
              <a:gd name="GluePoint5Y" fmla="*/ 124803 h 288067"/>
              <a:gd name="GluePoint6X" fmla="*/ 116706 w 288095"/>
              <a:gd name="GluePoint6Y" fmla="*/ 201164 h 288067"/>
              <a:gd name="GluePoint7X" fmla="*/ 137511 w 288095"/>
              <a:gd name="GluePoint7Y" fmla="*/ 200939 h 288067"/>
              <a:gd name="GluePoint8X" fmla="*/ 163489 w 288095"/>
              <a:gd name="GluePoint8Y" fmla="*/ 208698 h 288067"/>
              <a:gd name="GluePoint9X" fmla="*/ 169731 w 288095"/>
              <a:gd name="GluePoint9Y" fmla="*/ 232765 h 288067"/>
              <a:gd name="GluePoint10X" fmla="*/ 150360 w 288095"/>
              <a:gd name="GluePoint10Y" fmla="*/ 250449 h 288067"/>
              <a:gd name="GluePoint11X" fmla="*/ 126434 w 288095"/>
              <a:gd name="GluePoint11Y" fmla="*/ 252727 h 288067"/>
              <a:gd name="GluePoint12X" fmla="*/ 126405 w 288095"/>
              <a:gd name="GluePoint12Y" fmla="*/ 252727 h 288067"/>
              <a:gd name="GluePoint13X" fmla="*/ 0 w 288095"/>
              <a:gd name="GluePoint13Y" fmla="*/ 126377 h 288067"/>
              <a:gd name="GluePoint14X" fmla="*/ 126321 w 288095"/>
              <a:gd name="GluePoint14Y" fmla="*/ 0 h 288067"/>
              <a:gd name="GluePoint15X" fmla="*/ 126349 w 288095"/>
              <a:gd name="GluePoint15Y" fmla="*/ 0 h 288067"/>
              <a:gd name="GluePoint16X" fmla="*/ 252699 w 288095"/>
              <a:gd name="GluePoint16Y" fmla="*/ 126321 h 288067"/>
              <a:gd name="GluePoint17X" fmla="*/ 250112 w 288095"/>
              <a:gd name="GluePoint17Y" fmla="*/ 151850 h 288067"/>
              <a:gd name="GluePoint18X" fmla="*/ 231134 w 288095"/>
              <a:gd name="GluePoint18Y" fmla="*/ 170518 h 288067"/>
              <a:gd name="GluePoint19X" fmla="*/ 205634 w 288095"/>
              <a:gd name="GluePoint19Y" fmla="*/ 159553 h 288067"/>
              <a:gd name="GluePoint20X" fmla="*/ 200967 w 288095"/>
              <a:gd name="GluePoint20Y" fmla="*/ 137258 h 288067"/>
              <a:gd name="GluePoint21X" fmla="*/ 141869 w 288095"/>
              <a:gd name="GluePoint21Y" fmla="*/ 180611 h 288067"/>
              <a:gd name="GluePoint22X" fmla="*/ 103098 w 288095"/>
              <a:gd name="GluePoint22Y" fmla="*/ 141869 h 288067"/>
              <a:gd name="GluePoint23X" fmla="*/ 114428 w 288095"/>
              <a:gd name="GluePoint23Y" fmla="*/ 114457 h 288067"/>
              <a:gd name="GluePoint24X" fmla="*/ 141841 w 288095"/>
              <a:gd name="GluePoint24Y" fmla="*/ 103098 h 288067"/>
              <a:gd name="GluePoint25X" fmla="*/ 180611 w 288095"/>
              <a:gd name="GluePoint25Y" fmla="*/ 141841 h 288067"/>
              <a:gd name="GluePoint26X" fmla="*/ 201782 w 288095"/>
              <a:gd name="GluePoint26Y" fmla="*/ 189383 h 288067"/>
              <a:gd name="GluePoint27X" fmla="*/ 249325 w 288095"/>
              <a:gd name="GluePoint27Y" fmla="*/ 210526 h 288067"/>
              <a:gd name="GluePoint28X" fmla="*/ 288095 w 288095"/>
              <a:gd name="GluePoint28Y" fmla="*/ 249297 h 288067"/>
              <a:gd name="GluePoint29X" fmla="*/ 276737 w 288095"/>
              <a:gd name="GluePoint29Y" fmla="*/ 276709 h 288067"/>
              <a:gd name="GluePoint30X" fmla="*/ 249325 w 288095"/>
              <a:gd name="GluePoint30Y" fmla="*/ 288067 h 288067"/>
              <a:gd name="GluePoint31X" fmla="*/ 210554 w 288095"/>
              <a:gd name="GluePoint31Y" fmla="*/ 249297 h 288067"/>
              <a:gd name="GluePoint32X" fmla="*/ 189383 w 288095"/>
              <a:gd name="GluePoint32Y" fmla="*/ 201782 h 288067"/>
              <a:gd name="GluePoint33X" fmla="*/ 141841 w 288095"/>
              <a:gd name="GluePoint33Y" fmla="*/ 180640 h 288067"/>
              <a:gd name="GluePoint34X" fmla="*/ 141841 w 288095"/>
              <a:gd name="GluePoint34Y" fmla="*/ 180640 h 28806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</a:cxnLst>
            <a:rect l="textAreaLeft" t="textAreaTop" r="textAreaRight" b="textAreaBottom"/>
            <a:pathLst>
              <a:path w="288095" h="288067">
                <a:moveTo>
                  <a:pt x="200967" y="137286"/>
                </a:moveTo>
                <a:cubicBezTo>
                  <a:pt x="201838" y="131522"/>
                  <a:pt x="202007" y="125590"/>
                  <a:pt x="201473" y="119714"/>
                </a:cubicBezTo>
                <a:cubicBezTo>
                  <a:pt x="198071" y="81168"/>
                  <a:pt x="164389" y="50973"/>
                  <a:pt x="124775" y="50973"/>
                </a:cubicBezTo>
                <a:lnTo>
                  <a:pt x="124775" y="50973"/>
                </a:lnTo>
                <a:cubicBezTo>
                  <a:pt x="84064" y="50973"/>
                  <a:pt x="50973" y="84120"/>
                  <a:pt x="50973" y="124803"/>
                </a:cubicBezTo>
                <a:cubicBezTo>
                  <a:pt x="50973" y="163546"/>
                  <a:pt x="79256" y="196384"/>
                  <a:pt x="116706" y="201164"/>
                </a:cubicBezTo>
                <a:cubicBezTo>
                  <a:pt x="123678" y="202063"/>
                  <a:pt x="130679" y="201979"/>
                  <a:pt x="137511" y="200939"/>
                </a:cubicBezTo>
                <a:cubicBezTo>
                  <a:pt x="147351" y="199449"/>
                  <a:pt x="156798" y="202288"/>
                  <a:pt x="163489" y="208698"/>
                </a:cubicBezTo>
                <a:cubicBezTo>
                  <a:pt x="170012" y="214940"/>
                  <a:pt x="172346" y="223937"/>
                  <a:pt x="169731" y="232765"/>
                </a:cubicBezTo>
                <a:cubicBezTo>
                  <a:pt x="167032" y="241874"/>
                  <a:pt x="159609" y="248650"/>
                  <a:pt x="150360" y="250449"/>
                </a:cubicBezTo>
                <a:cubicBezTo>
                  <a:pt x="142515" y="251968"/>
                  <a:pt x="134475" y="252727"/>
                  <a:pt x="126434" y="252727"/>
                </a:cubicBezTo>
                <a:lnTo>
                  <a:pt x="126405" y="252727"/>
                </a:lnTo>
                <a:cubicBezTo>
                  <a:pt x="56708" y="252699"/>
                  <a:pt x="0" y="196047"/>
                  <a:pt x="0" y="126377"/>
                </a:cubicBezTo>
                <a:cubicBezTo>
                  <a:pt x="0" y="56708"/>
                  <a:pt x="56652" y="0"/>
                  <a:pt x="126321" y="0"/>
                </a:cubicBezTo>
                <a:lnTo>
                  <a:pt x="126349" y="0"/>
                </a:lnTo>
                <a:cubicBezTo>
                  <a:pt x="195990" y="0"/>
                  <a:pt x="252699" y="56652"/>
                  <a:pt x="252699" y="126321"/>
                </a:cubicBezTo>
                <a:cubicBezTo>
                  <a:pt x="252699" y="134924"/>
                  <a:pt x="251827" y="143528"/>
                  <a:pt x="250112" y="151850"/>
                </a:cubicBezTo>
                <a:cubicBezTo>
                  <a:pt x="247750" y="163321"/>
                  <a:pt x="238753" y="169000"/>
                  <a:pt x="231134" y="170518"/>
                </a:cubicBezTo>
                <a:cubicBezTo>
                  <a:pt x="221125" y="172514"/>
                  <a:pt x="211594" y="168409"/>
                  <a:pt x="205634" y="159553"/>
                </a:cubicBezTo>
                <a:cubicBezTo>
                  <a:pt x="201417" y="153312"/>
                  <a:pt x="199758" y="145383"/>
                  <a:pt x="200967" y="137258"/>
                </a:cubicBezTo>
                <a:close/>
                <a:moveTo>
                  <a:pt x="141869" y="180611"/>
                </a:moveTo>
                <a:cubicBezTo>
                  <a:pt x="120501" y="180611"/>
                  <a:pt x="103098" y="163236"/>
                  <a:pt x="103098" y="141869"/>
                </a:cubicBezTo>
                <a:cubicBezTo>
                  <a:pt x="103098" y="131522"/>
                  <a:pt x="107119" y="121795"/>
                  <a:pt x="114428" y="114457"/>
                </a:cubicBezTo>
                <a:cubicBezTo>
                  <a:pt x="121738" y="107147"/>
                  <a:pt x="131494" y="103098"/>
                  <a:pt x="141841" y="103098"/>
                </a:cubicBezTo>
                <a:cubicBezTo>
                  <a:pt x="163208" y="103098"/>
                  <a:pt x="180583" y="120501"/>
                  <a:pt x="180611" y="141841"/>
                </a:cubicBezTo>
                <a:cubicBezTo>
                  <a:pt x="180611" y="168213"/>
                  <a:pt x="190873" y="178503"/>
                  <a:pt x="201782" y="189383"/>
                </a:cubicBezTo>
                <a:cubicBezTo>
                  <a:pt x="212663" y="200264"/>
                  <a:pt x="222953" y="210526"/>
                  <a:pt x="249325" y="210526"/>
                </a:cubicBezTo>
                <a:cubicBezTo>
                  <a:pt x="270692" y="210526"/>
                  <a:pt x="288067" y="227929"/>
                  <a:pt x="288095" y="249297"/>
                </a:cubicBezTo>
                <a:cubicBezTo>
                  <a:pt x="288095" y="259643"/>
                  <a:pt x="284047" y="269399"/>
                  <a:pt x="276737" y="276709"/>
                </a:cubicBezTo>
                <a:cubicBezTo>
                  <a:pt x="269427" y="284019"/>
                  <a:pt x="259699" y="288067"/>
                  <a:pt x="249325" y="288067"/>
                </a:cubicBezTo>
                <a:cubicBezTo>
                  <a:pt x="227957" y="288067"/>
                  <a:pt x="210554" y="270692"/>
                  <a:pt x="210554" y="249297"/>
                </a:cubicBezTo>
                <a:cubicBezTo>
                  <a:pt x="210554" y="222925"/>
                  <a:pt x="200264" y="212663"/>
                  <a:pt x="189383" y="201782"/>
                </a:cubicBezTo>
                <a:cubicBezTo>
                  <a:pt x="178503" y="190902"/>
                  <a:pt x="168213" y="180640"/>
                  <a:pt x="141841" y="180640"/>
                </a:cubicBezTo>
                <a:lnTo>
                  <a:pt x="141841" y="180640"/>
                </a:lnTo>
                <a:close/>
              </a:path>
            </a:pathLst>
          </a:custGeom>
          <a:gradFill rotWithShape="0">
            <a:gsLst>
              <a:gs pos="29000">
                <a:srgbClr val="11458E"/>
              </a:gs>
              <a:gs pos="100000">
                <a:srgbClr val="5FC3E2"/>
              </a:gs>
            </a:gsLst>
            <a:lin ang="2688000"/>
          </a:gradFill>
          <a:ln w="2801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319" name="Graphic 2"/>
          <p:cNvSpPr/>
          <p:nvPr/>
        </p:nvSpPr>
        <p:spPr>
          <a:xfrm>
            <a:off x="6315480" y="4432680"/>
            <a:ext cx="163800" cy="161640"/>
          </a:xfrm>
          <a:custGeom>
            <a:avLst/>
            <a:gdLst>
              <a:gd name="textAreaLeft" fmla="*/ 0 w 163800"/>
              <a:gd name="textAreaRight" fmla="*/ 164160 w 163800"/>
              <a:gd name="textAreaTop" fmla="*/ 0 h 161640"/>
              <a:gd name="textAreaBottom" fmla="*/ 162000 h 161640"/>
              <a:gd name="GluePoint1X" fmla="*/ 200967 w 288095"/>
              <a:gd name="GluePoint1Y" fmla="*/ 137286 h 288067"/>
              <a:gd name="GluePoint2X" fmla="*/ 201473 w 288095"/>
              <a:gd name="GluePoint2Y" fmla="*/ 119714 h 288067"/>
              <a:gd name="GluePoint3X" fmla="*/ 124775 w 288095"/>
              <a:gd name="GluePoint3Y" fmla="*/ 50973 h 288067"/>
              <a:gd name="GluePoint4X" fmla="*/ 124775 w 288095"/>
              <a:gd name="GluePoint4Y" fmla="*/ 50973 h 288067"/>
              <a:gd name="GluePoint5X" fmla="*/ 50973 w 288095"/>
              <a:gd name="GluePoint5Y" fmla="*/ 124803 h 288067"/>
              <a:gd name="GluePoint6X" fmla="*/ 116706 w 288095"/>
              <a:gd name="GluePoint6Y" fmla="*/ 201164 h 288067"/>
              <a:gd name="GluePoint7X" fmla="*/ 137511 w 288095"/>
              <a:gd name="GluePoint7Y" fmla="*/ 200939 h 288067"/>
              <a:gd name="GluePoint8X" fmla="*/ 163489 w 288095"/>
              <a:gd name="GluePoint8Y" fmla="*/ 208698 h 288067"/>
              <a:gd name="GluePoint9X" fmla="*/ 169731 w 288095"/>
              <a:gd name="GluePoint9Y" fmla="*/ 232765 h 288067"/>
              <a:gd name="GluePoint10X" fmla="*/ 150360 w 288095"/>
              <a:gd name="GluePoint10Y" fmla="*/ 250449 h 288067"/>
              <a:gd name="GluePoint11X" fmla="*/ 126434 w 288095"/>
              <a:gd name="GluePoint11Y" fmla="*/ 252727 h 288067"/>
              <a:gd name="GluePoint12X" fmla="*/ 126405 w 288095"/>
              <a:gd name="GluePoint12Y" fmla="*/ 252727 h 288067"/>
              <a:gd name="GluePoint13X" fmla="*/ 0 w 288095"/>
              <a:gd name="GluePoint13Y" fmla="*/ 126377 h 288067"/>
              <a:gd name="GluePoint14X" fmla="*/ 126321 w 288095"/>
              <a:gd name="GluePoint14Y" fmla="*/ 0 h 288067"/>
              <a:gd name="GluePoint15X" fmla="*/ 126349 w 288095"/>
              <a:gd name="GluePoint15Y" fmla="*/ 0 h 288067"/>
              <a:gd name="GluePoint16X" fmla="*/ 252699 w 288095"/>
              <a:gd name="GluePoint16Y" fmla="*/ 126321 h 288067"/>
              <a:gd name="GluePoint17X" fmla="*/ 250112 w 288095"/>
              <a:gd name="GluePoint17Y" fmla="*/ 151850 h 288067"/>
              <a:gd name="GluePoint18X" fmla="*/ 231134 w 288095"/>
              <a:gd name="GluePoint18Y" fmla="*/ 170518 h 288067"/>
              <a:gd name="GluePoint19X" fmla="*/ 205634 w 288095"/>
              <a:gd name="GluePoint19Y" fmla="*/ 159553 h 288067"/>
              <a:gd name="GluePoint20X" fmla="*/ 200967 w 288095"/>
              <a:gd name="GluePoint20Y" fmla="*/ 137258 h 288067"/>
              <a:gd name="GluePoint21X" fmla="*/ 141869 w 288095"/>
              <a:gd name="GluePoint21Y" fmla="*/ 180611 h 288067"/>
              <a:gd name="GluePoint22X" fmla="*/ 103098 w 288095"/>
              <a:gd name="GluePoint22Y" fmla="*/ 141869 h 288067"/>
              <a:gd name="GluePoint23X" fmla="*/ 114428 w 288095"/>
              <a:gd name="GluePoint23Y" fmla="*/ 114457 h 288067"/>
              <a:gd name="GluePoint24X" fmla="*/ 141841 w 288095"/>
              <a:gd name="GluePoint24Y" fmla="*/ 103098 h 288067"/>
              <a:gd name="GluePoint25X" fmla="*/ 180611 w 288095"/>
              <a:gd name="GluePoint25Y" fmla="*/ 141841 h 288067"/>
              <a:gd name="GluePoint26X" fmla="*/ 201782 w 288095"/>
              <a:gd name="GluePoint26Y" fmla="*/ 189383 h 288067"/>
              <a:gd name="GluePoint27X" fmla="*/ 249325 w 288095"/>
              <a:gd name="GluePoint27Y" fmla="*/ 210526 h 288067"/>
              <a:gd name="GluePoint28X" fmla="*/ 288095 w 288095"/>
              <a:gd name="GluePoint28Y" fmla="*/ 249297 h 288067"/>
              <a:gd name="GluePoint29X" fmla="*/ 276737 w 288095"/>
              <a:gd name="GluePoint29Y" fmla="*/ 276709 h 288067"/>
              <a:gd name="GluePoint30X" fmla="*/ 249325 w 288095"/>
              <a:gd name="GluePoint30Y" fmla="*/ 288067 h 288067"/>
              <a:gd name="GluePoint31X" fmla="*/ 210554 w 288095"/>
              <a:gd name="GluePoint31Y" fmla="*/ 249297 h 288067"/>
              <a:gd name="GluePoint32X" fmla="*/ 189383 w 288095"/>
              <a:gd name="GluePoint32Y" fmla="*/ 201782 h 288067"/>
              <a:gd name="GluePoint33X" fmla="*/ 141841 w 288095"/>
              <a:gd name="GluePoint33Y" fmla="*/ 180640 h 288067"/>
              <a:gd name="GluePoint34X" fmla="*/ 141841 w 288095"/>
              <a:gd name="GluePoint34Y" fmla="*/ 180640 h 288067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  <a:cxn ang="0">
                <a:pos x="GluePoint5X" y="GluePoint5Y"/>
              </a:cxn>
              <a:cxn ang="0">
                <a:pos x="GluePoint6X" y="GluePoint6Y"/>
              </a:cxn>
              <a:cxn ang="0">
                <a:pos x="GluePoint7X" y="GluePoint7Y"/>
              </a:cxn>
              <a:cxn ang="0">
                <a:pos x="GluePoint8X" y="GluePoint8Y"/>
              </a:cxn>
              <a:cxn ang="0">
                <a:pos x="GluePoint9X" y="GluePoint9Y"/>
              </a:cxn>
              <a:cxn ang="0">
                <a:pos x="GluePoint10X" y="GluePoint10Y"/>
              </a:cxn>
              <a:cxn ang="0">
                <a:pos x="GluePoint11X" y="GluePoint11Y"/>
              </a:cxn>
              <a:cxn ang="0">
                <a:pos x="GluePoint12X" y="GluePoint12Y"/>
              </a:cxn>
              <a:cxn ang="0">
                <a:pos x="GluePoint13X" y="GluePoint13Y"/>
              </a:cxn>
              <a:cxn ang="0">
                <a:pos x="GluePoint14X" y="GluePoint14Y"/>
              </a:cxn>
              <a:cxn ang="0">
                <a:pos x="GluePoint15X" y="GluePoint15Y"/>
              </a:cxn>
              <a:cxn ang="0">
                <a:pos x="GluePoint16X" y="GluePoint16Y"/>
              </a:cxn>
              <a:cxn ang="0">
                <a:pos x="GluePoint17X" y="GluePoint17Y"/>
              </a:cxn>
              <a:cxn ang="0">
                <a:pos x="GluePoint18X" y="GluePoint18Y"/>
              </a:cxn>
              <a:cxn ang="0">
                <a:pos x="GluePoint19X" y="GluePoint19Y"/>
              </a:cxn>
              <a:cxn ang="0">
                <a:pos x="GluePoint20X" y="GluePoint20Y"/>
              </a:cxn>
              <a:cxn ang="0">
                <a:pos x="GluePoint21X" y="GluePoint21Y"/>
              </a:cxn>
              <a:cxn ang="0">
                <a:pos x="GluePoint22X" y="GluePoint22Y"/>
              </a:cxn>
              <a:cxn ang="0">
                <a:pos x="GluePoint23X" y="GluePoint23Y"/>
              </a:cxn>
              <a:cxn ang="0">
                <a:pos x="GluePoint24X" y="GluePoint24Y"/>
              </a:cxn>
              <a:cxn ang="0">
                <a:pos x="GluePoint25X" y="GluePoint25Y"/>
              </a:cxn>
              <a:cxn ang="0">
                <a:pos x="GluePoint26X" y="GluePoint26Y"/>
              </a:cxn>
              <a:cxn ang="0">
                <a:pos x="GluePoint27X" y="GluePoint27Y"/>
              </a:cxn>
              <a:cxn ang="0">
                <a:pos x="GluePoint28X" y="GluePoint28Y"/>
              </a:cxn>
              <a:cxn ang="0">
                <a:pos x="GluePoint29X" y="GluePoint29Y"/>
              </a:cxn>
              <a:cxn ang="0">
                <a:pos x="GluePoint30X" y="GluePoint30Y"/>
              </a:cxn>
              <a:cxn ang="0">
                <a:pos x="GluePoint31X" y="GluePoint31Y"/>
              </a:cxn>
              <a:cxn ang="0">
                <a:pos x="GluePoint32X" y="GluePoint32Y"/>
              </a:cxn>
              <a:cxn ang="0">
                <a:pos x="GluePoint33X" y="GluePoint33Y"/>
              </a:cxn>
              <a:cxn ang="0">
                <a:pos x="GluePoint34X" y="GluePoint34Y"/>
              </a:cxn>
            </a:cxnLst>
            <a:rect l="textAreaLeft" t="textAreaTop" r="textAreaRight" b="textAreaBottom"/>
            <a:pathLst>
              <a:path w="288095" h="288067">
                <a:moveTo>
                  <a:pt x="200967" y="137286"/>
                </a:moveTo>
                <a:cubicBezTo>
                  <a:pt x="201838" y="131522"/>
                  <a:pt x="202007" y="125590"/>
                  <a:pt x="201473" y="119714"/>
                </a:cubicBezTo>
                <a:cubicBezTo>
                  <a:pt x="198071" y="81168"/>
                  <a:pt x="164389" y="50973"/>
                  <a:pt x="124775" y="50973"/>
                </a:cubicBezTo>
                <a:lnTo>
                  <a:pt x="124775" y="50973"/>
                </a:lnTo>
                <a:cubicBezTo>
                  <a:pt x="84064" y="50973"/>
                  <a:pt x="50973" y="84120"/>
                  <a:pt x="50973" y="124803"/>
                </a:cubicBezTo>
                <a:cubicBezTo>
                  <a:pt x="50973" y="163546"/>
                  <a:pt x="79256" y="196384"/>
                  <a:pt x="116706" y="201164"/>
                </a:cubicBezTo>
                <a:cubicBezTo>
                  <a:pt x="123678" y="202063"/>
                  <a:pt x="130679" y="201979"/>
                  <a:pt x="137511" y="200939"/>
                </a:cubicBezTo>
                <a:cubicBezTo>
                  <a:pt x="147351" y="199449"/>
                  <a:pt x="156798" y="202288"/>
                  <a:pt x="163489" y="208698"/>
                </a:cubicBezTo>
                <a:cubicBezTo>
                  <a:pt x="170012" y="214940"/>
                  <a:pt x="172346" y="223937"/>
                  <a:pt x="169731" y="232765"/>
                </a:cubicBezTo>
                <a:cubicBezTo>
                  <a:pt x="167032" y="241874"/>
                  <a:pt x="159609" y="248650"/>
                  <a:pt x="150360" y="250449"/>
                </a:cubicBezTo>
                <a:cubicBezTo>
                  <a:pt x="142515" y="251968"/>
                  <a:pt x="134475" y="252727"/>
                  <a:pt x="126434" y="252727"/>
                </a:cubicBezTo>
                <a:lnTo>
                  <a:pt x="126405" y="252727"/>
                </a:lnTo>
                <a:cubicBezTo>
                  <a:pt x="56708" y="252699"/>
                  <a:pt x="0" y="196047"/>
                  <a:pt x="0" y="126377"/>
                </a:cubicBezTo>
                <a:cubicBezTo>
                  <a:pt x="0" y="56708"/>
                  <a:pt x="56652" y="0"/>
                  <a:pt x="126321" y="0"/>
                </a:cubicBezTo>
                <a:lnTo>
                  <a:pt x="126349" y="0"/>
                </a:lnTo>
                <a:cubicBezTo>
                  <a:pt x="195990" y="0"/>
                  <a:pt x="252699" y="56652"/>
                  <a:pt x="252699" y="126321"/>
                </a:cubicBezTo>
                <a:cubicBezTo>
                  <a:pt x="252699" y="134924"/>
                  <a:pt x="251827" y="143528"/>
                  <a:pt x="250112" y="151850"/>
                </a:cubicBezTo>
                <a:cubicBezTo>
                  <a:pt x="247750" y="163321"/>
                  <a:pt x="238753" y="169000"/>
                  <a:pt x="231134" y="170518"/>
                </a:cubicBezTo>
                <a:cubicBezTo>
                  <a:pt x="221125" y="172514"/>
                  <a:pt x="211594" y="168409"/>
                  <a:pt x="205634" y="159553"/>
                </a:cubicBezTo>
                <a:cubicBezTo>
                  <a:pt x="201417" y="153312"/>
                  <a:pt x="199758" y="145383"/>
                  <a:pt x="200967" y="137258"/>
                </a:cubicBezTo>
                <a:close/>
                <a:moveTo>
                  <a:pt x="141869" y="180611"/>
                </a:moveTo>
                <a:cubicBezTo>
                  <a:pt x="120501" y="180611"/>
                  <a:pt x="103098" y="163236"/>
                  <a:pt x="103098" y="141869"/>
                </a:cubicBezTo>
                <a:cubicBezTo>
                  <a:pt x="103098" y="131522"/>
                  <a:pt x="107119" y="121795"/>
                  <a:pt x="114428" y="114457"/>
                </a:cubicBezTo>
                <a:cubicBezTo>
                  <a:pt x="121738" y="107147"/>
                  <a:pt x="131494" y="103098"/>
                  <a:pt x="141841" y="103098"/>
                </a:cubicBezTo>
                <a:cubicBezTo>
                  <a:pt x="163208" y="103098"/>
                  <a:pt x="180583" y="120501"/>
                  <a:pt x="180611" y="141841"/>
                </a:cubicBezTo>
                <a:cubicBezTo>
                  <a:pt x="180611" y="168213"/>
                  <a:pt x="190873" y="178503"/>
                  <a:pt x="201782" y="189383"/>
                </a:cubicBezTo>
                <a:cubicBezTo>
                  <a:pt x="212663" y="200264"/>
                  <a:pt x="222953" y="210526"/>
                  <a:pt x="249325" y="210526"/>
                </a:cubicBezTo>
                <a:cubicBezTo>
                  <a:pt x="270692" y="210526"/>
                  <a:pt x="288067" y="227929"/>
                  <a:pt x="288095" y="249297"/>
                </a:cubicBezTo>
                <a:cubicBezTo>
                  <a:pt x="288095" y="259643"/>
                  <a:pt x="284047" y="269399"/>
                  <a:pt x="276737" y="276709"/>
                </a:cubicBezTo>
                <a:cubicBezTo>
                  <a:pt x="269427" y="284019"/>
                  <a:pt x="259699" y="288067"/>
                  <a:pt x="249325" y="288067"/>
                </a:cubicBezTo>
                <a:cubicBezTo>
                  <a:pt x="227957" y="288067"/>
                  <a:pt x="210554" y="270692"/>
                  <a:pt x="210554" y="249297"/>
                </a:cubicBezTo>
                <a:cubicBezTo>
                  <a:pt x="210554" y="222925"/>
                  <a:pt x="200264" y="212663"/>
                  <a:pt x="189383" y="201782"/>
                </a:cubicBezTo>
                <a:cubicBezTo>
                  <a:pt x="178503" y="190902"/>
                  <a:pt x="168213" y="180640"/>
                  <a:pt x="141841" y="180640"/>
                </a:cubicBezTo>
                <a:lnTo>
                  <a:pt x="141841" y="180640"/>
                </a:lnTo>
                <a:close/>
              </a:path>
            </a:pathLst>
          </a:custGeom>
          <a:gradFill rotWithShape="0">
            <a:gsLst>
              <a:gs pos="29000">
                <a:srgbClr val="11458E"/>
              </a:gs>
              <a:gs pos="100000">
                <a:srgbClr val="5FC3E2"/>
              </a:gs>
            </a:gsLst>
            <a:lin ang="2688000"/>
          </a:gradFill>
          <a:ln w="2801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endParaRPr lang="es-E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320" name=""/>
          <p:cNvPicPr/>
          <p:nvPr/>
        </p:nvPicPr>
        <p:blipFill>
          <a:blip r:embed="rId4"/>
          <a:stretch/>
        </p:blipFill>
        <p:spPr>
          <a:xfrm>
            <a:off x="610560" y="36324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1" name=""/>
          <p:cNvPicPr/>
          <p:nvPr/>
        </p:nvPicPr>
        <p:blipFill>
          <a:blip r:embed="rId5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sldNum" idx="21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2EC3D9E-357F-4744-9906-9D1BAF253C5F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15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3" name="object 15"/>
          <p:cNvSpPr/>
          <p:nvPr/>
        </p:nvSpPr>
        <p:spPr>
          <a:xfrm>
            <a:off x="1612080" y="5576040"/>
            <a:ext cx="37875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24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gl-ES" sz="1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</a:t>
            </a:r>
            <a:r>
              <a:rPr lang="gl-ES" sz="1600" b="1" u="none" spc="-119" strike="noStrike">
                <a:solidFill>
                  <a:srgbClr val="FFFFFF"/>
                </a:solidFill>
                <a:effectLst/>
                <a:uFillTx/>
                <a:latin typeface="Arial"/>
              </a:rPr>
              <a:t>5</a:t>
            </a:r>
            <a:r>
              <a:rPr lang="gl-ES" sz="1600" b="0" u="none" spc="-119" strike="noStrike">
                <a:solidFill>
                  <a:srgbClr val="FFFFFF"/>
                </a:solidFill>
                <a:effectLst/>
                <a:uFillTx/>
                <a:latin typeface="Arial"/>
              </a:rPr>
              <a:t>.</a:t>
            </a:r>
            <a:r>
              <a:rPr lang="gl-ES" sz="1600" b="0" u="none" spc="-125" strike="noStrike">
                <a:solidFill>
                  <a:srgbClr val="FFFFFF"/>
                </a:solidFill>
                <a:effectLst/>
                <a:uFillTx/>
                <a:latin typeface="Arial"/>
              </a:rPr>
              <a:t> GESTIÓN Y COORDINACIÓN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object 19"/>
          <p:cNvSpPr/>
          <p:nvPr/>
        </p:nvSpPr>
        <p:spPr>
          <a:xfrm>
            <a:off x="6552000" y="5424480"/>
            <a:ext cx="3854520" cy="47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39240" rIns="0" bIns="0" anchor="t">
            <a:spAutoFit/>
          </a:bodyPr>
          <a:p>
            <a:pPr marL="12600" indent="421560" algn="ctr" defTabSz="914400">
              <a:lnSpc>
                <a:spcPts val="1729"/>
              </a:lnSpc>
              <a:spcBef>
                <a:spcPts val="309"/>
              </a:spcBef>
              <a:tabLst>
                <a:tab pos="0" algn="l"/>
              </a:tabLst>
            </a:pPr>
            <a:r>
              <a:rPr lang="gl-ES" sz="1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</a:t>
            </a:r>
            <a:r>
              <a:rPr lang="gl-ES" sz="1600" b="1" u="none" spc="-105" strike="noStrike">
                <a:solidFill>
                  <a:srgbClr val="FFFFFF"/>
                </a:solidFill>
                <a:effectLst/>
                <a:uFillTx/>
                <a:latin typeface="Arial"/>
              </a:rPr>
              <a:t>6.</a:t>
            </a:r>
            <a:r>
              <a:rPr lang="gl-ES" sz="1600" b="1" u="none" spc="-170" strike="noStrik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gl-ES" sz="1600" b="0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VISIBILIDAD, TRANSPARENCIA Y COMUNICACIÓN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CuadroTexto 3"/>
          <p:cNvSpPr/>
          <p:nvPr/>
        </p:nvSpPr>
        <p:spPr>
          <a:xfrm>
            <a:off x="721440" y="2417400"/>
            <a:ext cx="5206680" cy="52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gl-ES" sz="2800" b="1" u="none" strike="noStrike">
                <a:solidFill>
                  <a:srgbClr val="134391"/>
                </a:solidFill>
                <a:effectLst/>
                <a:uFillTx/>
                <a:latin typeface="Arial"/>
              </a:rPr>
              <a:t>Indicadores de Resultado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26" name="Google Shape;1177;p47" descr="image.png"/>
          <p:cNvPicPr/>
          <p:nvPr/>
        </p:nvPicPr>
        <p:blipFill>
          <a:blip r:embed="rId1"/>
          <a:stretch/>
        </p:blipFill>
        <p:spPr>
          <a:xfrm>
            <a:off x="536400" y="2324880"/>
            <a:ext cx="5419440" cy="2588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7" name="Google Shape;1178;p47" descr="image.png"/>
          <p:cNvPicPr/>
          <p:nvPr/>
        </p:nvPicPr>
        <p:blipFill>
          <a:blip r:embed="rId2"/>
          <a:stretch/>
        </p:blipFill>
        <p:spPr>
          <a:xfrm>
            <a:off x="6471720" y="2324880"/>
            <a:ext cx="5419440" cy="258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8" name="Google Shape;1190;p47"/>
          <p:cNvSpPr/>
          <p:nvPr/>
        </p:nvSpPr>
        <p:spPr>
          <a:xfrm>
            <a:off x="918720" y="2572560"/>
            <a:ext cx="5170320" cy="74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005088"/>
                </a:solidFill>
                <a:effectLst/>
                <a:uFillTx/>
                <a:latin typeface="Poppins SemiBold"/>
                <a:ea typeface="Poppins SemiBold"/>
              </a:rPr>
              <a:t>RCO07 - Centros Colaboradores </a:t>
            </a:r>
            <a:r>
              <a:rPr lang="en-US" sz="1500" b="1" u="none" strike="noStrike">
                <a:solidFill>
                  <a:srgbClr val="0088A8"/>
                </a:solidFill>
                <a:effectLst/>
                <a:uFillTx/>
                <a:latin typeface="Poppins"/>
                <a:ea typeface="Poppins"/>
              </a:rPr>
              <a:t>17</a:t>
            </a:r>
            <a:endParaRPr lang="es-E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Google Shape;1191;p47"/>
          <p:cNvSpPr/>
          <p:nvPr/>
        </p:nvSpPr>
        <p:spPr>
          <a:xfrm>
            <a:off x="918720" y="3129840"/>
            <a:ext cx="4924080" cy="37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49000"/>
              </a:lnSpc>
              <a:tabLst>
                <a:tab pos="0" algn="l"/>
              </a:tabLst>
            </a:pPr>
            <a:r>
              <a:rPr lang="en-US" sz="98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El </a:t>
            </a:r>
            <a:r>
              <a:rPr lang="es-ES" sz="98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proyecto integra directamente a universidades de referencia, agencias de innovación y centros de supercomputación en la ejecución de investigación conjunta.</a:t>
            </a:r>
            <a:endParaRPr lang="es-E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Google Shape;1192;p47"/>
          <p:cNvSpPr/>
          <p:nvPr/>
        </p:nvSpPr>
        <p:spPr>
          <a:xfrm>
            <a:off x="6719400" y="2572560"/>
            <a:ext cx="5170320" cy="74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005088"/>
                </a:solidFill>
                <a:effectLst/>
                <a:uFillTx/>
                <a:latin typeface="Poppins SemiBold"/>
                <a:ea typeface="Poppins SemiBold"/>
              </a:rPr>
              <a:t>RCO06 - Investigadores Implicados </a:t>
            </a:r>
            <a:r>
              <a:rPr lang="en-US" sz="1500" b="1" u="none" strike="noStrike">
                <a:solidFill>
                  <a:srgbClr val="0088A8"/>
                </a:solidFill>
                <a:effectLst/>
                <a:uFillTx/>
                <a:latin typeface="Poppins"/>
                <a:ea typeface="Poppins"/>
              </a:rPr>
              <a:t>42</a:t>
            </a:r>
            <a:endParaRPr lang="es-E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Google Shape;1193;p47"/>
          <p:cNvSpPr/>
          <p:nvPr/>
        </p:nvSpPr>
        <p:spPr>
          <a:xfrm>
            <a:off x="6737400" y="3065040"/>
            <a:ext cx="4924080" cy="37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49000"/>
              </a:lnSpc>
              <a:tabLst>
                <a:tab pos="0" algn="l"/>
              </a:tabLst>
            </a:pPr>
            <a:r>
              <a:rPr lang="es-ES" sz="98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Científicos y personal técnico que trabajan directamente utilizando la red de infraestructuras críticas y supercomputadores conectadas por el consorcio.</a:t>
            </a:r>
            <a:endParaRPr lang="es-E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Google Shape;1196;p47"/>
          <p:cNvSpPr/>
          <p:nvPr/>
        </p:nvSpPr>
        <p:spPr>
          <a:xfrm>
            <a:off x="1432440" y="3921840"/>
            <a:ext cx="463824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Reducción de silos de investigación.</a:t>
            </a:r>
            <a:endParaRPr lang="es-E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Google Shape;1197;p47"/>
          <p:cNvSpPr/>
          <p:nvPr/>
        </p:nvSpPr>
        <p:spPr>
          <a:xfrm>
            <a:off x="1432440" y="4433040"/>
            <a:ext cx="463824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Acuerdos bilaterales de transferencia.</a:t>
            </a:r>
            <a:endParaRPr lang="es-E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Google Shape;1198;p47"/>
          <p:cNvSpPr/>
          <p:nvPr/>
        </p:nvSpPr>
        <p:spPr>
          <a:xfrm>
            <a:off x="7128360" y="3965760"/>
            <a:ext cx="463824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Mínimo 3 investigadores por centro.</a:t>
            </a:r>
            <a:endParaRPr lang="es-E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Google Shape;1199;p47"/>
          <p:cNvSpPr/>
          <p:nvPr/>
        </p:nvSpPr>
        <p:spPr>
          <a:xfrm>
            <a:off x="7128360" y="4408920"/>
            <a:ext cx="463824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n-US" sz="105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Uso compartido de laboratorios.</a:t>
            </a:r>
            <a:endParaRPr lang="es-E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36" name="Google Shape;1200;p47" descr="image.png"/>
          <p:cNvPicPr/>
          <p:nvPr/>
        </p:nvPicPr>
        <p:blipFill>
          <a:blip r:embed="rId3"/>
          <a:stretch/>
        </p:blipFill>
        <p:spPr>
          <a:xfrm>
            <a:off x="1146600" y="3940920"/>
            <a:ext cx="132840" cy="15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7" name="Google Shape;1201;p47" descr="image.png"/>
          <p:cNvPicPr/>
          <p:nvPr/>
        </p:nvPicPr>
        <p:blipFill>
          <a:blip r:embed="rId4"/>
          <a:stretch/>
        </p:blipFill>
        <p:spPr>
          <a:xfrm>
            <a:off x="1146600" y="4452120"/>
            <a:ext cx="132840" cy="15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8" name="Google Shape;1202;p47" descr="image.png"/>
          <p:cNvPicPr/>
          <p:nvPr/>
        </p:nvPicPr>
        <p:blipFill>
          <a:blip r:embed="rId5"/>
          <a:stretch/>
        </p:blipFill>
        <p:spPr>
          <a:xfrm>
            <a:off x="6842520" y="3984840"/>
            <a:ext cx="132840" cy="15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9" name="Google Shape;1203;p47" descr="image.png"/>
          <p:cNvPicPr/>
          <p:nvPr/>
        </p:nvPicPr>
        <p:blipFill>
          <a:blip r:embed="rId6"/>
          <a:stretch/>
        </p:blipFill>
        <p:spPr>
          <a:xfrm>
            <a:off x="6842520" y="4428000"/>
            <a:ext cx="132840" cy="151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0" name="CuadroTexto 20"/>
          <p:cNvSpPr/>
          <p:nvPr/>
        </p:nvSpPr>
        <p:spPr>
          <a:xfrm>
            <a:off x="617040" y="1140840"/>
            <a:ext cx="5206680" cy="52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gl-ES" sz="2800" b="1" u="none" strike="noStrike">
                <a:solidFill>
                  <a:srgbClr val="134391"/>
                </a:solidFill>
                <a:effectLst/>
                <a:uFillTx/>
                <a:latin typeface="Arial"/>
              </a:rPr>
              <a:t>Indicadores de Resultado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1" name=""/>
          <p:cNvPicPr/>
          <p:nvPr/>
        </p:nvPicPr>
        <p:blipFill>
          <a:blip r:embed="rId7"/>
          <a:stretch/>
        </p:blipFill>
        <p:spPr>
          <a:xfrm>
            <a:off x="610920" y="36360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2" name=""/>
          <p:cNvPicPr/>
          <p:nvPr/>
        </p:nvPicPr>
        <p:blipFill>
          <a:blip r:embed="rId8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sldNum" idx="22"/>
          </p:nvPr>
        </p:nvSpPr>
        <p:spPr>
          <a:xfrm>
            <a:off x="11198880" y="6195240"/>
            <a:ext cx="4564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0818A68-F611-4DE5-BA7A-CD2E774EFC63}" type="slidenum">
              <a:rPr lang="es-ES" sz="1000" b="0" u="none" strike="noStrike">
                <a:solidFill>
                  <a:schemeClr val="accent1">
                    <a:tint val="75000"/>
                  </a:schemeClr>
                </a:solidFill>
                <a:effectLst/>
                <a:uFillTx/>
                <a:latin typeface="Arial"/>
              </a:rPr>
              <a:t>15</a:t>
            </a:fld>
            <a:endParaRPr lang="es-E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4" name="object 15"/>
          <p:cNvSpPr/>
          <p:nvPr/>
        </p:nvSpPr>
        <p:spPr>
          <a:xfrm>
            <a:off x="1612080" y="5576040"/>
            <a:ext cx="37875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2240" rIns="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6"/>
              </a:spcBef>
            </a:pPr>
            <a:r>
              <a:rPr lang="gl-ES" sz="1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</a:t>
            </a:r>
            <a:r>
              <a:rPr lang="gl-ES" sz="1600" b="1" u="none" spc="-119" strike="noStrike">
                <a:solidFill>
                  <a:srgbClr val="FFFFFF"/>
                </a:solidFill>
                <a:effectLst/>
                <a:uFillTx/>
                <a:latin typeface="Arial"/>
              </a:rPr>
              <a:t>5</a:t>
            </a:r>
            <a:r>
              <a:rPr lang="gl-ES" sz="1600" b="0" u="none" spc="-119" strike="noStrike">
                <a:solidFill>
                  <a:srgbClr val="FFFFFF"/>
                </a:solidFill>
                <a:effectLst/>
                <a:uFillTx/>
                <a:latin typeface="Arial"/>
              </a:rPr>
              <a:t>.</a:t>
            </a:r>
            <a:r>
              <a:rPr lang="gl-ES" sz="1600" b="0" u="none" spc="-125" strike="noStrike">
                <a:solidFill>
                  <a:srgbClr val="FFFFFF"/>
                </a:solidFill>
                <a:effectLst/>
                <a:uFillTx/>
                <a:latin typeface="Arial"/>
              </a:rPr>
              <a:t> GESTIÓN Y COORDINACIÓN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object 19"/>
          <p:cNvSpPr/>
          <p:nvPr/>
        </p:nvSpPr>
        <p:spPr>
          <a:xfrm>
            <a:off x="6552000" y="5424480"/>
            <a:ext cx="3854520" cy="47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39240" rIns="0" bIns="0" anchor="t">
            <a:spAutoFit/>
          </a:bodyPr>
          <a:p>
            <a:pPr marL="12600" indent="421560" algn="ctr" defTabSz="914400">
              <a:lnSpc>
                <a:spcPts val="1729"/>
              </a:lnSpc>
              <a:spcBef>
                <a:spcPts val="309"/>
              </a:spcBef>
              <a:tabLst>
                <a:tab pos="0" algn="l"/>
              </a:tabLst>
            </a:pPr>
            <a:r>
              <a:rPr lang="gl-ES" sz="1600" b="1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A</a:t>
            </a:r>
            <a:r>
              <a:rPr lang="gl-ES" sz="1600" b="1" u="none" spc="-105" strike="noStrike">
                <a:solidFill>
                  <a:srgbClr val="FFFFFF"/>
                </a:solidFill>
                <a:effectLst/>
                <a:uFillTx/>
                <a:latin typeface="Arial"/>
              </a:rPr>
              <a:t>6.</a:t>
            </a:r>
            <a:r>
              <a:rPr lang="gl-ES" sz="1600" b="1" u="none" spc="-170" strike="noStrik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lang="gl-ES" sz="1600" b="0" u="none" spc="-11" strike="noStrike">
                <a:solidFill>
                  <a:srgbClr val="FFFFFF"/>
                </a:solidFill>
                <a:effectLst/>
                <a:uFillTx/>
                <a:latin typeface="Arial"/>
              </a:rPr>
              <a:t>VISIBILIDAD, TRANSPARENCIA Y COMUNICACIÓN</a:t>
            </a:r>
            <a:endParaRPr lang="es-E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CuadroTexto 8"/>
          <p:cNvSpPr/>
          <p:nvPr/>
        </p:nvSpPr>
        <p:spPr>
          <a:xfrm>
            <a:off x="485640" y="2256120"/>
            <a:ext cx="5206680" cy="52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gl-ES" sz="2800" b="1" u="none" strike="noStrike">
                <a:solidFill>
                  <a:srgbClr val="134391"/>
                </a:solidFill>
                <a:effectLst/>
                <a:uFillTx/>
                <a:latin typeface="Arial"/>
              </a:rPr>
              <a:t>Indicadores de Resultado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7" name="Google Shape;1209;p48" descr="image.png"/>
          <p:cNvPicPr/>
          <p:nvPr/>
        </p:nvPicPr>
        <p:blipFill>
          <a:blip r:embed="rId1"/>
          <a:stretch/>
        </p:blipFill>
        <p:spPr>
          <a:xfrm>
            <a:off x="435240" y="2163600"/>
            <a:ext cx="5419440" cy="2847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8" name="Google Shape;1210;p48" descr="image.png"/>
          <p:cNvPicPr/>
          <p:nvPr/>
        </p:nvPicPr>
        <p:blipFill>
          <a:blip r:embed="rId2"/>
          <a:stretch/>
        </p:blipFill>
        <p:spPr>
          <a:xfrm>
            <a:off x="6235920" y="2163600"/>
            <a:ext cx="5419440" cy="2847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9" name="Google Shape;1222;p48"/>
          <p:cNvSpPr/>
          <p:nvPr/>
        </p:nvSpPr>
        <p:spPr>
          <a:xfrm>
            <a:off x="682920" y="2411280"/>
            <a:ext cx="5170320" cy="74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005088"/>
                </a:solidFill>
                <a:effectLst/>
                <a:uFillTx/>
                <a:latin typeface="Poppins SemiBold"/>
                <a:ea typeface="Poppins SemiBold"/>
              </a:rPr>
              <a:t>RCO84 - Pilotos Desarrollados </a:t>
            </a:r>
            <a:r>
              <a:rPr lang="en-US" sz="1500" b="1" u="none" strike="noStrike">
                <a:solidFill>
                  <a:srgbClr val="0088A8"/>
                </a:solidFill>
                <a:effectLst/>
                <a:uFillTx/>
                <a:latin typeface="Poppins"/>
                <a:ea typeface="Poppins"/>
              </a:rPr>
              <a:t>6</a:t>
            </a:r>
            <a:endParaRPr lang="es-E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Google Shape;1223;p48"/>
          <p:cNvSpPr/>
          <p:nvPr/>
        </p:nvSpPr>
        <p:spPr>
          <a:xfrm>
            <a:off x="682920" y="3087000"/>
            <a:ext cx="4924080" cy="37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49000"/>
              </a:lnSpc>
              <a:tabLst>
                <a:tab pos="0" algn="l"/>
              </a:tabLst>
            </a:pPr>
            <a:r>
              <a:rPr lang="es-ES" sz="98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Ejecución coordinada de las 6 actividades demostrativas sectoriales planteadas en la Actividad 3 (desde el asistente de voz hasta el asistente GenAI cuántico).</a:t>
            </a:r>
            <a:endParaRPr lang="es-E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Google Shape;1224;p48"/>
          <p:cNvSpPr/>
          <p:nvPr/>
        </p:nvSpPr>
        <p:spPr>
          <a:xfrm>
            <a:off x="6483600" y="2411280"/>
            <a:ext cx="5170320" cy="74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0" u="none" strike="noStrike">
                <a:solidFill>
                  <a:srgbClr val="005088"/>
                </a:solidFill>
                <a:effectLst/>
                <a:uFillTx/>
                <a:latin typeface="Poppins SemiBold"/>
                <a:ea typeface="Poppins SemiBold"/>
              </a:rPr>
              <a:t>RCO10 - Cooperación Tecnológica </a:t>
            </a:r>
            <a:r>
              <a:rPr lang="en-US" sz="1500" b="1" u="none" strike="noStrike">
                <a:solidFill>
                  <a:srgbClr val="0088A8"/>
                </a:solidFill>
                <a:effectLst/>
                <a:uFillTx/>
                <a:latin typeface="Poppins"/>
                <a:ea typeface="Poppins"/>
              </a:rPr>
              <a:t>19</a:t>
            </a:r>
            <a:endParaRPr lang="es-E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Google Shape;1225;p48"/>
          <p:cNvSpPr/>
          <p:nvPr/>
        </p:nvSpPr>
        <p:spPr>
          <a:xfrm>
            <a:off x="6452280" y="3017160"/>
            <a:ext cx="4924080" cy="37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49000"/>
              </a:lnSpc>
              <a:tabLst>
                <a:tab pos="0" algn="l"/>
              </a:tabLst>
            </a:pPr>
            <a:r>
              <a:rPr lang="es-ES" sz="98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Empresas tractoras implicadas directamente en los demostradores cooperando activamente con las universidades para codiseñar las soluciones.</a:t>
            </a:r>
            <a:endParaRPr lang="es-E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Google Shape;1228;p48"/>
          <p:cNvSpPr/>
          <p:nvPr/>
        </p:nvSpPr>
        <p:spPr>
          <a:xfrm>
            <a:off x="1043640" y="3791880"/>
            <a:ext cx="463824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05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Casos de uso reales testados.</a:t>
            </a:r>
            <a:endParaRPr lang="es-E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Google Shape;1229;p48"/>
          <p:cNvSpPr/>
          <p:nvPr/>
        </p:nvSpPr>
        <p:spPr>
          <a:xfrm>
            <a:off x="1043640" y="4340160"/>
            <a:ext cx="463824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05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Código abierto disponible</a:t>
            </a:r>
            <a:r>
              <a:rPr lang="en-US" sz="105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.</a:t>
            </a:r>
            <a:endParaRPr lang="es-E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Google Shape;1230;p48"/>
          <p:cNvSpPr/>
          <p:nvPr/>
        </p:nvSpPr>
        <p:spPr>
          <a:xfrm>
            <a:off x="6772320" y="3836520"/>
            <a:ext cx="463824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05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Mínimo 3 empresas por piloto</a:t>
            </a:r>
            <a:r>
              <a:rPr lang="en-US" sz="105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.</a:t>
            </a:r>
            <a:endParaRPr lang="es-E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Google Shape;1231;p48"/>
          <p:cNvSpPr/>
          <p:nvPr/>
        </p:nvSpPr>
        <p:spPr>
          <a:xfrm>
            <a:off x="6787800" y="4368960"/>
            <a:ext cx="4638240" cy="2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50000"/>
              </a:lnSpc>
              <a:tabLst>
                <a:tab pos="0" algn="l"/>
              </a:tabLst>
            </a:pPr>
            <a:r>
              <a:rPr lang="es-ES" sz="1050" b="0" u="none" strike="noStrike">
                <a:solidFill>
                  <a:srgbClr val="334155"/>
                </a:solidFill>
                <a:effectLst/>
                <a:uFillTx/>
                <a:latin typeface="Lato"/>
                <a:ea typeface="Lato"/>
              </a:rPr>
              <a:t>Colaboración de Fujitsu</a:t>
            </a:r>
            <a:endParaRPr lang="es-E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7" name="Google Shape;1232;p48" descr="image.png"/>
          <p:cNvPicPr/>
          <p:nvPr/>
        </p:nvPicPr>
        <p:blipFill>
          <a:blip r:embed="rId3"/>
          <a:stretch/>
        </p:blipFill>
        <p:spPr>
          <a:xfrm>
            <a:off x="757800" y="3810960"/>
            <a:ext cx="132840" cy="15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8" name="Google Shape;1233;p48" descr="image.png"/>
          <p:cNvPicPr/>
          <p:nvPr/>
        </p:nvPicPr>
        <p:blipFill>
          <a:blip r:embed="rId4"/>
          <a:stretch/>
        </p:blipFill>
        <p:spPr>
          <a:xfrm>
            <a:off x="757800" y="4359240"/>
            <a:ext cx="132840" cy="15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9" name="Google Shape;1234;p48" descr="image.png"/>
          <p:cNvPicPr/>
          <p:nvPr/>
        </p:nvPicPr>
        <p:blipFill>
          <a:blip r:embed="rId5"/>
          <a:stretch/>
        </p:blipFill>
        <p:spPr>
          <a:xfrm>
            <a:off x="6486480" y="3855240"/>
            <a:ext cx="132840" cy="151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0" name="Google Shape;1235;p48" descr="image.png"/>
          <p:cNvPicPr/>
          <p:nvPr/>
        </p:nvPicPr>
        <p:blipFill>
          <a:blip r:embed="rId6"/>
          <a:stretch/>
        </p:blipFill>
        <p:spPr>
          <a:xfrm>
            <a:off x="6501960" y="4388040"/>
            <a:ext cx="132840" cy="151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1" name="CuadroTexto 20"/>
          <p:cNvSpPr/>
          <p:nvPr/>
        </p:nvSpPr>
        <p:spPr>
          <a:xfrm>
            <a:off x="509040" y="1032840"/>
            <a:ext cx="5206680" cy="52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gl-ES" sz="2800" b="1" u="none" strike="noStrike">
                <a:solidFill>
                  <a:srgbClr val="134391"/>
                </a:solidFill>
                <a:effectLst/>
                <a:uFillTx/>
                <a:latin typeface="Arial"/>
              </a:rPr>
              <a:t>Indicadores de Resultado</a:t>
            </a:r>
            <a:endParaRPr lang="es-E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2" name=""/>
          <p:cNvPicPr/>
          <p:nvPr/>
        </p:nvPicPr>
        <p:blipFill>
          <a:blip r:embed="rId7"/>
          <a:stretch/>
        </p:blipFill>
        <p:spPr>
          <a:xfrm>
            <a:off x="611280" y="363960"/>
            <a:ext cx="1372680" cy="51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3" name=""/>
          <p:cNvPicPr/>
          <p:nvPr/>
        </p:nvPicPr>
        <p:blipFill>
          <a:blip r:embed="rId8"/>
          <a:stretch/>
        </p:blipFill>
        <p:spPr>
          <a:xfrm>
            <a:off x="10260360" y="392400"/>
            <a:ext cx="1587240" cy="507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hasCustomPrompt="1"/>
          </p:nvPr>
        </p:nvSpPr>
        <p:spPr>
          <a:xfrm>
            <a:off x="501480" y="2327400"/>
            <a:ext cx="5462640" cy="110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s-ES" sz="7200" b="1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GRACIAS</a:t>
            </a:r>
            <a:endParaRPr lang="es-ES" sz="72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QUANTUM">
      <a:dk1>
        <a:srgbClr val="134391"/>
      </a:dk1>
      <a:lt1>
        <a:srgbClr val="FFFFFF"/>
      </a:lt1>
      <a:dk2>
        <a:srgbClr val="61C4E3"/>
      </a:dk2>
      <a:lt2>
        <a:srgbClr val="F2F5FF"/>
      </a:lt2>
      <a:accent1>
        <a:srgbClr val="61C4E3"/>
      </a:accent1>
      <a:accent2>
        <a:srgbClr val="134391"/>
      </a:accent2>
      <a:accent3>
        <a:srgbClr val="C2E4F5"/>
      </a:accent3>
      <a:accent4>
        <a:srgbClr val="9FA6B3"/>
      </a:accent4>
      <a:accent5>
        <a:srgbClr val="00091A"/>
      </a:accent5>
      <a:accent6>
        <a:srgbClr val="FDD222"/>
      </a:accent6>
      <a:hlink>
        <a:srgbClr val="61C4E3"/>
      </a:hlink>
      <a:folHlink>
        <a:srgbClr val="61C4E3"/>
      </a:folHlink>
    </a:clrScheme>
    <a:fontScheme name="Arial">
      <a:majorFont>
        <a:latin typeface="Arial" panose="020B0604020202020204" pitchFamily="0" charset="1"/>
        <a:ea typeface=""/>
        <a:cs typeface=""/>
      </a:majorFont>
      <a:minorFont>
        <a:latin typeface="Arial" panose="020B06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EC0BB7456105E41BAB9432F9F661C4E" ma:contentTypeVersion="18" ma:contentTypeDescription="Crear nuevo documento." ma:contentTypeScope="" ma:versionID="bca606270e4f2b38154949e37a5b1a77">
  <xsd:schema xmlns:xsd="http://www.w3.org/2001/XMLSchema" xmlns:xs="http://www.w3.org/2001/XMLSchema" xmlns:p="http://schemas.microsoft.com/office/2006/metadata/properties" xmlns:ns2="1cbda658-8bdf-499f-a111-f4f344ed71d9" xmlns:ns3="d1b17db5-f9ce-4f0a-b69d-28a4a785a06c" targetNamespace="http://schemas.microsoft.com/office/2006/metadata/properties" ma:root="true" ma:fieldsID="37644eb8196123a9d2bd7f9387e7a38c" ns2:_="" ns3:_="">
    <xsd:import namespace="1cbda658-8bdf-499f-a111-f4f344ed71d9"/>
    <xsd:import namespace="d1b17db5-f9ce-4f0a-b69d-28a4a785a06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Usuarios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bda658-8bdf-499f-a111-f4f344ed71d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e7f3a2e-e2f1-4074-8ea3-ee2f28decb94}" ma:internalName="TaxCatchAll" ma:showField="CatchAllData" ma:web="1cbda658-8bdf-499f-a111-f4f344ed71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b17db5-f9ce-4f0a-b69d-28a4a785a0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fdfad4cd-dc33-4e8f-8627-d59fbeec10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Usuarios" ma:index="21" nillable="true" ma:displayName="Usuarios" ma:format="Dropdown" ma:list="UserInfo" ma:SharePointGroup="0" ma:internalName="Usuarios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bda658-8bdf-499f-a111-f4f344ed71d9" xsi:nil="true"/>
    <lcf76f155ced4ddcb4097134ff3c332f xmlns="d1b17db5-f9ce-4f0a-b69d-28a4a785a06c">
      <Terms xmlns="http://schemas.microsoft.com/office/infopath/2007/PartnerControls"/>
    </lcf76f155ced4ddcb4097134ff3c332f>
    <Usuarios xmlns="d1b17db5-f9ce-4f0a-b69d-28a4a785a06c">
      <UserInfo>
        <DisplayName/>
        <AccountId xsi:nil="true"/>
        <AccountType/>
      </UserInfo>
    </Usuario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AEA456-2D4F-4B00-A707-CE424C41BE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bda658-8bdf-499f-a111-f4f344ed71d9"/>
    <ds:schemaRef ds:uri="d1b17db5-f9ce-4f0a-b69d-28a4a785a0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06DDB23-1323-4EB7-860B-A2254D82925F}">
  <ds:schemaRefs>
    <ds:schemaRef ds:uri="http://schemas.microsoft.com/office/2006/metadata/properties"/>
    <ds:schemaRef ds:uri="d1b17db5-f9ce-4f0a-b69d-28a4a785a06c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1cbda658-8bdf-499f-a111-f4f344ed71d9"/>
  </ds:schemaRefs>
</ds:datastoreItem>
</file>

<file path=customXml/itemProps3.xml><?xml version="1.0" encoding="utf-8"?>
<ds:datastoreItem xmlns:ds="http://schemas.openxmlformats.org/officeDocument/2006/customXml" ds:itemID="{F578141C-F000-4B54-BBD8-588F9BF637E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1875</TotalTime>
  <Application>LibreOffice/26.2.6.3$Windows_X86_64 LibreOffice_project/8221e31b3ac356a1623c672912a3d2b492f7e3d1</Application>
  <AppVersion>15.0000</AppVersion>
  <Words>4582</Words>
  <Paragraphs>548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2023-01-16T09:31:42Z</dcterms:created>
  <dc:creator>SARA APARICIO</dc:creator>
  <dc:description/>
  <dc:language>es-ES</dc:language>
  <cp:lastModifiedBy/>
  <dcterms:modified xsi:type="dcterms:W3CDTF">2026-10-29T09:06:07Z</dcterms:modified>
  <cp:revision>9</cp:revision>
  <dc:subject/>
  <dc:title>Presentación de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0x0101000EC0BB7456105E41BAB9432F9F661C4E</vt:lpwstr>
  </property>
  <property fmtid="{D5CDD505-2E9C-101B-9397-08002B2CF9AE}" pid="3" name="MediaServiceImageTags">
    <vt:lpwstr/>
  </property>
  <property fmtid="{D5CDD505-2E9C-101B-9397-08002B2CF9AE}" pid="4" name="PresentationFormat">
    <vt:lpwstr>Panorámica</vt:lpwstr>
  </property>
  <property fmtid="{D5CDD505-2E9C-101B-9397-08002B2CF9AE}" pid="5" name="Slides">
    <vt:i4>49</vt:i4>
  </property>
</Properties>
</file>