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notesSlides/notesSlide2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2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commentAuthors.xml" ContentType="application/vnd.openxmlformats-officedocument.presentationml.commentAuthors.main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ppt/theme/theme3.xml" ContentType="application/vnd.openxmlformats-officedocument.theme+xml"/>
  <Override PartName="/ppt/comments/comment1.xml" ContentType="application/vnd.openxmlformats-officedocument.presentationml.comment+xml"/>
  <Override PartName="/docProps/app.xml" ContentType="application/vnd.openxmlformats-officedocument.extended-properties+xml"/>
  <Override PartName="/ppt/slides/slide17.xml" ContentType="application/vnd.openxmlformats-officedocument.presentationml.slid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trictFirstAndLastChar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Rodríguez Abal" initials="DRA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theme" Target="theme/theme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notesMaster" Target="notesMasters/notesMaster1.xml"/><Relationship Id="rId30" Type="http://schemas.openxmlformats.org/officeDocument/2006/relationships/handoutMaster" Target="handoutMasters/handoutMaster1.xml"/><Relationship Id="rId31" Type="http://schemas.openxmlformats.org/officeDocument/2006/relationships/commentAuthors" Target="commentAuthors.xml" /><Relationship Id="rId32" Type="http://schemas.openxmlformats.org/officeDocument/2006/relationships/presProps" Target="presProps.xml" /><Relationship Id="rId33" Type="http://schemas.openxmlformats.org/officeDocument/2006/relationships/tableStyles" Target="tableStyles.xml" /><Relationship Id="rId34" Type="http://schemas.openxmlformats.org/officeDocument/2006/relationships/viewProps" Target="viewProp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m authorId="1" dt="2026-10-22T12:22:34Z" idx="1">
    <p:pos x="6000" y="0"/>
    <p:text>funcion: custodiar toda la información en relación a la oceanografía relacionada con la actividad investigadora de España</p:text>
    <p:extLst>
      <p:ext uri="{C676402C-5697-4E1C-873F-D02D1690AC5C}">
        <p15:threadingInfo xmlns:p15="http://schemas.microsoft.com/office/powerpoint/2012/main" timeZoneBias="0"/>
      </p:ext>
      <p:ext uri="{19B8F6BF-5375-455C-9EA6-DF929625EA0E}">
        <p15:presenceInfo xmlns:p15="http://schemas.microsoft.com/office/powerpoint/2012/main" userId="teamlab_data:0;1;0;1;21;Daniel Rodríguez Abal;2;1;0;3;20;2026-10-22T12:22:34Z;4;38;{209EF380-9C72-4564-9332-7793486EA74D};" providerId="AD"/>
      </p:ext>
    </p:extLst>
  </p:cm>
  <p:cm authorId="1" dt="2026-10-22T12:20:20Z" idx="2">
    <p:pos x="6000" y="0"/>
    <p:text>Es la F de FAIR. Sirve para personas (interfaz web) y para maquinas (CSW)</p:text>
    <p:extLst>
      <p:ext uri="{C676402C-5697-4E1C-873F-D02D1690AC5C}">
        <p15:threadingInfo xmlns:p15="http://schemas.microsoft.com/office/powerpoint/2012/main" timeZoneBias="0"/>
      </p:ext>
      <p:ext uri="{19B8F6BF-5375-455C-9EA6-DF929625EA0E}">
        <p15:presenceInfo xmlns:p15="http://schemas.microsoft.com/office/powerpoint/2012/main" userId="teamlab_data:0;1;0;1;21;Daniel Rodríguez Abal;2;1;0;3;20;2026-10-22T12:20:20Z;4;38;{9F2090EA-5808-4BE8-ACC7-AF7D213A3DAC};" providerId="AD"/>
      </p:ext>
    </p:extLst>
  </p:cm>
  <p:cm authorId="1" dt="2026-10-22T12:21:45Z" idx="3">
    <p:pos x="6000" y="0"/>
    <p:text>tiene dificultades para llegar al dato cuando se hace a través de máquina</p:text>
    <p:extLst>
      <p:ext uri="{C676402C-5697-4E1C-873F-D02D1690AC5C}">
        <p15:threadingInfo xmlns:p15="http://schemas.microsoft.com/office/powerpoint/2012/main" timeZoneBias="0"/>
      </p:ext>
      <p:ext uri="{19B8F6BF-5375-455C-9EA6-DF929625EA0E}">
        <p15:presenceInfo xmlns:p15="http://schemas.microsoft.com/office/powerpoint/2012/main" userId="teamlab_data:0;1;0;1;21;Daniel Rodríguez Abal;2;1;0;3;20;2026-10-22T12:21:45Z;4;38;{C4F5AAEC-043A-41DF-981B-36B0013EE97D};" providerId="AD"/>
      </p:ext>
    </p:extLst>
  </p:cm>
  <p:cm authorId="1" dt="2026-10-22T12:22:34Z" idx="4">
    <p:pos x="6000" y="0"/>
    <p:text>La mayoría de la info es CSR y CDI</p:text>
    <p:extLst>
      <p:ext uri="{C676402C-5697-4E1C-873F-D02D1690AC5C}">
        <p15:threadingInfo xmlns:p15="http://schemas.microsoft.com/office/powerpoint/2012/main" timeZoneBias="0"/>
      </p:ext>
      <p:ext uri="{19B8F6BF-5375-455C-9EA6-DF929625EA0E}">
        <p15:presenceInfo xmlns:p15="http://schemas.microsoft.com/office/powerpoint/2012/main" userId="teamlab_data:0;1;0;1;21;Daniel Rodríguez Abal;2;1;0;3;20;2026-10-22T12:22:34Z;4;38;{CD2E0370-F91B-45E5-AEC7-37451DEF2840};" providerId="AD"/>
      </p:ext>
    </p:extLst>
  </p:cm>
</p:cmLst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8573195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6"/>
          </a:xfrm>
          <a:prstGeom prst="rect">
            <a:avLst/>
          </a:prstGeom>
        </p:spPr>
        <p:txBody>
          <a:bodyPr vert="horz" lIns="91440" tIns="45720" rIns="91440" bIns="45720" anchor="t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2006569540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6200" y="0"/>
            <a:ext cx="2971800" cy="458786"/>
          </a:xfrm>
          <a:prstGeom prst="rect">
            <a:avLst/>
          </a:prstGeom>
        </p:spPr>
        <p:txBody>
          <a:bodyPr vert="horz" lIns="91440" tIns="45720" rIns="91440" bIns="45720" anchor="t"/>
          <a:lstStyle>
            <a:lvl1pPr algn="r">
              <a:defRPr sz="1200"/>
            </a:lvl1pPr>
          </a:lstStyle>
          <a:p>
            <a:pPr>
              <a:defRPr/>
            </a:pPr>
            <a:fld id="{5F54AA1B-977B-4ED3-6422-CFCC2A72A03E}" type="datetimeFigureOut">
              <a:rPr lang="en-US"/>
              <a:t/>
            </a:fld>
            <a:endParaRPr/>
          </a:p>
        </p:txBody>
      </p:sp>
      <p:sp>
        <p:nvSpPr>
          <p:cNvPr id="252440969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685213"/>
            <a:ext cx="2971800" cy="458786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439970061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86200" y="8685213"/>
            <a:ext cx="2971800" cy="458786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>
              <a:defRPr/>
            </a:pPr>
            <a:fld id="{348E8326-1E5E-AFD3-1DA4-E87619D6D238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5501629" name="Google Shape;3;n"/>
          <p:cNvSpPr txBox="1"/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17651872" name="Google Shape;4;n"/>
          <p:cNvSpPr txBox="1"/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25269785" name="Google Shape;5;n"/>
          <p:cNvSpPr/>
          <p:nvPr>
            <p:ph type="sldImg" idx="3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7099120" name="Google Shape;6;n"/>
          <p:cNvSpPr txBox="1"/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20220869" name="Google Shape;7;n"/>
          <p:cNvSpPr txBox="1"/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65081051" name="Google Shape;8;n"/>
          <p:cNvSpPr txBox="1"/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6201261" name="Google Shape;61;p1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6511982" name="Google Shape;62;p1:notes"/>
          <p:cNvSpPr txBox="1"/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Arial"/>
              <a:ea typeface="Arial"/>
              <a:cs typeface="Arial"/>
            </a:endParaRPr>
          </a:p>
        </p:txBody>
      </p:sp>
      <p:sp>
        <p:nvSpPr>
          <p:cNvPr id="1518845560" name="Google Shape;63;p1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8029881" name="Google Shape;311;h6376ba330207c80e_0_6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3334502" name="Google Shape;312;h6376ba330207c80e_0_6:notes"/>
          <p:cNvSpPr txBox="1"/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82330910" name="Google Shape;313;h6376ba330207c80e_0_6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8300595" name="Google Shape;78;h2ae353ac7128ae79_0_0:notes"/>
          <p:cNvSpPr txBox="1"/>
          <p:nvPr>
            <p:ph type="body" idx="1"/>
          </p:nvPr>
        </p:nvSpPr>
        <p:spPr bwMode="auto">
          <a:xfrm>
            <a:off x="685829" y="4343327"/>
            <a:ext cx="54864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83563121" name="Google Shape;79;h2ae353ac7128ae79_0_0:notes"/>
          <p:cNvSpPr/>
          <p:nvPr>
            <p:ph type="sldImg" idx="2"/>
          </p:nvPr>
        </p:nvSpPr>
        <p:spPr bwMode="auto">
          <a:xfrm>
            <a:off x="0" y="694895"/>
            <a:ext cx="0" cy="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7582878" name="Google Shape;93;h6376ba330207c80e_0_12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43539" name="Google Shape;94;h6376ba330207c80e_0_12:notes"/>
          <p:cNvSpPr txBox="1"/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98940434" name="Google Shape;95;h6376ba330207c80e_0_12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5164478" name="Google Shape;101;p3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7505769" name="Google Shape;102;p3:notes"/>
          <p:cNvSpPr txBox="1"/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19727426" name="Google Shape;103;p3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8632512" name="Google Shape;121;p4:notes"/>
          <p:cNvSpPr/>
          <p:nvPr>
            <p:ph type="sldImg" idx="2"/>
          </p:nvPr>
        </p:nvSpPr>
        <p:spPr bwMode="auto">
          <a:xfrm>
            <a:off x="1260000" y="801720"/>
            <a:ext cx="5040000" cy="400968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240922" name="Google Shape;122;p4:notes"/>
          <p:cNvSpPr txBox="1"/>
          <p:nvPr>
            <p:ph type="body" idx="1"/>
          </p:nvPr>
        </p:nvSpPr>
        <p:spPr bwMode="auto">
          <a:xfrm>
            <a:off x="756000" y="5078520"/>
            <a:ext cx="60480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-216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Noto Sans Symbols"/>
              <a:buChar char="●"/>
              <a:defRPr/>
            </a:pPr>
            <a:r>
              <a:rPr lang="es-ES" sz="235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activity of these vessels are oriented to respond to different issues.</a:t>
            </a:r>
            <a:endParaRPr sz="235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7976344" name="Google Shape;134;p7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2292540" name="Google Shape;135;p7:notes"/>
          <p:cNvSpPr txBox="1"/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38702152" name="Google Shape;136;p7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0164272" name="Google Shape;141;p8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9996203" name="Google Shape;142;p8:notes"/>
          <p:cNvSpPr txBox="1"/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69822947" name="Google Shape;143;p8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9957406" name="Google Shape;151;p9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2746044" name="Google Shape;152;p9:notes"/>
          <p:cNvSpPr txBox="1"/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07168870" name="Google Shape;153;p9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9859623" name="Google Shape;184;p13:notes"/>
          <p:cNvSpPr/>
          <p:nvPr>
            <p:ph type="sldImg" idx="2"/>
          </p:nvPr>
        </p:nvSpPr>
        <p:spPr bwMode="auto">
          <a:xfrm>
            <a:off x="1260000" y="801720"/>
            <a:ext cx="5040000" cy="400968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32295885" name="Google Shape;185;p13:notes"/>
          <p:cNvSpPr txBox="1"/>
          <p:nvPr>
            <p:ph type="body" idx="1"/>
          </p:nvPr>
        </p:nvSpPr>
        <p:spPr bwMode="auto">
          <a:xfrm>
            <a:off x="756000" y="5078520"/>
            <a:ext cx="60480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-216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Noto Sans Symbols"/>
              <a:buChar char="●"/>
              <a:defRPr/>
            </a:pPr>
            <a:r>
              <a:rPr lang="es-ES" sz="235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activity of these vessels are oriented to respond to different issues.</a:t>
            </a:r>
            <a:endParaRPr sz="235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4451722" name="Google Shape;194;p14:notes"/>
          <p:cNvSpPr/>
          <p:nvPr>
            <p:ph type="sldImg" idx="2"/>
          </p:nvPr>
        </p:nvSpPr>
        <p:spPr bwMode="auto">
          <a:xfrm>
            <a:off x="1260000" y="801720"/>
            <a:ext cx="5040000" cy="400968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1820323" name="Google Shape;195;p14:notes"/>
          <p:cNvSpPr txBox="1"/>
          <p:nvPr>
            <p:ph type="body" idx="1"/>
          </p:nvPr>
        </p:nvSpPr>
        <p:spPr bwMode="auto">
          <a:xfrm>
            <a:off x="756000" y="5078520"/>
            <a:ext cx="60480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-216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Noto Sans Symbols"/>
              <a:buChar char="●"/>
              <a:defRPr/>
            </a:pPr>
            <a:r>
              <a:rPr lang="es-ES" sz="235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activity of these vessels are oriented to respond to different issues.</a:t>
            </a:r>
            <a:endParaRPr sz="235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609081" name="Google Shape;200;p15:notes"/>
          <p:cNvSpPr/>
          <p:nvPr>
            <p:ph type="sldImg" idx="2"/>
          </p:nvPr>
        </p:nvSpPr>
        <p:spPr bwMode="auto">
          <a:xfrm>
            <a:off x="1260000" y="801720"/>
            <a:ext cx="5040000" cy="400968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87001" name="Google Shape;201;p15:notes"/>
          <p:cNvSpPr txBox="1"/>
          <p:nvPr>
            <p:ph type="body" idx="1"/>
          </p:nvPr>
        </p:nvSpPr>
        <p:spPr bwMode="auto">
          <a:xfrm>
            <a:off x="756000" y="5078520"/>
            <a:ext cx="60480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-216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Noto Sans Symbols"/>
              <a:buChar char="●"/>
              <a:defRPr/>
            </a:pPr>
            <a:r>
              <a:rPr lang="es-ES" sz="235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activity of these vessels are oriented to respond to different issues.</a:t>
            </a:r>
            <a:endParaRPr sz="235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5974734" name="Google Shape;217;p17:notes"/>
          <p:cNvSpPr/>
          <p:nvPr>
            <p:ph type="sldImg" idx="2"/>
          </p:nvPr>
        </p:nvSpPr>
        <p:spPr bwMode="auto">
          <a:xfrm>
            <a:off x="1260000" y="801720"/>
            <a:ext cx="5040000" cy="400968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3780391" name="Google Shape;218;p17:notes"/>
          <p:cNvSpPr txBox="1"/>
          <p:nvPr>
            <p:ph type="body" idx="1"/>
          </p:nvPr>
        </p:nvSpPr>
        <p:spPr bwMode="auto">
          <a:xfrm>
            <a:off x="756000" y="5078520"/>
            <a:ext cx="60480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-216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Noto Sans Symbols"/>
              <a:buChar char="●"/>
              <a:defRPr/>
            </a:pPr>
            <a:r>
              <a:rPr lang="es-ES" sz="235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activity of these vessels are oriented to respond to different issues.</a:t>
            </a:r>
            <a:endParaRPr sz="235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3344002" name="Google Shape;224;p18:notes"/>
          <p:cNvSpPr/>
          <p:nvPr>
            <p:ph type="sldImg" idx="2"/>
          </p:nvPr>
        </p:nvSpPr>
        <p:spPr bwMode="auto">
          <a:xfrm>
            <a:off x="1260000" y="801720"/>
            <a:ext cx="5040000" cy="400968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42992878" name="Google Shape;225;p18:notes"/>
          <p:cNvSpPr txBox="1"/>
          <p:nvPr>
            <p:ph type="body" idx="1"/>
          </p:nvPr>
        </p:nvSpPr>
        <p:spPr bwMode="auto">
          <a:xfrm>
            <a:off x="756000" y="5078520"/>
            <a:ext cx="60480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-216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Noto Sans Symbols"/>
              <a:buChar char="●"/>
              <a:defRPr/>
            </a:pPr>
            <a:r>
              <a:rPr lang="es-ES" sz="235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activity of these vessels are oriented to respond to different issues.</a:t>
            </a:r>
            <a:endParaRPr sz="235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0792641" name="Google Shape;211;p16:notes"/>
          <p:cNvSpPr/>
          <p:nvPr>
            <p:ph type="sldImg" idx="2"/>
          </p:nvPr>
        </p:nvSpPr>
        <p:spPr bwMode="auto">
          <a:xfrm>
            <a:off x="1260000" y="801720"/>
            <a:ext cx="5040000" cy="400968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04785852" name="Google Shape;212;p16:notes"/>
          <p:cNvSpPr txBox="1"/>
          <p:nvPr>
            <p:ph type="body" idx="1"/>
          </p:nvPr>
        </p:nvSpPr>
        <p:spPr bwMode="auto">
          <a:xfrm>
            <a:off x="756000" y="5078520"/>
            <a:ext cx="60480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6000" lvl="0" indent="-216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8"/>
              <a:buFont typeface="Noto Sans Symbols"/>
              <a:buChar char="●"/>
              <a:defRPr/>
            </a:pPr>
            <a:r>
              <a:rPr lang="es-ES" sz="235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activity of these vessels are oriented to respond to different issues.</a:t>
            </a:r>
            <a:endParaRPr sz="235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11659" name="Google Shape;268;p21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8420308" name="Google Shape;269;p21:notes"/>
          <p:cNvSpPr txBox="1"/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53190949" name="Google Shape;270;p21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1970170" name="Google Shape;276;p22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2464512" name="Google Shape;277;p22:notes"/>
          <p:cNvSpPr txBox="1"/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22543072" name="Google Shape;278;p22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1264439" name="Google Shape;283;p23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4844241" name="Google Shape;284;p23:notes"/>
          <p:cNvSpPr txBox="1"/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196345188" name="Google Shape;285;p23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94901760" name="Google Shape;326;h62f11c9ccbba16e2_0_0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6798621" name="Google Shape;327;h62f11c9ccbba16e2_0_0:notes"/>
          <p:cNvSpPr txBox="1"/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066744522" name="Google Shape;328;h62f11c9ccbba16e2_0_0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5617425" name="Google Shape;332;h62f11c9ccbba16e2_0_13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289531" name="Google Shape;333;h62f11c9ccbba16e2_0_13:notes"/>
          <p:cNvSpPr txBox="1"/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356550673" name="Google Shape;334;h62f11c9ccbba16e2_0_13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5270361" name="Google Shape;291;hc20981ce6a48a8e_0_33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8411376" name="Google Shape;292;hc20981ce6a48a8e_0_33:notes"/>
          <p:cNvSpPr txBox="1"/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86953564" name="Google Shape;293;hc20981ce6a48a8e_0_33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6436297" name="Google Shape;301;hc20981ce6a48a8e_0_10:notes"/>
          <p:cNvSpPr/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8203403" name="Google Shape;302;hc20981ce6a48a8e_0_10:notes"/>
          <p:cNvSpPr txBox="1"/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068579845" name="Google Shape;303;hc20981ce6a48a8e_0_10:notes"/>
          <p:cNvSpPr txBox="1"/>
          <p:nvPr>
            <p:ph type="sldNum" idx="12"/>
          </p:nvPr>
        </p:nvSpPr>
        <p:spPr bwMode="auto"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Sp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4253576" name="Google Shape;5;n"/>
          <p:cNvSpPr/>
          <p:nvPr>
            <p:ph type="sldImg" idx="3"/>
          </p:nvPr>
        </p:nvSpPr>
        <p:spPr bwMode="auto"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9956658" name="Google Shape;6;n"/>
          <p:cNvSpPr txBox="1"/>
          <p:nvPr>
            <p:ph type="body" idx="1"/>
          </p:nvPr>
        </p:nvSpPr>
        <p:spPr bwMode="auto"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52828936" name="Google Shape;8;n"/>
          <p:cNvSpPr txBox="1"/>
          <p:nvPr>
            <p:ph type="sldNum" idx="12"/>
          </p:nvPr>
        </p:nvSpPr>
        <p:spPr bwMode="auto"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8AA7F1D5-0414-AA3E-B33D-904E301F407D}" type="slidenum">
              <a:rPr lang="es-E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&lt;#&gt;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2121614" name="Google Shape;338;p24:notes"/>
          <p:cNvSpPr/>
          <p:nvPr>
            <p:ph type="sldImg" idx="2"/>
          </p:nvPr>
        </p:nvSpPr>
        <p:spPr bwMode="auto">
          <a:xfrm>
            <a:off x="1260000" y="801720"/>
            <a:ext cx="5040000" cy="400968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6006141" name="Google Shape;339;p24:notes"/>
          <p:cNvSpPr txBox="1"/>
          <p:nvPr>
            <p:ph type="body" idx="1"/>
          </p:nvPr>
        </p:nvSpPr>
        <p:spPr bwMode="auto">
          <a:xfrm>
            <a:off x="756000" y="5078520"/>
            <a:ext cx="6048000" cy="48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-216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50"/>
              <a:buFont typeface="Arial"/>
              <a:buNone/>
              <a:defRPr/>
            </a:pPr>
            <a:endParaRPr sz="235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1438272" name="Google Shape;340;p24:notes"/>
          <p:cNvSpPr/>
          <p:nvPr/>
        </p:nvSpPr>
        <p:spPr bwMode="auto">
          <a:xfrm>
            <a:off x="4282200" y="10155239"/>
            <a:ext cx="3276000" cy="5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 sz="1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‹#›</a:t>
            </a:fld>
            <a:endParaRPr sz="1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" preserve="0" showMasterPhAnim="0" showMasterSp="1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0300677" name="Google Shape;14;h62f11c9ccbba16e2_0_75"/>
          <p:cNvSpPr txBox="1"/>
          <p:nvPr>
            <p:ph type="ctrTitle"/>
          </p:nvPr>
        </p:nvSpPr>
        <p:spPr bwMode="auto"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pPr>
              <a:defRPr/>
            </a:pPr>
            <a:endParaRPr/>
          </a:p>
        </p:txBody>
      </p:sp>
      <p:sp>
        <p:nvSpPr>
          <p:cNvPr id="90541481" name="Google Shape;15;h62f11c9ccbba16e2_0_75"/>
          <p:cNvSpPr txBox="1"/>
          <p:nvPr>
            <p:ph type="subTitle" idx="1"/>
          </p:nvPr>
        </p:nvSpPr>
        <p:spPr bwMode="auto"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pPr>
              <a:defRPr/>
            </a:pPr>
            <a:endParaRPr/>
          </a:p>
        </p:txBody>
      </p:sp>
      <p:sp>
        <p:nvSpPr>
          <p:cNvPr id="1735057519" name="Google Shape;16;h62f11c9ccbba16e2_0_75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header" preserve="0" showMasterPhAnim="0" showMasterSp="1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9804278" name="Google Shape;18;h62f11c9ccbba16e2_0_79"/>
          <p:cNvSpPr txBox="1"/>
          <p:nvPr>
            <p:ph type="title"/>
          </p:nvPr>
        </p:nvSpPr>
        <p:spPr bwMode="auto"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960997824" name="Google Shape;19;h62f11c9ccbba16e2_0_79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7513121" name="Google Shape;21;h62f11c9ccbba16e2_0_82"/>
          <p:cNvSpPr txBox="1"/>
          <p:nvPr>
            <p:ph type="title"/>
          </p:nvPr>
        </p:nvSpPr>
        <p:spPr bwMode="auto"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15179217" name="Google Shape;22;h62f11c9ccbba16e2_0_82"/>
          <p:cNvSpPr txBox="1"/>
          <p:nvPr>
            <p:ph type="body" idx="1"/>
          </p:nvPr>
        </p:nvSpPr>
        <p:spPr bwMode="auto"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4066298" name="Google Shape;23;h62f11c9ccbba16e2_0_82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wo columns" preserve="0" showMasterPhAnim="0" showMasterSp="1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329701" name="Google Shape;25;h62f11c9ccbba16e2_0_86"/>
          <p:cNvSpPr txBox="1"/>
          <p:nvPr>
            <p:ph type="title"/>
          </p:nvPr>
        </p:nvSpPr>
        <p:spPr bwMode="auto"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83788299" name="Google Shape;26;h62f11c9ccbba16e2_0_86"/>
          <p:cNvSpPr txBox="1"/>
          <p:nvPr>
            <p:ph type="body" idx="1"/>
          </p:nvPr>
        </p:nvSpPr>
        <p:spPr bwMode="auto"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1620510863" name="Google Shape;27;h62f11c9ccbba16e2_0_86"/>
          <p:cNvSpPr txBox="1"/>
          <p:nvPr>
            <p:ph type="body" idx="2"/>
          </p:nvPr>
        </p:nvSpPr>
        <p:spPr bwMode="auto"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1761628999" name="Google Shape;28;h62f11c9ccbba16e2_0_86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only" preserve="0" showMasterPhAnim="0" showMasterSp="1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0844708" name="Google Shape;30;h62f11c9ccbba16e2_0_91"/>
          <p:cNvSpPr txBox="1"/>
          <p:nvPr>
            <p:ph type="title"/>
          </p:nvPr>
        </p:nvSpPr>
        <p:spPr bwMode="auto"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36835962" name="Google Shape;31;h62f11c9ccbba16e2_0_91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One column text" preserve="0" showMasterPhAnim="0" showMasterSp="1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2928416" name="Google Shape;33;h62f11c9ccbba16e2_0_94"/>
          <p:cNvSpPr txBox="1"/>
          <p:nvPr>
            <p:ph type="title"/>
          </p:nvPr>
        </p:nvSpPr>
        <p:spPr bwMode="auto"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pPr>
              <a:defRPr/>
            </a:pPr>
            <a:endParaRPr/>
          </a:p>
        </p:txBody>
      </p:sp>
      <p:sp>
        <p:nvSpPr>
          <p:cNvPr id="1709625191" name="Google Shape;34;h62f11c9ccbba16e2_0_94"/>
          <p:cNvSpPr txBox="1"/>
          <p:nvPr>
            <p:ph type="body" idx="1"/>
          </p:nvPr>
        </p:nvSpPr>
        <p:spPr bwMode="auto"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1112756541" name="Google Shape;35;h62f11c9ccbba16e2_0_94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Main point" preserve="0" showMasterPhAnim="0" showMasterSp="1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9434286" name="Google Shape;37;h62f11c9ccbba16e2_0_98"/>
          <p:cNvSpPr txBox="1"/>
          <p:nvPr>
            <p:ph type="title"/>
          </p:nvPr>
        </p:nvSpPr>
        <p:spPr bwMode="auto"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pPr>
              <a:defRPr/>
            </a:pPr>
            <a:endParaRPr/>
          </a:p>
        </p:txBody>
      </p:sp>
      <p:sp>
        <p:nvSpPr>
          <p:cNvPr id="763833995" name="Google Shape;38;h62f11c9ccbba16e2_0_98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title and description" preserve="0" showMasterPhAnim="0" showMasterSp="1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8177584" name="Google Shape;40;h62f11c9ccbba16e2_0_101"/>
          <p:cNvSpPr/>
          <p:nvPr/>
        </p:nvSpPr>
        <p:spPr bwMode="auto"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44460527" name="Google Shape;41;h62f11c9ccbba16e2_0_101"/>
          <p:cNvSpPr txBox="1"/>
          <p:nvPr>
            <p:ph type="title"/>
          </p:nvPr>
        </p:nvSpPr>
        <p:spPr bwMode="auto"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pPr>
              <a:defRPr/>
            </a:pPr>
            <a:endParaRPr/>
          </a:p>
        </p:txBody>
      </p:sp>
      <p:sp>
        <p:nvSpPr>
          <p:cNvPr id="1431353757" name="Google Shape;42;h62f11c9ccbba16e2_0_101"/>
          <p:cNvSpPr txBox="1"/>
          <p:nvPr>
            <p:ph type="subTitle" idx="1"/>
          </p:nvPr>
        </p:nvSpPr>
        <p:spPr bwMode="auto"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569535811" name="Google Shape;43;h62f11c9ccbba16e2_0_101"/>
          <p:cNvSpPr txBox="1"/>
          <p:nvPr>
            <p:ph type="body" idx="2"/>
          </p:nvPr>
        </p:nvSpPr>
        <p:spPr bwMode="auto">
          <a:xfrm>
            <a:off x="6586000" y="965433"/>
            <a:ext cx="5115899" cy="4926899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99190418" name="Google Shape;44;h62f11c9ccbba16e2_0_101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tion" preserve="0" showMasterPhAnim="0" showMasterSp="1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1255812" name="Google Shape;46;h62f11c9ccbba16e2_0_107"/>
          <p:cNvSpPr txBox="1"/>
          <p:nvPr>
            <p:ph type="body" idx="1"/>
          </p:nvPr>
        </p:nvSpPr>
        <p:spPr bwMode="auto"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2084551187" name="Google Shape;47;h62f11c9ccbba16e2_0_107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ig number" preserve="0" showMasterPhAnim="0" showMasterSp="1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592585" name="Google Shape;49;h62f11c9ccbba16e2_0_110"/>
          <p:cNvSpPr txBox="1"/>
          <p:nvPr>
            <p:ph type="title" hasCustomPrompt="1"/>
          </p:nvPr>
        </p:nvSpPr>
        <p:spPr bwMode="auto"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1513586196" name="Google Shape;50;h62f11c9ccbba16e2_0_110"/>
          <p:cNvSpPr txBox="1"/>
          <p:nvPr>
            <p:ph type="body" idx="1"/>
          </p:nvPr>
        </p:nvSpPr>
        <p:spPr bwMode="auto"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54232122" name="Google Shape;51;h62f11c9ccbba16e2_0_110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lank" preserve="0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6801298" name="Google Shape;53;h62f11c9ccbba16e2_0_114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ítulo y objetos" preserve="0" showMasterPhAnim="0" showMasterSp="1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0148190" name="Google Shape;55;h62f11c9ccbba16e2_0_116"/>
          <p:cNvSpPr txBox="1"/>
          <p:nvPr>
            <p:ph type="title"/>
          </p:nvPr>
        </p:nvSpPr>
        <p:spPr bwMode="auto"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55706414" name="Google Shape;56;h62f11c9ccbba16e2_0_116"/>
          <p:cNvSpPr txBox="1"/>
          <p:nvPr>
            <p:ph type="body" idx="1"/>
          </p:nvPr>
        </p:nvSpPr>
        <p:spPr bwMode="auto"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50557728" name="Google Shape;57;h62f11c9ccbba16e2_0_116"/>
          <p:cNvSpPr txBox="1"/>
          <p:nvPr>
            <p:ph type="dt" idx="10"/>
          </p:nvPr>
        </p:nvSpPr>
        <p:spPr bwMode="auto"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90765160" name="Google Shape;58;h62f11c9ccbba16e2_0_116"/>
          <p:cNvSpPr txBox="1"/>
          <p:nvPr>
            <p:ph type="ftr" idx="11"/>
          </p:nvPr>
        </p:nvSpPr>
        <p:spPr bwMode="auto"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29336960" name="Google Shape;59;h62f11c9ccbba16e2_0_116"/>
          <p:cNvSpPr txBox="1"/>
          <p:nvPr>
            <p:ph type="sldNum" idx="12"/>
          </p:nvPr>
        </p:nvSpPr>
        <p:spPr bwMode="auto"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simple-light-2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4557604" name="Google Shape;10;h62f11c9ccbba16e2_0_71"/>
          <p:cNvSpPr txBox="1"/>
          <p:nvPr>
            <p:ph type="title"/>
          </p:nvPr>
        </p:nvSpPr>
        <p:spPr bwMode="auto"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24497328" name="Google Shape;11;h62f11c9ccbba16e2_0_71"/>
          <p:cNvSpPr txBox="1"/>
          <p:nvPr>
            <p:ph type="body" idx="1"/>
          </p:nvPr>
        </p:nvSpPr>
        <p:spPr bwMode="auto"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64518615" name="Google Shape;12;h62f11c9ccbba16e2_0_71"/>
          <p:cNvSpPr txBox="1"/>
          <p:nvPr>
            <p:ph type="sldNum" idx="12"/>
          </p:nvPr>
        </p:nvSpPr>
        <p:spPr bwMode="auto"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jpg"/><Relationship Id="rId8" Type="http://schemas.openxmlformats.org/officeDocument/2006/relationships/image" Target="../media/image6.png"/><Relationship Id="rId9" Type="http://schemas.openxmlformats.org/officeDocument/2006/relationships/image" Target="../media/image7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hyperlink" Target="https://doi.org/10.1007/s12145-025-02065-8" TargetMode="External"/><Relationship Id="rId6" Type="http://schemas.openxmlformats.org/officeDocument/2006/relationships/comments" Target="../comments/comment1.xml" 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vocab.nerc.ac.uk/" TargetMode="External"/><Relationship Id="rId4" Type="http://schemas.openxmlformats.org/officeDocument/2006/relationships/hyperlink" Target="https://vocab.seadatanet.org/search" TargetMode="External"/><Relationship Id="rId5" Type="http://schemas.openxmlformats.org/officeDocument/2006/relationships/hyperlink" Target="https://earthportal.eu/" TargetMode="Externa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vocab.nerc.ac.uk/collection/S25/current/BE004978/" TargetMode="External"/><Relationship Id="rId4" Type="http://schemas.openxmlformats.org/officeDocument/2006/relationships/hyperlink" Target="https://vocab.nerc.ac.uk/collection/S11/current/S1122/" TargetMode="External"/><Relationship Id="rId5" Type="http://schemas.openxmlformats.org/officeDocument/2006/relationships/hyperlink" Target="https://vocab.nerc.ac.uk/collection/S06/current/S0600002/" TargetMode="External"/><Relationship Id="rId6" Type="http://schemas.openxmlformats.org/officeDocument/2006/relationships/hyperlink" Target="https://vocab.nerc.ac.uk/collection/P06/current/UPMM/" TargetMode="External"/><Relationship Id="rId7" Type="http://schemas.openxmlformats.org/officeDocument/2006/relationships/hyperlink" Target="https://vocab.nerc.ac.uk/collection/L22/current/NETT0009/" TargetMode="External"/><Relationship Id="rId8" Type="http://schemas.openxmlformats.org/officeDocument/2006/relationships/hyperlink" Target="https://vocab.nerc.ac.uk/collection/B07/current/NDT001/" TargetMode="External"/><Relationship Id="rId9" Type="http://schemas.openxmlformats.org/officeDocument/2006/relationships/image" Target="../media/image18.jpg"/><Relationship Id="rId10" Type="http://schemas.openxmlformats.org/officeDocument/2006/relationships/image" Target="../media/image19.png"/><Relationship Id="rId11" Type="http://schemas.openxmlformats.org/officeDocument/2006/relationships/image" Target="../media/image20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g"/><Relationship Id="rId4" Type="http://schemas.openxmlformats.org/officeDocument/2006/relationships/image" Target="../media/image23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6193448" name="Rectángulo 14"/>
          <p:cNvSpPr/>
          <p:nvPr/>
        </p:nvSpPr>
        <p:spPr bwMode="auto">
          <a:xfrm rot="0" flipH="0" flipV="0">
            <a:off x="403918" y="5183798"/>
            <a:ext cx="11292620" cy="12455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54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>
              <a:highlight>
                <a:srgbClr val="FFFF00"/>
              </a:highlight>
            </a:endParaRPr>
          </a:p>
        </p:txBody>
      </p:sp>
      <p:sp>
        <p:nvSpPr>
          <p:cNvPr id="1025546099" name="Google Shape;65;p1"/>
          <p:cNvSpPr txBox="1"/>
          <p:nvPr>
            <p:ph type="ctrTitle"/>
          </p:nvPr>
        </p:nvSpPr>
        <p:spPr bwMode="auto">
          <a:xfrm>
            <a:off x="547558" y="489599"/>
            <a:ext cx="6230841" cy="3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8DB"/>
              </a:buClr>
              <a:buSzPts val="2800"/>
              <a:buFont typeface="Arial"/>
              <a:buNone/>
              <a:defRPr/>
            </a:pPr>
            <a:r>
              <a:rPr lang="es-ES" sz="2800" b="1">
                <a:solidFill>
                  <a:srgbClr val="3498DB"/>
                </a:solidFill>
              </a:rPr>
              <a:t>Digital Infrastructures for Marine Research in the Iberian Atlantic: Implementing FAIR Principles, OGC Standards, and Advanced Data Services</a:t>
            </a:r>
            <a:endParaRPr sz="2800" b="1">
              <a:solidFill>
                <a:srgbClr val="3498DB"/>
              </a:solidFill>
            </a:endParaRPr>
          </a:p>
        </p:txBody>
      </p:sp>
      <p:sp>
        <p:nvSpPr>
          <p:cNvPr id="1963540497" name="Google Shape;66;p1"/>
          <p:cNvSpPr/>
          <p:nvPr/>
        </p:nvSpPr>
        <p:spPr bwMode="auto">
          <a:xfrm>
            <a:off x="761759" y="3868920"/>
            <a:ext cx="9920880" cy="144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8DB"/>
              </a:buClr>
              <a:buSzPts val="2000"/>
              <a:buFont typeface="Arial"/>
              <a:buNone/>
              <a:defRPr/>
            </a:pPr>
            <a:r>
              <a:rPr lang="es-ES" sz="2000">
                <a:solidFill>
                  <a:srgbClr val="3498DB"/>
                </a:solidFill>
                <a:latin typeface="Calibri"/>
                <a:ea typeface="Calibri"/>
                <a:cs typeface="Calibri"/>
              </a:rPr>
              <a:t>Rodríguez-Abal, D.; Sanz-Pinilla, L.; González-Nuevo, G.; Tel, E.; Ruiz-Villarreal, M.</a:t>
            </a:r>
            <a:endParaRPr sz="2000">
              <a:solidFill>
                <a:srgbClr val="3498DB"/>
              </a:solidFill>
              <a:latin typeface="Calibri"/>
              <a:ea typeface="Calibri"/>
              <a:cs typeface="Calibri"/>
            </a:endParaRPr>
          </a:p>
          <a:p>
            <a:pPr marL="22860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98DB"/>
              </a:buClr>
              <a:buSzPts val="2000"/>
              <a:buFont typeface="Arial"/>
              <a:buNone/>
              <a:defRPr/>
            </a:pPr>
            <a:endParaRPr sz="2000">
              <a:solidFill>
                <a:srgbClr val="3498DB"/>
              </a:solidFill>
              <a:latin typeface="Calibri"/>
              <a:ea typeface="Calibri"/>
              <a:cs typeface="Calibri"/>
            </a:endParaRPr>
          </a:p>
          <a:p>
            <a:pPr marL="228600" marR="0" lvl="0" indent="-127000" algn="ctr" rtl="0">
              <a:lnSpc>
                <a:spcPct val="90000"/>
              </a:lnSpc>
              <a:spcBef>
                <a:spcPts val="597"/>
              </a:spcBef>
              <a:spcAft>
                <a:spcPts val="0"/>
              </a:spcAft>
              <a:buClr>
                <a:srgbClr val="3498DB"/>
              </a:buClr>
              <a:buSzPts val="2000"/>
              <a:buFont typeface="Arial"/>
              <a:buChar char="•"/>
              <a:defRPr/>
            </a:pPr>
            <a:r>
              <a:rPr lang="es-ES" sz="2000" b="0" i="0" u="none" strike="noStrike" cap="none" spc="0">
                <a:solidFill>
                  <a:srgbClr val="3498DB"/>
                </a:solidFill>
                <a:latin typeface="Arial"/>
                <a:ea typeface="Arial"/>
                <a:cs typeface="Arial"/>
              </a:rPr>
              <a:t>daniel.abal@ieo.csic.es</a:t>
            </a:r>
            <a:endParaRPr sz="20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564609813" name="Google Shape;67;p1"/>
          <p:cNvGrpSpPr/>
          <p:nvPr/>
        </p:nvGrpSpPr>
        <p:grpSpPr bwMode="auto">
          <a:xfrm>
            <a:off x="659159" y="5421600"/>
            <a:ext cx="8192160" cy="657360"/>
            <a:chOff x="15840" y="4968000"/>
            <a:chExt cx="8192160" cy="657360"/>
          </a:xfrm>
        </p:grpSpPr>
        <p:grpSp>
          <p:nvGrpSpPr>
            <p:cNvPr id="68" name="Google Shape;68;p1"/>
            <p:cNvGrpSpPr/>
            <p:nvPr/>
          </p:nvGrpSpPr>
          <p:grpSpPr bwMode="auto">
            <a:xfrm>
              <a:off x="6385320" y="5067720"/>
              <a:ext cx="1822680" cy="457200"/>
              <a:chOff x="6385320" y="5067720"/>
              <a:chExt cx="1822680" cy="457200"/>
            </a:xfrm>
          </p:grpSpPr>
          <p:sp>
            <p:nvSpPr>
              <p:cNvPr id="69" name="Google Shape;69;p1"/>
              <p:cNvSpPr/>
              <p:nvPr/>
            </p:nvSpPr>
            <p:spPr bwMode="auto">
              <a:xfrm>
                <a:off x="6438600" y="5106960"/>
                <a:ext cx="269280" cy="3866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400" b="0" i="0" u="none" strike="noStrike" cap="none" spc="0">
                  <a:solidFill>
                    <a:srgbClr val="000000"/>
                  </a:solidFill>
                  <a:latin typeface="Arial"/>
                  <a:ea typeface="Arial"/>
                  <a:cs typeface="Arial"/>
                </a:endParaRPr>
              </a:p>
            </p:txBody>
          </p:sp>
          <p:pic>
            <p:nvPicPr>
              <p:cNvPr id="70" name="Google Shape;70;p1"/>
              <p:cNvPicPr/>
              <p:nvPr/>
            </p:nvPicPr>
            <p:blipFill rotWithShape="1">
              <a:blip r:embed="rId3">
                <a:alphaModFix/>
              </a:blip>
              <a:srcRect l="0" t="0" r="0" b="0"/>
              <a:stretch/>
            </p:blipFill>
            <p:spPr bwMode="auto">
              <a:xfrm>
                <a:off x="6385320" y="5067720"/>
                <a:ext cx="182268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1" name="Google Shape;71;p1"/>
            <p:cNvPicPr/>
            <p:nvPr/>
          </p:nvPicPr>
          <p:blipFill rotWithShape="1">
            <a:blip r:embed="rId4">
              <a:alphaModFix/>
            </a:blip>
            <a:srcRect l="0" t="0" r="0" b="0"/>
            <a:stretch/>
          </p:blipFill>
          <p:spPr bwMode="auto">
            <a:xfrm>
              <a:off x="2343599" y="4996440"/>
              <a:ext cx="2710440" cy="6285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"/>
            <p:cNvPicPr/>
            <p:nvPr/>
          </p:nvPicPr>
          <p:blipFill rotWithShape="1">
            <a:blip r:embed="rId5">
              <a:alphaModFix/>
            </a:blip>
            <a:srcRect l="0" t="0" r="0" b="0"/>
            <a:stretch/>
          </p:blipFill>
          <p:spPr bwMode="auto">
            <a:xfrm>
              <a:off x="4731119" y="4968000"/>
              <a:ext cx="1435680" cy="657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"/>
            <p:cNvPicPr/>
            <p:nvPr/>
          </p:nvPicPr>
          <p:blipFill rotWithShape="1">
            <a:blip r:embed="rId6">
              <a:alphaModFix/>
            </a:blip>
            <a:srcRect l="0" t="0" r="0" b="0"/>
            <a:stretch/>
          </p:blipFill>
          <p:spPr bwMode="auto">
            <a:xfrm>
              <a:off x="15840" y="5038920"/>
              <a:ext cx="2208240" cy="5716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8288759" name="Google Shape;74;p1"/>
          <p:cNvPicPr/>
          <p:nvPr/>
        </p:nvPicPr>
        <p:blipFill rotWithShape="1">
          <a:blip r:embed="rId7">
            <a:alphaModFix/>
          </a:blip>
          <a:srcRect l="0" t="0" r="0" b="0"/>
          <a:stretch/>
        </p:blipFill>
        <p:spPr bwMode="auto">
          <a:xfrm>
            <a:off x="7637701" y="677470"/>
            <a:ext cx="3668978" cy="275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3710907" name="Google Shape;75;p1"/>
          <p:cNvPicPr/>
          <p:nvPr/>
        </p:nvPicPr>
        <p:blipFill rotWithShape="1">
          <a:blip r:embed="rId8">
            <a:alphaModFix/>
          </a:blip>
          <a:srcRect l="0" t="23513" r="3382" b="29736"/>
          <a:stretch/>
        </p:blipFill>
        <p:spPr bwMode="auto">
          <a:xfrm>
            <a:off x="8887319" y="5474520"/>
            <a:ext cx="2033640" cy="55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629828" name="Google Shape;76;p1"/>
          <p:cNvPicPr/>
          <p:nvPr/>
        </p:nvPicPr>
        <p:blipFill rotWithShape="1">
          <a:blip r:embed="rId9">
            <a:alphaModFix/>
          </a:blip>
          <a:srcRect l="0" t="0" r="0" b="0"/>
          <a:stretch/>
        </p:blipFill>
        <p:spPr bwMode="auto">
          <a:xfrm>
            <a:off x="10920958" y="5474520"/>
            <a:ext cx="488475" cy="4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05441021" name="Google Shape;315;h6376ba330207c80e_0_6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350225" y="1775650"/>
            <a:ext cx="6372224" cy="42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815568287" name="Google Shape;316;h6376ba330207c80e_0_6"/>
          <p:cNvSpPr txBox="1"/>
          <p:nvPr/>
        </p:nvSpPr>
        <p:spPr bwMode="auto">
          <a:xfrm>
            <a:off x="442700" y="2181650"/>
            <a:ext cx="3997800" cy="20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Calibri"/>
              <a:buChar char="-"/>
              <a:defRPr/>
            </a:pPr>
            <a:r>
              <a:rPr lang="es-ES" sz="210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Hydrodynamic model</a:t>
            </a:r>
            <a:endParaRPr sz="2200">
              <a:solidFill>
                <a:schemeClr val="dk1"/>
              </a:solidFill>
            </a:endParaRPr>
          </a:p>
          <a:p>
            <a:pPr marL="457200" lvl="0" indent="-36195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Calibri"/>
              <a:buChar char="-"/>
              <a:defRPr/>
            </a:pPr>
            <a:r>
              <a:rPr lang="es-ES" sz="210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Biogeochemical model</a:t>
            </a:r>
            <a:endParaRPr sz="2200">
              <a:solidFill>
                <a:schemeClr val="dk1"/>
              </a:solidFill>
            </a:endParaRPr>
          </a:p>
          <a:p>
            <a:pPr marL="457200" lvl="0" indent="-36195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Font typeface="Calibri"/>
              <a:buChar char="-"/>
              <a:defRPr/>
            </a:pPr>
            <a:r>
              <a:rPr lang="es-ES" sz="210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IBM Lagrangian model</a:t>
            </a:r>
            <a:endParaRPr sz="21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914400" lvl="0" indent="-3683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  <a:defRPr/>
            </a:pPr>
            <a:r>
              <a:rPr lang="es-ES" sz="210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Eggs</a:t>
            </a:r>
            <a:endParaRPr sz="21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914400" lvl="0" indent="-3683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  <a:defRPr/>
            </a:pPr>
            <a:r>
              <a:rPr lang="es-ES" sz="210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Ichthyoplancton</a:t>
            </a:r>
            <a:endParaRPr sz="21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88148630" name="Google Shape;317;h6376ba330207c80e_0_6"/>
          <p:cNvSpPr txBox="1"/>
          <p:nvPr/>
        </p:nvSpPr>
        <p:spPr bwMode="auto">
          <a:xfrm>
            <a:off x="281725" y="160975"/>
            <a:ext cx="11440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ctr" rtl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s-ES" sz="400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s-ES" sz="400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BMs Early Life Stages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06340752" name="Google Shape;81;h2ae353ac7128ae79_0_0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-204100" y="835693"/>
            <a:ext cx="12188641" cy="5615177"/>
          </a:xfrm>
          <a:prstGeom prst="rect">
            <a:avLst/>
          </a:prstGeom>
          <a:noFill/>
          <a:ln>
            <a:noFill/>
          </a:ln>
        </p:spPr>
      </p:pic>
      <p:sp>
        <p:nvSpPr>
          <p:cNvPr id="1373995707" name="Google Shape;82;h2ae353ac7128ae79_0_0"/>
          <p:cNvSpPr txBox="1"/>
          <p:nvPr>
            <p:ph type="title"/>
          </p:nvPr>
        </p:nvSpPr>
        <p:spPr bwMode="auto">
          <a:xfrm>
            <a:off x="609562" y="12191"/>
            <a:ext cx="10969799" cy="11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/>
            </a:pPr>
            <a:r>
              <a:rPr lang="es-ES" sz="5300" b="0" strike="noStrike">
                <a:solidFill>
                  <a:srgbClr val="000000"/>
                </a:solidFill>
                <a:latin typeface="Arial"/>
                <a:ea typeface="Arial"/>
                <a:cs typeface="Arial"/>
              </a:rPr>
              <a:t>NODC IEO </a:t>
            </a:r>
            <a:r>
              <a:rPr lang="es-ES" sz="53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Geoportal</a:t>
            </a:r>
            <a:endParaRPr sz="5300" b="0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61638290" name="Google Shape;83;h2ae353ac7128ae79_0_0"/>
          <p:cNvPicPr/>
          <p:nvPr/>
        </p:nvPicPr>
        <p:blipFill rotWithShape="1">
          <a:blip r:embed="rId4">
            <a:alphaModFix/>
          </a:blip>
          <a:srcRect l="0" t="0" r="0" b="0"/>
          <a:stretch/>
        </p:blipFill>
        <p:spPr bwMode="auto">
          <a:xfrm>
            <a:off x="10275913" y="2264009"/>
            <a:ext cx="1199924" cy="1598739"/>
          </a:xfrm>
          <a:prstGeom prst="rect">
            <a:avLst/>
          </a:prstGeom>
          <a:noFill/>
          <a:ln>
            <a:noFill/>
          </a:ln>
        </p:spPr>
      </p:pic>
      <p:sp>
        <p:nvSpPr>
          <p:cNvPr id="1897752079" name="Google Shape;84;h2ae353ac7128ae79_0_0"/>
          <p:cNvSpPr/>
          <p:nvPr/>
        </p:nvSpPr>
        <p:spPr bwMode="auto">
          <a:xfrm>
            <a:off x="653100" y="6346200"/>
            <a:ext cx="112053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700" b="0" i="0" u="sng" strike="noStrike" cap="none">
                <a:solidFill>
                  <a:srgbClr val="0000EE"/>
                </a:solidFill>
                <a:latin typeface="Arial"/>
                <a:ea typeface="Arial"/>
                <a:cs typeface="Arial"/>
                <a:hlinkClick r:id="rId5" tooltip=""/>
              </a:rPr>
              <a:t>Sanz-Pinilla et al. A geonetwork-based catalogue for marine data management. Earth Sci Inform 19, 14</a:t>
            </a:r>
            <a:r>
              <a:rPr lang="es-ES" sz="1700" b="0" i="0" u="sng" strike="noStrike" cap="none">
                <a:solidFill>
                  <a:srgbClr val="0000EE"/>
                </a:solidFill>
                <a:latin typeface="Arial"/>
                <a:ea typeface="Arial"/>
                <a:cs typeface="Arial"/>
                <a:hlinkClick r:id="rId5" tooltip=""/>
              </a:rPr>
              <a:t> </a:t>
            </a:r>
            <a:r>
              <a:rPr lang="es-ES" sz="1700" b="0" i="0" u="sng" strike="noStrike" cap="none">
                <a:solidFill>
                  <a:srgbClr val="0000EE"/>
                </a:solidFill>
                <a:latin typeface="Arial"/>
                <a:ea typeface="Arial"/>
                <a:cs typeface="Arial"/>
                <a:hlinkClick r:id="rId5" tooltip=""/>
              </a:rPr>
              <a:t>(2026).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9826886" name="Google Shape;85;h2ae353ac7128ae79_0_0"/>
          <p:cNvSpPr/>
          <p:nvPr/>
        </p:nvSpPr>
        <p:spPr bwMode="auto">
          <a:xfrm>
            <a:off x="3911851" y="3281950"/>
            <a:ext cx="43683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850" tIns="54425" rIns="108850" bIns="54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https://nodc.ieo.es/geonetwork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2199579" name="Google Shape;97;h6376ba330207c80e_0_12"/>
          <p:cNvSpPr txBox="1"/>
          <p:nvPr>
            <p:ph type="subTitle" idx="1"/>
          </p:nvPr>
        </p:nvSpPr>
        <p:spPr bwMode="auto">
          <a:xfrm>
            <a:off x="1524000" y="5835920"/>
            <a:ext cx="9144000" cy="918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000"/>
              <a:t>Sonja Bezjak, April Clyburne-Sherin, Philipp Conzett, Pedro Fernandes, Edit Görögh, Kerstin Helbig, Bianca Kramer, Ignasi Labastida, Kyle Niemeyer, Fotis Psomopoulos, Tony Ross-Hellauer, René Schneider, Jon Tennant, Ellen Verbakel, Helene Brinken, &amp; Lambert Heller. (2018). Open Science Training Handbook (1.0). https://book.fosteropenscience.eu/</a:t>
            </a:r>
            <a:endParaRPr sz="10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53549599" name="Google Shape;98;h6376ba330207c80e_0_12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00763" y="1159325"/>
            <a:ext cx="11808174" cy="465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375844" name="Google Shape;99;h6376ba330207c80e_0_12"/>
          <p:cNvSpPr txBox="1"/>
          <p:nvPr>
            <p:ph type="ctrTitle"/>
          </p:nvPr>
        </p:nvSpPr>
        <p:spPr bwMode="auto">
          <a:xfrm>
            <a:off x="1319875" y="373993"/>
            <a:ext cx="9144000" cy="91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/>
              <a:t>FAIR data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332372" name="Google Shape;105;p3"/>
          <p:cNvSpPr txBox="1"/>
          <p:nvPr>
            <p:ph type="title"/>
          </p:nvPr>
        </p:nvSpPr>
        <p:spPr bwMode="auto">
          <a:xfrm>
            <a:off x="609562" y="273422"/>
            <a:ext cx="10971684" cy="1144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FAIR data = Standards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9188093" name="Google Shape;106;p3"/>
          <p:cNvSpPr txBox="1"/>
          <p:nvPr/>
        </p:nvSpPr>
        <p:spPr bwMode="auto">
          <a:xfrm>
            <a:off x="7575987" y="2846556"/>
            <a:ext cx="1741606" cy="41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Node GIS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1712312" name="Google Shape;107;p3"/>
          <p:cNvSpPr txBox="1"/>
          <p:nvPr/>
        </p:nvSpPr>
        <p:spPr bwMode="auto">
          <a:xfrm>
            <a:off x="9491754" y="2830011"/>
            <a:ext cx="2351168" cy="41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WMS WCS WFS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9767567" name="Google Shape;108;p3"/>
          <p:cNvSpPr txBox="1"/>
          <p:nvPr/>
        </p:nvSpPr>
        <p:spPr bwMode="auto">
          <a:xfrm>
            <a:off x="7575987" y="1627473"/>
            <a:ext cx="1741606" cy="41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Catalogue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7371947" name="Google Shape;109;p3"/>
          <p:cNvSpPr txBox="1"/>
          <p:nvPr/>
        </p:nvSpPr>
        <p:spPr bwMode="auto">
          <a:xfrm>
            <a:off x="9491754" y="1610929"/>
            <a:ext cx="1741606" cy="41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CWS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86668606" name="Google Shape;110;p3"/>
          <p:cNvSpPr txBox="1"/>
          <p:nvPr/>
        </p:nvSpPr>
        <p:spPr bwMode="auto">
          <a:xfrm>
            <a:off x="7575987" y="3935021"/>
            <a:ext cx="1741606" cy="41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Files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556188" name="Google Shape;111;p3"/>
          <p:cNvSpPr txBox="1"/>
          <p:nvPr/>
        </p:nvSpPr>
        <p:spPr bwMode="auto">
          <a:xfrm>
            <a:off x="9404673" y="3918476"/>
            <a:ext cx="2960730" cy="728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ISO19139 GeoJSON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9927380" name="Google Shape;112;p3"/>
          <p:cNvSpPr txBox="1"/>
          <p:nvPr/>
        </p:nvSpPr>
        <p:spPr bwMode="auto">
          <a:xfrm>
            <a:off x="7575987" y="5110565"/>
            <a:ext cx="1741606" cy="41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Semantic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8776905" name="Google Shape;113;p3"/>
          <p:cNvSpPr txBox="1"/>
          <p:nvPr/>
        </p:nvSpPr>
        <p:spPr bwMode="auto">
          <a:xfrm>
            <a:off x="9491754" y="5094020"/>
            <a:ext cx="2699489" cy="43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Vocabularies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2038041" name="Google Shape;114;p3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5834381" y="1386705"/>
            <a:ext cx="792430" cy="1051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950142" name="Google Shape;115;p3"/>
          <p:cNvPicPr/>
          <p:nvPr/>
        </p:nvPicPr>
        <p:blipFill rotWithShape="1">
          <a:blip r:embed="rId4">
            <a:alphaModFix/>
          </a:blip>
          <a:srcRect l="0" t="0" r="0" b="0"/>
          <a:stretch/>
        </p:blipFill>
        <p:spPr bwMode="auto">
          <a:xfrm>
            <a:off x="6076028" y="2560071"/>
            <a:ext cx="1238717" cy="1097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688375" name="Google Shape;116;p3"/>
          <p:cNvPicPr/>
          <p:nvPr/>
        </p:nvPicPr>
        <p:blipFill rotWithShape="1">
          <a:blip r:embed="rId5">
            <a:alphaModFix/>
          </a:blip>
          <a:srcRect l="0" t="0" r="0" b="0"/>
          <a:stretch/>
        </p:blipFill>
        <p:spPr bwMode="auto">
          <a:xfrm>
            <a:off x="5408993" y="3647666"/>
            <a:ext cx="1806044" cy="919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1569651" name="Google Shape;117;p3"/>
          <p:cNvPicPr/>
          <p:nvPr/>
        </p:nvPicPr>
        <p:blipFill rotWithShape="1">
          <a:blip r:embed="rId6">
            <a:alphaModFix/>
          </a:blip>
          <a:srcRect l="0" t="0" r="0" b="0"/>
          <a:stretch/>
        </p:blipFill>
        <p:spPr bwMode="auto">
          <a:xfrm>
            <a:off x="5196517" y="2612318"/>
            <a:ext cx="879510" cy="906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702984" name="Google Shape;118;p3"/>
          <p:cNvPicPr/>
          <p:nvPr/>
        </p:nvPicPr>
        <p:blipFill rotWithShape="1">
          <a:blip r:embed="rId7">
            <a:alphaModFix/>
          </a:blip>
          <a:srcRect l="0" t="0" r="0" b="0"/>
          <a:stretch/>
        </p:blipFill>
        <p:spPr bwMode="auto">
          <a:xfrm>
            <a:off x="5711162" y="4789249"/>
            <a:ext cx="1168180" cy="1168140"/>
          </a:xfrm>
          <a:prstGeom prst="rect">
            <a:avLst/>
          </a:prstGeom>
          <a:noFill/>
          <a:ln>
            <a:noFill/>
          </a:ln>
        </p:spPr>
      </p:pic>
      <p:sp>
        <p:nvSpPr>
          <p:cNvPr id="1859855573" name="Google Shape;119;p3"/>
          <p:cNvSpPr/>
          <p:nvPr/>
        </p:nvSpPr>
        <p:spPr bwMode="auto">
          <a:xfrm>
            <a:off x="540359" y="1512000"/>
            <a:ext cx="4287264" cy="42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32000" marR="0" lvl="0" indent="-324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●"/>
              <a:defRPr/>
            </a:pPr>
            <a:r>
              <a:rPr lang="es-ES" sz="4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Findable</a:t>
            </a:r>
            <a:endParaRPr sz="40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32000" marR="0" lvl="0" indent="-324000" algn="l" rtl="0">
              <a:lnSpc>
                <a:spcPct val="150000"/>
              </a:lnSpc>
              <a:spcBef>
                <a:spcPts val="1416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●"/>
              <a:defRPr/>
            </a:pPr>
            <a:r>
              <a:rPr lang="es-ES" sz="4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Accesible</a:t>
            </a:r>
            <a:endParaRPr sz="40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32000" marR="0" lvl="0" indent="-324000" algn="l" rtl="0">
              <a:lnSpc>
                <a:spcPct val="150000"/>
              </a:lnSpc>
              <a:spcBef>
                <a:spcPts val="1416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●"/>
              <a:defRPr/>
            </a:pPr>
            <a:r>
              <a:rPr lang="es-ES" sz="4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Interoperable</a:t>
            </a:r>
            <a:endParaRPr sz="40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32000" marR="0" lvl="0" indent="-324000" algn="l" rtl="0">
              <a:lnSpc>
                <a:spcPct val="150000"/>
              </a:lnSpc>
              <a:spcBef>
                <a:spcPts val="1416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●"/>
              <a:defRPr/>
            </a:pPr>
            <a:r>
              <a:rPr lang="es-ES" sz="4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Reusable</a:t>
            </a:r>
            <a:endParaRPr sz="40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2404478" name="Google Shape;124;p4"/>
          <p:cNvSpPr txBox="1"/>
          <p:nvPr>
            <p:ph type="title"/>
          </p:nvPr>
        </p:nvSpPr>
        <p:spPr bwMode="auto">
          <a:xfrm>
            <a:off x="522481" y="-171106"/>
            <a:ext cx="10972119" cy="114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 Ecosytem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00964088" name="Google Shape;125;p4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594" y="1391059"/>
            <a:ext cx="12190808" cy="5139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1455762" name="Google Shape;138;p7"/>
          <p:cNvSpPr txBox="1"/>
          <p:nvPr>
            <p:ph type="body" idx="1"/>
          </p:nvPr>
        </p:nvSpPr>
        <p:spPr bwMode="auto">
          <a:xfrm>
            <a:off x="609562" y="1604397"/>
            <a:ext cx="10971684" cy="3976818"/>
          </a:xfrm>
          <a:prstGeom prst="rect">
            <a:avLst/>
          </a:prstGeom>
          <a:noFill/>
          <a:ln>
            <a:noFill/>
          </a:ln>
        </p:spPr>
        <p:txBody>
          <a:bodyPr spcFirstLastPara="1" vertOverflow="overflow" horzOverflow="overflow" vert="horz" wrap="square" lIns="0" tIns="0" rIns="0" bIns="0" numCol="1" spcCol="0" rtlCol="0" fromWordArt="0" anchor="t" anchorCtr="0" forceAA="0" upright="0" compatLnSpc="0">
            <a:normAutofit/>
          </a:bodyPr>
          <a:lstStyle/>
          <a:p>
            <a:pPr marL="432000" marR="0" lvl="0" indent="-324020" algn="l" rtl="0">
              <a:lnSpc>
                <a:spcPct val="90000"/>
              </a:lnSpc>
              <a:spcBef>
                <a:spcPts val="1416"/>
              </a:spcBef>
              <a:spcAft>
                <a:spcPts val="2835"/>
              </a:spcAft>
              <a:buClr>
                <a:srgbClr val="000000"/>
              </a:buClr>
              <a:buSzPct val="45000"/>
              <a:buFont typeface="Noto Sans Symbols"/>
              <a:buChar char="●"/>
              <a:defRPr/>
            </a:pPr>
            <a:r>
              <a:rPr lang="es-ES"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Vocabulary: A list of standard terms used in a specific field.</a:t>
            </a:r>
            <a:endParaRPr sz="3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64000" lvl="1" indent="-324036" algn="l" rtl="0">
              <a:lnSpc>
                <a:spcPct val="90000"/>
              </a:lnSpc>
              <a:spcBef>
                <a:spcPts val="1133"/>
              </a:spcBef>
              <a:spcAft>
                <a:spcPts val="2835"/>
              </a:spcAft>
              <a:buClr>
                <a:srgbClr val="000000"/>
              </a:buClr>
              <a:buSzPct val="75000"/>
              <a:buFont typeface="Noto Sans Symbols"/>
              <a:buChar char="−"/>
              <a:defRPr/>
            </a:pPr>
            <a:r>
              <a:rPr lang="es-ES" sz="2000" b="0" u="sng" strike="noStrik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3" tooltip=""/>
              </a:rPr>
              <a:t>https://vocab.nerc.ac.uk/</a:t>
            </a:r>
            <a:endParaRPr sz="2000"/>
          </a:p>
          <a:p>
            <a:pPr marL="864000" lvl="1" indent="-324036" algn="l" rtl="0">
              <a:lnSpc>
                <a:spcPct val="90000"/>
              </a:lnSpc>
              <a:spcBef>
                <a:spcPts val="1133"/>
              </a:spcBef>
              <a:spcAft>
                <a:spcPts val="2835"/>
              </a:spcAft>
              <a:buClr>
                <a:srgbClr val="000000"/>
              </a:buClr>
              <a:buSzPct val="75000"/>
              <a:buFont typeface="Noto Sans Symbols"/>
              <a:buChar char="−"/>
              <a:defRPr/>
            </a:pPr>
            <a:r>
              <a:rPr lang="es-ES" sz="2000" b="0" u="sng" strike="noStrik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4" tooltip=""/>
              </a:rPr>
              <a:t>https:</a:t>
            </a:r>
            <a:r>
              <a:rPr lang="es-ES" sz="2000" b="0" u="sng" strike="noStrik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4" tooltip=""/>
              </a:rPr>
              <a:t>//vocab.seadatanet.org/search</a:t>
            </a:r>
            <a:r>
              <a:rPr lang="es-ES" sz="200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28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32000" marR="0" lvl="0" indent="-324019" algn="l" rtl="0">
              <a:lnSpc>
                <a:spcPct val="90000"/>
              </a:lnSpc>
              <a:spcBef>
                <a:spcPts val="0"/>
              </a:spcBef>
              <a:spcAft>
                <a:spcPts val="2835"/>
              </a:spcAft>
              <a:buClr>
                <a:srgbClr val="000000"/>
              </a:buClr>
              <a:buSzPct val="45000"/>
              <a:buFont typeface="Noto Sans Symbols"/>
              <a:buChar char="●"/>
              <a:defRPr/>
            </a:pPr>
            <a:r>
              <a:rPr lang="es-ES"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Ontology: A formal definition of the types, properties and relationships between entities that exist within a particular domain.</a:t>
            </a:r>
            <a:endParaRPr sz="2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64000" lvl="1" indent="-324036" algn="l" rtl="0">
              <a:lnSpc>
                <a:spcPct val="90000"/>
              </a:lnSpc>
              <a:spcBef>
                <a:spcPts val="1133"/>
              </a:spcBef>
              <a:spcAft>
                <a:spcPts val="2835"/>
              </a:spcAft>
              <a:buClr>
                <a:srgbClr val="000000"/>
              </a:buClr>
              <a:buSzPct val="75000"/>
              <a:buFont typeface="Noto Sans Symbols"/>
              <a:buChar char="−"/>
              <a:defRPr/>
            </a:pPr>
            <a:r>
              <a:rPr lang="es-ES" sz="2000" b="0" i="0" u="sng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5" tooltip=""/>
              </a:rPr>
              <a:t>https://earthportal.eu/</a:t>
            </a:r>
            <a:endParaRPr lang="es-ES" sz="28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1081966" name="Google Shape;139;p7"/>
          <p:cNvSpPr txBox="1"/>
          <p:nvPr>
            <p:ph type="title"/>
          </p:nvPr>
        </p:nvSpPr>
        <p:spPr bwMode="auto">
          <a:xfrm>
            <a:off x="522481" y="264714"/>
            <a:ext cx="10972119" cy="114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Vocabularies and Ontologies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9826973" name="Google Shape;145;p8"/>
          <p:cNvSpPr txBox="1"/>
          <p:nvPr>
            <p:ph type="title"/>
          </p:nvPr>
        </p:nvSpPr>
        <p:spPr bwMode="auto">
          <a:xfrm>
            <a:off x="609562" y="273422"/>
            <a:ext cx="10971684" cy="1144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Vocabularies Example 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8525501" name="Google Shape;146;p8"/>
          <p:cNvSpPr txBox="1"/>
          <p:nvPr>
            <p:ph type="body" idx="1"/>
          </p:nvPr>
        </p:nvSpPr>
        <p:spPr bwMode="auto">
          <a:xfrm>
            <a:off x="348321" y="1828622"/>
            <a:ext cx="6269782" cy="3976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30309"/>
          </a:bodyPr>
          <a:lstStyle/>
          <a:p>
            <a:pPr marL="432000" marR="0" lvl="0" indent="-32402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Noto Sans Symbols"/>
              <a:buChar char="●"/>
              <a:defRPr/>
            </a:pPr>
            <a:r>
              <a:rPr lang="es-ES" sz="3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Pelagic fish species (S25): </a:t>
            </a:r>
            <a:r>
              <a:rPr lang="es-ES" sz="3200" b="0" i="1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Sardina pilchardus</a:t>
            </a:r>
            <a:endParaRPr sz="3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64000" lvl="1" indent="-324031" algn="l" rtl="0">
              <a:spcBef>
                <a:spcPts val="1133"/>
              </a:spcBef>
              <a:spcAft>
                <a:spcPts val="0"/>
              </a:spcAft>
              <a:buClr>
                <a:srgbClr val="000000"/>
              </a:buClr>
              <a:buSzPct val="75000"/>
              <a:buFont typeface="Noto Sans Symbols"/>
              <a:buChar char="−"/>
              <a:defRPr/>
            </a:pPr>
            <a:r>
              <a:rPr lang="es-ES" sz="2800" b="0" u="sng" strike="noStrik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3" tooltip=""/>
              </a:rPr>
              <a:t>http://vocab.nerc.ac.uk/collection/S25/current/BE004978/</a:t>
            </a:r>
            <a:endParaRPr sz="28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32000" marR="0" lvl="0" indent="-324025" algn="l" rtl="0">
              <a:lnSpc>
                <a:spcPct val="90000"/>
              </a:lnSpc>
              <a:spcBef>
                <a:spcPts val="1416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Noto Sans Symbols"/>
              <a:buChar char="●"/>
              <a:defRPr/>
            </a:pPr>
            <a:r>
              <a:rPr lang="es-ES" sz="3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Stage of development (S11): Eggs</a:t>
            </a:r>
            <a:endParaRPr sz="3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64000" lvl="1" indent="-324031" algn="l" rtl="0">
              <a:spcBef>
                <a:spcPts val="1133"/>
              </a:spcBef>
              <a:spcAft>
                <a:spcPts val="0"/>
              </a:spcAft>
              <a:buClr>
                <a:srgbClr val="000000"/>
              </a:buClr>
              <a:buSzPct val="75000"/>
              <a:buFont typeface="Noto Sans Symbols"/>
              <a:buChar char="−"/>
              <a:defRPr/>
            </a:pPr>
            <a:r>
              <a:rPr lang="es-ES" sz="2800" b="0" u="sng" strike="noStrik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4" tooltip=""/>
              </a:rPr>
              <a:t>https://vocab.nerc.ac.uk/collection/S11/current/S1122/</a:t>
            </a:r>
            <a:endParaRPr sz="28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32000" marR="0" lvl="0" indent="-324025" algn="l" rtl="0">
              <a:lnSpc>
                <a:spcPct val="90000"/>
              </a:lnSpc>
              <a:spcBef>
                <a:spcPts val="1416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Noto Sans Symbols"/>
              <a:buChar char="●"/>
              <a:defRPr/>
            </a:pPr>
            <a:r>
              <a:rPr lang="es-ES" sz="3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Parameter (S06): Abundance</a:t>
            </a:r>
            <a:endParaRPr sz="3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64000" lvl="1" indent="-324031" algn="l" rtl="0">
              <a:spcBef>
                <a:spcPts val="1133"/>
              </a:spcBef>
              <a:spcAft>
                <a:spcPts val="0"/>
              </a:spcAft>
              <a:buClr>
                <a:srgbClr val="000000"/>
              </a:buClr>
              <a:buSzPct val="75000"/>
              <a:buFont typeface="Noto Sans Symbols"/>
              <a:buChar char="−"/>
              <a:defRPr/>
            </a:pPr>
            <a:r>
              <a:rPr lang="es-ES" sz="2800" b="0" u="sng" strike="noStrik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5" tooltip=""/>
              </a:rPr>
              <a:t>https://vocab.nerc.ac.uk/collection/S06/current/S0600002/</a:t>
            </a:r>
            <a:endParaRPr sz="28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32000" marR="0" lvl="0" indent="-324025" algn="l" rtl="0">
              <a:lnSpc>
                <a:spcPct val="90000"/>
              </a:lnSpc>
              <a:spcBef>
                <a:spcPts val="1416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Noto Sans Symbols"/>
              <a:buChar char="●"/>
              <a:defRPr/>
            </a:pPr>
            <a:r>
              <a:rPr lang="es-ES" sz="3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Units (P06): Number per cubic meter.</a:t>
            </a:r>
            <a:endParaRPr sz="3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64000" lvl="1" indent="-324031" algn="l" rtl="0">
              <a:spcBef>
                <a:spcPts val="1133"/>
              </a:spcBef>
              <a:spcAft>
                <a:spcPts val="0"/>
              </a:spcAft>
              <a:buClr>
                <a:srgbClr val="000000"/>
              </a:buClr>
              <a:buSzPct val="75000"/>
              <a:buFont typeface="Noto Sans Symbols"/>
              <a:buChar char="−"/>
              <a:defRPr/>
            </a:pPr>
            <a:r>
              <a:rPr lang="es-ES" sz="2800" b="0" u="sng" strike="noStrik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6" tooltip=""/>
              </a:rPr>
              <a:t>https://vocab.nerc.ac.uk/collection/P06/current/UPMM/</a:t>
            </a:r>
            <a:endParaRPr sz="28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32000" marR="0" lvl="0" indent="-324025" algn="l" rtl="0">
              <a:lnSpc>
                <a:spcPct val="90000"/>
              </a:lnSpc>
              <a:spcBef>
                <a:spcPts val="1416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Noto Sans Symbols"/>
              <a:buChar char="●"/>
              <a:defRPr/>
            </a:pPr>
            <a:r>
              <a:rPr lang="es-ES" sz="3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Sampling Devices (L22): Calvet</a:t>
            </a:r>
            <a:endParaRPr sz="3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64000" lvl="1" indent="-324031" algn="l" rtl="0">
              <a:spcBef>
                <a:spcPts val="1133"/>
              </a:spcBef>
              <a:spcAft>
                <a:spcPts val="0"/>
              </a:spcAft>
              <a:buClr>
                <a:srgbClr val="000000"/>
              </a:buClr>
              <a:buSzPct val="75000"/>
              <a:buFont typeface="Noto Sans Symbols"/>
              <a:buChar char="−"/>
              <a:defRPr/>
            </a:pPr>
            <a:r>
              <a:rPr lang="es-ES" sz="2800" b="0" u="sng" strike="noStrik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7" tooltip=""/>
              </a:rPr>
              <a:t>https://vocab.nerc.ac.uk/collection/L22/current/NETT0009/</a:t>
            </a:r>
            <a:endParaRPr sz="28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32000" marR="0" lvl="0" indent="-324025" algn="l" rtl="0">
              <a:lnSpc>
                <a:spcPct val="90000"/>
              </a:lnSpc>
              <a:spcBef>
                <a:spcPts val="1416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Noto Sans Symbols"/>
              <a:buChar char="●"/>
              <a:defRPr/>
            </a:pPr>
            <a:r>
              <a:rPr lang="es-ES" sz="32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Sampling net gear deployment (B07): Vertical tow</a:t>
            </a:r>
            <a:endParaRPr sz="32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64000" lvl="1" indent="-324031" algn="l" rtl="0">
              <a:spcBef>
                <a:spcPts val="1133"/>
              </a:spcBef>
              <a:spcAft>
                <a:spcPts val="1600"/>
              </a:spcAft>
              <a:buClr>
                <a:srgbClr val="000000"/>
              </a:buClr>
              <a:buSzPct val="75000"/>
              <a:buFont typeface="Noto Sans Symbols"/>
              <a:buChar char="−"/>
              <a:defRPr/>
            </a:pPr>
            <a:r>
              <a:rPr lang="es-ES" sz="2800" b="0" u="sng" strike="noStrike" spc="0">
                <a:solidFill>
                  <a:srgbClr val="000000"/>
                </a:solidFill>
                <a:latin typeface="Arial"/>
                <a:ea typeface="Arial"/>
                <a:cs typeface="Arial"/>
                <a:hlinkClick r:id="rId8" tooltip=""/>
              </a:rPr>
              <a:t>https://vocab.nerc.ac.uk/collection/B07/current/NDT001/</a:t>
            </a:r>
            <a:endParaRPr sz="28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74019895" name="Google Shape;147;p8"/>
          <p:cNvPicPr/>
          <p:nvPr/>
        </p:nvPicPr>
        <p:blipFill rotWithShape="1">
          <a:blip r:embed="rId9">
            <a:alphaModFix/>
          </a:blip>
          <a:srcRect l="0" t="29473" r="0" b="33634"/>
          <a:stretch/>
        </p:blipFill>
        <p:spPr bwMode="auto">
          <a:xfrm>
            <a:off x="6966425" y="1654467"/>
            <a:ext cx="5050658" cy="130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149031" name="Google Shape;148;p8"/>
          <p:cNvPicPr/>
          <p:nvPr/>
        </p:nvPicPr>
        <p:blipFill rotWithShape="1">
          <a:blip r:embed="rId10">
            <a:alphaModFix/>
          </a:blip>
          <a:srcRect l="0" t="0" r="0" b="0"/>
          <a:stretch/>
        </p:blipFill>
        <p:spPr bwMode="auto">
          <a:xfrm>
            <a:off x="6801842" y="3570166"/>
            <a:ext cx="2515750" cy="2264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601992" name="Google Shape;149;p8"/>
          <p:cNvPicPr/>
          <p:nvPr/>
        </p:nvPicPr>
        <p:blipFill rotWithShape="1">
          <a:blip r:embed="rId11">
            <a:alphaModFix/>
          </a:blip>
          <a:srcRect l="0" t="0" r="0" b="0"/>
          <a:stretch/>
        </p:blipFill>
        <p:spPr bwMode="auto">
          <a:xfrm>
            <a:off x="9665914" y="3267138"/>
            <a:ext cx="2441732" cy="2741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6354670" name="Google Shape;155;p9"/>
          <p:cNvSpPr txBox="1"/>
          <p:nvPr>
            <p:ph type="title"/>
          </p:nvPr>
        </p:nvSpPr>
        <p:spPr bwMode="auto">
          <a:xfrm>
            <a:off x="609562" y="273422"/>
            <a:ext cx="10971684" cy="1144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Vocabularies Example:</a:t>
            </a:r>
            <a:br>
              <a:rPr lang="es-ES" sz="4400" b="0" strike="noStrike" spc="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r>
              <a:rPr lang="es-ES" sz="3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Natural Environment Research Council, del Reino Unido</a:t>
            </a:r>
            <a:endParaRPr sz="30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6780696" name="Google Shape;156;p9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522481" y="1306158"/>
            <a:ext cx="10589837" cy="685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7909786" name="Google Shape;187;p13"/>
          <p:cNvSpPr txBox="1"/>
          <p:nvPr>
            <p:ph type="title"/>
          </p:nvPr>
        </p:nvSpPr>
        <p:spPr bwMode="auto">
          <a:xfrm>
            <a:off x="522481" y="-171106"/>
            <a:ext cx="10972119" cy="114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Why these efforts?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02106694" name="Google Shape;188;p13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3166674" y="2040653"/>
            <a:ext cx="3146646" cy="4720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556665" name="Google Shape;189;p13"/>
          <p:cNvPicPr/>
          <p:nvPr/>
        </p:nvPicPr>
        <p:blipFill rotWithShape="1">
          <a:blip r:embed="rId4">
            <a:alphaModFix/>
          </a:blip>
          <a:srcRect l="26377" t="0" r="27858" b="0"/>
          <a:stretch/>
        </p:blipFill>
        <p:spPr bwMode="auto">
          <a:xfrm>
            <a:off x="8359710" y="2002777"/>
            <a:ext cx="2177007" cy="4757901"/>
          </a:xfrm>
          <a:prstGeom prst="rect">
            <a:avLst/>
          </a:prstGeom>
          <a:noFill/>
          <a:ln>
            <a:noFill/>
          </a:ln>
        </p:spPr>
      </p:pic>
      <p:sp>
        <p:nvSpPr>
          <p:cNvPr id="1392903739" name="Google Shape;190;p13"/>
          <p:cNvSpPr txBox="1"/>
          <p:nvPr/>
        </p:nvSpPr>
        <p:spPr bwMode="auto">
          <a:xfrm rot="-5400002">
            <a:off x="-1282692" y="3970288"/>
            <a:ext cx="4789852" cy="795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40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Samplig Devices</a:t>
            </a:r>
            <a:endParaRPr sz="40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0597811" name="Google Shape;191;p13"/>
          <p:cNvSpPr txBox="1"/>
          <p:nvPr/>
        </p:nvSpPr>
        <p:spPr bwMode="auto">
          <a:xfrm>
            <a:off x="4049234" y="1306158"/>
            <a:ext cx="2089927" cy="41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CUFES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19606498" name="Google Shape;192;p13"/>
          <p:cNvSpPr txBox="1"/>
          <p:nvPr/>
        </p:nvSpPr>
        <p:spPr bwMode="auto">
          <a:xfrm>
            <a:off x="8751571" y="1306158"/>
            <a:ext cx="2089927" cy="418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CALVET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3912980" name="Google Shape;197;p14"/>
          <p:cNvSpPr txBox="1"/>
          <p:nvPr>
            <p:ph type="title"/>
          </p:nvPr>
        </p:nvSpPr>
        <p:spPr bwMode="auto">
          <a:xfrm>
            <a:off x="522481" y="-171106"/>
            <a:ext cx="10972119" cy="114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 Ecosystem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62318272" name="Google Shape;198;p14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43539" y="1391059"/>
            <a:ext cx="12190808" cy="5139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1753225" name="Google Shape;203;p15"/>
          <p:cNvSpPr txBox="1"/>
          <p:nvPr>
            <p:ph type="title"/>
          </p:nvPr>
        </p:nvSpPr>
        <p:spPr bwMode="auto">
          <a:xfrm>
            <a:off x="0" y="-97961"/>
            <a:ext cx="12104163" cy="114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 dissemination: Geoserver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3110686" name="Google Shape;204;p15"/>
          <p:cNvSpPr/>
          <p:nvPr/>
        </p:nvSpPr>
        <p:spPr bwMode="auto">
          <a:xfrm>
            <a:off x="87080" y="1480313"/>
            <a:ext cx="5486059" cy="608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Spatial data infraestructure (SDI)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Direct connection postgresql 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742680" marR="0" lvl="1" indent="-28548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–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PostGIS Support 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Limited catalogue services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OGC standard services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742680" marR="0" lvl="1" indent="-28548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–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Web map service (WMS)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742680" marR="0" lvl="1" indent="-28548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–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Web feature service (WFS)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  <a:defRPr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19483320" name="Google Shape;205;p15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5921461" y="1219081"/>
            <a:ext cx="6182702" cy="2873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983185" name="Google Shape;206;p15"/>
          <p:cNvPicPr/>
          <p:nvPr/>
        </p:nvPicPr>
        <p:blipFill rotWithShape="1">
          <a:blip r:embed="rId4">
            <a:alphaModFix/>
          </a:blip>
          <a:srcRect l="0" t="0" r="0" b="0"/>
          <a:stretch/>
        </p:blipFill>
        <p:spPr bwMode="auto">
          <a:xfrm>
            <a:off x="5834381" y="4266786"/>
            <a:ext cx="3221971" cy="2351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247237" name="Google Shape;207;p15"/>
          <p:cNvPicPr/>
          <p:nvPr/>
        </p:nvPicPr>
        <p:blipFill rotWithShape="1">
          <a:blip r:embed="rId5">
            <a:alphaModFix/>
          </a:blip>
          <a:srcRect l="0" t="0" r="0" b="0"/>
          <a:stretch/>
        </p:blipFill>
        <p:spPr bwMode="auto">
          <a:xfrm>
            <a:off x="9143433" y="4266786"/>
            <a:ext cx="3070887" cy="2351086"/>
          </a:xfrm>
          <a:prstGeom prst="rect">
            <a:avLst/>
          </a:prstGeom>
          <a:noFill/>
          <a:ln>
            <a:noFill/>
          </a:ln>
        </p:spPr>
      </p:pic>
      <p:sp>
        <p:nvSpPr>
          <p:cNvPr id="528404992" name="Google Shape;208;p15"/>
          <p:cNvSpPr txBox="1"/>
          <p:nvPr/>
        </p:nvSpPr>
        <p:spPr bwMode="auto">
          <a:xfrm>
            <a:off x="5921461" y="4266786"/>
            <a:ext cx="1044963" cy="43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WMS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6028912" name="Google Shape;209;p15"/>
          <p:cNvSpPr txBox="1"/>
          <p:nvPr/>
        </p:nvSpPr>
        <p:spPr bwMode="auto">
          <a:xfrm>
            <a:off x="9230512" y="4266786"/>
            <a:ext cx="1044963" cy="435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WFS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940178" name="Google Shape;220;p17"/>
          <p:cNvSpPr txBox="1"/>
          <p:nvPr>
            <p:ph type="title"/>
          </p:nvPr>
        </p:nvSpPr>
        <p:spPr bwMode="auto">
          <a:xfrm>
            <a:off x="0" y="-97961"/>
            <a:ext cx="12104163" cy="114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 dissemination: Geonetwork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4049596" name="Google Shape;221;p17"/>
          <p:cNvSpPr/>
          <p:nvPr/>
        </p:nvSpPr>
        <p:spPr bwMode="auto">
          <a:xfrm>
            <a:off x="87080" y="2133393"/>
            <a:ext cx="4876497" cy="342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Data catalogue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742680" marR="0" lvl="1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–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Human Interface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Map visualization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Filter and download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742680" marR="0" lvl="1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–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Machine (supervised)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Catalogue Service (CSW)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Filter and redirect to the source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  <a:defRPr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614347" name="Google Shape;222;p17"/>
          <p:cNvPicPr/>
          <p:nvPr/>
        </p:nvPicPr>
        <p:blipFill rotWithShape="1">
          <a:blip r:embed="rId3">
            <a:alphaModFix/>
          </a:blip>
          <a:srcRect l="21691" t="0" r="0" b="0"/>
          <a:stretch/>
        </p:blipFill>
        <p:spPr bwMode="auto">
          <a:xfrm>
            <a:off x="4437612" y="1430679"/>
            <a:ext cx="7745793" cy="4963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5582396" name="Google Shape;227;p18"/>
          <p:cNvSpPr txBox="1"/>
          <p:nvPr>
            <p:ph type="title"/>
          </p:nvPr>
        </p:nvSpPr>
        <p:spPr bwMode="auto">
          <a:xfrm>
            <a:off x="0" y="-97960"/>
            <a:ext cx="12104163" cy="114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 dissemination: Geonetwork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4429071" name="Google Shape;228;p18"/>
          <p:cNvSpPr/>
          <p:nvPr/>
        </p:nvSpPr>
        <p:spPr bwMode="auto">
          <a:xfrm>
            <a:off x="87079" y="2133392"/>
            <a:ext cx="4876497" cy="342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Data catalogue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742680" marR="0" lvl="1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–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Human Interface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Map visualization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Filter and download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742680" marR="0" lvl="1" indent="-285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–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Machine (supervised)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Catalogue Service (CSW)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•"/>
              <a:defRPr/>
            </a:pPr>
            <a:r>
              <a:rPr lang="es-ES" sz="1800" b="0" i="0" u="none" strike="noStrike" cap="none" spc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Filter and redirect to the source</a:t>
            </a: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  <a:defRPr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74306635" name="Google Shape;229;p18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4789416" y="1219080"/>
            <a:ext cx="7402261" cy="5398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1047025" name="Google Shape;214;p16"/>
          <p:cNvSpPr txBox="1"/>
          <p:nvPr>
            <p:ph type="title"/>
          </p:nvPr>
        </p:nvSpPr>
        <p:spPr bwMode="auto">
          <a:xfrm>
            <a:off x="522480" y="-171105"/>
            <a:ext cx="10972118" cy="114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 Ecosystem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55356583" name="Google Shape;215;p16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43538" y="1391058"/>
            <a:ext cx="12190807" cy="5139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3033610" name="Google Shape;272;p21"/>
          <p:cNvSpPr txBox="1"/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pPr>
            <a:endParaRPr/>
          </a:p>
        </p:txBody>
      </p:sp>
      <p:sp>
        <p:nvSpPr>
          <p:cNvPr id="2093800489" name="Google Shape;273;p21"/>
          <p:cNvSpPr txBox="1"/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2800"/>
              <a:buNone/>
              <a:defRPr/>
            </a:pPr>
            <a:endParaRPr/>
          </a:p>
        </p:txBody>
      </p:sp>
      <p:pic>
        <p:nvPicPr>
          <p:cNvPr id="663816151" name="Google Shape;274;p21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0" y="6135"/>
            <a:ext cx="12191999" cy="6845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9637835" name="Google Shape;280;p22"/>
          <p:cNvSpPr txBox="1"/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pPr>
            <a:endParaRPr/>
          </a:p>
        </p:txBody>
      </p:sp>
      <p:pic>
        <p:nvPicPr>
          <p:cNvPr id="1927577360" name="Google Shape;281;p22"/>
          <p:cNvPicPr/>
          <p:nvPr>
            <p:ph type="body" idx="1"/>
          </p:nvPr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5188" y="31749"/>
            <a:ext cx="12220186" cy="6861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7417193" name="Google Shape;287;p23"/>
          <p:cNvSpPr txBox="1"/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pPr>
            <a:endParaRPr/>
          </a:p>
        </p:txBody>
      </p:sp>
      <p:sp>
        <p:nvSpPr>
          <p:cNvPr id="1142802182" name="Google Shape;288;p23"/>
          <p:cNvSpPr txBox="1"/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2800"/>
              <a:buNone/>
              <a:defRPr/>
            </a:pPr>
            <a:endParaRPr/>
          </a:p>
        </p:txBody>
      </p:sp>
      <p:pic>
        <p:nvPicPr>
          <p:cNvPr id="737936217" name="Google Shape;289;p23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0" y="1673"/>
            <a:ext cx="12191999" cy="6854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21281705" name="Google Shape;330;h62f11c9ccbba16e2_0_0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147625" y="964825"/>
            <a:ext cx="11896751" cy="4928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9692168" name="Google Shape;197;p14"/>
          <p:cNvSpPr txBox="1"/>
          <p:nvPr>
            <p:ph type="title"/>
          </p:nvPr>
        </p:nvSpPr>
        <p:spPr bwMode="auto">
          <a:xfrm>
            <a:off x="522480" y="-171105"/>
            <a:ext cx="10972118" cy="114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 Ecosystem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26155748" name="Google Shape;336;h62f11c9ccbba16e2_0_13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129050" y="889525"/>
            <a:ext cx="11933900" cy="50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2297986" name="Google Shape;197;p14"/>
          <p:cNvSpPr txBox="1"/>
          <p:nvPr>
            <p:ph type="title"/>
          </p:nvPr>
        </p:nvSpPr>
        <p:spPr bwMode="auto">
          <a:xfrm>
            <a:off x="522480" y="-171105"/>
            <a:ext cx="10972118" cy="114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/>
            </a:pPr>
            <a:r>
              <a:rPr lang="es-ES" sz="4400" b="0" strike="noStrik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 Ecosystem</a:t>
            </a:r>
            <a:endParaRPr sz="4400" b="0" strike="noStrik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1482147" name="Google Shape;295;hc20981ce6a48a8e_0_33"/>
          <p:cNvSpPr txBox="1"/>
          <p:nvPr>
            <p:ph type="title"/>
          </p:nvPr>
        </p:nvSpPr>
        <p:spPr bwMode="auto"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s-E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Image analysis</a:t>
            </a:r>
            <a:endParaRPr/>
          </a:p>
        </p:txBody>
      </p:sp>
      <p:pic>
        <p:nvPicPr>
          <p:cNvPr id="546930921" name="Google Shape;296;hc20981ce6a48a8e_0_33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838200" y="1989375"/>
            <a:ext cx="2419350" cy="26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153576" name="Google Shape;297;hc20981ce6a48a8e_0_33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6792700" y="259900"/>
            <a:ext cx="4219576" cy="5172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3918138" name="Google Shape;298;hc20981ce6a48a8e_0_33"/>
          <p:cNvSpPr txBox="1"/>
          <p:nvPr/>
        </p:nvSpPr>
        <p:spPr bwMode="auto">
          <a:xfrm>
            <a:off x="6792699" y="5431974"/>
            <a:ext cx="4219859" cy="1094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s-ES" sz="1300" b="0" i="0" u="none" strike="noStrike" cap="none" spc="0">
                <a:solidFill>
                  <a:srgbClr val="262626"/>
                </a:solidFill>
                <a:latin typeface="Arial"/>
                <a:ea typeface="Arial"/>
                <a:cs typeface="Arial"/>
              </a:rPr>
              <a:t>Results of applying the Canny algorithm for edge detection and cell counting in phytoplankton photographs taken with a FlowCam. Source: own work.</a:t>
            </a:r>
            <a:endParaRPr sz="1300">
              <a:solidFill>
                <a:srgbClr val="262626"/>
              </a:solidFill>
            </a:endParaRPr>
          </a:p>
        </p:txBody>
      </p:sp>
      <p:sp>
        <p:nvSpPr>
          <p:cNvPr id="324670905" name="Google Shape;299;hc20981ce6a48a8e_0_33"/>
          <p:cNvSpPr txBox="1"/>
          <p:nvPr/>
        </p:nvSpPr>
        <p:spPr bwMode="auto">
          <a:xfrm>
            <a:off x="838198" y="4627800"/>
            <a:ext cx="2419859" cy="1322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s-ES" sz="1300" b="0" i="0" u="none" strike="noStrike" cap="none" spc="0">
                <a:solidFill>
                  <a:srgbClr val="262626"/>
                </a:solidFill>
                <a:latin typeface="Arial"/>
                <a:ea typeface="Arial"/>
                <a:cs typeface="Arial"/>
              </a:rPr>
              <a:t>Examples of individual phytoplankton cells and phytoplankton cell colonies captured using a FlowCam. Source: own work.</a:t>
            </a:r>
            <a:endParaRPr sz="1300">
              <a:solidFill>
                <a:srgbClr val="26262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41682359" name="Google Shape;305;hc20981ce6a48a8e_0_10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83075" y="2969075"/>
            <a:ext cx="4714875" cy="264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659602" name="Google Shape;306;hc20981ce6a48a8e_0_10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6523250" y="615025"/>
            <a:ext cx="4895849" cy="369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6850285" name="Google Shape;307;hc20981ce6a48a8e_0_10"/>
          <p:cNvSpPr txBox="1"/>
          <p:nvPr/>
        </p:nvSpPr>
        <p:spPr bwMode="auto">
          <a:xfrm>
            <a:off x="530675" y="5783024"/>
            <a:ext cx="50346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300" b="0" i="0" u="none" strike="noStrike" cap="none" spc="0">
                <a:solidFill>
                  <a:srgbClr val="262626"/>
                </a:solidFill>
                <a:latin typeface="Arial"/>
                <a:ea typeface="Arial"/>
                <a:cs typeface="Arial"/>
              </a:rPr>
              <a:t>Results of applying YOLOv8 to frames from the AMORES project video without any specific training. Source: Own work.</a:t>
            </a:r>
            <a:endParaRPr sz="1300">
              <a:solidFill>
                <a:srgbClr val="262626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2100924906" name="Google Shape;308;hc20981ce6a48a8e_0_10"/>
          <p:cNvSpPr txBox="1"/>
          <p:nvPr/>
        </p:nvSpPr>
        <p:spPr bwMode="auto">
          <a:xfrm>
            <a:off x="6504225" y="4572000"/>
            <a:ext cx="4896000" cy="17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300" b="0" i="0" u="none" strike="noStrike" cap="none" spc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Detection results following specific training of DS-YOLO (based on YOLOv5) for benthic megafauna.</a:t>
            </a:r>
            <a:endParaRPr sz="1300" b="1">
              <a:solidFill>
                <a:srgbClr val="262626"/>
              </a:solidFill>
            </a:endParaRPr>
          </a:p>
          <a:p>
            <a:pPr marL="0" lvl="0" indent="0" algn="l" rtl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s-ES" sz="1300">
                <a:solidFill>
                  <a:srgbClr val="262626"/>
                </a:solidFill>
              </a:rPr>
              <a:t>Source: Wang et al. (2024). </a:t>
            </a:r>
            <a:r>
              <a:rPr lang="es-ES" sz="1300" i="1">
                <a:solidFill>
                  <a:srgbClr val="262626"/>
                </a:solidFill>
              </a:rPr>
              <a:t>Quantitative detection algorithm for deep-sea megabenthic organisms based on improved YOLOv5</a:t>
            </a:r>
            <a:r>
              <a:rPr lang="es-ES" sz="1300">
                <a:solidFill>
                  <a:srgbClr val="262626"/>
                </a:solidFill>
              </a:rPr>
              <a:t>. Frontiers in Marine Science, 11. https://doi.org/10.3389/fmars.2024.1301024</a:t>
            </a:r>
            <a:endParaRPr sz="1300">
              <a:solidFill>
                <a:srgbClr val="262626"/>
              </a:solidFill>
            </a:endParaRPr>
          </a:p>
        </p:txBody>
      </p:sp>
      <p:sp>
        <p:nvSpPr>
          <p:cNvPr id="1886798795" name="Google Shape;309;hc20981ce6a48a8e_0_10"/>
          <p:cNvSpPr txBox="1"/>
          <p:nvPr/>
        </p:nvSpPr>
        <p:spPr bwMode="auto">
          <a:xfrm>
            <a:off x="81649" y="843649"/>
            <a:ext cx="6735960" cy="954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s-ES" sz="4400" b="0" i="0" u="none" strike="noStrike" cap="none" spc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Computer vision in video</a:t>
            </a:r>
            <a:endParaRPr sz="4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0212587" name="Google Shape;55;h62f11c9ccbba16e2_0_116"/>
          <p:cNvSpPr txBox="1"/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rPr lang="es-ES"/>
              <a:t>Conclusions</a:t>
            </a:r>
            <a:endParaRPr/>
          </a:p>
        </p:txBody>
      </p:sp>
      <p:sp>
        <p:nvSpPr>
          <p:cNvPr id="1408651748" name="Google Shape;56;h62f11c9ccbba16e2_0_116"/>
          <p:cNvSpPr txBox="1"/>
          <p:nvPr>
            <p:ph type="body" idx="1"/>
          </p:nvPr>
        </p:nvSpPr>
        <p:spPr bwMode="auto"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2835"/>
              </a:spcAft>
              <a:defRPr/>
            </a:pPr>
            <a:r>
              <a:rPr lang="es-ES" sz="24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</a:rPr>
              <a:t>We are moving from FAIR for people to FAIR for machines (AI-ready).</a:t>
            </a:r>
            <a:endParaRPr sz="2400" b="0" i="0" u="none" strike="noStrike" cap="none" spc="0">
              <a:solidFill>
                <a:schemeClr val="dk2"/>
              </a:solidFill>
              <a:latin typeface="Arial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2835"/>
              </a:spcAft>
              <a:defRPr/>
            </a:pPr>
            <a:r>
              <a:rPr lang="es-ES" sz="24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</a:rPr>
              <a:t>These advances enable us to accelerate knowledge-generation processes as an institution.</a:t>
            </a:r>
            <a:endParaRPr sz="2400" b="0" i="0" u="none" strike="noStrike" cap="none" spc="0">
              <a:solidFill>
                <a:schemeClr val="dk2"/>
              </a:solidFill>
              <a:latin typeface="Arial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2835"/>
              </a:spcAft>
              <a:defRPr/>
            </a:pPr>
            <a:r>
              <a:rPr lang="es-ES" sz="24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</a:rPr>
              <a:t>Making data available in this way means it can be used by other sectors of society, thereby amplifying the impact of data.</a:t>
            </a:r>
            <a:endParaRPr lang="es-ES"/>
          </a:p>
        </p:txBody>
      </p:sp>
      <p:sp>
        <p:nvSpPr>
          <p:cNvPr id="1842319132" name="Rectángulo 3"/>
          <p:cNvSpPr/>
          <p:nvPr/>
        </p:nvSpPr>
        <p:spPr bwMode="auto">
          <a:xfrm rot="0" flipH="0" flipV="0">
            <a:off x="403917" y="5183797"/>
            <a:ext cx="11292619" cy="12455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54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>
              <a:highlight>
                <a:srgbClr val="FFFF00"/>
              </a:highlight>
            </a:endParaRPr>
          </a:p>
        </p:txBody>
      </p:sp>
      <p:grpSp>
        <p:nvGrpSpPr>
          <p:cNvPr id="1821557916" name="Google Shape;67;p1"/>
          <p:cNvGrpSpPr/>
          <p:nvPr/>
        </p:nvGrpSpPr>
        <p:grpSpPr bwMode="auto">
          <a:xfrm>
            <a:off x="659158" y="5421600"/>
            <a:ext cx="8192160" cy="657360"/>
            <a:chOff x="15840" y="4968000"/>
            <a:chExt cx="8192160" cy="657360"/>
          </a:xfrm>
        </p:grpSpPr>
        <p:grpSp>
          <p:nvGrpSpPr>
            <p:cNvPr id="1534188845" name="Google Shape;68;p1"/>
            <p:cNvGrpSpPr/>
            <p:nvPr/>
          </p:nvGrpSpPr>
          <p:grpSpPr bwMode="auto">
            <a:xfrm>
              <a:off x="6385320" y="5067720"/>
              <a:ext cx="1822680" cy="457200"/>
              <a:chOff x="6385320" y="5067720"/>
              <a:chExt cx="1822680" cy="457200"/>
            </a:xfrm>
          </p:grpSpPr>
          <p:sp>
            <p:nvSpPr>
              <p:cNvPr id="1884408176" name="Google Shape;69;p1"/>
              <p:cNvSpPr/>
              <p:nvPr/>
            </p:nvSpPr>
            <p:spPr bwMode="auto">
              <a:xfrm>
                <a:off x="6438600" y="5106960"/>
                <a:ext cx="269280" cy="3866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3" tIns="91423" rIns="91423" bIns="91423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endParaRPr sz="1400" b="0" i="0" u="none" strike="noStrike" cap="none" spc="0">
                  <a:solidFill>
                    <a:srgbClr val="000000"/>
                  </a:solidFill>
                  <a:latin typeface="Arial"/>
                  <a:ea typeface="Arial"/>
                  <a:cs typeface="Arial"/>
                </a:endParaRPr>
              </a:p>
            </p:txBody>
          </p:sp>
          <p:pic>
            <p:nvPicPr>
              <p:cNvPr id="347895072" name="Google Shape;70;p1"/>
              <p:cNvPicPr/>
              <p:nvPr/>
            </p:nvPicPr>
            <p:blipFill rotWithShape="1">
              <a:blip r:embed="rId3">
                <a:alphaModFix/>
              </a:blip>
              <a:srcRect l="0" t="0" r="0" b="0"/>
              <a:stretch/>
            </p:blipFill>
            <p:spPr bwMode="auto">
              <a:xfrm>
                <a:off x="6385320" y="5067720"/>
                <a:ext cx="182268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106562978" name="Google Shape;71;p1"/>
            <p:cNvPicPr/>
            <p:nvPr/>
          </p:nvPicPr>
          <p:blipFill rotWithShape="1">
            <a:blip r:embed="rId4">
              <a:alphaModFix/>
            </a:blip>
            <a:srcRect l="0" t="0" r="0" b="0"/>
            <a:stretch/>
          </p:blipFill>
          <p:spPr bwMode="auto">
            <a:xfrm>
              <a:off x="2343598" y="4996440"/>
              <a:ext cx="2710440" cy="6285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2739113" name="Google Shape;72;p1"/>
            <p:cNvPicPr/>
            <p:nvPr/>
          </p:nvPicPr>
          <p:blipFill rotWithShape="1">
            <a:blip r:embed="rId5">
              <a:alphaModFix/>
            </a:blip>
            <a:srcRect l="0" t="0" r="0" b="0"/>
            <a:stretch/>
          </p:blipFill>
          <p:spPr bwMode="auto">
            <a:xfrm>
              <a:off x="4731118" y="4968000"/>
              <a:ext cx="1435680" cy="657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768614" name="Google Shape;73;p1"/>
            <p:cNvPicPr/>
            <p:nvPr/>
          </p:nvPicPr>
          <p:blipFill rotWithShape="1">
            <a:blip r:embed="rId6">
              <a:alphaModFix/>
            </a:blip>
            <a:srcRect l="0" t="0" r="0" b="0"/>
            <a:stretch/>
          </p:blipFill>
          <p:spPr bwMode="auto">
            <a:xfrm>
              <a:off x="15840" y="5038920"/>
              <a:ext cx="2208240" cy="5716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41646653" name="Google Shape;75;p1"/>
          <p:cNvPicPr/>
          <p:nvPr/>
        </p:nvPicPr>
        <p:blipFill rotWithShape="1">
          <a:blip r:embed="rId7">
            <a:alphaModFix/>
          </a:blip>
          <a:srcRect l="0" t="23513" r="3382" b="29736"/>
          <a:stretch/>
        </p:blipFill>
        <p:spPr bwMode="auto">
          <a:xfrm>
            <a:off x="8887318" y="5474520"/>
            <a:ext cx="2033640" cy="55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929249" name="Google Shape;76;p1"/>
          <p:cNvPicPr/>
          <p:nvPr/>
        </p:nvPicPr>
        <p:blipFill rotWithShape="1">
          <a:blip r:embed="rId8">
            <a:alphaModFix/>
          </a:blip>
          <a:srcRect l="0" t="0" r="0" b="0"/>
          <a:stretch/>
        </p:blipFill>
        <p:spPr bwMode="auto">
          <a:xfrm>
            <a:off x="10920957" y="5474520"/>
            <a:ext cx="488475" cy="4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1604792" name="Google Shape;342;p24"/>
          <p:cNvPicPr/>
          <p:nvPr/>
        </p:nvPicPr>
        <p:blipFill rotWithShape="1">
          <a:blip r:embed="rId3">
            <a:alphaModFix/>
          </a:blip>
          <a:srcRect l="0" t="0" r="0" b="0"/>
          <a:stretch/>
        </p:blipFill>
        <p:spPr bwMode="auto">
          <a:xfrm>
            <a:off x="56166" y="8707"/>
            <a:ext cx="12140737" cy="6857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_rels/theme3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3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ONLYOFFICE/10.0.0.169</Application>
  <PresentationFormat>On-screen Show (4:3)</PresentationFormat>
  <Paragraphs>0</Paragraphs>
  <Slides>24</Slides>
  <Notes>24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  <cp:revision>3</cp:revision>
  <dcterms:modified xsi:type="dcterms:W3CDTF">2026-10-27T12:15:49Z</dcterms:modified>
</cp:coreProperties>
</file>