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73" r:id="rId4"/>
    <p:sldId id="274" r:id="rId5"/>
    <p:sldId id="258" r:id="rId6"/>
    <p:sldId id="276" r:id="rId7"/>
    <p:sldId id="259" r:id="rId8"/>
    <p:sldId id="275" r:id="rId9"/>
    <p:sldId id="260" r:id="rId10"/>
    <p:sldId id="261" r:id="rId11"/>
    <p:sldId id="264" r:id="rId12"/>
    <p:sldId id="266" r:id="rId13"/>
    <p:sldId id="263" r:id="rId14"/>
    <p:sldId id="267" r:id="rId15"/>
    <p:sldId id="268" r:id="rId16"/>
    <p:sldId id="269" r:id="rId17"/>
    <p:sldId id="272" r:id="rId18"/>
    <p:sldId id="271"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8" d="100"/>
          <a:sy n="108" d="100"/>
        </p:scale>
        <p:origin x="678"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884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(0:15) Buenas tardes. Cómo hemos metido el ordenador cuántico QMIO del CESGA en una pila de software estándar, QDMI, cuánto cuesta y qué hemos aprendido para el propio estándar. Sin fórmulas.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(0:45) QMIO: procesador superconductor de 32 qubits de Oxford Quantum Circuits, junto al supercomputador del CESGA y accesible como una partición de Slurm más. Se calibra a diario porque sus qubits se desajustan. Para esta charla: es un recurso más del sistema HPC.</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(0:45) Lo que viene a CESGA: un QPU de IQM de 54 qubits y otro de 5 qubits, sintonizable, para investigación básica, en la nueva sede. Llegan con QDMI de serie. Lo que cuento hoy es cómo dejar también a QMIO detrás de esa misma interfaz, para que todas nuestras máquinas se usen igual.</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500942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(0:45) La visión: los algoritmos útiles serán híbridos. El QPU será un acelerador de ciertos kernels, como hoy la GPU. Y como un único QPU grande es difícil, la vía es la computación cuántica distribuida: varios QPUs y CPUs unidos por red clásica y cuántica. Para eso, cada QPU tiene que integrarse como cualquier otro recurso del centro. Ahí entra QDMI.</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507620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(0:45) Para quien gestiona infraestructura: cada centro integra sus procesadores cuánticos a su manera y cada integración se rehace. En Europa, con los sitios cuánticos de EuroHPC y proyectos como QEX, queremos acceder a varios sistemas y compararlos con el mismo software, entre máquinas y entre centros. Eso pide una interfaz común. La pregunta de la charla: ¿puede entrar un QPU sin endpoint remoto, como QMIO, y a qué coste? Adelanto la respuesta: 0,08 milisegundos por trabajo.</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(0:45) La pila de software de Múnich: un único punto de entrada a varias tecnologías de QPU, con compilación que usa la calibración del día y pensada para vivir dentro del centro HPC. En el LRZ ya funciona: portal web, línea de comandos y trabajos híbridos con el supercomputador. Lo desarrollan el LRZ y la TUM en Munich Quantum Valley, y es abierto: QDMI y el Munich Quantum Toolkit. La pieza que conecta todo con el hardware es QDMI.</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04526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(1:30) QDMI en la pila de Múnich: el circuito pasa por pases de compilación genéricos y luego por pases específicos del dispositivo. Esos pases necesitan saber cómo es la máquina hoy: conectividad, fidelidades, tiempos. Lo consultan a través de QDMI, con las librerías FoMaC (figuras de mérito y restricciones). La ejecución baja por la misma interfaz a cualquier dispositivo, y los resultados vuelven. Un solo punto de entrada para todas las máquinas. Nace en Alemania, en Munich Quantum Valley y el SPP 2514; IQM lo usa en producción en el LRZ; y con este trabajo llega a CESGA, donde además QMIO-II viene con QDMI de serie.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(1:00) Lo especial de QMIO: no tiene un endpoint remoto de envío y consulta; la ejecución es una llamada síncrona dentro del proceso. Por eso cliente, driver y device tienen que correr dentro de una allocation de la partición qpu. La autenticación ocurre antes, en el login por SSH, y no llega al device.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(1:15) La solución: el device es una librería en C con un intérprete de Python embebido. Debajo está la cadena de QMIO: qmiotools, que es un backend de Qiskit, y qmio-run, que manda el trabajo por ZeroMQ al nodo de control, donde QAT, el compilador de OQC, lo convierte en pulsos. El device solo conoce tres puntos de entrada: crear el backend, leer metadatos y enviar un trabajo; por eso es una plantilla para cualquier QPU con backend de Qiskit.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(1:00) ¿Funciona? Metadatos por QDMI: 32 qubits, seis operaciones nativas, sitios y T1 por qubit. Y la ejecución completa: cliente, driver, device y QMIO dentro de una allocation de la partición qpu. 180 trabajos GHZ de 3 qubits el 22 de octubre, cero fallos, en torno al 72 % de los resultados donde deben estar.</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(1:45) ¿Cuánto cuesta? Mismo circuito por QDMI y llamando a qmiotools directamente, intercalados en la misma allocation, 360 trabajos entre 100 y 10 000 shots. El overhead se mide dentro de cada trabajo con marcas de tiempo en cliente, device en C y Python, así que la variabilidad de la QPU se cancela. Resultado: 0,08 ms por trabajo y plano con los shots. Lo caro es el transpile de Qiskit, unos 200 ms. Y los resultados por QDMI y directos no se distinguen más allá del ruido. Lo que sí cambia el resultado es qué qubits eliges, no el camino de software (backup). 'Execution' incluye qmiotools, ZMQ y la QPU, no es tiempo puro de QPU. Para dar escala: el primer diseño de QMIO metía el nodo de control como nodo de Slurm y cada circuito costaba entre 1 y 3 segundos solo de planificación; por eso se pasó a un gateway con ZeroMQ (Cacheiro et al. 2025). QDMI añade 0,08 ms: unas diez mil veces menos de lo que ya quitamos.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(1:00) Y lo que eso revela del estándar, al cargar el device con el driver de referencia: el token de sesión obligatorio, el RTLD_LOCAL que rompe los devices con Python embebido y el valor de retorno descartado, que hace que un device con la sesión fallida parezca cargado. Observados en la 1.1.0; decir claramente si se han vuelto a probar en la 1.3.x o no.</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(1:15) Con todo esto hemos publicado un comentario en el RFC de QDMI 2.0: requisitos de una implementación real fuera de Múnich. Token de sesión, propagación de errores, devices fuera de proceso, modalidad de acceso dentro de una allocation, calibración y procedencia, y autenticación delegada al sitio. Y una aclaración que os pueden preguntar: QRMI, de IBM con Pasqal, CINECA o Qilimanjaro, no compite con QDMI. QRMI resuelve el lado del gestor de colas, adquirir y liberar la QPU en Slurm; QDMI el lado del dispositivo. Nuestro punto 4 está justo en esa frontera. Sobre el punto 4: QMIO ya tiene dos modos de acceso, batch (allocation exclusiva de la qpu, hasta 2 h) e interactivo (qmio-run reserva un trabajo corto en el nodo frontal sin que el usuario lo vea). QDMI hoy no puede expresar ninguno; ahí es donde se toca con QRMI.</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(1:00) Lo que viene: migrar a QDMI 1.3.x y luego a la 2.0; sesiones atadas a una allocation; hablar con QAT directamente por RPC, sin qmiotools ni Python embebido, que además resuelve el conflicto de versiones de Python; un device de centro de datos para federar centros europeos a través de QDMI; y QMIO-II, de IQM, con QDMI de serie, junto a Finisterrae IV. Apoyo del paper de QMIO: se recomienda compilar los circuitos antes de mandarlos a la QPU y el modelo de hardware de QAT es serializable para precompilar, lo que ataca los 200 ms de transpile. Y QAT trae un hardware 'echo' para pruebas sin QPU, que haría de FakeQmio si hablamos con QAT directamente.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s-ES"/>
              <a:t>(0:30) Tres mensajes: un QPU sin endpoint remoto cabe en QDMI, la interfaz común que están adoptando los centros europeos, si el device vive dentro de la allocation; el estándar cuesta 0,08 ms por trabajo y su coste real es arquitectónico; y probar contra el driver real mejora el estándar. Gracias.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footer">
    <p:spTree>
      <p:nvGrpSpPr>
        <p:cNvPr id="1" name=""/>
        <p:cNvGrpSpPr/>
        <p:nvPr/>
      </p:nvGrpSpPr>
      <p:grpSpPr>
        <a:xfrm>
          <a:off x="0" y="0"/>
          <a:ext cx="0" cy="0"/>
          <a:chOff x="0" y="0"/>
          <a:chExt cx="0" cy="0"/>
        </a:xfrm>
      </p:grpSpPr>
      <p:pic>
        <p:nvPicPr>
          <p:cNvPr id="20" name="Logo CESGA" descr="Logo CESGA"/>
          <p:cNvPicPr>
            <a:picLocks noChangeAspect="1"/>
          </p:cNvPicPr>
          <p:nvPr userDrawn="1"/>
        </p:nvPicPr>
        <p:blipFill>
          <a:blip r:embed="rId2"/>
          <a:stretch>
            <a:fillRect/>
          </a:stretch>
        </p:blipFill>
        <p:spPr>
          <a:xfrm>
            <a:off x="91440" y="73152"/>
            <a:ext cx="1399032" cy="384048"/>
          </a:xfrm>
          <a:prstGeom prst="rect">
            <a:avLst/>
          </a:prstGeom>
        </p:spPr>
      </p:pic>
      <p:pic>
        <p:nvPicPr>
          <p:cNvPr id="21" name="Logo EuroHPC" descr="Logo EuroHPC"/>
          <p:cNvPicPr>
            <a:picLocks noChangeAspect="1"/>
          </p:cNvPicPr>
          <p:nvPr userDrawn="1"/>
        </p:nvPicPr>
        <p:blipFill>
          <a:blip r:embed="rId3"/>
          <a:stretch>
            <a:fillRect/>
          </a:stretch>
        </p:blipFill>
        <p:spPr>
          <a:xfrm>
            <a:off x="137160" y="6281928"/>
            <a:ext cx="1723119" cy="502920"/>
          </a:xfrm>
          <a:prstGeom prst="rect">
            <a:avLst/>
          </a:prstGeom>
        </p:spPr>
      </p:pic>
      <p:pic>
        <p:nvPicPr>
          <p:cNvPr id="22" name="Logo QEX" descr="Logo QEX"/>
          <p:cNvPicPr>
            <a:picLocks noChangeAspect="1"/>
          </p:cNvPicPr>
          <p:nvPr userDrawn="1"/>
        </p:nvPicPr>
        <p:blipFill>
          <a:blip r:embed="rId4"/>
          <a:stretch>
            <a:fillRect/>
          </a:stretch>
        </p:blipFill>
        <p:spPr>
          <a:xfrm>
            <a:off x="11324774" y="6309360"/>
            <a:ext cx="729761" cy="457200"/>
          </a:xfrm>
          <a:prstGeom prst="rect">
            <a:avLst/>
          </a:prstGeom>
        </p:spPr>
      </p:pic>
      <p:sp>
        <p:nvSpPr>
          <p:cNvPr id="23" name="Pie fecha"/>
          <p:cNvSpPr txBox="1"/>
          <p:nvPr userDrawn="1"/>
        </p:nvSpPr>
        <p:spPr>
          <a:xfrm>
            <a:off x="2043159" y="6565392"/>
            <a:ext cx="1097280" cy="201168"/>
          </a:xfrm>
          <a:prstGeom prst="rect">
            <a:avLst/>
          </a:prstGeom>
          <a:noFill/>
        </p:spPr>
        <p:txBody>
          <a:bodyPr wrap="none" lIns="0" tIns="0" rIns="0" bIns="0" anchor="ctr"/>
          <a:lstStyle/>
          <a:p>
            <a:pPr algn="l"/>
            <a:r>
              <a:rPr lang="en-US" sz="1000">
                <a:solidFill>
                  <a:srgbClr val="6B7A8F"/>
                </a:solidFill>
                <a:latin typeface="Calibri"/>
              </a:rPr>
              <a:t>28/10/2026</a:t>
            </a:r>
          </a:p>
        </p:txBody>
      </p:sp>
      <p:sp>
        <p:nvSpPr>
          <p:cNvPr id="24" name="Pie texto"/>
          <p:cNvSpPr txBox="1"/>
          <p:nvPr userDrawn="1"/>
        </p:nvSpPr>
        <p:spPr>
          <a:xfrm>
            <a:off x="4267047" y="6565392"/>
            <a:ext cx="3657600" cy="201168"/>
          </a:xfrm>
          <a:prstGeom prst="rect">
            <a:avLst/>
          </a:prstGeom>
          <a:noFill/>
        </p:spPr>
        <p:txBody>
          <a:bodyPr wrap="none" lIns="0" tIns="0" rIns="0" bIns="0" anchor="ctr"/>
          <a:lstStyle/>
          <a:p>
            <a:pPr algn="ctr"/>
            <a:r>
              <a:rPr lang="en-US" sz="1000">
                <a:solidFill>
                  <a:srgbClr val="6B7A8F"/>
                </a:solidFill>
                <a:latin typeface="Calibri"/>
              </a:rPr>
              <a:t>(c) QEX Consortium</a:t>
            </a:r>
          </a:p>
        </p:txBody>
      </p:sp>
      <p:sp>
        <p:nvSpPr>
          <p:cNvPr id="25" name="Pie numero"/>
          <p:cNvSpPr txBox="1"/>
          <p:nvPr userDrawn="1"/>
        </p:nvSpPr>
        <p:spPr>
          <a:xfrm>
            <a:off x="10410374" y="6565392"/>
            <a:ext cx="731520" cy="201168"/>
          </a:xfrm>
          <a:prstGeom prst="rect">
            <a:avLst/>
          </a:prstGeom>
          <a:noFill/>
        </p:spPr>
        <p:txBody>
          <a:bodyPr wrap="none" lIns="0" tIns="0" rIns="0" bIns="0" anchor="ctr"/>
          <a:lstStyle/>
          <a:p>
            <a:pPr algn="r"/>
            <a:fld id="{A1B2C3D4-0000-4000-8000-000000000001}" type="slidenum">
              <a:rPr lang="en-US" sz="1000">
                <a:solidFill>
                  <a:srgbClr val="6B7A8F"/>
                </a:solidFill>
                <a:latin typeface="Calibri"/>
              </a:rPr>
              <a:t>‹Nº›</a:t>
            </a:fld>
            <a:endParaRPr lang="en-US" sz="1000">
              <a:solidFill>
                <a:srgbClr val="6B7A8F"/>
              </a:solidFill>
              <a:latin typeface="Calibri"/>
            </a:endParaRPr>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F3A"/>
        </a:solidFill>
        <a:effectLst/>
      </p:bgPr>
    </p:bg>
    <p:spTree>
      <p:nvGrpSpPr>
        <p:cNvPr id="1" name=""/>
        <p:cNvGrpSpPr/>
        <p:nvPr/>
      </p:nvGrpSpPr>
      <p:grpSpPr>
        <a:xfrm>
          <a:off x="0" y="0"/>
          <a:ext cx="0" cy="0"/>
          <a:chOff x="0" y="0"/>
          <a:chExt cx="0" cy="0"/>
        </a:xfrm>
      </p:grpSpPr>
      <p:pic>
        <p:nvPicPr>
          <p:cNvPr id="2" name="Criostato" descr="deck24_s32_1.png"/>
          <p:cNvPicPr>
            <a:picLocks noChangeAspect="1"/>
          </p:cNvPicPr>
          <p:nvPr/>
        </p:nvPicPr>
        <p:blipFill>
          <a:blip r:embed="rId3"/>
          <a:stretch>
            <a:fillRect/>
          </a:stretch>
        </p:blipFill>
        <p:spPr>
          <a:xfrm>
            <a:off x="7863840" y="548640"/>
            <a:ext cx="4019431" cy="5669280"/>
          </a:xfrm>
          <a:prstGeom prst="rect">
            <a:avLst/>
          </a:prstGeom>
        </p:spPr>
      </p:pic>
      <p:sp>
        <p:nvSpPr>
          <p:cNvPr id="3" name="Etiqueta"/>
          <p:cNvSpPr txBox="1"/>
          <p:nvPr/>
        </p:nvSpPr>
        <p:spPr>
          <a:xfrm>
            <a:off x="731520" y="640080"/>
            <a:ext cx="7132320" cy="457200"/>
          </a:xfrm>
          <a:prstGeom prst="rect">
            <a:avLst/>
          </a:prstGeom>
          <a:noFill/>
        </p:spPr>
        <p:txBody>
          <a:bodyPr wrap="square" lIns="45720" rIns="45720" anchor="t">
            <a:spAutoFit/>
          </a:bodyPr>
          <a:lstStyle/>
          <a:p>
            <a:pPr algn="l">
              <a:spcAft>
                <a:spcPts val="560"/>
              </a:spcAft>
            </a:pPr>
            <a:r>
              <a:rPr sz="1600" b="1">
                <a:solidFill>
                  <a:srgbClr val="7FD0DA"/>
                </a:solidFill>
                <a:latin typeface="Calibri"/>
              </a:rPr>
              <a:t>IBERGRID 2026 · Santiago de Compostela · 27–29 October 2026</a:t>
            </a:r>
          </a:p>
        </p:txBody>
      </p:sp>
      <p:sp>
        <p:nvSpPr>
          <p:cNvPr id="4" name="Titulo"/>
          <p:cNvSpPr txBox="1"/>
          <p:nvPr/>
        </p:nvSpPr>
        <p:spPr>
          <a:xfrm>
            <a:off x="731520" y="1463040"/>
            <a:ext cx="7223760" cy="3108960"/>
          </a:xfrm>
          <a:prstGeom prst="rect">
            <a:avLst/>
          </a:prstGeom>
          <a:noFill/>
        </p:spPr>
        <p:txBody>
          <a:bodyPr wrap="square" lIns="45720" rIns="45720" anchor="t">
            <a:spAutoFit/>
          </a:bodyPr>
          <a:lstStyle/>
          <a:p>
            <a:pPr algn="l">
              <a:spcAft>
                <a:spcPts val="1189"/>
              </a:spcAft>
            </a:pPr>
            <a:r>
              <a:rPr sz="3400" b="1">
                <a:solidFill>
                  <a:srgbClr val="FFFFFF"/>
                </a:solidFill>
                <a:latin typeface="Calibri"/>
              </a:rPr>
              <a:t>Integrating CESGA's QMIO Quantum Processor into the Munich Quantum Software Stack through QDMI</a:t>
            </a:r>
          </a:p>
        </p:txBody>
      </p:sp>
      <p:sp>
        <p:nvSpPr>
          <p:cNvPr id="5" name="Autor"/>
          <p:cNvSpPr txBox="1"/>
          <p:nvPr/>
        </p:nvSpPr>
        <p:spPr>
          <a:xfrm>
            <a:off x="731520" y="4663440"/>
            <a:ext cx="7132320" cy="914400"/>
          </a:xfrm>
          <a:prstGeom prst="rect">
            <a:avLst/>
          </a:prstGeom>
          <a:noFill/>
        </p:spPr>
        <p:txBody>
          <a:bodyPr wrap="square" lIns="45720" rIns="45720" anchor="t">
            <a:spAutoFit/>
          </a:bodyPr>
          <a:lstStyle/>
          <a:p>
            <a:pPr algn="l">
              <a:spcAft>
                <a:spcPts val="769"/>
              </a:spcAft>
            </a:pPr>
            <a:r>
              <a:rPr sz="2200" b="1">
                <a:solidFill>
                  <a:srgbClr val="FFFFFF"/>
                </a:solidFill>
                <a:latin typeface="Calibri"/>
              </a:rPr>
              <a:t>Guillermo Díaz Camacho</a:t>
            </a:r>
          </a:p>
          <a:p>
            <a:pPr algn="l">
              <a:spcAft>
                <a:spcPts val="630"/>
              </a:spcAft>
            </a:pPr>
            <a:r>
              <a:rPr sz="1800" b="0">
                <a:solidFill>
                  <a:srgbClr val="C9D6E6"/>
                </a:solidFill>
                <a:latin typeface="Calibri"/>
              </a:rPr>
              <a:t>Quantum Computing Group, CESGA</a:t>
            </a:r>
          </a:p>
        </p:txBody>
      </p:sp>
      <p:sp>
        <p:nvSpPr>
          <p:cNvPr id="6" name="Financiacion"/>
          <p:cNvSpPr txBox="1"/>
          <p:nvPr/>
        </p:nvSpPr>
        <p:spPr>
          <a:xfrm>
            <a:off x="731520" y="5989320"/>
            <a:ext cx="7315200" cy="731520"/>
          </a:xfrm>
          <a:prstGeom prst="rect">
            <a:avLst/>
          </a:prstGeom>
          <a:noFill/>
        </p:spPr>
        <p:txBody>
          <a:bodyPr wrap="square" lIns="45720" rIns="45720" anchor="t">
            <a:spAutoFit/>
          </a:bodyPr>
          <a:lstStyle/>
          <a:p>
            <a:pPr algn="l">
              <a:spcAft>
                <a:spcPts val="384"/>
              </a:spcAft>
            </a:pPr>
            <a:r>
              <a:rPr sz="1100" b="0">
                <a:solidFill>
                  <a:srgbClr val="9FB2CC"/>
                </a:solidFill>
                <a:latin typeface="Calibri"/>
              </a:rPr>
              <a:t>This project has received funding from the European High-Performance Computing Joint Undertaking under grant agreement 101194491. CESGA is co-funded by MICIU/AEI/10.13039/501100011033, grant PCI2025-163133.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1B2A41"/>
                </a:solidFill>
                <a:latin typeface="Calibri"/>
              </a:rPr>
              <a:t>QMIO at CESGA</a:t>
            </a:r>
          </a:p>
        </p:txBody>
      </p:sp>
      <p:pic>
        <p:nvPicPr>
          <p:cNvPr id="3" name="Foto QMIO" descr="deck24_s32_2.jpg"/>
          <p:cNvPicPr>
            <a:picLocks noChangeAspect="1"/>
          </p:cNvPicPr>
          <p:nvPr/>
        </p:nvPicPr>
        <p:blipFill>
          <a:blip r:embed="rId3"/>
          <a:stretch>
            <a:fillRect/>
          </a:stretch>
        </p:blipFill>
        <p:spPr>
          <a:xfrm>
            <a:off x="640080" y="1600200"/>
            <a:ext cx="6949440" cy="3917783"/>
          </a:xfrm>
          <a:prstGeom prst="rect">
            <a:avLst/>
          </a:prstGeom>
        </p:spPr>
      </p:pic>
      <p:sp>
        <p:nvSpPr>
          <p:cNvPr id="4" name="Pie"/>
          <p:cNvSpPr txBox="1"/>
          <p:nvPr/>
        </p:nvSpPr>
        <p:spPr>
          <a:xfrm>
            <a:off x="640080" y="5577840"/>
            <a:ext cx="10881360" cy="320040"/>
          </a:xfrm>
          <a:prstGeom prst="rect">
            <a:avLst/>
          </a:prstGeom>
          <a:noFill/>
        </p:spPr>
        <p:txBody>
          <a:bodyPr wrap="square" lIns="45720" rIns="45720" anchor="t">
            <a:spAutoFit/>
          </a:bodyPr>
          <a:lstStyle/>
          <a:p>
            <a:pPr algn="l">
              <a:spcAft>
                <a:spcPts val="419"/>
              </a:spcAft>
            </a:pPr>
            <a:r>
              <a:rPr sz="1200" b="0">
                <a:solidFill>
                  <a:srgbClr val="5B6B80"/>
                </a:solidFill>
                <a:latin typeface="Calibri"/>
              </a:rPr>
              <a:t>Photo: CESGA</a:t>
            </a:r>
          </a:p>
        </p:txBody>
      </p:sp>
      <p:sp>
        <p:nvSpPr>
          <p:cNvPr id="5" name="Dato 32 qubits"/>
          <p:cNvSpPr txBox="1"/>
          <p:nvPr/>
        </p:nvSpPr>
        <p:spPr>
          <a:xfrm>
            <a:off x="7955279" y="1600200"/>
            <a:ext cx="3840480" cy="640080"/>
          </a:xfrm>
          <a:prstGeom prst="rect">
            <a:avLst/>
          </a:prstGeom>
          <a:noFill/>
        </p:spPr>
        <p:txBody>
          <a:bodyPr wrap="square" lIns="45720" rIns="45720" anchor="t">
            <a:spAutoFit/>
          </a:bodyPr>
          <a:lstStyle/>
          <a:p>
            <a:pPr algn="l">
              <a:spcAft>
                <a:spcPts val="1120"/>
              </a:spcAft>
            </a:pPr>
            <a:r>
              <a:rPr sz="3200" b="1">
                <a:solidFill>
                  <a:srgbClr val="1B8A9A"/>
                </a:solidFill>
                <a:latin typeface="Calibri"/>
              </a:rPr>
              <a:t>32 qubits</a:t>
            </a:r>
          </a:p>
        </p:txBody>
      </p:sp>
      <p:sp>
        <p:nvSpPr>
          <p:cNvPr id="6" name="Texto 32 qubits"/>
          <p:cNvSpPr txBox="1"/>
          <p:nvPr/>
        </p:nvSpPr>
        <p:spPr>
          <a:xfrm>
            <a:off x="7955279" y="2240280"/>
            <a:ext cx="3840480" cy="822960"/>
          </a:xfrm>
          <a:prstGeom prst="rect">
            <a:avLst/>
          </a:prstGeom>
          <a:noFill/>
        </p:spPr>
        <p:txBody>
          <a:bodyPr wrap="square" lIns="45720" rIns="45720" anchor="t">
            <a:spAutoFit/>
          </a:bodyPr>
          <a:lstStyle/>
          <a:p>
            <a:pPr algn="l">
              <a:spcAft>
                <a:spcPts val="630"/>
              </a:spcAft>
            </a:pPr>
            <a:r>
              <a:rPr sz="1800" b="0">
                <a:solidFill>
                  <a:srgbClr val="1B2A41"/>
                </a:solidFill>
                <a:latin typeface="Calibri"/>
              </a:rPr>
              <a:t>superconducting, from Oxford Quantum Circuits</a:t>
            </a:r>
          </a:p>
        </p:txBody>
      </p:sp>
      <p:sp>
        <p:nvSpPr>
          <p:cNvPr id="7" name="Dato A Slurm partition"/>
          <p:cNvSpPr txBox="1"/>
          <p:nvPr/>
        </p:nvSpPr>
        <p:spPr>
          <a:xfrm>
            <a:off x="7955279" y="3063240"/>
            <a:ext cx="3840480" cy="640080"/>
          </a:xfrm>
          <a:prstGeom prst="rect">
            <a:avLst/>
          </a:prstGeom>
          <a:noFill/>
        </p:spPr>
        <p:txBody>
          <a:bodyPr wrap="square" lIns="45720" rIns="45720" anchor="t">
            <a:spAutoFit/>
          </a:bodyPr>
          <a:lstStyle/>
          <a:p>
            <a:pPr algn="l">
              <a:spcAft>
                <a:spcPts val="1120"/>
              </a:spcAft>
            </a:pPr>
            <a:r>
              <a:rPr sz="3200" b="1">
                <a:solidFill>
                  <a:srgbClr val="1B8A9A"/>
                </a:solidFill>
                <a:latin typeface="Calibri"/>
              </a:rPr>
              <a:t>A Slurm partition</a:t>
            </a:r>
          </a:p>
        </p:txBody>
      </p:sp>
      <p:sp>
        <p:nvSpPr>
          <p:cNvPr id="8" name="Texto A Slurm partition"/>
          <p:cNvSpPr txBox="1"/>
          <p:nvPr/>
        </p:nvSpPr>
        <p:spPr>
          <a:xfrm>
            <a:off x="7955279" y="3703320"/>
            <a:ext cx="3840480" cy="822960"/>
          </a:xfrm>
          <a:prstGeom prst="rect">
            <a:avLst/>
          </a:prstGeom>
          <a:noFill/>
        </p:spPr>
        <p:txBody>
          <a:bodyPr wrap="square" lIns="45720" rIns="45720" anchor="t">
            <a:spAutoFit/>
          </a:bodyPr>
          <a:lstStyle/>
          <a:p>
            <a:pPr algn="l">
              <a:spcAft>
                <a:spcPts val="630"/>
              </a:spcAft>
            </a:pPr>
            <a:r>
              <a:rPr sz="1800" b="0">
                <a:solidFill>
                  <a:srgbClr val="1B2A41"/>
                </a:solidFill>
                <a:latin typeface="Calibri"/>
              </a:rPr>
              <a:t>used next to the supercomputer, like any other resource (qpu)</a:t>
            </a:r>
          </a:p>
        </p:txBody>
      </p:sp>
      <p:sp>
        <p:nvSpPr>
          <p:cNvPr id="9" name="Dato Calibrated daily"/>
          <p:cNvSpPr txBox="1"/>
          <p:nvPr/>
        </p:nvSpPr>
        <p:spPr>
          <a:xfrm>
            <a:off x="7955279" y="4526280"/>
            <a:ext cx="3840480" cy="640080"/>
          </a:xfrm>
          <a:prstGeom prst="rect">
            <a:avLst/>
          </a:prstGeom>
          <a:noFill/>
        </p:spPr>
        <p:txBody>
          <a:bodyPr wrap="square" lIns="45720" rIns="45720" anchor="t">
            <a:spAutoFit/>
          </a:bodyPr>
          <a:lstStyle/>
          <a:p>
            <a:pPr algn="l">
              <a:spcAft>
                <a:spcPts val="1120"/>
              </a:spcAft>
            </a:pPr>
            <a:r>
              <a:rPr sz="3200" b="1">
                <a:solidFill>
                  <a:srgbClr val="1B8A9A"/>
                </a:solidFill>
                <a:latin typeface="Calibri"/>
              </a:rPr>
              <a:t>Calibrated daily</a:t>
            </a:r>
          </a:p>
        </p:txBody>
      </p:sp>
      <p:sp>
        <p:nvSpPr>
          <p:cNvPr id="10" name="Texto Calibrated daily"/>
          <p:cNvSpPr txBox="1"/>
          <p:nvPr/>
        </p:nvSpPr>
        <p:spPr>
          <a:xfrm>
            <a:off x="7955279" y="5166360"/>
            <a:ext cx="3840480" cy="822960"/>
          </a:xfrm>
          <a:prstGeom prst="rect">
            <a:avLst/>
          </a:prstGeom>
          <a:noFill/>
        </p:spPr>
        <p:txBody>
          <a:bodyPr wrap="square" lIns="45720" rIns="45720" anchor="t">
            <a:spAutoFit/>
          </a:bodyPr>
          <a:lstStyle/>
          <a:p>
            <a:pPr algn="l">
              <a:spcAft>
                <a:spcPts val="630"/>
              </a:spcAft>
            </a:pPr>
            <a:r>
              <a:rPr sz="1800" b="0">
                <a:solidFill>
                  <a:srgbClr val="1B2A41"/>
                </a:solidFill>
                <a:latin typeface="Calibri"/>
              </a:rPr>
              <a:t>its qubits drift: quality changes day to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677108"/>
          </a:xfrm>
          <a:prstGeom prst="rect">
            <a:avLst/>
          </a:prstGeom>
          <a:noFill/>
        </p:spPr>
        <p:txBody>
          <a:bodyPr wrap="square" lIns="45720" rIns="45720" anchor="t">
            <a:spAutoFit/>
          </a:bodyPr>
          <a:lstStyle/>
          <a:p>
            <a:pPr algn="l">
              <a:spcAft>
                <a:spcPts val="1330"/>
              </a:spcAft>
            </a:pPr>
            <a:r>
              <a:rPr lang="es-ES" sz="3800" b="1" dirty="0" err="1" smtClean="0">
                <a:solidFill>
                  <a:srgbClr val="1B2A41"/>
                </a:solidFill>
                <a:latin typeface="Calibri"/>
              </a:rPr>
              <a:t>Future</a:t>
            </a:r>
            <a:r>
              <a:rPr lang="es-ES" sz="3800" b="1" dirty="0">
                <a:solidFill>
                  <a:srgbClr val="1B2A41"/>
                </a:solidFill>
                <a:latin typeface="Calibri"/>
              </a:rPr>
              <a:t> </a:t>
            </a:r>
            <a:r>
              <a:rPr lang="es-ES" sz="3800" b="1" dirty="0" smtClean="0">
                <a:solidFill>
                  <a:srgbClr val="1B2A41"/>
                </a:solidFill>
                <a:latin typeface="Calibri"/>
              </a:rPr>
              <a:t>quantum </a:t>
            </a:r>
            <a:r>
              <a:rPr lang="es-ES" sz="3800" b="1" dirty="0" err="1" smtClean="0">
                <a:solidFill>
                  <a:srgbClr val="1B2A41"/>
                </a:solidFill>
                <a:latin typeface="Calibri"/>
              </a:rPr>
              <a:t>infrastructure</a:t>
            </a:r>
            <a:endParaRPr sz="3800" b="1" dirty="0">
              <a:solidFill>
                <a:srgbClr val="1B2A41"/>
              </a:solidFill>
              <a:latin typeface="Calibri"/>
            </a:endParaRPr>
          </a:p>
        </p:txBody>
      </p:sp>
      <p:sp>
        <p:nvSpPr>
          <p:cNvPr id="4" name="Pie"/>
          <p:cNvSpPr txBox="1"/>
          <p:nvPr/>
        </p:nvSpPr>
        <p:spPr>
          <a:xfrm>
            <a:off x="640080" y="5577840"/>
            <a:ext cx="10881360" cy="276999"/>
          </a:xfrm>
          <a:prstGeom prst="rect">
            <a:avLst/>
          </a:prstGeom>
          <a:noFill/>
        </p:spPr>
        <p:txBody>
          <a:bodyPr wrap="square" lIns="45720" rIns="45720" anchor="t">
            <a:spAutoFit/>
          </a:bodyPr>
          <a:lstStyle/>
          <a:p>
            <a:pPr algn="l">
              <a:spcAft>
                <a:spcPts val="419"/>
              </a:spcAft>
            </a:pPr>
            <a:endParaRPr sz="1200" b="0" dirty="0">
              <a:solidFill>
                <a:srgbClr val="5B6B80"/>
              </a:solidFill>
              <a:latin typeface="Calibri"/>
            </a:endParaRPr>
          </a:p>
        </p:txBody>
      </p:sp>
      <p:sp>
        <p:nvSpPr>
          <p:cNvPr id="5" name="Dato 32 qubits"/>
          <p:cNvSpPr txBox="1"/>
          <p:nvPr/>
        </p:nvSpPr>
        <p:spPr>
          <a:xfrm>
            <a:off x="7955279" y="1600200"/>
            <a:ext cx="3840480" cy="584775"/>
          </a:xfrm>
          <a:prstGeom prst="rect">
            <a:avLst/>
          </a:prstGeom>
          <a:noFill/>
        </p:spPr>
        <p:txBody>
          <a:bodyPr wrap="square" lIns="45720" rIns="45720" anchor="t">
            <a:spAutoFit/>
          </a:bodyPr>
          <a:lstStyle/>
          <a:p>
            <a:pPr algn="l">
              <a:spcAft>
                <a:spcPts val="1120"/>
              </a:spcAft>
            </a:pPr>
            <a:r>
              <a:rPr lang="es-ES" sz="3200" b="1" dirty="0" err="1" smtClean="0">
                <a:solidFill>
                  <a:srgbClr val="1B8A9A"/>
                </a:solidFill>
                <a:latin typeface="Calibri"/>
              </a:rPr>
              <a:t>One</a:t>
            </a:r>
            <a:r>
              <a:rPr lang="es-ES" sz="3200" b="1" dirty="0" smtClean="0">
                <a:solidFill>
                  <a:srgbClr val="1B8A9A"/>
                </a:solidFill>
                <a:latin typeface="Calibri"/>
              </a:rPr>
              <a:t> 54</a:t>
            </a:r>
            <a:r>
              <a:rPr sz="3200" b="1" dirty="0" smtClean="0">
                <a:solidFill>
                  <a:srgbClr val="1B8A9A"/>
                </a:solidFill>
                <a:latin typeface="Calibri"/>
              </a:rPr>
              <a:t> qubit</a:t>
            </a:r>
            <a:r>
              <a:rPr lang="es-ES" sz="3200" b="1" dirty="0" smtClean="0">
                <a:solidFill>
                  <a:srgbClr val="1B8A9A"/>
                </a:solidFill>
                <a:latin typeface="Calibri"/>
              </a:rPr>
              <a:t> QPU</a:t>
            </a:r>
            <a:endParaRPr sz="3200" b="1" dirty="0">
              <a:solidFill>
                <a:srgbClr val="1B8A9A"/>
              </a:solidFill>
              <a:latin typeface="Calibri"/>
            </a:endParaRPr>
          </a:p>
        </p:txBody>
      </p:sp>
      <p:sp>
        <p:nvSpPr>
          <p:cNvPr id="6" name="Texto 32 qubits"/>
          <p:cNvSpPr txBox="1"/>
          <p:nvPr/>
        </p:nvSpPr>
        <p:spPr>
          <a:xfrm>
            <a:off x="7955279" y="2240280"/>
            <a:ext cx="3840480" cy="369332"/>
          </a:xfrm>
          <a:prstGeom prst="rect">
            <a:avLst/>
          </a:prstGeom>
          <a:noFill/>
        </p:spPr>
        <p:txBody>
          <a:bodyPr wrap="square" lIns="45720" rIns="45720" anchor="t">
            <a:spAutoFit/>
          </a:bodyPr>
          <a:lstStyle/>
          <a:p>
            <a:pPr algn="l">
              <a:spcAft>
                <a:spcPts val="630"/>
              </a:spcAft>
            </a:pPr>
            <a:r>
              <a:rPr sz="1800" b="0" dirty="0">
                <a:solidFill>
                  <a:srgbClr val="1B2A41"/>
                </a:solidFill>
                <a:latin typeface="Calibri"/>
              </a:rPr>
              <a:t>superconducting, from </a:t>
            </a:r>
            <a:r>
              <a:rPr lang="es-ES" sz="1800" b="0" dirty="0" smtClean="0">
                <a:solidFill>
                  <a:srgbClr val="1B2A41"/>
                </a:solidFill>
                <a:latin typeface="Calibri"/>
              </a:rPr>
              <a:t>IQM</a:t>
            </a:r>
            <a:endParaRPr sz="1800" b="0" dirty="0">
              <a:solidFill>
                <a:srgbClr val="1B2A41"/>
              </a:solidFill>
              <a:latin typeface="Calibri"/>
            </a:endParaRPr>
          </a:p>
        </p:txBody>
      </p:sp>
      <p:sp>
        <p:nvSpPr>
          <p:cNvPr id="7" name="Dato A Slurm partition"/>
          <p:cNvSpPr txBox="1"/>
          <p:nvPr/>
        </p:nvSpPr>
        <p:spPr>
          <a:xfrm>
            <a:off x="7955279" y="3063240"/>
            <a:ext cx="3840480" cy="584775"/>
          </a:xfrm>
          <a:prstGeom prst="rect">
            <a:avLst/>
          </a:prstGeom>
          <a:noFill/>
        </p:spPr>
        <p:txBody>
          <a:bodyPr wrap="square" lIns="45720" rIns="45720" anchor="t">
            <a:spAutoFit/>
          </a:bodyPr>
          <a:lstStyle/>
          <a:p>
            <a:pPr>
              <a:spcAft>
                <a:spcPts val="1120"/>
              </a:spcAft>
            </a:pPr>
            <a:r>
              <a:rPr lang="es-ES" sz="3200" b="1" dirty="0" err="1">
                <a:solidFill>
                  <a:srgbClr val="1B8A9A"/>
                </a:solidFill>
              </a:rPr>
              <a:t>One</a:t>
            </a:r>
            <a:r>
              <a:rPr lang="es-ES" sz="3200" b="1" dirty="0">
                <a:solidFill>
                  <a:srgbClr val="1B8A9A"/>
                </a:solidFill>
              </a:rPr>
              <a:t> </a:t>
            </a:r>
            <a:r>
              <a:rPr lang="es-ES" sz="3200" b="1" dirty="0" smtClean="0">
                <a:solidFill>
                  <a:srgbClr val="1B8A9A"/>
                </a:solidFill>
              </a:rPr>
              <a:t>5 </a:t>
            </a:r>
            <a:r>
              <a:rPr lang="es-ES" sz="3200" b="1" dirty="0" err="1">
                <a:solidFill>
                  <a:srgbClr val="1B8A9A"/>
                </a:solidFill>
              </a:rPr>
              <a:t>qubit</a:t>
            </a:r>
            <a:r>
              <a:rPr lang="es-ES" sz="3200" b="1" dirty="0">
                <a:solidFill>
                  <a:srgbClr val="1B8A9A"/>
                </a:solidFill>
              </a:rPr>
              <a:t> QPU</a:t>
            </a:r>
          </a:p>
        </p:txBody>
      </p:sp>
      <p:sp>
        <p:nvSpPr>
          <p:cNvPr id="8" name="Texto A Slurm partition"/>
          <p:cNvSpPr txBox="1"/>
          <p:nvPr/>
        </p:nvSpPr>
        <p:spPr>
          <a:xfrm>
            <a:off x="7955279" y="3703320"/>
            <a:ext cx="3840480" cy="646331"/>
          </a:xfrm>
          <a:prstGeom prst="rect">
            <a:avLst/>
          </a:prstGeom>
          <a:noFill/>
        </p:spPr>
        <p:txBody>
          <a:bodyPr wrap="square" lIns="45720" rIns="45720" anchor="t">
            <a:spAutoFit/>
          </a:bodyPr>
          <a:lstStyle/>
          <a:p>
            <a:pPr>
              <a:spcAft>
                <a:spcPts val="630"/>
              </a:spcAft>
            </a:pPr>
            <a:r>
              <a:rPr lang="es-ES" dirty="0" err="1" smtClean="0">
                <a:solidFill>
                  <a:srgbClr val="1B2A41"/>
                </a:solidFill>
              </a:rPr>
              <a:t>Also</a:t>
            </a:r>
            <a:r>
              <a:rPr lang="es-ES" dirty="0" smtClean="0">
                <a:solidFill>
                  <a:srgbClr val="1B2A41"/>
                </a:solidFill>
              </a:rPr>
              <a:t> </a:t>
            </a:r>
            <a:r>
              <a:rPr lang="es-ES" dirty="0" err="1" smtClean="0">
                <a:solidFill>
                  <a:srgbClr val="1B2A41"/>
                </a:solidFill>
              </a:rPr>
              <a:t>superconducting</a:t>
            </a:r>
            <a:r>
              <a:rPr lang="es-ES" dirty="0">
                <a:solidFill>
                  <a:srgbClr val="1B2A41"/>
                </a:solidFill>
              </a:rPr>
              <a:t>, </a:t>
            </a:r>
            <a:r>
              <a:rPr lang="es-ES" dirty="0" err="1">
                <a:solidFill>
                  <a:srgbClr val="1B2A41"/>
                </a:solidFill>
              </a:rPr>
              <a:t>from</a:t>
            </a:r>
            <a:r>
              <a:rPr lang="es-ES" dirty="0">
                <a:solidFill>
                  <a:srgbClr val="1B2A41"/>
                </a:solidFill>
              </a:rPr>
              <a:t> </a:t>
            </a:r>
            <a:r>
              <a:rPr lang="es-ES" dirty="0" smtClean="0">
                <a:solidFill>
                  <a:srgbClr val="1B2A41"/>
                </a:solidFill>
              </a:rPr>
              <a:t>IQM, </a:t>
            </a:r>
            <a:r>
              <a:rPr lang="es-ES" dirty="0" err="1" smtClean="0">
                <a:solidFill>
                  <a:srgbClr val="1B2A41"/>
                </a:solidFill>
              </a:rPr>
              <a:t>tunable</a:t>
            </a:r>
            <a:r>
              <a:rPr lang="es-ES" dirty="0" smtClean="0">
                <a:solidFill>
                  <a:srgbClr val="1B2A41"/>
                </a:solidFill>
              </a:rPr>
              <a:t> </a:t>
            </a:r>
            <a:r>
              <a:rPr lang="es-ES" dirty="0" err="1" smtClean="0">
                <a:solidFill>
                  <a:srgbClr val="1B2A41"/>
                </a:solidFill>
              </a:rPr>
              <a:t>for</a:t>
            </a:r>
            <a:r>
              <a:rPr lang="es-ES" dirty="0" smtClean="0">
                <a:solidFill>
                  <a:srgbClr val="1B2A41"/>
                </a:solidFill>
              </a:rPr>
              <a:t> </a:t>
            </a:r>
            <a:r>
              <a:rPr lang="es-ES" dirty="0" err="1" smtClean="0">
                <a:solidFill>
                  <a:srgbClr val="1B2A41"/>
                </a:solidFill>
              </a:rPr>
              <a:t>basic</a:t>
            </a:r>
            <a:r>
              <a:rPr lang="es-ES" dirty="0" smtClean="0">
                <a:solidFill>
                  <a:srgbClr val="1B2A41"/>
                </a:solidFill>
              </a:rPr>
              <a:t> </a:t>
            </a:r>
            <a:r>
              <a:rPr lang="es-ES" dirty="0" err="1" smtClean="0">
                <a:solidFill>
                  <a:srgbClr val="1B2A41"/>
                </a:solidFill>
              </a:rPr>
              <a:t>research</a:t>
            </a:r>
            <a:endParaRPr lang="es-ES" dirty="0">
              <a:solidFill>
                <a:srgbClr val="1B2A41"/>
              </a:solidFill>
            </a:endParaRPr>
          </a:p>
        </p:txBody>
      </p:sp>
      <p:pic>
        <p:nvPicPr>
          <p:cNvPr id="1026" name="Picture 2" descr="SEDE CESGA COMPUTACIÓN I Así será la nueva sede del Cesga en A Sionlla: las  obras arrancarán en octub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5279" y="4607132"/>
            <a:ext cx="2973251" cy="16724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l CESGA de España elige a IQM y a Telefónica para la implementación de una  infraestructura de computación cuántica avanzad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 y="1472225"/>
            <a:ext cx="7059795" cy="3971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391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677108"/>
          </a:xfrm>
          <a:prstGeom prst="rect">
            <a:avLst/>
          </a:prstGeom>
          <a:noFill/>
        </p:spPr>
        <p:txBody>
          <a:bodyPr wrap="square" lIns="45720" rIns="45720" anchor="t">
            <a:spAutoFit/>
          </a:bodyPr>
          <a:lstStyle/>
          <a:p>
            <a:pPr algn="l">
              <a:spcAft>
                <a:spcPts val="1330"/>
              </a:spcAft>
            </a:pPr>
            <a:r>
              <a:rPr lang="es-ES" sz="3800" b="1" dirty="0" err="1" smtClean="0">
                <a:solidFill>
                  <a:srgbClr val="1B2A41"/>
                </a:solidFill>
                <a:latin typeface="Calibri"/>
              </a:rPr>
              <a:t>Vision</a:t>
            </a:r>
            <a:r>
              <a:rPr lang="es-ES" sz="3800" b="1" dirty="0" smtClean="0">
                <a:solidFill>
                  <a:srgbClr val="1B2A41"/>
                </a:solidFill>
                <a:latin typeface="Calibri"/>
              </a:rPr>
              <a:t>: High Performance Quantum Computing</a:t>
            </a:r>
            <a:endParaRPr sz="3800" b="1" dirty="0">
              <a:solidFill>
                <a:srgbClr val="1B2A41"/>
              </a:solidFill>
              <a:latin typeface="Calibri"/>
            </a:endParaRPr>
          </a:p>
        </p:txBody>
      </p:sp>
      <p:sp>
        <p:nvSpPr>
          <p:cNvPr id="4" name="Pie"/>
          <p:cNvSpPr txBox="1"/>
          <p:nvPr/>
        </p:nvSpPr>
        <p:spPr>
          <a:xfrm>
            <a:off x="640080" y="5577840"/>
            <a:ext cx="10881360" cy="276999"/>
          </a:xfrm>
          <a:prstGeom prst="rect">
            <a:avLst/>
          </a:prstGeom>
          <a:noFill/>
        </p:spPr>
        <p:txBody>
          <a:bodyPr wrap="square" lIns="45720" rIns="45720" anchor="t">
            <a:spAutoFit/>
          </a:bodyPr>
          <a:lstStyle/>
          <a:p>
            <a:pPr algn="l">
              <a:spcAft>
                <a:spcPts val="419"/>
              </a:spcAft>
            </a:pPr>
            <a:endParaRPr sz="1200" b="0" dirty="0">
              <a:solidFill>
                <a:srgbClr val="5B6B80"/>
              </a:solidFill>
              <a:latin typeface="Calibri"/>
            </a:endParaRPr>
          </a:p>
        </p:txBody>
      </p:sp>
      <p:sp>
        <p:nvSpPr>
          <p:cNvPr id="5" name="Dato 32 qubits"/>
          <p:cNvSpPr txBox="1"/>
          <p:nvPr/>
        </p:nvSpPr>
        <p:spPr>
          <a:xfrm>
            <a:off x="640080" y="1342719"/>
            <a:ext cx="5252720" cy="584775"/>
          </a:xfrm>
          <a:prstGeom prst="rect">
            <a:avLst/>
          </a:prstGeom>
          <a:noFill/>
        </p:spPr>
        <p:txBody>
          <a:bodyPr wrap="square" lIns="45720" rIns="45720" anchor="t">
            <a:spAutoFit/>
          </a:bodyPr>
          <a:lstStyle/>
          <a:p>
            <a:pPr algn="l">
              <a:spcAft>
                <a:spcPts val="1120"/>
              </a:spcAft>
            </a:pPr>
            <a:r>
              <a:rPr lang="es-ES" sz="3200" b="1" dirty="0" err="1" smtClean="0">
                <a:solidFill>
                  <a:srgbClr val="1B8A9A"/>
                </a:solidFill>
                <a:latin typeface="Calibri"/>
              </a:rPr>
              <a:t>All</a:t>
            </a:r>
            <a:r>
              <a:rPr lang="es-ES" sz="3200" b="1" dirty="0" smtClean="0">
                <a:solidFill>
                  <a:srgbClr val="1B8A9A"/>
                </a:solidFill>
                <a:latin typeface="Calibri"/>
              </a:rPr>
              <a:t> </a:t>
            </a:r>
            <a:r>
              <a:rPr lang="es-ES" sz="3200" b="1" dirty="0" err="1" smtClean="0">
                <a:solidFill>
                  <a:srgbClr val="1B8A9A"/>
                </a:solidFill>
                <a:latin typeface="Calibri"/>
              </a:rPr>
              <a:t>algorithms</a:t>
            </a:r>
            <a:r>
              <a:rPr lang="es-ES" sz="3200" b="1" dirty="0" smtClean="0">
                <a:solidFill>
                  <a:srgbClr val="1B8A9A"/>
                </a:solidFill>
                <a:latin typeface="Calibri"/>
              </a:rPr>
              <a:t> are </a:t>
            </a:r>
            <a:r>
              <a:rPr lang="es-ES" sz="3200" b="1" dirty="0" err="1" smtClean="0">
                <a:solidFill>
                  <a:srgbClr val="1B8A9A"/>
                </a:solidFill>
                <a:latin typeface="Calibri"/>
              </a:rPr>
              <a:t>hybrid</a:t>
            </a:r>
            <a:endParaRPr sz="3200" b="1" dirty="0">
              <a:solidFill>
                <a:srgbClr val="1B8A9A"/>
              </a:solidFill>
              <a:latin typeface="Calibri"/>
            </a:endParaRPr>
          </a:p>
        </p:txBody>
      </p:sp>
      <p:sp>
        <p:nvSpPr>
          <p:cNvPr id="6" name="Texto 32 qubits"/>
          <p:cNvSpPr txBox="1"/>
          <p:nvPr/>
        </p:nvSpPr>
        <p:spPr>
          <a:xfrm>
            <a:off x="640080" y="1982799"/>
            <a:ext cx="3840480" cy="1000274"/>
          </a:xfrm>
          <a:prstGeom prst="rect">
            <a:avLst/>
          </a:prstGeom>
          <a:noFill/>
        </p:spPr>
        <p:txBody>
          <a:bodyPr wrap="square" lIns="45720" rIns="45720" anchor="t">
            <a:spAutoFit/>
          </a:bodyPr>
          <a:lstStyle/>
          <a:p>
            <a:pPr marL="285750" indent="-285750">
              <a:spcAft>
                <a:spcPts val="630"/>
              </a:spcAft>
              <a:buFont typeface="Arial" panose="020B0604020202020204" pitchFamily="34" charset="0"/>
              <a:buChar char="•"/>
            </a:pPr>
            <a:r>
              <a:rPr lang="en-US" dirty="0" smtClean="0">
                <a:solidFill>
                  <a:srgbClr val="1B2A41"/>
                </a:solidFill>
              </a:rPr>
              <a:t>Quantum </a:t>
            </a:r>
            <a:r>
              <a:rPr lang="en-US" dirty="0">
                <a:solidFill>
                  <a:srgbClr val="1B2A41"/>
                </a:solidFill>
              </a:rPr>
              <a:t>computers are going to be accelerators of certain kernels </a:t>
            </a:r>
            <a:endParaRPr lang="en-US" dirty="0" smtClean="0">
              <a:solidFill>
                <a:srgbClr val="1B2A41"/>
              </a:solidFill>
            </a:endParaRPr>
          </a:p>
          <a:p>
            <a:pPr marL="285750" indent="-285750">
              <a:spcAft>
                <a:spcPts val="630"/>
              </a:spcAft>
              <a:buFont typeface="Arial" panose="020B0604020202020204" pitchFamily="34" charset="0"/>
              <a:buChar char="•"/>
            </a:pPr>
            <a:r>
              <a:rPr lang="en-US" dirty="0" smtClean="0">
                <a:solidFill>
                  <a:srgbClr val="1B2A41"/>
                </a:solidFill>
              </a:rPr>
              <a:t>Similar </a:t>
            </a:r>
            <a:r>
              <a:rPr lang="en-US" dirty="0">
                <a:solidFill>
                  <a:srgbClr val="1B2A41"/>
                </a:solidFill>
              </a:rPr>
              <a:t>to GPUs as accelerators </a:t>
            </a:r>
            <a:r>
              <a:rPr lang="en-US" dirty="0" smtClean="0">
                <a:solidFill>
                  <a:srgbClr val="1B2A41"/>
                </a:solidFill>
              </a:rPr>
              <a:t>today</a:t>
            </a:r>
          </a:p>
        </p:txBody>
      </p:sp>
      <p:sp>
        <p:nvSpPr>
          <p:cNvPr id="7" name="Dato A Slurm partition"/>
          <p:cNvSpPr txBox="1"/>
          <p:nvPr/>
        </p:nvSpPr>
        <p:spPr>
          <a:xfrm>
            <a:off x="659448" y="3097127"/>
            <a:ext cx="4311280" cy="584775"/>
          </a:xfrm>
          <a:prstGeom prst="rect">
            <a:avLst/>
          </a:prstGeom>
          <a:noFill/>
        </p:spPr>
        <p:txBody>
          <a:bodyPr wrap="square" lIns="45720" rIns="45720" anchor="t">
            <a:spAutoFit/>
          </a:bodyPr>
          <a:lstStyle/>
          <a:p>
            <a:pPr>
              <a:spcAft>
                <a:spcPts val="1120"/>
              </a:spcAft>
            </a:pPr>
            <a:r>
              <a:rPr lang="es-ES" sz="3200" b="1" dirty="0" smtClean="0">
                <a:solidFill>
                  <a:srgbClr val="1B8A9A"/>
                </a:solidFill>
              </a:rPr>
              <a:t>DQC as a </a:t>
            </a:r>
            <a:r>
              <a:rPr lang="es-ES" sz="3200" b="1" dirty="0" err="1" smtClean="0">
                <a:solidFill>
                  <a:srgbClr val="1B8A9A"/>
                </a:solidFill>
              </a:rPr>
              <a:t>way</a:t>
            </a:r>
            <a:r>
              <a:rPr lang="es-ES" sz="3200" b="1" dirty="0" smtClean="0">
                <a:solidFill>
                  <a:srgbClr val="1B8A9A"/>
                </a:solidFill>
              </a:rPr>
              <a:t> forward</a:t>
            </a:r>
            <a:endParaRPr lang="es-ES" sz="3200" b="1" dirty="0">
              <a:solidFill>
                <a:srgbClr val="1B8A9A"/>
              </a:solidFill>
            </a:endParaRPr>
          </a:p>
        </p:txBody>
      </p:sp>
      <p:sp>
        <p:nvSpPr>
          <p:cNvPr id="8" name="Texto A Slurm partition"/>
          <p:cNvSpPr txBox="1"/>
          <p:nvPr/>
        </p:nvSpPr>
        <p:spPr>
          <a:xfrm>
            <a:off x="659448" y="3737207"/>
            <a:ext cx="3840480" cy="646331"/>
          </a:xfrm>
          <a:prstGeom prst="rect">
            <a:avLst/>
          </a:prstGeom>
          <a:noFill/>
        </p:spPr>
        <p:txBody>
          <a:bodyPr wrap="square" lIns="45720" rIns="45720" anchor="t">
            <a:spAutoFit/>
          </a:bodyPr>
          <a:lstStyle/>
          <a:p>
            <a:pPr marL="285750" indent="-285750">
              <a:spcAft>
                <a:spcPts val="630"/>
              </a:spcAft>
              <a:buFont typeface="Arial" panose="020B0604020202020204" pitchFamily="34" charset="0"/>
              <a:buChar char="•"/>
            </a:pPr>
            <a:r>
              <a:rPr lang="es-ES" dirty="0" err="1" smtClean="0">
                <a:solidFill>
                  <a:srgbClr val="1B2A41"/>
                </a:solidFill>
              </a:rPr>
              <a:t>Instead</a:t>
            </a:r>
            <a:r>
              <a:rPr lang="es-ES" dirty="0" smtClean="0">
                <a:solidFill>
                  <a:srgbClr val="1B2A41"/>
                </a:solidFill>
              </a:rPr>
              <a:t> of </a:t>
            </a:r>
            <a:r>
              <a:rPr lang="es-ES" dirty="0" err="1" smtClean="0">
                <a:solidFill>
                  <a:srgbClr val="1B2A41"/>
                </a:solidFill>
              </a:rPr>
              <a:t>solving</a:t>
            </a:r>
            <a:r>
              <a:rPr lang="es-ES" dirty="0" smtClean="0">
                <a:solidFill>
                  <a:srgbClr val="1B2A41"/>
                </a:solidFill>
              </a:rPr>
              <a:t> a </a:t>
            </a:r>
            <a:r>
              <a:rPr lang="es-ES" dirty="0" err="1" smtClean="0">
                <a:solidFill>
                  <a:srgbClr val="1B2A41"/>
                </a:solidFill>
              </a:rPr>
              <a:t>large</a:t>
            </a:r>
            <a:r>
              <a:rPr lang="es-ES" dirty="0" smtClean="0">
                <a:solidFill>
                  <a:srgbClr val="1B2A41"/>
                </a:solidFill>
              </a:rPr>
              <a:t> problema in a single </a:t>
            </a:r>
            <a:r>
              <a:rPr lang="es-ES" dirty="0" err="1" smtClean="0">
                <a:solidFill>
                  <a:srgbClr val="1B2A41"/>
                </a:solidFill>
              </a:rPr>
              <a:t>large</a:t>
            </a:r>
            <a:r>
              <a:rPr lang="es-ES" dirty="0" smtClean="0">
                <a:solidFill>
                  <a:srgbClr val="1B2A41"/>
                </a:solidFill>
              </a:rPr>
              <a:t> QPU, use </a:t>
            </a:r>
            <a:r>
              <a:rPr lang="es-ES" dirty="0" err="1" smtClean="0">
                <a:solidFill>
                  <a:srgbClr val="1B2A41"/>
                </a:solidFill>
              </a:rPr>
              <a:t>multiple</a:t>
            </a:r>
            <a:r>
              <a:rPr lang="es-ES" dirty="0" smtClean="0">
                <a:solidFill>
                  <a:srgbClr val="1B2A41"/>
                </a:solidFill>
              </a:rPr>
              <a:t>!</a:t>
            </a:r>
            <a:endParaRPr lang="es-ES" dirty="0">
              <a:solidFill>
                <a:srgbClr val="1B2A41"/>
              </a:solidFill>
            </a:endParaRPr>
          </a:p>
        </p:txBody>
      </p:sp>
      <p:grpSp>
        <p:nvGrpSpPr>
          <p:cNvPr id="197" name="Group 267">
            <a:extLst>
              <a:ext uri="{FF2B5EF4-FFF2-40B4-BE49-F238E27FC236}">
                <a16:creationId xmlns:a16="http://schemas.microsoft.com/office/drawing/2014/main" id="{AEE84E7A-B5E8-B36A-AC33-FC5BD0A59A12}"/>
              </a:ext>
            </a:extLst>
          </p:cNvPr>
          <p:cNvGrpSpPr>
            <a:grpSpLocks/>
          </p:cNvGrpSpPr>
          <p:nvPr/>
        </p:nvGrpSpPr>
        <p:grpSpPr>
          <a:xfrm>
            <a:off x="6235702" y="1753502"/>
            <a:ext cx="5495153" cy="4386947"/>
            <a:chOff x="6827897" y="1847768"/>
            <a:chExt cx="4984973" cy="4045056"/>
          </a:xfrm>
        </p:grpSpPr>
        <p:grpSp>
          <p:nvGrpSpPr>
            <p:cNvPr id="198" name="267 Grupo">
              <a:extLst>
                <a:ext uri="{FF2B5EF4-FFF2-40B4-BE49-F238E27FC236}">
                  <a16:creationId xmlns:a16="http://schemas.microsoft.com/office/drawing/2014/main" id="{D0C037C7-6130-5552-F3EF-CA63698025E1}"/>
                </a:ext>
              </a:extLst>
            </p:cNvPr>
            <p:cNvGrpSpPr>
              <a:grpSpLocks/>
            </p:cNvGrpSpPr>
            <p:nvPr/>
          </p:nvGrpSpPr>
          <p:grpSpPr>
            <a:xfrm>
              <a:off x="6867265" y="1847768"/>
              <a:ext cx="4903623" cy="734203"/>
              <a:chOff x="3547791" y="1450012"/>
              <a:chExt cx="5460770" cy="817624"/>
            </a:xfrm>
          </p:grpSpPr>
          <p:sp>
            <p:nvSpPr>
              <p:cNvPr id="373" name="Rectángulo 7">
                <a:extLst>
                  <a:ext uri="{FF2B5EF4-FFF2-40B4-BE49-F238E27FC236}">
                    <a16:creationId xmlns:a16="http://schemas.microsoft.com/office/drawing/2014/main" id="{F6494F16-9D02-ABD2-6D15-EC1404D3939D}"/>
                  </a:ext>
                </a:extLst>
              </p:cNvPr>
              <p:cNvSpPr>
                <a:spLocks/>
              </p:cNvSpPr>
              <p:nvPr/>
            </p:nvSpPr>
            <p:spPr>
              <a:xfrm>
                <a:off x="3547791" y="1450012"/>
                <a:ext cx="5460770" cy="817624"/>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defRPr/>
                </a:pPr>
                <a:endParaRPr lang="es-ES" sz="3200" b="1" dirty="0">
                  <a:solidFill>
                    <a:prstClr val="white"/>
                  </a:solidFill>
                </a:endParaRPr>
              </a:p>
            </p:txBody>
          </p:sp>
          <p:grpSp>
            <p:nvGrpSpPr>
              <p:cNvPr id="374" name="265 Grupo">
                <a:extLst>
                  <a:ext uri="{FF2B5EF4-FFF2-40B4-BE49-F238E27FC236}">
                    <a16:creationId xmlns:a16="http://schemas.microsoft.com/office/drawing/2014/main" id="{41D9BD86-823C-4D8B-34A3-1BAE3B7CFF7F}"/>
                  </a:ext>
                </a:extLst>
              </p:cNvPr>
              <p:cNvGrpSpPr>
                <a:grpSpLocks/>
              </p:cNvGrpSpPr>
              <p:nvPr/>
            </p:nvGrpSpPr>
            <p:grpSpPr>
              <a:xfrm>
                <a:off x="5201248" y="1494768"/>
                <a:ext cx="2180338" cy="674903"/>
                <a:chOff x="5201248" y="1494768"/>
                <a:chExt cx="2180338" cy="674903"/>
              </a:xfrm>
            </p:grpSpPr>
            <p:grpSp>
              <p:nvGrpSpPr>
                <p:cNvPr id="375" name="254 Grupo">
                  <a:extLst>
                    <a:ext uri="{FF2B5EF4-FFF2-40B4-BE49-F238E27FC236}">
                      <a16:creationId xmlns:a16="http://schemas.microsoft.com/office/drawing/2014/main" id="{EC167BFC-2926-436E-7865-6DDC0D9569DC}"/>
                    </a:ext>
                  </a:extLst>
                </p:cNvPr>
                <p:cNvGrpSpPr>
                  <a:grpSpLocks/>
                </p:cNvGrpSpPr>
                <p:nvPr/>
              </p:nvGrpSpPr>
              <p:grpSpPr>
                <a:xfrm>
                  <a:off x="5201248" y="1494768"/>
                  <a:ext cx="674903" cy="674903"/>
                  <a:chOff x="8269020" y="1580319"/>
                  <a:chExt cx="288000" cy="288000"/>
                </a:xfrm>
              </p:grpSpPr>
              <p:sp>
                <p:nvSpPr>
                  <p:cNvPr id="377" name="Google Shape;12749;p67">
                    <a:extLst>
                      <a:ext uri="{FF2B5EF4-FFF2-40B4-BE49-F238E27FC236}">
                        <a16:creationId xmlns:a16="http://schemas.microsoft.com/office/drawing/2014/main" id="{0545EEC2-2CFA-F27C-D212-8FF5E6AB542F}"/>
                      </a:ext>
                    </a:extLst>
                  </p:cNvPr>
                  <p:cNvSpPr>
                    <a:spLocks/>
                  </p:cNvSpPr>
                  <p:nvPr/>
                </p:nvSpPr>
                <p:spPr>
                  <a:xfrm>
                    <a:off x="8269020" y="1580319"/>
                    <a:ext cx="288000" cy="288000"/>
                  </a:xfrm>
                  <a:custGeom>
                    <a:avLst/>
                    <a:gdLst/>
                    <a:ahLst/>
                    <a:cxnLst/>
                    <a:rect l="l" t="t" r="r" b="b"/>
                    <a:pathLst>
                      <a:path w="12036" h="12068" extrusionOk="0">
                        <a:moveTo>
                          <a:pt x="9547" y="2175"/>
                        </a:moveTo>
                        <a:cubicBezTo>
                          <a:pt x="9736" y="2175"/>
                          <a:pt x="9893" y="2332"/>
                          <a:pt x="9893" y="2521"/>
                        </a:cubicBezTo>
                        <a:lnTo>
                          <a:pt x="9893" y="9547"/>
                        </a:lnTo>
                        <a:cubicBezTo>
                          <a:pt x="9893" y="9736"/>
                          <a:pt x="9736" y="9893"/>
                          <a:pt x="9547" y="9893"/>
                        </a:cubicBezTo>
                        <a:lnTo>
                          <a:pt x="2552" y="9893"/>
                        </a:lnTo>
                        <a:cubicBezTo>
                          <a:pt x="2332" y="9893"/>
                          <a:pt x="2206" y="9736"/>
                          <a:pt x="2206" y="9547"/>
                        </a:cubicBezTo>
                        <a:lnTo>
                          <a:pt x="2206" y="2521"/>
                        </a:lnTo>
                        <a:cubicBezTo>
                          <a:pt x="2206" y="2332"/>
                          <a:pt x="2332" y="2175"/>
                          <a:pt x="2552" y="2175"/>
                        </a:cubicBezTo>
                        <a:close/>
                        <a:moveTo>
                          <a:pt x="3183" y="1"/>
                        </a:moveTo>
                        <a:cubicBezTo>
                          <a:pt x="2994" y="1"/>
                          <a:pt x="2836" y="158"/>
                          <a:pt x="2836" y="347"/>
                        </a:cubicBezTo>
                        <a:lnTo>
                          <a:pt x="2836" y="1419"/>
                        </a:lnTo>
                        <a:lnTo>
                          <a:pt x="2458" y="1419"/>
                        </a:lnTo>
                        <a:cubicBezTo>
                          <a:pt x="1891" y="1419"/>
                          <a:pt x="1418" y="1891"/>
                          <a:pt x="1418" y="2490"/>
                        </a:cubicBezTo>
                        <a:lnTo>
                          <a:pt x="1418" y="2836"/>
                        </a:lnTo>
                        <a:lnTo>
                          <a:pt x="347" y="2836"/>
                        </a:lnTo>
                        <a:cubicBezTo>
                          <a:pt x="158" y="2836"/>
                          <a:pt x="1" y="2994"/>
                          <a:pt x="1" y="3183"/>
                        </a:cubicBezTo>
                        <a:cubicBezTo>
                          <a:pt x="1" y="3372"/>
                          <a:pt x="158" y="3529"/>
                          <a:pt x="347" y="3529"/>
                        </a:cubicBezTo>
                        <a:lnTo>
                          <a:pt x="1418" y="3529"/>
                        </a:lnTo>
                        <a:lnTo>
                          <a:pt x="1418" y="4254"/>
                        </a:lnTo>
                        <a:lnTo>
                          <a:pt x="347" y="4254"/>
                        </a:lnTo>
                        <a:cubicBezTo>
                          <a:pt x="158" y="4254"/>
                          <a:pt x="1" y="4412"/>
                          <a:pt x="1" y="4601"/>
                        </a:cubicBezTo>
                        <a:cubicBezTo>
                          <a:pt x="1" y="4821"/>
                          <a:pt x="158" y="4979"/>
                          <a:pt x="347" y="4979"/>
                        </a:cubicBezTo>
                        <a:lnTo>
                          <a:pt x="1418" y="4979"/>
                        </a:lnTo>
                        <a:lnTo>
                          <a:pt x="1418" y="5672"/>
                        </a:lnTo>
                        <a:lnTo>
                          <a:pt x="347" y="5672"/>
                        </a:lnTo>
                        <a:cubicBezTo>
                          <a:pt x="158" y="5672"/>
                          <a:pt x="1" y="5829"/>
                          <a:pt x="1" y="6018"/>
                        </a:cubicBezTo>
                        <a:cubicBezTo>
                          <a:pt x="1" y="6239"/>
                          <a:pt x="158" y="6396"/>
                          <a:pt x="347" y="6396"/>
                        </a:cubicBezTo>
                        <a:lnTo>
                          <a:pt x="1418" y="6396"/>
                        </a:lnTo>
                        <a:lnTo>
                          <a:pt x="1418" y="7090"/>
                        </a:lnTo>
                        <a:lnTo>
                          <a:pt x="347" y="7090"/>
                        </a:lnTo>
                        <a:cubicBezTo>
                          <a:pt x="158" y="7090"/>
                          <a:pt x="1" y="7247"/>
                          <a:pt x="1" y="7436"/>
                        </a:cubicBezTo>
                        <a:cubicBezTo>
                          <a:pt x="1" y="7657"/>
                          <a:pt x="158" y="7814"/>
                          <a:pt x="347" y="7814"/>
                        </a:cubicBezTo>
                        <a:lnTo>
                          <a:pt x="1418" y="7814"/>
                        </a:lnTo>
                        <a:lnTo>
                          <a:pt x="1418" y="8507"/>
                        </a:lnTo>
                        <a:lnTo>
                          <a:pt x="347" y="8507"/>
                        </a:lnTo>
                        <a:cubicBezTo>
                          <a:pt x="158" y="8507"/>
                          <a:pt x="1" y="8665"/>
                          <a:pt x="1" y="8854"/>
                        </a:cubicBezTo>
                        <a:cubicBezTo>
                          <a:pt x="1" y="9074"/>
                          <a:pt x="158" y="9232"/>
                          <a:pt x="347" y="9232"/>
                        </a:cubicBezTo>
                        <a:lnTo>
                          <a:pt x="1418" y="9232"/>
                        </a:lnTo>
                        <a:lnTo>
                          <a:pt x="1418" y="9578"/>
                        </a:lnTo>
                        <a:cubicBezTo>
                          <a:pt x="1418" y="10177"/>
                          <a:pt x="1891" y="10650"/>
                          <a:pt x="2458" y="10650"/>
                        </a:cubicBezTo>
                        <a:lnTo>
                          <a:pt x="2836" y="10650"/>
                        </a:lnTo>
                        <a:lnTo>
                          <a:pt x="2836" y="11689"/>
                        </a:lnTo>
                        <a:cubicBezTo>
                          <a:pt x="2836" y="11910"/>
                          <a:pt x="2994" y="12067"/>
                          <a:pt x="3183" y="12067"/>
                        </a:cubicBezTo>
                        <a:cubicBezTo>
                          <a:pt x="3372" y="12067"/>
                          <a:pt x="3529" y="11910"/>
                          <a:pt x="3529" y="11689"/>
                        </a:cubicBezTo>
                        <a:lnTo>
                          <a:pt x="3529" y="10555"/>
                        </a:lnTo>
                        <a:lnTo>
                          <a:pt x="4254" y="10555"/>
                        </a:lnTo>
                        <a:lnTo>
                          <a:pt x="4254" y="11626"/>
                        </a:lnTo>
                        <a:cubicBezTo>
                          <a:pt x="4254" y="11815"/>
                          <a:pt x="4411" y="11973"/>
                          <a:pt x="4600" y="11973"/>
                        </a:cubicBezTo>
                        <a:cubicBezTo>
                          <a:pt x="4789" y="11973"/>
                          <a:pt x="4947" y="11815"/>
                          <a:pt x="4947" y="11626"/>
                        </a:cubicBezTo>
                        <a:lnTo>
                          <a:pt x="4947" y="10555"/>
                        </a:lnTo>
                        <a:lnTo>
                          <a:pt x="5671" y="10555"/>
                        </a:lnTo>
                        <a:lnTo>
                          <a:pt x="5671" y="11626"/>
                        </a:lnTo>
                        <a:cubicBezTo>
                          <a:pt x="5671" y="11815"/>
                          <a:pt x="5829" y="11973"/>
                          <a:pt x="6018" y="11973"/>
                        </a:cubicBezTo>
                        <a:cubicBezTo>
                          <a:pt x="6207" y="11973"/>
                          <a:pt x="6365" y="11815"/>
                          <a:pt x="6365" y="11626"/>
                        </a:cubicBezTo>
                        <a:lnTo>
                          <a:pt x="6365" y="10555"/>
                        </a:lnTo>
                        <a:lnTo>
                          <a:pt x="7089" y="10555"/>
                        </a:lnTo>
                        <a:lnTo>
                          <a:pt x="7089" y="11626"/>
                        </a:lnTo>
                        <a:cubicBezTo>
                          <a:pt x="7089" y="11815"/>
                          <a:pt x="7247" y="11973"/>
                          <a:pt x="7436" y="11973"/>
                        </a:cubicBezTo>
                        <a:cubicBezTo>
                          <a:pt x="7625" y="11973"/>
                          <a:pt x="7782" y="11815"/>
                          <a:pt x="7782" y="11626"/>
                        </a:cubicBezTo>
                        <a:lnTo>
                          <a:pt x="7782" y="10555"/>
                        </a:lnTo>
                        <a:lnTo>
                          <a:pt x="8507" y="10555"/>
                        </a:lnTo>
                        <a:lnTo>
                          <a:pt x="8507" y="11626"/>
                        </a:lnTo>
                        <a:cubicBezTo>
                          <a:pt x="8507" y="11815"/>
                          <a:pt x="8664" y="11973"/>
                          <a:pt x="8853" y="11973"/>
                        </a:cubicBezTo>
                        <a:cubicBezTo>
                          <a:pt x="9042" y="11973"/>
                          <a:pt x="9200" y="11815"/>
                          <a:pt x="9200" y="11626"/>
                        </a:cubicBezTo>
                        <a:lnTo>
                          <a:pt x="9200" y="10555"/>
                        </a:lnTo>
                        <a:lnTo>
                          <a:pt x="9547" y="10555"/>
                        </a:lnTo>
                        <a:cubicBezTo>
                          <a:pt x="10145" y="10555"/>
                          <a:pt x="10618" y="10082"/>
                          <a:pt x="10618" y="9484"/>
                        </a:cubicBezTo>
                        <a:lnTo>
                          <a:pt x="10618" y="9137"/>
                        </a:lnTo>
                        <a:lnTo>
                          <a:pt x="11689" y="9137"/>
                        </a:lnTo>
                        <a:cubicBezTo>
                          <a:pt x="11878" y="9137"/>
                          <a:pt x="12035" y="8980"/>
                          <a:pt x="12035" y="8791"/>
                        </a:cubicBezTo>
                        <a:cubicBezTo>
                          <a:pt x="12035" y="8602"/>
                          <a:pt x="11878" y="8444"/>
                          <a:pt x="11689" y="8444"/>
                        </a:cubicBezTo>
                        <a:lnTo>
                          <a:pt x="10618" y="8444"/>
                        </a:lnTo>
                        <a:lnTo>
                          <a:pt x="10618" y="7720"/>
                        </a:lnTo>
                        <a:lnTo>
                          <a:pt x="11689" y="7720"/>
                        </a:lnTo>
                        <a:cubicBezTo>
                          <a:pt x="11878" y="7720"/>
                          <a:pt x="12035" y="7562"/>
                          <a:pt x="12035" y="7373"/>
                        </a:cubicBezTo>
                        <a:cubicBezTo>
                          <a:pt x="12035" y="7153"/>
                          <a:pt x="11878" y="6995"/>
                          <a:pt x="11689" y="6995"/>
                        </a:cubicBezTo>
                        <a:lnTo>
                          <a:pt x="10618" y="6995"/>
                        </a:lnTo>
                        <a:lnTo>
                          <a:pt x="10618" y="6302"/>
                        </a:lnTo>
                        <a:lnTo>
                          <a:pt x="11689" y="6302"/>
                        </a:lnTo>
                        <a:cubicBezTo>
                          <a:pt x="11878" y="6302"/>
                          <a:pt x="12035" y="6144"/>
                          <a:pt x="12035" y="5955"/>
                        </a:cubicBezTo>
                        <a:cubicBezTo>
                          <a:pt x="12035" y="5735"/>
                          <a:pt x="11878" y="5577"/>
                          <a:pt x="11689" y="5577"/>
                        </a:cubicBezTo>
                        <a:lnTo>
                          <a:pt x="10618" y="5577"/>
                        </a:lnTo>
                        <a:lnTo>
                          <a:pt x="10618" y="4884"/>
                        </a:lnTo>
                        <a:lnTo>
                          <a:pt x="11689" y="4884"/>
                        </a:lnTo>
                        <a:lnTo>
                          <a:pt x="11689" y="4979"/>
                        </a:lnTo>
                        <a:cubicBezTo>
                          <a:pt x="11878" y="4979"/>
                          <a:pt x="12035" y="4821"/>
                          <a:pt x="12035" y="4601"/>
                        </a:cubicBezTo>
                        <a:cubicBezTo>
                          <a:pt x="12035" y="4412"/>
                          <a:pt x="11878" y="4254"/>
                          <a:pt x="11689" y="4254"/>
                        </a:cubicBezTo>
                        <a:lnTo>
                          <a:pt x="10618" y="4254"/>
                        </a:lnTo>
                        <a:lnTo>
                          <a:pt x="10618" y="3529"/>
                        </a:lnTo>
                        <a:lnTo>
                          <a:pt x="11689" y="3529"/>
                        </a:lnTo>
                        <a:cubicBezTo>
                          <a:pt x="11878" y="3529"/>
                          <a:pt x="12035" y="3372"/>
                          <a:pt x="12035" y="3183"/>
                        </a:cubicBezTo>
                        <a:cubicBezTo>
                          <a:pt x="12035" y="2994"/>
                          <a:pt x="11878" y="2836"/>
                          <a:pt x="11689" y="2836"/>
                        </a:cubicBezTo>
                        <a:lnTo>
                          <a:pt x="10618" y="2836"/>
                        </a:lnTo>
                        <a:lnTo>
                          <a:pt x="10618" y="2490"/>
                        </a:lnTo>
                        <a:cubicBezTo>
                          <a:pt x="10618" y="1891"/>
                          <a:pt x="10145" y="1419"/>
                          <a:pt x="9547" y="1419"/>
                        </a:cubicBezTo>
                        <a:lnTo>
                          <a:pt x="9200" y="1419"/>
                        </a:lnTo>
                        <a:lnTo>
                          <a:pt x="9200" y="347"/>
                        </a:lnTo>
                        <a:cubicBezTo>
                          <a:pt x="9200" y="158"/>
                          <a:pt x="9042" y="1"/>
                          <a:pt x="8853" y="1"/>
                        </a:cubicBezTo>
                        <a:cubicBezTo>
                          <a:pt x="8664" y="1"/>
                          <a:pt x="8507" y="158"/>
                          <a:pt x="8507" y="347"/>
                        </a:cubicBezTo>
                        <a:lnTo>
                          <a:pt x="8507" y="1419"/>
                        </a:lnTo>
                        <a:lnTo>
                          <a:pt x="7782" y="1419"/>
                        </a:lnTo>
                        <a:lnTo>
                          <a:pt x="7782" y="347"/>
                        </a:lnTo>
                        <a:cubicBezTo>
                          <a:pt x="7782" y="158"/>
                          <a:pt x="7625" y="1"/>
                          <a:pt x="7436" y="1"/>
                        </a:cubicBezTo>
                        <a:cubicBezTo>
                          <a:pt x="7247" y="1"/>
                          <a:pt x="7089" y="158"/>
                          <a:pt x="7089" y="347"/>
                        </a:cubicBezTo>
                        <a:lnTo>
                          <a:pt x="7089" y="1419"/>
                        </a:lnTo>
                        <a:lnTo>
                          <a:pt x="6365" y="1419"/>
                        </a:lnTo>
                        <a:lnTo>
                          <a:pt x="6365" y="347"/>
                        </a:lnTo>
                        <a:cubicBezTo>
                          <a:pt x="6365" y="158"/>
                          <a:pt x="6207" y="1"/>
                          <a:pt x="6018" y="1"/>
                        </a:cubicBezTo>
                        <a:cubicBezTo>
                          <a:pt x="5829" y="1"/>
                          <a:pt x="5671" y="158"/>
                          <a:pt x="5671" y="347"/>
                        </a:cubicBezTo>
                        <a:lnTo>
                          <a:pt x="5671" y="1419"/>
                        </a:lnTo>
                        <a:lnTo>
                          <a:pt x="4947" y="1419"/>
                        </a:lnTo>
                        <a:lnTo>
                          <a:pt x="4947" y="347"/>
                        </a:lnTo>
                        <a:cubicBezTo>
                          <a:pt x="4947" y="158"/>
                          <a:pt x="4789" y="1"/>
                          <a:pt x="4600" y="1"/>
                        </a:cubicBezTo>
                        <a:cubicBezTo>
                          <a:pt x="4411" y="1"/>
                          <a:pt x="4254" y="158"/>
                          <a:pt x="4254" y="347"/>
                        </a:cubicBezTo>
                        <a:lnTo>
                          <a:pt x="4254" y="1419"/>
                        </a:lnTo>
                        <a:lnTo>
                          <a:pt x="3529" y="1419"/>
                        </a:lnTo>
                        <a:lnTo>
                          <a:pt x="3529" y="347"/>
                        </a:lnTo>
                        <a:cubicBezTo>
                          <a:pt x="3529" y="158"/>
                          <a:pt x="3372" y="1"/>
                          <a:pt x="3183" y="1"/>
                        </a:cubicBezTo>
                        <a:close/>
                      </a:path>
                    </a:pathLst>
                  </a:custGeom>
                  <a:solidFill>
                    <a:srgbClr val="5F7D95"/>
                  </a:solidFill>
                  <a:ln>
                    <a:noFill/>
                  </a:ln>
                </p:spPr>
                <p:txBody>
                  <a:bodyPr spcFirstLastPara="1" wrap="square" lIns="91425" tIns="91425" rIns="91425" bIns="91425" anchor="ctr" anchorCtr="0">
                    <a:noAutofit/>
                  </a:bodyPr>
                  <a:lstStyle/>
                  <a:p>
                    <a:endParaRPr>
                      <a:solidFill>
                        <a:prstClr val="white"/>
                      </a:solidFill>
                    </a:endParaRPr>
                  </a:p>
                </p:txBody>
              </p:sp>
              <p:sp>
                <p:nvSpPr>
                  <p:cNvPr id="378" name="Google Shape;12750;p67">
                    <a:extLst>
                      <a:ext uri="{FF2B5EF4-FFF2-40B4-BE49-F238E27FC236}">
                        <a16:creationId xmlns:a16="http://schemas.microsoft.com/office/drawing/2014/main" id="{4FEC37A0-152D-898A-7D84-8C5FB06D30D7}"/>
                      </a:ext>
                    </a:extLst>
                  </p:cNvPr>
                  <p:cNvSpPr>
                    <a:spLocks/>
                  </p:cNvSpPr>
                  <p:nvPr/>
                </p:nvSpPr>
                <p:spPr>
                  <a:xfrm>
                    <a:off x="8396414" y="1687733"/>
                    <a:ext cx="16606" cy="17302"/>
                  </a:xfrm>
                  <a:custGeom>
                    <a:avLst/>
                    <a:gdLst/>
                    <a:ahLst/>
                    <a:cxnLst/>
                    <a:rect l="l" t="t" r="r" b="b"/>
                    <a:pathLst>
                      <a:path w="694" h="725" extrusionOk="0">
                        <a:moveTo>
                          <a:pt x="347" y="0"/>
                        </a:moveTo>
                        <a:cubicBezTo>
                          <a:pt x="158" y="0"/>
                          <a:pt x="0" y="158"/>
                          <a:pt x="0" y="347"/>
                        </a:cubicBezTo>
                        <a:cubicBezTo>
                          <a:pt x="0" y="567"/>
                          <a:pt x="158" y="725"/>
                          <a:pt x="347" y="725"/>
                        </a:cubicBezTo>
                        <a:cubicBezTo>
                          <a:pt x="536" y="725"/>
                          <a:pt x="693" y="567"/>
                          <a:pt x="693" y="347"/>
                        </a:cubicBezTo>
                        <a:cubicBezTo>
                          <a:pt x="693" y="158"/>
                          <a:pt x="536" y="0"/>
                          <a:pt x="347" y="0"/>
                        </a:cubicBezTo>
                        <a:close/>
                      </a:path>
                    </a:pathLst>
                  </a:custGeom>
                  <a:solidFill>
                    <a:srgbClr val="5F7D95"/>
                  </a:solidFill>
                  <a:ln>
                    <a:noFill/>
                  </a:ln>
                </p:spPr>
                <p:txBody>
                  <a:bodyPr spcFirstLastPara="1" wrap="square" lIns="91425" tIns="91425" rIns="91425" bIns="91425" anchor="ctr" anchorCtr="0">
                    <a:noAutofit/>
                  </a:bodyPr>
                  <a:lstStyle/>
                  <a:p>
                    <a:endParaRPr>
                      <a:solidFill>
                        <a:prstClr val="white"/>
                      </a:solidFill>
                    </a:endParaRPr>
                  </a:p>
                </p:txBody>
              </p:sp>
              <p:sp>
                <p:nvSpPr>
                  <p:cNvPr id="379" name="Google Shape;12751;p67">
                    <a:extLst>
                      <a:ext uri="{FF2B5EF4-FFF2-40B4-BE49-F238E27FC236}">
                        <a16:creationId xmlns:a16="http://schemas.microsoft.com/office/drawing/2014/main" id="{DFE387FF-B57C-D16E-4887-1B8C84D26C3A}"/>
                      </a:ext>
                    </a:extLst>
                  </p:cNvPr>
                  <p:cNvSpPr>
                    <a:spLocks/>
                  </p:cNvSpPr>
                  <p:nvPr/>
                </p:nvSpPr>
                <p:spPr>
                  <a:xfrm>
                    <a:off x="8396414" y="1822307"/>
                    <a:ext cx="16606" cy="16562"/>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solidFill>
                    <a:srgbClr val="5F7D95"/>
                  </a:solidFill>
                  <a:ln>
                    <a:noFill/>
                  </a:ln>
                </p:spPr>
                <p:txBody>
                  <a:bodyPr spcFirstLastPara="1" wrap="square" lIns="91425" tIns="91425" rIns="91425" bIns="91425" anchor="ctr" anchorCtr="0">
                    <a:noAutofit/>
                  </a:bodyPr>
                  <a:lstStyle/>
                  <a:p>
                    <a:endParaRPr>
                      <a:solidFill>
                        <a:prstClr val="white"/>
                      </a:solidFill>
                    </a:endParaRPr>
                  </a:p>
                </p:txBody>
              </p:sp>
              <p:sp>
                <p:nvSpPr>
                  <p:cNvPr id="380" name="Google Shape;12752;p67">
                    <a:extLst>
                      <a:ext uri="{FF2B5EF4-FFF2-40B4-BE49-F238E27FC236}">
                        <a16:creationId xmlns:a16="http://schemas.microsoft.com/office/drawing/2014/main" id="{4623F81A-7F4C-84A6-0064-01188B02AA8C}"/>
                      </a:ext>
                    </a:extLst>
                  </p:cNvPr>
                  <p:cNvSpPr>
                    <a:spLocks/>
                  </p:cNvSpPr>
                  <p:nvPr/>
                </p:nvSpPr>
                <p:spPr>
                  <a:xfrm>
                    <a:off x="8531345" y="1822307"/>
                    <a:ext cx="16606" cy="16562"/>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4" y="536"/>
                          <a:pt x="694" y="347"/>
                        </a:cubicBezTo>
                        <a:cubicBezTo>
                          <a:pt x="694" y="158"/>
                          <a:pt x="536" y="1"/>
                          <a:pt x="347" y="1"/>
                        </a:cubicBezTo>
                        <a:close/>
                      </a:path>
                    </a:pathLst>
                  </a:custGeom>
                  <a:solidFill>
                    <a:srgbClr val="5F7D95"/>
                  </a:solidFill>
                  <a:ln>
                    <a:noFill/>
                  </a:ln>
                </p:spPr>
                <p:txBody>
                  <a:bodyPr spcFirstLastPara="1" wrap="square" lIns="91425" tIns="91425" rIns="91425" bIns="91425" anchor="ctr" anchorCtr="0">
                    <a:noAutofit/>
                  </a:bodyPr>
                  <a:lstStyle/>
                  <a:p>
                    <a:endParaRPr>
                      <a:solidFill>
                        <a:prstClr val="white"/>
                      </a:solidFill>
                    </a:endParaRPr>
                  </a:p>
                </p:txBody>
              </p:sp>
              <p:sp>
                <p:nvSpPr>
                  <p:cNvPr id="381" name="Google Shape;12753;p67">
                    <a:extLst>
                      <a:ext uri="{FF2B5EF4-FFF2-40B4-BE49-F238E27FC236}">
                        <a16:creationId xmlns:a16="http://schemas.microsoft.com/office/drawing/2014/main" id="{1854A15E-3F3D-FEBE-7008-390B76E67741}"/>
                      </a:ext>
                    </a:extLst>
                  </p:cNvPr>
                  <p:cNvSpPr>
                    <a:spLocks/>
                  </p:cNvSpPr>
                  <p:nvPr/>
                </p:nvSpPr>
                <p:spPr>
                  <a:xfrm>
                    <a:off x="8531345" y="1687733"/>
                    <a:ext cx="16606" cy="17302"/>
                  </a:xfrm>
                  <a:custGeom>
                    <a:avLst/>
                    <a:gdLst/>
                    <a:ahLst/>
                    <a:cxnLst/>
                    <a:rect l="l" t="t" r="r" b="b"/>
                    <a:pathLst>
                      <a:path w="694" h="725" extrusionOk="0">
                        <a:moveTo>
                          <a:pt x="347" y="0"/>
                        </a:moveTo>
                        <a:cubicBezTo>
                          <a:pt x="158" y="0"/>
                          <a:pt x="0" y="158"/>
                          <a:pt x="0" y="347"/>
                        </a:cubicBezTo>
                        <a:cubicBezTo>
                          <a:pt x="0" y="536"/>
                          <a:pt x="158" y="725"/>
                          <a:pt x="347" y="725"/>
                        </a:cubicBezTo>
                        <a:cubicBezTo>
                          <a:pt x="536" y="725"/>
                          <a:pt x="694" y="536"/>
                          <a:pt x="694" y="347"/>
                        </a:cubicBezTo>
                        <a:cubicBezTo>
                          <a:pt x="694" y="158"/>
                          <a:pt x="536" y="0"/>
                          <a:pt x="347" y="0"/>
                        </a:cubicBezTo>
                        <a:close/>
                      </a:path>
                    </a:pathLst>
                  </a:custGeom>
                  <a:solidFill>
                    <a:srgbClr val="5F7D95"/>
                  </a:solidFill>
                  <a:ln>
                    <a:noFill/>
                  </a:ln>
                </p:spPr>
                <p:txBody>
                  <a:bodyPr spcFirstLastPara="1" wrap="square" lIns="91425" tIns="91425" rIns="91425" bIns="91425" anchor="ctr" anchorCtr="0">
                    <a:noAutofit/>
                  </a:bodyPr>
                  <a:lstStyle/>
                  <a:p>
                    <a:endParaRPr>
                      <a:solidFill>
                        <a:prstClr val="white"/>
                      </a:solidFill>
                    </a:endParaRPr>
                  </a:p>
                </p:txBody>
              </p:sp>
              <p:sp>
                <p:nvSpPr>
                  <p:cNvPr id="382" name="Google Shape;12754;p67">
                    <a:extLst>
                      <a:ext uri="{FF2B5EF4-FFF2-40B4-BE49-F238E27FC236}">
                        <a16:creationId xmlns:a16="http://schemas.microsoft.com/office/drawing/2014/main" id="{573BB1CB-1040-64B4-5949-BEDDFE9A074E}"/>
                      </a:ext>
                    </a:extLst>
                  </p:cNvPr>
                  <p:cNvSpPr>
                    <a:spLocks/>
                  </p:cNvSpPr>
                  <p:nvPr/>
                </p:nvSpPr>
                <p:spPr>
                  <a:xfrm>
                    <a:off x="8403951" y="1695991"/>
                    <a:ext cx="137204" cy="133857"/>
                  </a:xfrm>
                  <a:custGeom>
                    <a:avLst/>
                    <a:gdLst/>
                    <a:ahLst/>
                    <a:cxnLst/>
                    <a:rect l="l" t="t" r="r" b="b"/>
                    <a:pathLst>
                      <a:path w="5734" h="5609" extrusionOk="0">
                        <a:moveTo>
                          <a:pt x="3182" y="757"/>
                        </a:moveTo>
                        <a:lnTo>
                          <a:pt x="3182" y="883"/>
                        </a:lnTo>
                        <a:cubicBezTo>
                          <a:pt x="3182" y="1041"/>
                          <a:pt x="3277" y="1167"/>
                          <a:pt x="3434" y="1198"/>
                        </a:cubicBezTo>
                        <a:cubicBezTo>
                          <a:pt x="3623" y="1261"/>
                          <a:pt x="3812" y="1387"/>
                          <a:pt x="3970" y="1513"/>
                        </a:cubicBezTo>
                        <a:cubicBezTo>
                          <a:pt x="4049" y="1553"/>
                          <a:pt x="4142" y="1593"/>
                          <a:pt x="4231" y="1593"/>
                        </a:cubicBezTo>
                        <a:cubicBezTo>
                          <a:pt x="4282" y="1593"/>
                          <a:pt x="4333" y="1579"/>
                          <a:pt x="4379" y="1545"/>
                        </a:cubicBezTo>
                        <a:lnTo>
                          <a:pt x="4505" y="1482"/>
                        </a:lnTo>
                        <a:lnTo>
                          <a:pt x="4852" y="2049"/>
                        </a:lnTo>
                        <a:lnTo>
                          <a:pt x="4726" y="2143"/>
                        </a:lnTo>
                        <a:cubicBezTo>
                          <a:pt x="4600" y="2206"/>
                          <a:pt x="4537" y="2364"/>
                          <a:pt x="4568" y="2490"/>
                        </a:cubicBezTo>
                        <a:cubicBezTo>
                          <a:pt x="4600" y="2710"/>
                          <a:pt x="4600" y="2899"/>
                          <a:pt x="4568" y="3120"/>
                        </a:cubicBezTo>
                        <a:cubicBezTo>
                          <a:pt x="4537" y="3277"/>
                          <a:pt x="4600" y="3403"/>
                          <a:pt x="4726" y="3466"/>
                        </a:cubicBezTo>
                        <a:lnTo>
                          <a:pt x="4852" y="3561"/>
                        </a:lnTo>
                        <a:lnTo>
                          <a:pt x="4505" y="4128"/>
                        </a:lnTo>
                        <a:lnTo>
                          <a:pt x="4379" y="4065"/>
                        </a:lnTo>
                        <a:cubicBezTo>
                          <a:pt x="4323" y="4037"/>
                          <a:pt x="4260" y="4021"/>
                          <a:pt x="4196" y="4021"/>
                        </a:cubicBezTo>
                        <a:cubicBezTo>
                          <a:pt x="4118" y="4021"/>
                          <a:pt x="4039" y="4044"/>
                          <a:pt x="3970" y="4097"/>
                        </a:cubicBezTo>
                        <a:cubicBezTo>
                          <a:pt x="3812" y="4254"/>
                          <a:pt x="3623" y="4349"/>
                          <a:pt x="3434" y="4412"/>
                        </a:cubicBezTo>
                        <a:cubicBezTo>
                          <a:pt x="3277" y="4475"/>
                          <a:pt x="3182" y="4632"/>
                          <a:pt x="3182" y="4727"/>
                        </a:cubicBezTo>
                        <a:lnTo>
                          <a:pt x="3182" y="4853"/>
                        </a:lnTo>
                        <a:lnTo>
                          <a:pt x="2489" y="4853"/>
                        </a:lnTo>
                        <a:lnTo>
                          <a:pt x="2489" y="4727"/>
                        </a:lnTo>
                        <a:cubicBezTo>
                          <a:pt x="2489" y="4569"/>
                          <a:pt x="2394" y="4475"/>
                          <a:pt x="2237" y="4412"/>
                        </a:cubicBezTo>
                        <a:cubicBezTo>
                          <a:pt x="2048" y="4349"/>
                          <a:pt x="1859" y="4223"/>
                          <a:pt x="1701" y="4097"/>
                        </a:cubicBezTo>
                        <a:cubicBezTo>
                          <a:pt x="1622" y="4057"/>
                          <a:pt x="1529" y="4017"/>
                          <a:pt x="1440" y="4017"/>
                        </a:cubicBezTo>
                        <a:cubicBezTo>
                          <a:pt x="1389" y="4017"/>
                          <a:pt x="1338" y="4030"/>
                          <a:pt x="1292" y="4065"/>
                        </a:cubicBezTo>
                        <a:lnTo>
                          <a:pt x="1166" y="4128"/>
                        </a:lnTo>
                        <a:lnTo>
                          <a:pt x="819" y="3561"/>
                        </a:lnTo>
                        <a:lnTo>
                          <a:pt x="945" y="3466"/>
                        </a:lnTo>
                        <a:cubicBezTo>
                          <a:pt x="1071" y="3403"/>
                          <a:pt x="1134" y="3246"/>
                          <a:pt x="1103" y="3120"/>
                        </a:cubicBezTo>
                        <a:cubicBezTo>
                          <a:pt x="1071" y="2899"/>
                          <a:pt x="1071" y="2710"/>
                          <a:pt x="1103" y="2490"/>
                        </a:cubicBezTo>
                        <a:cubicBezTo>
                          <a:pt x="1134" y="2332"/>
                          <a:pt x="1071" y="2206"/>
                          <a:pt x="945" y="2143"/>
                        </a:cubicBezTo>
                        <a:lnTo>
                          <a:pt x="819" y="2049"/>
                        </a:lnTo>
                        <a:lnTo>
                          <a:pt x="1166" y="1482"/>
                        </a:lnTo>
                        <a:lnTo>
                          <a:pt x="1292" y="1545"/>
                        </a:lnTo>
                        <a:cubicBezTo>
                          <a:pt x="1350" y="1589"/>
                          <a:pt x="1416" y="1612"/>
                          <a:pt x="1481" y="1612"/>
                        </a:cubicBezTo>
                        <a:cubicBezTo>
                          <a:pt x="1557" y="1612"/>
                          <a:pt x="1634" y="1581"/>
                          <a:pt x="1701" y="1513"/>
                        </a:cubicBezTo>
                        <a:cubicBezTo>
                          <a:pt x="1859" y="1356"/>
                          <a:pt x="2048" y="1261"/>
                          <a:pt x="2237" y="1198"/>
                        </a:cubicBezTo>
                        <a:cubicBezTo>
                          <a:pt x="2394" y="1167"/>
                          <a:pt x="2489" y="1009"/>
                          <a:pt x="2489" y="883"/>
                        </a:cubicBezTo>
                        <a:lnTo>
                          <a:pt x="2489" y="757"/>
                        </a:lnTo>
                        <a:close/>
                        <a:moveTo>
                          <a:pt x="2174" y="1"/>
                        </a:moveTo>
                        <a:cubicBezTo>
                          <a:pt x="1953" y="1"/>
                          <a:pt x="1796" y="158"/>
                          <a:pt x="1796" y="347"/>
                        </a:cubicBezTo>
                        <a:lnTo>
                          <a:pt x="1796" y="599"/>
                        </a:lnTo>
                        <a:cubicBezTo>
                          <a:pt x="1701" y="631"/>
                          <a:pt x="1575" y="726"/>
                          <a:pt x="1481" y="789"/>
                        </a:cubicBezTo>
                        <a:lnTo>
                          <a:pt x="1292" y="663"/>
                        </a:lnTo>
                        <a:cubicBezTo>
                          <a:pt x="1242" y="643"/>
                          <a:pt x="1186" y="632"/>
                          <a:pt x="1129" y="632"/>
                        </a:cubicBezTo>
                        <a:cubicBezTo>
                          <a:pt x="1007" y="632"/>
                          <a:pt x="884" y="681"/>
                          <a:pt x="819" y="789"/>
                        </a:cubicBezTo>
                        <a:lnTo>
                          <a:pt x="126" y="2017"/>
                        </a:lnTo>
                        <a:cubicBezTo>
                          <a:pt x="32" y="2175"/>
                          <a:pt x="63" y="2395"/>
                          <a:pt x="221" y="2490"/>
                        </a:cubicBezTo>
                        <a:lnTo>
                          <a:pt x="441" y="2616"/>
                        </a:lnTo>
                        <a:lnTo>
                          <a:pt x="441" y="2994"/>
                        </a:lnTo>
                        <a:lnTo>
                          <a:pt x="221" y="3120"/>
                        </a:lnTo>
                        <a:cubicBezTo>
                          <a:pt x="95" y="3183"/>
                          <a:pt x="0" y="3435"/>
                          <a:pt x="126" y="3592"/>
                        </a:cubicBezTo>
                        <a:lnTo>
                          <a:pt x="819" y="4821"/>
                        </a:lnTo>
                        <a:cubicBezTo>
                          <a:pt x="879" y="4921"/>
                          <a:pt x="989" y="4983"/>
                          <a:pt x="1102" y="4983"/>
                        </a:cubicBezTo>
                        <a:cubicBezTo>
                          <a:pt x="1168" y="4983"/>
                          <a:pt x="1234" y="4962"/>
                          <a:pt x="1292" y="4916"/>
                        </a:cubicBezTo>
                        <a:lnTo>
                          <a:pt x="1481" y="4821"/>
                        </a:lnTo>
                        <a:cubicBezTo>
                          <a:pt x="1607" y="4884"/>
                          <a:pt x="1733" y="4979"/>
                          <a:pt x="1796" y="5010"/>
                        </a:cubicBezTo>
                        <a:lnTo>
                          <a:pt x="1796" y="5231"/>
                        </a:lnTo>
                        <a:cubicBezTo>
                          <a:pt x="1796" y="5451"/>
                          <a:pt x="1953" y="5609"/>
                          <a:pt x="2174" y="5609"/>
                        </a:cubicBezTo>
                        <a:lnTo>
                          <a:pt x="3592" y="5609"/>
                        </a:lnTo>
                        <a:cubicBezTo>
                          <a:pt x="3781" y="5609"/>
                          <a:pt x="3938" y="5451"/>
                          <a:pt x="3938" y="5231"/>
                        </a:cubicBezTo>
                        <a:lnTo>
                          <a:pt x="3938" y="5010"/>
                        </a:lnTo>
                        <a:cubicBezTo>
                          <a:pt x="4064" y="4979"/>
                          <a:pt x="4159" y="4884"/>
                          <a:pt x="4253" y="4821"/>
                        </a:cubicBezTo>
                        <a:lnTo>
                          <a:pt x="4442" y="4916"/>
                        </a:lnTo>
                        <a:cubicBezTo>
                          <a:pt x="4501" y="4951"/>
                          <a:pt x="4574" y="4969"/>
                          <a:pt x="4644" y="4969"/>
                        </a:cubicBezTo>
                        <a:cubicBezTo>
                          <a:pt x="4762" y="4969"/>
                          <a:pt x="4875" y="4920"/>
                          <a:pt x="4915" y="4821"/>
                        </a:cubicBezTo>
                        <a:lnTo>
                          <a:pt x="5639" y="3592"/>
                        </a:lnTo>
                        <a:cubicBezTo>
                          <a:pt x="5702" y="3435"/>
                          <a:pt x="5671" y="3246"/>
                          <a:pt x="5513" y="3120"/>
                        </a:cubicBezTo>
                        <a:lnTo>
                          <a:pt x="5324" y="2994"/>
                        </a:lnTo>
                        <a:lnTo>
                          <a:pt x="5324" y="2616"/>
                        </a:lnTo>
                        <a:lnTo>
                          <a:pt x="5513" y="2490"/>
                        </a:lnTo>
                        <a:cubicBezTo>
                          <a:pt x="5671" y="2395"/>
                          <a:pt x="5734" y="2175"/>
                          <a:pt x="5639" y="2017"/>
                        </a:cubicBezTo>
                        <a:lnTo>
                          <a:pt x="4915" y="789"/>
                        </a:lnTo>
                        <a:cubicBezTo>
                          <a:pt x="4872" y="681"/>
                          <a:pt x="4742" y="618"/>
                          <a:pt x="4614" y="618"/>
                        </a:cubicBezTo>
                        <a:cubicBezTo>
                          <a:pt x="4553" y="618"/>
                          <a:pt x="4493" y="632"/>
                          <a:pt x="4442" y="663"/>
                        </a:cubicBezTo>
                        <a:lnTo>
                          <a:pt x="4253" y="789"/>
                        </a:lnTo>
                        <a:cubicBezTo>
                          <a:pt x="4127" y="726"/>
                          <a:pt x="4001" y="631"/>
                          <a:pt x="3938" y="599"/>
                        </a:cubicBezTo>
                        <a:lnTo>
                          <a:pt x="3938" y="347"/>
                        </a:lnTo>
                        <a:cubicBezTo>
                          <a:pt x="3938" y="158"/>
                          <a:pt x="3781" y="1"/>
                          <a:pt x="3592" y="1"/>
                        </a:cubicBezTo>
                        <a:close/>
                      </a:path>
                    </a:pathLst>
                  </a:custGeom>
                  <a:solidFill>
                    <a:srgbClr val="5F7D95"/>
                  </a:solidFill>
                  <a:ln>
                    <a:noFill/>
                  </a:ln>
                </p:spPr>
                <p:txBody>
                  <a:bodyPr spcFirstLastPara="1" wrap="square" lIns="91425" tIns="91425" rIns="91425" bIns="91425" anchor="ctr" anchorCtr="0">
                    <a:noAutofit/>
                  </a:bodyPr>
                  <a:lstStyle/>
                  <a:p>
                    <a:endParaRPr>
                      <a:solidFill>
                        <a:prstClr val="white"/>
                      </a:solidFill>
                    </a:endParaRPr>
                  </a:p>
                </p:txBody>
              </p:sp>
              <p:sp>
                <p:nvSpPr>
                  <p:cNvPr id="383" name="Google Shape;12755;p67">
                    <a:extLst>
                      <a:ext uri="{FF2B5EF4-FFF2-40B4-BE49-F238E27FC236}">
                        <a16:creationId xmlns:a16="http://schemas.microsoft.com/office/drawing/2014/main" id="{8794F02F-1424-8C16-B34F-53C729DE8718}"/>
                      </a:ext>
                    </a:extLst>
                  </p:cNvPr>
                  <p:cNvSpPr>
                    <a:spLocks/>
                  </p:cNvSpPr>
                  <p:nvPr/>
                </p:nvSpPr>
                <p:spPr>
                  <a:xfrm>
                    <a:off x="8446161" y="1738852"/>
                    <a:ext cx="51278" cy="50402"/>
                  </a:xfrm>
                  <a:custGeom>
                    <a:avLst/>
                    <a:gdLst/>
                    <a:ahLst/>
                    <a:cxnLst/>
                    <a:rect l="l" t="t" r="r" b="b"/>
                    <a:pathLst>
                      <a:path w="2143" h="2112" extrusionOk="0">
                        <a:moveTo>
                          <a:pt x="1072" y="662"/>
                        </a:moveTo>
                        <a:cubicBezTo>
                          <a:pt x="1261" y="662"/>
                          <a:pt x="1418" y="820"/>
                          <a:pt x="1418" y="1009"/>
                        </a:cubicBezTo>
                        <a:cubicBezTo>
                          <a:pt x="1418" y="1198"/>
                          <a:pt x="1261" y="1355"/>
                          <a:pt x="1072" y="1355"/>
                        </a:cubicBezTo>
                        <a:cubicBezTo>
                          <a:pt x="882" y="1355"/>
                          <a:pt x="725" y="1198"/>
                          <a:pt x="725" y="1009"/>
                        </a:cubicBezTo>
                        <a:cubicBezTo>
                          <a:pt x="725" y="820"/>
                          <a:pt x="882" y="662"/>
                          <a:pt x="1072" y="662"/>
                        </a:cubicBezTo>
                        <a:close/>
                        <a:moveTo>
                          <a:pt x="1072" y="1"/>
                        </a:moveTo>
                        <a:cubicBezTo>
                          <a:pt x="473" y="1"/>
                          <a:pt x="0" y="473"/>
                          <a:pt x="0" y="1040"/>
                        </a:cubicBezTo>
                        <a:cubicBezTo>
                          <a:pt x="0" y="1639"/>
                          <a:pt x="473" y="2112"/>
                          <a:pt x="1072" y="2112"/>
                        </a:cubicBezTo>
                        <a:cubicBezTo>
                          <a:pt x="1670" y="2112"/>
                          <a:pt x="2143" y="1639"/>
                          <a:pt x="2143" y="1040"/>
                        </a:cubicBezTo>
                        <a:cubicBezTo>
                          <a:pt x="2143" y="473"/>
                          <a:pt x="1670" y="1"/>
                          <a:pt x="1072" y="1"/>
                        </a:cubicBezTo>
                        <a:close/>
                      </a:path>
                    </a:pathLst>
                  </a:custGeom>
                  <a:solidFill>
                    <a:srgbClr val="5F7D95"/>
                  </a:solidFill>
                  <a:ln>
                    <a:noFill/>
                  </a:ln>
                </p:spPr>
                <p:txBody>
                  <a:bodyPr spcFirstLastPara="1" wrap="square" lIns="91425" tIns="91425" rIns="91425" bIns="91425" anchor="ctr" anchorCtr="0">
                    <a:noAutofit/>
                  </a:bodyPr>
                  <a:lstStyle/>
                  <a:p>
                    <a:endParaRPr>
                      <a:solidFill>
                        <a:prstClr val="white"/>
                      </a:solidFill>
                    </a:endParaRPr>
                  </a:p>
                </p:txBody>
              </p:sp>
            </p:grpSp>
            <p:sp>
              <p:nvSpPr>
                <p:cNvPr id="376" name="255 Rectángulo">
                  <a:extLst>
                    <a:ext uri="{FF2B5EF4-FFF2-40B4-BE49-F238E27FC236}">
                      <a16:creationId xmlns:a16="http://schemas.microsoft.com/office/drawing/2014/main" id="{3A38D74D-F523-2AAC-6F82-0E8F1EF1A231}"/>
                    </a:ext>
                  </a:extLst>
                </p:cNvPr>
                <p:cNvSpPr>
                  <a:spLocks/>
                </p:cNvSpPr>
                <p:nvPr/>
              </p:nvSpPr>
              <p:spPr>
                <a:xfrm>
                  <a:off x="5354029" y="1525618"/>
                  <a:ext cx="2027557" cy="445571"/>
                </a:xfrm>
                <a:prstGeom prst="rect">
                  <a:avLst/>
                </a:prstGeom>
              </p:spPr>
              <p:txBody>
                <a:bodyPr wrap="none">
                  <a:spAutoFit/>
                </a:bodyPr>
                <a:lstStyle/>
                <a:p>
                  <a:r>
                    <a:rPr lang="es-ES" sz="2000" b="1" spc="300" dirty="0" err="1">
                      <a:solidFill>
                        <a:prstClr val="white"/>
                      </a:solidFill>
                      <a:ea typeface="Cambria" pitchFamily="18" charset="0"/>
                    </a:rPr>
                    <a:t>Application</a:t>
                  </a:r>
                  <a:endParaRPr lang="es-ES" sz="2000" spc="300" dirty="0">
                    <a:solidFill>
                      <a:prstClr val="white"/>
                    </a:solidFill>
                    <a:ea typeface="Cambria" pitchFamily="18" charset="0"/>
                  </a:endParaRPr>
                </a:p>
              </p:txBody>
            </p:sp>
          </p:grpSp>
        </p:grpSp>
        <p:grpSp>
          <p:nvGrpSpPr>
            <p:cNvPr id="199" name="266 Grupo">
              <a:extLst>
                <a:ext uri="{FF2B5EF4-FFF2-40B4-BE49-F238E27FC236}">
                  <a16:creationId xmlns:a16="http://schemas.microsoft.com/office/drawing/2014/main" id="{DAF2CD87-4ABE-8B21-5AC3-CDA378CB5FA2}"/>
                </a:ext>
              </a:extLst>
            </p:cNvPr>
            <p:cNvGrpSpPr>
              <a:grpSpLocks/>
            </p:cNvGrpSpPr>
            <p:nvPr/>
          </p:nvGrpSpPr>
          <p:grpSpPr>
            <a:xfrm>
              <a:off x="6827897" y="2389485"/>
              <a:ext cx="4984973" cy="822909"/>
              <a:chOff x="3503950" y="2053279"/>
              <a:chExt cx="5551363" cy="916407"/>
            </a:xfrm>
          </p:grpSpPr>
          <p:sp>
            <p:nvSpPr>
              <p:cNvPr id="365" name="Rectángulo 9">
                <a:extLst>
                  <a:ext uri="{FF2B5EF4-FFF2-40B4-BE49-F238E27FC236}">
                    <a16:creationId xmlns:a16="http://schemas.microsoft.com/office/drawing/2014/main" id="{652E01E6-3B5D-F827-D06D-86330077AB75}"/>
                  </a:ext>
                </a:extLst>
              </p:cNvPr>
              <p:cNvSpPr>
                <a:spLocks/>
              </p:cNvSpPr>
              <p:nvPr/>
            </p:nvSpPr>
            <p:spPr>
              <a:xfrm>
                <a:off x="3549246" y="2053279"/>
                <a:ext cx="5460770" cy="916407"/>
              </a:xfrm>
              <a:prstGeom prst="round2SameRect">
                <a:avLst/>
              </a:prstGeom>
              <a:solidFill>
                <a:srgbClr val="FFDF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defRPr/>
                </a:pPr>
                <a:endParaRPr lang="es-ES" sz="2400" b="1" dirty="0">
                  <a:solidFill>
                    <a:srgbClr val="11698C"/>
                  </a:solidFill>
                </a:endParaRPr>
              </a:p>
            </p:txBody>
          </p:sp>
          <p:grpSp>
            <p:nvGrpSpPr>
              <p:cNvPr id="366" name="264 Grupo">
                <a:extLst>
                  <a:ext uri="{FF2B5EF4-FFF2-40B4-BE49-F238E27FC236}">
                    <a16:creationId xmlns:a16="http://schemas.microsoft.com/office/drawing/2014/main" id="{BEEA9B2A-2D6A-545D-4135-A9A3800CED1F}"/>
                  </a:ext>
                </a:extLst>
              </p:cNvPr>
              <p:cNvGrpSpPr>
                <a:grpSpLocks/>
              </p:cNvGrpSpPr>
              <p:nvPr/>
            </p:nvGrpSpPr>
            <p:grpSpPr>
              <a:xfrm>
                <a:off x="3503950" y="2084485"/>
                <a:ext cx="5551363" cy="676800"/>
                <a:chOff x="3328939" y="2084485"/>
                <a:chExt cx="5551363" cy="676800"/>
              </a:xfrm>
            </p:grpSpPr>
            <p:grpSp>
              <p:nvGrpSpPr>
                <p:cNvPr id="367" name="263 Grupo">
                  <a:extLst>
                    <a:ext uri="{FF2B5EF4-FFF2-40B4-BE49-F238E27FC236}">
                      <a16:creationId xmlns:a16="http://schemas.microsoft.com/office/drawing/2014/main" id="{3529FD83-5DF7-8765-52A1-7ABA4F280C2B}"/>
                    </a:ext>
                  </a:extLst>
                </p:cNvPr>
                <p:cNvGrpSpPr>
                  <a:grpSpLocks/>
                </p:cNvGrpSpPr>
                <p:nvPr/>
              </p:nvGrpSpPr>
              <p:grpSpPr>
                <a:xfrm>
                  <a:off x="4175374" y="2084485"/>
                  <a:ext cx="676800" cy="676800"/>
                  <a:chOff x="5682750" y="1721800"/>
                  <a:chExt cx="2946000" cy="2946000"/>
                </a:xfrm>
                <a:noFill/>
              </p:grpSpPr>
              <p:sp>
                <p:nvSpPr>
                  <p:cNvPr id="369" name="Google Shape;1121;p39">
                    <a:extLst>
                      <a:ext uri="{FF2B5EF4-FFF2-40B4-BE49-F238E27FC236}">
                        <a16:creationId xmlns:a16="http://schemas.microsoft.com/office/drawing/2014/main" id="{17211B6B-0B35-F8D4-57AA-F194F024437B}"/>
                      </a:ext>
                    </a:extLst>
                  </p:cNvPr>
                  <p:cNvSpPr>
                    <a:spLocks/>
                  </p:cNvSpPr>
                  <p:nvPr/>
                </p:nvSpPr>
                <p:spPr>
                  <a:xfrm>
                    <a:off x="5682750" y="1721800"/>
                    <a:ext cx="2946000" cy="2946000"/>
                  </a:xfrm>
                  <a:prstGeom prst="arc">
                    <a:avLst>
                      <a:gd name="adj1" fmla="val 16200000"/>
                      <a:gd name="adj2" fmla="val 15011224"/>
                    </a:avLst>
                  </a:prstGeom>
                  <a:grpFill/>
                  <a:ln w="28575" cap="rnd">
                    <a:solidFill>
                      <a:srgbClr val="FFE9A3"/>
                    </a:solidFill>
                  </a:ln>
                </p:spPr>
                <p:txBody>
                  <a:bodyPr spcFirstLastPara="1" wrap="square" lIns="91425" tIns="91425" rIns="91425" bIns="91425" anchor="ctr" anchorCtr="0">
                    <a:noAutofit/>
                  </a:bodyPr>
                  <a:lstStyle/>
                  <a:p>
                    <a:endParaRPr>
                      <a:solidFill>
                        <a:prstClr val="white"/>
                      </a:solidFill>
                    </a:endParaRPr>
                  </a:p>
                </p:txBody>
              </p:sp>
              <p:sp>
                <p:nvSpPr>
                  <p:cNvPr id="370" name="Google Shape;1122;p39">
                    <a:extLst>
                      <a:ext uri="{FF2B5EF4-FFF2-40B4-BE49-F238E27FC236}">
                        <a16:creationId xmlns:a16="http://schemas.microsoft.com/office/drawing/2014/main" id="{39F77332-942E-B39E-45EE-4C63A9DAE813}"/>
                      </a:ext>
                    </a:extLst>
                  </p:cNvPr>
                  <p:cNvSpPr>
                    <a:spLocks/>
                  </p:cNvSpPr>
                  <p:nvPr/>
                </p:nvSpPr>
                <p:spPr>
                  <a:xfrm>
                    <a:off x="5935050" y="1974100"/>
                    <a:ext cx="2441400" cy="2441400"/>
                  </a:xfrm>
                  <a:prstGeom prst="arc">
                    <a:avLst>
                      <a:gd name="adj1" fmla="val 16200000"/>
                      <a:gd name="adj2" fmla="val 13005552"/>
                    </a:avLst>
                  </a:prstGeom>
                  <a:grpFill/>
                  <a:ln w="28575" cap="rnd">
                    <a:solidFill>
                      <a:srgbClr val="FFE9A3"/>
                    </a:solidFill>
                  </a:ln>
                </p:spPr>
                <p:txBody>
                  <a:bodyPr spcFirstLastPara="1" wrap="square" lIns="91425" tIns="91425" rIns="91425" bIns="91425" anchor="ctr" anchorCtr="0">
                    <a:noAutofit/>
                  </a:bodyPr>
                  <a:lstStyle/>
                  <a:p>
                    <a:endParaRPr>
                      <a:solidFill>
                        <a:prstClr val="white"/>
                      </a:solidFill>
                    </a:endParaRPr>
                  </a:p>
                </p:txBody>
              </p:sp>
              <p:sp>
                <p:nvSpPr>
                  <p:cNvPr id="371" name="Google Shape;1123;p39">
                    <a:extLst>
                      <a:ext uri="{FF2B5EF4-FFF2-40B4-BE49-F238E27FC236}">
                        <a16:creationId xmlns:a16="http://schemas.microsoft.com/office/drawing/2014/main" id="{F9B2D3CC-4A07-E456-765A-47252F0051D2}"/>
                      </a:ext>
                    </a:extLst>
                  </p:cNvPr>
                  <p:cNvSpPr>
                    <a:spLocks/>
                  </p:cNvSpPr>
                  <p:nvPr/>
                </p:nvSpPr>
                <p:spPr>
                  <a:xfrm>
                    <a:off x="6196950" y="2236000"/>
                    <a:ext cx="1917600" cy="1917600"/>
                  </a:xfrm>
                  <a:prstGeom prst="arc">
                    <a:avLst>
                      <a:gd name="adj1" fmla="val 16200000"/>
                      <a:gd name="adj2" fmla="val 10795721"/>
                    </a:avLst>
                  </a:prstGeom>
                  <a:grpFill/>
                  <a:ln w="28575" cap="rnd">
                    <a:solidFill>
                      <a:srgbClr val="FFE9A3"/>
                    </a:solidFill>
                  </a:ln>
                </p:spPr>
                <p:txBody>
                  <a:bodyPr spcFirstLastPara="1" wrap="square" lIns="91425" tIns="91425" rIns="91425" bIns="91425" anchor="ctr" anchorCtr="0">
                    <a:noAutofit/>
                  </a:bodyPr>
                  <a:lstStyle/>
                  <a:p>
                    <a:endParaRPr>
                      <a:solidFill>
                        <a:prstClr val="white"/>
                      </a:solidFill>
                    </a:endParaRPr>
                  </a:p>
                </p:txBody>
              </p:sp>
              <p:sp>
                <p:nvSpPr>
                  <p:cNvPr id="372" name="Google Shape;1124;p39">
                    <a:extLst>
                      <a:ext uri="{FF2B5EF4-FFF2-40B4-BE49-F238E27FC236}">
                        <a16:creationId xmlns:a16="http://schemas.microsoft.com/office/drawing/2014/main" id="{2527A3F5-4506-14B4-4924-F4745BF53B83}"/>
                      </a:ext>
                    </a:extLst>
                  </p:cNvPr>
                  <p:cNvSpPr>
                    <a:spLocks/>
                  </p:cNvSpPr>
                  <p:nvPr/>
                </p:nvSpPr>
                <p:spPr>
                  <a:xfrm>
                    <a:off x="6458850" y="2497900"/>
                    <a:ext cx="1393800" cy="1393800"/>
                  </a:xfrm>
                  <a:prstGeom prst="arc">
                    <a:avLst>
                      <a:gd name="adj1" fmla="val 16200000"/>
                      <a:gd name="adj2" fmla="val 7989645"/>
                    </a:avLst>
                  </a:prstGeom>
                  <a:grpFill/>
                  <a:ln w="28575" cap="rnd">
                    <a:solidFill>
                      <a:srgbClr val="FFE9A3"/>
                    </a:solidFill>
                  </a:ln>
                </p:spPr>
                <p:txBody>
                  <a:bodyPr spcFirstLastPara="1" wrap="square" lIns="91425" tIns="91425" rIns="91425" bIns="91425" anchor="ctr" anchorCtr="0">
                    <a:noAutofit/>
                  </a:bodyPr>
                  <a:lstStyle/>
                  <a:p>
                    <a:endParaRPr>
                      <a:solidFill>
                        <a:prstClr val="white"/>
                      </a:solidFill>
                    </a:endParaRPr>
                  </a:p>
                </p:txBody>
              </p:sp>
            </p:grpSp>
            <p:sp>
              <p:nvSpPr>
                <p:cNvPr id="368" name="257 Rectángulo">
                  <a:extLst>
                    <a:ext uri="{FF2B5EF4-FFF2-40B4-BE49-F238E27FC236}">
                      <a16:creationId xmlns:a16="http://schemas.microsoft.com/office/drawing/2014/main" id="{6C0E837B-339D-AD1A-07E2-7B1B972935F1}"/>
                    </a:ext>
                  </a:extLst>
                </p:cNvPr>
                <p:cNvSpPr>
                  <a:spLocks/>
                </p:cNvSpPr>
                <p:nvPr/>
              </p:nvSpPr>
              <p:spPr>
                <a:xfrm>
                  <a:off x="3328939" y="2169670"/>
                  <a:ext cx="5551363" cy="491346"/>
                </a:xfrm>
                <a:prstGeom prst="rect">
                  <a:avLst/>
                </a:prstGeom>
              </p:spPr>
              <p:txBody>
                <a:bodyPr wrap="none">
                  <a:spAutoFit/>
                </a:bodyPr>
                <a:lstStyle/>
                <a:p>
                  <a:pPr algn="ctr" defTabSz="457200">
                    <a:defRPr/>
                  </a:pPr>
                  <a:r>
                    <a:rPr lang="es-ES" sz="2000" b="1" dirty="0" err="1">
                      <a:solidFill>
                        <a:srgbClr val="11698C"/>
                      </a:solidFill>
                    </a:rPr>
                    <a:t>Hybrid</a:t>
                  </a:r>
                  <a:r>
                    <a:rPr lang="es-ES" sz="2000" b="1" dirty="0">
                      <a:solidFill>
                        <a:srgbClr val="11698C"/>
                      </a:solidFill>
                    </a:rPr>
                    <a:t> </a:t>
                  </a:r>
                  <a:r>
                    <a:rPr lang="es-ES" sz="1400" b="1" dirty="0" err="1">
                      <a:solidFill>
                        <a:srgbClr val="11698C"/>
                      </a:solidFill>
                    </a:rPr>
                    <a:t>Classical</a:t>
                  </a:r>
                  <a:r>
                    <a:rPr lang="es-ES" sz="1400" b="1" dirty="0">
                      <a:solidFill>
                        <a:srgbClr val="11698C"/>
                      </a:solidFill>
                    </a:rPr>
                    <a:t>-Quantum</a:t>
                  </a:r>
                  <a:r>
                    <a:rPr lang="es-ES" sz="2000" b="1" dirty="0">
                      <a:solidFill>
                        <a:srgbClr val="11698C"/>
                      </a:solidFill>
                    </a:rPr>
                    <a:t> API/KERNEL</a:t>
                  </a:r>
                </a:p>
              </p:txBody>
            </p:sp>
          </p:grpSp>
        </p:grpSp>
        <p:grpSp>
          <p:nvGrpSpPr>
            <p:cNvPr id="200" name="128 Grupo">
              <a:extLst>
                <a:ext uri="{FF2B5EF4-FFF2-40B4-BE49-F238E27FC236}">
                  <a16:creationId xmlns:a16="http://schemas.microsoft.com/office/drawing/2014/main" id="{6A8ED241-E912-E554-B546-D70E00F3281F}"/>
                </a:ext>
              </a:extLst>
            </p:cNvPr>
            <p:cNvGrpSpPr>
              <a:grpSpLocks/>
            </p:cNvGrpSpPr>
            <p:nvPr/>
          </p:nvGrpSpPr>
          <p:grpSpPr>
            <a:xfrm>
              <a:off x="7332932" y="4846534"/>
              <a:ext cx="3992786" cy="543067"/>
              <a:chOff x="4105382" y="4789497"/>
              <a:chExt cx="4446444" cy="604770"/>
            </a:xfrm>
          </p:grpSpPr>
          <p:grpSp>
            <p:nvGrpSpPr>
              <p:cNvPr id="359" name="88 Grupo">
                <a:extLst>
                  <a:ext uri="{FF2B5EF4-FFF2-40B4-BE49-F238E27FC236}">
                    <a16:creationId xmlns:a16="http://schemas.microsoft.com/office/drawing/2014/main" id="{65AB7710-98F8-F738-C209-945E3D411125}"/>
                  </a:ext>
                </a:extLst>
              </p:cNvPr>
              <p:cNvGrpSpPr>
                <a:grpSpLocks/>
              </p:cNvGrpSpPr>
              <p:nvPr/>
            </p:nvGrpSpPr>
            <p:grpSpPr>
              <a:xfrm>
                <a:off x="5151333" y="4789497"/>
                <a:ext cx="3400493" cy="604770"/>
                <a:chOff x="5509327" y="4518703"/>
                <a:chExt cx="3111327" cy="553342"/>
              </a:xfrm>
            </p:grpSpPr>
            <p:cxnSp>
              <p:nvCxnSpPr>
                <p:cNvPr id="363" name="Conector: angular 276">
                  <a:extLst>
                    <a:ext uri="{FF2B5EF4-FFF2-40B4-BE49-F238E27FC236}">
                      <a16:creationId xmlns:a16="http://schemas.microsoft.com/office/drawing/2014/main" id="{D6863073-CD49-41B7-167A-F3E03B2B7831}"/>
                    </a:ext>
                  </a:extLst>
                </p:cNvPr>
                <p:cNvCxnSpPr>
                  <a:cxnSpLocks/>
                </p:cNvCxnSpPr>
                <p:nvPr/>
              </p:nvCxnSpPr>
              <p:spPr>
                <a:xfrm rot="5400000">
                  <a:off x="8253771" y="4705162"/>
                  <a:ext cx="553342" cy="180424"/>
                </a:xfrm>
                <a:prstGeom prst="bentConnector3">
                  <a:avLst>
                    <a:gd name="adj1" fmla="val 17262"/>
                  </a:avLst>
                </a:prstGeom>
                <a:ln w="317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364" name="83 Conector angular">
                  <a:extLst>
                    <a:ext uri="{FF2B5EF4-FFF2-40B4-BE49-F238E27FC236}">
                      <a16:creationId xmlns:a16="http://schemas.microsoft.com/office/drawing/2014/main" id="{231EBF1F-01B7-4F74-7132-0D75990F9683}"/>
                    </a:ext>
                  </a:extLst>
                </p:cNvPr>
                <p:cNvCxnSpPr>
                  <a:cxnSpLocks/>
                  <a:stCxn id="211" idx="2"/>
                </p:cNvCxnSpPr>
                <p:nvPr/>
              </p:nvCxnSpPr>
              <p:spPr>
                <a:xfrm rot="16200000" flipH="1">
                  <a:off x="6926303" y="3128047"/>
                  <a:ext cx="69671" cy="2903623"/>
                </a:xfrm>
                <a:prstGeom prst="bentConnector2">
                  <a:avLst/>
                </a:prstGeom>
                <a:ln w="31750">
                  <a:solidFill>
                    <a:schemeClr val="accent4"/>
                  </a:solidFill>
                  <a:prstDash val="sysDash"/>
                </a:ln>
              </p:spPr>
              <p:style>
                <a:lnRef idx="1">
                  <a:schemeClr val="accent1"/>
                </a:lnRef>
                <a:fillRef idx="0">
                  <a:schemeClr val="accent1"/>
                </a:fillRef>
                <a:effectRef idx="0">
                  <a:schemeClr val="accent1"/>
                </a:effectRef>
                <a:fontRef idx="minor">
                  <a:schemeClr val="tx1"/>
                </a:fontRef>
              </p:style>
            </p:cxnSp>
          </p:grpSp>
          <p:grpSp>
            <p:nvGrpSpPr>
              <p:cNvPr id="360" name="125 Grupo">
                <a:extLst>
                  <a:ext uri="{FF2B5EF4-FFF2-40B4-BE49-F238E27FC236}">
                    <a16:creationId xmlns:a16="http://schemas.microsoft.com/office/drawing/2014/main" id="{864FC812-2C5F-807F-4B56-F8C6C4803801}"/>
                  </a:ext>
                </a:extLst>
              </p:cNvPr>
              <p:cNvGrpSpPr>
                <a:grpSpLocks/>
              </p:cNvGrpSpPr>
              <p:nvPr/>
            </p:nvGrpSpPr>
            <p:grpSpPr>
              <a:xfrm>
                <a:off x="4105382" y="4801023"/>
                <a:ext cx="3377670" cy="530802"/>
                <a:chOff x="4105382" y="4801023"/>
                <a:chExt cx="3377670" cy="530802"/>
              </a:xfrm>
            </p:grpSpPr>
            <p:cxnSp>
              <p:nvCxnSpPr>
                <p:cNvPr id="361" name="Conector: angular 274">
                  <a:extLst>
                    <a:ext uri="{FF2B5EF4-FFF2-40B4-BE49-F238E27FC236}">
                      <a16:creationId xmlns:a16="http://schemas.microsoft.com/office/drawing/2014/main" id="{32BC1EA1-61F1-2BEB-2134-818D07C5B30C}"/>
                    </a:ext>
                  </a:extLst>
                </p:cNvPr>
                <p:cNvCxnSpPr>
                  <a:cxnSpLocks/>
                  <a:stCxn id="222" idx="2"/>
                </p:cNvCxnSpPr>
                <p:nvPr/>
              </p:nvCxnSpPr>
              <p:spPr>
                <a:xfrm rot="5400000">
                  <a:off x="5924567" y="3381503"/>
                  <a:ext cx="130344" cy="2986626"/>
                </a:xfrm>
                <a:prstGeom prst="bentConnector2">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2" name="120 Conector angular">
                  <a:extLst>
                    <a:ext uri="{FF2B5EF4-FFF2-40B4-BE49-F238E27FC236}">
                      <a16:creationId xmlns:a16="http://schemas.microsoft.com/office/drawing/2014/main" id="{BCE43934-6FE2-D3FB-68F6-37B4FC6A08D8}"/>
                    </a:ext>
                  </a:extLst>
                </p:cNvPr>
                <p:cNvCxnSpPr>
                  <a:cxnSpLocks/>
                  <a:stCxn id="206" idx="2"/>
                </p:cNvCxnSpPr>
                <p:nvPr/>
              </p:nvCxnSpPr>
              <p:spPr>
                <a:xfrm rot="16200000" flipH="1">
                  <a:off x="4035503" y="4870902"/>
                  <a:ext cx="530802" cy="391043"/>
                </a:xfrm>
                <a:prstGeom prst="bentConnector3">
                  <a:avLst>
                    <a:gd name="adj1" fmla="val 25988"/>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201" name="136 Grupo">
              <a:extLst>
                <a:ext uri="{FF2B5EF4-FFF2-40B4-BE49-F238E27FC236}">
                  <a16:creationId xmlns:a16="http://schemas.microsoft.com/office/drawing/2014/main" id="{B53077CF-5EEB-806E-93ED-906F0FCEA18E}"/>
                </a:ext>
              </a:extLst>
            </p:cNvPr>
            <p:cNvGrpSpPr>
              <a:grpSpLocks/>
            </p:cNvGrpSpPr>
            <p:nvPr/>
          </p:nvGrpSpPr>
          <p:grpSpPr>
            <a:xfrm>
              <a:off x="6829774" y="5079529"/>
              <a:ext cx="4981220" cy="813295"/>
              <a:chOff x="3462833" y="5048963"/>
              <a:chExt cx="5547183" cy="905700"/>
            </a:xfrm>
          </p:grpSpPr>
          <p:sp>
            <p:nvSpPr>
              <p:cNvPr id="355" name="Google Shape;1672;p36">
                <a:extLst>
                  <a:ext uri="{FF2B5EF4-FFF2-40B4-BE49-F238E27FC236}">
                    <a16:creationId xmlns:a16="http://schemas.microsoft.com/office/drawing/2014/main" id="{A3FA7050-F8E9-57DF-5A48-F751717C8CFB}"/>
                  </a:ext>
                </a:extLst>
              </p:cNvPr>
              <p:cNvSpPr>
                <a:spLocks/>
              </p:cNvSpPr>
              <p:nvPr/>
            </p:nvSpPr>
            <p:spPr>
              <a:xfrm>
                <a:off x="3462833" y="5048963"/>
                <a:ext cx="1807176" cy="891073"/>
              </a:xfrm>
              <a:custGeom>
                <a:avLst/>
                <a:gdLst/>
                <a:ahLst/>
                <a:cxnLst/>
                <a:rect l="l" t="t" r="r" b="b"/>
                <a:pathLst>
                  <a:path w="49046" h="26945" extrusionOk="0">
                    <a:moveTo>
                      <a:pt x="27948" y="1"/>
                    </a:moveTo>
                    <a:cubicBezTo>
                      <a:pt x="22807" y="1"/>
                      <a:pt x="18324" y="2900"/>
                      <a:pt x="16051" y="7148"/>
                    </a:cubicBezTo>
                    <a:cubicBezTo>
                      <a:pt x="15784" y="7132"/>
                      <a:pt x="15518" y="7117"/>
                      <a:pt x="15252" y="7117"/>
                    </a:cubicBezTo>
                    <a:cubicBezTo>
                      <a:pt x="9860" y="7117"/>
                      <a:pt x="5471" y="11427"/>
                      <a:pt x="5345" y="16788"/>
                    </a:cubicBezTo>
                    <a:cubicBezTo>
                      <a:pt x="5251" y="16788"/>
                      <a:pt x="5173" y="16772"/>
                      <a:pt x="5079" y="16772"/>
                    </a:cubicBezTo>
                    <a:cubicBezTo>
                      <a:pt x="2273" y="16772"/>
                      <a:pt x="0" y="19045"/>
                      <a:pt x="0" y="21851"/>
                    </a:cubicBezTo>
                    <a:cubicBezTo>
                      <a:pt x="0" y="24656"/>
                      <a:pt x="2273" y="26945"/>
                      <a:pt x="5079" y="26945"/>
                    </a:cubicBezTo>
                    <a:lnTo>
                      <a:pt x="39139" y="26945"/>
                    </a:lnTo>
                    <a:cubicBezTo>
                      <a:pt x="44610" y="26945"/>
                      <a:pt x="49045" y="22509"/>
                      <a:pt x="49045" y="17023"/>
                    </a:cubicBezTo>
                    <a:cubicBezTo>
                      <a:pt x="49045" y="11788"/>
                      <a:pt x="44986" y="7509"/>
                      <a:pt x="39845" y="7148"/>
                    </a:cubicBezTo>
                    <a:cubicBezTo>
                      <a:pt x="37587" y="2900"/>
                      <a:pt x="33105" y="1"/>
                      <a:pt x="27948" y="1"/>
                    </a:cubicBezTo>
                    <a:close/>
                  </a:path>
                </a:pathLst>
              </a:custGeom>
              <a:solidFill>
                <a:schemeClr val="bg1"/>
              </a:solidFill>
              <a:ln w="38100">
                <a:solidFill>
                  <a:schemeClr val="accent1"/>
                </a:solidFill>
              </a:ln>
            </p:spPr>
            <p:txBody>
              <a:bodyPr spcFirstLastPara="1" wrap="square" lIns="91425" tIns="91425" rIns="91425" bIns="91425" anchor="ctr" anchorCtr="0">
                <a:noAutofit/>
              </a:bodyPr>
              <a:lstStyle/>
              <a:p>
                <a:endParaRPr sz="2000">
                  <a:solidFill>
                    <a:prstClr val="white"/>
                  </a:solidFill>
                </a:endParaRPr>
              </a:p>
            </p:txBody>
          </p:sp>
          <p:sp>
            <p:nvSpPr>
              <p:cNvPr id="356" name="Google Shape;1672;p36">
                <a:extLst>
                  <a:ext uri="{FF2B5EF4-FFF2-40B4-BE49-F238E27FC236}">
                    <a16:creationId xmlns:a16="http://schemas.microsoft.com/office/drawing/2014/main" id="{2E031170-1E2F-2CE7-D04F-72DE7DA38ABF}"/>
                  </a:ext>
                </a:extLst>
              </p:cNvPr>
              <p:cNvSpPr>
                <a:spLocks/>
              </p:cNvSpPr>
              <p:nvPr/>
            </p:nvSpPr>
            <p:spPr>
              <a:xfrm>
                <a:off x="7202840" y="5048963"/>
                <a:ext cx="1807176" cy="891073"/>
              </a:xfrm>
              <a:custGeom>
                <a:avLst/>
                <a:gdLst/>
                <a:ahLst/>
                <a:cxnLst/>
                <a:rect l="l" t="t" r="r" b="b"/>
                <a:pathLst>
                  <a:path w="49046" h="26945" extrusionOk="0">
                    <a:moveTo>
                      <a:pt x="27948" y="1"/>
                    </a:moveTo>
                    <a:cubicBezTo>
                      <a:pt x="22807" y="1"/>
                      <a:pt x="18324" y="2900"/>
                      <a:pt x="16051" y="7148"/>
                    </a:cubicBezTo>
                    <a:cubicBezTo>
                      <a:pt x="15784" y="7132"/>
                      <a:pt x="15518" y="7117"/>
                      <a:pt x="15252" y="7117"/>
                    </a:cubicBezTo>
                    <a:cubicBezTo>
                      <a:pt x="9860" y="7117"/>
                      <a:pt x="5471" y="11427"/>
                      <a:pt x="5345" y="16788"/>
                    </a:cubicBezTo>
                    <a:cubicBezTo>
                      <a:pt x="5251" y="16788"/>
                      <a:pt x="5173" y="16772"/>
                      <a:pt x="5079" y="16772"/>
                    </a:cubicBezTo>
                    <a:cubicBezTo>
                      <a:pt x="2273" y="16772"/>
                      <a:pt x="0" y="19045"/>
                      <a:pt x="0" y="21851"/>
                    </a:cubicBezTo>
                    <a:cubicBezTo>
                      <a:pt x="0" y="24656"/>
                      <a:pt x="2273" y="26945"/>
                      <a:pt x="5079" y="26945"/>
                    </a:cubicBezTo>
                    <a:lnTo>
                      <a:pt x="39139" y="26945"/>
                    </a:lnTo>
                    <a:cubicBezTo>
                      <a:pt x="44610" y="26945"/>
                      <a:pt x="49045" y="22509"/>
                      <a:pt x="49045" y="17023"/>
                    </a:cubicBezTo>
                    <a:cubicBezTo>
                      <a:pt x="49045" y="11788"/>
                      <a:pt x="44986" y="7509"/>
                      <a:pt x="39845" y="7148"/>
                    </a:cubicBezTo>
                    <a:cubicBezTo>
                      <a:pt x="37587" y="2900"/>
                      <a:pt x="33105" y="1"/>
                      <a:pt x="27948" y="1"/>
                    </a:cubicBezTo>
                    <a:close/>
                  </a:path>
                </a:pathLst>
              </a:custGeom>
              <a:solidFill>
                <a:schemeClr val="bg1"/>
              </a:solidFill>
              <a:ln w="38100">
                <a:solidFill>
                  <a:schemeClr val="accent4"/>
                </a:solidFill>
              </a:ln>
            </p:spPr>
            <p:txBody>
              <a:bodyPr spcFirstLastPara="1" wrap="square" lIns="91425" tIns="91425" rIns="91425" bIns="91425" anchor="ctr" anchorCtr="0">
                <a:noAutofit/>
              </a:bodyPr>
              <a:lstStyle/>
              <a:p>
                <a:endParaRPr sz="2000">
                  <a:solidFill>
                    <a:prstClr val="white"/>
                  </a:solidFill>
                </a:endParaRPr>
              </a:p>
            </p:txBody>
          </p:sp>
          <p:sp>
            <p:nvSpPr>
              <p:cNvPr id="357" name="6 Rectángulo">
                <a:extLst>
                  <a:ext uri="{FF2B5EF4-FFF2-40B4-BE49-F238E27FC236}">
                    <a16:creationId xmlns:a16="http://schemas.microsoft.com/office/drawing/2014/main" id="{D94DF0DF-A4BB-10EB-D672-1BEEAEF82F25}"/>
                  </a:ext>
                </a:extLst>
              </p:cNvPr>
              <p:cNvSpPr>
                <a:spLocks/>
              </p:cNvSpPr>
              <p:nvPr/>
            </p:nvSpPr>
            <p:spPr>
              <a:xfrm>
                <a:off x="3882873" y="5291033"/>
                <a:ext cx="1161408" cy="663630"/>
              </a:xfrm>
              <a:prstGeom prst="rect">
                <a:avLst/>
              </a:prstGeom>
            </p:spPr>
            <p:txBody>
              <a:bodyPr wrap="none" lIns="0" tIns="0" rIns="0" bIns="0">
                <a:spAutoFit/>
              </a:bodyPr>
              <a:lstStyle/>
              <a:p>
                <a:pPr algn="ctr" defTabSz="457200">
                  <a:lnSpc>
                    <a:spcPts val="2200"/>
                  </a:lnSpc>
                </a:pPr>
                <a:r>
                  <a:rPr lang="es-ES" sz="1600" b="1" dirty="0">
                    <a:solidFill>
                      <a:srgbClr val="11698C"/>
                    </a:solidFill>
                    <a:ea typeface="Cambria" pitchFamily="18" charset="0"/>
                  </a:rPr>
                  <a:t>Quantum</a:t>
                </a:r>
              </a:p>
              <a:p>
                <a:pPr algn="ctr" defTabSz="457200">
                  <a:lnSpc>
                    <a:spcPts val="2200"/>
                  </a:lnSpc>
                </a:pPr>
                <a:r>
                  <a:rPr lang="es-ES" sz="1600" b="1" dirty="0">
                    <a:solidFill>
                      <a:srgbClr val="11698C"/>
                    </a:solidFill>
                    <a:ea typeface="Cambria" pitchFamily="18" charset="0"/>
                  </a:rPr>
                  <a:t>Network</a:t>
                </a:r>
              </a:p>
            </p:txBody>
          </p:sp>
          <p:sp>
            <p:nvSpPr>
              <p:cNvPr id="358" name="8 Rectángulo">
                <a:extLst>
                  <a:ext uri="{FF2B5EF4-FFF2-40B4-BE49-F238E27FC236}">
                    <a16:creationId xmlns:a16="http://schemas.microsoft.com/office/drawing/2014/main" id="{71520BC6-D411-B60A-C7DA-1793BB2108DA}"/>
                  </a:ext>
                </a:extLst>
              </p:cNvPr>
              <p:cNvSpPr>
                <a:spLocks/>
              </p:cNvSpPr>
              <p:nvPr/>
            </p:nvSpPr>
            <p:spPr>
              <a:xfrm>
                <a:off x="7630111" y="5291034"/>
                <a:ext cx="1146942" cy="663629"/>
              </a:xfrm>
              <a:prstGeom prst="rect">
                <a:avLst/>
              </a:prstGeom>
            </p:spPr>
            <p:txBody>
              <a:bodyPr wrap="none" lIns="0" tIns="0" rIns="0" bIns="0">
                <a:spAutoFit/>
              </a:bodyPr>
              <a:lstStyle/>
              <a:p>
                <a:pPr algn="ctr" defTabSz="457200">
                  <a:lnSpc>
                    <a:spcPts val="2200"/>
                  </a:lnSpc>
                </a:pPr>
                <a:r>
                  <a:rPr lang="es-ES" sz="1600" b="1" dirty="0" err="1">
                    <a:solidFill>
                      <a:srgbClr val="11698C"/>
                    </a:solidFill>
                    <a:ea typeface="Cambria" pitchFamily="18" charset="0"/>
                  </a:rPr>
                  <a:t>Classical</a:t>
                </a:r>
                <a:endParaRPr lang="es-ES" sz="1600" b="1" dirty="0">
                  <a:solidFill>
                    <a:srgbClr val="11698C"/>
                  </a:solidFill>
                  <a:ea typeface="Cambria" pitchFamily="18" charset="0"/>
                </a:endParaRPr>
              </a:p>
              <a:p>
                <a:pPr algn="ctr" defTabSz="457200">
                  <a:lnSpc>
                    <a:spcPts val="2200"/>
                  </a:lnSpc>
                </a:pPr>
                <a:r>
                  <a:rPr lang="es-ES" sz="1600" b="1" dirty="0">
                    <a:solidFill>
                      <a:srgbClr val="11698C"/>
                    </a:solidFill>
                    <a:ea typeface="Cambria" pitchFamily="18" charset="0"/>
                  </a:rPr>
                  <a:t>Network</a:t>
                </a:r>
              </a:p>
            </p:txBody>
          </p:sp>
        </p:grpSp>
        <p:sp>
          <p:nvSpPr>
            <p:cNvPr id="202" name="Google Shape;171;p18">
              <a:extLst>
                <a:ext uri="{FF2B5EF4-FFF2-40B4-BE49-F238E27FC236}">
                  <a16:creationId xmlns:a16="http://schemas.microsoft.com/office/drawing/2014/main" id="{B767A878-7C88-444E-01C7-521C0E25ADAA}"/>
                </a:ext>
              </a:extLst>
            </p:cNvPr>
            <p:cNvSpPr>
              <a:spLocks/>
            </p:cNvSpPr>
            <p:nvPr/>
          </p:nvSpPr>
          <p:spPr>
            <a:xfrm>
              <a:off x="9292510" y="3323043"/>
              <a:ext cx="55746" cy="54749"/>
            </a:xfrm>
            <a:custGeom>
              <a:avLst/>
              <a:gdLst/>
              <a:ahLst/>
              <a:cxnLst/>
              <a:rect l="l" t="t" r="r" b="b"/>
              <a:pathLst>
                <a:path w="2081" h="2049" extrusionOk="0">
                  <a:moveTo>
                    <a:pt x="1041" y="1"/>
                  </a:moveTo>
                  <a:cubicBezTo>
                    <a:pt x="505" y="1"/>
                    <a:pt x="32" y="473"/>
                    <a:pt x="32" y="1040"/>
                  </a:cubicBezTo>
                  <a:cubicBezTo>
                    <a:pt x="1" y="1576"/>
                    <a:pt x="473" y="2049"/>
                    <a:pt x="1041" y="2049"/>
                  </a:cubicBezTo>
                  <a:cubicBezTo>
                    <a:pt x="1639" y="2049"/>
                    <a:pt x="2080" y="1576"/>
                    <a:pt x="2080" y="1040"/>
                  </a:cubicBezTo>
                  <a:cubicBezTo>
                    <a:pt x="2080" y="442"/>
                    <a:pt x="1608" y="1"/>
                    <a:pt x="1041" y="1"/>
                  </a:cubicBezTo>
                  <a:close/>
                </a:path>
              </a:pathLst>
            </a:custGeom>
            <a:solidFill>
              <a:schemeClr val="lt1"/>
            </a:solidFill>
            <a:ln>
              <a:noFill/>
            </a:ln>
          </p:spPr>
          <p:txBody>
            <a:bodyPr spcFirstLastPara="1" wrap="square" lIns="91425" tIns="91425" rIns="91425" bIns="91425" anchor="ctr" anchorCtr="0">
              <a:noAutofit/>
            </a:bodyPr>
            <a:lstStyle/>
            <a:p>
              <a:endParaRPr>
                <a:solidFill>
                  <a:prstClr val="white"/>
                </a:solidFill>
              </a:endParaRPr>
            </a:p>
          </p:txBody>
        </p:sp>
        <p:sp>
          <p:nvSpPr>
            <p:cNvPr id="203" name="CuadroTexto 93">
              <a:extLst>
                <a:ext uri="{FF2B5EF4-FFF2-40B4-BE49-F238E27FC236}">
                  <a16:creationId xmlns:a16="http://schemas.microsoft.com/office/drawing/2014/main" id="{26C5B2CF-A4D5-5299-373F-1B3D03F8C907}"/>
                </a:ext>
              </a:extLst>
            </p:cNvPr>
            <p:cNvSpPr txBox="1">
              <a:spLocks/>
            </p:cNvSpPr>
            <p:nvPr/>
          </p:nvSpPr>
          <p:spPr>
            <a:xfrm>
              <a:off x="8760270" y="3662398"/>
              <a:ext cx="1117615" cy="584775"/>
            </a:xfrm>
            <a:prstGeom prst="rect">
              <a:avLst/>
            </a:prstGeom>
            <a:noFill/>
            <a:ln>
              <a:noFill/>
            </a:ln>
          </p:spPr>
          <p:txBody>
            <a:bodyPr wrap="none" rtlCol="0">
              <a:spAutoFit/>
            </a:bodyPr>
            <a:lstStyle/>
            <a:p>
              <a:pPr algn="ctr" defTabSz="457200">
                <a:defRPr/>
              </a:pPr>
              <a:r>
                <a:rPr lang="es-ES" sz="3200" b="1" spc="150" dirty="0">
                  <a:solidFill>
                    <a:srgbClr val="11698C"/>
                  </a:solidFill>
                </a:rPr>
                <a:t>………</a:t>
              </a:r>
            </a:p>
          </p:txBody>
        </p:sp>
        <p:sp>
          <p:nvSpPr>
            <p:cNvPr id="204" name="Rectángulo 13">
              <a:extLst>
                <a:ext uri="{FF2B5EF4-FFF2-40B4-BE49-F238E27FC236}">
                  <a16:creationId xmlns:a16="http://schemas.microsoft.com/office/drawing/2014/main" id="{081D15FA-4753-4751-3CB6-317C00C0F44D}"/>
                </a:ext>
              </a:extLst>
            </p:cNvPr>
            <p:cNvSpPr>
              <a:spLocks/>
            </p:cNvSpPr>
            <p:nvPr/>
          </p:nvSpPr>
          <p:spPr>
            <a:xfrm>
              <a:off x="6868572" y="2977541"/>
              <a:ext cx="928718" cy="706628"/>
            </a:xfrm>
            <a:prstGeom prst="round2Same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defRPr/>
              </a:pPr>
              <a:endParaRPr lang="es-ES" sz="1400" b="1" dirty="0">
                <a:solidFill>
                  <a:srgbClr val="11698C"/>
                </a:solidFill>
              </a:endParaRPr>
            </a:p>
          </p:txBody>
        </p:sp>
        <p:sp>
          <p:nvSpPr>
            <p:cNvPr id="205" name="Rectángulo 16">
              <a:extLst>
                <a:ext uri="{FF2B5EF4-FFF2-40B4-BE49-F238E27FC236}">
                  <a16:creationId xmlns:a16="http://schemas.microsoft.com/office/drawing/2014/main" id="{05F8119F-A4DF-D186-FF8F-C781AA534133}"/>
                </a:ext>
              </a:extLst>
            </p:cNvPr>
            <p:cNvSpPr>
              <a:spLocks/>
            </p:cNvSpPr>
            <p:nvPr/>
          </p:nvSpPr>
          <p:spPr>
            <a:xfrm>
              <a:off x="6868572" y="3571713"/>
              <a:ext cx="928718" cy="743522"/>
            </a:xfrm>
            <a:prstGeom prst="round2Same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lnSpc>
                  <a:spcPts val="1300"/>
                </a:lnSpc>
                <a:defRPr/>
              </a:pPr>
              <a:endParaRPr lang="es-ES" sz="1400" b="1" dirty="0">
                <a:solidFill>
                  <a:srgbClr val="11698C"/>
                </a:solidFill>
              </a:endParaRPr>
            </a:p>
          </p:txBody>
        </p:sp>
        <p:sp>
          <p:nvSpPr>
            <p:cNvPr id="206" name="Rectángulo 18">
              <a:extLst>
                <a:ext uri="{FF2B5EF4-FFF2-40B4-BE49-F238E27FC236}">
                  <a16:creationId xmlns:a16="http://schemas.microsoft.com/office/drawing/2014/main" id="{396330C5-B9D7-51B8-3DB0-A2FDAE4F5C9E}"/>
                </a:ext>
              </a:extLst>
            </p:cNvPr>
            <p:cNvSpPr>
              <a:spLocks/>
            </p:cNvSpPr>
            <p:nvPr/>
          </p:nvSpPr>
          <p:spPr>
            <a:xfrm>
              <a:off x="6868572" y="4242671"/>
              <a:ext cx="928718" cy="61421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es-ES" sz="1400" b="1" dirty="0">
                <a:solidFill>
                  <a:prstClr val="white"/>
                </a:solidFill>
              </a:endParaRPr>
            </a:p>
          </p:txBody>
        </p:sp>
        <p:grpSp>
          <p:nvGrpSpPr>
            <p:cNvPr id="207" name="414 Grupo">
              <a:extLst>
                <a:ext uri="{FF2B5EF4-FFF2-40B4-BE49-F238E27FC236}">
                  <a16:creationId xmlns:a16="http://schemas.microsoft.com/office/drawing/2014/main" id="{647025D3-56A1-2D64-20C3-3DB6D725C538}"/>
                </a:ext>
              </a:extLst>
            </p:cNvPr>
            <p:cNvGrpSpPr>
              <a:grpSpLocks/>
            </p:cNvGrpSpPr>
            <p:nvPr/>
          </p:nvGrpSpPr>
          <p:grpSpPr>
            <a:xfrm flipH="1">
              <a:off x="6900114" y="3631967"/>
              <a:ext cx="161635" cy="161635"/>
              <a:chOff x="2284980" y="2814988"/>
              <a:chExt cx="427630" cy="427630"/>
            </a:xfrm>
          </p:grpSpPr>
          <p:sp>
            <p:nvSpPr>
              <p:cNvPr id="353" name="Google Shape;147;p18">
                <a:extLst>
                  <a:ext uri="{FF2B5EF4-FFF2-40B4-BE49-F238E27FC236}">
                    <a16:creationId xmlns:a16="http://schemas.microsoft.com/office/drawing/2014/main" id="{498AB487-3E8C-0261-4042-4E1C8DA178D1}"/>
                  </a:ext>
                </a:extLst>
              </p:cNvPr>
              <p:cNvSpPr>
                <a:spLocks/>
              </p:cNvSpPr>
              <p:nvPr/>
            </p:nvSpPr>
            <p:spPr>
              <a:xfrm>
                <a:off x="2284980" y="2814988"/>
                <a:ext cx="427630" cy="427630"/>
              </a:xfrm>
              <a:prstGeom prst="roundRect">
                <a:avLst>
                  <a:gd name="adj" fmla="val 50000"/>
                </a:avLst>
              </a:prstGeom>
              <a:solidFill>
                <a:schemeClr val="accent1">
                  <a:lumMod val="40000"/>
                  <a:lumOff val="60000"/>
                </a:schemeClr>
              </a:solidFill>
              <a:ln w="6350">
                <a:noFill/>
              </a:ln>
            </p:spPr>
            <p:txBody>
              <a:bodyPr spcFirstLastPara="1" wrap="square" lIns="91425" tIns="91425" rIns="91425" bIns="91425" anchor="ctr" anchorCtr="0">
                <a:noAutofit/>
              </a:bodyPr>
              <a:lstStyle/>
              <a:p>
                <a:endParaRPr>
                  <a:solidFill>
                    <a:prstClr val="white"/>
                  </a:solidFill>
                  <a:sym typeface="Fira Sans Extra Condensed SemiBold"/>
                </a:endParaRPr>
              </a:p>
            </p:txBody>
          </p:sp>
          <p:sp>
            <p:nvSpPr>
              <p:cNvPr id="354" name="Google Shape;172;p18">
                <a:extLst>
                  <a:ext uri="{FF2B5EF4-FFF2-40B4-BE49-F238E27FC236}">
                    <a16:creationId xmlns:a16="http://schemas.microsoft.com/office/drawing/2014/main" id="{104E8990-EFA2-0966-17AF-729FED299FB2}"/>
                  </a:ext>
                </a:extLst>
              </p:cNvPr>
              <p:cNvSpPr>
                <a:spLocks/>
              </p:cNvSpPr>
              <p:nvPr/>
            </p:nvSpPr>
            <p:spPr>
              <a:xfrm>
                <a:off x="2419035" y="2945738"/>
                <a:ext cx="240904" cy="245507"/>
              </a:xfrm>
              <a:custGeom>
                <a:avLst/>
                <a:gdLst/>
                <a:ahLst/>
                <a:cxnLst/>
                <a:rect l="l" t="t" r="r" b="b"/>
                <a:pathLst>
                  <a:path w="11595" h="11847" extrusionOk="0">
                    <a:moveTo>
                      <a:pt x="5672" y="757"/>
                    </a:moveTo>
                    <a:cubicBezTo>
                      <a:pt x="6144" y="757"/>
                      <a:pt x="6680" y="1544"/>
                      <a:pt x="7026" y="2710"/>
                    </a:cubicBezTo>
                    <a:cubicBezTo>
                      <a:pt x="6585" y="2867"/>
                      <a:pt x="6176" y="3025"/>
                      <a:pt x="5672" y="3214"/>
                    </a:cubicBezTo>
                    <a:cubicBezTo>
                      <a:pt x="5262" y="3025"/>
                      <a:pt x="4789" y="2836"/>
                      <a:pt x="4348" y="2710"/>
                    </a:cubicBezTo>
                    <a:cubicBezTo>
                      <a:pt x="4695" y="1481"/>
                      <a:pt x="5199" y="757"/>
                      <a:pt x="5672" y="757"/>
                    </a:cubicBezTo>
                    <a:close/>
                    <a:moveTo>
                      <a:pt x="4191" y="3372"/>
                    </a:moveTo>
                    <a:cubicBezTo>
                      <a:pt x="4411" y="3466"/>
                      <a:pt x="4632" y="3529"/>
                      <a:pt x="4852" y="3624"/>
                    </a:cubicBezTo>
                    <a:cubicBezTo>
                      <a:pt x="4159" y="3970"/>
                      <a:pt x="4726" y="3655"/>
                      <a:pt x="4065" y="4096"/>
                    </a:cubicBezTo>
                    <a:lnTo>
                      <a:pt x="4191" y="3372"/>
                    </a:lnTo>
                    <a:close/>
                    <a:moveTo>
                      <a:pt x="7184" y="3372"/>
                    </a:moveTo>
                    <a:lnTo>
                      <a:pt x="7310" y="4096"/>
                    </a:lnTo>
                    <a:cubicBezTo>
                      <a:pt x="6585" y="3655"/>
                      <a:pt x="7184" y="4002"/>
                      <a:pt x="6522" y="3624"/>
                    </a:cubicBezTo>
                    <a:cubicBezTo>
                      <a:pt x="6743" y="3529"/>
                      <a:pt x="6995" y="3466"/>
                      <a:pt x="7184" y="3372"/>
                    </a:cubicBezTo>
                    <a:close/>
                    <a:moveTo>
                      <a:pt x="9191" y="3001"/>
                    </a:moveTo>
                    <a:cubicBezTo>
                      <a:pt x="9631" y="3001"/>
                      <a:pt x="10026" y="3084"/>
                      <a:pt x="10177" y="3340"/>
                    </a:cubicBezTo>
                    <a:cubicBezTo>
                      <a:pt x="10208" y="3435"/>
                      <a:pt x="10240" y="3529"/>
                      <a:pt x="10208" y="3655"/>
                    </a:cubicBezTo>
                    <a:cubicBezTo>
                      <a:pt x="9925" y="3687"/>
                      <a:pt x="9673" y="3907"/>
                      <a:pt x="9515" y="4159"/>
                    </a:cubicBezTo>
                    <a:cubicBezTo>
                      <a:pt x="9358" y="4474"/>
                      <a:pt x="9295" y="4852"/>
                      <a:pt x="9452" y="5104"/>
                    </a:cubicBezTo>
                    <a:cubicBezTo>
                      <a:pt x="9358" y="5230"/>
                      <a:pt x="9263" y="5356"/>
                      <a:pt x="9137" y="5482"/>
                    </a:cubicBezTo>
                    <a:cubicBezTo>
                      <a:pt x="8791" y="5167"/>
                      <a:pt x="8444" y="4884"/>
                      <a:pt x="8034" y="4600"/>
                    </a:cubicBezTo>
                    <a:cubicBezTo>
                      <a:pt x="8003" y="4128"/>
                      <a:pt x="7940" y="3655"/>
                      <a:pt x="7845" y="3183"/>
                    </a:cubicBezTo>
                    <a:cubicBezTo>
                      <a:pt x="8174" y="3100"/>
                      <a:pt x="8710" y="3001"/>
                      <a:pt x="9191" y="3001"/>
                    </a:cubicBezTo>
                    <a:close/>
                    <a:moveTo>
                      <a:pt x="2994" y="3119"/>
                    </a:moveTo>
                    <a:cubicBezTo>
                      <a:pt x="3151" y="3151"/>
                      <a:pt x="3309" y="3151"/>
                      <a:pt x="3466" y="3214"/>
                    </a:cubicBezTo>
                    <a:cubicBezTo>
                      <a:pt x="3403" y="3655"/>
                      <a:pt x="3309" y="4128"/>
                      <a:pt x="3277" y="4632"/>
                    </a:cubicBezTo>
                    <a:cubicBezTo>
                      <a:pt x="2899" y="4915"/>
                      <a:pt x="2490" y="5230"/>
                      <a:pt x="2174" y="5514"/>
                    </a:cubicBezTo>
                    <a:cubicBezTo>
                      <a:pt x="1733" y="5010"/>
                      <a:pt x="851" y="3939"/>
                      <a:pt x="1166" y="3340"/>
                    </a:cubicBezTo>
                    <a:cubicBezTo>
                      <a:pt x="1198" y="3277"/>
                      <a:pt x="1261" y="3183"/>
                      <a:pt x="1387" y="3151"/>
                    </a:cubicBezTo>
                    <a:cubicBezTo>
                      <a:pt x="1576" y="3372"/>
                      <a:pt x="1859" y="3529"/>
                      <a:pt x="2174" y="3529"/>
                    </a:cubicBezTo>
                    <a:cubicBezTo>
                      <a:pt x="2521" y="3529"/>
                      <a:pt x="2836" y="3372"/>
                      <a:pt x="2994" y="3119"/>
                    </a:cubicBezTo>
                    <a:close/>
                    <a:moveTo>
                      <a:pt x="3277" y="5482"/>
                    </a:moveTo>
                    <a:lnTo>
                      <a:pt x="3277" y="5482"/>
                    </a:lnTo>
                    <a:cubicBezTo>
                      <a:pt x="3246" y="6144"/>
                      <a:pt x="3246" y="5986"/>
                      <a:pt x="3277" y="6428"/>
                    </a:cubicBezTo>
                    <a:cubicBezTo>
                      <a:pt x="3088" y="6270"/>
                      <a:pt x="2899" y="6112"/>
                      <a:pt x="2742" y="5955"/>
                    </a:cubicBezTo>
                    <a:cubicBezTo>
                      <a:pt x="2899" y="5797"/>
                      <a:pt x="3088" y="5640"/>
                      <a:pt x="3277" y="5482"/>
                    </a:cubicBezTo>
                    <a:close/>
                    <a:moveTo>
                      <a:pt x="8097" y="5514"/>
                    </a:moveTo>
                    <a:cubicBezTo>
                      <a:pt x="8286" y="5671"/>
                      <a:pt x="8475" y="5829"/>
                      <a:pt x="8633" y="5986"/>
                    </a:cubicBezTo>
                    <a:cubicBezTo>
                      <a:pt x="8475" y="6144"/>
                      <a:pt x="8286" y="6301"/>
                      <a:pt x="8097" y="6459"/>
                    </a:cubicBezTo>
                    <a:lnTo>
                      <a:pt x="8097" y="5514"/>
                    </a:lnTo>
                    <a:close/>
                    <a:moveTo>
                      <a:pt x="5703" y="4002"/>
                    </a:moveTo>
                    <a:cubicBezTo>
                      <a:pt x="6333" y="4317"/>
                      <a:pt x="6743" y="4569"/>
                      <a:pt x="7373" y="5010"/>
                    </a:cubicBezTo>
                    <a:cubicBezTo>
                      <a:pt x="7436" y="5671"/>
                      <a:pt x="7436" y="6238"/>
                      <a:pt x="7373" y="6963"/>
                    </a:cubicBezTo>
                    <a:cubicBezTo>
                      <a:pt x="6837" y="7310"/>
                      <a:pt x="6333" y="7625"/>
                      <a:pt x="5703" y="7940"/>
                    </a:cubicBezTo>
                    <a:cubicBezTo>
                      <a:pt x="5073" y="7625"/>
                      <a:pt x="4537" y="7373"/>
                      <a:pt x="4002" y="6963"/>
                    </a:cubicBezTo>
                    <a:cubicBezTo>
                      <a:pt x="3907" y="6270"/>
                      <a:pt x="3907" y="5671"/>
                      <a:pt x="4002" y="5010"/>
                    </a:cubicBezTo>
                    <a:cubicBezTo>
                      <a:pt x="4600" y="4600"/>
                      <a:pt x="5041" y="4317"/>
                      <a:pt x="5703" y="4002"/>
                    </a:cubicBezTo>
                    <a:close/>
                    <a:moveTo>
                      <a:pt x="4065" y="7845"/>
                    </a:moveTo>
                    <a:cubicBezTo>
                      <a:pt x="4506" y="8097"/>
                      <a:pt x="4254" y="8003"/>
                      <a:pt x="4852" y="8318"/>
                    </a:cubicBezTo>
                    <a:cubicBezTo>
                      <a:pt x="4632" y="8381"/>
                      <a:pt x="4380" y="8507"/>
                      <a:pt x="4191" y="8538"/>
                    </a:cubicBezTo>
                    <a:lnTo>
                      <a:pt x="4065" y="7845"/>
                    </a:lnTo>
                    <a:close/>
                    <a:moveTo>
                      <a:pt x="7278" y="7845"/>
                    </a:moveTo>
                    <a:cubicBezTo>
                      <a:pt x="7247" y="8066"/>
                      <a:pt x="7215" y="8318"/>
                      <a:pt x="7152" y="8538"/>
                    </a:cubicBezTo>
                    <a:cubicBezTo>
                      <a:pt x="6900" y="8475"/>
                      <a:pt x="6711" y="8381"/>
                      <a:pt x="6491" y="8318"/>
                    </a:cubicBezTo>
                    <a:cubicBezTo>
                      <a:pt x="6837" y="8097"/>
                      <a:pt x="6869" y="8097"/>
                      <a:pt x="7278" y="7845"/>
                    </a:cubicBezTo>
                    <a:close/>
                    <a:moveTo>
                      <a:pt x="2237" y="6459"/>
                    </a:moveTo>
                    <a:cubicBezTo>
                      <a:pt x="2584" y="6774"/>
                      <a:pt x="2931" y="7058"/>
                      <a:pt x="3340" y="7310"/>
                    </a:cubicBezTo>
                    <a:cubicBezTo>
                      <a:pt x="3372" y="7845"/>
                      <a:pt x="3435" y="8255"/>
                      <a:pt x="3529" y="8727"/>
                    </a:cubicBezTo>
                    <a:cubicBezTo>
                      <a:pt x="3008" y="8861"/>
                      <a:pt x="2544" y="8927"/>
                      <a:pt x="2165" y="8927"/>
                    </a:cubicBezTo>
                    <a:cubicBezTo>
                      <a:pt x="1650" y="8927"/>
                      <a:pt x="1293" y="8806"/>
                      <a:pt x="1166" y="8570"/>
                    </a:cubicBezTo>
                    <a:cubicBezTo>
                      <a:pt x="851" y="8003"/>
                      <a:pt x="1733" y="6932"/>
                      <a:pt x="2237" y="6459"/>
                    </a:cubicBezTo>
                    <a:close/>
                    <a:moveTo>
                      <a:pt x="9137" y="6459"/>
                    </a:moveTo>
                    <a:cubicBezTo>
                      <a:pt x="9610" y="6932"/>
                      <a:pt x="10523" y="8003"/>
                      <a:pt x="10177" y="8570"/>
                    </a:cubicBezTo>
                    <a:cubicBezTo>
                      <a:pt x="10032" y="8806"/>
                      <a:pt x="9678" y="8927"/>
                      <a:pt x="9169" y="8927"/>
                    </a:cubicBezTo>
                    <a:cubicBezTo>
                      <a:pt x="8794" y="8927"/>
                      <a:pt x="8335" y="8861"/>
                      <a:pt x="7814" y="8727"/>
                    </a:cubicBezTo>
                    <a:cubicBezTo>
                      <a:pt x="7940" y="8318"/>
                      <a:pt x="8003" y="7845"/>
                      <a:pt x="8034" y="7310"/>
                    </a:cubicBezTo>
                    <a:cubicBezTo>
                      <a:pt x="8444" y="7058"/>
                      <a:pt x="8822" y="6743"/>
                      <a:pt x="9137" y="6459"/>
                    </a:cubicBezTo>
                    <a:close/>
                    <a:moveTo>
                      <a:pt x="5640" y="8696"/>
                    </a:moveTo>
                    <a:cubicBezTo>
                      <a:pt x="6081" y="8885"/>
                      <a:pt x="6554" y="9074"/>
                      <a:pt x="6995" y="9200"/>
                    </a:cubicBezTo>
                    <a:cubicBezTo>
                      <a:pt x="6680" y="10429"/>
                      <a:pt x="6176" y="11185"/>
                      <a:pt x="5672" y="11185"/>
                    </a:cubicBezTo>
                    <a:cubicBezTo>
                      <a:pt x="5609" y="11185"/>
                      <a:pt x="5482" y="11090"/>
                      <a:pt x="5356" y="11059"/>
                    </a:cubicBezTo>
                    <a:cubicBezTo>
                      <a:pt x="5482" y="10775"/>
                      <a:pt x="5451" y="10460"/>
                      <a:pt x="5293" y="10177"/>
                    </a:cubicBezTo>
                    <a:cubicBezTo>
                      <a:pt x="5136" y="9862"/>
                      <a:pt x="4821" y="9736"/>
                      <a:pt x="4474" y="9673"/>
                    </a:cubicBezTo>
                    <a:cubicBezTo>
                      <a:pt x="4411" y="9515"/>
                      <a:pt x="4348" y="9357"/>
                      <a:pt x="4317" y="9200"/>
                    </a:cubicBezTo>
                    <a:cubicBezTo>
                      <a:pt x="4726" y="9042"/>
                      <a:pt x="5167" y="8885"/>
                      <a:pt x="5640" y="8696"/>
                    </a:cubicBezTo>
                    <a:close/>
                    <a:moveTo>
                      <a:pt x="5640" y="1"/>
                    </a:moveTo>
                    <a:cubicBezTo>
                      <a:pt x="4758" y="1"/>
                      <a:pt x="4065" y="1072"/>
                      <a:pt x="3655" y="2489"/>
                    </a:cubicBezTo>
                    <a:cubicBezTo>
                      <a:pt x="3498" y="2426"/>
                      <a:pt x="3340" y="2395"/>
                      <a:pt x="3214" y="2395"/>
                    </a:cubicBezTo>
                    <a:cubicBezTo>
                      <a:pt x="3183" y="1859"/>
                      <a:pt x="2742" y="1418"/>
                      <a:pt x="2174" y="1418"/>
                    </a:cubicBezTo>
                    <a:cubicBezTo>
                      <a:pt x="1607" y="1418"/>
                      <a:pt x="1166" y="1891"/>
                      <a:pt x="1166" y="2426"/>
                    </a:cubicBezTo>
                    <a:cubicBezTo>
                      <a:pt x="883" y="2552"/>
                      <a:pt x="694" y="2710"/>
                      <a:pt x="568" y="2962"/>
                    </a:cubicBezTo>
                    <a:cubicBezTo>
                      <a:pt x="32" y="3907"/>
                      <a:pt x="977" y="5104"/>
                      <a:pt x="1702" y="5892"/>
                    </a:cubicBezTo>
                    <a:cubicBezTo>
                      <a:pt x="946" y="6743"/>
                      <a:pt x="1" y="8003"/>
                      <a:pt x="568" y="8885"/>
                    </a:cubicBezTo>
                    <a:cubicBezTo>
                      <a:pt x="879" y="9433"/>
                      <a:pt x="1519" y="9600"/>
                      <a:pt x="2210" y="9600"/>
                    </a:cubicBezTo>
                    <a:cubicBezTo>
                      <a:pt x="2710" y="9600"/>
                      <a:pt x="3237" y="9513"/>
                      <a:pt x="3687" y="9420"/>
                    </a:cubicBezTo>
                    <a:cubicBezTo>
                      <a:pt x="3718" y="9578"/>
                      <a:pt x="3750" y="9673"/>
                      <a:pt x="3844" y="9830"/>
                    </a:cubicBezTo>
                    <a:cubicBezTo>
                      <a:pt x="3403" y="10145"/>
                      <a:pt x="3246" y="10744"/>
                      <a:pt x="3529" y="11216"/>
                    </a:cubicBezTo>
                    <a:cubicBezTo>
                      <a:pt x="3718" y="11531"/>
                      <a:pt x="4065" y="11720"/>
                      <a:pt x="4411" y="11720"/>
                    </a:cubicBezTo>
                    <a:cubicBezTo>
                      <a:pt x="4600" y="11720"/>
                      <a:pt x="4789" y="11689"/>
                      <a:pt x="4947" y="11563"/>
                    </a:cubicBezTo>
                    <a:cubicBezTo>
                      <a:pt x="5167" y="11720"/>
                      <a:pt x="5419" y="11846"/>
                      <a:pt x="5703" y="11846"/>
                    </a:cubicBezTo>
                    <a:cubicBezTo>
                      <a:pt x="6585" y="11846"/>
                      <a:pt x="7278" y="10775"/>
                      <a:pt x="7688" y="9357"/>
                    </a:cubicBezTo>
                    <a:cubicBezTo>
                      <a:pt x="8143" y="9478"/>
                      <a:pt x="8678" y="9576"/>
                      <a:pt x="9184" y="9576"/>
                    </a:cubicBezTo>
                    <a:cubicBezTo>
                      <a:pt x="9868" y="9576"/>
                      <a:pt x="10499" y="9397"/>
                      <a:pt x="10807" y="8853"/>
                    </a:cubicBezTo>
                    <a:cubicBezTo>
                      <a:pt x="11374" y="7908"/>
                      <a:pt x="10429" y="6680"/>
                      <a:pt x="9673" y="5892"/>
                    </a:cubicBezTo>
                    <a:cubicBezTo>
                      <a:pt x="9799" y="5797"/>
                      <a:pt x="9862" y="5671"/>
                      <a:pt x="9988" y="5545"/>
                    </a:cubicBezTo>
                    <a:cubicBezTo>
                      <a:pt x="10145" y="5640"/>
                      <a:pt x="10271" y="5671"/>
                      <a:pt x="10429" y="5671"/>
                    </a:cubicBezTo>
                    <a:cubicBezTo>
                      <a:pt x="10775" y="5671"/>
                      <a:pt x="11122" y="5482"/>
                      <a:pt x="11311" y="5167"/>
                    </a:cubicBezTo>
                    <a:cubicBezTo>
                      <a:pt x="11594" y="4632"/>
                      <a:pt x="11437" y="4002"/>
                      <a:pt x="10933" y="3750"/>
                    </a:cubicBezTo>
                    <a:cubicBezTo>
                      <a:pt x="10964" y="3466"/>
                      <a:pt x="10901" y="3183"/>
                      <a:pt x="10775" y="2962"/>
                    </a:cubicBezTo>
                    <a:cubicBezTo>
                      <a:pt x="10457" y="2432"/>
                      <a:pt x="9842" y="2259"/>
                      <a:pt x="9179" y="2259"/>
                    </a:cubicBezTo>
                    <a:cubicBezTo>
                      <a:pt x="8661" y="2259"/>
                      <a:pt x="8113" y="2365"/>
                      <a:pt x="7656" y="2489"/>
                    </a:cubicBezTo>
                    <a:cubicBezTo>
                      <a:pt x="7278" y="1072"/>
                      <a:pt x="6585" y="1"/>
                      <a:pt x="5640" y="1"/>
                    </a:cubicBezTo>
                    <a:close/>
                  </a:path>
                </a:pathLst>
              </a:custGeom>
              <a:solidFill>
                <a:schemeClr val="lt1"/>
              </a:solidFill>
              <a:ln>
                <a:noFill/>
              </a:ln>
            </p:spPr>
            <p:txBody>
              <a:bodyPr spcFirstLastPara="1" wrap="square" lIns="91425" tIns="91425" rIns="91425" bIns="91425" anchor="ctr" anchorCtr="0">
                <a:noAutofit/>
              </a:bodyPr>
              <a:lstStyle/>
              <a:p>
                <a:endParaRPr>
                  <a:solidFill>
                    <a:prstClr val="white"/>
                  </a:solidFill>
                </a:endParaRPr>
              </a:p>
            </p:txBody>
          </p:sp>
        </p:grpSp>
        <p:sp>
          <p:nvSpPr>
            <p:cNvPr id="208" name="415 Rectángulo">
              <a:extLst>
                <a:ext uri="{FF2B5EF4-FFF2-40B4-BE49-F238E27FC236}">
                  <a16:creationId xmlns:a16="http://schemas.microsoft.com/office/drawing/2014/main" id="{A2ED917D-070F-CA97-98F6-8880F736FFAE}"/>
                </a:ext>
              </a:extLst>
            </p:cNvPr>
            <p:cNvSpPr>
              <a:spLocks/>
            </p:cNvSpPr>
            <p:nvPr/>
          </p:nvSpPr>
          <p:spPr>
            <a:xfrm>
              <a:off x="6951194" y="3721992"/>
              <a:ext cx="809093" cy="551519"/>
            </a:xfrm>
            <a:prstGeom prst="rect">
              <a:avLst/>
            </a:prstGeom>
          </p:spPr>
          <p:txBody>
            <a:bodyPr wrap="none" lIns="0" tIns="0" rIns="0" bIns="0">
              <a:spAutoFit/>
            </a:bodyPr>
            <a:lstStyle/>
            <a:p>
              <a:pPr algn="ctr" defTabSz="457200">
                <a:lnSpc>
                  <a:spcPts val="1300"/>
                </a:lnSpc>
              </a:pPr>
              <a:r>
                <a:rPr lang="es-ES" sz="1200" b="1" dirty="0">
                  <a:solidFill>
                    <a:srgbClr val="11698C"/>
                  </a:solidFill>
                </a:rPr>
                <a:t>Quantum</a:t>
              </a:r>
            </a:p>
            <a:p>
              <a:pPr algn="ctr" defTabSz="457200">
                <a:lnSpc>
                  <a:spcPts val="1300"/>
                </a:lnSpc>
              </a:pPr>
              <a:r>
                <a:rPr lang="es-ES" sz="1200" b="1" dirty="0">
                  <a:solidFill>
                    <a:srgbClr val="11698C"/>
                  </a:solidFill>
                </a:rPr>
                <a:t>Hardware</a:t>
              </a:r>
            </a:p>
            <a:p>
              <a:pPr algn="ctr" defTabSz="457200">
                <a:lnSpc>
                  <a:spcPts val="1300"/>
                </a:lnSpc>
              </a:pPr>
              <a:r>
                <a:rPr lang="es-ES" sz="1200" b="1" dirty="0" err="1">
                  <a:solidFill>
                    <a:srgbClr val="11698C"/>
                  </a:solidFill>
                </a:rPr>
                <a:t>Stack</a:t>
              </a:r>
              <a:endParaRPr lang="es-ES" sz="1200" b="1" dirty="0">
                <a:solidFill>
                  <a:srgbClr val="11698C"/>
                </a:solidFill>
              </a:endParaRPr>
            </a:p>
          </p:txBody>
        </p:sp>
        <p:grpSp>
          <p:nvGrpSpPr>
            <p:cNvPr id="209" name="Grupo 349">
              <a:extLst>
                <a:ext uri="{FF2B5EF4-FFF2-40B4-BE49-F238E27FC236}">
                  <a16:creationId xmlns:a16="http://schemas.microsoft.com/office/drawing/2014/main" id="{A3DFA017-5DF4-412A-31D8-440604EF4344}"/>
                </a:ext>
              </a:extLst>
            </p:cNvPr>
            <p:cNvGrpSpPr>
              <a:grpSpLocks/>
            </p:cNvGrpSpPr>
            <p:nvPr/>
          </p:nvGrpSpPr>
          <p:grpSpPr>
            <a:xfrm>
              <a:off x="6900114" y="4337175"/>
              <a:ext cx="161635" cy="161635"/>
              <a:chOff x="7013468" y="4341982"/>
              <a:chExt cx="161635" cy="161635"/>
            </a:xfrm>
          </p:grpSpPr>
          <p:grpSp>
            <p:nvGrpSpPr>
              <p:cNvPr id="338" name="Google Shape;1396;p44">
                <a:extLst>
                  <a:ext uri="{FF2B5EF4-FFF2-40B4-BE49-F238E27FC236}">
                    <a16:creationId xmlns:a16="http://schemas.microsoft.com/office/drawing/2014/main" id="{AAD891AD-93ED-A254-D579-F91DEFE961AE}"/>
                  </a:ext>
                </a:extLst>
              </p:cNvPr>
              <p:cNvGrpSpPr>
                <a:grpSpLocks/>
              </p:cNvGrpSpPr>
              <p:nvPr/>
            </p:nvGrpSpPr>
            <p:grpSpPr>
              <a:xfrm>
                <a:off x="7013468" y="4341982"/>
                <a:ext cx="161635" cy="161635"/>
                <a:chOff x="3095250" y="1721469"/>
                <a:chExt cx="2953500" cy="2955528"/>
              </a:xfrm>
            </p:grpSpPr>
            <p:grpSp>
              <p:nvGrpSpPr>
                <p:cNvPr id="341" name="Google Shape;1397;p44">
                  <a:extLst>
                    <a:ext uri="{FF2B5EF4-FFF2-40B4-BE49-F238E27FC236}">
                      <a16:creationId xmlns:a16="http://schemas.microsoft.com/office/drawing/2014/main" id="{E17B079F-7AA4-4E6A-2179-ADF34F0B7B82}"/>
                    </a:ext>
                  </a:extLst>
                </p:cNvPr>
                <p:cNvGrpSpPr>
                  <a:grpSpLocks/>
                </p:cNvGrpSpPr>
                <p:nvPr/>
              </p:nvGrpSpPr>
              <p:grpSpPr>
                <a:xfrm>
                  <a:off x="3977473" y="1721469"/>
                  <a:ext cx="1189053" cy="2955528"/>
                  <a:chOff x="3990075" y="1846300"/>
                  <a:chExt cx="1100975" cy="2736600"/>
                </a:xfrm>
              </p:grpSpPr>
              <p:sp>
                <p:nvSpPr>
                  <p:cNvPr id="348" name="Google Shape;1398;p44">
                    <a:extLst>
                      <a:ext uri="{FF2B5EF4-FFF2-40B4-BE49-F238E27FC236}">
                        <a16:creationId xmlns:a16="http://schemas.microsoft.com/office/drawing/2014/main" id="{A784154E-63D6-AAC2-D348-06D7A5A0D883}"/>
                      </a:ext>
                    </a:extLst>
                  </p:cNvPr>
                  <p:cNvSpPr>
                    <a:spLocks/>
                  </p:cNvSpPr>
                  <p:nvPr/>
                </p:nvSpPr>
                <p:spPr>
                  <a:xfrm>
                    <a:off x="3990075"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49" name="Google Shape;1399;p44">
                    <a:extLst>
                      <a:ext uri="{FF2B5EF4-FFF2-40B4-BE49-F238E27FC236}">
                        <a16:creationId xmlns:a16="http://schemas.microsoft.com/office/drawing/2014/main" id="{9C59A9F3-66BE-94B0-C122-23723010A787}"/>
                      </a:ext>
                    </a:extLst>
                  </p:cNvPr>
                  <p:cNvSpPr>
                    <a:spLocks/>
                  </p:cNvSpPr>
                  <p:nvPr/>
                </p:nvSpPr>
                <p:spPr>
                  <a:xfrm>
                    <a:off x="4486113"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50" name="Google Shape;1400;p44">
                    <a:extLst>
                      <a:ext uri="{FF2B5EF4-FFF2-40B4-BE49-F238E27FC236}">
                        <a16:creationId xmlns:a16="http://schemas.microsoft.com/office/drawing/2014/main" id="{604A043B-5073-1C9C-C086-EC83A40D8E35}"/>
                      </a:ext>
                    </a:extLst>
                  </p:cNvPr>
                  <p:cNvSpPr>
                    <a:spLocks/>
                  </p:cNvSpPr>
                  <p:nvPr/>
                </p:nvSpPr>
                <p:spPr>
                  <a:xfrm>
                    <a:off x="4238094"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51" name="Google Shape;1401;p44">
                    <a:extLst>
                      <a:ext uri="{FF2B5EF4-FFF2-40B4-BE49-F238E27FC236}">
                        <a16:creationId xmlns:a16="http://schemas.microsoft.com/office/drawing/2014/main" id="{8E89FDA6-1D89-47B1-2237-FAF727775E24}"/>
                      </a:ext>
                    </a:extLst>
                  </p:cNvPr>
                  <p:cNvSpPr>
                    <a:spLocks/>
                  </p:cNvSpPr>
                  <p:nvPr/>
                </p:nvSpPr>
                <p:spPr>
                  <a:xfrm>
                    <a:off x="4734131"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52" name="Google Shape;1402;p44">
                    <a:extLst>
                      <a:ext uri="{FF2B5EF4-FFF2-40B4-BE49-F238E27FC236}">
                        <a16:creationId xmlns:a16="http://schemas.microsoft.com/office/drawing/2014/main" id="{8EB64531-3014-D3BF-86FB-A633A657BBE9}"/>
                      </a:ext>
                    </a:extLst>
                  </p:cNvPr>
                  <p:cNvSpPr>
                    <a:spLocks/>
                  </p:cNvSpPr>
                  <p:nvPr/>
                </p:nvSpPr>
                <p:spPr>
                  <a:xfrm>
                    <a:off x="4982150"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grpSp>
            <p:grpSp>
              <p:nvGrpSpPr>
                <p:cNvPr id="342" name="Google Shape;1403;p44">
                  <a:extLst>
                    <a:ext uri="{FF2B5EF4-FFF2-40B4-BE49-F238E27FC236}">
                      <a16:creationId xmlns:a16="http://schemas.microsoft.com/office/drawing/2014/main" id="{C8EBFCA5-3B41-C3DB-1399-D495108AB6CA}"/>
                    </a:ext>
                  </a:extLst>
                </p:cNvPr>
                <p:cNvGrpSpPr>
                  <a:grpSpLocks/>
                </p:cNvGrpSpPr>
                <p:nvPr/>
              </p:nvGrpSpPr>
              <p:grpSpPr>
                <a:xfrm>
                  <a:off x="3095250" y="2604706"/>
                  <a:ext cx="2953500" cy="1189053"/>
                  <a:chOff x="5727509" y="2757106"/>
                  <a:chExt cx="2953500" cy="1189053"/>
                </a:xfrm>
              </p:grpSpPr>
              <p:sp>
                <p:nvSpPr>
                  <p:cNvPr id="343" name="Google Shape;1404;p44">
                    <a:extLst>
                      <a:ext uri="{FF2B5EF4-FFF2-40B4-BE49-F238E27FC236}">
                        <a16:creationId xmlns:a16="http://schemas.microsoft.com/office/drawing/2014/main" id="{EEDB2CA7-B19D-FB23-168B-AB258F726DF1}"/>
                      </a:ext>
                    </a:extLst>
                  </p:cNvPr>
                  <p:cNvSpPr>
                    <a:spLocks/>
                  </p:cNvSpPr>
                  <p:nvPr/>
                </p:nvSpPr>
                <p:spPr>
                  <a:xfrm>
                    <a:off x="5727509" y="3827359"/>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44" name="Google Shape;1405;p44">
                    <a:extLst>
                      <a:ext uri="{FF2B5EF4-FFF2-40B4-BE49-F238E27FC236}">
                        <a16:creationId xmlns:a16="http://schemas.microsoft.com/office/drawing/2014/main" id="{4D000817-B393-AA46-B0EC-AF136A296B34}"/>
                      </a:ext>
                    </a:extLst>
                  </p:cNvPr>
                  <p:cNvSpPr>
                    <a:spLocks/>
                  </p:cNvSpPr>
                  <p:nvPr/>
                </p:nvSpPr>
                <p:spPr>
                  <a:xfrm>
                    <a:off x="5727509" y="3024670"/>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45" name="Google Shape;1406;p44">
                    <a:extLst>
                      <a:ext uri="{FF2B5EF4-FFF2-40B4-BE49-F238E27FC236}">
                        <a16:creationId xmlns:a16="http://schemas.microsoft.com/office/drawing/2014/main" id="{19B4D082-AF8F-EF65-8D3B-128CE6F7E0F9}"/>
                      </a:ext>
                    </a:extLst>
                  </p:cNvPr>
                  <p:cNvSpPr>
                    <a:spLocks/>
                  </p:cNvSpPr>
                  <p:nvPr/>
                </p:nvSpPr>
                <p:spPr>
                  <a:xfrm>
                    <a:off x="5727509" y="3292233"/>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46" name="Google Shape;1407;p44">
                    <a:extLst>
                      <a:ext uri="{FF2B5EF4-FFF2-40B4-BE49-F238E27FC236}">
                        <a16:creationId xmlns:a16="http://schemas.microsoft.com/office/drawing/2014/main" id="{ACB24097-6BEC-6712-0F34-617AD8413001}"/>
                      </a:ext>
                    </a:extLst>
                  </p:cNvPr>
                  <p:cNvSpPr>
                    <a:spLocks/>
                  </p:cNvSpPr>
                  <p:nvPr/>
                </p:nvSpPr>
                <p:spPr>
                  <a:xfrm>
                    <a:off x="5727509" y="3559796"/>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47" name="Google Shape;1408;p44">
                    <a:extLst>
                      <a:ext uri="{FF2B5EF4-FFF2-40B4-BE49-F238E27FC236}">
                        <a16:creationId xmlns:a16="http://schemas.microsoft.com/office/drawing/2014/main" id="{BFFC98F3-B5B9-DC39-AE8A-BD54FF79C1D3}"/>
                      </a:ext>
                    </a:extLst>
                  </p:cNvPr>
                  <p:cNvSpPr>
                    <a:spLocks/>
                  </p:cNvSpPr>
                  <p:nvPr/>
                </p:nvSpPr>
                <p:spPr>
                  <a:xfrm>
                    <a:off x="5727509" y="2757106"/>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grpSp>
          </p:grpSp>
          <p:sp>
            <p:nvSpPr>
              <p:cNvPr id="339" name="Google Shape;1409;p44">
                <a:extLst>
                  <a:ext uri="{FF2B5EF4-FFF2-40B4-BE49-F238E27FC236}">
                    <a16:creationId xmlns:a16="http://schemas.microsoft.com/office/drawing/2014/main" id="{02CBFF1A-F81C-78DC-0EDA-6FEF8DA31171}"/>
                  </a:ext>
                </a:extLst>
              </p:cNvPr>
              <p:cNvSpPr>
                <a:spLocks/>
              </p:cNvSpPr>
              <p:nvPr/>
            </p:nvSpPr>
            <p:spPr>
              <a:xfrm>
                <a:off x="7039679" y="4368231"/>
                <a:ext cx="109212" cy="109137"/>
              </a:xfrm>
              <a:prstGeom prst="rect">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40" name="495 Rectángulo">
                <a:extLst>
                  <a:ext uri="{FF2B5EF4-FFF2-40B4-BE49-F238E27FC236}">
                    <a16:creationId xmlns:a16="http://schemas.microsoft.com/office/drawing/2014/main" id="{6802CB87-1B6B-431B-89A0-0919B5C94D64}"/>
                  </a:ext>
                </a:extLst>
              </p:cNvPr>
              <p:cNvSpPr>
                <a:spLocks/>
              </p:cNvSpPr>
              <p:nvPr/>
            </p:nvSpPr>
            <p:spPr>
              <a:xfrm>
                <a:off x="7039679" y="4387576"/>
                <a:ext cx="118622" cy="76944"/>
              </a:xfrm>
              <a:prstGeom prst="rect">
                <a:avLst/>
              </a:prstGeom>
            </p:spPr>
            <p:txBody>
              <a:bodyPr wrap="none" lIns="0" tIns="0" rIns="0" bIns="0">
                <a:spAutoFit/>
              </a:bodyPr>
              <a:lstStyle/>
              <a:p>
                <a:r>
                  <a:rPr lang="es-ES" sz="500" b="1" dirty="0">
                    <a:solidFill>
                      <a:prstClr val="white"/>
                    </a:solidFill>
                  </a:rPr>
                  <a:t>QPU</a:t>
                </a:r>
                <a:endParaRPr lang="es-ES" sz="500" dirty="0">
                  <a:solidFill>
                    <a:prstClr val="white"/>
                  </a:solidFill>
                </a:endParaRPr>
              </a:p>
            </p:txBody>
          </p:sp>
        </p:grpSp>
        <p:sp>
          <p:nvSpPr>
            <p:cNvPr id="210" name="493 Rectángulo">
              <a:extLst>
                <a:ext uri="{FF2B5EF4-FFF2-40B4-BE49-F238E27FC236}">
                  <a16:creationId xmlns:a16="http://schemas.microsoft.com/office/drawing/2014/main" id="{BF4F8BBA-A454-7EB1-4687-D5F2E1772304}"/>
                </a:ext>
              </a:extLst>
            </p:cNvPr>
            <p:cNvSpPr>
              <a:spLocks/>
            </p:cNvSpPr>
            <p:nvPr/>
          </p:nvSpPr>
          <p:spPr>
            <a:xfrm>
              <a:off x="7179372" y="4515334"/>
              <a:ext cx="384721" cy="179152"/>
            </a:xfrm>
            <a:prstGeom prst="rect">
              <a:avLst/>
            </a:prstGeom>
          </p:spPr>
          <p:txBody>
            <a:bodyPr wrap="none" lIns="0" tIns="0" rIns="0" bIns="0">
              <a:spAutoFit/>
            </a:bodyPr>
            <a:lstStyle/>
            <a:p>
              <a:pPr algn="ctr" defTabSz="457200">
                <a:lnSpc>
                  <a:spcPts val="1300"/>
                </a:lnSpc>
              </a:pPr>
              <a:r>
                <a:rPr lang="es-ES" sz="1600" b="1" dirty="0">
                  <a:solidFill>
                    <a:prstClr val="white"/>
                  </a:solidFill>
                </a:rPr>
                <a:t>QPU</a:t>
              </a:r>
            </a:p>
          </p:txBody>
        </p:sp>
        <p:sp>
          <p:nvSpPr>
            <p:cNvPr id="211" name="Rectángulo 19">
              <a:extLst>
                <a:ext uri="{FF2B5EF4-FFF2-40B4-BE49-F238E27FC236}">
                  <a16:creationId xmlns:a16="http://schemas.microsoft.com/office/drawing/2014/main" id="{8C772AEC-6A76-F509-6ED3-D928EC52C0A7}"/>
                </a:ext>
              </a:extLst>
            </p:cNvPr>
            <p:cNvSpPr>
              <a:spLocks/>
            </p:cNvSpPr>
            <p:nvPr/>
          </p:nvSpPr>
          <p:spPr>
            <a:xfrm>
              <a:off x="7807808" y="4258153"/>
              <a:ext cx="928718" cy="61421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r>
                <a:rPr lang="es-ES" sz="1400" b="1" dirty="0">
                  <a:solidFill>
                    <a:prstClr val="white"/>
                  </a:solidFill>
                </a:rPr>
                <a:t> </a:t>
              </a:r>
            </a:p>
          </p:txBody>
        </p:sp>
        <p:sp>
          <p:nvSpPr>
            <p:cNvPr id="212" name="Rectángulo 14">
              <a:extLst>
                <a:ext uri="{FF2B5EF4-FFF2-40B4-BE49-F238E27FC236}">
                  <a16:creationId xmlns:a16="http://schemas.microsoft.com/office/drawing/2014/main" id="{FF9659A0-A490-0AE0-47F2-D182C920D6A3}"/>
                </a:ext>
              </a:extLst>
            </p:cNvPr>
            <p:cNvSpPr>
              <a:spLocks/>
            </p:cNvSpPr>
            <p:nvPr/>
          </p:nvSpPr>
          <p:spPr>
            <a:xfrm>
              <a:off x="7807808" y="2977541"/>
              <a:ext cx="928718" cy="706629"/>
            </a:xfrm>
            <a:prstGeom prst="round2Same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defRPr/>
              </a:pPr>
              <a:endParaRPr lang="es-ES" sz="1400" b="1" dirty="0">
                <a:solidFill>
                  <a:srgbClr val="11698C"/>
                </a:solidFill>
              </a:endParaRPr>
            </a:p>
          </p:txBody>
        </p:sp>
        <p:sp>
          <p:nvSpPr>
            <p:cNvPr id="213" name="Rectángulo 17">
              <a:extLst>
                <a:ext uri="{FF2B5EF4-FFF2-40B4-BE49-F238E27FC236}">
                  <a16:creationId xmlns:a16="http://schemas.microsoft.com/office/drawing/2014/main" id="{8E7DFDC5-E2E9-BC8C-0EE4-C778F14F40CA}"/>
                </a:ext>
              </a:extLst>
            </p:cNvPr>
            <p:cNvSpPr>
              <a:spLocks/>
            </p:cNvSpPr>
            <p:nvPr/>
          </p:nvSpPr>
          <p:spPr>
            <a:xfrm>
              <a:off x="7807808" y="3571713"/>
              <a:ext cx="928718" cy="743522"/>
            </a:xfrm>
            <a:prstGeom prst="round2Same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lnSpc>
                  <a:spcPts val="1300"/>
                </a:lnSpc>
                <a:defRPr/>
              </a:pPr>
              <a:endParaRPr lang="es-ES" sz="1400" b="1" dirty="0">
                <a:solidFill>
                  <a:srgbClr val="11698C"/>
                </a:solidFill>
              </a:endParaRPr>
            </a:p>
          </p:txBody>
        </p:sp>
        <p:grpSp>
          <p:nvGrpSpPr>
            <p:cNvPr id="214" name="Grupo 320">
              <a:extLst>
                <a:ext uri="{FF2B5EF4-FFF2-40B4-BE49-F238E27FC236}">
                  <a16:creationId xmlns:a16="http://schemas.microsoft.com/office/drawing/2014/main" id="{10DDEBAA-C4FB-C9D6-14F0-E44524D2D526}"/>
                </a:ext>
              </a:extLst>
            </p:cNvPr>
            <p:cNvGrpSpPr>
              <a:grpSpLocks/>
            </p:cNvGrpSpPr>
            <p:nvPr/>
          </p:nvGrpSpPr>
          <p:grpSpPr>
            <a:xfrm>
              <a:off x="7846188" y="3046973"/>
              <a:ext cx="161635" cy="161635"/>
              <a:chOff x="7846188" y="3046973"/>
              <a:chExt cx="161635" cy="161635"/>
            </a:xfrm>
          </p:grpSpPr>
          <p:sp>
            <p:nvSpPr>
              <p:cNvPr id="336" name="Google Shape;11834;p65">
                <a:extLst>
                  <a:ext uri="{FF2B5EF4-FFF2-40B4-BE49-F238E27FC236}">
                    <a16:creationId xmlns:a16="http://schemas.microsoft.com/office/drawing/2014/main" id="{B1ED0409-6C80-B538-92D7-B3689CBCE967}"/>
                  </a:ext>
                </a:extLst>
              </p:cNvPr>
              <p:cNvSpPr>
                <a:spLocks/>
              </p:cNvSpPr>
              <p:nvPr/>
            </p:nvSpPr>
            <p:spPr>
              <a:xfrm>
                <a:off x="7846188" y="3046973"/>
                <a:ext cx="161635" cy="161635"/>
              </a:xfrm>
              <a:custGeom>
                <a:avLst/>
                <a:gdLst/>
                <a:ahLst/>
                <a:cxnLst/>
                <a:rect l="l" t="t" r="r" b="b"/>
                <a:pathLst>
                  <a:path w="12760" h="12761" extrusionOk="0">
                    <a:moveTo>
                      <a:pt x="7026" y="914"/>
                    </a:moveTo>
                    <a:lnTo>
                      <a:pt x="7026" y="1954"/>
                    </a:lnTo>
                    <a:cubicBezTo>
                      <a:pt x="7026" y="2174"/>
                      <a:pt x="7120" y="2332"/>
                      <a:pt x="7341" y="2363"/>
                    </a:cubicBezTo>
                    <a:cubicBezTo>
                      <a:pt x="7813" y="2489"/>
                      <a:pt x="8286" y="2647"/>
                      <a:pt x="8664" y="2899"/>
                    </a:cubicBezTo>
                    <a:cubicBezTo>
                      <a:pt x="8733" y="2954"/>
                      <a:pt x="8820" y="2979"/>
                      <a:pt x="8905" y="2979"/>
                    </a:cubicBezTo>
                    <a:cubicBezTo>
                      <a:pt x="9012" y="2979"/>
                      <a:pt x="9115" y="2938"/>
                      <a:pt x="9168" y="2868"/>
                    </a:cubicBezTo>
                    <a:lnTo>
                      <a:pt x="9924" y="2111"/>
                    </a:lnTo>
                    <a:lnTo>
                      <a:pt x="10712" y="2899"/>
                    </a:lnTo>
                    <a:lnTo>
                      <a:pt x="9956" y="3655"/>
                    </a:lnTo>
                    <a:cubicBezTo>
                      <a:pt x="9861" y="3781"/>
                      <a:pt x="9798" y="4002"/>
                      <a:pt x="9924" y="4159"/>
                    </a:cubicBezTo>
                    <a:cubicBezTo>
                      <a:pt x="10208" y="4600"/>
                      <a:pt x="10397" y="5041"/>
                      <a:pt x="10460" y="5514"/>
                    </a:cubicBezTo>
                    <a:cubicBezTo>
                      <a:pt x="10523" y="5703"/>
                      <a:pt x="10680" y="5829"/>
                      <a:pt x="10869" y="5829"/>
                    </a:cubicBezTo>
                    <a:lnTo>
                      <a:pt x="11941" y="5829"/>
                    </a:lnTo>
                    <a:lnTo>
                      <a:pt x="11941" y="6932"/>
                    </a:lnTo>
                    <a:lnTo>
                      <a:pt x="10869" y="6932"/>
                    </a:lnTo>
                    <a:cubicBezTo>
                      <a:pt x="10680" y="6932"/>
                      <a:pt x="10523" y="7058"/>
                      <a:pt x="10460" y="7247"/>
                    </a:cubicBezTo>
                    <a:cubicBezTo>
                      <a:pt x="10365" y="7719"/>
                      <a:pt x="10208" y="8192"/>
                      <a:pt x="9924" y="8570"/>
                    </a:cubicBezTo>
                    <a:cubicBezTo>
                      <a:pt x="9798" y="8727"/>
                      <a:pt x="9861" y="8979"/>
                      <a:pt x="9956" y="9105"/>
                    </a:cubicBezTo>
                    <a:lnTo>
                      <a:pt x="10712" y="9830"/>
                    </a:lnTo>
                    <a:lnTo>
                      <a:pt x="9924" y="10618"/>
                    </a:lnTo>
                    <a:lnTo>
                      <a:pt x="9168" y="9893"/>
                    </a:lnTo>
                    <a:cubicBezTo>
                      <a:pt x="9111" y="9817"/>
                      <a:pt x="8996" y="9775"/>
                      <a:pt x="8879" y="9775"/>
                    </a:cubicBezTo>
                    <a:cubicBezTo>
                      <a:pt x="8803" y="9775"/>
                      <a:pt x="8726" y="9793"/>
                      <a:pt x="8664" y="9830"/>
                    </a:cubicBezTo>
                    <a:cubicBezTo>
                      <a:pt x="8223" y="10114"/>
                      <a:pt x="7813" y="10303"/>
                      <a:pt x="7341" y="10397"/>
                    </a:cubicBezTo>
                    <a:cubicBezTo>
                      <a:pt x="7120" y="10429"/>
                      <a:pt x="7026" y="10586"/>
                      <a:pt x="7026" y="10775"/>
                    </a:cubicBezTo>
                    <a:lnTo>
                      <a:pt x="7026" y="11846"/>
                    </a:lnTo>
                    <a:lnTo>
                      <a:pt x="5923" y="11846"/>
                    </a:lnTo>
                    <a:lnTo>
                      <a:pt x="5923" y="10775"/>
                    </a:lnTo>
                    <a:cubicBezTo>
                      <a:pt x="5923" y="10586"/>
                      <a:pt x="5797" y="10429"/>
                      <a:pt x="5577" y="10397"/>
                    </a:cubicBezTo>
                    <a:cubicBezTo>
                      <a:pt x="5135" y="10271"/>
                      <a:pt x="4663" y="10114"/>
                      <a:pt x="4253" y="9830"/>
                    </a:cubicBezTo>
                    <a:cubicBezTo>
                      <a:pt x="4191" y="9793"/>
                      <a:pt x="4119" y="9775"/>
                      <a:pt x="4047" y="9775"/>
                    </a:cubicBezTo>
                    <a:cubicBezTo>
                      <a:pt x="3937" y="9775"/>
                      <a:pt x="3826" y="9817"/>
                      <a:pt x="3749" y="9893"/>
                    </a:cubicBezTo>
                    <a:lnTo>
                      <a:pt x="2993" y="10618"/>
                    </a:lnTo>
                    <a:lnTo>
                      <a:pt x="2206" y="9830"/>
                    </a:lnTo>
                    <a:lnTo>
                      <a:pt x="2962" y="9105"/>
                    </a:lnTo>
                    <a:cubicBezTo>
                      <a:pt x="3088" y="8979"/>
                      <a:pt x="3119" y="8727"/>
                      <a:pt x="2993" y="8570"/>
                    </a:cubicBezTo>
                    <a:cubicBezTo>
                      <a:pt x="2710" y="8160"/>
                      <a:pt x="2521" y="7719"/>
                      <a:pt x="2458" y="7247"/>
                    </a:cubicBezTo>
                    <a:cubicBezTo>
                      <a:pt x="2395" y="7058"/>
                      <a:pt x="2237" y="6932"/>
                      <a:pt x="2048" y="6932"/>
                    </a:cubicBezTo>
                    <a:lnTo>
                      <a:pt x="977" y="6932"/>
                    </a:lnTo>
                    <a:lnTo>
                      <a:pt x="977" y="5829"/>
                    </a:lnTo>
                    <a:lnTo>
                      <a:pt x="2048" y="5829"/>
                    </a:lnTo>
                    <a:cubicBezTo>
                      <a:pt x="2237" y="5829"/>
                      <a:pt x="2395" y="5703"/>
                      <a:pt x="2458" y="5514"/>
                    </a:cubicBezTo>
                    <a:cubicBezTo>
                      <a:pt x="2552" y="5041"/>
                      <a:pt x="2710" y="4569"/>
                      <a:pt x="2993" y="4159"/>
                    </a:cubicBezTo>
                    <a:cubicBezTo>
                      <a:pt x="3119" y="4002"/>
                      <a:pt x="3088" y="3781"/>
                      <a:pt x="2962" y="3655"/>
                    </a:cubicBezTo>
                    <a:lnTo>
                      <a:pt x="2206" y="2899"/>
                    </a:lnTo>
                    <a:lnTo>
                      <a:pt x="2993" y="2111"/>
                    </a:lnTo>
                    <a:lnTo>
                      <a:pt x="3749" y="2868"/>
                    </a:lnTo>
                    <a:cubicBezTo>
                      <a:pt x="3820" y="2938"/>
                      <a:pt x="3921" y="2979"/>
                      <a:pt x="4023" y="2979"/>
                    </a:cubicBezTo>
                    <a:cubicBezTo>
                      <a:pt x="4103" y="2979"/>
                      <a:pt x="4184" y="2954"/>
                      <a:pt x="4253" y="2899"/>
                    </a:cubicBezTo>
                    <a:cubicBezTo>
                      <a:pt x="4694" y="2647"/>
                      <a:pt x="5135" y="2426"/>
                      <a:pt x="5577" y="2363"/>
                    </a:cubicBezTo>
                    <a:cubicBezTo>
                      <a:pt x="5797" y="2332"/>
                      <a:pt x="5923" y="2174"/>
                      <a:pt x="5923" y="1954"/>
                    </a:cubicBezTo>
                    <a:lnTo>
                      <a:pt x="5923" y="914"/>
                    </a:lnTo>
                    <a:close/>
                    <a:moveTo>
                      <a:pt x="5829" y="1"/>
                    </a:moveTo>
                    <a:cubicBezTo>
                      <a:pt x="5356" y="1"/>
                      <a:pt x="5009" y="347"/>
                      <a:pt x="5009" y="820"/>
                    </a:cubicBezTo>
                    <a:lnTo>
                      <a:pt x="5009" y="1576"/>
                    </a:lnTo>
                    <a:cubicBezTo>
                      <a:pt x="4631" y="1702"/>
                      <a:pt x="4285" y="1796"/>
                      <a:pt x="3970" y="2017"/>
                    </a:cubicBezTo>
                    <a:lnTo>
                      <a:pt x="3466" y="1481"/>
                    </a:lnTo>
                    <a:cubicBezTo>
                      <a:pt x="3308" y="1324"/>
                      <a:pt x="3103" y="1245"/>
                      <a:pt x="2891" y="1245"/>
                    </a:cubicBezTo>
                    <a:cubicBezTo>
                      <a:pt x="2678" y="1245"/>
                      <a:pt x="2458" y="1324"/>
                      <a:pt x="2269" y="1481"/>
                    </a:cubicBezTo>
                    <a:lnTo>
                      <a:pt x="1481" y="2269"/>
                    </a:lnTo>
                    <a:cubicBezTo>
                      <a:pt x="1166" y="2584"/>
                      <a:pt x="1166" y="3120"/>
                      <a:pt x="1481" y="3466"/>
                    </a:cubicBezTo>
                    <a:lnTo>
                      <a:pt x="2017" y="3970"/>
                    </a:lnTo>
                    <a:cubicBezTo>
                      <a:pt x="1796" y="4285"/>
                      <a:pt x="1701" y="4632"/>
                      <a:pt x="1575" y="5010"/>
                    </a:cubicBezTo>
                    <a:lnTo>
                      <a:pt x="819" y="5010"/>
                    </a:lnTo>
                    <a:cubicBezTo>
                      <a:pt x="347" y="5010"/>
                      <a:pt x="0" y="5356"/>
                      <a:pt x="0" y="5829"/>
                    </a:cubicBezTo>
                    <a:lnTo>
                      <a:pt x="0" y="6932"/>
                    </a:lnTo>
                    <a:cubicBezTo>
                      <a:pt x="0" y="7404"/>
                      <a:pt x="347" y="7751"/>
                      <a:pt x="819" y="7751"/>
                    </a:cubicBezTo>
                    <a:lnTo>
                      <a:pt x="1575" y="7751"/>
                    </a:lnTo>
                    <a:cubicBezTo>
                      <a:pt x="1701" y="8097"/>
                      <a:pt x="1796" y="8475"/>
                      <a:pt x="2017" y="8759"/>
                    </a:cubicBezTo>
                    <a:lnTo>
                      <a:pt x="1481" y="9295"/>
                    </a:lnTo>
                    <a:cubicBezTo>
                      <a:pt x="1166" y="9610"/>
                      <a:pt x="1166" y="10114"/>
                      <a:pt x="1481" y="10460"/>
                    </a:cubicBezTo>
                    <a:lnTo>
                      <a:pt x="2269" y="11248"/>
                    </a:lnTo>
                    <a:cubicBezTo>
                      <a:pt x="2426" y="11405"/>
                      <a:pt x="2639" y="11484"/>
                      <a:pt x="2855" y="11484"/>
                    </a:cubicBezTo>
                    <a:cubicBezTo>
                      <a:pt x="3072" y="11484"/>
                      <a:pt x="3292" y="11405"/>
                      <a:pt x="3466" y="11248"/>
                    </a:cubicBezTo>
                    <a:lnTo>
                      <a:pt x="3970" y="10744"/>
                    </a:lnTo>
                    <a:cubicBezTo>
                      <a:pt x="4285" y="10933"/>
                      <a:pt x="4631" y="11059"/>
                      <a:pt x="5009" y="11185"/>
                    </a:cubicBezTo>
                    <a:lnTo>
                      <a:pt x="5009" y="11909"/>
                    </a:lnTo>
                    <a:cubicBezTo>
                      <a:pt x="5009" y="12382"/>
                      <a:pt x="5356" y="12760"/>
                      <a:pt x="5829" y="12760"/>
                    </a:cubicBezTo>
                    <a:lnTo>
                      <a:pt x="6931" y="12760"/>
                    </a:lnTo>
                    <a:cubicBezTo>
                      <a:pt x="7404" y="12760"/>
                      <a:pt x="7750" y="12382"/>
                      <a:pt x="7750" y="11909"/>
                    </a:cubicBezTo>
                    <a:lnTo>
                      <a:pt x="7750" y="11185"/>
                    </a:lnTo>
                    <a:cubicBezTo>
                      <a:pt x="8097" y="11059"/>
                      <a:pt x="8475" y="10933"/>
                      <a:pt x="8790" y="10744"/>
                    </a:cubicBezTo>
                    <a:lnTo>
                      <a:pt x="9294" y="11248"/>
                    </a:lnTo>
                    <a:cubicBezTo>
                      <a:pt x="9452" y="11405"/>
                      <a:pt x="9656" y="11484"/>
                      <a:pt x="9865" y="11484"/>
                    </a:cubicBezTo>
                    <a:cubicBezTo>
                      <a:pt x="10074" y="11484"/>
                      <a:pt x="10287" y="11405"/>
                      <a:pt x="10460" y="11248"/>
                    </a:cubicBezTo>
                    <a:lnTo>
                      <a:pt x="11247" y="10460"/>
                    </a:lnTo>
                    <a:cubicBezTo>
                      <a:pt x="11563" y="10145"/>
                      <a:pt x="11563" y="9641"/>
                      <a:pt x="11247" y="9295"/>
                    </a:cubicBezTo>
                    <a:lnTo>
                      <a:pt x="10743" y="8759"/>
                    </a:lnTo>
                    <a:cubicBezTo>
                      <a:pt x="10932" y="8444"/>
                      <a:pt x="11058" y="8097"/>
                      <a:pt x="11184" y="7751"/>
                    </a:cubicBezTo>
                    <a:lnTo>
                      <a:pt x="11941" y="7751"/>
                    </a:lnTo>
                    <a:cubicBezTo>
                      <a:pt x="12413" y="7751"/>
                      <a:pt x="12760" y="7404"/>
                      <a:pt x="12760" y="6932"/>
                    </a:cubicBezTo>
                    <a:lnTo>
                      <a:pt x="12760" y="5829"/>
                    </a:lnTo>
                    <a:cubicBezTo>
                      <a:pt x="12760" y="5356"/>
                      <a:pt x="12350" y="5010"/>
                      <a:pt x="11941" y="5010"/>
                    </a:cubicBezTo>
                    <a:lnTo>
                      <a:pt x="11184" y="5010"/>
                    </a:lnTo>
                    <a:cubicBezTo>
                      <a:pt x="11058" y="4632"/>
                      <a:pt x="10932" y="4285"/>
                      <a:pt x="10743" y="3970"/>
                    </a:cubicBezTo>
                    <a:lnTo>
                      <a:pt x="11247" y="3466"/>
                    </a:lnTo>
                    <a:cubicBezTo>
                      <a:pt x="11563" y="3151"/>
                      <a:pt x="11563" y="2647"/>
                      <a:pt x="11247" y="2269"/>
                    </a:cubicBezTo>
                    <a:lnTo>
                      <a:pt x="10460" y="1481"/>
                    </a:lnTo>
                    <a:cubicBezTo>
                      <a:pt x="10302" y="1324"/>
                      <a:pt x="10098" y="1245"/>
                      <a:pt x="9889" y="1245"/>
                    </a:cubicBezTo>
                    <a:cubicBezTo>
                      <a:pt x="9680" y="1245"/>
                      <a:pt x="9467" y="1324"/>
                      <a:pt x="9294" y="1481"/>
                    </a:cubicBezTo>
                    <a:lnTo>
                      <a:pt x="8790" y="2017"/>
                    </a:lnTo>
                    <a:cubicBezTo>
                      <a:pt x="8475" y="1796"/>
                      <a:pt x="8097" y="1702"/>
                      <a:pt x="7750" y="1576"/>
                    </a:cubicBezTo>
                    <a:lnTo>
                      <a:pt x="7750" y="820"/>
                    </a:lnTo>
                    <a:cubicBezTo>
                      <a:pt x="7750" y="347"/>
                      <a:pt x="7404" y="1"/>
                      <a:pt x="6931" y="1"/>
                    </a:cubicBezTo>
                    <a:close/>
                  </a:path>
                </a:pathLst>
              </a:custGeom>
              <a:solidFill>
                <a:schemeClr val="accent4">
                  <a:lumMod val="60000"/>
                  <a:lumOff val="40000"/>
                </a:schemeClr>
              </a:solidFill>
              <a:ln w="6350">
                <a:solidFill>
                  <a:schemeClr val="bg1"/>
                </a:solidFill>
              </a:ln>
            </p:spPr>
            <p:txBody>
              <a:bodyPr spcFirstLastPara="1" wrap="square" lIns="91425" tIns="91425" rIns="91425" bIns="91425" anchor="ctr" anchorCtr="0">
                <a:noAutofit/>
              </a:bodyPr>
              <a:lstStyle/>
              <a:p>
                <a:endParaRPr>
                  <a:solidFill>
                    <a:prstClr val="white"/>
                  </a:solidFill>
                </a:endParaRPr>
              </a:p>
            </p:txBody>
          </p:sp>
          <p:sp>
            <p:nvSpPr>
              <p:cNvPr id="337" name="Google Shape;11835;p65">
                <a:extLst>
                  <a:ext uri="{FF2B5EF4-FFF2-40B4-BE49-F238E27FC236}">
                    <a16:creationId xmlns:a16="http://schemas.microsoft.com/office/drawing/2014/main" id="{983649BF-7C2D-D9C6-9E7F-94814CF56A73}"/>
                  </a:ext>
                </a:extLst>
              </p:cNvPr>
              <p:cNvSpPr>
                <a:spLocks/>
              </p:cNvSpPr>
              <p:nvPr/>
            </p:nvSpPr>
            <p:spPr>
              <a:xfrm>
                <a:off x="7892474" y="3092863"/>
                <a:ext cx="69848" cy="69842"/>
              </a:xfrm>
              <a:custGeom>
                <a:avLst/>
                <a:gdLst/>
                <a:ahLst/>
                <a:cxnLst/>
                <a:rect l="l" t="t" r="r" b="b"/>
                <a:pathLst>
                  <a:path w="5514" h="5514" extrusionOk="0">
                    <a:moveTo>
                      <a:pt x="2773" y="820"/>
                    </a:moveTo>
                    <a:cubicBezTo>
                      <a:pt x="3813" y="820"/>
                      <a:pt x="4695" y="1702"/>
                      <a:pt x="4695" y="2742"/>
                    </a:cubicBezTo>
                    <a:cubicBezTo>
                      <a:pt x="4695" y="3813"/>
                      <a:pt x="3813" y="4695"/>
                      <a:pt x="2773" y="4695"/>
                    </a:cubicBezTo>
                    <a:cubicBezTo>
                      <a:pt x="1702" y="4695"/>
                      <a:pt x="820" y="3813"/>
                      <a:pt x="820" y="2742"/>
                    </a:cubicBezTo>
                    <a:cubicBezTo>
                      <a:pt x="820" y="1702"/>
                      <a:pt x="1702" y="820"/>
                      <a:pt x="2773" y="820"/>
                    </a:cubicBezTo>
                    <a:close/>
                    <a:moveTo>
                      <a:pt x="2773" y="1"/>
                    </a:moveTo>
                    <a:cubicBezTo>
                      <a:pt x="1229" y="1"/>
                      <a:pt x="1" y="1198"/>
                      <a:pt x="1" y="2742"/>
                    </a:cubicBezTo>
                    <a:cubicBezTo>
                      <a:pt x="1" y="4285"/>
                      <a:pt x="1229" y="5514"/>
                      <a:pt x="2773" y="5514"/>
                    </a:cubicBezTo>
                    <a:cubicBezTo>
                      <a:pt x="4285" y="5514"/>
                      <a:pt x="5514" y="4285"/>
                      <a:pt x="5514" y="2742"/>
                    </a:cubicBezTo>
                    <a:cubicBezTo>
                      <a:pt x="5514" y="1229"/>
                      <a:pt x="4254" y="1"/>
                      <a:pt x="2773" y="1"/>
                    </a:cubicBezTo>
                    <a:close/>
                  </a:path>
                </a:pathLst>
              </a:custGeom>
              <a:solidFill>
                <a:schemeClr val="bg1"/>
              </a:solidFill>
              <a:ln w="6350">
                <a:noFill/>
              </a:ln>
            </p:spPr>
            <p:txBody>
              <a:bodyPr spcFirstLastPara="1" wrap="square" lIns="91425" tIns="91425" rIns="91425" bIns="91425" anchor="ctr" anchorCtr="0">
                <a:noAutofit/>
              </a:bodyPr>
              <a:lstStyle/>
              <a:p>
                <a:endParaRPr>
                  <a:solidFill>
                    <a:prstClr val="white"/>
                  </a:solidFill>
                </a:endParaRPr>
              </a:p>
            </p:txBody>
          </p:sp>
        </p:grpSp>
        <p:sp>
          <p:nvSpPr>
            <p:cNvPr id="215" name="320 Rectángulo">
              <a:extLst>
                <a:ext uri="{FF2B5EF4-FFF2-40B4-BE49-F238E27FC236}">
                  <a16:creationId xmlns:a16="http://schemas.microsoft.com/office/drawing/2014/main" id="{EE39C078-92B2-EE02-0475-147F59589E82}"/>
                </a:ext>
              </a:extLst>
            </p:cNvPr>
            <p:cNvSpPr>
              <a:spLocks/>
            </p:cNvSpPr>
            <p:nvPr/>
          </p:nvSpPr>
          <p:spPr>
            <a:xfrm>
              <a:off x="7921318" y="3153056"/>
              <a:ext cx="770123" cy="367679"/>
            </a:xfrm>
            <a:prstGeom prst="rect">
              <a:avLst/>
            </a:prstGeom>
          </p:spPr>
          <p:txBody>
            <a:bodyPr wrap="none" lIns="0" tIns="0" rIns="0" bIns="0">
              <a:spAutoFit/>
            </a:bodyPr>
            <a:lstStyle/>
            <a:p>
              <a:pPr algn="ctr" defTabSz="457200">
                <a:lnSpc>
                  <a:spcPts val="1300"/>
                </a:lnSpc>
              </a:pPr>
              <a:r>
                <a:rPr lang="es-ES" sz="1200" b="1" dirty="0" err="1">
                  <a:solidFill>
                    <a:srgbClr val="11698C"/>
                  </a:solidFill>
                </a:rPr>
                <a:t>Classical</a:t>
              </a:r>
              <a:endParaRPr lang="es-ES" sz="1200" b="1" dirty="0">
                <a:solidFill>
                  <a:srgbClr val="11698C"/>
                </a:solidFill>
              </a:endParaRPr>
            </a:p>
            <a:p>
              <a:pPr algn="ctr" defTabSz="457200">
                <a:lnSpc>
                  <a:spcPts val="1300"/>
                </a:lnSpc>
              </a:pPr>
              <a:r>
                <a:rPr lang="es-ES" sz="1200" b="1" dirty="0">
                  <a:solidFill>
                    <a:srgbClr val="11698C"/>
                  </a:solidFill>
                </a:rPr>
                <a:t>API</a:t>
              </a:r>
            </a:p>
          </p:txBody>
        </p:sp>
        <p:grpSp>
          <p:nvGrpSpPr>
            <p:cNvPr id="216" name="Grupo 9">
              <a:extLst>
                <a:ext uri="{FF2B5EF4-FFF2-40B4-BE49-F238E27FC236}">
                  <a16:creationId xmlns:a16="http://schemas.microsoft.com/office/drawing/2014/main" id="{3230410C-A6D6-1AC5-74A5-F381AB34B1A0}"/>
                </a:ext>
              </a:extLst>
            </p:cNvPr>
            <p:cNvGrpSpPr>
              <a:grpSpLocks/>
            </p:cNvGrpSpPr>
            <p:nvPr/>
          </p:nvGrpSpPr>
          <p:grpSpPr>
            <a:xfrm>
              <a:off x="7884132" y="3610407"/>
              <a:ext cx="176262" cy="176262"/>
              <a:chOff x="7884132" y="3610407"/>
              <a:chExt cx="176262" cy="176262"/>
            </a:xfrm>
          </p:grpSpPr>
          <p:sp>
            <p:nvSpPr>
              <p:cNvPr id="332" name="Google Shape;436;p28">
                <a:extLst>
                  <a:ext uri="{FF2B5EF4-FFF2-40B4-BE49-F238E27FC236}">
                    <a16:creationId xmlns:a16="http://schemas.microsoft.com/office/drawing/2014/main" id="{6A8DDBAC-24F0-CDDC-D383-716FF644F311}"/>
                  </a:ext>
                </a:extLst>
              </p:cNvPr>
              <p:cNvSpPr>
                <a:spLocks/>
              </p:cNvSpPr>
              <p:nvPr/>
            </p:nvSpPr>
            <p:spPr>
              <a:xfrm>
                <a:off x="7884132" y="3610407"/>
                <a:ext cx="176262" cy="176262"/>
              </a:xfrm>
              <a:custGeom>
                <a:avLst/>
                <a:gdLst/>
                <a:ahLst/>
                <a:cxnLst/>
                <a:rect l="l" t="t" r="r" b="b"/>
                <a:pathLst>
                  <a:path w="97282" h="129096" extrusionOk="0">
                    <a:moveTo>
                      <a:pt x="7702" y="0"/>
                    </a:moveTo>
                    <a:cubicBezTo>
                      <a:pt x="3433" y="84"/>
                      <a:pt x="0" y="3684"/>
                      <a:pt x="84" y="7953"/>
                    </a:cubicBezTo>
                    <a:lnTo>
                      <a:pt x="84" y="120807"/>
                    </a:lnTo>
                    <a:cubicBezTo>
                      <a:pt x="84" y="125161"/>
                      <a:pt x="3349" y="129096"/>
                      <a:pt x="7702" y="129096"/>
                    </a:cubicBezTo>
                    <a:lnTo>
                      <a:pt x="89161" y="129096"/>
                    </a:lnTo>
                    <a:cubicBezTo>
                      <a:pt x="93682" y="128928"/>
                      <a:pt x="97198" y="125244"/>
                      <a:pt x="97282" y="120807"/>
                    </a:cubicBezTo>
                    <a:lnTo>
                      <a:pt x="97282" y="7953"/>
                    </a:lnTo>
                    <a:cubicBezTo>
                      <a:pt x="97198" y="3600"/>
                      <a:pt x="93598" y="0"/>
                      <a:pt x="89161" y="0"/>
                    </a:cubicBezTo>
                    <a:close/>
                  </a:path>
                </a:pathLst>
              </a:custGeom>
              <a:solidFill>
                <a:srgbClr val="FFE7A3"/>
              </a:solidFill>
              <a:ln w="6350">
                <a:noFill/>
              </a:ln>
            </p:spPr>
            <p:txBody>
              <a:bodyPr spcFirstLastPara="1" wrap="square" lIns="91425" tIns="91425" rIns="91425" bIns="91425" anchor="ctr" anchorCtr="0">
                <a:noAutofit/>
              </a:bodyPr>
              <a:lstStyle/>
              <a:p>
                <a:endParaRPr>
                  <a:solidFill>
                    <a:prstClr val="white"/>
                  </a:solidFill>
                </a:endParaRPr>
              </a:p>
            </p:txBody>
          </p:sp>
          <p:sp>
            <p:nvSpPr>
              <p:cNvPr id="333" name="Google Shape;439;p28">
                <a:extLst>
                  <a:ext uri="{FF2B5EF4-FFF2-40B4-BE49-F238E27FC236}">
                    <a16:creationId xmlns:a16="http://schemas.microsoft.com/office/drawing/2014/main" id="{210CA3D8-2622-E84E-E151-92B87E6812F9}"/>
                  </a:ext>
                </a:extLst>
              </p:cNvPr>
              <p:cNvSpPr>
                <a:spLocks/>
              </p:cNvSpPr>
              <p:nvPr/>
            </p:nvSpPr>
            <p:spPr>
              <a:xfrm>
                <a:off x="7969987" y="3651258"/>
                <a:ext cx="69779" cy="65568"/>
              </a:xfrm>
              <a:custGeom>
                <a:avLst/>
                <a:gdLst/>
                <a:ahLst/>
                <a:cxnLst/>
                <a:rect l="l" t="t" r="r" b="b"/>
                <a:pathLst>
                  <a:path w="38512" h="38429" extrusionOk="0">
                    <a:moveTo>
                      <a:pt x="19339" y="14484"/>
                    </a:moveTo>
                    <a:cubicBezTo>
                      <a:pt x="16577" y="14484"/>
                      <a:pt x="14316" y="16745"/>
                      <a:pt x="14316" y="19507"/>
                    </a:cubicBezTo>
                    <a:cubicBezTo>
                      <a:pt x="14316" y="22569"/>
                      <a:pt x="16812" y="24594"/>
                      <a:pt x="19411" y="24594"/>
                    </a:cubicBezTo>
                    <a:cubicBezTo>
                      <a:pt x="20650" y="24594"/>
                      <a:pt x="21913" y="24134"/>
                      <a:pt x="22939" y="23107"/>
                    </a:cubicBezTo>
                    <a:cubicBezTo>
                      <a:pt x="26037" y="19926"/>
                      <a:pt x="23860" y="14484"/>
                      <a:pt x="19339" y="14484"/>
                    </a:cubicBezTo>
                    <a:close/>
                    <a:moveTo>
                      <a:pt x="19256" y="9629"/>
                    </a:moveTo>
                    <a:cubicBezTo>
                      <a:pt x="25786" y="9629"/>
                      <a:pt x="30390" y="16075"/>
                      <a:pt x="28381" y="22354"/>
                    </a:cubicBezTo>
                    <a:cubicBezTo>
                      <a:pt x="27062" y="26229"/>
                      <a:pt x="23469" y="28886"/>
                      <a:pt x="19363" y="28886"/>
                    </a:cubicBezTo>
                    <a:cubicBezTo>
                      <a:pt x="19299" y="28886"/>
                      <a:pt x="19236" y="28885"/>
                      <a:pt x="19172" y="28884"/>
                    </a:cubicBezTo>
                    <a:cubicBezTo>
                      <a:pt x="12558" y="28884"/>
                      <a:pt x="7954" y="22438"/>
                      <a:pt x="10047" y="16159"/>
                    </a:cubicBezTo>
                    <a:cubicBezTo>
                      <a:pt x="11386" y="12224"/>
                      <a:pt x="15070" y="9629"/>
                      <a:pt x="19256" y="9629"/>
                    </a:cubicBezTo>
                    <a:close/>
                    <a:moveTo>
                      <a:pt x="16242" y="1"/>
                    </a:moveTo>
                    <a:lnTo>
                      <a:pt x="16242" y="2847"/>
                    </a:lnTo>
                    <a:cubicBezTo>
                      <a:pt x="13898" y="3266"/>
                      <a:pt x="11721" y="4187"/>
                      <a:pt x="9879" y="5526"/>
                    </a:cubicBezTo>
                    <a:lnTo>
                      <a:pt x="7786" y="3517"/>
                    </a:lnTo>
                    <a:lnTo>
                      <a:pt x="3433" y="7787"/>
                    </a:lnTo>
                    <a:lnTo>
                      <a:pt x="5526" y="9796"/>
                    </a:lnTo>
                    <a:cubicBezTo>
                      <a:pt x="4186" y="11722"/>
                      <a:pt x="3265" y="13898"/>
                      <a:pt x="2847" y="16159"/>
                    </a:cubicBezTo>
                    <a:lnTo>
                      <a:pt x="0" y="16159"/>
                    </a:lnTo>
                    <a:lnTo>
                      <a:pt x="0" y="22270"/>
                    </a:lnTo>
                    <a:lnTo>
                      <a:pt x="2847" y="22270"/>
                    </a:lnTo>
                    <a:cubicBezTo>
                      <a:pt x="3265" y="24531"/>
                      <a:pt x="4186" y="26707"/>
                      <a:pt x="5526" y="28633"/>
                    </a:cubicBezTo>
                    <a:lnTo>
                      <a:pt x="3433" y="30642"/>
                    </a:lnTo>
                    <a:lnTo>
                      <a:pt x="7786" y="34912"/>
                    </a:lnTo>
                    <a:lnTo>
                      <a:pt x="9879" y="32903"/>
                    </a:lnTo>
                    <a:cubicBezTo>
                      <a:pt x="11721" y="34242"/>
                      <a:pt x="13898" y="35163"/>
                      <a:pt x="16242" y="35582"/>
                    </a:cubicBezTo>
                    <a:lnTo>
                      <a:pt x="16242" y="38428"/>
                    </a:lnTo>
                    <a:lnTo>
                      <a:pt x="22270" y="38428"/>
                    </a:lnTo>
                    <a:lnTo>
                      <a:pt x="22270" y="35582"/>
                    </a:lnTo>
                    <a:cubicBezTo>
                      <a:pt x="24614" y="35163"/>
                      <a:pt x="26790" y="34242"/>
                      <a:pt x="28716" y="32903"/>
                    </a:cubicBezTo>
                    <a:lnTo>
                      <a:pt x="30809" y="34996"/>
                    </a:lnTo>
                    <a:lnTo>
                      <a:pt x="35079" y="30642"/>
                    </a:lnTo>
                    <a:lnTo>
                      <a:pt x="33069" y="28633"/>
                    </a:lnTo>
                    <a:cubicBezTo>
                      <a:pt x="34325" y="26707"/>
                      <a:pt x="35246" y="24531"/>
                      <a:pt x="35665" y="22270"/>
                    </a:cubicBezTo>
                    <a:lnTo>
                      <a:pt x="38511" y="22270"/>
                    </a:lnTo>
                    <a:lnTo>
                      <a:pt x="38511" y="16242"/>
                    </a:lnTo>
                    <a:lnTo>
                      <a:pt x="35665" y="16242"/>
                    </a:lnTo>
                    <a:cubicBezTo>
                      <a:pt x="35246" y="13898"/>
                      <a:pt x="34325" y="11722"/>
                      <a:pt x="33069" y="9796"/>
                    </a:cubicBezTo>
                    <a:lnTo>
                      <a:pt x="35079" y="7787"/>
                    </a:lnTo>
                    <a:lnTo>
                      <a:pt x="30809" y="3517"/>
                    </a:lnTo>
                    <a:lnTo>
                      <a:pt x="28716" y="5526"/>
                    </a:lnTo>
                    <a:cubicBezTo>
                      <a:pt x="26790" y="4187"/>
                      <a:pt x="24614" y="3350"/>
                      <a:pt x="22270" y="2847"/>
                    </a:cubicBezTo>
                    <a:lnTo>
                      <a:pt x="22270" y="1"/>
                    </a:lnTo>
                    <a:close/>
                  </a:path>
                </a:pathLst>
              </a:custGeom>
              <a:noFill/>
              <a:ln>
                <a:solidFill>
                  <a:schemeClr val="bg1"/>
                </a:solidFill>
              </a:ln>
            </p:spPr>
            <p:txBody>
              <a:bodyPr spcFirstLastPara="1" wrap="square" lIns="91425" tIns="91425" rIns="91425" bIns="91425" anchor="ctr" anchorCtr="0">
                <a:noAutofit/>
              </a:bodyPr>
              <a:lstStyle/>
              <a:p>
                <a:endParaRPr>
                  <a:solidFill>
                    <a:prstClr val="white"/>
                  </a:solidFill>
                </a:endParaRPr>
              </a:p>
            </p:txBody>
          </p:sp>
          <p:sp>
            <p:nvSpPr>
              <p:cNvPr id="334" name="Google Shape;440;p28">
                <a:extLst>
                  <a:ext uri="{FF2B5EF4-FFF2-40B4-BE49-F238E27FC236}">
                    <a16:creationId xmlns:a16="http://schemas.microsoft.com/office/drawing/2014/main" id="{A65A3C44-CF94-4365-5C7D-ECD361F0C506}"/>
                  </a:ext>
                </a:extLst>
              </p:cNvPr>
              <p:cNvSpPr>
                <a:spLocks/>
              </p:cNvSpPr>
              <p:nvPr/>
            </p:nvSpPr>
            <p:spPr>
              <a:xfrm>
                <a:off x="7913863" y="3662686"/>
                <a:ext cx="51575" cy="48426"/>
              </a:xfrm>
              <a:custGeom>
                <a:avLst/>
                <a:gdLst/>
                <a:ahLst/>
                <a:cxnLst/>
                <a:rect l="l" t="t" r="r" b="b"/>
                <a:pathLst>
                  <a:path w="28465" h="28382" extrusionOk="0">
                    <a:moveTo>
                      <a:pt x="14316" y="10633"/>
                    </a:moveTo>
                    <a:cubicBezTo>
                      <a:pt x="12307" y="10633"/>
                      <a:pt x="10632" y="12307"/>
                      <a:pt x="10632" y="14400"/>
                    </a:cubicBezTo>
                    <a:cubicBezTo>
                      <a:pt x="10632" y="16628"/>
                      <a:pt x="12504" y="18154"/>
                      <a:pt x="14437" y="18154"/>
                    </a:cubicBezTo>
                    <a:cubicBezTo>
                      <a:pt x="15337" y="18154"/>
                      <a:pt x="16251" y="17824"/>
                      <a:pt x="16995" y="17079"/>
                    </a:cubicBezTo>
                    <a:cubicBezTo>
                      <a:pt x="19339" y="14651"/>
                      <a:pt x="17665" y="10633"/>
                      <a:pt x="14316" y="10633"/>
                    </a:cubicBezTo>
                    <a:close/>
                    <a:moveTo>
                      <a:pt x="14232" y="7033"/>
                    </a:moveTo>
                    <a:cubicBezTo>
                      <a:pt x="19088" y="7033"/>
                      <a:pt x="22521" y="11805"/>
                      <a:pt x="21014" y="16493"/>
                    </a:cubicBezTo>
                    <a:cubicBezTo>
                      <a:pt x="20093" y="19340"/>
                      <a:pt x="17330" y="21349"/>
                      <a:pt x="14232" y="21349"/>
                    </a:cubicBezTo>
                    <a:cubicBezTo>
                      <a:pt x="9377" y="21265"/>
                      <a:pt x="5944" y="16493"/>
                      <a:pt x="7535" y="11889"/>
                    </a:cubicBezTo>
                    <a:lnTo>
                      <a:pt x="7451" y="11889"/>
                    </a:lnTo>
                    <a:cubicBezTo>
                      <a:pt x="8372" y="8958"/>
                      <a:pt x="11135" y="7033"/>
                      <a:pt x="14232" y="7033"/>
                    </a:cubicBezTo>
                    <a:close/>
                    <a:moveTo>
                      <a:pt x="11972" y="0"/>
                    </a:moveTo>
                    <a:lnTo>
                      <a:pt x="11972" y="2093"/>
                    </a:lnTo>
                    <a:cubicBezTo>
                      <a:pt x="10298" y="2428"/>
                      <a:pt x="8707" y="3098"/>
                      <a:pt x="7284" y="4103"/>
                    </a:cubicBezTo>
                    <a:lnTo>
                      <a:pt x="5777" y="2596"/>
                    </a:lnTo>
                    <a:lnTo>
                      <a:pt x="2595" y="5693"/>
                    </a:lnTo>
                    <a:lnTo>
                      <a:pt x="4102" y="7200"/>
                    </a:lnTo>
                    <a:cubicBezTo>
                      <a:pt x="3098" y="8623"/>
                      <a:pt x="2428" y="10214"/>
                      <a:pt x="2177" y="11972"/>
                    </a:cubicBezTo>
                    <a:lnTo>
                      <a:pt x="2093" y="11889"/>
                    </a:lnTo>
                    <a:lnTo>
                      <a:pt x="0" y="11889"/>
                    </a:lnTo>
                    <a:lnTo>
                      <a:pt x="0" y="16493"/>
                    </a:lnTo>
                    <a:lnTo>
                      <a:pt x="2093" y="16493"/>
                    </a:lnTo>
                    <a:cubicBezTo>
                      <a:pt x="2428" y="18167"/>
                      <a:pt x="3098" y="19758"/>
                      <a:pt x="4102" y="21181"/>
                    </a:cubicBezTo>
                    <a:lnTo>
                      <a:pt x="2595" y="22688"/>
                    </a:lnTo>
                    <a:lnTo>
                      <a:pt x="5693" y="25786"/>
                    </a:lnTo>
                    <a:lnTo>
                      <a:pt x="7200" y="24363"/>
                    </a:lnTo>
                    <a:cubicBezTo>
                      <a:pt x="8623" y="25284"/>
                      <a:pt x="10214" y="25953"/>
                      <a:pt x="11972" y="26288"/>
                    </a:cubicBezTo>
                    <a:lnTo>
                      <a:pt x="11972" y="28381"/>
                    </a:lnTo>
                    <a:lnTo>
                      <a:pt x="16493" y="28381"/>
                    </a:lnTo>
                    <a:lnTo>
                      <a:pt x="16493" y="26288"/>
                    </a:lnTo>
                    <a:cubicBezTo>
                      <a:pt x="18167" y="25953"/>
                      <a:pt x="19758" y="25284"/>
                      <a:pt x="21181" y="24363"/>
                    </a:cubicBezTo>
                    <a:lnTo>
                      <a:pt x="22772" y="25870"/>
                    </a:lnTo>
                    <a:lnTo>
                      <a:pt x="25869" y="22772"/>
                    </a:lnTo>
                    <a:lnTo>
                      <a:pt x="24362" y="21265"/>
                    </a:lnTo>
                    <a:cubicBezTo>
                      <a:pt x="25367" y="19758"/>
                      <a:pt x="26037" y="18167"/>
                      <a:pt x="26372" y="16493"/>
                    </a:cubicBezTo>
                    <a:lnTo>
                      <a:pt x="28465" y="16493"/>
                    </a:lnTo>
                    <a:lnTo>
                      <a:pt x="28465" y="11972"/>
                    </a:lnTo>
                    <a:lnTo>
                      <a:pt x="26372" y="11972"/>
                    </a:lnTo>
                    <a:cubicBezTo>
                      <a:pt x="26037" y="10214"/>
                      <a:pt x="25367" y="8623"/>
                      <a:pt x="24362" y="7200"/>
                    </a:cubicBezTo>
                    <a:lnTo>
                      <a:pt x="25869" y="5693"/>
                    </a:lnTo>
                    <a:lnTo>
                      <a:pt x="22772" y="2596"/>
                    </a:lnTo>
                    <a:lnTo>
                      <a:pt x="21265" y="4103"/>
                    </a:lnTo>
                    <a:cubicBezTo>
                      <a:pt x="19842" y="3098"/>
                      <a:pt x="18167" y="2428"/>
                      <a:pt x="16493" y="2093"/>
                    </a:cubicBezTo>
                    <a:lnTo>
                      <a:pt x="16493" y="0"/>
                    </a:lnTo>
                    <a:close/>
                  </a:path>
                </a:pathLst>
              </a:custGeom>
              <a:solidFill>
                <a:srgbClr val="FFFFFF"/>
              </a:solidFill>
              <a:ln>
                <a:noFill/>
              </a:ln>
            </p:spPr>
            <p:txBody>
              <a:bodyPr spcFirstLastPara="1" wrap="square" lIns="91425" tIns="91425" rIns="91425" bIns="91425" anchor="ctr" anchorCtr="0">
                <a:noAutofit/>
              </a:bodyPr>
              <a:lstStyle/>
              <a:p>
                <a:endParaRPr>
                  <a:solidFill>
                    <a:prstClr val="white"/>
                  </a:solidFill>
                </a:endParaRPr>
              </a:p>
            </p:txBody>
          </p:sp>
          <p:sp>
            <p:nvSpPr>
              <p:cNvPr id="335" name="Google Shape;441;p28">
                <a:extLst>
                  <a:ext uri="{FF2B5EF4-FFF2-40B4-BE49-F238E27FC236}">
                    <a16:creationId xmlns:a16="http://schemas.microsoft.com/office/drawing/2014/main" id="{EFD37C56-28EE-3EA5-32F0-909892497DE1}"/>
                  </a:ext>
                </a:extLst>
              </p:cNvPr>
              <p:cNvSpPr>
                <a:spLocks/>
              </p:cNvSpPr>
              <p:nvPr/>
            </p:nvSpPr>
            <p:spPr>
              <a:xfrm>
                <a:off x="7927970" y="3708539"/>
                <a:ext cx="75997" cy="71424"/>
              </a:xfrm>
              <a:custGeom>
                <a:avLst/>
                <a:gdLst/>
                <a:ahLst/>
                <a:cxnLst/>
                <a:rect l="l" t="t" r="r" b="b"/>
                <a:pathLst>
                  <a:path w="41944" h="41861" extrusionOk="0">
                    <a:moveTo>
                      <a:pt x="21243" y="15752"/>
                    </a:moveTo>
                    <a:cubicBezTo>
                      <a:pt x="20950" y="15752"/>
                      <a:pt x="20650" y="15775"/>
                      <a:pt x="20344" y="15823"/>
                    </a:cubicBezTo>
                    <a:cubicBezTo>
                      <a:pt x="17414" y="16242"/>
                      <a:pt x="15321" y="19005"/>
                      <a:pt x="15823" y="22019"/>
                    </a:cubicBezTo>
                    <a:cubicBezTo>
                      <a:pt x="16280" y="24914"/>
                      <a:pt x="18709" y="26576"/>
                      <a:pt x="21185" y="26576"/>
                    </a:cubicBezTo>
                    <a:cubicBezTo>
                      <a:pt x="22790" y="26576"/>
                      <a:pt x="24415" y="25877"/>
                      <a:pt x="25534" y="24363"/>
                    </a:cubicBezTo>
                    <a:cubicBezTo>
                      <a:pt x="28198" y="20680"/>
                      <a:pt x="25510" y="15752"/>
                      <a:pt x="21243" y="15752"/>
                    </a:cubicBezTo>
                    <a:close/>
                    <a:moveTo>
                      <a:pt x="21052" y="10506"/>
                    </a:moveTo>
                    <a:cubicBezTo>
                      <a:pt x="27354" y="10506"/>
                      <a:pt x="32385" y="16206"/>
                      <a:pt x="31227" y="22688"/>
                    </a:cubicBezTo>
                    <a:cubicBezTo>
                      <a:pt x="30474" y="27125"/>
                      <a:pt x="26958" y="30474"/>
                      <a:pt x="22604" y="31144"/>
                    </a:cubicBezTo>
                    <a:cubicBezTo>
                      <a:pt x="22054" y="31229"/>
                      <a:pt x="21510" y="31270"/>
                      <a:pt x="20975" y="31270"/>
                    </a:cubicBezTo>
                    <a:cubicBezTo>
                      <a:pt x="14673" y="31270"/>
                      <a:pt x="9642" y="25571"/>
                      <a:pt x="10800" y="19088"/>
                    </a:cubicBezTo>
                    <a:cubicBezTo>
                      <a:pt x="11470" y="14735"/>
                      <a:pt x="14986" y="11302"/>
                      <a:pt x="19423" y="10633"/>
                    </a:cubicBezTo>
                    <a:cubicBezTo>
                      <a:pt x="19973" y="10548"/>
                      <a:pt x="20517" y="10506"/>
                      <a:pt x="21052" y="10506"/>
                    </a:cubicBezTo>
                    <a:close/>
                    <a:moveTo>
                      <a:pt x="21097" y="0"/>
                    </a:moveTo>
                    <a:lnTo>
                      <a:pt x="17916" y="503"/>
                    </a:lnTo>
                    <a:lnTo>
                      <a:pt x="14651" y="1005"/>
                    </a:lnTo>
                    <a:lnTo>
                      <a:pt x="15153" y="4019"/>
                    </a:lnTo>
                    <a:cubicBezTo>
                      <a:pt x="12725" y="4856"/>
                      <a:pt x="10632" y="6196"/>
                      <a:pt x="8791" y="7870"/>
                    </a:cubicBezTo>
                    <a:lnTo>
                      <a:pt x="6279" y="6112"/>
                    </a:lnTo>
                    <a:lnTo>
                      <a:pt x="2428" y="11302"/>
                    </a:lnTo>
                    <a:lnTo>
                      <a:pt x="4856" y="13144"/>
                    </a:lnTo>
                    <a:cubicBezTo>
                      <a:pt x="3767" y="15405"/>
                      <a:pt x="3181" y="17833"/>
                      <a:pt x="3098" y="20344"/>
                    </a:cubicBezTo>
                    <a:lnTo>
                      <a:pt x="0" y="20846"/>
                    </a:lnTo>
                    <a:lnTo>
                      <a:pt x="1005" y="27293"/>
                    </a:lnTo>
                    <a:lnTo>
                      <a:pt x="4102" y="26791"/>
                    </a:lnTo>
                    <a:cubicBezTo>
                      <a:pt x="4939" y="29135"/>
                      <a:pt x="6195" y="31311"/>
                      <a:pt x="7953" y="33153"/>
                    </a:cubicBezTo>
                    <a:lnTo>
                      <a:pt x="6112" y="35665"/>
                    </a:lnTo>
                    <a:lnTo>
                      <a:pt x="11386" y="39516"/>
                    </a:lnTo>
                    <a:lnTo>
                      <a:pt x="13144" y="37004"/>
                    </a:lnTo>
                    <a:cubicBezTo>
                      <a:pt x="15404" y="38093"/>
                      <a:pt x="17916" y="38679"/>
                      <a:pt x="20428" y="38762"/>
                    </a:cubicBezTo>
                    <a:lnTo>
                      <a:pt x="20930" y="41860"/>
                    </a:lnTo>
                    <a:lnTo>
                      <a:pt x="24195" y="41358"/>
                    </a:lnTo>
                    <a:lnTo>
                      <a:pt x="27376" y="40855"/>
                    </a:lnTo>
                    <a:lnTo>
                      <a:pt x="26958" y="37842"/>
                    </a:lnTo>
                    <a:cubicBezTo>
                      <a:pt x="29302" y="37004"/>
                      <a:pt x="31478" y="35665"/>
                      <a:pt x="33237" y="33990"/>
                    </a:cubicBezTo>
                    <a:lnTo>
                      <a:pt x="35748" y="35832"/>
                    </a:lnTo>
                    <a:lnTo>
                      <a:pt x="39599" y="30558"/>
                    </a:lnTo>
                    <a:lnTo>
                      <a:pt x="37088" y="28716"/>
                    </a:lnTo>
                    <a:cubicBezTo>
                      <a:pt x="38176" y="26456"/>
                      <a:pt x="38846" y="24028"/>
                      <a:pt x="38929" y="21516"/>
                    </a:cubicBezTo>
                    <a:lnTo>
                      <a:pt x="41943" y="21014"/>
                    </a:lnTo>
                    <a:lnTo>
                      <a:pt x="40939" y="14568"/>
                    </a:lnTo>
                    <a:lnTo>
                      <a:pt x="37925" y="15070"/>
                    </a:lnTo>
                    <a:cubicBezTo>
                      <a:pt x="37088" y="12642"/>
                      <a:pt x="35748" y="10549"/>
                      <a:pt x="34074" y="8707"/>
                    </a:cubicBezTo>
                    <a:lnTo>
                      <a:pt x="35916" y="6196"/>
                    </a:lnTo>
                    <a:lnTo>
                      <a:pt x="30641" y="2344"/>
                    </a:lnTo>
                    <a:lnTo>
                      <a:pt x="28799" y="4856"/>
                    </a:lnTo>
                    <a:cubicBezTo>
                      <a:pt x="26539" y="3684"/>
                      <a:pt x="24111" y="3098"/>
                      <a:pt x="21600" y="3014"/>
                    </a:cubicBezTo>
                    <a:lnTo>
                      <a:pt x="21097" y="0"/>
                    </a:lnTo>
                    <a:close/>
                  </a:path>
                </a:pathLst>
              </a:custGeom>
              <a:solidFill>
                <a:srgbClr val="FFFFFF"/>
              </a:solidFill>
              <a:ln>
                <a:noFill/>
              </a:ln>
            </p:spPr>
            <p:txBody>
              <a:bodyPr spcFirstLastPara="1" wrap="square" lIns="91425" tIns="91425" rIns="91425" bIns="91425" anchor="ctr" anchorCtr="0">
                <a:noAutofit/>
              </a:bodyPr>
              <a:lstStyle/>
              <a:p>
                <a:endParaRPr>
                  <a:solidFill>
                    <a:prstClr val="white"/>
                  </a:solidFill>
                </a:endParaRPr>
              </a:p>
            </p:txBody>
          </p:sp>
        </p:grpSp>
        <p:sp>
          <p:nvSpPr>
            <p:cNvPr id="217" name="402 Rectángulo">
              <a:extLst>
                <a:ext uri="{FF2B5EF4-FFF2-40B4-BE49-F238E27FC236}">
                  <a16:creationId xmlns:a16="http://schemas.microsoft.com/office/drawing/2014/main" id="{C78FBDF4-BDBA-45BF-6E25-3594415CCE84}"/>
                </a:ext>
              </a:extLst>
            </p:cNvPr>
            <p:cNvSpPr>
              <a:spLocks/>
            </p:cNvSpPr>
            <p:nvPr/>
          </p:nvSpPr>
          <p:spPr>
            <a:xfrm flipH="1">
              <a:off x="7881878" y="3721991"/>
              <a:ext cx="809093" cy="551519"/>
            </a:xfrm>
            <a:prstGeom prst="rect">
              <a:avLst/>
            </a:prstGeom>
          </p:spPr>
          <p:txBody>
            <a:bodyPr wrap="none" lIns="0" tIns="0" rIns="0" bIns="0">
              <a:spAutoFit/>
            </a:bodyPr>
            <a:lstStyle/>
            <a:p>
              <a:pPr algn="ctr" defTabSz="457200">
                <a:lnSpc>
                  <a:spcPts val="1300"/>
                </a:lnSpc>
                <a:defRPr/>
              </a:pPr>
              <a:r>
                <a:rPr lang="es-ES" sz="1200" b="1" dirty="0" err="1">
                  <a:solidFill>
                    <a:srgbClr val="11698C"/>
                  </a:solidFill>
                </a:rPr>
                <a:t>Classical</a:t>
              </a:r>
              <a:endParaRPr lang="es-ES" sz="1200" b="1" dirty="0">
                <a:solidFill>
                  <a:srgbClr val="11698C"/>
                </a:solidFill>
              </a:endParaRPr>
            </a:p>
            <a:p>
              <a:pPr algn="ctr" defTabSz="457200">
                <a:lnSpc>
                  <a:spcPts val="1300"/>
                </a:lnSpc>
                <a:defRPr/>
              </a:pPr>
              <a:r>
                <a:rPr lang="es-ES" sz="1200" b="1" dirty="0">
                  <a:solidFill>
                    <a:srgbClr val="11698C"/>
                  </a:solidFill>
                </a:rPr>
                <a:t>Hardware</a:t>
              </a:r>
            </a:p>
            <a:p>
              <a:pPr algn="ctr" defTabSz="457200">
                <a:lnSpc>
                  <a:spcPts val="1300"/>
                </a:lnSpc>
                <a:defRPr/>
              </a:pPr>
              <a:r>
                <a:rPr lang="es-ES" sz="1200" b="1" dirty="0" err="1">
                  <a:solidFill>
                    <a:srgbClr val="11698C"/>
                  </a:solidFill>
                </a:rPr>
                <a:t>Stack</a:t>
              </a:r>
              <a:endParaRPr lang="es-ES" sz="1200" b="1" dirty="0">
                <a:solidFill>
                  <a:srgbClr val="11698C"/>
                </a:solidFill>
              </a:endParaRPr>
            </a:p>
          </p:txBody>
        </p:sp>
        <p:grpSp>
          <p:nvGrpSpPr>
            <p:cNvPr id="218" name="510 Grupo">
              <a:extLst>
                <a:ext uri="{FF2B5EF4-FFF2-40B4-BE49-F238E27FC236}">
                  <a16:creationId xmlns:a16="http://schemas.microsoft.com/office/drawing/2014/main" id="{6F1AE462-CFB7-2E5A-41B3-262AE06B17D1}"/>
                </a:ext>
              </a:extLst>
            </p:cNvPr>
            <p:cNvGrpSpPr>
              <a:grpSpLocks/>
            </p:cNvGrpSpPr>
            <p:nvPr/>
          </p:nvGrpSpPr>
          <p:grpSpPr>
            <a:xfrm>
              <a:off x="7965438" y="4337175"/>
              <a:ext cx="161635" cy="161635"/>
              <a:chOff x="2033906" y="2661874"/>
              <a:chExt cx="252000" cy="252000"/>
            </a:xfrm>
            <a:solidFill>
              <a:srgbClr val="FFE7A3"/>
            </a:solidFill>
          </p:grpSpPr>
          <p:grpSp>
            <p:nvGrpSpPr>
              <p:cNvPr id="316" name="Google Shape;1395;p44">
                <a:extLst>
                  <a:ext uri="{FF2B5EF4-FFF2-40B4-BE49-F238E27FC236}">
                    <a16:creationId xmlns:a16="http://schemas.microsoft.com/office/drawing/2014/main" id="{A7D764DE-749B-49B4-B43C-A2CC65D99673}"/>
                  </a:ext>
                </a:extLst>
              </p:cNvPr>
              <p:cNvGrpSpPr>
                <a:grpSpLocks/>
              </p:cNvGrpSpPr>
              <p:nvPr/>
            </p:nvGrpSpPr>
            <p:grpSpPr>
              <a:xfrm>
                <a:off x="2033906" y="2661874"/>
                <a:ext cx="252000" cy="252000"/>
                <a:chOff x="3095250" y="1721469"/>
                <a:chExt cx="2953500" cy="2955528"/>
              </a:xfrm>
              <a:grpFill/>
            </p:grpSpPr>
            <p:grpSp>
              <p:nvGrpSpPr>
                <p:cNvPr id="318" name="Google Shape;1396;p44">
                  <a:extLst>
                    <a:ext uri="{FF2B5EF4-FFF2-40B4-BE49-F238E27FC236}">
                      <a16:creationId xmlns:a16="http://schemas.microsoft.com/office/drawing/2014/main" id="{F9C79F31-7191-9A3D-6C95-05E4D6E28B9D}"/>
                    </a:ext>
                  </a:extLst>
                </p:cNvPr>
                <p:cNvGrpSpPr>
                  <a:grpSpLocks/>
                </p:cNvGrpSpPr>
                <p:nvPr/>
              </p:nvGrpSpPr>
              <p:grpSpPr>
                <a:xfrm>
                  <a:off x="3095250" y="1721469"/>
                  <a:ext cx="2953500" cy="2955528"/>
                  <a:chOff x="3095250" y="1721469"/>
                  <a:chExt cx="2953500" cy="2955528"/>
                </a:xfrm>
                <a:grpFill/>
              </p:grpSpPr>
              <p:grpSp>
                <p:nvGrpSpPr>
                  <p:cNvPr id="320" name="Google Shape;1397;p44">
                    <a:extLst>
                      <a:ext uri="{FF2B5EF4-FFF2-40B4-BE49-F238E27FC236}">
                        <a16:creationId xmlns:a16="http://schemas.microsoft.com/office/drawing/2014/main" id="{4A34538F-2BC2-CE67-D304-3199F9795155}"/>
                      </a:ext>
                    </a:extLst>
                  </p:cNvPr>
                  <p:cNvGrpSpPr>
                    <a:grpSpLocks/>
                  </p:cNvGrpSpPr>
                  <p:nvPr/>
                </p:nvGrpSpPr>
                <p:grpSpPr>
                  <a:xfrm>
                    <a:off x="3977473" y="1721469"/>
                    <a:ext cx="1189053" cy="2955528"/>
                    <a:chOff x="3990075" y="1846300"/>
                    <a:chExt cx="1100975" cy="2736600"/>
                  </a:xfrm>
                  <a:grpFill/>
                </p:grpSpPr>
                <p:sp>
                  <p:nvSpPr>
                    <p:cNvPr id="327" name="Google Shape;1398;p44">
                      <a:extLst>
                        <a:ext uri="{FF2B5EF4-FFF2-40B4-BE49-F238E27FC236}">
                          <a16:creationId xmlns:a16="http://schemas.microsoft.com/office/drawing/2014/main" id="{884F549F-29A1-16E0-77BF-6682297C1BF4}"/>
                        </a:ext>
                      </a:extLst>
                    </p:cNvPr>
                    <p:cNvSpPr>
                      <a:spLocks/>
                    </p:cNvSpPr>
                    <p:nvPr/>
                  </p:nvSpPr>
                  <p:spPr>
                    <a:xfrm>
                      <a:off x="3990075"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328" name="Google Shape;1399;p44">
                      <a:extLst>
                        <a:ext uri="{FF2B5EF4-FFF2-40B4-BE49-F238E27FC236}">
                          <a16:creationId xmlns:a16="http://schemas.microsoft.com/office/drawing/2014/main" id="{1D0993C3-432E-488C-E41F-1870260F0231}"/>
                        </a:ext>
                      </a:extLst>
                    </p:cNvPr>
                    <p:cNvSpPr>
                      <a:spLocks/>
                    </p:cNvSpPr>
                    <p:nvPr/>
                  </p:nvSpPr>
                  <p:spPr>
                    <a:xfrm>
                      <a:off x="4486113"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329" name="Google Shape;1400;p44">
                      <a:extLst>
                        <a:ext uri="{FF2B5EF4-FFF2-40B4-BE49-F238E27FC236}">
                          <a16:creationId xmlns:a16="http://schemas.microsoft.com/office/drawing/2014/main" id="{5ABE8184-807E-DF77-EE3E-C6DD0068FB15}"/>
                        </a:ext>
                      </a:extLst>
                    </p:cNvPr>
                    <p:cNvSpPr>
                      <a:spLocks/>
                    </p:cNvSpPr>
                    <p:nvPr/>
                  </p:nvSpPr>
                  <p:spPr>
                    <a:xfrm>
                      <a:off x="4238094"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330" name="Google Shape;1401;p44">
                      <a:extLst>
                        <a:ext uri="{FF2B5EF4-FFF2-40B4-BE49-F238E27FC236}">
                          <a16:creationId xmlns:a16="http://schemas.microsoft.com/office/drawing/2014/main" id="{16A26A65-E651-C503-6AA3-CFB4D4086F13}"/>
                        </a:ext>
                      </a:extLst>
                    </p:cNvPr>
                    <p:cNvSpPr>
                      <a:spLocks/>
                    </p:cNvSpPr>
                    <p:nvPr/>
                  </p:nvSpPr>
                  <p:spPr>
                    <a:xfrm>
                      <a:off x="4734131"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331" name="Google Shape;1402;p44">
                      <a:extLst>
                        <a:ext uri="{FF2B5EF4-FFF2-40B4-BE49-F238E27FC236}">
                          <a16:creationId xmlns:a16="http://schemas.microsoft.com/office/drawing/2014/main" id="{364C90D9-35B8-AFF6-C172-828192F0A034}"/>
                        </a:ext>
                      </a:extLst>
                    </p:cNvPr>
                    <p:cNvSpPr>
                      <a:spLocks/>
                    </p:cNvSpPr>
                    <p:nvPr/>
                  </p:nvSpPr>
                  <p:spPr>
                    <a:xfrm>
                      <a:off x="4982150"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grpSp>
              <p:grpSp>
                <p:nvGrpSpPr>
                  <p:cNvPr id="321" name="Google Shape;1403;p44">
                    <a:extLst>
                      <a:ext uri="{FF2B5EF4-FFF2-40B4-BE49-F238E27FC236}">
                        <a16:creationId xmlns:a16="http://schemas.microsoft.com/office/drawing/2014/main" id="{420BF302-8105-62DB-5B93-3C93A03ADC45}"/>
                      </a:ext>
                    </a:extLst>
                  </p:cNvPr>
                  <p:cNvGrpSpPr>
                    <a:grpSpLocks/>
                  </p:cNvGrpSpPr>
                  <p:nvPr/>
                </p:nvGrpSpPr>
                <p:grpSpPr>
                  <a:xfrm>
                    <a:off x="3095250" y="2604706"/>
                    <a:ext cx="2953500" cy="1189053"/>
                    <a:chOff x="5727509" y="2757106"/>
                    <a:chExt cx="2953500" cy="1189053"/>
                  </a:xfrm>
                  <a:grpFill/>
                </p:grpSpPr>
                <p:sp>
                  <p:nvSpPr>
                    <p:cNvPr id="322" name="Google Shape;1404;p44">
                      <a:extLst>
                        <a:ext uri="{FF2B5EF4-FFF2-40B4-BE49-F238E27FC236}">
                          <a16:creationId xmlns:a16="http://schemas.microsoft.com/office/drawing/2014/main" id="{98810AC1-4F49-040D-E0CF-30D5CB6B94DB}"/>
                        </a:ext>
                      </a:extLst>
                    </p:cNvPr>
                    <p:cNvSpPr>
                      <a:spLocks/>
                    </p:cNvSpPr>
                    <p:nvPr/>
                  </p:nvSpPr>
                  <p:spPr>
                    <a:xfrm>
                      <a:off x="5727509" y="3827359"/>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323" name="Google Shape;1405;p44">
                      <a:extLst>
                        <a:ext uri="{FF2B5EF4-FFF2-40B4-BE49-F238E27FC236}">
                          <a16:creationId xmlns:a16="http://schemas.microsoft.com/office/drawing/2014/main" id="{051864D1-944E-9A6B-3AB3-9AE51BCF23D9}"/>
                        </a:ext>
                      </a:extLst>
                    </p:cNvPr>
                    <p:cNvSpPr>
                      <a:spLocks/>
                    </p:cNvSpPr>
                    <p:nvPr/>
                  </p:nvSpPr>
                  <p:spPr>
                    <a:xfrm>
                      <a:off x="5727509" y="3024670"/>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324" name="Google Shape;1406;p44">
                      <a:extLst>
                        <a:ext uri="{FF2B5EF4-FFF2-40B4-BE49-F238E27FC236}">
                          <a16:creationId xmlns:a16="http://schemas.microsoft.com/office/drawing/2014/main" id="{EAF1A5DF-C4AB-463D-9AAC-F644BB5122A6}"/>
                        </a:ext>
                      </a:extLst>
                    </p:cNvPr>
                    <p:cNvSpPr>
                      <a:spLocks/>
                    </p:cNvSpPr>
                    <p:nvPr/>
                  </p:nvSpPr>
                  <p:spPr>
                    <a:xfrm>
                      <a:off x="5727509" y="3292233"/>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325" name="Google Shape;1407;p44">
                      <a:extLst>
                        <a:ext uri="{FF2B5EF4-FFF2-40B4-BE49-F238E27FC236}">
                          <a16:creationId xmlns:a16="http://schemas.microsoft.com/office/drawing/2014/main" id="{6E731EC3-737B-56A9-A69A-06384F598093}"/>
                        </a:ext>
                      </a:extLst>
                    </p:cNvPr>
                    <p:cNvSpPr>
                      <a:spLocks/>
                    </p:cNvSpPr>
                    <p:nvPr/>
                  </p:nvSpPr>
                  <p:spPr>
                    <a:xfrm>
                      <a:off x="5727509" y="3559796"/>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326" name="Google Shape;1408;p44">
                      <a:extLst>
                        <a:ext uri="{FF2B5EF4-FFF2-40B4-BE49-F238E27FC236}">
                          <a16:creationId xmlns:a16="http://schemas.microsoft.com/office/drawing/2014/main" id="{9D01B932-F4B2-9414-72E4-593DE4B41334}"/>
                        </a:ext>
                      </a:extLst>
                    </p:cNvPr>
                    <p:cNvSpPr>
                      <a:spLocks/>
                    </p:cNvSpPr>
                    <p:nvPr/>
                  </p:nvSpPr>
                  <p:spPr>
                    <a:xfrm>
                      <a:off x="5727509" y="2757106"/>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grpSp>
            </p:grpSp>
            <p:sp>
              <p:nvSpPr>
                <p:cNvPr id="319" name="Google Shape;1409;p44">
                  <a:extLst>
                    <a:ext uri="{FF2B5EF4-FFF2-40B4-BE49-F238E27FC236}">
                      <a16:creationId xmlns:a16="http://schemas.microsoft.com/office/drawing/2014/main" id="{4D20537D-2766-769F-22FF-F31B1E8131DF}"/>
                    </a:ext>
                  </a:extLst>
                </p:cNvPr>
                <p:cNvSpPr>
                  <a:spLocks/>
                </p:cNvSpPr>
                <p:nvPr/>
              </p:nvSpPr>
              <p:spPr>
                <a:xfrm>
                  <a:off x="3574200" y="2201433"/>
                  <a:ext cx="1995600" cy="1995600"/>
                </a:xfrm>
                <a:prstGeom prst="rect">
                  <a:avLst/>
                </a:prstGeom>
                <a:grpFill/>
                <a:ln w="6350">
                  <a:noFill/>
                </a:ln>
              </p:spPr>
              <p:txBody>
                <a:bodyPr spcFirstLastPara="1" wrap="square" lIns="91425" tIns="91425" rIns="91425" bIns="91425" anchor="ctr" anchorCtr="0">
                  <a:noAutofit/>
                </a:bodyPr>
                <a:lstStyle/>
                <a:p>
                  <a:endParaRPr sz="900">
                    <a:solidFill>
                      <a:prstClr val="white"/>
                    </a:solidFill>
                  </a:endParaRPr>
                </a:p>
              </p:txBody>
            </p:sp>
          </p:grpSp>
          <p:sp>
            <p:nvSpPr>
              <p:cNvPr id="317" name="512 Rectángulo">
                <a:extLst>
                  <a:ext uri="{FF2B5EF4-FFF2-40B4-BE49-F238E27FC236}">
                    <a16:creationId xmlns:a16="http://schemas.microsoft.com/office/drawing/2014/main" id="{86E5E55E-EC1F-1215-97D9-A8366198EF15}"/>
                  </a:ext>
                </a:extLst>
              </p:cNvPr>
              <p:cNvSpPr>
                <a:spLocks/>
              </p:cNvSpPr>
              <p:nvPr/>
            </p:nvSpPr>
            <p:spPr>
              <a:xfrm>
                <a:off x="2083679" y="2722829"/>
                <a:ext cx="169945" cy="119961"/>
              </a:xfrm>
              <a:prstGeom prst="rect">
                <a:avLst/>
              </a:prstGeom>
              <a:grpFill/>
            </p:spPr>
            <p:txBody>
              <a:bodyPr wrap="none" lIns="0" tIns="0" rIns="0" bIns="0">
                <a:spAutoFit/>
              </a:bodyPr>
              <a:lstStyle/>
              <a:p>
                <a:r>
                  <a:rPr lang="es-ES" sz="500" b="1" dirty="0">
                    <a:solidFill>
                      <a:prstClr val="white"/>
                    </a:solidFill>
                  </a:rPr>
                  <a:t>CPU</a:t>
                </a:r>
              </a:p>
            </p:txBody>
          </p:sp>
        </p:grpSp>
        <p:sp>
          <p:nvSpPr>
            <p:cNvPr id="219" name="469 Rectángulo">
              <a:extLst>
                <a:ext uri="{FF2B5EF4-FFF2-40B4-BE49-F238E27FC236}">
                  <a16:creationId xmlns:a16="http://schemas.microsoft.com/office/drawing/2014/main" id="{46104F9B-7BC8-4F84-D069-088B436E377A}"/>
                </a:ext>
              </a:extLst>
            </p:cNvPr>
            <p:cNvSpPr>
              <a:spLocks/>
            </p:cNvSpPr>
            <p:nvPr/>
          </p:nvSpPr>
          <p:spPr>
            <a:xfrm>
              <a:off x="8137854" y="4533028"/>
              <a:ext cx="352662" cy="179152"/>
            </a:xfrm>
            <a:prstGeom prst="rect">
              <a:avLst/>
            </a:prstGeom>
          </p:spPr>
          <p:txBody>
            <a:bodyPr wrap="none" lIns="0" tIns="0" rIns="0" bIns="0">
              <a:spAutoFit/>
            </a:bodyPr>
            <a:lstStyle/>
            <a:p>
              <a:pPr algn="ctr" defTabSz="457200">
                <a:lnSpc>
                  <a:spcPts val="1300"/>
                </a:lnSpc>
              </a:pPr>
              <a:r>
                <a:rPr lang="es-ES" sz="1600" b="1" dirty="0">
                  <a:solidFill>
                    <a:prstClr val="white"/>
                  </a:solidFill>
                </a:rPr>
                <a:t>CPU</a:t>
              </a:r>
            </a:p>
          </p:txBody>
        </p:sp>
        <p:sp>
          <p:nvSpPr>
            <p:cNvPr id="220" name="Rectángulo 32">
              <a:extLst>
                <a:ext uri="{FF2B5EF4-FFF2-40B4-BE49-F238E27FC236}">
                  <a16:creationId xmlns:a16="http://schemas.microsoft.com/office/drawing/2014/main" id="{7B23676A-5618-C18E-25B8-144DCA7AE246}"/>
                </a:ext>
              </a:extLst>
            </p:cNvPr>
            <p:cNvSpPr>
              <a:spLocks/>
            </p:cNvSpPr>
            <p:nvPr/>
          </p:nvSpPr>
          <p:spPr>
            <a:xfrm>
              <a:off x="9901627" y="2985282"/>
              <a:ext cx="928718" cy="706628"/>
            </a:xfrm>
            <a:prstGeom prst="round2Same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r>
                <a:rPr lang="es-ES" sz="1400" b="1" dirty="0">
                  <a:solidFill>
                    <a:srgbClr val="11698C"/>
                  </a:solidFill>
                </a:rPr>
                <a:t> </a:t>
              </a:r>
            </a:p>
          </p:txBody>
        </p:sp>
        <p:sp>
          <p:nvSpPr>
            <p:cNvPr id="221" name="Rectángulo 33">
              <a:extLst>
                <a:ext uri="{FF2B5EF4-FFF2-40B4-BE49-F238E27FC236}">
                  <a16:creationId xmlns:a16="http://schemas.microsoft.com/office/drawing/2014/main" id="{61B8BB6E-3E21-87EA-453B-1D0F4BE4B7FF}"/>
                </a:ext>
              </a:extLst>
            </p:cNvPr>
            <p:cNvSpPr>
              <a:spLocks/>
            </p:cNvSpPr>
            <p:nvPr/>
          </p:nvSpPr>
          <p:spPr>
            <a:xfrm>
              <a:off x="9901627" y="3579454"/>
              <a:ext cx="928718" cy="743522"/>
            </a:xfrm>
            <a:prstGeom prst="round2Same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lnSpc>
                  <a:spcPts val="1300"/>
                </a:lnSpc>
                <a:defRPr/>
              </a:pPr>
              <a:r>
                <a:rPr lang="es-ES" sz="1400" b="1" dirty="0">
                  <a:solidFill>
                    <a:srgbClr val="11698C"/>
                  </a:solidFill>
                </a:rPr>
                <a:t> </a:t>
              </a:r>
            </a:p>
          </p:txBody>
        </p:sp>
        <p:sp>
          <p:nvSpPr>
            <p:cNvPr id="222" name="Rectángulo 34">
              <a:extLst>
                <a:ext uri="{FF2B5EF4-FFF2-40B4-BE49-F238E27FC236}">
                  <a16:creationId xmlns:a16="http://schemas.microsoft.com/office/drawing/2014/main" id="{83DF5F37-7C1A-0D54-556A-79A19C2DF023}"/>
                </a:ext>
              </a:extLst>
            </p:cNvPr>
            <p:cNvSpPr>
              <a:spLocks/>
            </p:cNvSpPr>
            <p:nvPr/>
          </p:nvSpPr>
          <p:spPr>
            <a:xfrm>
              <a:off x="9901627" y="4250412"/>
              <a:ext cx="928718" cy="61421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endParaRPr lang="es-ES" sz="1400" b="1" dirty="0">
                <a:solidFill>
                  <a:prstClr val="white"/>
                </a:solidFill>
              </a:endParaRPr>
            </a:p>
          </p:txBody>
        </p:sp>
        <p:grpSp>
          <p:nvGrpSpPr>
            <p:cNvPr id="223" name="375 Grupo">
              <a:extLst>
                <a:ext uri="{FF2B5EF4-FFF2-40B4-BE49-F238E27FC236}">
                  <a16:creationId xmlns:a16="http://schemas.microsoft.com/office/drawing/2014/main" id="{18B64028-A007-7816-E0D7-FFB457B02995}"/>
                </a:ext>
              </a:extLst>
            </p:cNvPr>
            <p:cNvGrpSpPr>
              <a:grpSpLocks/>
            </p:cNvGrpSpPr>
            <p:nvPr/>
          </p:nvGrpSpPr>
          <p:grpSpPr>
            <a:xfrm>
              <a:off x="10007160" y="4337175"/>
              <a:ext cx="161635" cy="161635"/>
              <a:chOff x="2033906" y="2661874"/>
              <a:chExt cx="252000" cy="252000"/>
            </a:xfrm>
          </p:grpSpPr>
          <p:grpSp>
            <p:nvGrpSpPr>
              <p:cNvPr id="300" name="Google Shape;1395;p44">
                <a:extLst>
                  <a:ext uri="{FF2B5EF4-FFF2-40B4-BE49-F238E27FC236}">
                    <a16:creationId xmlns:a16="http://schemas.microsoft.com/office/drawing/2014/main" id="{607B3FF2-5003-02B0-9194-B2BECA7313DD}"/>
                  </a:ext>
                </a:extLst>
              </p:cNvPr>
              <p:cNvGrpSpPr>
                <a:grpSpLocks/>
              </p:cNvGrpSpPr>
              <p:nvPr/>
            </p:nvGrpSpPr>
            <p:grpSpPr>
              <a:xfrm>
                <a:off x="2033906" y="2661874"/>
                <a:ext cx="252000" cy="252000"/>
                <a:chOff x="3095250" y="1721469"/>
                <a:chExt cx="2953500" cy="2955528"/>
              </a:xfrm>
            </p:grpSpPr>
            <p:grpSp>
              <p:nvGrpSpPr>
                <p:cNvPr id="302" name="Google Shape;1396;p44">
                  <a:extLst>
                    <a:ext uri="{FF2B5EF4-FFF2-40B4-BE49-F238E27FC236}">
                      <a16:creationId xmlns:a16="http://schemas.microsoft.com/office/drawing/2014/main" id="{4A888799-7136-E642-447C-6F9DB447263E}"/>
                    </a:ext>
                  </a:extLst>
                </p:cNvPr>
                <p:cNvGrpSpPr>
                  <a:grpSpLocks/>
                </p:cNvGrpSpPr>
                <p:nvPr/>
              </p:nvGrpSpPr>
              <p:grpSpPr>
                <a:xfrm>
                  <a:off x="3095250" y="1721469"/>
                  <a:ext cx="2953500" cy="2955528"/>
                  <a:chOff x="3095250" y="1721469"/>
                  <a:chExt cx="2953500" cy="2955528"/>
                </a:xfrm>
              </p:grpSpPr>
              <p:grpSp>
                <p:nvGrpSpPr>
                  <p:cNvPr id="304" name="Google Shape;1397;p44">
                    <a:extLst>
                      <a:ext uri="{FF2B5EF4-FFF2-40B4-BE49-F238E27FC236}">
                        <a16:creationId xmlns:a16="http://schemas.microsoft.com/office/drawing/2014/main" id="{730882E6-58C5-AEC4-0B20-60773D153051}"/>
                      </a:ext>
                    </a:extLst>
                  </p:cNvPr>
                  <p:cNvGrpSpPr>
                    <a:grpSpLocks/>
                  </p:cNvGrpSpPr>
                  <p:nvPr/>
                </p:nvGrpSpPr>
                <p:grpSpPr>
                  <a:xfrm>
                    <a:off x="3977473" y="1721469"/>
                    <a:ext cx="1189053" cy="2955528"/>
                    <a:chOff x="3990075" y="1846300"/>
                    <a:chExt cx="1100975" cy="2736600"/>
                  </a:xfrm>
                </p:grpSpPr>
                <p:sp>
                  <p:nvSpPr>
                    <p:cNvPr id="311" name="Google Shape;1398;p44">
                      <a:extLst>
                        <a:ext uri="{FF2B5EF4-FFF2-40B4-BE49-F238E27FC236}">
                          <a16:creationId xmlns:a16="http://schemas.microsoft.com/office/drawing/2014/main" id="{0541AED4-E057-C9A1-9B1C-3AD0F57F2983}"/>
                        </a:ext>
                      </a:extLst>
                    </p:cNvPr>
                    <p:cNvSpPr>
                      <a:spLocks/>
                    </p:cNvSpPr>
                    <p:nvPr/>
                  </p:nvSpPr>
                  <p:spPr>
                    <a:xfrm>
                      <a:off x="3990075"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12" name="Google Shape;1399;p44">
                      <a:extLst>
                        <a:ext uri="{FF2B5EF4-FFF2-40B4-BE49-F238E27FC236}">
                          <a16:creationId xmlns:a16="http://schemas.microsoft.com/office/drawing/2014/main" id="{9D9A53AE-B1C6-514B-B94C-46763221361C}"/>
                        </a:ext>
                      </a:extLst>
                    </p:cNvPr>
                    <p:cNvSpPr>
                      <a:spLocks/>
                    </p:cNvSpPr>
                    <p:nvPr/>
                  </p:nvSpPr>
                  <p:spPr>
                    <a:xfrm>
                      <a:off x="4486113"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13" name="Google Shape;1400;p44">
                      <a:extLst>
                        <a:ext uri="{FF2B5EF4-FFF2-40B4-BE49-F238E27FC236}">
                          <a16:creationId xmlns:a16="http://schemas.microsoft.com/office/drawing/2014/main" id="{230493A0-D3CC-67E0-B17D-2A6D3C92BB84}"/>
                        </a:ext>
                      </a:extLst>
                    </p:cNvPr>
                    <p:cNvSpPr>
                      <a:spLocks/>
                    </p:cNvSpPr>
                    <p:nvPr/>
                  </p:nvSpPr>
                  <p:spPr>
                    <a:xfrm>
                      <a:off x="4238094"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14" name="Google Shape;1401;p44">
                      <a:extLst>
                        <a:ext uri="{FF2B5EF4-FFF2-40B4-BE49-F238E27FC236}">
                          <a16:creationId xmlns:a16="http://schemas.microsoft.com/office/drawing/2014/main" id="{67FD3912-184C-8D46-FED0-50EA7C643A4E}"/>
                        </a:ext>
                      </a:extLst>
                    </p:cNvPr>
                    <p:cNvSpPr>
                      <a:spLocks/>
                    </p:cNvSpPr>
                    <p:nvPr/>
                  </p:nvSpPr>
                  <p:spPr>
                    <a:xfrm>
                      <a:off x="4734131"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15" name="Google Shape;1402;p44">
                      <a:extLst>
                        <a:ext uri="{FF2B5EF4-FFF2-40B4-BE49-F238E27FC236}">
                          <a16:creationId xmlns:a16="http://schemas.microsoft.com/office/drawing/2014/main" id="{583A6F60-7113-92AE-4193-608650734E02}"/>
                        </a:ext>
                      </a:extLst>
                    </p:cNvPr>
                    <p:cNvSpPr>
                      <a:spLocks/>
                    </p:cNvSpPr>
                    <p:nvPr/>
                  </p:nvSpPr>
                  <p:spPr>
                    <a:xfrm>
                      <a:off x="4982150" y="1846300"/>
                      <a:ext cx="108900" cy="27366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grpSp>
              <p:grpSp>
                <p:nvGrpSpPr>
                  <p:cNvPr id="305" name="Google Shape;1403;p44">
                    <a:extLst>
                      <a:ext uri="{FF2B5EF4-FFF2-40B4-BE49-F238E27FC236}">
                        <a16:creationId xmlns:a16="http://schemas.microsoft.com/office/drawing/2014/main" id="{105FD46A-7BEC-875B-A839-1A233B630352}"/>
                      </a:ext>
                    </a:extLst>
                  </p:cNvPr>
                  <p:cNvGrpSpPr>
                    <a:grpSpLocks/>
                  </p:cNvGrpSpPr>
                  <p:nvPr/>
                </p:nvGrpSpPr>
                <p:grpSpPr>
                  <a:xfrm>
                    <a:off x="3095250" y="2604706"/>
                    <a:ext cx="2953500" cy="1189053"/>
                    <a:chOff x="5727509" y="2757106"/>
                    <a:chExt cx="2953500" cy="1189053"/>
                  </a:xfrm>
                </p:grpSpPr>
                <p:sp>
                  <p:nvSpPr>
                    <p:cNvPr id="306" name="Google Shape;1404;p44">
                      <a:extLst>
                        <a:ext uri="{FF2B5EF4-FFF2-40B4-BE49-F238E27FC236}">
                          <a16:creationId xmlns:a16="http://schemas.microsoft.com/office/drawing/2014/main" id="{A10938E3-7409-F44F-BFFF-0A8C9A7C6520}"/>
                        </a:ext>
                      </a:extLst>
                    </p:cNvPr>
                    <p:cNvSpPr>
                      <a:spLocks/>
                    </p:cNvSpPr>
                    <p:nvPr/>
                  </p:nvSpPr>
                  <p:spPr>
                    <a:xfrm>
                      <a:off x="5727509" y="3827359"/>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07" name="Google Shape;1405;p44">
                      <a:extLst>
                        <a:ext uri="{FF2B5EF4-FFF2-40B4-BE49-F238E27FC236}">
                          <a16:creationId xmlns:a16="http://schemas.microsoft.com/office/drawing/2014/main" id="{40417387-C61B-FB99-CB4C-D6E6FC2C8672}"/>
                        </a:ext>
                      </a:extLst>
                    </p:cNvPr>
                    <p:cNvSpPr>
                      <a:spLocks/>
                    </p:cNvSpPr>
                    <p:nvPr/>
                  </p:nvSpPr>
                  <p:spPr>
                    <a:xfrm>
                      <a:off x="5727509" y="3024670"/>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08" name="Google Shape;1406;p44">
                      <a:extLst>
                        <a:ext uri="{FF2B5EF4-FFF2-40B4-BE49-F238E27FC236}">
                          <a16:creationId xmlns:a16="http://schemas.microsoft.com/office/drawing/2014/main" id="{55897D57-A135-316E-0AAE-1DA42870409E}"/>
                        </a:ext>
                      </a:extLst>
                    </p:cNvPr>
                    <p:cNvSpPr>
                      <a:spLocks/>
                    </p:cNvSpPr>
                    <p:nvPr/>
                  </p:nvSpPr>
                  <p:spPr>
                    <a:xfrm>
                      <a:off x="5727509" y="3292233"/>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09" name="Google Shape;1407;p44">
                      <a:extLst>
                        <a:ext uri="{FF2B5EF4-FFF2-40B4-BE49-F238E27FC236}">
                          <a16:creationId xmlns:a16="http://schemas.microsoft.com/office/drawing/2014/main" id="{DF849C60-6BFF-0F52-6797-2142DD979734}"/>
                        </a:ext>
                      </a:extLst>
                    </p:cNvPr>
                    <p:cNvSpPr>
                      <a:spLocks/>
                    </p:cNvSpPr>
                    <p:nvPr/>
                  </p:nvSpPr>
                  <p:spPr>
                    <a:xfrm>
                      <a:off x="5727509" y="3559796"/>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sp>
                  <p:nvSpPr>
                    <p:cNvPr id="310" name="Google Shape;1408;p44">
                      <a:extLst>
                        <a:ext uri="{FF2B5EF4-FFF2-40B4-BE49-F238E27FC236}">
                          <a16:creationId xmlns:a16="http://schemas.microsoft.com/office/drawing/2014/main" id="{8072D47D-B591-79AC-49E6-29AEA61AE34C}"/>
                        </a:ext>
                      </a:extLst>
                    </p:cNvPr>
                    <p:cNvSpPr>
                      <a:spLocks/>
                    </p:cNvSpPr>
                    <p:nvPr/>
                  </p:nvSpPr>
                  <p:spPr>
                    <a:xfrm>
                      <a:off x="5727509" y="2757106"/>
                      <a:ext cx="2953500" cy="118800"/>
                    </a:xfrm>
                    <a:prstGeom prst="roundRect">
                      <a:avLst>
                        <a:gd name="adj" fmla="val 50000"/>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grpSp>
            </p:grpSp>
            <p:sp>
              <p:nvSpPr>
                <p:cNvPr id="303" name="Google Shape;1409;p44">
                  <a:extLst>
                    <a:ext uri="{FF2B5EF4-FFF2-40B4-BE49-F238E27FC236}">
                      <a16:creationId xmlns:a16="http://schemas.microsoft.com/office/drawing/2014/main" id="{7418FA90-F88D-453B-2BFC-BF67D35B8FD7}"/>
                    </a:ext>
                  </a:extLst>
                </p:cNvPr>
                <p:cNvSpPr>
                  <a:spLocks/>
                </p:cNvSpPr>
                <p:nvPr/>
              </p:nvSpPr>
              <p:spPr>
                <a:xfrm>
                  <a:off x="3574200" y="2201433"/>
                  <a:ext cx="1995600" cy="1995600"/>
                </a:xfrm>
                <a:prstGeom prst="rect">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sz="900">
                    <a:solidFill>
                      <a:prstClr val="white"/>
                    </a:solidFill>
                  </a:endParaRPr>
                </a:p>
              </p:txBody>
            </p:sp>
          </p:grpSp>
          <p:sp>
            <p:nvSpPr>
              <p:cNvPr id="301" name="378 Rectángulo">
                <a:extLst>
                  <a:ext uri="{FF2B5EF4-FFF2-40B4-BE49-F238E27FC236}">
                    <a16:creationId xmlns:a16="http://schemas.microsoft.com/office/drawing/2014/main" id="{48E5492B-49F8-9612-C32C-CC75D025338C}"/>
                  </a:ext>
                </a:extLst>
              </p:cNvPr>
              <p:cNvSpPr>
                <a:spLocks/>
              </p:cNvSpPr>
              <p:nvPr/>
            </p:nvSpPr>
            <p:spPr>
              <a:xfrm>
                <a:off x="2085606" y="2722829"/>
                <a:ext cx="184940" cy="119961"/>
              </a:xfrm>
              <a:prstGeom prst="rect">
                <a:avLst/>
              </a:prstGeom>
            </p:spPr>
            <p:txBody>
              <a:bodyPr wrap="square" lIns="0" tIns="0" rIns="0" bIns="0">
                <a:spAutoFit/>
              </a:bodyPr>
              <a:lstStyle/>
              <a:p>
                <a:r>
                  <a:rPr lang="es-ES" sz="500" b="1" dirty="0">
                    <a:solidFill>
                      <a:prstClr val="white"/>
                    </a:solidFill>
                  </a:rPr>
                  <a:t>QPU</a:t>
                </a:r>
              </a:p>
            </p:txBody>
          </p:sp>
        </p:grpSp>
        <p:sp>
          <p:nvSpPr>
            <p:cNvPr id="224" name="376 Rectángulo">
              <a:extLst>
                <a:ext uri="{FF2B5EF4-FFF2-40B4-BE49-F238E27FC236}">
                  <a16:creationId xmlns:a16="http://schemas.microsoft.com/office/drawing/2014/main" id="{C226EAA9-65A3-F387-826C-C2A1CEF120F4}"/>
                </a:ext>
              </a:extLst>
            </p:cNvPr>
            <p:cNvSpPr>
              <a:spLocks/>
            </p:cNvSpPr>
            <p:nvPr/>
          </p:nvSpPr>
          <p:spPr>
            <a:xfrm>
              <a:off x="10212427" y="4523075"/>
              <a:ext cx="384721" cy="179152"/>
            </a:xfrm>
            <a:prstGeom prst="rect">
              <a:avLst/>
            </a:prstGeom>
          </p:spPr>
          <p:txBody>
            <a:bodyPr wrap="none" lIns="0" tIns="0" rIns="0" bIns="0">
              <a:spAutoFit/>
            </a:bodyPr>
            <a:lstStyle/>
            <a:p>
              <a:pPr algn="ctr" defTabSz="457200">
                <a:lnSpc>
                  <a:spcPts val="1300"/>
                </a:lnSpc>
              </a:pPr>
              <a:r>
                <a:rPr lang="es-ES" sz="1600" b="1" dirty="0">
                  <a:solidFill>
                    <a:prstClr val="white"/>
                  </a:solidFill>
                </a:rPr>
                <a:t>QPU</a:t>
              </a:r>
            </a:p>
          </p:txBody>
        </p:sp>
        <p:grpSp>
          <p:nvGrpSpPr>
            <p:cNvPr id="225" name="555 Grupo">
              <a:extLst>
                <a:ext uri="{FF2B5EF4-FFF2-40B4-BE49-F238E27FC236}">
                  <a16:creationId xmlns:a16="http://schemas.microsoft.com/office/drawing/2014/main" id="{7D0A9827-2E4B-9ADE-96A0-9353ED706197}"/>
                </a:ext>
              </a:extLst>
            </p:cNvPr>
            <p:cNvGrpSpPr>
              <a:grpSpLocks/>
            </p:cNvGrpSpPr>
            <p:nvPr/>
          </p:nvGrpSpPr>
          <p:grpSpPr>
            <a:xfrm>
              <a:off x="9947395" y="3060431"/>
              <a:ext cx="161635" cy="161635"/>
              <a:chOff x="2552341" y="2223114"/>
              <a:chExt cx="1076342" cy="1076342"/>
            </a:xfrm>
          </p:grpSpPr>
          <p:grpSp>
            <p:nvGrpSpPr>
              <p:cNvPr id="282" name="Google Shape;1396;p44">
                <a:extLst>
                  <a:ext uri="{FF2B5EF4-FFF2-40B4-BE49-F238E27FC236}">
                    <a16:creationId xmlns:a16="http://schemas.microsoft.com/office/drawing/2014/main" id="{E9814D1B-07CB-74E1-C32F-9A31F5C62EB9}"/>
                  </a:ext>
                </a:extLst>
              </p:cNvPr>
              <p:cNvGrpSpPr>
                <a:grpSpLocks/>
              </p:cNvGrpSpPr>
              <p:nvPr/>
            </p:nvGrpSpPr>
            <p:grpSpPr>
              <a:xfrm>
                <a:off x="2552341" y="2223114"/>
                <a:ext cx="1076342" cy="1076342"/>
                <a:chOff x="3095250" y="1721469"/>
                <a:chExt cx="2953500" cy="2955528"/>
              </a:xfrm>
              <a:solidFill>
                <a:schemeClr val="accent1">
                  <a:lumMod val="60000"/>
                  <a:lumOff val="40000"/>
                </a:schemeClr>
              </a:solidFill>
            </p:grpSpPr>
            <p:grpSp>
              <p:nvGrpSpPr>
                <p:cNvPr id="288" name="Google Shape;1397;p44">
                  <a:extLst>
                    <a:ext uri="{FF2B5EF4-FFF2-40B4-BE49-F238E27FC236}">
                      <a16:creationId xmlns:a16="http://schemas.microsoft.com/office/drawing/2014/main" id="{E887C3A4-1E0F-4D05-B858-C56F8F33A97E}"/>
                    </a:ext>
                  </a:extLst>
                </p:cNvPr>
                <p:cNvGrpSpPr>
                  <a:grpSpLocks/>
                </p:cNvGrpSpPr>
                <p:nvPr/>
              </p:nvGrpSpPr>
              <p:grpSpPr>
                <a:xfrm>
                  <a:off x="3977473" y="1721469"/>
                  <a:ext cx="1189053" cy="2955528"/>
                  <a:chOff x="3990075" y="1846300"/>
                  <a:chExt cx="1100975" cy="2736600"/>
                </a:xfrm>
                <a:grpFill/>
              </p:grpSpPr>
              <p:sp>
                <p:nvSpPr>
                  <p:cNvPr id="295" name="Google Shape;1398;p44">
                    <a:extLst>
                      <a:ext uri="{FF2B5EF4-FFF2-40B4-BE49-F238E27FC236}">
                        <a16:creationId xmlns:a16="http://schemas.microsoft.com/office/drawing/2014/main" id="{12EF0AFC-4175-BE38-3884-546219FCADDA}"/>
                      </a:ext>
                    </a:extLst>
                  </p:cNvPr>
                  <p:cNvSpPr>
                    <a:spLocks/>
                  </p:cNvSpPr>
                  <p:nvPr/>
                </p:nvSpPr>
                <p:spPr>
                  <a:xfrm>
                    <a:off x="3990075"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96" name="Google Shape;1399;p44">
                    <a:extLst>
                      <a:ext uri="{FF2B5EF4-FFF2-40B4-BE49-F238E27FC236}">
                        <a16:creationId xmlns:a16="http://schemas.microsoft.com/office/drawing/2014/main" id="{07FCEE8D-CE6C-52B6-C868-8586C45E90CA}"/>
                      </a:ext>
                    </a:extLst>
                  </p:cNvPr>
                  <p:cNvSpPr>
                    <a:spLocks/>
                  </p:cNvSpPr>
                  <p:nvPr/>
                </p:nvSpPr>
                <p:spPr>
                  <a:xfrm>
                    <a:off x="4486113"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97" name="Google Shape;1400;p44">
                    <a:extLst>
                      <a:ext uri="{FF2B5EF4-FFF2-40B4-BE49-F238E27FC236}">
                        <a16:creationId xmlns:a16="http://schemas.microsoft.com/office/drawing/2014/main" id="{690FCC6E-F898-48B8-6976-8983F5640F90}"/>
                      </a:ext>
                    </a:extLst>
                  </p:cNvPr>
                  <p:cNvSpPr>
                    <a:spLocks/>
                  </p:cNvSpPr>
                  <p:nvPr/>
                </p:nvSpPr>
                <p:spPr>
                  <a:xfrm>
                    <a:off x="4238094"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98" name="Google Shape;1401;p44">
                    <a:extLst>
                      <a:ext uri="{FF2B5EF4-FFF2-40B4-BE49-F238E27FC236}">
                        <a16:creationId xmlns:a16="http://schemas.microsoft.com/office/drawing/2014/main" id="{B88EBA98-2F23-9333-DE70-EF3C8E9A223A}"/>
                      </a:ext>
                    </a:extLst>
                  </p:cNvPr>
                  <p:cNvSpPr>
                    <a:spLocks/>
                  </p:cNvSpPr>
                  <p:nvPr/>
                </p:nvSpPr>
                <p:spPr>
                  <a:xfrm>
                    <a:off x="4734131"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99" name="Google Shape;1402;p44">
                    <a:extLst>
                      <a:ext uri="{FF2B5EF4-FFF2-40B4-BE49-F238E27FC236}">
                        <a16:creationId xmlns:a16="http://schemas.microsoft.com/office/drawing/2014/main" id="{41C88F97-F725-314A-F182-1D94E4A81EC6}"/>
                      </a:ext>
                    </a:extLst>
                  </p:cNvPr>
                  <p:cNvSpPr>
                    <a:spLocks/>
                  </p:cNvSpPr>
                  <p:nvPr/>
                </p:nvSpPr>
                <p:spPr>
                  <a:xfrm>
                    <a:off x="4982150"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grpSp>
            <p:grpSp>
              <p:nvGrpSpPr>
                <p:cNvPr id="289" name="Google Shape;1403;p44">
                  <a:extLst>
                    <a:ext uri="{FF2B5EF4-FFF2-40B4-BE49-F238E27FC236}">
                      <a16:creationId xmlns:a16="http://schemas.microsoft.com/office/drawing/2014/main" id="{8AE332D7-48E0-B4CC-8251-03EADBF4C713}"/>
                    </a:ext>
                  </a:extLst>
                </p:cNvPr>
                <p:cNvGrpSpPr>
                  <a:grpSpLocks/>
                </p:cNvGrpSpPr>
                <p:nvPr/>
              </p:nvGrpSpPr>
              <p:grpSpPr>
                <a:xfrm>
                  <a:off x="3095250" y="2604706"/>
                  <a:ext cx="2953500" cy="1189053"/>
                  <a:chOff x="5727509" y="2757106"/>
                  <a:chExt cx="2953500" cy="1189053"/>
                </a:xfrm>
                <a:grpFill/>
              </p:grpSpPr>
              <p:sp>
                <p:nvSpPr>
                  <p:cNvPr id="290" name="Google Shape;1404;p44">
                    <a:extLst>
                      <a:ext uri="{FF2B5EF4-FFF2-40B4-BE49-F238E27FC236}">
                        <a16:creationId xmlns:a16="http://schemas.microsoft.com/office/drawing/2014/main" id="{1B03F2C9-55B3-DB4F-18E8-FFE026687135}"/>
                      </a:ext>
                    </a:extLst>
                  </p:cNvPr>
                  <p:cNvSpPr>
                    <a:spLocks/>
                  </p:cNvSpPr>
                  <p:nvPr/>
                </p:nvSpPr>
                <p:spPr>
                  <a:xfrm>
                    <a:off x="5727509" y="3827359"/>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91" name="Google Shape;1405;p44">
                    <a:extLst>
                      <a:ext uri="{FF2B5EF4-FFF2-40B4-BE49-F238E27FC236}">
                        <a16:creationId xmlns:a16="http://schemas.microsoft.com/office/drawing/2014/main" id="{1A51099D-42B2-2F38-D026-7D02EF1BCA41}"/>
                      </a:ext>
                    </a:extLst>
                  </p:cNvPr>
                  <p:cNvSpPr>
                    <a:spLocks/>
                  </p:cNvSpPr>
                  <p:nvPr/>
                </p:nvSpPr>
                <p:spPr>
                  <a:xfrm>
                    <a:off x="5727509" y="3024670"/>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92" name="Google Shape;1406;p44">
                    <a:extLst>
                      <a:ext uri="{FF2B5EF4-FFF2-40B4-BE49-F238E27FC236}">
                        <a16:creationId xmlns:a16="http://schemas.microsoft.com/office/drawing/2014/main" id="{DE5EEB8A-F122-C75A-3E7D-A1D9A11BD457}"/>
                      </a:ext>
                    </a:extLst>
                  </p:cNvPr>
                  <p:cNvSpPr>
                    <a:spLocks/>
                  </p:cNvSpPr>
                  <p:nvPr/>
                </p:nvSpPr>
                <p:spPr>
                  <a:xfrm>
                    <a:off x="5727509" y="3292233"/>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93" name="Google Shape;1407;p44">
                    <a:extLst>
                      <a:ext uri="{FF2B5EF4-FFF2-40B4-BE49-F238E27FC236}">
                        <a16:creationId xmlns:a16="http://schemas.microsoft.com/office/drawing/2014/main" id="{C321A151-C99E-EAC2-51FA-92113DC670FF}"/>
                      </a:ext>
                    </a:extLst>
                  </p:cNvPr>
                  <p:cNvSpPr>
                    <a:spLocks/>
                  </p:cNvSpPr>
                  <p:nvPr/>
                </p:nvSpPr>
                <p:spPr>
                  <a:xfrm>
                    <a:off x="5727509" y="3559796"/>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94" name="Google Shape;1408;p44">
                    <a:extLst>
                      <a:ext uri="{FF2B5EF4-FFF2-40B4-BE49-F238E27FC236}">
                        <a16:creationId xmlns:a16="http://schemas.microsoft.com/office/drawing/2014/main" id="{4F11B376-9B35-F2F9-2873-A6C430AE45F0}"/>
                      </a:ext>
                    </a:extLst>
                  </p:cNvPr>
                  <p:cNvSpPr>
                    <a:spLocks/>
                  </p:cNvSpPr>
                  <p:nvPr/>
                </p:nvSpPr>
                <p:spPr>
                  <a:xfrm>
                    <a:off x="5727509" y="2757106"/>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grpSp>
          </p:grpSp>
          <p:sp>
            <p:nvSpPr>
              <p:cNvPr id="283" name="Google Shape;1409;p44">
                <a:extLst>
                  <a:ext uri="{FF2B5EF4-FFF2-40B4-BE49-F238E27FC236}">
                    <a16:creationId xmlns:a16="http://schemas.microsoft.com/office/drawing/2014/main" id="{33A7DFA6-0A5C-2D82-E55E-F07C69E72BDE}"/>
                  </a:ext>
                </a:extLst>
              </p:cNvPr>
              <p:cNvSpPr>
                <a:spLocks/>
              </p:cNvSpPr>
              <p:nvPr/>
            </p:nvSpPr>
            <p:spPr>
              <a:xfrm>
                <a:off x="2726885" y="2397907"/>
                <a:ext cx="727253" cy="726756"/>
              </a:xfrm>
              <a:prstGeom prst="rect">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a:solidFill>
                    <a:prstClr val="white"/>
                  </a:solidFill>
                </a:endParaRPr>
              </a:p>
            </p:txBody>
          </p:sp>
          <p:grpSp>
            <p:nvGrpSpPr>
              <p:cNvPr id="284" name="Google Shape;1412;p44">
                <a:extLst>
                  <a:ext uri="{FF2B5EF4-FFF2-40B4-BE49-F238E27FC236}">
                    <a16:creationId xmlns:a16="http://schemas.microsoft.com/office/drawing/2014/main" id="{ECEA814D-0F02-1462-75B1-34A838DCAEB7}"/>
                  </a:ext>
                </a:extLst>
              </p:cNvPr>
              <p:cNvGrpSpPr>
                <a:grpSpLocks/>
              </p:cNvGrpSpPr>
              <p:nvPr/>
            </p:nvGrpSpPr>
            <p:grpSpPr>
              <a:xfrm>
                <a:off x="2847439" y="2503355"/>
                <a:ext cx="486154" cy="515853"/>
                <a:chOff x="3674428" y="615515"/>
                <a:chExt cx="1324036" cy="1413347"/>
              </a:xfrm>
              <a:solidFill>
                <a:schemeClr val="accent1">
                  <a:lumMod val="60000"/>
                  <a:lumOff val="40000"/>
                </a:schemeClr>
              </a:solidFill>
            </p:grpSpPr>
            <p:sp>
              <p:nvSpPr>
                <p:cNvPr id="285" name="Google Shape;1413;p44">
                  <a:extLst>
                    <a:ext uri="{FF2B5EF4-FFF2-40B4-BE49-F238E27FC236}">
                      <a16:creationId xmlns:a16="http://schemas.microsoft.com/office/drawing/2014/main" id="{94F28990-7F63-8616-A9DE-BF69EF27DA78}"/>
                    </a:ext>
                  </a:extLst>
                </p:cNvPr>
                <p:cNvSpPr>
                  <a:spLocks/>
                </p:cNvSpPr>
                <p:nvPr/>
              </p:nvSpPr>
              <p:spPr>
                <a:xfrm>
                  <a:off x="4099055" y="615515"/>
                  <a:ext cx="474782" cy="1413347"/>
                </a:xfrm>
                <a:custGeom>
                  <a:avLst/>
                  <a:gdLst/>
                  <a:ahLst/>
                  <a:cxnLst/>
                  <a:rect l="l" t="t" r="r" b="b"/>
                  <a:pathLst>
                    <a:path w="20589" h="61290" fill="none" extrusionOk="0">
                      <a:moveTo>
                        <a:pt x="20589" y="30618"/>
                      </a:moveTo>
                      <a:cubicBezTo>
                        <a:pt x="20589" y="47546"/>
                        <a:pt x="15972" y="61289"/>
                        <a:pt x="10295" y="61289"/>
                      </a:cubicBezTo>
                      <a:cubicBezTo>
                        <a:pt x="4617" y="61289"/>
                        <a:pt x="0" y="47546"/>
                        <a:pt x="0" y="30618"/>
                      </a:cubicBezTo>
                      <a:cubicBezTo>
                        <a:pt x="0" y="13691"/>
                        <a:pt x="4617" y="0"/>
                        <a:pt x="10295" y="0"/>
                      </a:cubicBezTo>
                      <a:cubicBezTo>
                        <a:pt x="15972" y="0"/>
                        <a:pt x="20589" y="13691"/>
                        <a:pt x="20589" y="30618"/>
                      </a:cubicBezTo>
                      <a:close/>
                    </a:path>
                  </a:pathLst>
                </a:custGeom>
                <a:grpFill/>
                <a:ln w="6350" cap="flat" cmpd="sng">
                  <a:solidFill>
                    <a:schemeClr val="lt1"/>
                  </a:solidFill>
                  <a:prstDash val="solid"/>
                  <a:miter lim="53064"/>
                  <a:headEnd type="none" w="sm" len="sm"/>
                  <a:tailEnd type="none" w="sm" len="sm"/>
                </a:ln>
              </p:spPr>
              <p:txBody>
                <a:bodyPr spcFirstLastPara="1" wrap="square" lIns="91425" tIns="91425" rIns="91425" bIns="91425" anchor="ctr" anchorCtr="0">
                  <a:noAutofit/>
                </a:bodyPr>
                <a:lstStyle/>
                <a:p>
                  <a:endParaRPr>
                    <a:solidFill>
                      <a:prstClr val="white"/>
                    </a:solidFill>
                  </a:endParaRPr>
                </a:p>
              </p:txBody>
            </p:sp>
            <p:sp>
              <p:nvSpPr>
                <p:cNvPr id="286" name="Google Shape;1414;p44">
                  <a:extLst>
                    <a:ext uri="{FF2B5EF4-FFF2-40B4-BE49-F238E27FC236}">
                      <a16:creationId xmlns:a16="http://schemas.microsoft.com/office/drawing/2014/main" id="{EB3879BC-B6E9-F04A-E174-6B9F0CD7AE93}"/>
                    </a:ext>
                  </a:extLst>
                </p:cNvPr>
                <p:cNvSpPr>
                  <a:spLocks/>
                </p:cNvSpPr>
                <p:nvPr/>
              </p:nvSpPr>
              <p:spPr>
                <a:xfrm>
                  <a:off x="3674428" y="823535"/>
                  <a:ext cx="1324036" cy="997294"/>
                </a:xfrm>
                <a:custGeom>
                  <a:avLst/>
                  <a:gdLst/>
                  <a:ahLst/>
                  <a:cxnLst/>
                  <a:rect l="l" t="t" r="r" b="b"/>
                  <a:pathLst>
                    <a:path w="57417" h="43248" fill="none" extrusionOk="0">
                      <a:moveTo>
                        <a:pt x="34386" y="13001"/>
                      </a:moveTo>
                      <a:cubicBezTo>
                        <a:pt x="48501" y="22340"/>
                        <a:pt x="57416" y="33749"/>
                        <a:pt x="54285" y="38472"/>
                      </a:cubicBezTo>
                      <a:cubicBezTo>
                        <a:pt x="51155" y="43247"/>
                        <a:pt x="37199" y="39533"/>
                        <a:pt x="23031" y="30194"/>
                      </a:cubicBezTo>
                      <a:cubicBezTo>
                        <a:pt x="8916" y="20854"/>
                        <a:pt x="1" y="9499"/>
                        <a:pt x="3132" y="4723"/>
                      </a:cubicBezTo>
                      <a:cubicBezTo>
                        <a:pt x="6262" y="0"/>
                        <a:pt x="20271" y="3715"/>
                        <a:pt x="34386" y="13001"/>
                      </a:cubicBezTo>
                      <a:close/>
                    </a:path>
                  </a:pathLst>
                </a:custGeom>
                <a:grpFill/>
                <a:ln w="6350" cap="flat" cmpd="sng">
                  <a:solidFill>
                    <a:schemeClr val="lt1"/>
                  </a:solidFill>
                  <a:prstDash val="solid"/>
                  <a:miter lim="53064"/>
                  <a:headEnd type="none" w="sm" len="sm"/>
                  <a:tailEnd type="none" w="sm" len="sm"/>
                </a:ln>
              </p:spPr>
              <p:txBody>
                <a:bodyPr spcFirstLastPara="1" wrap="square" lIns="91425" tIns="91425" rIns="91425" bIns="91425" anchor="ctr" anchorCtr="0">
                  <a:noAutofit/>
                </a:bodyPr>
                <a:lstStyle/>
                <a:p>
                  <a:endParaRPr>
                    <a:solidFill>
                      <a:prstClr val="white"/>
                    </a:solidFill>
                  </a:endParaRPr>
                </a:p>
              </p:txBody>
            </p:sp>
            <p:sp>
              <p:nvSpPr>
                <p:cNvPr id="287" name="Google Shape;1415;p44">
                  <a:extLst>
                    <a:ext uri="{FF2B5EF4-FFF2-40B4-BE49-F238E27FC236}">
                      <a16:creationId xmlns:a16="http://schemas.microsoft.com/office/drawing/2014/main" id="{DFD0F616-DA14-0847-F7B0-0E95517EA9D1}"/>
                    </a:ext>
                  </a:extLst>
                </p:cNvPr>
                <p:cNvSpPr>
                  <a:spLocks/>
                </p:cNvSpPr>
                <p:nvPr/>
              </p:nvSpPr>
              <p:spPr>
                <a:xfrm>
                  <a:off x="3674428" y="823539"/>
                  <a:ext cx="1324036" cy="997299"/>
                </a:xfrm>
                <a:custGeom>
                  <a:avLst/>
                  <a:gdLst/>
                  <a:ahLst/>
                  <a:cxnLst/>
                  <a:rect l="l" t="t" r="r" b="b"/>
                  <a:pathLst>
                    <a:path w="57417" h="43248" fill="none" extrusionOk="0">
                      <a:moveTo>
                        <a:pt x="54285" y="4723"/>
                      </a:moveTo>
                      <a:cubicBezTo>
                        <a:pt x="57416" y="9499"/>
                        <a:pt x="48501" y="20854"/>
                        <a:pt x="34386" y="30194"/>
                      </a:cubicBezTo>
                      <a:cubicBezTo>
                        <a:pt x="20271" y="39533"/>
                        <a:pt x="6262" y="43247"/>
                        <a:pt x="3132" y="38472"/>
                      </a:cubicBezTo>
                      <a:cubicBezTo>
                        <a:pt x="1" y="33749"/>
                        <a:pt x="8916" y="22340"/>
                        <a:pt x="23031" y="13001"/>
                      </a:cubicBezTo>
                      <a:cubicBezTo>
                        <a:pt x="37199" y="3715"/>
                        <a:pt x="51155" y="0"/>
                        <a:pt x="54285" y="4723"/>
                      </a:cubicBezTo>
                      <a:close/>
                    </a:path>
                  </a:pathLst>
                </a:custGeom>
                <a:grpFill/>
                <a:ln w="6350" cap="flat" cmpd="sng">
                  <a:solidFill>
                    <a:schemeClr val="lt1"/>
                  </a:solidFill>
                  <a:prstDash val="solid"/>
                  <a:miter lim="53064"/>
                  <a:headEnd type="none" w="sm" len="sm"/>
                  <a:tailEnd type="none" w="sm" len="sm"/>
                </a:ln>
              </p:spPr>
              <p:txBody>
                <a:bodyPr spcFirstLastPara="1" wrap="square" lIns="91425" tIns="91425" rIns="91425" bIns="91425" anchor="ctr" anchorCtr="0">
                  <a:noAutofit/>
                </a:bodyPr>
                <a:lstStyle/>
                <a:p>
                  <a:endParaRPr>
                    <a:solidFill>
                      <a:prstClr val="white"/>
                    </a:solidFill>
                  </a:endParaRPr>
                </a:p>
              </p:txBody>
            </p:sp>
          </p:grpSp>
        </p:grpSp>
        <p:sp>
          <p:nvSpPr>
            <p:cNvPr id="226" name="556 Rectángulo">
              <a:extLst>
                <a:ext uri="{FF2B5EF4-FFF2-40B4-BE49-F238E27FC236}">
                  <a16:creationId xmlns:a16="http://schemas.microsoft.com/office/drawing/2014/main" id="{7D67DD84-1060-B7A4-A155-E6C48BC8C847}"/>
                </a:ext>
              </a:extLst>
            </p:cNvPr>
            <p:cNvSpPr>
              <a:spLocks/>
            </p:cNvSpPr>
            <p:nvPr/>
          </p:nvSpPr>
          <p:spPr>
            <a:xfrm>
              <a:off x="10008643" y="3160797"/>
              <a:ext cx="783112" cy="367679"/>
            </a:xfrm>
            <a:prstGeom prst="rect">
              <a:avLst/>
            </a:prstGeom>
          </p:spPr>
          <p:txBody>
            <a:bodyPr wrap="none" lIns="0" tIns="0" rIns="0" bIns="0">
              <a:spAutoFit/>
            </a:bodyPr>
            <a:lstStyle/>
            <a:p>
              <a:pPr algn="ctr" defTabSz="457200">
                <a:lnSpc>
                  <a:spcPts val="1300"/>
                </a:lnSpc>
              </a:pPr>
              <a:r>
                <a:rPr lang="es-ES" sz="1200" b="1" dirty="0">
                  <a:solidFill>
                    <a:srgbClr val="11698C"/>
                  </a:solidFill>
                </a:rPr>
                <a:t>Quantum</a:t>
              </a:r>
            </a:p>
            <a:p>
              <a:pPr algn="ctr" defTabSz="457200">
                <a:lnSpc>
                  <a:spcPts val="1300"/>
                </a:lnSpc>
              </a:pPr>
              <a:r>
                <a:rPr lang="es-ES" sz="1200" b="1" dirty="0">
                  <a:solidFill>
                    <a:srgbClr val="11698C"/>
                  </a:solidFill>
                </a:rPr>
                <a:t>API</a:t>
              </a:r>
            </a:p>
          </p:txBody>
        </p:sp>
        <p:grpSp>
          <p:nvGrpSpPr>
            <p:cNvPr id="227" name="586 Grupo">
              <a:extLst>
                <a:ext uri="{FF2B5EF4-FFF2-40B4-BE49-F238E27FC236}">
                  <a16:creationId xmlns:a16="http://schemas.microsoft.com/office/drawing/2014/main" id="{5D92FE54-20CF-1117-C2FE-07BC20D6773A}"/>
                </a:ext>
              </a:extLst>
            </p:cNvPr>
            <p:cNvGrpSpPr>
              <a:grpSpLocks/>
            </p:cNvGrpSpPr>
            <p:nvPr/>
          </p:nvGrpSpPr>
          <p:grpSpPr>
            <a:xfrm flipH="1">
              <a:off x="9938693" y="3638768"/>
              <a:ext cx="161635" cy="161635"/>
              <a:chOff x="2284980" y="2814988"/>
              <a:chExt cx="427630" cy="427630"/>
            </a:xfrm>
          </p:grpSpPr>
          <p:sp>
            <p:nvSpPr>
              <p:cNvPr id="280" name="Google Shape;147;p18">
                <a:extLst>
                  <a:ext uri="{FF2B5EF4-FFF2-40B4-BE49-F238E27FC236}">
                    <a16:creationId xmlns:a16="http://schemas.microsoft.com/office/drawing/2014/main" id="{C5EF6B0A-FE8A-8AC8-0322-6C91EDA8AC83}"/>
                  </a:ext>
                </a:extLst>
              </p:cNvPr>
              <p:cNvSpPr>
                <a:spLocks/>
              </p:cNvSpPr>
              <p:nvPr/>
            </p:nvSpPr>
            <p:spPr>
              <a:xfrm>
                <a:off x="2284980" y="2814988"/>
                <a:ext cx="427630" cy="427630"/>
              </a:xfrm>
              <a:prstGeom prst="roundRect">
                <a:avLst>
                  <a:gd name="adj" fmla="val 50000"/>
                </a:avLst>
              </a:prstGeom>
              <a:solidFill>
                <a:schemeClr val="accent1">
                  <a:lumMod val="40000"/>
                  <a:lumOff val="60000"/>
                </a:schemeClr>
              </a:solidFill>
              <a:ln w="6350">
                <a:noFill/>
              </a:ln>
            </p:spPr>
            <p:txBody>
              <a:bodyPr spcFirstLastPara="1" wrap="square" lIns="91425" tIns="91425" rIns="91425" bIns="91425" anchor="ctr" anchorCtr="0">
                <a:noAutofit/>
              </a:bodyPr>
              <a:lstStyle/>
              <a:p>
                <a:endParaRPr>
                  <a:solidFill>
                    <a:prstClr val="white"/>
                  </a:solidFill>
                  <a:sym typeface="Fira Sans Extra Condensed SemiBold"/>
                </a:endParaRPr>
              </a:p>
            </p:txBody>
          </p:sp>
          <p:sp>
            <p:nvSpPr>
              <p:cNvPr id="281" name="Google Shape;172;p18">
                <a:extLst>
                  <a:ext uri="{FF2B5EF4-FFF2-40B4-BE49-F238E27FC236}">
                    <a16:creationId xmlns:a16="http://schemas.microsoft.com/office/drawing/2014/main" id="{621409C7-0473-D846-1760-29ADDD1CAEE8}"/>
                  </a:ext>
                </a:extLst>
              </p:cNvPr>
              <p:cNvSpPr>
                <a:spLocks/>
              </p:cNvSpPr>
              <p:nvPr/>
            </p:nvSpPr>
            <p:spPr>
              <a:xfrm>
                <a:off x="2419035" y="2945738"/>
                <a:ext cx="240904" cy="245507"/>
              </a:xfrm>
              <a:custGeom>
                <a:avLst/>
                <a:gdLst/>
                <a:ahLst/>
                <a:cxnLst/>
                <a:rect l="l" t="t" r="r" b="b"/>
                <a:pathLst>
                  <a:path w="11595" h="11847" extrusionOk="0">
                    <a:moveTo>
                      <a:pt x="5672" y="757"/>
                    </a:moveTo>
                    <a:cubicBezTo>
                      <a:pt x="6144" y="757"/>
                      <a:pt x="6680" y="1544"/>
                      <a:pt x="7026" y="2710"/>
                    </a:cubicBezTo>
                    <a:cubicBezTo>
                      <a:pt x="6585" y="2867"/>
                      <a:pt x="6176" y="3025"/>
                      <a:pt x="5672" y="3214"/>
                    </a:cubicBezTo>
                    <a:cubicBezTo>
                      <a:pt x="5262" y="3025"/>
                      <a:pt x="4789" y="2836"/>
                      <a:pt x="4348" y="2710"/>
                    </a:cubicBezTo>
                    <a:cubicBezTo>
                      <a:pt x="4695" y="1481"/>
                      <a:pt x="5199" y="757"/>
                      <a:pt x="5672" y="757"/>
                    </a:cubicBezTo>
                    <a:close/>
                    <a:moveTo>
                      <a:pt x="4191" y="3372"/>
                    </a:moveTo>
                    <a:cubicBezTo>
                      <a:pt x="4411" y="3466"/>
                      <a:pt x="4632" y="3529"/>
                      <a:pt x="4852" y="3624"/>
                    </a:cubicBezTo>
                    <a:cubicBezTo>
                      <a:pt x="4159" y="3970"/>
                      <a:pt x="4726" y="3655"/>
                      <a:pt x="4065" y="4096"/>
                    </a:cubicBezTo>
                    <a:lnTo>
                      <a:pt x="4191" y="3372"/>
                    </a:lnTo>
                    <a:close/>
                    <a:moveTo>
                      <a:pt x="7184" y="3372"/>
                    </a:moveTo>
                    <a:lnTo>
                      <a:pt x="7310" y="4096"/>
                    </a:lnTo>
                    <a:cubicBezTo>
                      <a:pt x="6585" y="3655"/>
                      <a:pt x="7184" y="4002"/>
                      <a:pt x="6522" y="3624"/>
                    </a:cubicBezTo>
                    <a:cubicBezTo>
                      <a:pt x="6743" y="3529"/>
                      <a:pt x="6995" y="3466"/>
                      <a:pt x="7184" y="3372"/>
                    </a:cubicBezTo>
                    <a:close/>
                    <a:moveTo>
                      <a:pt x="9191" y="3001"/>
                    </a:moveTo>
                    <a:cubicBezTo>
                      <a:pt x="9631" y="3001"/>
                      <a:pt x="10026" y="3084"/>
                      <a:pt x="10177" y="3340"/>
                    </a:cubicBezTo>
                    <a:cubicBezTo>
                      <a:pt x="10208" y="3435"/>
                      <a:pt x="10240" y="3529"/>
                      <a:pt x="10208" y="3655"/>
                    </a:cubicBezTo>
                    <a:cubicBezTo>
                      <a:pt x="9925" y="3687"/>
                      <a:pt x="9673" y="3907"/>
                      <a:pt x="9515" y="4159"/>
                    </a:cubicBezTo>
                    <a:cubicBezTo>
                      <a:pt x="9358" y="4474"/>
                      <a:pt x="9295" y="4852"/>
                      <a:pt x="9452" y="5104"/>
                    </a:cubicBezTo>
                    <a:cubicBezTo>
                      <a:pt x="9358" y="5230"/>
                      <a:pt x="9263" y="5356"/>
                      <a:pt x="9137" y="5482"/>
                    </a:cubicBezTo>
                    <a:cubicBezTo>
                      <a:pt x="8791" y="5167"/>
                      <a:pt x="8444" y="4884"/>
                      <a:pt x="8034" y="4600"/>
                    </a:cubicBezTo>
                    <a:cubicBezTo>
                      <a:pt x="8003" y="4128"/>
                      <a:pt x="7940" y="3655"/>
                      <a:pt x="7845" y="3183"/>
                    </a:cubicBezTo>
                    <a:cubicBezTo>
                      <a:pt x="8174" y="3100"/>
                      <a:pt x="8710" y="3001"/>
                      <a:pt x="9191" y="3001"/>
                    </a:cubicBezTo>
                    <a:close/>
                    <a:moveTo>
                      <a:pt x="2994" y="3119"/>
                    </a:moveTo>
                    <a:cubicBezTo>
                      <a:pt x="3151" y="3151"/>
                      <a:pt x="3309" y="3151"/>
                      <a:pt x="3466" y="3214"/>
                    </a:cubicBezTo>
                    <a:cubicBezTo>
                      <a:pt x="3403" y="3655"/>
                      <a:pt x="3309" y="4128"/>
                      <a:pt x="3277" y="4632"/>
                    </a:cubicBezTo>
                    <a:cubicBezTo>
                      <a:pt x="2899" y="4915"/>
                      <a:pt x="2490" y="5230"/>
                      <a:pt x="2174" y="5514"/>
                    </a:cubicBezTo>
                    <a:cubicBezTo>
                      <a:pt x="1733" y="5010"/>
                      <a:pt x="851" y="3939"/>
                      <a:pt x="1166" y="3340"/>
                    </a:cubicBezTo>
                    <a:cubicBezTo>
                      <a:pt x="1198" y="3277"/>
                      <a:pt x="1261" y="3183"/>
                      <a:pt x="1387" y="3151"/>
                    </a:cubicBezTo>
                    <a:cubicBezTo>
                      <a:pt x="1576" y="3372"/>
                      <a:pt x="1859" y="3529"/>
                      <a:pt x="2174" y="3529"/>
                    </a:cubicBezTo>
                    <a:cubicBezTo>
                      <a:pt x="2521" y="3529"/>
                      <a:pt x="2836" y="3372"/>
                      <a:pt x="2994" y="3119"/>
                    </a:cubicBezTo>
                    <a:close/>
                    <a:moveTo>
                      <a:pt x="3277" y="5482"/>
                    </a:moveTo>
                    <a:lnTo>
                      <a:pt x="3277" y="5482"/>
                    </a:lnTo>
                    <a:cubicBezTo>
                      <a:pt x="3246" y="6144"/>
                      <a:pt x="3246" y="5986"/>
                      <a:pt x="3277" y="6428"/>
                    </a:cubicBezTo>
                    <a:cubicBezTo>
                      <a:pt x="3088" y="6270"/>
                      <a:pt x="2899" y="6112"/>
                      <a:pt x="2742" y="5955"/>
                    </a:cubicBezTo>
                    <a:cubicBezTo>
                      <a:pt x="2899" y="5797"/>
                      <a:pt x="3088" y="5640"/>
                      <a:pt x="3277" y="5482"/>
                    </a:cubicBezTo>
                    <a:close/>
                    <a:moveTo>
                      <a:pt x="8097" y="5514"/>
                    </a:moveTo>
                    <a:cubicBezTo>
                      <a:pt x="8286" y="5671"/>
                      <a:pt x="8475" y="5829"/>
                      <a:pt x="8633" y="5986"/>
                    </a:cubicBezTo>
                    <a:cubicBezTo>
                      <a:pt x="8475" y="6144"/>
                      <a:pt x="8286" y="6301"/>
                      <a:pt x="8097" y="6459"/>
                    </a:cubicBezTo>
                    <a:lnTo>
                      <a:pt x="8097" y="5514"/>
                    </a:lnTo>
                    <a:close/>
                    <a:moveTo>
                      <a:pt x="5703" y="4002"/>
                    </a:moveTo>
                    <a:cubicBezTo>
                      <a:pt x="6333" y="4317"/>
                      <a:pt x="6743" y="4569"/>
                      <a:pt x="7373" y="5010"/>
                    </a:cubicBezTo>
                    <a:cubicBezTo>
                      <a:pt x="7436" y="5671"/>
                      <a:pt x="7436" y="6238"/>
                      <a:pt x="7373" y="6963"/>
                    </a:cubicBezTo>
                    <a:cubicBezTo>
                      <a:pt x="6837" y="7310"/>
                      <a:pt x="6333" y="7625"/>
                      <a:pt x="5703" y="7940"/>
                    </a:cubicBezTo>
                    <a:cubicBezTo>
                      <a:pt x="5073" y="7625"/>
                      <a:pt x="4537" y="7373"/>
                      <a:pt x="4002" y="6963"/>
                    </a:cubicBezTo>
                    <a:cubicBezTo>
                      <a:pt x="3907" y="6270"/>
                      <a:pt x="3907" y="5671"/>
                      <a:pt x="4002" y="5010"/>
                    </a:cubicBezTo>
                    <a:cubicBezTo>
                      <a:pt x="4600" y="4600"/>
                      <a:pt x="5041" y="4317"/>
                      <a:pt x="5703" y="4002"/>
                    </a:cubicBezTo>
                    <a:close/>
                    <a:moveTo>
                      <a:pt x="4065" y="7845"/>
                    </a:moveTo>
                    <a:cubicBezTo>
                      <a:pt x="4506" y="8097"/>
                      <a:pt x="4254" y="8003"/>
                      <a:pt x="4852" y="8318"/>
                    </a:cubicBezTo>
                    <a:cubicBezTo>
                      <a:pt x="4632" y="8381"/>
                      <a:pt x="4380" y="8507"/>
                      <a:pt x="4191" y="8538"/>
                    </a:cubicBezTo>
                    <a:lnTo>
                      <a:pt x="4065" y="7845"/>
                    </a:lnTo>
                    <a:close/>
                    <a:moveTo>
                      <a:pt x="7278" y="7845"/>
                    </a:moveTo>
                    <a:cubicBezTo>
                      <a:pt x="7247" y="8066"/>
                      <a:pt x="7215" y="8318"/>
                      <a:pt x="7152" y="8538"/>
                    </a:cubicBezTo>
                    <a:cubicBezTo>
                      <a:pt x="6900" y="8475"/>
                      <a:pt x="6711" y="8381"/>
                      <a:pt x="6491" y="8318"/>
                    </a:cubicBezTo>
                    <a:cubicBezTo>
                      <a:pt x="6837" y="8097"/>
                      <a:pt x="6869" y="8097"/>
                      <a:pt x="7278" y="7845"/>
                    </a:cubicBezTo>
                    <a:close/>
                    <a:moveTo>
                      <a:pt x="2237" y="6459"/>
                    </a:moveTo>
                    <a:cubicBezTo>
                      <a:pt x="2584" y="6774"/>
                      <a:pt x="2931" y="7058"/>
                      <a:pt x="3340" y="7310"/>
                    </a:cubicBezTo>
                    <a:cubicBezTo>
                      <a:pt x="3372" y="7845"/>
                      <a:pt x="3435" y="8255"/>
                      <a:pt x="3529" y="8727"/>
                    </a:cubicBezTo>
                    <a:cubicBezTo>
                      <a:pt x="3008" y="8861"/>
                      <a:pt x="2544" y="8927"/>
                      <a:pt x="2165" y="8927"/>
                    </a:cubicBezTo>
                    <a:cubicBezTo>
                      <a:pt x="1650" y="8927"/>
                      <a:pt x="1293" y="8806"/>
                      <a:pt x="1166" y="8570"/>
                    </a:cubicBezTo>
                    <a:cubicBezTo>
                      <a:pt x="851" y="8003"/>
                      <a:pt x="1733" y="6932"/>
                      <a:pt x="2237" y="6459"/>
                    </a:cubicBezTo>
                    <a:close/>
                    <a:moveTo>
                      <a:pt x="9137" y="6459"/>
                    </a:moveTo>
                    <a:cubicBezTo>
                      <a:pt x="9610" y="6932"/>
                      <a:pt x="10523" y="8003"/>
                      <a:pt x="10177" y="8570"/>
                    </a:cubicBezTo>
                    <a:cubicBezTo>
                      <a:pt x="10032" y="8806"/>
                      <a:pt x="9678" y="8927"/>
                      <a:pt x="9169" y="8927"/>
                    </a:cubicBezTo>
                    <a:cubicBezTo>
                      <a:pt x="8794" y="8927"/>
                      <a:pt x="8335" y="8861"/>
                      <a:pt x="7814" y="8727"/>
                    </a:cubicBezTo>
                    <a:cubicBezTo>
                      <a:pt x="7940" y="8318"/>
                      <a:pt x="8003" y="7845"/>
                      <a:pt x="8034" y="7310"/>
                    </a:cubicBezTo>
                    <a:cubicBezTo>
                      <a:pt x="8444" y="7058"/>
                      <a:pt x="8822" y="6743"/>
                      <a:pt x="9137" y="6459"/>
                    </a:cubicBezTo>
                    <a:close/>
                    <a:moveTo>
                      <a:pt x="5640" y="8696"/>
                    </a:moveTo>
                    <a:cubicBezTo>
                      <a:pt x="6081" y="8885"/>
                      <a:pt x="6554" y="9074"/>
                      <a:pt x="6995" y="9200"/>
                    </a:cubicBezTo>
                    <a:cubicBezTo>
                      <a:pt x="6680" y="10429"/>
                      <a:pt x="6176" y="11185"/>
                      <a:pt x="5672" y="11185"/>
                    </a:cubicBezTo>
                    <a:cubicBezTo>
                      <a:pt x="5609" y="11185"/>
                      <a:pt x="5482" y="11090"/>
                      <a:pt x="5356" y="11059"/>
                    </a:cubicBezTo>
                    <a:cubicBezTo>
                      <a:pt x="5482" y="10775"/>
                      <a:pt x="5451" y="10460"/>
                      <a:pt x="5293" y="10177"/>
                    </a:cubicBezTo>
                    <a:cubicBezTo>
                      <a:pt x="5136" y="9862"/>
                      <a:pt x="4821" y="9736"/>
                      <a:pt x="4474" y="9673"/>
                    </a:cubicBezTo>
                    <a:cubicBezTo>
                      <a:pt x="4411" y="9515"/>
                      <a:pt x="4348" y="9357"/>
                      <a:pt x="4317" y="9200"/>
                    </a:cubicBezTo>
                    <a:cubicBezTo>
                      <a:pt x="4726" y="9042"/>
                      <a:pt x="5167" y="8885"/>
                      <a:pt x="5640" y="8696"/>
                    </a:cubicBezTo>
                    <a:close/>
                    <a:moveTo>
                      <a:pt x="5640" y="1"/>
                    </a:moveTo>
                    <a:cubicBezTo>
                      <a:pt x="4758" y="1"/>
                      <a:pt x="4065" y="1072"/>
                      <a:pt x="3655" y="2489"/>
                    </a:cubicBezTo>
                    <a:cubicBezTo>
                      <a:pt x="3498" y="2426"/>
                      <a:pt x="3340" y="2395"/>
                      <a:pt x="3214" y="2395"/>
                    </a:cubicBezTo>
                    <a:cubicBezTo>
                      <a:pt x="3183" y="1859"/>
                      <a:pt x="2742" y="1418"/>
                      <a:pt x="2174" y="1418"/>
                    </a:cubicBezTo>
                    <a:cubicBezTo>
                      <a:pt x="1607" y="1418"/>
                      <a:pt x="1166" y="1891"/>
                      <a:pt x="1166" y="2426"/>
                    </a:cubicBezTo>
                    <a:cubicBezTo>
                      <a:pt x="883" y="2552"/>
                      <a:pt x="694" y="2710"/>
                      <a:pt x="568" y="2962"/>
                    </a:cubicBezTo>
                    <a:cubicBezTo>
                      <a:pt x="32" y="3907"/>
                      <a:pt x="977" y="5104"/>
                      <a:pt x="1702" y="5892"/>
                    </a:cubicBezTo>
                    <a:cubicBezTo>
                      <a:pt x="946" y="6743"/>
                      <a:pt x="1" y="8003"/>
                      <a:pt x="568" y="8885"/>
                    </a:cubicBezTo>
                    <a:cubicBezTo>
                      <a:pt x="879" y="9433"/>
                      <a:pt x="1519" y="9600"/>
                      <a:pt x="2210" y="9600"/>
                    </a:cubicBezTo>
                    <a:cubicBezTo>
                      <a:pt x="2710" y="9600"/>
                      <a:pt x="3237" y="9513"/>
                      <a:pt x="3687" y="9420"/>
                    </a:cubicBezTo>
                    <a:cubicBezTo>
                      <a:pt x="3718" y="9578"/>
                      <a:pt x="3750" y="9673"/>
                      <a:pt x="3844" y="9830"/>
                    </a:cubicBezTo>
                    <a:cubicBezTo>
                      <a:pt x="3403" y="10145"/>
                      <a:pt x="3246" y="10744"/>
                      <a:pt x="3529" y="11216"/>
                    </a:cubicBezTo>
                    <a:cubicBezTo>
                      <a:pt x="3718" y="11531"/>
                      <a:pt x="4065" y="11720"/>
                      <a:pt x="4411" y="11720"/>
                    </a:cubicBezTo>
                    <a:cubicBezTo>
                      <a:pt x="4600" y="11720"/>
                      <a:pt x="4789" y="11689"/>
                      <a:pt x="4947" y="11563"/>
                    </a:cubicBezTo>
                    <a:cubicBezTo>
                      <a:pt x="5167" y="11720"/>
                      <a:pt x="5419" y="11846"/>
                      <a:pt x="5703" y="11846"/>
                    </a:cubicBezTo>
                    <a:cubicBezTo>
                      <a:pt x="6585" y="11846"/>
                      <a:pt x="7278" y="10775"/>
                      <a:pt x="7688" y="9357"/>
                    </a:cubicBezTo>
                    <a:cubicBezTo>
                      <a:pt x="8143" y="9478"/>
                      <a:pt x="8678" y="9576"/>
                      <a:pt x="9184" y="9576"/>
                    </a:cubicBezTo>
                    <a:cubicBezTo>
                      <a:pt x="9868" y="9576"/>
                      <a:pt x="10499" y="9397"/>
                      <a:pt x="10807" y="8853"/>
                    </a:cubicBezTo>
                    <a:cubicBezTo>
                      <a:pt x="11374" y="7908"/>
                      <a:pt x="10429" y="6680"/>
                      <a:pt x="9673" y="5892"/>
                    </a:cubicBezTo>
                    <a:cubicBezTo>
                      <a:pt x="9799" y="5797"/>
                      <a:pt x="9862" y="5671"/>
                      <a:pt x="9988" y="5545"/>
                    </a:cubicBezTo>
                    <a:cubicBezTo>
                      <a:pt x="10145" y="5640"/>
                      <a:pt x="10271" y="5671"/>
                      <a:pt x="10429" y="5671"/>
                    </a:cubicBezTo>
                    <a:cubicBezTo>
                      <a:pt x="10775" y="5671"/>
                      <a:pt x="11122" y="5482"/>
                      <a:pt x="11311" y="5167"/>
                    </a:cubicBezTo>
                    <a:cubicBezTo>
                      <a:pt x="11594" y="4632"/>
                      <a:pt x="11437" y="4002"/>
                      <a:pt x="10933" y="3750"/>
                    </a:cubicBezTo>
                    <a:cubicBezTo>
                      <a:pt x="10964" y="3466"/>
                      <a:pt x="10901" y="3183"/>
                      <a:pt x="10775" y="2962"/>
                    </a:cubicBezTo>
                    <a:cubicBezTo>
                      <a:pt x="10457" y="2432"/>
                      <a:pt x="9842" y="2259"/>
                      <a:pt x="9179" y="2259"/>
                    </a:cubicBezTo>
                    <a:cubicBezTo>
                      <a:pt x="8661" y="2259"/>
                      <a:pt x="8113" y="2365"/>
                      <a:pt x="7656" y="2489"/>
                    </a:cubicBezTo>
                    <a:cubicBezTo>
                      <a:pt x="7278" y="1072"/>
                      <a:pt x="6585" y="1"/>
                      <a:pt x="5640" y="1"/>
                    </a:cubicBezTo>
                    <a:close/>
                  </a:path>
                </a:pathLst>
              </a:custGeom>
              <a:solidFill>
                <a:schemeClr val="lt1"/>
              </a:solidFill>
              <a:ln>
                <a:noFill/>
              </a:ln>
            </p:spPr>
            <p:txBody>
              <a:bodyPr spcFirstLastPara="1" wrap="square" lIns="91425" tIns="91425" rIns="91425" bIns="91425" anchor="ctr" anchorCtr="0">
                <a:noAutofit/>
              </a:bodyPr>
              <a:lstStyle/>
              <a:p>
                <a:endParaRPr>
                  <a:solidFill>
                    <a:prstClr val="white"/>
                  </a:solidFill>
                </a:endParaRPr>
              </a:p>
            </p:txBody>
          </p:sp>
        </p:grpSp>
        <p:sp>
          <p:nvSpPr>
            <p:cNvPr id="228" name="587 Rectángulo">
              <a:extLst>
                <a:ext uri="{FF2B5EF4-FFF2-40B4-BE49-F238E27FC236}">
                  <a16:creationId xmlns:a16="http://schemas.microsoft.com/office/drawing/2014/main" id="{98A3654C-563A-3CEE-1A58-FA6CE6E740C4}"/>
                </a:ext>
              </a:extLst>
            </p:cNvPr>
            <p:cNvSpPr>
              <a:spLocks/>
            </p:cNvSpPr>
            <p:nvPr/>
          </p:nvSpPr>
          <p:spPr>
            <a:xfrm>
              <a:off x="9984249" y="3710825"/>
              <a:ext cx="809093" cy="551519"/>
            </a:xfrm>
            <a:prstGeom prst="rect">
              <a:avLst/>
            </a:prstGeom>
          </p:spPr>
          <p:txBody>
            <a:bodyPr wrap="none" lIns="0" tIns="0" rIns="0" bIns="0">
              <a:spAutoFit/>
            </a:bodyPr>
            <a:lstStyle/>
            <a:p>
              <a:pPr algn="ctr" defTabSz="457200">
                <a:lnSpc>
                  <a:spcPts val="1300"/>
                </a:lnSpc>
              </a:pPr>
              <a:r>
                <a:rPr lang="es-ES" sz="1200" b="1" dirty="0">
                  <a:solidFill>
                    <a:srgbClr val="11698C"/>
                  </a:solidFill>
                </a:rPr>
                <a:t>Quantum</a:t>
              </a:r>
            </a:p>
            <a:p>
              <a:pPr algn="ctr" defTabSz="457200">
                <a:lnSpc>
                  <a:spcPts val="1300"/>
                </a:lnSpc>
              </a:pPr>
              <a:r>
                <a:rPr lang="es-ES" sz="1200" b="1" dirty="0">
                  <a:solidFill>
                    <a:srgbClr val="11698C"/>
                  </a:solidFill>
                </a:rPr>
                <a:t>Hardware</a:t>
              </a:r>
            </a:p>
            <a:p>
              <a:pPr algn="ctr" defTabSz="457200">
                <a:lnSpc>
                  <a:spcPts val="1300"/>
                </a:lnSpc>
              </a:pPr>
              <a:r>
                <a:rPr lang="es-ES" sz="1200" b="1" dirty="0" err="1">
                  <a:solidFill>
                    <a:srgbClr val="11698C"/>
                  </a:solidFill>
                </a:rPr>
                <a:t>Stack</a:t>
              </a:r>
              <a:endParaRPr lang="es-ES" sz="1200" b="1" dirty="0">
                <a:solidFill>
                  <a:srgbClr val="11698C"/>
                </a:solidFill>
              </a:endParaRPr>
            </a:p>
          </p:txBody>
        </p:sp>
        <p:sp>
          <p:nvSpPr>
            <p:cNvPr id="229" name="Rectángulo 36">
              <a:extLst>
                <a:ext uri="{FF2B5EF4-FFF2-40B4-BE49-F238E27FC236}">
                  <a16:creationId xmlns:a16="http://schemas.microsoft.com/office/drawing/2014/main" id="{9CD8DDE4-120C-707B-FC99-498B306BB9F3}"/>
                </a:ext>
              </a:extLst>
            </p:cNvPr>
            <p:cNvSpPr>
              <a:spLocks/>
            </p:cNvSpPr>
            <p:nvPr/>
          </p:nvSpPr>
          <p:spPr>
            <a:xfrm>
              <a:off x="10843477" y="2985282"/>
              <a:ext cx="928718" cy="706629"/>
            </a:xfrm>
            <a:prstGeom prst="round2Same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defRPr/>
              </a:pPr>
              <a:endParaRPr lang="es-ES" sz="1400" b="1" dirty="0">
                <a:solidFill>
                  <a:srgbClr val="11698C"/>
                </a:solidFill>
              </a:endParaRPr>
            </a:p>
          </p:txBody>
        </p:sp>
        <p:sp>
          <p:nvSpPr>
            <p:cNvPr id="230" name="Rectángulo 37">
              <a:extLst>
                <a:ext uri="{FF2B5EF4-FFF2-40B4-BE49-F238E27FC236}">
                  <a16:creationId xmlns:a16="http://schemas.microsoft.com/office/drawing/2014/main" id="{7430869F-95E9-800C-2A78-E3FBBD7D73A4}"/>
                </a:ext>
              </a:extLst>
            </p:cNvPr>
            <p:cNvSpPr>
              <a:spLocks/>
            </p:cNvSpPr>
            <p:nvPr/>
          </p:nvSpPr>
          <p:spPr>
            <a:xfrm>
              <a:off x="10843477" y="3579454"/>
              <a:ext cx="928718" cy="743522"/>
            </a:xfrm>
            <a:prstGeom prst="round2Same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457200">
                <a:defRPr/>
              </a:pPr>
              <a:endParaRPr lang="es-ES" sz="1400" b="1" dirty="0">
                <a:solidFill>
                  <a:srgbClr val="11698C"/>
                </a:solidFill>
              </a:endParaRPr>
            </a:p>
          </p:txBody>
        </p:sp>
        <p:sp>
          <p:nvSpPr>
            <p:cNvPr id="231" name="Rectángulo 38">
              <a:extLst>
                <a:ext uri="{FF2B5EF4-FFF2-40B4-BE49-F238E27FC236}">
                  <a16:creationId xmlns:a16="http://schemas.microsoft.com/office/drawing/2014/main" id="{B86CE7C6-BA0D-1F03-06C7-8DDA725FAF99}"/>
                </a:ext>
              </a:extLst>
            </p:cNvPr>
            <p:cNvSpPr>
              <a:spLocks/>
            </p:cNvSpPr>
            <p:nvPr/>
          </p:nvSpPr>
          <p:spPr>
            <a:xfrm>
              <a:off x="10843477" y="4250411"/>
              <a:ext cx="928718" cy="61421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r>
                <a:rPr lang="es-ES" sz="1600" b="1" dirty="0">
                  <a:solidFill>
                    <a:prstClr val="white"/>
                  </a:solidFill>
                </a:rPr>
                <a:t> </a:t>
              </a:r>
            </a:p>
          </p:txBody>
        </p:sp>
        <p:sp>
          <p:nvSpPr>
            <p:cNvPr id="232" name="530 Rectángulo">
              <a:extLst>
                <a:ext uri="{FF2B5EF4-FFF2-40B4-BE49-F238E27FC236}">
                  <a16:creationId xmlns:a16="http://schemas.microsoft.com/office/drawing/2014/main" id="{47B8744C-5EAA-65A1-57B9-7A181B30A878}"/>
                </a:ext>
              </a:extLst>
            </p:cNvPr>
            <p:cNvSpPr>
              <a:spLocks/>
            </p:cNvSpPr>
            <p:nvPr/>
          </p:nvSpPr>
          <p:spPr>
            <a:xfrm>
              <a:off x="11173523" y="4525286"/>
              <a:ext cx="352662" cy="179152"/>
            </a:xfrm>
            <a:prstGeom prst="rect">
              <a:avLst/>
            </a:prstGeom>
          </p:spPr>
          <p:txBody>
            <a:bodyPr wrap="none" lIns="0" tIns="0" rIns="0" bIns="0">
              <a:spAutoFit/>
            </a:bodyPr>
            <a:lstStyle/>
            <a:p>
              <a:pPr algn="ctr" defTabSz="457200">
                <a:lnSpc>
                  <a:spcPts val="1300"/>
                </a:lnSpc>
              </a:pPr>
              <a:r>
                <a:rPr lang="es-ES" sz="1600" b="1" dirty="0">
                  <a:solidFill>
                    <a:prstClr val="white"/>
                  </a:solidFill>
                </a:rPr>
                <a:t>CPU</a:t>
              </a:r>
            </a:p>
          </p:txBody>
        </p:sp>
        <p:sp>
          <p:nvSpPr>
            <p:cNvPr id="233" name="579 Rectángulo">
              <a:extLst>
                <a:ext uri="{FF2B5EF4-FFF2-40B4-BE49-F238E27FC236}">
                  <a16:creationId xmlns:a16="http://schemas.microsoft.com/office/drawing/2014/main" id="{16E9B3B3-D9AE-1900-D3DD-082D9DA5ABCA}"/>
                </a:ext>
              </a:extLst>
            </p:cNvPr>
            <p:cNvSpPr>
              <a:spLocks/>
            </p:cNvSpPr>
            <p:nvPr/>
          </p:nvSpPr>
          <p:spPr>
            <a:xfrm>
              <a:off x="10956987" y="3160797"/>
              <a:ext cx="770123" cy="367679"/>
            </a:xfrm>
            <a:prstGeom prst="rect">
              <a:avLst/>
            </a:prstGeom>
          </p:spPr>
          <p:txBody>
            <a:bodyPr wrap="none" lIns="0" tIns="0" rIns="0" bIns="0">
              <a:spAutoFit/>
            </a:bodyPr>
            <a:lstStyle/>
            <a:p>
              <a:pPr algn="ctr" defTabSz="457200">
                <a:lnSpc>
                  <a:spcPts val="1300"/>
                </a:lnSpc>
              </a:pPr>
              <a:r>
                <a:rPr lang="es-ES" sz="1200" b="1" dirty="0" err="1">
                  <a:solidFill>
                    <a:srgbClr val="11698C"/>
                  </a:solidFill>
                </a:rPr>
                <a:t>Classical</a:t>
              </a:r>
              <a:endParaRPr lang="es-ES" sz="1200" b="1" dirty="0">
                <a:solidFill>
                  <a:srgbClr val="11698C"/>
                </a:solidFill>
              </a:endParaRPr>
            </a:p>
            <a:p>
              <a:pPr algn="ctr" defTabSz="457200">
                <a:lnSpc>
                  <a:spcPts val="1300"/>
                </a:lnSpc>
              </a:pPr>
              <a:r>
                <a:rPr lang="es-ES" sz="1200" b="1" dirty="0">
                  <a:solidFill>
                    <a:srgbClr val="11698C"/>
                  </a:solidFill>
                </a:rPr>
                <a:t>API</a:t>
              </a:r>
            </a:p>
          </p:txBody>
        </p:sp>
        <p:grpSp>
          <p:nvGrpSpPr>
            <p:cNvPr id="234" name="Grupo 324">
              <a:extLst>
                <a:ext uri="{FF2B5EF4-FFF2-40B4-BE49-F238E27FC236}">
                  <a16:creationId xmlns:a16="http://schemas.microsoft.com/office/drawing/2014/main" id="{E6FAE403-A05E-7517-C045-33A508AA9897}"/>
                </a:ext>
              </a:extLst>
            </p:cNvPr>
            <p:cNvGrpSpPr>
              <a:grpSpLocks/>
            </p:cNvGrpSpPr>
            <p:nvPr/>
          </p:nvGrpSpPr>
          <p:grpSpPr>
            <a:xfrm>
              <a:off x="10874238" y="3042819"/>
              <a:ext cx="161635" cy="161635"/>
              <a:chOff x="7846188" y="3046973"/>
              <a:chExt cx="161635" cy="161635"/>
            </a:xfrm>
          </p:grpSpPr>
          <p:sp>
            <p:nvSpPr>
              <p:cNvPr id="278" name="Google Shape;11834;p65">
                <a:extLst>
                  <a:ext uri="{FF2B5EF4-FFF2-40B4-BE49-F238E27FC236}">
                    <a16:creationId xmlns:a16="http://schemas.microsoft.com/office/drawing/2014/main" id="{003C3D0D-FBB3-883B-81D0-2A51C6D7EC60}"/>
                  </a:ext>
                </a:extLst>
              </p:cNvPr>
              <p:cNvSpPr>
                <a:spLocks/>
              </p:cNvSpPr>
              <p:nvPr/>
            </p:nvSpPr>
            <p:spPr>
              <a:xfrm>
                <a:off x="7846188" y="3046973"/>
                <a:ext cx="161635" cy="161635"/>
              </a:xfrm>
              <a:custGeom>
                <a:avLst/>
                <a:gdLst/>
                <a:ahLst/>
                <a:cxnLst/>
                <a:rect l="l" t="t" r="r" b="b"/>
                <a:pathLst>
                  <a:path w="12760" h="12761" extrusionOk="0">
                    <a:moveTo>
                      <a:pt x="7026" y="914"/>
                    </a:moveTo>
                    <a:lnTo>
                      <a:pt x="7026" y="1954"/>
                    </a:lnTo>
                    <a:cubicBezTo>
                      <a:pt x="7026" y="2174"/>
                      <a:pt x="7120" y="2332"/>
                      <a:pt x="7341" y="2363"/>
                    </a:cubicBezTo>
                    <a:cubicBezTo>
                      <a:pt x="7813" y="2489"/>
                      <a:pt x="8286" y="2647"/>
                      <a:pt x="8664" y="2899"/>
                    </a:cubicBezTo>
                    <a:cubicBezTo>
                      <a:pt x="8733" y="2954"/>
                      <a:pt x="8820" y="2979"/>
                      <a:pt x="8905" y="2979"/>
                    </a:cubicBezTo>
                    <a:cubicBezTo>
                      <a:pt x="9012" y="2979"/>
                      <a:pt x="9115" y="2938"/>
                      <a:pt x="9168" y="2868"/>
                    </a:cubicBezTo>
                    <a:lnTo>
                      <a:pt x="9924" y="2111"/>
                    </a:lnTo>
                    <a:lnTo>
                      <a:pt x="10712" y="2899"/>
                    </a:lnTo>
                    <a:lnTo>
                      <a:pt x="9956" y="3655"/>
                    </a:lnTo>
                    <a:cubicBezTo>
                      <a:pt x="9861" y="3781"/>
                      <a:pt x="9798" y="4002"/>
                      <a:pt x="9924" y="4159"/>
                    </a:cubicBezTo>
                    <a:cubicBezTo>
                      <a:pt x="10208" y="4600"/>
                      <a:pt x="10397" y="5041"/>
                      <a:pt x="10460" y="5514"/>
                    </a:cubicBezTo>
                    <a:cubicBezTo>
                      <a:pt x="10523" y="5703"/>
                      <a:pt x="10680" y="5829"/>
                      <a:pt x="10869" y="5829"/>
                    </a:cubicBezTo>
                    <a:lnTo>
                      <a:pt x="11941" y="5829"/>
                    </a:lnTo>
                    <a:lnTo>
                      <a:pt x="11941" y="6932"/>
                    </a:lnTo>
                    <a:lnTo>
                      <a:pt x="10869" y="6932"/>
                    </a:lnTo>
                    <a:cubicBezTo>
                      <a:pt x="10680" y="6932"/>
                      <a:pt x="10523" y="7058"/>
                      <a:pt x="10460" y="7247"/>
                    </a:cubicBezTo>
                    <a:cubicBezTo>
                      <a:pt x="10365" y="7719"/>
                      <a:pt x="10208" y="8192"/>
                      <a:pt x="9924" y="8570"/>
                    </a:cubicBezTo>
                    <a:cubicBezTo>
                      <a:pt x="9798" y="8727"/>
                      <a:pt x="9861" y="8979"/>
                      <a:pt x="9956" y="9105"/>
                    </a:cubicBezTo>
                    <a:lnTo>
                      <a:pt x="10712" y="9830"/>
                    </a:lnTo>
                    <a:lnTo>
                      <a:pt x="9924" y="10618"/>
                    </a:lnTo>
                    <a:lnTo>
                      <a:pt x="9168" y="9893"/>
                    </a:lnTo>
                    <a:cubicBezTo>
                      <a:pt x="9111" y="9817"/>
                      <a:pt x="8996" y="9775"/>
                      <a:pt x="8879" y="9775"/>
                    </a:cubicBezTo>
                    <a:cubicBezTo>
                      <a:pt x="8803" y="9775"/>
                      <a:pt x="8726" y="9793"/>
                      <a:pt x="8664" y="9830"/>
                    </a:cubicBezTo>
                    <a:cubicBezTo>
                      <a:pt x="8223" y="10114"/>
                      <a:pt x="7813" y="10303"/>
                      <a:pt x="7341" y="10397"/>
                    </a:cubicBezTo>
                    <a:cubicBezTo>
                      <a:pt x="7120" y="10429"/>
                      <a:pt x="7026" y="10586"/>
                      <a:pt x="7026" y="10775"/>
                    </a:cubicBezTo>
                    <a:lnTo>
                      <a:pt x="7026" y="11846"/>
                    </a:lnTo>
                    <a:lnTo>
                      <a:pt x="5923" y="11846"/>
                    </a:lnTo>
                    <a:lnTo>
                      <a:pt x="5923" y="10775"/>
                    </a:lnTo>
                    <a:cubicBezTo>
                      <a:pt x="5923" y="10586"/>
                      <a:pt x="5797" y="10429"/>
                      <a:pt x="5577" y="10397"/>
                    </a:cubicBezTo>
                    <a:cubicBezTo>
                      <a:pt x="5135" y="10271"/>
                      <a:pt x="4663" y="10114"/>
                      <a:pt x="4253" y="9830"/>
                    </a:cubicBezTo>
                    <a:cubicBezTo>
                      <a:pt x="4191" y="9793"/>
                      <a:pt x="4119" y="9775"/>
                      <a:pt x="4047" y="9775"/>
                    </a:cubicBezTo>
                    <a:cubicBezTo>
                      <a:pt x="3937" y="9775"/>
                      <a:pt x="3826" y="9817"/>
                      <a:pt x="3749" y="9893"/>
                    </a:cubicBezTo>
                    <a:lnTo>
                      <a:pt x="2993" y="10618"/>
                    </a:lnTo>
                    <a:lnTo>
                      <a:pt x="2206" y="9830"/>
                    </a:lnTo>
                    <a:lnTo>
                      <a:pt x="2962" y="9105"/>
                    </a:lnTo>
                    <a:cubicBezTo>
                      <a:pt x="3088" y="8979"/>
                      <a:pt x="3119" y="8727"/>
                      <a:pt x="2993" y="8570"/>
                    </a:cubicBezTo>
                    <a:cubicBezTo>
                      <a:pt x="2710" y="8160"/>
                      <a:pt x="2521" y="7719"/>
                      <a:pt x="2458" y="7247"/>
                    </a:cubicBezTo>
                    <a:cubicBezTo>
                      <a:pt x="2395" y="7058"/>
                      <a:pt x="2237" y="6932"/>
                      <a:pt x="2048" y="6932"/>
                    </a:cubicBezTo>
                    <a:lnTo>
                      <a:pt x="977" y="6932"/>
                    </a:lnTo>
                    <a:lnTo>
                      <a:pt x="977" y="5829"/>
                    </a:lnTo>
                    <a:lnTo>
                      <a:pt x="2048" y="5829"/>
                    </a:lnTo>
                    <a:cubicBezTo>
                      <a:pt x="2237" y="5829"/>
                      <a:pt x="2395" y="5703"/>
                      <a:pt x="2458" y="5514"/>
                    </a:cubicBezTo>
                    <a:cubicBezTo>
                      <a:pt x="2552" y="5041"/>
                      <a:pt x="2710" y="4569"/>
                      <a:pt x="2993" y="4159"/>
                    </a:cubicBezTo>
                    <a:cubicBezTo>
                      <a:pt x="3119" y="4002"/>
                      <a:pt x="3088" y="3781"/>
                      <a:pt x="2962" y="3655"/>
                    </a:cubicBezTo>
                    <a:lnTo>
                      <a:pt x="2206" y="2899"/>
                    </a:lnTo>
                    <a:lnTo>
                      <a:pt x="2993" y="2111"/>
                    </a:lnTo>
                    <a:lnTo>
                      <a:pt x="3749" y="2868"/>
                    </a:lnTo>
                    <a:cubicBezTo>
                      <a:pt x="3820" y="2938"/>
                      <a:pt x="3921" y="2979"/>
                      <a:pt x="4023" y="2979"/>
                    </a:cubicBezTo>
                    <a:cubicBezTo>
                      <a:pt x="4103" y="2979"/>
                      <a:pt x="4184" y="2954"/>
                      <a:pt x="4253" y="2899"/>
                    </a:cubicBezTo>
                    <a:cubicBezTo>
                      <a:pt x="4694" y="2647"/>
                      <a:pt x="5135" y="2426"/>
                      <a:pt x="5577" y="2363"/>
                    </a:cubicBezTo>
                    <a:cubicBezTo>
                      <a:pt x="5797" y="2332"/>
                      <a:pt x="5923" y="2174"/>
                      <a:pt x="5923" y="1954"/>
                    </a:cubicBezTo>
                    <a:lnTo>
                      <a:pt x="5923" y="914"/>
                    </a:lnTo>
                    <a:close/>
                    <a:moveTo>
                      <a:pt x="5829" y="1"/>
                    </a:moveTo>
                    <a:cubicBezTo>
                      <a:pt x="5356" y="1"/>
                      <a:pt x="5009" y="347"/>
                      <a:pt x="5009" y="820"/>
                    </a:cubicBezTo>
                    <a:lnTo>
                      <a:pt x="5009" y="1576"/>
                    </a:lnTo>
                    <a:cubicBezTo>
                      <a:pt x="4631" y="1702"/>
                      <a:pt x="4285" y="1796"/>
                      <a:pt x="3970" y="2017"/>
                    </a:cubicBezTo>
                    <a:lnTo>
                      <a:pt x="3466" y="1481"/>
                    </a:lnTo>
                    <a:cubicBezTo>
                      <a:pt x="3308" y="1324"/>
                      <a:pt x="3103" y="1245"/>
                      <a:pt x="2891" y="1245"/>
                    </a:cubicBezTo>
                    <a:cubicBezTo>
                      <a:pt x="2678" y="1245"/>
                      <a:pt x="2458" y="1324"/>
                      <a:pt x="2269" y="1481"/>
                    </a:cubicBezTo>
                    <a:lnTo>
                      <a:pt x="1481" y="2269"/>
                    </a:lnTo>
                    <a:cubicBezTo>
                      <a:pt x="1166" y="2584"/>
                      <a:pt x="1166" y="3120"/>
                      <a:pt x="1481" y="3466"/>
                    </a:cubicBezTo>
                    <a:lnTo>
                      <a:pt x="2017" y="3970"/>
                    </a:lnTo>
                    <a:cubicBezTo>
                      <a:pt x="1796" y="4285"/>
                      <a:pt x="1701" y="4632"/>
                      <a:pt x="1575" y="5010"/>
                    </a:cubicBezTo>
                    <a:lnTo>
                      <a:pt x="819" y="5010"/>
                    </a:lnTo>
                    <a:cubicBezTo>
                      <a:pt x="347" y="5010"/>
                      <a:pt x="0" y="5356"/>
                      <a:pt x="0" y="5829"/>
                    </a:cubicBezTo>
                    <a:lnTo>
                      <a:pt x="0" y="6932"/>
                    </a:lnTo>
                    <a:cubicBezTo>
                      <a:pt x="0" y="7404"/>
                      <a:pt x="347" y="7751"/>
                      <a:pt x="819" y="7751"/>
                    </a:cubicBezTo>
                    <a:lnTo>
                      <a:pt x="1575" y="7751"/>
                    </a:lnTo>
                    <a:cubicBezTo>
                      <a:pt x="1701" y="8097"/>
                      <a:pt x="1796" y="8475"/>
                      <a:pt x="2017" y="8759"/>
                    </a:cubicBezTo>
                    <a:lnTo>
                      <a:pt x="1481" y="9295"/>
                    </a:lnTo>
                    <a:cubicBezTo>
                      <a:pt x="1166" y="9610"/>
                      <a:pt x="1166" y="10114"/>
                      <a:pt x="1481" y="10460"/>
                    </a:cubicBezTo>
                    <a:lnTo>
                      <a:pt x="2269" y="11248"/>
                    </a:lnTo>
                    <a:cubicBezTo>
                      <a:pt x="2426" y="11405"/>
                      <a:pt x="2639" y="11484"/>
                      <a:pt x="2855" y="11484"/>
                    </a:cubicBezTo>
                    <a:cubicBezTo>
                      <a:pt x="3072" y="11484"/>
                      <a:pt x="3292" y="11405"/>
                      <a:pt x="3466" y="11248"/>
                    </a:cubicBezTo>
                    <a:lnTo>
                      <a:pt x="3970" y="10744"/>
                    </a:lnTo>
                    <a:cubicBezTo>
                      <a:pt x="4285" y="10933"/>
                      <a:pt x="4631" y="11059"/>
                      <a:pt x="5009" y="11185"/>
                    </a:cubicBezTo>
                    <a:lnTo>
                      <a:pt x="5009" y="11909"/>
                    </a:lnTo>
                    <a:cubicBezTo>
                      <a:pt x="5009" y="12382"/>
                      <a:pt x="5356" y="12760"/>
                      <a:pt x="5829" y="12760"/>
                    </a:cubicBezTo>
                    <a:lnTo>
                      <a:pt x="6931" y="12760"/>
                    </a:lnTo>
                    <a:cubicBezTo>
                      <a:pt x="7404" y="12760"/>
                      <a:pt x="7750" y="12382"/>
                      <a:pt x="7750" y="11909"/>
                    </a:cubicBezTo>
                    <a:lnTo>
                      <a:pt x="7750" y="11185"/>
                    </a:lnTo>
                    <a:cubicBezTo>
                      <a:pt x="8097" y="11059"/>
                      <a:pt x="8475" y="10933"/>
                      <a:pt x="8790" y="10744"/>
                    </a:cubicBezTo>
                    <a:lnTo>
                      <a:pt x="9294" y="11248"/>
                    </a:lnTo>
                    <a:cubicBezTo>
                      <a:pt x="9452" y="11405"/>
                      <a:pt x="9656" y="11484"/>
                      <a:pt x="9865" y="11484"/>
                    </a:cubicBezTo>
                    <a:cubicBezTo>
                      <a:pt x="10074" y="11484"/>
                      <a:pt x="10287" y="11405"/>
                      <a:pt x="10460" y="11248"/>
                    </a:cubicBezTo>
                    <a:lnTo>
                      <a:pt x="11247" y="10460"/>
                    </a:lnTo>
                    <a:cubicBezTo>
                      <a:pt x="11563" y="10145"/>
                      <a:pt x="11563" y="9641"/>
                      <a:pt x="11247" y="9295"/>
                    </a:cubicBezTo>
                    <a:lnTo>
                      <a:pt x="10743" y="8759"/>
                    </a:lnTo>
                    <a:cubicBezTo>
                      <a:pt x="10932" y="8444"/>
                      <a:pt x="11058" y="8097"/>
                      <a:pt x="11184" y="7751"/>
                    </a:cubicBezTo>
                    <a:lnTo>
                      <a:pt x="11941" y="7751"/>
                    </a:lnTo>
                    <a:cubicBezTo>
                      <a:pt x="12413" y="7751"/>
                      <a:pt x="12760" y="7404"/>
                      <a:pt x="12760" y="6932"/>
                    </a:cubicBezTo>
                    <a:lnTo>
                      <a:pt x="12760" y="5829"/>
                    </a:lnTo>
                    <a:cubicBezTo>
                      <a:pt x="12760" y="5356"/>
                      <a:pt x="12350" y="5010"/>
                      <a:pt x="11941" y="5010"/>
                    </a:cubicBezTo>
                    <a:lnTo>
                      <a:pt x="11184" y="5010"/>
                    </a:lnTo>
                    <a:cubicBezTo>
                      <a:pt x="11058" y="4632"/>
                      <a:pt x="10932" y="4285"/>
                      <a:pt x="10743" y="3970"/>
                    </a:cubicBezTo>
                    <a:lnTo>
                      <a:pt x="11247" y="3466"/>
                    </a:lnTo>
                    <a:cubicBezTo>
                      <a:pt x="11563" y="3151"/>
                      <a:pt x="11563" y="2647"/>
                      <a:pt x="11247" y="2269"/>
                    </a:cubicBezTo>
                    <a:lnTo>
                      <a:pt x="10460" y="1481"/>
                    </a:lnTo>
                    <a:cubicBezTo>
                      <a:pt x="10302" y="1324"/>
                      <a:pt x="10098" y="1245"/>
                      <a:pt x="9889" y="1245"/>
                    </a:cubicBezTo>
                    <a:cubicBezTo>
                      <a:pt x="9680" y="1245"/>
                      <a:pt x="9467" y="1324"/>
                      <a:pt x="9294" y="1481"/>
                    </a:cubicBezTo>
                    <a:lnTo>
                      <a:pt x="8790" y="2017"/>
                    </a:lnTo>
                    <a:cubicBezTo>
                      <a:pt x="8475" y="1796"/>
                      <a:pt x="8097" y="1702"/>
                      <a:pt x="7750" y="1576"/>
                    </a:cubicBezTo>
                    <a:lnTo>
                      <a:pt x="7750" y="820"/>
                    </a:lnTo>
                    <a:cubicBezTo>
                      <a:pt x="7750" y="347"/>
                      <a:pt x="7404" y="1"/>
                      <a:pt x="6931" y="1"/>
                    </a:cubicBezTo>
                    <a:close/>
                  </a:path>
                </a:pathLst>
              </a:custGeom>
              <a:solidFill>
                <a:schemeClr val="accent4">
                  <a:lumMod val="60000"/>
                  <a:lumOff val="40000"/>
                </a:schemeClr>
              </a:solidFill>
              <a:ln w="6350">
                <a:solidFill>
                  <a:schemeClr val="bg1"/>
                </a:solidFill>
              </a:ln>
            </p:spPr>
            <p:txBody>
              <a:bodyPr spcFirstLastPara="1" wrap="square" lIns="91425" tIns="91425" rIns="91425" bIns="91425" anchor="ctr" anchorCtr="0">
                <a:noAutofit/>
              </a:bodyPr>
              <a:lstStyle/>
              <a:p>
                <a:endParaRPr>
                  <a:solidFill>
                    <a:prstClr val="white"/>
                  </a:solidFill>
                </a:endParaRPr>
              </a:p>
            </p:txBody>
          </p:sp>
          <p:sp>
            <p:nvSpPr>
              <p:cNvPr id="279" name="Google Shape;11835;p65">
                <a:extLst>
                  <a:ext uri="{FF2B5EF4-FFF2-40B4-BE49-F238E27FC236}">
                    <a16:creationId xmlns:a16="http://schemas.microsoft.com/office/drawing/2014/main" id="{66139D53-4DF2-D7A7-30A3-AB5C8439EEC4}"/>
                  </a:ext>
                </a:extLst>
              </p:cNvPr>
              <p:cNvSpPr>
                <a:spLocks/>
              </p:cNvSpPr>
              <p:nvPr/>
            </p:nvSpPr>
            <p:spPr>
              <a:xfrm>
                <a:off x="7892474" y="3092863"/>
                <a:ext cx="69848" cy="69842"/>
              </a:xfrm>
              <a:custGeom>
                <a:avLst/>
                <a:gdLst/>
                <a:ahLst/>
                <a:cxnLst/>
                <a:rect l="l" t="t" r="r" b="b"/>
                <a:pathLst>
                  <a:path w="5514" h="5514" extrusionOk="0">
                    <a:moveTo>
                      <a:pt x="2773" y="820"/>
                    </a:moveTo>
                    <a:cubicBezTo>
                      <a:pt x="3813" y="820"/>
                      <a:pt x="4695" y="1702"/>
                      <a:pt x="4695" y="2742"/>
                    </a:cubicBezTo>
                    <a:cubicBezTo>
                      <a:pt x="4695" y="3813"/>
                      <a:pt x="3813" y="4695"/>
                      <a:pt x="2773" y="4695"/>
                    </a:cubicBezTo>
                    <a:cubicBezTo>
                      <a:pt x="1702" y="4695"/>
                      <a:pt x="820" y="3813"/>
                      <a:pt x="820" y="2742"/>
                    </a:cubicBezTo>
                    <a:cubicBezTo>
                      <a:pt x="820" y="1702"/>
                      <a:pt x="1702" y="820"/>
                      <a:pt x="2773" y="820"/>
                    </a:cubicBezTo>
                    <a:close/>
                    <a:moveTo>
                      <a:pt x="2773" y="1"/>
                    </a:moveTo>
                    <a:cubicBezTo>
                      <a:pt x="1229" y="1"/>
                      <a:pt x="1" y="1198"/>
                      <a:pt x="1" y="2742"/>
                    </a:cubicBezTo>
                    <a:cubicBezTo>
                      <a:pt x="1" y="4285"/>
                      <a:pt x="1229" y="5514"/>
                      <a:pt x="2773" y="5514"/>
                    </a:cubicBezTo>
                    <a:cubicBezTo>
                      <a:pt x="4285" y="5514"/>
                      <a:pt x="5514" y="4285"/>
                      <a:pt x="5514" y="2742"/>
                    </a:cubicBezTo>
                    <a:cubicBezTo>
                      <a:pt x="5514" y="1229"/>
                      <a:pt x="4254" y="1"/>
                      <a:pt x="2773" y="1"/>
                    </a:cubicBezTo>
                    <a:close/>
                  </a:path>
                </a:pathLst>
              </a:custGeom>
              <a:solidFill>
                <a:schemeClr val="bg1"/>
              </a:solidFill>
              <a:ln w="6350">
                <a:noFill/>
              </a:ln>
            </p:spPr>
            <p:txBody>
              <a:bodyPr spcFirstLastPara="1" wrap="square" lIns="91425" tIns="91425" rIns="91425" bIns="91425" anchor="ctr" anchorCtr="0">
                <a:noAutofit/>
              </a:bodyPr>
              <a:lstStyle/>
              <a:p>
                <a:endParaRPr>
                  <a:solidFill>
                    <a:prstClr val="white"/>
                  </a:solidFill>
                </a:endParaRPr>
              </a:p>
            </p:txBody>
          </p:sp>
        </p:grpSp>
        <p:grpSp>
          <p:nvGrpSpPr>
            <p:cNvPr id="235" name="Grupo 327">
              <a:extLst>
                <a:ext uri="{FF2B5EF4-FFF2-40B4-BE49-F238E27FC236}">
                  <a16:creationId xmlns:a16="http://schemas.microsoft.com/office/drawing/2014/main" id="{31DEFB1C-6EEF-BD89-7C98-DD25A9008EAF}"/>
                </a:ext>
              </a:extLst>
            </p:cNvPr>
            <p:cNvGrpSpPr>
              <a:grpSpLocks/>
            </p:cNvGrpSpPr>
            <p:nvPr/>
          </p:nvGrpSpPr>
          <p:grpSpPr>
            <a:xfrm>
              <a:off x="10904696" y="3641360"/>
              <a:ext cx="176262" cy="176262"/>
              <a:chOff x="7884132" y="3610407"/>
              <a:chExt cx="176262" cy="176262"/>
            </a:xfrm>
          </p:grpSpPr>
          <p:sp>
            <p:nvSpPr>
              <p:cNvPr id="274" name="Google Shape;436;p28">
                <a:extLst>
                  <a:ext uri="{FF2B5EF4-FFF2-40B4-BE49-F238E27FC236}">
                    <a16:creationId xmlns:a16="http://schemas.microsoft.com/office/drawing/2014/main" id="{55D07D50-DBD5-EA25-A221-F131E298759E}"/>
                  </a:ext>
                </a:extLst>
              </p:cNvPr>
              <p:cNvSpPr>
                <a:spLocks/>
              </p:cNvSpPr>
              <p:nvPr/>
            </p:nvSpPr>
            <p:spPr>
              <a:xfrm>
                <a:off x="7884132" y="3610407"/>
                <a:ext cx="176262" cy="176262"/>
              </a:xfrm>
              <a:custGeom>
                <a:avLst/>
                <a:gdLst/>
                <a:ahLst/>
                <a:cxnLst/>
                <a:rect l="l" t="t" r="r" b="b"/>
                <a:pathLst>
                  <a:path w="97282" h="129096" extrusionOk="0">
                    <a:moveTo>
                      <a:pt x="7702" y="0"/>
                    </a:moveTo>
                    <a:cubicBezTo>
                      <a:pt x="3433" y="84"/>
                      <a:pt x="0" y="3684"/>
                      <a:pt x="84" y="7953"/>
                    </a:cubicBezTo>
                    <a:lnTo>
                      <a:pt x="84" y="120807"/>
                    </a:lnTo>
                    <a:cubicBezTo>
                      <a:pt x="84" y="125161"/>
                      <a:pt x="3349" y="129096"/>
                      <a:pt x="7702" y="129096"/>
                    </a:cubicBezTo>
                    <a:lnTo>
                      <a:pt x="89161" y="129096"/>
                    </a:lnTo>
                    <a:cubicBezTo>
                      <a:pt x="93682" y="128928"/>
                      <a:pt x="97198" y="125244"/>
                      <a:pt x="97282" y="120807"/>
                    </a:cubicBezTo>
                    <a:lnTo>
                      <a:pt x="97282" y="7953"/>
                    </a:lnTo>
                    <a:cubicBezTo>
                      <a:pt x="97198" y="3600"/>
                      <a:pt x="93598" y="0"/>
                      <a:pt x="89161" y="0"/>
                    </a:cubicBezTo>
                    <a:close/>
                  </a:path>
                </a:pathLst>
              </a:custGeom>
              <a:solidFill>
                <a:srgbClr val="FFE7A3"/>
              </a:solidFill>
              <a:ln w="6350">
                <a:noFill/>
              </a:ln>
            </p:spPr>
            <p:txBody>
              <a:bodyPr spcFirstLastPara="1" wrap="square" lIns="91425" tIns="91425" rIns="91425" bIns="91425" anchor="ctr" anchorCtr="0">
                <a:noAutofit/>
              </a:bodyPr>
              <a:lstStyle/>
              <a:p>
                <a:endParaRPr>
                  <a:solidFill>
                    <a:prstClr val="white"/>
                  </a:solidFill>
                </a:endParaRPr>
              </a:p>
            </p:txBody>
          </p:sp>
          <p:sp>
            <p:nvSpPr>
              <p:cNvPr id="275" name="Google Shape;439;p28">
                <a:extLst>
                  <a:ext uri="{FF2B5EF4-FFF2-40B4-BE49-F238E27FC236}">
                    <a16:creationId xmlns:a16="http://schemas.microsoft.com/office/drawing/2014/main" id="{2BA78080-76A4-F61F-10E3-1F963AA30C94}"/>
                  </a:ext>
                </a:extLst>
              </p:cNvPr>
              <p:cNvSpPr>
                <a:spLocks/>
              </p:cNvSpPr>
              <p:nvPr/>
            </p:nvSpPr>
            <p:spPr>
              <a:xfrm>
                <a:off x="7969987" y="3651258"/>
                <a:ext cx="69779" cy="65568"/>
              </a:xfrm>
              <a:custGeom>
                <a:avLst/>
                <a:gdLst/>
                <a:ahLst/>
                <a:cxnLst/>
                <a:rect l="l" t="t" r="r" b="b"/>
                <a:pathLst>
                  <a:path w="38512" h="38429" extrusionOk="0">
                    <a:moveTo>
                      <a:pt x="19339" y="14484"/>
                    </a:moveTo>
                    <a:cubicBezTo>
                      <a:pt x="16577" y="14484"/>
                      <a:pt x="14316" y="16745"/>
                      <a:pt x="14316" y="19507"/>
                    </a:cubicBezTo>
                    <a:cubicBezTo>
                      <a:pt x="14316" y="22569"/>
                      <a:pt x="16812" y="24594"/>
                      <a:pt x="19411" y="24594"/>
                    </a:cubicBezTo>
                    <a:cubicBezTo>
                      <a:pt x="20650" y="24594"/>
                      <a:pt x="21913" y="24134"/>
                      <a:pt x="22939" y="23107"/>
                    </a:cubicBezTo>
                    <a:cubicBezTo>
                      <a:pt x="26037" y="19926"/>
                      <a:pt x="23860" y="14484"/>
                      <a:pt x="19339" y="14484"/>
                    </a:cubicBezTo>
                    <a:close/>
                    <a:moveTo>
                      <a:pt x="19256" y="9629"/>
                    </a:moveTo>
                    <a:cubicBezTo>
                      <a:pt x="25786" y="9629"/>
                      <a:pt x="30390" y="16075"/>
                      <a:pt x="28381" y="22354"/>
                    </a:cubicBezTo>
                    <a:cubicBezTo>
                      <a:pt x="27062" y="26229"/>
                      <a:pt x="23469" y="28886"/>
                      <a:pt x="19363" y="28886"/>
                    </a:cubicBezTo>
                    <a:cubicBezTo>
                      <a:pt x="19299" y="28886"/>
                      <a:pt x="19236" y="28885"/>
                      <a:pt x="19172" y="28884"/>
                    </a:cubicBezTo>
                    <a:cubicBezTo>
                      <a:pt x="12558" y="28884"/>
                      <a:pt x="7954" y="22438"/>
                      <a:pt x="10047" y="16159"/>
                    </a:cubicBezTo>
                    <a:cubicBezTo>
                      <a:pt x="11386" y="12224"/>
                      <a:pt x="15070" y="9629"/>
                      <a:pt x="19256" y="9629"/>
                    </a:cubicBezTo>
                    <a:close/>
                    <a:moveTo>
                      <a:pt x="16242" y="1"/>
                    </a:moveTo>
                    <a:lnTo>
                      <a:pt x="16242" y="2847"/>
                    </a:lnTo>
                    <a:cubicBezTo>
                      <a:pt x="13898" y="3266"/>
                      <a:pt x="11721" y="4187"/>
                      <a:pt x="9879" y="5526"/>
                    </a:cubicBezTo>
                    <a:lnTo>
                      <a:pt x="7786" y="3517"/>
                    </a:lnTo>
                    <a:lnTo>
                      <a:pt x="3433" y="7787"/>
                    </a:lnTo>
                    <a:lnTo>
                      <a:pt x="5526" y="9796"/>
                    </a:lnTo>
                    <a:cubicBezTo>
                      <a:pt x="4186" y="11722"/>
                      <a:pt x="3265" y="13898"/>
                      <a:pt x="2847" y="16159"/>
                    </a:cubicBezTo>
                    <a:lnTo>
                      <a:pt x="0" y="16159"/>
                    </a:lnTo>
                    <a:lnTo>
                      <a:pt x="0" y="22270"/>
                    </a:lnTo>
                    <a:lnTo>
                      <a:pt x="2847" y="22270"/>
                    </a:lnTo>
                    <a:cubicBezTo>
                      <a:pt x="3265" y="24531"/>
                      <a:pt x="4186" y="26707"/>
                      <a:pt x="5526" y="28633"/>
                    </a:cubicBezTo>
                    <a:lnTo>
                      <a:pt x="3433" y="30642"/>
                    </a:lnTo>
                    <a:lnTo>
                      <a:pt x="7786" y="34912"/>
                    </a:lnTo>
                    <a:lnTo>
                      <a:pt x="9879" y="32903"/>
                    </a:lnTo>
                    <a:cubicBezTo>
                      <a:pt x="11721" y="34242"/>
                      <a:pt x="13898" y="35163"/>
                      <a:pt x="16242" y="35582"/>
                    </a:cubicBezTo>
                    <a:lnTo>
                      <a:pt x="16242" y="38428"/>
                    </a:lnTo>
                    <a:lnTo>
                      <a:pt x="22270" y="38428"/>
                    </a:lnTo>
                    <a:lnTo>
                      <a:pt x="22270" y="35582"/>
                    </a:lnTo>
                    <a:cubicBezTo>
                      <a:pt x="24614" y="35163"/>
                      <a:pt x="26790" y="34242"/>
                      <a:pt x="28716" y="32903"/>
                    </a:cubicBezTo>
                    <a:lnTo>
                      <a:pt x="30809" y="34996"/>
                    </a:lnTo>
                    <a:lnTo>
                      <a:pt x="35079" y="30642"/>
                    </a:lnTo>
                    <a:lnTo>
                      <a:pt x="33069" y="28633"/>
                    </a:lnTo>
                    <a:cubicBezTo>
                      <a:pt x="34325" y="26707"/>
                      <a:pt x="35246" y="24531"/>
                      <a:pt x="35665" y="22270"/>
                    </a:cubicBezTo>
                    <a:lnTo>
                      <a:pt x="38511" y="22270"/>
                    </a:lnTo>
                    <a:lnTo>
                      <a:pt x="38511" y="16242"/>
                    </a:lnTo>
                    <a:lnTo>
                      <a:pt x="35665" y="16242"/>
                    </a:lnTo>
                    <a:cubicBezTo>
                      <a:pt x="35246" y="13898"/>
                      <a:pt x="34325" y="11722"/>
                      <a:pt x="33069" y="9796"/>
                    </a:cubicBezTo>
                    <a:lnTo>
                      <a:pt x="35079" y="7787"/>
                    </a:lnTo>
                    <a:lnTo>
                      <a:pt x="30809" y="3517"/>
                    </a:lnTo>
                    <a:lnTo>
                      <a:pt x="28716" y="5526"/>
                    </a:lnTo>
                    <a:cubicBezTo>
                      <a:pt x="26790" y="4187"/>
                      <a:pt x="24614" y="3350"/>
                      <a:pt x="22270" y="2847"/>
                    </a:cubicBezTo>
                    <a:lnTo>
                      <a:pt x="22270" y="1"/>
                    </a:lnTo>
                    <a:close/>
                  </a:path>
                </a:pathLst>
              </a:custGeom>
              <a:noFill/>
              <a:ln>
                <a:solidFill>
                  <a:schemeClr val="bg1"/>
                </a:solidFill>
              </a:ln>
            </p:spPr>
            <p:txBody>
              <a:bodyPr spcFirstLastPara="1" wrap="square" lIns="91425" tIns="91425" rIns="91425" bIns="91425" anchor="ctr" anchorCtr="0">
                <a:noAutofit/>
              </a:bodyPr>
              <a:lstStyle/>
              <a:p>
                <a:endParaRPr>
                  <a:solidFill>
                    <a:prstClr val="white"/>
                  </a:solidFill>
                </a:endParaRPr>
              </a:p>
            </p:txBody>
          </p:sp>
          <p:sp>
            <p:nvSpPr>
              <p:cNvPr id="276" name="Google Shape;440;p28">
                <a:extLst>
                  <a:ext uri="{FF2B5EF4-FFF2-40B4-BE49-F238E27FC236}">
                    <a16:creationId xmlns:a16="http://schemas.microsoft.com/office/drawing/2014/main" id="{C3CA4392-FFC0-87BB-066D-3A389896AA40}"/>
                  </a:ext>
                </a:extLst>
              </p:cNvPr>
              <p:cNvSpPr>
                <a:spLocks/>
              </p:cNvSpPr>
              <p:nvPr/>
            </p:nvSpPr>
            <p:spPr>
              <a:xfrm>
                <a:off x="7913863" y="3662686"/>
                <a:ext cx="51575" cy="48426"/>
              </a:xfrm>
              <a:custGeom>
                <a:avLst/>
                <a:gdLst/>
                <a:ahLst/>
                <a:cxnLst/>
                <a:rect l="l" t="t" r="r" b="b"/>
                <a:pathLst>
                  <a:path w="28465" h="28382" extrusionOk="0">
                    <a:moveTo>
                      <a:pt x="14316" y="10633"/>
                    </a:moveTo>
                    <a:cubicBezTo>
                      <a:pt x="12307" y="10633"/>
                      <a:pt x="10632" y="12307"/>
                      <a:pt x="10632" y="14400"/>
                    </a:cubicBezTo>
                    <a:cubicBezTo>
                      <a:pt x="10632" y="16628"/>
                      <a:pt x="12504" y="18154"/>
                      <a:pt x="14437" y="18154"/>
                    </a:cubicBezTo>
                    <a:cubicBezTo>
                      <a:pt x="15337" y="18154"/>
                      <a:pt x="16251" y="17824"/>
                      <a:pt x="16995" y="17079"/>
                    </a:cubicBezTo>
                    <a:cubicBezTo>
                      <a:pt x="19339" y="14651"/>
                      <a:pt x="17665" y="10633"/>
                      <a:pt x="14316" y="10633"/>
                    </a:cubicBezTo>
                    <a:close/>
                    <a:moveTo>
                      <a:pt x="14232" y="7033"/>
                    </a:moveTo>
                    <a:cubicBezTo>
                      <a:pt x="19088" y="7033"/>
                      <a:pt x="22521" y="11805"/>
                      <a:pt x="21014" y="16493"/>
                    </a:cubicBezTo>
                    <a:cubicBezTo>
                      <a:pt x="20093" y="19340"/>
                      <a:pt x="17330" y="21349"/>
                      <a:pt x="14232" y="21349"/>
                    </a:cubicBezTo>
                    <a:cubicBezTo>
                      <a:pt x="9377" y="21265"/>
                      <a:pt x="5944" y="16493"/>
                      <a:pt x="7535" y="11889"/>
                    </a:cubicBezTo>
                    <a:lnTo>
                      <a:pt x="7451" y="11889"/>
                    </a:lnTo>
                    <a:cubicBezTo>
                      <a:pt x="8372" y="8958"/>
                      <a:pt x="11135" y="7033"/>
                      <a:pt x="14232" y="7033"/>
                    </a:cubicBezTo>
                    <a:close/>
                    <a:moveTo>
                      <a:pt x="11972" y="0"/>
                    </a:moveTo>
                    <a:lnTo>
                      <a:pt x="11972" y="2093"/>
                    </a:lnTo>
                    <a:cubicBezTo>
                      <a:pt x="10298" y="2428"/>
                      <a:pt x="8707" y="3098"/>
                      <a:pt x="7284" y="4103"/>
                    </a:cubicBezTo>
                    <a:lnTo>
                      <a:pt x="5777" y="2596"/>
                    </a:lnTo>
                    <a:lnTo>
                      <a:pt x="2595" y="5693"/>
                    </a:lnTo>
                    <a:lnTo>
                      <a:pt x="4102" y="7200"/>
                    </a:lnTo>
                    <a:cubicBezTo>
                      <a:pt x="3098" y="8623"/>
                      <a:pt x="2428" y="10214"/>
                      <a:pt x="2177" y="11972"/>
                    </a:cubicBezTo>
                    <a:lnTo>
                      <a:pt x="2093" y="11889"/>
                    </a:lnTo>
                    <a:lnTo>
                      <a:pt x="0" y="11889"/>
                    </a:lnTo>
                    <a:lnTo>
                      <a:pt x="0" y="16493"/>
                    </a:lnTo>
                    <a:lnTo>
                      <a:pt x="2093" y="16493"/>
                    </a:lnTo>
                    <a:cubicBezTo>
                      <a:pt x="2428" y="18167"/>
                      <a:pt x="3098" y="19758"/>
                      <a:pt x="4102" y="21181"/>
                    </a:cubicBezTo>
                    <a:lnTo>
                      <a:pt x="2595" y="22688"/>
                    </a:lnTo>
                    <a:lnTo>
                      <a:pt x="5693" y="25786"/>
                    </a:lnTo>
                    <a:lnTo>
                      <a:pt x="7200" y="24363"/>
                    </a:lnTo>
                    <a:cubicBezTo>
                      <a:pt x="8623" y="25284"/>
                      <a:pt x="10214" y="25953"/>
                      <a:pt x="11972" y="26288"/>
                    </a:cubicBezTo>
                    <a:lnTo>
                      <a:pt x="11972" y="28381"/>
                    </a:lnTo>
                    <a:lnTo>
                      <a:pt x="16493" y="28381"/>
                    </a:lnTo>
                    <a:lnTo>
                      <a:pt x="16493" y="26288"/>
                    </a:lnTo>
                    <a:cubicBezTo>
                      <a:pt x="18167" y="25953"/>
                      <a:pt x="19758" y="25284"/>
                      <a:pt x="21181" y="24363"/>
                    </a:cubicBezTo>
                    <a:lnTo>
                      <a:pt x="22772" y="25870"/>
                    </a:lnTo>
                    <a:lnTo>
                      <a:pt x="25869" y="22772"/>
                    </a:lnTo>
                    <a:lnTo>
                      <a:pt x="24362" y="21265"/>
                    </a:lnTo>
                    <a:cubicBezTo>
                      <a:pt x="25367" y="19758"/>
                      <a:pt x="26037" y="18167"/>
                      <a:pt x="26372" y="16493"/>
                    </a:cubicBezTo>
                    <a:lnTo>
                      <a:pt x="28465" y="16493"/>
                    </a:lnTo>
                    <a:lnTo>
                      <a:pt x="28465" y="11972"/>
                    </a:lnTo>
                    <a:lnTo>
                      <a:pt x="26372" y="11972"/>
                    </a:lnTo>
                    <a:cubicBezTo>
                      <a:pt x="26037" y="10214"/>
                      <a:pt x="25367" y="8623"/>
                      <a:pt x="24362" y="7200"/>
                    </a:cubicBezTo>
                    <a:lnTo>
                      <a:pt x="25869" y="5693"/>
                    </a:lnTo>
                    <a:lnTo>
                      <a:pt x="22772" y="2596"/>
                    </a:lnTo>
                    <a:lnTo>
                      <a:pt x="21265" y="4103"/>
                    </a:lnTo>
                    <a:cubicBezTo>
                      <a:pt x="19842" y="3098"/>
                      <a:pt x="18167" y="2428"/>
                      <a:pt x="16493" y="2093"/>
                    </a:cubicBezTo>
                    <a:lnTo>
                      <a:pt x="16493" y="0"/>
                    </a:lnTo>
                    <a:close/>
                  </a:path>
                </a:pathLst>
              </a:custGeom>
              <a:solidFill>
                <a:srgbClr val="FFFFFF"/>
              </a:solidFill>
              <a:ln>
                <a:noFill/>
              </a:ln>
            </p:spPr>
            <p:txBody>
              <a:bodyPr spcFirstLastPara="1" wrap="square" lIns="91425" tIns="91425" rIns="91425" bIns="91425" anchor="ctr" anchorCtr="0">
                <a:noAutofit/>
              </a:bodyPr>
              <a:lstStyle/>
              <a:p>
                <a:endParaRPr>
                  <a:solidFill>
                    <a:prstClr val="white"/>
                  </a:solidFill>
                </a:endParaRPr>
              </a:p>
            </p:txBody>
          </p:sp>
          <p:sp>
            <p:nvSpPr>
              <p:cNvPr id="277" name="Google Shape;441;p28">
                <a:extLst>
                  <a:ext uri="{FF2B5EF4-FFF2-40B4-BE49-F238E27FC236}">
                    <a16:creationId xmlns:a16="http://schemas.microsoft.com/office/drawing/2014/main" id="{9E6AFC2C-3810-387C-233E-5A72758A10B8}"/>
                  </a:ext>
                </a:extLst>
              </p:cNvPr>
              <p:cNvSpPr>
                <a:spLocks/>
              </p:cNvSpPr>
              <p:nvPr/>
            </p:nvSpPr>
            <p:spPr>
              <a:xfrm>
                <a:off x="7927970" y="3708539"/>
                <a:ext cx="75997" cy="71424"/>
              </a:xfrm>
              <a:custGeom>
                <a:avLst/>
                <a:gdLst/>
                <a:ahLst/>
                <a:cxnLst/>
                <a:rect l="l" t="t" r="r" b="b"/>
                <a:pathLst>
                  <a:path w="41944" h="41861" extrusionOk="0">
                    <a:moveTo>
                      <a:pt x="21243" y="15752"/>
                    </a:moveTo>
                    <a:cubicBezTo>
                      <a:pt x="20950" y="15752"/>
                      <a:pt x="20650" y="15775"/>
                      <a:pt x="20344" y="15823"/>
                    </a:cubicBezTo>
                    <a:cubicBezTo>
                      <a:pt x="17414" y="16242"/>
                      <a:pt x="15321" y="19005"/>
                      <a:pt x="15823" y="22019"/>
                    </a:cubicBezTo>
                    <a:cubicBezTo>
                      <a:pt x="16280" y="24914"/>
                      <a:pt x="18709" y="26576"/>
                      <a:pt x="21185" y="26576"/>
                    </a:cubicBezTo>
                    <a:cubicBezTo>
                      <a:pt x="22790" y="26576"/>
                      <a:pt x="24415" y="25877"/>
                      <a:pt x="25534" y="24363"/>
                    </a:cubicBezTo>
                    <a:cubicBezTo>
                      <a:pt x="28198" y="20680"/>
                      <a:pt x="25510" y="15752"/>
                      <a:pt x="21243" y="15752"/>
                    </a:cubicBezTo>
                    <a:close/>
                    <a:moveTo>
                      <a:pt x="21052" y="10506"/>
                    </a:moveTo>
                    <a:cubicBezTo>
                      <a:pt x="27354" y="10506"/>
                      <a:pt x="32385" y="16206"/>
                      <a:pt x="31227" y="22688"/>
                    </a:cubicBezTo>
                    <a:cubicBezTo>
                      <a:pt x="30474" y="27125"/>
                      <a:pt x="26958" y="30474"/>
                      <a:pt x="22604" y="31144"/>
                    </a:cubicBezTo>
                    <a:cubicBezTo>
                      <a:pt x="22054" y="31229"/>
                      <a:pt x="21510" y="31270"/>
                      <a:pt x="20975" y="31270"/>
                    </a:cubicBezTo>
                    <a:cubicBezTo>
                      <a:pt x="14673" y="31270"/>
                      <a:pt x="9642" y="25571"/>
                      <a:pt x="10800" y="19088"/>
                    </a:cubicBezTo>
                    <a:cubicBezTo>
                      <a:pt x="11470" y="14735"/>
                      <a:pt x="14986" y="11302"/>
                      <a:pt x="19423" y="10633"/>
                    </a:cubicBezTo>
                    <a:cubicBezTo>
                      <a:pt x="19973" y="10548"/>
                      <a:pt x="20517" y="10506"/>
                      <a:pt x="21052" y="10506"/>
                    </a:cubicBezTo>
                    <a:close/>
                    <a:moveTo>
                      <a:pt x="21097" y="0"/>
                    </a:moveTo>
                    <a:lnTo>
                      <a:pt x="17916" y="503"/>
                    </a:lnTo>
                    <a:lnTo>
                      <a:pt x="14651" y="1005"/>
                    </a:lnTo>
                    <a:lnTo>
                      <a:pt x="15153" y="4019"/>
                    </a:lnTo>
                    <a:cubicBezTo>
                      <a:pt x="12725" y="4856"/>
                      <a:pt x="10632" y="6196"/>
                      <a:pt x="8791" y="7870"/>
                    </a:cubicBezTo>
                    <a:lnTo>
                      <a:pt x="6279" y="6112"/>
                    </a:lnTo>
                    <a:lnTo>
                      <a:pt x="2428" y="11302"/>
                    </a:lnTo>
                    <a:lnTo>
                      <a:pt x="4856" y="13144"/>
                    </a:lnTo>
                    <a:cubicBezTo>
                      <a:pt x="3767" y="15405"/>
                      <a:pt x="3181" y="17833"/>
                      <a:pt x="3098" y="20344"/>
                    </a:cubicBezTo>
                    <a:lnTo>
                      <a:pt x="0" y="20846"/>
                    </a:lnTo>
                    <a:lnTo>
                      <a:pt x="1005" y="27293"/>
                    </a:lnTo>
                    <a:lnTo>
                      <a:pt x="4102" y="26791"/>
                    </a:lnTo>
                    <a:cubicBezTo>
                      <a:pt x="4939" y="29135"/>
                      <a:pt x="6195" y="31311"/>
                      <a:pt x="7953" y="33153"/>
                    </a:cubicBezTo>
                    <a:lnTo>
                      <a:pt x="6112" y="35665"/>
                    </a:lnTo>
                    <a:lnTo>
                      <a:pt x="11386" y="39516"/>
                    </a:lnTo>
                    <a:lnTo>
                      <a:pt x="13144" y="37004"/>
                    </a:lnTo>
                    <a:cubicBezTo>
                      <a:pt x="15404" y="38093"/>
                      <a:pt x="17916" y="38679"/>
                      <a:pt x="20428" y="38762"/>
                    </a:cubicBezTo>
                    <a:lnTo>
                      <a:pt x="20930" y="41860"/>
                    </a:lnTo>
                    <a:lnTo>
                      <a:pt x="24195" y="41358"/>
                    </a:lnTo>
                    <a:lnTo>
                      <a:pt x="27376" y="40855"/>
                    </a:lnTo>
                    <a:lnTo>
                      <a:pt x="26958" y="37842"/>
                    </a:lnTo>
                    <a:cubicBezTo>
                      <a:pt x="29302" y="37004"/>
                      <a:pt x="31478" y="35665"/>
                      <a:pt x="33237" y="33990"/>
                    </a:cubicBezTo>
                    <a:lnTo>
                      <a:pt x="35748" y="35832"/>
                    </a:lnTo>
                    <a:lnTo>
                      <a:pt x="39599" y="30558"/>
                    </a:lnTo>
                    <a:lnTo>
                      <a:pt x="37088" y="28716"/>
                    </a:lnTo>
                    <a:cubicBezTo>
                      <a:pt x="38176" y="26456"/>
                      <a:pt x="38846" y="24028"/>
                      <a:pt x="38929" y="21516"/>
                    </a:cubicBezTo>
                    <a:lnTo>
                      <a:pt x="41943" y="21014"/>
                    </a:lnTo>
                    <a:lnTo>
                      <a:pt x="40939" y="14568"/>
                    </a:lnTo>
                    <a:lnTo>
                      <a:pt x="37925" y="15070"/>
                    </a:lnTo>
                    <a:cubicBezTo>
                      <a:pt x="37088" y="12642"/>
                      <a:pt x="35748" y="10549"/>
                      <a:pt x="34074" y="8707"/>
                    </a:cubicBezTo>
                    <a:lnTo>
                      <a:pt x="35916" y="6196"/>
                    </a:lnTo>
                    <a:lnTo>
                      <a:pt x="30641" y="2344"/>
                    </a:lnTo>
                    <a:lnTo>
                      <a:pt x="28799" y="4856"/>
                    </a:lnTo>
                    <a:cubicBezTo>
                      <a:pt x="26539" y="3684"/>
                      <a:pt x="24111" y="3098"/>
                      <a:pt x="21600" y="3014"/>
                    </a:cubicBezTo>
                    <a:lnTo>
                      <a:pt x="21097" y="0"/>
                    </a:lnTo>
                    <a:close/>
                  </a:path>
                </a:pathLst>
              </a:custGeom>
              <a:solidFill>
                <a:srgbClr val="FFFFFF"/>
              </a:solidFill>
              <a:ln>
                <a:noFill/>
              </a:ln>
            </p:spPr>
            <p:txBody>
              <a:bodyPr spcFirstLastPara="1" wrap="square" lIns="91425" tIns="91425" rIns="91425" bIns="91425" anchor="ctr" anchorCtr="0">
                <a:noAutofit/>
              </a:bodyPr>
              <a:lstStyle/>
              <a:p>
                <a:endParaRPr>
                  <a:solidFill>
                    <a:prstClr val="white"/>
                  </a:solidFill>
                </a:endParaRPr>
              </a:p>
            </p:txBody>
          </p:sp>
        </p:grpSp>
        <p:grpSp>
          <p:nvGrpSpPr>
            <p:cNvPr id="236" name="510 Grupo">
              <a:extLst>
                <a:ext uri="{FF2B5EF4-FFF2-40B4-BE49-F238E27FC236}">
                  <a16:creationId xmlns:a16="http://schemas.microsoft.com/office/drawing/2014/main" id="{39FDB369-41FA-6020-BFCB-274DF9D16DB6}"/>
                </a:ext>
              </a:extLst>
            </p:cNvPr>
            <p:cNvGrpSpPr>
              <a:grpSpLocks/>
            </p:cNvGrpSpPr>
            <p:nvPr/>
          </p:nvGrpSpPr>
          <p:grpSpPr>
            <a:xfrm>
              <a:off x="10986002" y="4337175"/>
              <a:ext cx="161635" cy="161635"/>
              <a:chOff x="2033906" y="2661874"/>
              <a:chExt cx="252000" cy="252000"/>
            </a:xfrm>
            <a:solidFill>
              <a:srgbClr val="FFE7A3"/>
            </a:solidFill>
          </p:grpSpPr>
          <p:grpSp>
            <p:nvGrpSpPr>
              <p:cNvPr id="258" name="Google Shape;1395;p44">
                <a:extLst>
                  <a:ext uri="{FF2B5EF4-FFF2-40B4-BE49-F238E27FC236}">
                    <a16:creationId xmlns:a16="http://schemas.microsoft.com/office/drawing/2014/main" id="{5313E924-7B8B-1FE6-522E-8FC117CC800E}"/>
                  </a:ext>
                </a:extLst>
              </p:cNvPr>
              <p:cNvGrpSpPr>
                <a:grpSpLocks/>
              </p:cNvGrpSpPr>
              <p:nvPr/>
            </p:nvGrpSpPr>
            <p:grpSpPr>
              <a:xfrm>
                <a:off x="2033906" y="2661874"/>
                <a:ext cx="252000" cy="252000"/>
                <a:chOff x="3095250" y="1721469"/>
                <a:chExt cx="2953500" cy="2955528"/>
              </a:xfrm>
              <a:grpFill/>
            </p:grpSpPr>
            <p:grpSp>
              <p:nvGrpSpPr>
                <p:cNvPr id="260" name="Google Shape;1396;p44">
                  <a:extLst>
                    <a:ext uri="{FF2B5EF4-FFF2-40B4-BE49-F238E27FC236}">
                      <a16:creationId xmlns:a16="http://schemas.microsoft.com/office/drawing/2014/main" id="{3C63DFB0-626F-6EC9-D808-857F82C4E883}"/>
                    </a:ext>
                  </a:extLst>
                </p:cNvPr>
                <p:cNvGrpSpPr>
                  <a:grpSpLocks/>
                </p:cNvGrpSpPr>
                <p:nvPr/>
              </p:nvGrpSpPr>
              <p:grpSpPr>
                <a:xfrm>
                  <a:off x="3095250" y="1721469"/>
                  <a:ext cx="2953500" cy="2955528"/>
                  <a:chOff x="3095250" y="1721469"/>
                  <a:chExt cx="2953500" cy="2955528"/>
                </a:xfrm>
                <a:grpFill/>
              </p:grpSpPr>
              <p:grpSp>
                <p:nvGrpSpPr>
                  <p:cNvPr id="262" name="Google Shape;1397;p44">
                    <a:extLst>
                      <a:ext uri="{FF2B5EF4-FFF2-40B4-BE49-F238E27FC236}">
                        <a16:creationId xmlns:a16="http://schemas.microsoft.com/office/drawing/2014/main" id="{91F7EB00-0F35-1E6A-FAD3-C114044C214E}"/>
                      </a:ext>
                    </a:extLst>
                  </p:cNvPr>
                  <p:cNvGrpSpPr>
                    <a:grpSpLocks/>
                  </p:cNvGrpSpPr>
                  <p:nvPr/>
                </p:nvGrpSpPr>
                <p:grpSpPr>
                  <a:xfrm>
                    <a:off x="3977473" y="1721469"/>
                    <a:ext cx="1189053" cy="2955528"/>
                    <a:chOff x="3990075" y="1846300"/>
                    <a:chExt cx="1100975" cy="2736600"/>
                  </a:xfrm>
                  <a:grpFill/>
                </p:grpSpPr>
                <p:sp>
                  <p:nvSpPr>
                    <p:cNvPr id="269" name="Google Shape;1398;p44">
                      <a:extLst>
                        <a:ext uri="{FF2B5EF4-FFF2-40B4-BE49-F238E27FC236}">
                          <a16:creationId xmlns:a16="http://schemas.microsoft.com/office/drawing/2014/main" id="{26275BA9-B6C9-E7F8-4BD6-983E3FFA788C}"/>
                        </a:ext>
                      </a:extLst>
                    </p:cNvPr>
                    <p:cNvSpPr>
                      <a:spLocks/>
                    </p:cNvSpPr>
                    <p:nvPr/>
                  </p:nvSpPr>
                  <p:spPr>
                    <a:xfrm>
                      <a:off x="3990075"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270" name="Google Shape;1399;p44">
                      <a:extLst>
                        <a:ext uri="{FF2B5EF4-FFF2-40B4-BE49-F238E27FC236}">
                          <a16:creationId xmlns:a16="http://schemas.microsoft.com/office/drawing/2014/main" id="{7D99737A-45B3-12CF-5AEE-DA70FBD5DF70}"/>
                        </a:ext>
                      </a:extLst>
                    </p:cNvPr>
                    <p:cNvSpPr>
                      <a:spLocks/>
                    </p:cNvSpPr>
                    <p:nvPr/>
                  </p:nvSpPr>
                  <p:spPr>
                    <a:xfrm>
                      <a:off x="4486113"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271" name="Google Shape;1400;p44">
                      <a:extLst>
                        <a:ext uri="{FF2B5EF4-FFF2-40B4-BE49-F238E27FC236}">
                          <a16:creationId xmlns:a16="http://schemas.microsoft.com/office/drawing/2014/main" id="{1349A196-3C3E-BA02-D6DB-E59C4DD6B4B0}"/>
                        </a:ext>
                      </a:extLst>
                    </p:cNvPr>
                    <p:cNvSpPr>
                      <a:spLocks/>
                    </p:cNvSpPr>
                    <p:nvPr/>
                  </p:nvSpPr>
                  <p:spPr>
                    <a:xfrm>
                      <a:off x="4238094"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272" name="Google Shape;1401;p44">
                      <a:extLst>
                        <a:ext uri="{FF2B5EF4-FFF2-40B4-BE49-F238E27FC236}">
                          <a16:creationId xmlns:a16="http://schemas.microsoft.com/office/drawing/2014/main" id="{509F9558-0F7C-C638-7CE2-19EAF15386E7}"/>
                        </a:ext>
                      </a:extLst>
                    </p:cNvPr>
                    <p:cNvSpPr>
                      <a:spLocks/>
                    </p:cNvSpPr>
                    <p:nvPr/>
                  </p:nvSpPr>
                  <p:spPr>
                    <a:xfrm>
                      <a:off x="4734131"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273" name="Google Shape;1402;p44">
                      <a:extLst>
                        <a:ext uri="{FF2B5EF4-FFF2-40B4-BE49-F238E27FC236}">
                          <a16:creationId xmlns:a16="http://schemas.microsoft.com/office/drawing/2014/main" id="{0095925C-ED70-0639-060E-D89C05536BB5}"/>
                        </a:ext>
                      </a:extLst>
                    </p:cNvPr>
                    <p:cNvSpPr>
                      <a:spLocks/>
                    </p:cNvSpPr>
                    <p:nvPr/>
                  </p:nvSpPr>
                  <p:spPr>
                    <a:xfrm>
                      <a:off x="4982150"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grpSp>
              <p:grpSp>
                <p:nvGrpSpPr>
                  <p:cNvPr id="263" name="Google Shape;1403;p44">
                    <a:extLst>
                      <a:ext uri="{FF2B5EF4-FFF2-40B4-BE49-F238E27FC236}">
                        <a16:creationId xmlns:a16="http://schemas.microsoft.com/office/drawing/2014/main" id="{704CFFD0-E27F-2A64-1586-29766E4B9641}"/>
                      </a:ext>
                    </a:extLst>
                  </p:cNvPr>
                  <p:cNvGrpSpPr>
                    <a:grpSpLocks/>
                  </p:cNvGrpSpPr>
                  <p:nvPr/>
                </p:nvGrpSpPr>
                <p:grpSpPr>
                  <a:xfrm>
                    <a:off x="3095250" y="2604706"/>
                    <a:ext cx="2953500" cy="1189053"/>
                    <a:chOff x="5727509" y="2757106"/>
                    <a:chExt cx="2953500" cy="1189053"/>
                  </a:xfrm>
                  <a:grpFill/>
                </p:grpSpPr>
                <p:sp>
                  <p:nvSpPr>
                    <p:cNvPr id="264" name="Google Shape;1404;p44">
                      <a:extLst>
                        <a:ext uri="{FF2B5EF4-FFF2-40B4-BE49-F238E27FC236}">
                          <a16:creationId xmlns:a16="http://schemas.microsoft.com/office/drawing/2014/main" id="{C0E34BE9-FD37-4A62-A3EC-16389492623A}"/>
                        </a:ext>
                      </a:extLst>
                    </p:cNvPr>
                    <p:cNvSpPr>
                      <a:spLocks/>
                    </p:cNvSpPr>
                    <p:nvPr/>
                  </p:nvSpPr>
                  <p:spPr>
                    <a:xfrm>
                      <a:off x="5727509" y="3827359"/>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265" name="Google Shape;1405;p44">
                      <a:extLst>
                        <a:ext uri="{FF2B5EF4-FFF2-40B4-BE49-F238E27FC236}">
                          <a16:creationId xmlns:a16="http://schemas.microsoft.com/office/drawing/2014/main" id="{094F9074-69EF-0405-2C4A-0DFE823F0436}"/>
                        </a:ext>
                      </a:extLst>
                    </p:cNvPr>
                    <p:cNvSpPr>
                      <a:spLocks/>
                    </p:cNvSpPr>
                    <p:nvPr/>
                  </p:nvSpPr>
                  <p:spPr>
                    <a:xfrm>
                      <a:off x="5727509" y="3024670"/>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266" name="Google Shape;1406;p44">
                      <a:extLst>
                        <a:ext uri="{FF2B5EF4-FFF2-40B4-BE49-F238E27FC236}">
                          <a16:creationId xmlns:a16="http://schemas.microsoft.com/office/drawing/2014/main" id="{C1BDAD28-1077-3CD2-E776-B097870A58B1}"/>
                        </a:ext>
                      </a:extLst>
                    </p:cNvPr>
                    <p:cNvSpPr>
                      <a:spLocks/>
                    </p:cNvSpPr>
                    <p:nvPr/>
                  </p:nvSpPr>
                  <p:spPr>
                    <a:xfrm>
                      <a:off x="5727509" y="3292233"/>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267" name="Google Shape;1407;p44">
                      <a:extLst>
                        <a:ext uri="{FF2B5EF4-FFF2-40B4-BE49-F238E27FC236}">
                          <a16:creationId xmlns:a16="http://schemas.microsoft.com/office/drawing/2014/main" id="{BA7ECB0D-F6CC-F7AD-4E7D-D6DE00BD9EC9}"/>
                        </a:ext>
                      </a:extLst>
                    </p:cNvPr>
                    <p:cNvSpPr>
                      <a:spLocks/>
                    </p:cNvSpPr>
                    <p:nvPr/>
                  </p:nvSpPr>
                  <p:spPr>
                    <a:xfrm>
                      <a:off x="5727509" y="3559796"/>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sp>
                  <p:nvSpPr>
                    <p:cNvPr id="268" name="Google Shape;1408;p44">
                      <a:extLst>
                        <a:ext uri="{FF2B5EF4-FFF2-40B4-BE49-F238E27FC236}">
                          <a16:creationId xmlns:a16="http://schemas.microsoft.com/office/drawing/2014/main" id="{19670C45-EC07-EC96-8B11-03D37DEF7F4D}"/>
                        </a:ext>
                      </a:extLst>
                    </p:cNvPr>
                    <p:cNvSpPr>
                      <a:spLocks/>
                    </p:cNvSpPr>
                    <p:nvPr/>
                  </p:nvSpPr>
                  <p:spPr>
                    <a:xfrm>
                      <a:off x="5727509" y="2757106"/>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sz="900">
                        <a:solidFill>
                          <a:prstClr val="white"/>
                        </a:solidFill>
                      </a:endParaRPr>
                    </a:p>
                  </p:txBody>
                </p:sp>
              </p:grpSp>
            </p:grpSp>
            <p:sp>
              <p:nvSpPr>
                <p:cNvPr id="261" name="Google Shape;1409;p44">
                  <a:extLst>
                    <a:ext uri="{FF2B5EF4-FFF2-40B4-BE49-F238E27FC236}">
                      <a16:creationId xmlns:a16="http://schemas.microsoft.com/office/drawing/2014/main" id="{51FEC645-1EA4-721C-70F5-B0B2AE05A479}"/>
                    </a:ext>
                  </a:extLst>
                </p:cNvPr>
                <p:cNvSpPr>
                  <a:spLocks/>
                </p:cNvSpPr>
                <p:nvPr/>
              </p:nvSpPr>
              <p:spPr>
                <a:xfrm>
                  <a:off x="3574200" y="2201433"/>
                  <a:ext cx="1995600" cy="1995600"/>
                </a:xfrm>
                <a:prstGeom prst="rect">
                  <a:avLst/>
                </a:prstGeom>
                <a:grpFill/>
                <a:ln w="6350">
                  <a:noFill/>
                </a:ln>
              </p:spPr>
              <p:txBody>
                <a:bodyPr spcFirstLastPara="1" wrap="square" lIns="91425" tIns="91425" rIns="91425" bIns="91425" anchor="ctr" anchorCtr="0">
                  <a:noAutofit/>
                </a:bodyPr>
                <a:lstStyle/>
                <a:p>
                  <a:endParaRPr sz="900">
                    <a:solidFill>
                      <a:prstClr val="white"/>
                    </a:solidFill>
                  </a:endParaRPr>
                </a:p>
              </p:txBody>
            </p:sp>
          </p:grpSp>
          <p:sp>
            <p:nvSpPr>
              <p:cNvPr id="259" name="512 Rectángulo">
                <a:extLst>
                  <a:ext uri="{FF2B5EF4-FFF2-40B4-BE49-F238E27FC236}">
                    <a16:creationId xmlns:a16="http://schemas.microsoft.com/office/drawing/2014/main" id="{434B20C8-EABC-A16D-A76A-69106BA98B43}"/>
                  </a:ext>
                </a:extLst>
              </p:cNvPr>
              <p:cNvSpPr>
                <a:spLocks/>
              </p:cNvSpPr>
              <p:nvPr/>
            </p:nvSpPr>
            <p:spPr>
              <a:xfrm>
                <a:off x="2083679" y="2722829"/>
                <a:ext cx="169945" cy="119961"/>
              </a:xfrm>
              <a:prstGeom prst="rect">
                <a:avLst/>
              </a:prstGeom>
              <a:grpFill/>
            </p:spPr>
            <p:txBody>
              <a:bodyPr wrap="none" lIns="0" tIns="0" rIns="0" bIns="0">
                <a:spAutoFit/>
              </a:bodyPr>
              <a:lstStyle/>
              <a:p>
                <a:r>
                  <a:rPr lang="es-ES" sz="500" b="1" dirty="0">
                    <a:solidFill>
                      <a:prstClr val="white"/>
                    </a:solidFill>
                  </a:rPr>
                  <a:t>CPU</a:t>
                </a:r>
              </a:p>
            </p:txBody>
          </p:sp>
        </p:grpSp>
        <p:grpSp>
          <p:nvGrpSpPr>
            <p:cNvPr id="237" name="555 Grupo">
              <a:extLst>
                <a:ext uri="{FF2B5EF4-FFF2-40B4-BE49-F238E27FC236}">
                  <a16:creationId xmlns:a16="http://schemas.microsoft.com/office/drawing/2014/main" id="{5D8B4098-0BF0-07D5-4928-C71A12BE4827}"/>
                </a:ext>
              </a:extLst>
            </p:cNvPr>
            <p:cNvGrpSpPr>
              <a:grpSpLocks/>
            </p:cNvGrpSpPr>
            <p:nvPr/>
          </p:nvGrpSpPr>
          <p:grpSpPr>
            <a:xfrm>
              <a:off x="6896895" y="3081305"/>
              <a:ext cx="161635" cy="161635"/>
              <a:chOff x="2552341" y="2223114"/>
              <a:chExt cx="1076342" cy="1076342"/>
            </a:xfrm>
          </p:grpSpPr>
          <p:grpSp>
            <p:nvGrpSpPr>
              <p:cNvPr id="240" name="Google Shape;1396;p44">
                <a:extLst>
                  <a:ext uri="{FF2B5EF4-FFF2-40B4-BE49-F238E27FC236}">
                    <a16:creationId xmlns:a16="http://schemas.microsoft.com/office/drawing/2014/main" id="{8573F216-15D0-62E5-14F3-F3B18274AC4C}"/>
                  </a:ext>
                </a:extLst>
              </p:cNvPr>
              <p:cNvGrpSpPr>
                <a:grpSpLocks/>
              </p:cNvGrpSpPr>
              <p:nvPr/>
            </p:nvGrpSpPr>
            <p:grpSpPr>
              <a:xfrm>
                <a:off x="2552341" y="2223114"/>
                <a:ext cx="1076342" cy="1076342"/>
                <a:chOff x="3095250" y="1721469"/>
                <a:chExt cx="2953500" cy="2955528"/>
              </a:xfrm>
              <a:solidFill>
                <a:schemeClr val="accent1">
                  <a:lumMod val="60000"/>
                  <a:lumOff val="40000"/>
                </a:schemeClr>
              </a:solidFill>
            </p:grpSpPr>
            <p:grpSp>
              <p:nvGrpSpPr>
                <p:cNvPr id="246" name="Google Shape;1397;p44">
                  <a:extLst>
                    <a:ext uri="{FF2B5EF4-FFF2-40B4-BE49-F238E27FC236}">
                      <a16:creationId xmlns:a16="http://schemas.microsoft.com/office/drawing/2014/main" id="{53087E2D-B515-C955-1D5F-1FA07AF39758}"/>
                    </a:ext>
                  </a:extLst>
                </p:cNvPr>
                <p:cNvGrpSpPr>
                  <a:grpSpLocks/>
                </p:cNvGrpSpPr>
                <p:nvPr/>
              </p:nvGrpSpPr>
              <p:grpSpPr>
                <a:xfrm>
                  <a:off x="3977473" y="1721469"/>
                  <a:ext cx="1189053" cy="2955528"/>
                  <a:chOff x="3990075" y="1846300"/>
                  <a:chExt cx="1100975" cy="2736600"/>
                </a:xfrm>
                <a:grpFill/>
              </p:grpSpPr>
              <p:sp>
                <p:nvSpPr>
                  <p:cNvPr id="253" name="Google Shape;1398;p44">
                    <a:extLst>
                      <a:ext uri="{FF2B5EF4-FFF2-40B4-BE49-F238E27FC236}">
                        <a16:creationId xmlns:a16="http://schemas.microsoft.com/office/drawing/2014/main" id="{BC821BCA-870F-A411-6277-CA399ED25341}"/>
                      </a:ext>
                    </a:extLst>
                  </p:cNvPr>
                  <p:cNvSpPr>
                    <a:spLocks/>
                  </p:cNvSpPr>
                  <p:nvPr/>
                </p:nvSpPr>
                <p:spPr>
                  <a:xfrm>
                    <a:off x="3990075"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54" name="Google Shape;1399;p44">
                    <a:extLst>
                      <a:ext uri="{FF2B5EF4-FFF2-40B4-BE49-F238E27FC236}">
                        <a16:creationId xmlns:a16="http://schemas.microsoft.com/office/drawing/2014/main" id="{A43D039B-2F37-B135-DC9E-B6F75F53F3AE}"/>
                      </a:ext>
                    </a:extLst>
                  </p:cNvPr>
                  <p:cNvSpPr>
                    <a:spLocks/>
                  </p:cNvSpPr>
                  <p:nvPr/>
                </p:nvSpPr>
                <p:spPr>
                  <a:xfrm>
                    <a:off x="4486113"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55" name="Google Shape;1400;p44">
                    <a:extLst>
                      <a:ext uri="{FF2B5EF4-FFF2-40B4-BE49-F238E27FC236}">
                        <a16:creationId xmlns:a16="http://schemas.microsoft.com/office/drawing/2014/main" id="{7B6C69C6-DFB5-2150-BA0F-207B6259811C}"/>
                      </a:ext>
                    </a:extLst>
                  </p:cNvPr>
                  <p:cNvSpPr>
                    <a:spLocks/>
                  </p:cNvSpPr>
                  <p:nvPr/>
                </p:nvSpPr>
                <p:spPr>
                  <a:xfrm>
                    <a:off x="4238094"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56" name="Google Shape;1401;p44">
                    <a:extLst>
                      <a:ext uri="{FF2B5EF4-FFF2-40B4-BE49-F238E27FC236}">
                        <a16:creationId xmlns:a16="http://schemas.microsoft.com/office/drawing/2014/main" id="{23FC7A77-23BE-2259-E1EF-098DA3A53AC3}"/>
                      </a:ext>
                    </a:extLst>
                  </p:cNvPr>
                  <p:cNvSpPr>
                    <a:spLocks/>
                  </p:cNvSpPr>
                  <p:nvPr/>
                </p:nvSpPr>
                <p:spPr>
                  <a:xfrm>
                    <a:off x="4734131"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57" name="Google Shape;1402;p44">
                    <a:extLst>
                      <a:ext uri="{FF2B5EF4-FFF2-40B4-BE49-F238E27FC236}">
                        <a16:creationId xmlns:a16="http://schemas.microsoft.com/office/drawing/2014/main" id="{1CD25CC1-4C11-B279-EE76-F5D510B0ADFE}"/>
                      </a:ext>
                    </a:extLst>
                  </p:cNvPr>
                  <p:cNvSpPr>
                    <a:spLocks/>
                  </p:cNvSpPr>
                  <p:nvPr/>
                </p:nvSpPr>
                <p:spPr>
                  <a:xfrm>
                    <a:off x="4982150" y="1846300"/>
                    <a:ext cx="108900" cy="27366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grpSp>
            <p:grpSp>
              <p:nvGrpSpPr>
                <p:cNvPr id="247" name="Google Shape;1403;p44">
                  <a:extLst>
                    <a:ext uri="{FF2B5EF4-FFF2-40B4-BE49-F238E27FC236}">
                      <a16:creationId xmlns:a16="http://schemas.microsoft.com/office/drawing/2014/main" id="{10016C7F-7616-9BBF-DE90-11BCDA54F161}"/>
                    </a:ext>
                  </a:extLst>
                </p:cNvPr>
                <p:cNvGrpSpPr>
                  <a:grpSpLocks/>
                </p:cNvGrpSpPr>
                <p:nvPr/>
              </p:nvGrpSpPr>
              <p:grpSpPr>
                <a:xfrm>
                  <a:off x="3095250" y="2604706"/>
                  <a:ext cx="2953500" cy="1189053"/>
                  <a:chOff x="5727509" y="2757106"/>
                  <a:chExt cx="2953500" cy="1189053"/>
                </a:xfrm>
                <a:grpFill/>
              </p:grpSpPr>
              <p:sp>
                <p:nvSpPr>
                  <p:cNvPr id="248" name="Google Shape;1404;p44">
                    <a:extLst>
                      <a:ext uri="{FF2B5EF4-FFF2-40B4-BE49-F238E27FC236}">
                        <a16:creationId xmlns:a16="http://schemas.microsoft.com/office/drawing/2014/main" id="{29449B87-25D8-4655-7F62-8F959791AED1}"/>
                      </a:ext>
                    </a:extLst>
                  </p:cNvPr>
                  <p:cNvSpPr>
                    <a:spLocks/>
                  </p:cNvSpPr>
                  <p:nvPr/>
                </p:nvSpPr>
                <p:spPr>
                  <a:xfrm>
                    <a:off x="5727509" y="3827359"/>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49" name="Google Shape;1405;p44">
                    <a:extLst>
                      <a:ext uri="{FF2B5EF4-FFF2-40B4-BE49-F238E27FC236}">
                        <a16:creationId xmlns:a16="http://schemas.microsoft.com/office/drawing/2014/main" id="{1DED1A04-965D-09D5-C104-F7BC98920D08}"/>
                      </a:ext>
                    </a:extLst>
                  </p:cNvPr>
                  <p:cNvSpPr>
                    <a:spLocks/>
                  </p:cNvSpPr>
                  <p:nvPr/>
                </p:nvSpPr>
                <p:spPr>
                  <a:xfrm>
                    <a:off x="5727509" y="3024670"/>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50" name="Google Shape;1406;p44">
                    <a:extLst>
                      <a:ext uri="{FF2B5EF4-FFF2-40B4-BE49-F238E27FC236}">
                        <a16:creationId xmlns:a16="http://schemas.microsoft.com/office/drawing/2014/main" id="{440CE978-F047-CDCF-AD78-2CF85CDC6E0C}"/>
                      </a:ext>
                    </a:extLst>
                  </p:cNvPr>
                  <p:cNvSpPr>
                    <a:spLocks/>
                  </p:cNvSpPr>
                  <p:nvPr/>
                </p:nvSpPr>
                <p:spPr>
                  <a:xfrm>
                    <a:off x="5727509" y="3292233"/>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51" name="Google Shape;1407;p44">
                    <a:extLst>
                      <a:ext uri="{FF2B5EF4-FFF2-40B4-BE49-F238E27FC236}">
                        <a16:creationId xmlns:a16="http://schemas.microsoft.com/office/drawing/2014/main" id="{CDA675C9-75EE-C0B3-6DB4-03C361B220D9}"/>
                      </a:ext>
                    </a:extLst>
                  </p:cNvPr>
                  <p:cNvSpPr>
                    <a:spLocks/>
                  </p:cNvSpPr>
                  <p:nvPr/>
                </p:nvSpPr>
                <p:spPr>
                  <a:xfrm>
                    <a:off x="5727509" y="3559796"/>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sp>
                <p:nvSpPr>
                  <p:cNvPr id="252" name="Google Shape;1408;p44">
                    <a:extLst>
                      <a:ext uri="{FF2B5EF4-FFF2-40B4-BE49-F238E27FC236}">
                        <a16:creationId xmlns:a16="http://schemas.microsoft.com/office/drawing/2014/main" id="{6CA98DC0-D9FC-48EF-A5DD-D7BDBDEF2D93}"/>
                      </a:ext>
                    </a:extLst>
                  </p:cNvPr>
                  <p:cNvSpPr>
                    <a:spLocks/>
                  </p:cNvSpPr>
                  <p:nvPr/>
                </p:nvSpPr>
                <p:spPr>
                  <a:xfrm>
                    <a:off x="5727509" y="2757106"/>
                    <a:ext cx="2953500" cy="118800"/>
                  </a:xfrm>
                  <a:prstGeom prst="roundRect">
                    <a:avLst>
                      <a:gd name="adj" fmla="val 50000"/>
                    </a:avLst>
                  </a:prstGeom>
                  <a:grpFill/>
                  <a:ln w="6350">
                    <a:noFill/>
                  </a:ln>
                </p:spPr>
                <p:txBody>
                  <a:bodyPr spcFirstLastPara="1" wrap="square" lIns="91425" tIns="91425" rIns="91425" bIns="91425" anchor="ctr" anchorCtr="0">
                    <a:noAutofit/>
                  </a:bodyPr>
                  <a:lstStyle/>
                  <a:p>
                    <a:endParaRPr>
                      <a:solidFill>
                        <a:prstClr val="white"/>
                      </a:solidFill>
                    </a:endParaRPr>
                  </a:p>
                </p:txBody>
              </p:sp>
            </p:grpSp>
          </p:grpSp>
          <p:sp>
            <p:nvSpPr>
              <p:cNvPr id="241" name="Google Shape;1409;p44">
                <a:extLst>
                  <a:ext uri="{FF2B5EF4-FFF2-40B4-BE49-F238E27FC236}">
                    <a16:creationId xmlns:a16="http://schemas.microsoft.com/office/drawing/2014/main" id="{E511D9E3-B24B-714B-90F2-DA9BE95C2F05}"/>
                  </a:ext>
                </a:extLst>
              </p:cNvPr>
              <p:cNvSpPr>
                <a:spLocks/>
              </p:cNvSpPr>
              <p:nvPr/>
            </p:nvSpPr>
            <p:spPr>
              <a:xfrm>
                <a:off x="2726885" y="2397907"/>
                <a:ext cx="727253" cy="726756"/>
              </a:xfrm>
              <a:prstGeom prst="rect">
                <a:avLst/>
              </a:prstGeom>
              <a:solidFill>
                <a:schemeClr val="accent1">
                  <a:lumMod val="60000"/>
                  <a:lumOff val="40000"/>
                </a:schemeClr>
              </a:solidFill>
              <a:ln w="6350">
                <a:noFill/>
              </a:ln>
            </p:spPr>
            <p:txBody>
              <a:bodyPr spcFirstLastPara="1" wrap="square" lIns="91425" tIns="91425" rIns="91425" bIns="91425" anchor="ctr" anchorCtr="0">
                <a:noAutofit/>
              </a:bodyPr>
              <a:lstStyle/>
              <a:p>
                <a:endParaRPr>
                  <a:solidFill>
                    <a:prstClr val="white"/>
                  </a:solidFill>
                </a:endParaRPr>
              </a:p>
            </p:txBody>
          </p:sp>
          <p:grpSp>
            <p:nvGrpSpPr>
              <p:cNvPr id="242" name="Google Shape;1412;p44">
                <a:extLst>
                  <a:ext uri="{FF2B5EF4-FFF2-40B4-BE49-F238E27FC236}">
                    <a16:creationId xmlns:a16="http://schemas.microsoft.com/office/drawing/2014/main" id="{5D9A2037-E279-8182-8685-0A12F4787A3A}"/>
                  </a:ext>
                </a:extLst>
              </p:cNvPr>
              <p:cNvGrpSpPr>
                <a:grpSpLocks/>
              </p:cNvGrpSpPr>
              <p:nvPr/>
            </p:nvGrpSpPr>
            <p:grpSpPr>
              <a:xfrm>
                <a:off x="2847439" y="2503355"/>
                <a:ext cx="486154" cy="515853"/>
                <a:chOff x="3674428" y="615515"/>
                <a:chExt cx="1324036" cy="1413347"/>
              </a:xfrm>
              <a:solidFill>
                <a:schemeClr val="accent1">
                  <a:lumMod val="60000"/>
                  <a:lumOff val="40000"/>
                </a:schemeClr>
              </a:solidFill>
            </p:grpSpPr>
            <p:sp>
              <p:nvSpPr>
                <p:cNvPr id="243" name="Google Shape;1413;p44">
                  <a:extLst>
                    <a:ext uri="{FF2B5EF4-FFF2-40B4-BE49-F238E27FC236}">
                      <a16:creationId xmlns:a16="http://schemas.microsoft.com/office/drawing/2014/main" id="{BA93570D-68BD-8D77-E8EB-9C2E39EB292B}"/>
                    </a:ext>
                  </a:extLst>
                </p:cNvPr>
                <p:cNvSpPr>
                  <a:spLocks/>
                </p:cNvSpPr>
                <p:nvPr/>
              </p:nvSpPr>
              <p:spPr>
                <a:xfrm>
                  <a:off x="4099055" y="615515"/>
                  <a:ext cx="474782" cy="1413347"/>
                </a:xfrm>
                <a:custGeom>
                  <a:avLst/>
                  <a:gdLst/>
                  <a:ahLst/>
                  <a:cxnLst/>
                  <a:rect l="l" t="t" r="r" b="b"/>
                  <a:pathLst>
                    <a:path w="20589" h="61290" fill="none" extrusionOk="0">
                      <a:moveTo>
                        <a:pt x="20589" y="30618"/>
                      </a:moveTo>
                      <a:cubicBezTo>
                        <a:pt x="20589" y="47546"/>
                        <a:pt x="15972" y="61289"/>
                        <a:pt x="10295" y="61289"/>
                      </a:cubicBezTo>
                      <a:cubicBezTo>
                        <a:pt x="4617" y="61289"/>
                        <a:pt x="0" y="47546"/>
                        <a:pt x="0" y="30618"/>
                      </a:cubicBezTo>
                      <a:cubicBezTo>
                        <a:pt x="0" y="13691"/>
                        <a:pt x="4617" y="0"/>
                        <a:pt x="10295" y="0"/>
                      </a:cubicBezTo>
                      <a:cubicBezTo>
                        <a:pt x="15972" y="0"/>
                        <a:pt x="20589" y="13691"/>
                        <a:pt x="20589" y="30618"/>
                      </a:cubicBezTo>
                      <a:close/>
                    </a:path>
                  </a:pathLst>
                </a:custGeom>
                <a:grpFill/>
                <a:ln w="6350" cap="flat" cmpd="sng">
                  <a:solidFill>
                    <a:schemeClr val="lt1"/>
                  </a:solidFill>
                  <a:prstDash val="solid"/>
                  <a:miter lim="53064"/>
                  <a:headEnd type="none" w="sm" len="sm"/>
                  <a:tailEnd type="none" w="sm" len="sm"/>
                </a:ln>
              </p:spPr>
              <p:txBody>
                <a:bodyPr spcFirstLastPara="1" wrap="square" lIns="91425" tIns="91425" rIns="91425" bIns="91425" anchor="ctr" anchorCtr="0">
                  <a:noAutofit/>
                </a:bodyPr>
                <a:lstStyle/>
                <a:p>
                  <a:endParaRPr>
                    <a:solidFill>
                      <a:prstClr val="white"/>
                    </a:solidFill>
                  </a:endParaRPr>
                </a:p>
              </p:txBody>
            </p:sp>
            <p:sp>
              <p:nvSpPr>
                <p:cNvPr id="244" name="Google Shape;1414;p44">
                  <a:extLst>
                    <a:ext uri="{FF2B5EF4-FFF2-40B4-BE49-F238E27FC236}">
                      <a16:creationId xmlns:a16="http://schemas.microsoft.com/office/drawing/2014/main" id="{3EA561DE-4F78-F198-17C8-47FD9DC0D022}"/>
                    </a:ext>
                  </a:extLst>
                </p:cNvPr>
                <p:cNvSpPr>
                  <a:spLocks/>
                </p:cNvSpPr>
                <p:nvPr/>
              </p:nvSpPr>
              <p:spPr>
                <a:xfrm>
                  <a:off x="3674428" y="823535"/>
                  <a:ext cx="1324036" cy="997294"/>
                </a:xfrm>
                <a:custGeom>
                  <a:avLst/>
                  <a:gdLst/>
                  <a:ahLst/>
                  <a:cxnLst/>
                  <a:rect l="l" t="t" r="r" b="b"/>
                  <a:pathLst>
                    <a:path w="57417" h="43248" fill="none" extrusionOk="0">
                      <a:moveTo>
                        <a:pt x="34386" y="13001"/>
                      </a:moveTo>
                      <a:cubicBezTo>
                        <a:pt x="48501" y="22340"/>
                        <a:pt x="57416" y="33749"/>
                        <a:pt x="54285" y="38472"/>
                      </a:cubicBezTo>
                      <a:cubicBezTo>
                        <a:pt x="51155" y="43247"/>
                        <a:pt x="37199" y="39533"/>
                        <a:pt x="23031" y="30194"/>
                      </a:cubicBezTo>
                      <a:cubicBezTo>
                        <a:pt x="8916" y="20854"/>
                        <a:pt x="1" y="9499"/>
                        <a:pt x="3132" y="4723"/>
                      </a:cubicBezTo>
                      <a:cubicBezTo>
                        <a:pt x="6262" y="0"/>
                        <a:pt x="20271" y="3715"/>
                        <a:pt x="34386" y="13001"/>
                      </a:cubicBezTo>
                      <a:close/>
                    </a:path>
                  </a:pathLst>
                </a:custGeom>
                <a:grpFill/>
                <a:ln w="6350" cap="flat" cmpd="sng">
                  <a:solidFill>
                    <a:schemeClr val="lt1"/>
                  </a:solidFill>
                  <a:prstDash val="solid"/>
                  <a:miter lim="53064"/>
                  <a:headEnd type="none" w="sm" len="sm"/>
                  <a:tailEnd type="none" w="sm" len="sm"/>
                </a:ln>
              </p:spPr>
              <p:txBody>
                <a:bodyPr spcFirstLastPara="1" wrap="square" lIns="91425" tIns="91425" rIns="91425" bIns="91425" anchor="ctr" anchorCtr="0">
                  <a:noAutofit/>
                </a:bodyPr>
                <a:lstStyle/>
                <a:p>
                  <a:endParaRPr>
                    <a:solidFill>
                      <a:prstClr val="white"/>
                    </a:solidFill>
                  </a:endParaRPr>
                </a:p>
              </p:txBody>
            </p:sp>
            <p:sp>
              <p:nvSpPr>
                <p:cNvPr id="245" name="Google Shape;1415;p44">
                  <a:extLst>
                    <a:ext uri="{FF2B5EF4-FFF2-40B4-BE49-F238E27FC236}">
                      <a16:creationId xmlns:a16="http://schemas.microsoft.com/office/drawing/2014/main" id="{AC3BBA58-858F-DBC9-1705-1928FF5C6705}"/>
                    </a:ext>
                  </a:extLst>
                </p:cNvPr>
                <p:cNvSpPr>
                  <a:spLocks/>
                </p:cNvSpPr>
                <p:nvPr/>
              </p:nvSpPr>
              <p:spPr>
                <a:xfrm>
                  <a:off x="3674428" y="823539"/>
                  <a:ext cx="1324036" cy="997299"/>
                </a:xfrm>
                <a:custGeom>
                  <a:avLst/>
                  <a:gdLst/>
                  <a:ahLst/>
                  <a:cxnLst/>
                  <a:rect l="l" t="t" r="r" b="b"/>
                  <a:pathLst>
                    <a:path w="57417" h="43248" fill="none" extrusionOk="0">
                      <a:moveTo>
                        <a:pt x="54285" y="4723"/>
                      </a:moveTo>
                      <a:cubicBezTo>
                        <a:pt x="57416" y="9499"/>
                        <a:pt x="48501" y="20854"/>
                        <a:pt x="34386" y="30194"/>
                      </a:cubicBezTo>
                      <a:cubicBezTo>
                        <a:pt x="20271" y="39533"/>
                        <a:pt x="6262" y="43247"/>
                        <a:pt x="3132" y="38472"/>
                      </a:cubicBezTo>
                      <a:cubicBezTo>
                        <a:pt x="1" y="33749"/>
                        <a:pt x="8916" y="22340"/>
                        <a:pt x="23031" y="13001"/>
                      </a:cubicBezTo>
                      <a:cubicBezTo>
                        <a:pt x="37199" y="3715"/>
                        <a:pt x="51155" y="0"/>
                        <a:pt x="54285" y="4723"/>
                      </a:cubicBezTo>
                      <a:close/>
                    </a:path>
                  </a:pathLst>
                </a:custGeom>
                <a:grpFill/>
                <a:ln w="6350" cap="flat" cmpd="sng">
                  <a:solidFill>
                    <a:schemeClr val="lt1"/>
                  </a:solidFill>
                  <a:prstDash val="solid"/>
                  <a:miter lim="53064"/>
                  <a:headEnd type="none" w="sm" len="sm"/>
                  <a:tailEnd type="none" w="sm" len="sm"/>
                </a:ln>
              </p:spPr>
              <p:txBody>
                <a:bodyPr spcFirstLastPara="1" wrap="square" lIns="91425" tIns="91425" rIns="91425" bIns="91425" anchor="ctr" anchorCtr="0">
                  <a:noAutofit/>
                </a:bodyPr>
                <a:lstStyle/>
                <a:p>
                  <a:endParaRPr>
                    <a:solidFill>
                      <a:prstClr val="white"/>
                    </a:solidFill>
                  </a:endParaRPr>
                </a:p>
              </p:txBody>
            </p:sp>
          </p:grpSp>
        </p:grpSp>
        <p:sp>
          <p:nvSpPr>
            <p:cNvPr id="238" name="592 Rectángulo">
              <a:extLst>
                <a:ext uri="{FF2B5EF4-FFF2-40B4-BE49-F238E27FC236}">
                  <a16:creationId xmlns:a16="http://schemas.microsoft.com/office/drawing/2014/main" id="{BA6E48BB-C0E0-E5F0-302D-5B090B438E04}"/>
                </a:ext>
              </a:extLst>
            </p:cNvPr>
            <p:cNvSpPr>
              <a:spLocks/>
            </p:cNvSpPr>
            <p:nvPr/>
          </p:nvSpPr>
          <p:spPr>
            <a:xfrm flipH="1">
              <a:off x="10917547" y="3710825"/>
              <a:ext cx="809093" cy="551519"/>
            </a:xfrm>
            <a:prstGeom prst="rect">
              <a:avLst/>
            </a:prstGeom>
          </p:spPr>
          <p:txBody>
            <a:bodyPr wrap="none" lIns="0" tIns="0" rIns="0" bIns="0">
              <a:spAutoFit/>
            </a:bodyPr>
            <a:lstStyle/>
            <a:p>
              <a:pPr algn="ctr" defTabSz="457200">
                <a:lnSpc>
                  <a:spcPts val="1300"/>
                </a:lnSpc>
                <a:defRPr/>
              </a:pPr>
              <a:r>
                <a:rPr lang="es-ES" sz="1200" b="1" dirty="0" err="1">
                  <a:solidFill>
                    <a:srgbClr val="11698C"/>
                  </a:solidFill>
                </a:rPr>
                <a:t>Classical</a:t>
              </a:r>
              <a:endParaRPr lang="es-ES" sz="1200" b="1" dirty="0">
                <a:solidFill>
                  <a:srgbClr val="11698C"/>
                </a:solidFill>
              </a:endParaRPr>
            </a:p>
            <a:p>
              <a:pPr algn="ctr" defTabSz="457200">
                <a:lnSpc>
                  <a:spcPts val="1300"/>
                </a:lnSpc>
                <a:defRPr/>
              </a:pPr>
              <a:r>
                <a:rPr lang="es-ES" sz="1200" b="1" dirty="0">
                  <a:solidFill>
                    <a:srgbClr val="11698C"/>
                  </a:solidFill>
                </a:rPr>
                <a:t>Hardware</a:t>
              </a:r>
            </a:p>
            <a:p>
              <a:pPr algn="ctr" defTabSz="457200">
                <a:lnSpc>
                  <a:spcPts val="1300"/>
                </a:lnSpc>
                <a:defRPr/>
              </a:pPr>
              <a:r>
                <a:rPr lang="es-ES" sz="1200" b="1" dirty="0" err="1">
                  <a:solidFill>
                    <a:srgbClr val="11698C"/>
                  </a:solidFill>
                </a:rPr>
                <a:t>Stack</a:t>
              </a:r>
              <a:endParaRPr lang="es-ES" sz="1200" b="1" dirty="0">
                <a:solidFill>
                  <a:srgbClr val="11698C"/>
                </a:solidFill>
              </a:endParaRPr>
            </a:p>
          </p:txBody>
        </p:sp>
        <p:sp>
          <p:nvSpPr>
            <p:cNvPr id="239" name="425 Rectángulo">
              <a:extLst>
                <a:ext uri="{FF2B5EF4-FFF2-40B4-BE49-F238E27FC236}">
                  <a16:creationId xmlns:a16="http://schemas.microsoft.com/office/drawing/2014/main" id="{AFB76DEB-7491-6329-4898-375515360248}"/>
                </a:ext>
              </a:extLst>
            </p:cNvPr>
            <p:cNvSpPr>
              <a:spLocks/>
            </p:cNvSpPr>
            <p:nvPr/>
          </p:nvSpPr>
          <p:spPr>
            <a:xfrm>
              <a:off x="6975588" y="3153056"/>
              <a:ext cx="783112" cy="367679"/>
            </a:xfrm>
            <a:prstGeom prst="rect">
              <a:avLst/>
            </a:prstGeom>
          </p:spPr>
          <p:txBody>
            <a:bodyPr wrap="none" lIns="0" tIns="0" rIns="0" bIns="0">
              <a:spAutoFit/>
            </a:bodyPr>
            <a:lstStyle/>
            <a:p>
              <a:pPr algn="ctr" defTabSz="457200">
                <a:lnSpc>
                  <a:spcPts val="1300"/>
                </a:lnSpc>
              </a:pPr>
              <a:r>
                <a:rPr lang="es-ES" sz="1200" b="1" dirty="0">
                  <a:solidFill>
                    <a:srgbClr val="11698C"/>
                  </a:solidFill>
                </a:rPr>
                <a:t>Quantum</a:t>
              </a:r>
            </a:p>
            <a:p>
              <a:pPr algn="ctr" defTabSz="457200">
                <a:lnSpc>
                  <a:spcPts val="1300"/>
                </a:lnSpc>
              </a:pPr>
              <a:r>
                <a:rPr lang="es-ES" sz="1200" b="1" dirty="0">
                  <a:solidFill>
                    <a:srgbClr val="11698C"/>
                  </a:solidFill>
                </a:rPr>
                <a:t>API</a:t>
              </a:r>
            </a:p>
          </p:txBody>
        </p:sp>
      </p:grpSp>
    </p:spTree>
    <p:extLst>
      <p:ext uri="{BB962C8B-B14F-4D97-AF65-F5344CB8AC3E}">
        <p14:creationId xmlns:p14="http://schemas.microsoft.com/office/powerpoint/2010/main" val="289302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1B2A41"/>
                </a:solidFill>
                <a:latin typeface="Calibri"/>
              </a:rPr>
              <a:t>The problem: many QPUs, many ways in</a:t>
            </a:r>
          </a:p>
        </p:txBody>
      </p:sp>
      <p:sp>
        <p:nvSpPr>
          <p:cNvPr id="3" name="Numero 1"/>
          <p:cNvSpPr/>
          <p:nvPr/>
        </p:nvSpPr>
        <p:spPr>
          <a:xfrm>
            <a:off x="685800" y="1645920"/>
            <a:ext cx="822960" cy="82296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ifra 1"/>
          <p:cNvSpPr txBox="1"/>
          <p:nvPr/>
        </p:nvSpPr>
        <p:spPr>
          <a:xfrm>
            <a:off x="685800" y="1783080"/>
            <a:ext cx="822960" cy="548640"/>
          </a:xfrm>
          <a:prstGeom prst="rect">
            <a:avLst/>
          </a:prstGeom>
          <a:noFill/>
        </p:spPr>
        <p:txBody>
          <a:bodyPr wrap="square" lIns="45720" rIns="45720" anchor="t">
            <a:spAutoFit/>
          </a:bodyPr>
          <a:lstStyle/>
          <a:p>
            <a:pPr algn="ctr">
              <a:spcAft>
                <a:spcPts val="1050"/>
              </a:spcAft>
            </a:pPr>
            <a:r>
              <a:rPr sz="3000" b="1">
                <a:solidFill>
                  <a:srgbClr val="FFFFFF"/>
                </a:solidFill>
                <a:latin typeface="Calibri"/>
              </a:rPr>
              <a:t>1</a:t>
            </a:r>
          </a:p>
        </p:txBody>
      </p:sp>
      <p:sp>
        <p:nvSpPr>
          <p:cNvPr id="5" name="Texto 1"/>
          <p:cNvSpPr txBox="1"/>
          <p:nvPr/>
        </p:nvSpPr>
        <p:spPr>
          <a:xfrm>
            <a:off x="1828800" y="1645920"/>
            <a:ext cx="9601200" cy="914400"/>
          </a:xfrm>
          <a:prstGeom prst="rect">
            <a:avLst/>
          </a:prstGeom>
          <a:noFill/>
        </p:spPr>
        <p:txBody>
          <a:bodyPr wrap="square" lIns="45720" rIns="45720" anchor="ctr">
            <a:spAutoFit/>
          </a:bodyPr>
          <a:lstStyle/>
          <a:p>
            <a:pPr algn="l">
              <a:spcAft>
                <a:spcPts val="910"/>
              </a:spcAft>
            </a:pPr>
            <a:r>
              <a:rPr sz="2600" b="0">
                <a:solidFill>
                  <a:srgbClr val="1B2A41"/>
                </a:solidFill>
                <a:latin typeface="Calibri"/>
              </a:rPr>
              <a:t>Every centre integrates its quantum processors in its own way.</a:t>
            </a:r>
          </a:p>
        </p:txBody>
      </p:sp>
      <p:sp>
        <p:nvSpPr>
          <p:cNvPr id="6" name="Numero 2"/>
          <p:cNvSpPr/>
          <p:nvPr/>
        </p:nvSpPr>
        <p:spPr>
          <a:xfrm>
            <a:off x="685800" y="3017520"/>
            <a:ext cx="822960" cy="82296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Cifra 2"/>
          <p:cNvSpPr txBox="1"/>
          <p:nvPr/>
        </p:nvSpPr>
        <p:spPr>
          <a:xfrm>
            <a:off x="685800" y="3154680"/>
            <a:ext cx="822960" cy="548640"/>
          </a:xfrm>
          <a:prstGeom prst="rect">
            <a:avLst/>
          </a:prstGeom>
          <a:noFill/>
        </p:spPr>
        <p:txBody>
          <a:bodyPr wrap="square" lIns="45720" rIns="45720" anchor="t">
            <a:spAutoFit/>
          </a:bodyPr>
          <a:lstStyle/>
          <a:p>
            <a:pPr algn="ctr">
              <a:spcAft>
                <a:spcPts val="1050"/>
              </a:spcAft>
            </a:pPr>
            <a:r>
              <a:rPr sz="3000" b="1">
                <a:solidFill>
                  <a:srgbClr val="FFFFFF"/>
                </a:solidFill>
                <a:latin typeface="Calibri"/>
              </a:rPr>
              <a:t>2</a:t>
            </a:r>
          </a:p>
        </p:txBody>
      </p:sp>
      <p:sp>
        <p:nvSpPr>
          <p:cNvPr id="8" name="Texto 2"/>
          <p:cNvSpPr txBox="1"/>
          <p:nvPr/>
        </p:nvSpPr>
        <p:spPr>
          <a:xfrm>
            <a:off x="1828800" y="3017520"/>
            <a:ext cx="9601200" cy="914400"/>
          </a:xfrm>
          <a:prstGeom prst="rect">
            <a:avLst/>
          </a:prstGeom>
          <a:noFill/>
        </p:spPr>
        <p:txBody>
          <a:bodyPr wrap="square" lIns="45720" rIns="45720" anchor="ctr">
            <a:spAutoFit/>
          </a:bodyPr>
          <a:lstStyle/>
          <a:p>
            <a:pPr algn="l">
              <a:spcAft>
                <a:spcPts val="910"/>
              </a:spcAft>
            </a:pPr>
            <a:r>
              <a:rPr sz="2600" b="0">
                <a:solidFill>
                  <a:srgbClr val="1B2A41"/>
                </a:solidFill>
                <a:latin typeface="Calibri"/>
              </a:rPr>
              <a:t>European users and software need one way to reach many systems (EuroHPC quantum sites, QEX).</a:t>
            </a:r>
          </a:p>
        </p:txBody>
      </p:sp>
      <p:sp>
        <p:nvSpPr>
          <p:cNvPr id="9" name="Numero 3"/>
          <p:cNvSpPr/>
          <p:nvPr/>
        </p:nvSpPr>
        <p:spPr>
          <a:xfrm>
            <a:off x="685800" y="4389120"/>
            <a:ext cx="822960" cy="82296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Cifra 3"/>
          <p:cNvSpPr txBox="1"/>
          <p:nvPr/>
        </p:nvSpPr>
        <p:spPr>
          <a:xfrm>
            <a:off x="685800" y="4526280"/>
            <a:ext cx="822960" cy="548640"/>
          </a:xfrm>
          <a:prstGeom prst="rect">
            <a:avLst/>
          </a:prstGeom>
          <a:noFill/>
        </p:spPr>
        <p:txBody>
          <a:bodyPr wrap="square" lIns="45720" rIns="45720" anchor="t">
            <a:spAutoFit/>
          </a:bodyPr>
          <a:lstStyle/>
          <a:p>
            <a:pPr algn="ctr">
              <a:spcAft>
                <a:spcPts val="1050"/>
              </a:spcAft>
            </a:pPr>
            <a:r>
              <a:rPr sz="3000" b="1">
                <a:solidFill>
                  <a:srgbClr val="FFFFFF"/>
                </a:solidFill>
                <a:latin typeface="Calibri"/>
              </a:rPr>
              <a:t>3</a:t>
            </a:r>
          </a:p>
        </p:txBody>
      </p:sp>
      <p:sp>
        <p:nvSpPr>
          <p:cNvPr id="11" name="Texto 3"/>
          <p:cNvSpPr txBox="1"/>
          <p:nvPr/>
        </p:nvSpPr>
        <p:spPr>
          <a:xfrm>
            <a:off x="1828800" y="4389120"/>
            <a:ext cx="9601200" cy="914400"/>
          </a:xfrm>
          <a:prstGeom prst="rect">
            <a:avLst/>
          </a:prstGeom>
          <a:noFill/>
        </p:spPr>
        <p:txBody>
          <a:bodyPr wrap="square" lIns="45720" rIns="45720" anchor="ctr">
            <a:spAutoFit/>
          </a:bodyPr>
          <a:lstStyle/>
          <a:p>
            <a:pPr algn="l">
              <a:spcAft>
                <a:spcPts val="910"/>
              </a:spcAft>
            </a:pPr>
            <a:r>
              <a:rPr sz="2600" b="0">
                <a:solidFill>
                  <a:srgbClr val="1B2A41"/>
                </a:solidFill>
                <a:latin typeface="Calibri"/>
              </a:rPr>
              <a:t>A common interface lets software and benchmarks move between machines and between centres.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Titulo"/>
          <p:cNvSpPr txBox="1"/>
          <p:nvPr/>
        </p:nvSpPr>
        <p:spPr>
          <a:xfrm>
            <a:off x="640080" y="457200"/>
            <a:ext cx="10881360" cy="868680"/>
          </a:xfrm>
          <a:prstGeom prst="rect">
            <a:avLst/>
          </a:prstGeom>
          <a:noFill/>
          <a:ln>
            <a:noFill/>
          </a:ln>
        </p:spPr>
        <p:txBody>
          <a:bodyPr wrap="square" lIns="45720" tIns="45720" rIns="45720" bIns="45720" anchor="t"/>
          <a:lstStyle/>
          <a:p>
            <a:pPr algn="l">
              <a:spcAft>
                <a:spcPts val="0"/>
              </a:spcAft>
            </a:pPr>
            <a:r>
              <a:rPr lang="en-US" sz="3600" b="1" dirty="0">
                <a:solidFill>
                  <a:srgbClr val="1B2A41"/>
                </a:solidFill>
                <a:latin typeface="Calibri"/>
              </a:rPr>
              <a:t>MQSS: the Munich Quantum Software Stack</a:t>
            </a:r>
          </a:p>
        </p:txBody>
      </p:sp>
      <p:sp>
        <p:nvSpPr>
          <p:cNvPr id="202" name="Num 1"/>
          <p:cNvSpPr/>
          <p:nvPr/>
        </p:nvSpPr>
        <p:spPr>
          <a:xfrm>
            <a:off x="685800" y="1645920"/>
            <a:ext cx="457200" cy="457200"/>
          </a:xfrm>
          <a:prstGeom prst="ellipse">
            <a:avLst/>
          </a:prstGeom>
          <a:solidFill>
            <a:srgbClr val="1B8A9A"/>
          </a:solidFill>
          <a:ln>
            <a:noFill/>
          </a:ln>
        </p:spPr>
        <p:txBody>
          <a:bodyPr wrap="square" lIns="0" tIns="45720" rIns="0" bIns="45720" anchor="ctr"/>
          <a:lstStyle/>
          <a:p>
            <a:pPr algn="ctr">
              <a:spcAft>
                <a:spcPts val="0"/>
              </a:spcAft>
            </a:pPr>
            <a:r>
              <a:rPr lang="en-US" sz="1600" b="1">
                <a:solidFill>
                  <a:srgbClr val="FFFFFF"/>
                </a:solidFill>
                <a:latin typeface="Calibri"/>
              </a:rPr>
              <a:t>1</a:t>
            </a:r>
          </a:p>
        </p:txBody>
      </p:sp>
      <p:sp>
        <p:nvSpPr>
          <p:cNvPr id="203" name="Objetivo 1"/>
          <p:cNvSpPr txBox="1"/>
          <p:nvPr/>
        </p:nvSpPr>
        <p:spPr>
          <a:xfrm>
            <a:off x="1280160" y="1554480"/>
            <a:ext cx="4206240" cy="685800"/>
          </a:xfrm>
          <a:prstGeom prst="rect">
            <a:avLst/>
          </a:prstGeom>
          <a:noFill/>
          <a:ln>
            <a:noFill/>
          </a:ln>
        </p:spPr>
        <p:txBody>
          <a:bodyPr wrap="square" lIns="0" tIns="45720" rIns="0" bIns="45720" anchor="t"/>
          <a:lstStyle/>
          <a:p>
            <a:pPr algn="l">
              <a:spcAft>
                <a:spcPts val="100"/>
              </a:spcAft>
            </a:pPr>
            <a:r>
              <a:rPr lang="en-US" sz="1800" b="1">
                <a:solidFill>
                  <a:srgbClr val="1B2A41"/>
                </a:solidFill>
                <a:latin typeface="Calibri"/>
              </a:rPr>
              <a:t>One stack, many QPUs</a:t>
            </a:r>
          </a:p>
          <a:p>
            <a:pPr algn="l">
              <a:spcAft>
                <a:spcPts val="0"/>
              </a:spcAft>
            </a:pPr>
            <a:r>
              <a:rPr lang="en-US" sz="1400" b="0">
                <a:solidFill>
                  <a:srgbClr val="4A5A70"/>
                </a:solidFill>
                <a:latin typeface="Calibri"/>
              </a:rPr>
              <a:t>a single access point, whatever the QPU technology</a:t>
            </a:r>
          </a:p>
        </p:txBody>
      </p:sp>
      <p:sp>
        <p:nvSpPr>
          <p:cNvPr id="204" name="Num 2"/>
          <p:cNvSpPr/>
          <p:nvPr/>
        </p:nvSpPr>
        <p:spPr>
          <a:xfrm>
            <a:off x="685800" y="2514600"/>
            <a:ext cx="457200" cy="457200"/>
          </a:xfrm>
          <a:prstGeom prst="ellipse">
            <a:avLst/>
          </a:prstGeom>
          <a:solidFill>
            <a:srgbClr val="1B8A9A"/>
          </a:solidFill>
          <a:ln>
            <a:noFill/>
          </a:ln>
        </p:spPr>
        <p:txBody>
          <a:bodyPr wrap="square" lIns="0" tIns="45720" rIns="0" bIns="45720" anchor="ctr"/>
          <a:lstStyle/>
          <a:p>
            <a:pPr algn="ctr">
              <a:spcAft>
                <a:spcPts val="0"/>
              </a:spcAft>
            </a:pPr>
            <a:r>
              <a:rPr lang="en-US" sz="1600" b="1">
                <a:solidFill>
                  <a:srgbClr val="FFFFFF"/>
                </a:solidFill>
                <a:latin typeface="Calibri"/>
              </a:rPr>
              <a:t>2</a:t>
            </a:r>
          </a:p>
        </p:txBody>
      </p:sp>
      <p:sp>
        <p:nvSpPr>
          <p:cNvPr id="205" name="Objetivo 2"/>
          <p:cNvSpPr txBox="1"/>
          <p:nvPr/>
        </p:nvSpPr>
        <p:spPr>
          <a:xfrm>
            <a:off x="1280160" y="2423160"/>
            <a:ext cx="4206240" cy="685800"/>
          </a:xfrm>
          <a:prstGeom prst="rect">
            <a:avLst/>
          </a:prstGeom>
          <a:noFill/>
          <a:ln>
            <a:noFill/>
          </a:ln>
        </p:spPr>
        <p:txBody>
          <a:bodyPr wrap="square" lIns="0" tIns="45720" rIns="0" bIns="45720" anchor="t"/>
          <a:lstStyle/>
          <a:p>
            <a:pPr algn="l">
              <a:spcAft>
                <a:spcPts val="100"/>
              </a:spcAft>
            </a:pPr>
            <a:r>
              <a:rPr lang="en-US" sz="1800" b="1">
                <a:solidFill>
                  <a:srgbClr val="1B2A41"/>
                </a:solidFill>
                <a:latin typeface="Calibri"/>
              </a:rPr>
              <a:t>Calibration-aware</a:t>
            </a:r>
          </a:p>
          <a:p>
            <a:pPr algn="l">
              <a:spcAft>
                <a:spcPts val="0"/>
              </a:spcAft>
            </a:pPr>
            <a:r>
              <a:rPr lang="en-US" sz="1400" b="0">
                <a:solidFill>
                  <a:srgbClr val="4A5A70"/>
                </a:solidFill>
                <a:latin typeface="Calibri"/>
              </a:rPr>
              <a:t>compilation uses up-to-date device data</a:t>
            </a:r>
          </a:p>
        </p:txBody>
      </p:sp>
      <p:sp>
        <p:nvSpPr>
          <p:cNvPr id="206" name="Num 3"/>
          <p:cNvSpPr/>
          <p:nvPr/>
        </p:nvSpPr>
        <p:spPr>
          <a:xfrm>
            <a:off x="685800" y="3383280"/>
            <a:ext cx="457200" cy="457200"/>
          </a:xfrm>
          <a:prstGeom prst="ellipse">
            <a:avLst/>
          </a:prstGeom>
          <a:solidFill>
            <a:srgbClr val="1B8A9A"/>
          </a:solidFill>
          <a:ln>
            <a:noFill/>
          </a:ln>
        </p:spPr>
        <p:txBody>
          <a:bodyPr wrap="square" lIns="0" tIns="45720" rIns="0" bIns="45720" anchor="ctr"/>
          <a:lstStyle/>
          <a:p>
            <a:pPr algn="ctr">
              <a:spcAft>
                <a:spcPts val="0"/>
              </a:spcAft>
            </a:pPr>
            <a:r>
              <a:rPr lang="en-US" sz="1600" b="1">
                <a:solidFill>
                  <a:srgbClr val="FFFFFF"/>
                </a:solidFill>
                <a:latin typeface="Calibri"/>
              </a:rPr>
              <a:t>3</a:t>
            </a:r>
          </a:p>
        </p:txBody>
      </p:sp>
      <p:sp>
        <p:nvSpPr>
          <p:cNvPr id="207" name="Objetivo 3"/>
          <p:cNvSpPr txBox="1"/>
          <p:nvPr/>
        </p:nvSpPr>
        <p:spPr>
          <a:xfrm>
            <a:off x="1280160" y="3291840"/>
            <a:ext cx="4206240" cy="685800"/>
          </a:xfrm>
          <a:prstGeom prst="rect">
            <a:avLst/>
          </a:prstGeom>
          <a:noFill/>
          <a:ln>
            <a:noFill/>
          </a:ln>
        </p:spPr>
        <p:txBody>
          <a:bodyPr wrap="square" lIns="0" tIns="45720" rIns="0" bIns="45720" anchor="t"/>
          <a:lstStyle/>
          <a:p>
            <a:pPr algn="l">
              <a:spcAft>
                <a:spcPts val="100"/>
              </a:spcAft>
            </a:pPr>
            <a:r>
              <a:rPr lang="en-US" sz="1800" b="1">
                <a:solidFill>
                  <a:srgbClr val="1B2A41"/>
                </a:solidFill>
                <a:latin typeface="Calibri"/>
              </a:rPr>
              <a:t>Built for HPC</a:t>
            </a:r>
          </a:p>
          <a:p>
            <a:pPr algn="l">
              <a:spcAft>
                <a:spcPts val="0"/>
              </a:spcAft>
            </a:pPr>
            <a:r>
              <a:rPr lang="en-US" sz="1400" b="0">
                <a:solidFill>
                  <a:srgbClr val="4A5A70"/>
                </a:solidFill>
                <a:latin typeface="Calibri"/>
              </a:rPr>
              <a:t>deep integration with the classical supercomputer</a:t>
            </a:r>
          </a:p>
        </p:txBody>
      </p:sp>
      <p:sp>
        <p:nvSpPr>
          <p:cNvPr id="208" name="Num 4"/>
          <p:cNvSpPr/>
          <p:nvPr/>
        </p:nvSpPr>
        <p:spPr>
          <a:xfrm>
            <a:off x="685800" y="4251960"/>
            <a:ext cx="457200" cy="457200"/>
          </a:xfrm>
          <a:prstGeom prst="ellipse">
            <a:avLst/>
          </a:prstGeom>
          <a:solidFill>
            <a:srgbClr val="1B8A9A"/>
          </a:solidFill>
          <a:ln>
            <a:noFill/>
          </a:ln>
        </p:spPr>
        <p:txBody>
          <a:bodyPr wrap="square" lIns="0" tIns="45720" rIns="0" bIns="45720" anchor="ctr"/>
          <a:lstStyle/>
          <a:p>
            <a:pPr algn="ctr">
              <a:spcAft>
                <a:spcPts val="0"/>
              </a:spcAft>
            </a:pPr>
            <a:r>
              <a:rPr lang="en-US" sz="1600" b="1">
                <a:solidFill>
                  <a:srgbClr val="FFFFFF"/>
                </a:solidFill>
                <a:latin typeface="Calibri"/>
              </a:rPr>
              <a:t>4</a:t>
            </a:r>
          </a:p>
        </p:txBody>
      </p:sp>
      <p:sp>
        <p:nvSpPr>
          <p:cNvPr id="209" name="Objetivo 4"/>
          <p:cNvSpPr txBox="1"/>
          <p:nvPr/>
        </p:nvSpPr>
        <p:spPr>
          <a:xfrm>
            <a:off x="1280160" y="4160520"/>
            <a:ext cx="4206240" cy="685800"/>
          </a:xfrm>
          <a:prstGeom prst="rect">
            <a:avLst/>
          </a:prstGeom>
          <a:noFill/>
          <a:ln>
            <a:noFill/>
          </a:ln>
        </p:spPr>
        <p:txBody>
          <a:bodyPr wrap="square" lIns="0" tIns="45720" rIns="0" bIns="45720" anchor="t"/>
          <a:lstStyle/>
          <a:p>
            <a:pPr algn="l">
              <a:spcAft>
                <a:spcPts val="100"/>
              </a:spcAft>
            </a:pPr>
            <a:r>
              <a:rPr lang="en-US" sz="1800" b="1">
                <a:solidFill>
                  <a:srgbClr val="1B2A41"/>
                </a:solidFill>
                <a:latin typeface="Calibri"/>
              </a:rPr>
              <a:t>Open source</a:t>
            </a:r>
          </a:p>
          <a:p>
            <a:pPr algn="l">
              <a:spcAft>
                <a:spcPts val="0"/>
              </a:spcAft>
            </a:pPr>
            <a:r>
              <a:rPr lang="en-US" sz="1400" b="0">
                <a:solidFill>
                  <a:srgbClr val="4A5A70"/>
                </a:solidFill>
                <a:latin typeface="Calibri"/>
              </a:rPr>
              <a:t>QDMI and the Munich Quantum Toolkit (MQT)</a:t>
            </a:r>
          </a:p>
        </p:txBody>
      </p:sp>
      <p:sp>
        <p:nvSpPr>
          <p:cNvPr id="210" name="Capa usuarios"/>
          <p:cNvSpPr/>
          <p:nvPr/>
        </p:nvSpPr>
        <p:spPr>
          <a:xfrm>
            <a:off x="6035040" y="1508760"/>
            <a:ext cx="5440680" cy="731520"/>
          </a:xfrm>
          <a:prstGeom prst="roundRect">
            <a:avLst>
              <a:gd name="adj" fmla="val 8000"/>
            </a:avLst>
          </a:prstGeom>
          <a:solidFill>
            <a:srgbClr val="FFFFFF"/>
          </a:solidFill>
          <a:ln w="12700">
            <a:solidFill>
              <a:srgbClr val="D9E2EC"/>
            </a:solidFill>
          </a:ln>
        </p:spPr>
        <p:txBody>
          <a:bodyPr wrap="square" lIns="137160" tIns="45720" rIns="137160" bIns="45720" anchor="ctr"/>
          <a:lstStyle/>
          <a:p>
            <a:pPr algn="ctr">
              <a:spcAft>
                <a:spcPts val="60"/>
              </a:spcAft>
            </a:pPr>
            <a:r>
              <a:rPr lang="en-US" sz="1600" b="1">
                <a:solidFill>
                  <a:srgbClr val="1B8A9A"/>
                </a:solidFill>
                <a:latin typeface="Calibri"/>
              </a:rPr>
              <a:t>Users</a:t>
            </a:r>
          </a:p>
          <a:p>
            <a:pPr algn="ctr">
              <a:spcAft>
                <a:spcPts val="0"/>
              </a:spcAft>
            </a:pPr>
            <a:r>
              <a:rPr lang="en-US" sz="1500" b="0">
                <a:solidFill>
                  <a:srgbClr val="1B2A41"/>
                </a:solidFill>
                <a:latin typeface="Calibri"/>
              </a:rPr>
              <a:t>web portal · command line · hybrid HPC jobs</a:t>
            </a:r>
          </a:p>
        </p:txBody>
      </p:sp>
      <p:cxnSp>
        <p:nvCxnSpPr>
          <p:cNvPr id="211" name="Flecha pila"/>
          <p:cNvCxnSpPr/>
          <p:nvPr/>
        </p:nvCxnSpPr>
        <p:spPr>
          <a:xfrm>
            <a:off x="8755380" y="2258568"/>
            <a:ext cx="0" cy="256031"/>
          </a:xfrm>
          <a:prstGeom prst="line">
            <a:avLst/>
          </a:prstGeom>
          <a:ln w="22225">
            <a:solidFill>
              <a:srgbClr val="1B2A41"/>
            </a:solidFill>
            <a:tailEnd type="triangle"/>
          </a:ln>
        </p:spPr>
      </p:cxnSp>
      <p:sp>
        <p:nvSpPr>
          <p:cNvPr id="212" name="Capa MQSS"/>
          <p:cNvSpPr/>
          <p:nvPr/>
        </p:nvSpPr>
        <p:spPr>
          <a:xfrm>
            <a:off x="6035040" y="2532888"/>
            <a:ext cx="5440680" cy="868680"/>
          </a:xfrm>
          <a:prstGeom prst="roundRect">
            <a:avLst>
              <a:gd name="adj" fmla="val 8000"/>
            </a:avLst>
          </a:prstGeom>
          <a:solidFill>
            <a:srgbClr val="EAF4F5"/>
          </a:solidFill>
          <a:ln w="19050">
            <a:solidFill>
              <a:srgbClr val="1B8A9A"/>
            </a:solidFill>
          </a:ln>
        </p:spPr>
        <p:txBody>
          <a:bodyPr wrap="square" lIns="137160" tIns="45720" rIns="137160" bIns="45720" anchor="ctr"/>
          <a:lstStyle/>
          <a:p>
            <a:pPr algn="ctr">
              <a:spcAft>
                <a:spcPts val="60"/>
              </a:spcAft>
            </a:pPr>
            <a:r>
              <a:rPr lang="en-US" sz="1600" b="1">
                <a:solidFill>
                  <a:srgbClr val="1B8A9A"/>
                </a:solidFill>
                <a:latin typeface="Calibri"/>
              </a:rPr>
              <a:t>MQSS</a:t>
            </a:r>
          </a:p>
          <a:p>
            <a:pPr algn="ctr">
              <a:spcAft>
                <a:spcPts val="0"/>
              </a:spcAft>
            </a:pPr>
            <a:r>
              <a:rPr lang="en-US" sz="1500" b="0">
                <a:solidFill>
                  <a:srgbClr val="1B2A41"/>
                </a:solidFill>
                <a:latin typeface="Calibri"/>
              </a:rPr>
              <a:t>compilation and optimisation (MQT) · scheduling · HPC integration</a:t>
            </a:r>
          </a:p>
        </p:txBody>
      </p:sp>
      <p:cxnSp>
        <p:nvCxnSpPr>
          <p:cNvPr id="213" name="Flecha pila"/>
          <p:cNvCxnSpPr/>
          <p:nvPr/>
        </p:nvCxnSpPr>
        <p:spPr>
          <a:xfrm>
            <a:off x="8755380" y="3419856"/>
            <a:ext cx="0" cy="256031"/>
          </a:xfrm>
          <a:prstGeom prst="line">
            <a:avLst/>
          </a:prstGeom>
          <a:ln w="22225">
            <a:solidFill>
              <a:srgbClr val="1B2A41"/>
            </a:solidFill>
            <a:tailEnd type="triangle"/>
          </a:ln>
        </p:spPr>
      </p:cxnSp>
      <p:sp>
        <p:nvSpPr>
          <p:cNvPr id="214" name="Capa QDMI"/>
          <p:cNvSpPr/>
          <p:nvPr/>
        </p:nvSpPr>
        <p:spPr>
          <a:xfrm>
            <a:off x="6035040" y="3694176"/>
            <a:ext cx="5440680" cy="502920"/>
          </a:xfrm>
          <a:prstGeom prst="rect">
            <a:avLst/>
          </a:prstGeom>
          <a:solidFill>
            <a:srgbClr val="1B8A9A"/>
          </a:solidFill>
          <a:ln>
            <a:noFill/>
          </a:ln>
        </p:spPr>
        <p:txBody>
          <a:bodyPr wrap="square" lIns="137160" tIns="45720" rIns="137160" bIns="45720" anchor="ctr"/>
          <a:lstStyle/>
          <a:p>
            <a:pPr algn="ctr">
              <a:spcAft>
                <a:spcPts val="0"/>
              </a:spcAft>
            </a:pPr>
            <a:r>
              <a:rPr lang="en-US" sz="1800" b="1">
                <a:solidFill>
                  <a:srgbClr val="FFFFFF"/>
                </a:solidFill>
                <a:latin typeface="Calibri"/>
              </a:rPr>
              <a:t>QDMI</a:t>
            </a:r>
            <a:r>
              <a:rPr lang="en-US" sz="1500" b="0">
                <a:solidFill>
                  <a:srgbClr val="FFFFFF"/>
                </a:solidFill>
                <a:latin typeface="Calibri"/>
              </a:rPr>
              <a:t>   one interface to every device</a:t>
            </a:r>
          </a:p>
        </p:txBody>
      </p:sp>
      <p:cxnSp>
        <p:nvCxnSpPr>
          <p:cNvPr id="215" name="Flecha pila"/>
          <p:cNvCxnSpPr/>
          <p:nvPr/>
        </p:nvCxnSpPr>
        <p:spPr>
          <a:xfrm>
            <a:off x="8755380" y="4215384"/>
            <a:ext cx="0" cy="256031"/>
          </a:xfrm>
          <a:prstGeom prst="line">
            <a:avLst/>
          </a:prstGeom>
          <a:ln w="22225">
            <a:solidFill>
              <a:srgbClr val="1B2A41"/>
            </a:solidFill>
            <a:tailEnd type="triangle"/>
          </a:ln>
        </p:spPr>
      </p:cxnSp>
      <p:sp>
        <p:nvSpPr>
          <p:cNvPr id="216" name="Capa QPUs"/>
          <p:cNvSpPr/>
          <p:nvPr/>
        </p:nvSpPr>
        <p:spPr>
          <a:xfrm>
            <a:off x="6035040" y="4489704"/>
            <a:ext cx="5440680" cy="731520"/>
          </a:xfrm>
          <a:prstGeom prst="roundRect">
            <a:avLst>
              <a:gd name="adj" fmla="val 8000"/>
            </a:avLst>
          </a:prstGeom>
          <a:solidFill>
            <a:srgbClr val="FFFFFF"/>
          </a:solidFill>
          <a:ln w="12700">
            <a:solidFill>
              <a:srgbClr val="D9E2EC"/>
            </a:solidFill>
          </a:ln>
        </p:spPr>
        <p:txBody>
          <a:bodyPr wrap="square" lIns="137160" tIns="45720" rIns="137160" bIns="45720" anchor="ctr"/>
          <a:lstStyle/>
          <a:p>
            <a:pPr algn="ctr">
              <a:spcAft>
                <a:spcPts val="60"/>
              </a:spcAft>
            </a:pPr>
            <a:r>
              <a:rPr lang="en-US" sz="1600" b="1">
                <a:solidFill>
                  <a:srgbClr val="1B8A9A"/>
                </a:solidFill>
                <a:latin typeface="Calibri"/>
              </a:rPr>
              <a:t>QPUs</a:t>
            </a:r>
          </a:p>
          <a:p>
            <a:pPr algn="ctr">
              <a:spcAft>
                <a:spcPts val="0"/>
              </a:spcAft>
            </a:pPr>
            <a:r>
              <a:rPr lang="en-US" sz="1500" b="0">
                <a:solidFill>
                  <a:srgbClr val="1B2A41"/>
                </a:solidFill>
                <a:latin typeface="Calibri"/>
              </a:rPr>
              <a:t>LRZ: Q-Exa, Euro-Q-Exa · CESGA: QMIO (this work)</a:t>
            </a:r>
          </a:p>
        </p:txBody>
      </p:sp>
      <p:sp>
        <p:nvSpPr>
          <p:cNvPr id="217" name="Quien"/>
          <p:cNvSpPr txBox="1"/>
          <p:nvPr/>
        </p:nvSpPr>
        <p:spPr>
          <a:xfrm>
            <a:off x="640080" y="5349240"/>
            <a:ext cx="10881360" cy="365760"/>
          </a:xfrm>
          <a:prstGeom prst="rect">
            <a:avLst/>
          </a:prstGeom>
          <a:noFill/>
          <a:ln>
            <a:noFill/>
          </a:ln>
        </p:spPr>
        <p:txBody>
          <a:bodyPr wrap="square" lIns="0" tIns="45720" rIns="0" bIns="45720" anchor="t"/>
          <a:lstStyle/>
          <a:p>
            <a:pPr algn="l">
              <a:spcAft>
                <a:spcPts val="0"/>
              </a:spcAft>
            </a:pPr>
            <a:r>
              <a:rPr lang="en-US" sz="1100" b="0">
                <a:solidFill>
                  <a:srgbClr val="4A5A70"/>
                </a:solidFill>
                <a:latin typeface="Calibri"/>
              </a:rPr>
              <a:t>Developed in Munich Quantum Valley by LRZ and TUM (CDA, CAPS) in the Q-DESSI consortium · In production at LRZ · Source: munich-quantum-valley.de/research/research-areas/mqss</a:t>
            </a:r>
          </a:p>
        </p:txBody>
      </p:sp>
      <p:pic>
        <p:nvPicPr>
          <p:cNvPr id="2050" name="Picture 2" descr="Munich Quantum Software Stack (MQSS) | Munich Quantum Vall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4363" y="270223"/>
            <a:ext cx="2542053" cy="945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23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1B2A41"/>
                </a:solidFill>
                <a:latin typeface="Calibri"/>
              </a:rPr>
              <a:t>QDMI: a common interface for European QPUs</a:t>
            </a:r>
          </a:p>
        </p:txBody>
      </p:sp>
      <p:sp>
        <p:nvSpPr>
          <p:cNvPr id="12" name="Adopcion 1"/>
          <p:cNvSpPr/>
          <p:nvPr/>
        </p:nvSpPr>
        <p:spPr>
          <a:xfrm>
            <a:off x="822960" y="4892040"/>
            <a:ext cx="3413760" cy="10058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o adopcion 1"/>
          <p:cNvSpPr txBox="1"/>
          <p:nvPr/>
        </p:nvSpPr>
        <p:spPr>
          <a:xfrm>
            <a:off x="960120" y="4983480"/>
            <a:ext cx="3139440" cy="822960"/>
          </a:xfrm>
          <a:prstGeom prst="rect">
            <a:avLst/>
          </a:prstGeom>
          <a:noFill/>
        </p:spPr>
        <p:txBody>
          <a:bodyPr wrap="square" lIns="45720" rIns="45720" anchor="ctr">
            <a:spAutoFit/>
          </a:bodyPr>
          <a:lstStyle/>
          <a:p>
            <a:pPr algn="l">
              <a:spcAft>
                <a:spcPts val="200"/>
              </a:spcAft>
            </a:pPr>
            <a:r>
              <a:rPr lang="en-US" sz="1700" b="1">
                <a:solidFill>
                  <a:srgbClr val="1B8A9A"/>
                </a:solidFill>
                <a:latin typeface="Calibri"/>
              </a:rPr>
              <a:t>Germany · MQV, DFG SPP 2514</a:t>
            </a:r>
          </a:p>
          <a:p>
            <a:pPr algn="l">
              <a:spcAft>
                <a:spcPts val="0"/>
              </a:spcAft>
            </a:pPr>
            <a:r>
              <a:rPr lang="en-US" sz="1500" b="0">
                <a:solidFill>
                  <a:srgbClr val="1B2A41"/>
                </a:solidFill>
                <a:latin typeface="Calibri"/>
              </a:rPr>
              <a:t>where QDMI is developed</a:t>
            </a:r>
          </a:p>
        </p:txBody>
      </p:sp>
      <p:sp>
        <p:nvSpPr>
          <p:cNvPr id="14" name="Adopcion 2"/>
          <p:cNvSpPr/>
          <p:nvPr/>
        </p:nvSpPr>
        <p:spPr>
          <a:xfrm>
            <a:off x="4419600" y="4892040"/>
            <a:ext cx="3413760" cy="10058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o adopcion 2"/>
          <p:cNvSpPr txBox="1"/>
          <p:nvPr/>
        </p:nvSpPr>
        <p:spPr>
          <a:xfrm>
            <a:off x="4556760" y="4983480"/>
            <a:ext cx="3139440" cy="822960"/>
          </a:xfrm>
          <a:prstGeom prst="rect">
            <a:avLst/>
          </a:prstGeom>
          <a:noFill/>
        </p:spPr>
        <p:txBody>
          <a:bodyPr wrap="square" lIns="45720" rIns="45720" anchor="ctr">
            <a:spAutoFit/>
          </a:bodyPr>
          <a:lstStyle/>
          <a:p>
            <a:pPr algn="l">
              <a:spcAft>
                <a:spcPts val="200"/>
              </a:spcAft>
            </a:pPr>
            <a:r>
              <a:rPr lang="en-US" sz="1700" b="1">
                <a:solidFill>
                  <a:srgbClr val="1B8A9A"/>
                </a:solidFill>
                <a:latin typeface="Calibri"/>
              </a:rPr>
              <a:t>Germany · LRZ</a:t>
            </a:r>
          </a:p>
          <a:p>
            <a:pPr algn="l">
              <a:spcAft>
                <a:spcPts val="0"/>
              </a:spcAft>
            </a:pPr>
            <a:r>
              <a:rPr lang="en-US" sz="1500" b="0">
                <a:solidFill>
                  <a:srgbClr val="1B2A41"/>
                </a:solidFill>
                <a:latin typeface="Calibri"/>
              </a:rPr>
              <a:t>IQM's HPC Integration Service, in production</a:t>
            </a:r>
          </a:p>
        </p:txBody>
      </p:sp>
      <p:sp>
        <p:nvSpPr>
          <p:cNvPr id="16" name="Adopcion 3"/>
          <p:cNvSpPr/>
          <p:nvPr/>
        </p:nvSpPr>
        <p:spPr>
          <a:xfrm>
            <a:off x="8016240" y="4892040"/>
            <a:ext cx="3413760" cy="10058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o adopcion 3"/>
          <p:cNvSpPr txBox="1"/>
          <p:nvPr/>
        </p:nvSpPr>
        <p:spPr>
          <a:xfrm>
            <a:off x="8153400" y="4983480"/>
            <a:ext cx="3139440" cy="822960"/>
          </a:xfrm>
          <a:prstGeom prst="rect">
            <a:avLst/>
          </a:prstGeom>
          <a:noFill/>
        </p:spPr>
        <p:txBody>
          <a:bodyPr wrap="square" lIns="45720" rIns="45720" anchor="ctr">
            <a:spAutoFit/>
          </a:bodyPr>
          <a:lstStyle/>
          <a:p>
            <a:pPr algn="l">
              <a:spcAft>
                <a:spcPts val="200"/>
              </a:spcAft>
            </a:pPr>
            <a:r>
              <a:rPr lang="en-US" sz="1700" b="1">
                <a:solidFill>
                  <a:srgbClr val="1B8A9A"/>
                </a:solidFill>
                <a:latin typeface="Calibri"/>
              </a:rPr>
              <a:t>Spain · CESGA</a:t>
            </a:r>
          </a:p>
          <a:p>
            <a:pPr algn="l">
              <a:spcAft>
                <a:spcPts val="0"/>
              </a:spcAft>
            </a:pPr>
            <a:r>
              <a:rPr lang="en-US" sz="1500" b="0">
                <a:solidFill>
                  <a:srgbClr val="1B2A41"/>
                </a:solidFill>
                <a:latin typeface="Calibri"/>
              </a:rPr>
              <a:t>QMIO (this work); QMIO-II (IQM) ships with QDMI</a:t>
            </a:r>
          </a:p>
        </p:txBody>
      </p:sp>
      <p:sp>
        <p:nvSpPr>
          <p:cNvPr id="18" name="Nota adopcion"/>
          <p:cNvSpPr txBox="1"/>
          <p:nvPr/>
        </p:nvSpPr>
        <p:spPr>
          <a:xfrm>
            <a:off x="822960" y="5989320"/>
            <a:ext cx="10607040" cy="320040"/>
          </a:xfrm>
          <a:prstGeom prst="rect">
            <a:avLst/>
          </a:prstGeom>
          <a:noFill/>
        </p:spPr>
        <p:txBody>
          <a:bodyPr wrap="square" lIns="45720" rIns="45720" anchor="t">
            <a:spAutoFit/>
          </a:bodyPr>
          <a:lstStyle/>
          <a:p>
            <a:pPr algn="l">
              <a:spcAft>
                <a:spcPts val="0"/>
              </a:spcAft>
            </a:pPr>
            <a:r>
              <a:rPr lang="en-US" sz="1300" b="0" dirty="0">
                <a:solidFill>
                  <a:srgbClr val="4A5A70"/>
                </a:solidFill>
                <a:latin typeface="Calibri"/>
              </a:rPr>
              <a:t>Also implemented for Amazon </a:t>
            </a:r>
            <a:r>
              <a:rPr lang="en-US" sz="1300" b="0" dirty="0" err="1">
                <a:solidFill>
                  <a:srgbClr val="4A5A70"/>
                </a:solidFill>
                <a:latin typeface="Calibri"/>
              </a:rPr>
              <a:t>Braket</a:t>
            </a:r>
            <a:r>
              <a:rPr lang="en-US" sz="1300" b="0" dirty="0">
                <a:solidFill>
                  <a:srgbClr val="4A5A70"/>
                </a:solidFill>
                <a:latin typeface="Calibri"/>
              </a:rPr>
              <a:t> and </a:t>
            </a:r>
            <a:r>
              <a:rPr lang="en-US" sz="1300" b="0" dirty="0" err="1">
                <a:solidFill>
                  <a:srgbClr val="4A5A70"/>
                </a:solidFill>
                <a:latin typeface="Calibri"/>
              </a:rPr>
              <a:t>IonQ</a:t>
            </a:r>
            <a:r>
              <a:rPr lang="en-US" sz="1300" b="0" dirty="0">
                <a:solidFill>
                  <a:srgbClr val="4A5A70"/>
                </a:solidFill>
                <a:latin typeface="Calibri"/>
              </a:rPr>
              <a:t> devices.</a:t>
            </a:r>
          </a:p>
        </p:txBody>
      </p:sp>
      <p:sp>
        <p:nvSpPr>
          <p:cNvPr id="101" name="Leyenda"/>
          <p:cNvSpPr/>
          <p:nvPr/>
        </p:nvSpPr>
        <p:spPr>
          <a:xfrm>
            <a:off x="868680" y="1280160"/>
            <a:ext cx="5486400" cy="274320"/>
          </a:xfrm>
          <a:prstGeom prst="rect">
            <a:avLst/>
          </a:prstGeom>
          <a:noFill/>
          <a:ln>
            <a:noFill/>
          </a:ln>
        </p:spPr>
        <p:txBody>
          <a:bodyPr wrap="square" lIns="0" tIns="0" rIns="0" bIns="0" anchor="ctr"/>
          <a:lstStyle/>
          <a:p>
            <a:pPr algn="l"/>
            <a:r>
              <a:rPr lang="en-US" sz="1200" b="0">
                <a:solidFill>
                  <a:srgbClr val="1B2A41"/>
                </a:solidFill>
                <a:latin typeface="Calibri"/>
              </a:rPr>
              <a:t>→  execution flow        </a:t>
            </a:r>
            <a:r>
              <a:rPr lang="en-US" sz="1200" b="0">
                <a:solidFill>
                  <a:srgbClr val="1B8A9A"/>
                </a:solidFill>
                <a:latin typeface="Calibri"/>
              </a:rPr>
              <a:t>→  information flow</a:t>
            </a:r>
          </a:p>
        </p:txBody>
      </p:sp>
      <p:sp>
        <p:nvSpPr>
          <p:cNvPr id="102" name="Circuito"/>
          <p:cNvSpPr/>
          <p:nvPr/>
        </p:nvSpPr>
        <p:spPr>
          <a:xfrm>
            <a:off x="868680" y="2377439"/>
            <a:ext cx="1234440" cy="822960"/>
          </a:xfrm>
          <a:prstGeom prst="roundRect">
            <a:avLst>
              <a:gd name="adj" fmla="val 10000"/>
            </a:avLst>
          </a:prstGeom>
          <a:solidFill>
            <a:srgbClr val="FFFFFF"/>
          </a:solidFill>
          <a:ln w="12700">
            <a:solidFill>
              <a:srgbClr val="D9E2EC"/>
            </a:solidFill>
          </a:ln>
        </p:spPr>
        <p:txBody>
          <a:bodyPr wrap="square" lIns="45720" tIns="45720" rIns="45720" bIns="45720" anchor="ctr"/>
          <a:lstStyle/>
          <a:p>
            <a:pPr algn="ctr"/>
            <a:r>
              <a:rPr lang="en-US" sz="1500" b="1">
                <a:solidFill>
                  <a:srgbClr val="1B2A41"/>
                </a:solidFill>
                <a:latin typeface="Calibri"/>
              </a:rPr>
              <a:t>Quantum</a:t>
            </a:r>
          </a:p>
          <a:p>
            <a:pPr algn="ctr"/>
            <a:r>
              <a:rPr lang="en-US" sz="1500" b="1">
                <a:solidFill>
                  <a:srgbClr val="1B2A41"/>
                </a:solidFill>
                <a:latin typeface="Calibri"/>
              </a:rPr>
              <a:t>circuit</a:t>
            </a:r>
          </a:p>
        </p:txBody>
      </p:sp>
      <p:cxnSp>
        <p:nvCxnSpPr>
          <p:cNvPr id="103" name="F1"/>
          <p:cNvCxnSpPr/>
          <p:nvPr/>
        </p:nvCxnSpPr>
        <p:spPr>
          <a:xfrm>
            <a:off x="2121408" y="2788920"/>
            <a:ext cx="420623" cy="0"/>
          </a:xfrm>
          <a:prstGeom prst="line">
            <a:avLst/>
          </a:prstGeom>
          <a:ln w="22225">
            <a:solidFill>
              <a:srgbClr val="1B2A41"/>
            </a:solidFill>
            <a:tailEnd type="triangle" w="med" len="med"/>
          </a:ln>
        </p:spPr>
      </p:cxnSp>
      <p:sp>
        <p:nvSpPr>
          <p:cNvPr id="104" name="Pases agnosticos"/>
          <p:cNvSpPr/>
          <p:nvPr/>
        </p:nvSpPr>
        <p:spPr>
          <a:xfrm>
            <a:off x="2560320" y="2331720"/>
            <a:ext cx="2103120" cy="914400"/>
          </a:xfrm>
          <a:prstGeom prst="roundRect">
            <a:avLst>
              <a:gd name="adj" fmla="val 10000"/>
            </a:avLst>
          </a:prstGeom>
          <a:solidFill>
            <a:srgbClr val="FFFFFF"/>
          </a:solidFill>
          <a:ln w="19050">
            <a:solidFill>
              <a:srgbClr val="1B8A9A"/>
            </a:solidFill>
          </a:ln>
        </p:spPr>
        <p:txBody>
          <a:bodyPr wrap="square" lIns="45720" tIns="45720" rIns="45720" bIns="45720" anchor="ctr"/>
          <a:lstStyle/>
          <a:p>
            <a:pPr algn="ctr"/>
            <a:r>
              <a:rPr lang="en-US" sz="1500" b="1">
                <a:solidFill>
                  <a:srgbClr val="1B2A41"/>
                </a:solidFill>
                <a:latin typeface="Calibri"/>
              </a:rPr>
              <a:t>Device-agnostic</a:t>
            </a:r>
          </a:p>
          <a:p>
            <a:pPr algn="ctr"/>
            <a:r>
              <a:rPr lang="en-US" sz="1400" b="0">
                <a:solidFill>
                  <a:srgbClr val="4A5A70"/>
                </a:solidFill>
                <a:latin typeface="Calibri"/>
              </a:rPr>
              <a:t>compilation passes</a:t>
            </a:r>
          </a:p>
        </p:txBody>
      </p:sp>
      <p:cxnSp>
        <p:nvCxnSpPr>
          <p:cNvPr id="105" name="F2"/>
          <p:cNvCxnSpPr/>
          <p:nvPr/>
        </p:nvCxnSpPr>
        <p:spPr>
          <a:xfrm>
            <a:off x="4681728" y="2788920"/>
            <a:ext cx="420623" cy="0"/>
          </a:xfrm>
          <a:prstGeom prst="line">
            <a:avLst/>
          </a:prstGeom>
          <a:ln w="22225">
            <a:solidFill>
              <a:srgbClr val="1B2A41"/>
            </a:solidFill>
            <a:tailEnd type="triangle" w="med" len="med"/>
          </a:ln>
        </p:spPr>
      </p:cxnSp>
      <p:sp>
        <p:nvSpPr>
          <p:cNvPr id="106" name="Pases especificos"/>
          <p:cNvSpPr/>
          <p:nvPr/>
        </p:nvSpPr>
        <p:spPr>
          <a:xfrm>
            <a:off x="5120640" y="2331720"/>
            <a:ext cx="2103120" cy="914400"/>
          </a:xfrm>
          <a:prstGeom prst="roundRect">
            <a:avLst>
              <a:gd name="adj" fmla="val 10000"/>
            </a:avLst>
          </a:prstGeom>
          <a:solidFill>
            <a:srgbClr val="FFFFFF"/>
          </a:solidFill>
          <a:ln w="19050">
            <a:solidFill>
              <a:srgbClr val="1B8A9A"/>
            </a:solidFill>
          </a:ln>
        </p:spPr>
        <p:txBody>
          <a:bodyPr wrap="square" lIns="45720" tIns="45720" rIns="45720" bIns="45720" anchor="ctr"/>
          <a:lstStyle/>
          <a:p>
            <a:pPr algn="ctr"/>
            <a:r>
              <a:rPr lang="en-US" sz="1500" b="1">
                <a:solidFill>
                  <a:srgbClr val="1B2A41"/>
                </a:solidFill>
                <a:latin typeface="Calibri"/>
              </a:rPr>
              <a:t>Device-specific</a:t>
            </a:r>
          </a:p>
          <a:p>
            <a:pPr algn="ctr"/>
            <a:r>
              <a:rPr lang="en-US" sz="1400" b="0">
                <a:solidFill>
                  <a:srgbClr val="4A5A70"/>
                </a:solidFill>
                <a:latin typeface="Calibri"/>
              </a:rPr>
              <a:t>compilation passes</a:t>
            </a:r>
          </a:p>
        </p:txBody>
      </p:sp>
      <p:sp>
        <p:nvSpPr>
          <p:cNvPr id="107" name="FoMaC"/>
          <p:cNvSpPr/>
          <p:nvPr/>
        </p:nvSpPr>
        <p:spPr>
          <a:xfrm>
            <a:off x="5120640" y="1481328"/>
            <a:ext cx="2103120" cy="548640"/>
          </a:xfrm>
          <a:prstGeom prst="roundRect">
            <a:avLst>
              <a:gd name="adj" fmla="val 10000"/>
            </a:avLst>
          </a:prstGeom>
          <a:solidFill>
            <a:srgbClr val="EAF4F5"/>
          </a:solidFill>
          <a:ln w="12700">
            <a:solidFill>
              <a:srgbClr val="1B8A9A"/>
            </a:solidFill>
          </a:ln>
        </p:spPr>
        <p:txBody>
          <a:bodyPr wrap="square" lIns="45720" tIns="45720" rIns="45720" bIns="45720" anchor="ctr"/>
          <a:lstStyle/>
          <a:p>
            <a:pPr algn="ctr"/>
            <a:r>
              <a:rPr lang="en-US" sz="1400" b="1">
                <a:solidFill>
                  <a:srgbClr val="1B2A41"/>
                </a:solidFill>
                <a:latin typeface="Calibri"/>
              </a:rPr>
              <a:t>FoMaC libraries</a:t>
            </a:r>
          </a:p>
        </p:txBody>
      </p:sp>
      <p:cxnSp>
        <p:nvCxnSpPr>
          <p:cNvPr id="108" name="Info FoMaC a pases"/>
          <p:cNvCxnSpPr/>
          <p:nvPr/>
        </p:nvCxnSpPr>
        <p:spPr>
          <a:xfrm>
            <a:off x="6172200" y="2048256"/>
            <a:ext cx="0" cy="265175"/>
          </a:xfrm>
          <a:prstGeom prst="line">
            <a:avLst/>
          </a:prstGeom>
          <a:ln w="22225">
            <a:solidFill>
              <a:srgbClr val="1B8A9A"/>
            </a:solidFill>
            <a:tailEnd type="triangle" w="med" len="med"/>
          </a:ln>
        </p:spPr>
      </p:cxnSp>
      <p:cxnSp>
        <p:nvCxnSpPr>
          <p:cNvPr id="109" name="Info QDMI a FoMaC"/>
          <p:cNvCxnSpPr/>
          <p:nvPr/>
        </p:nvCxnSpPr>
        <p:spPr>
          <a:xfrm flipH="1">
            <a:off x="7242048" y="1755648"/>
            <a:ext cx="512064" cy="0"/>
          </a:xfrm>
          <a:prstGeom prst="line">
            <a:avLst/>
          </a:prstGeom>
          <a:ln w="22225">
            <a:solidFill>
              <a:srgbClr val="1B8A9A"/>
            </a:solidFill>
            <a:tailEnd type="triangle" w="med" len="med"/>
          </a:ln>
        </p:spPr>
      </p:cxnSp>
      <p:cxnSp>
        <p:nvCxnSpPr>
          <p:cNvPr id="110" name="F3"/>
          <p:cNvCxnSpPr/>
          <p:nvPr/>
        </p:nvCxnSpPr>
        <p:spPr>
          <a:xfrm>
            <a:off x="7242048" y="2788920"/>
            <a:ext cx="512064" cy="0"/>
          </a:xfrm>
          <a:prstGeom prst="line">
            <a:avLst/>
          </a:prstGeom>
          <a:ln w="22225">
            <a:solidFill>
              <a:srgbClr val="1B2A41"/>
            </a:solidFill>
            <a:tailEnd type="triangle" w="med" len="med"/>
          </a:ln>
        </p:spPr>
      </p:cxnSp>
      <p:sp>
        <p:nvSpPr>
          <p:cNvPr id="111" name="Barra QDMI"/>
          <p:cNvSpPr/>
          <p:nvPr/>
        </p:nvSpPr>
        <p:spPr>
          <a:xfrm>
            <a:off x="7772400" y="1325880"/>
            <a:ext cx="566928" cy="2880360"/>
          </a:xfrm>
          <a:prstGeom prst="rect">
            <a:avLst/>
          </a:prstGeom>
          <a:solidFill>
            <a:srgbClr val="1B8A9A"/>
          </a:solidFill>
          <a:ln>
            <a:noFill/>
          </a:ln>
        </p:spPr>
        <p:txBody>
          <a:bodyPr vert="vert270" wrap="square" lIns="45720" tIns="45720" rIns="45720" bIns="45720" anchor="ctr"/>
          <a:lstStyle/>
          <a:p>
            <a:pPr algn="ctr"/>
            <a:r>
              <a:rPr lang="en-US" sz="2000" b="1">
                <a:solidFill>
                  <a:srgbClr val="FFFFFF"/>
                </a:solidFill>
                <a:latin typeface="Calibri"/>
              </a:rPr>
              <a:t>QDMI</a:t>
            </a:r>
          </a:p>
        </p:txBody>
      </p:sp>
      <p:sp>
        <p:nvSpPr>
          <p:cNvPr id="112" name="Device 1"/>
          <p:cNvSpPr/>
          <p:nvPr/>
        </p:nvSpPr>
        <p:spPr>
          <a:xfrm>
            <a:off x="8915400" y="1453895"/>
            <a:ext cx="1920240" cy="658368"/>
          </a:xfrm>
          <a:prstGeom prst="hexagon">
            <a:avLst/>
          </a:prstGeom>
          <a:solidFill>
            <a:srgbClr val="FFFFFF"/>
          </a:solidFill>
          <a:ln w="19050">
            <a:solidFill>
              <a:srgbClr val="1B8A9A"/>
            </a:solidFill>
          </a:ln>
        </p:spPr>
        <p:txBody>
          <a:bodyPr wrap="square" lIns="45720" tIns="45720" rIns="45720" bIns="45720" anchor="ctr"/>
          <a:lstStyle/>
          <a:p>
            <a:pPr algn="ctr"/>
            <a:r>
              <a:rPr lang="en-US" sz="1400" b="1">
                <a:solidFill>
                  <a:srgbClr val="1B2A41"/>
                </a:solidFill>
                <a:latin typeface="Calibri"/>
              </a:rPr>
              <a:t>QMIO (OQC)</a:t>
            </a:r>
          </a:p>
        </p:txBody>
      </p:sp>
      <p:cxnSp>
        <p:nvCxnSpPr>
          <p:cNvPr id="113" name="Ejec device 1"/>
          <p:cNvCxnSpPr/>
          <p:nvPr/>
        </p:nvCxnSpPr>
        <p:spPr>
          <a:xfrm>
            <a:off x="8357616" y="1691639"/>
            <a:ext cx="539495" cy="0"/>
          </a:xfrm>
          <a:prstGeom prst="line">
            <a:avLst/>
          </a:prstGeom>
          <a:ln w="22225">
            <a:solidFill>
              <a:srgbClr val="1B2A41"/>
            </a:solidFill>
            <a:tailEnd type="triangle" w="med" len="med"/>
          </a:ln>
        </p:spPr>
      </p:cxnSp>
      <p:cxnSp>
        <p:nvCxnSpPr>
          <p:cNvPr id="114" name="Info device 1"/>
          <p:cNvCxnSpPr/>
          <p:nvPr/>
        </p:nvCxnSpPr>
        <p:spPr>
          <a:xfrm flipH="1">
            <a:off x="8357616" y="1892807"/>
            <a:ext cx="539495" cy="0"/>
          </a:xfrm>
          <a:prstGeom prst="line">
            <a:avLst/>
          </a:prstGeom>
          <a:ln w="22225">
            <a:solidFill>
              <a:srgbClr val="1B8A9A"/>
            </a:solidFill>
            <a:tailEnd type="triangle" w="med" len="med"/>
          </a:ln>
        </p:spPr>
      </p:cxnSp>
      <p:sp>
        <p:nvSpPr>
          <p:cNvPr id="115" name="Device 2"/>
          <p:cNvSpPr/>
          <p:nvPr/>
        </p:nvSpPr>
        <p:spPr>
          <a:xfrm>
            <a:off x="8915400" y="2459736"/>
            <a:ext cx="1920240" cy="658368"/>
          </a:xfrm>
          <a:prstGeom prst="hexagon">
            <a:avLst/>
          </a:prstGeom>
          <a:solidFill>
            <a:srgbClr val="FFFFFF"/>
          </a:solidFill>
          <a:ln w="19050">
            <a:solidFill>
              <a:srgbClr val="1B8A9A"/>
            </a:solidFill>
          </a:ln>
        </p:spPr>
        <p:txBody>
          <a:bodyPr wrap="square" lIns="45720" tIns="45720" rIns="45720" bIns="45720" anchor="ctr"/>
          <a:lstStyle/>
          <a:p>
            <a:pPr algn="ctr"/>
            <a:r>
              <a:rPr lang="en-US" sz="1400" b="1">
                <a:solidFill>
                  <a:srgbClr val="1B2A41"/>
                </a:solidFill>
                <a:latin typeface="Calibri"/>
              </a:rPr>
              <a:t>QMIO-II (IQM)</a:t>
            </a:r>
          </a:p>
        </p:txBody>
      </p:sp>
      <p:cxnSp>
        <p:nvCxnSpPr>
          <p:cNvPr id="116" name="Ejec device 2"/>
          <p:cNvCxnSpPr/>
          <p:nvPr/>
        </p:nvCxnSpPr>
        <p:spPr>
          <a:xfrm>
            <a:off x="8357616" y="2697479"/>
            <a:ext cx="539495" cy="0"/>
          </a:xfrm>
          <a:prstGeom prst="line">
            <a:avLst/>
          </a:prstGeom>
          <a:ln w="22225">
            <a:solidFill>
              <a:srgbClr val="1B2A41"/>
            </a:solidFill>
            <a:tailEnd type="triangle" w="med" len="med"/>
          </a:ln>
        </p:spPr>
      </p:cxnSp>
      <p:cxnSp>
        <p:nvCxnSpPr>
          <p:cNvPr id="117" name="Info device 2"/>
          <p:cNvCxnSpPr/>
          <p:nvPr/>
        </p:nvCxnSpPr>
        <p:spPr>
          <a:xfrm flipH="1">
            <a:off x="8357616" y="2898648"/>
            <a:ext cx="539495" cy="0"/>
          </a:xfrm>
          <a:prstGeom prst="line">
            <a:avLst/>
          </a:prstGeom>
          <a:ln w="22225">
            <a:solidFill>
              <a:srgbClr val="1B8A9A"/>
            </a:solidFill>
            <a:tailEnd type="triangle" w="med" len="med"/>
          </a:ln>
        </p:spPr>
      </p:cxnSp>
      <p:sp>
        <p:nvSpPr>
          <p:cNvPr id="118" name="Device 3"/>
          <p:cNvSpPr/>
          <p:nvPr/>
        </p:nvSpPr>
        <p:spPr>
          <a:xfrm>
            <a:off x="8915400" y="3419856"/>
            <a:ext cx="1920240" cy="658368"/>
          </a:xfrm>
          <a:prstGeom prst="hexagon">
            <a:avLst/>
          </a:prstGeom>
          <a:solidFill>
            <a:srgbClr val="FFFFFF"/>
          </a:solidFill>
          <a:ln w="19050">
            <a:solidFill>
              <a:srgbClr val="1B8A9A"/>
            </a:solidFill>
          </a:ln>
        </p:spPr>
        <p:txBody>
          <a:bodyPr wrap="square" lIns="45720" tIns="45720" rIns="45720" bIns="45720" anchor="ctr"/>
          <a:lstStyle/>
          <a:p>
            <a:pPr algn="ctr"/>
            <a:r>
              <a:rPr lang="en-US" sz="1400" b="1">
                <a:solidFill>
                  <a:srgbClr val="1B2A41"/>
                </a:solidFill>
                <a:latin typeface="Calibri"/>
              </a:rPr>
              <a:t>Device N</a:t>
            </a:r>
          </a:p>
        </p:txBody>
      </p:sp>
      <p:cxnSp>
        <p:nvCxnSpPr>
          <p:cNvPr id="119" name="Ejec device 3"/>
          <p:cNvCxnSpPr/>
          <p:nvPr/>
        </p:nvCxnSpPr>
        <p:spPr>
          <a:xfrm>
            <a:off x="8357616" y="3657599"/>
            <a:ext cx="539495" cy="0"/>
          </a:xfrm>
          <a:prstGeom prst="line">
            <a:avLst/>
          </a:prstGeom>
          <a:ln w="22225">
            <a:solidFill>
              <a:srgbClr val="1B2A41"/>
            </a:solidFill>
            <a:tailEnd type="triangle" w="med" len="med"/>
          </a:ln>
        </p:spPr>
      </p:cxnSp>
      <p:cxnSp>
        <p:nvCxnSpPr>
          <p:cNvPr id="120" name="Info device 3"/>
          <p:cNvCxnSpPr/>
          <p:nvPr/>
        </p:nvCxnSpPr>
        <p:spPr>
          <a:xfrm flipH="1">
            <a:off x="8357616" y="3858768"/>
            <a:ext cx="539495" cy="0"/>
          </a:xfrm>
          <a:prstGeom prst="line">
            <a:avLst/>
          </a:prstGeom>
          <a:ln w="22225">
            <a:solidFill>
              <a:srgbClr val="1B8A9A"/>
            </a:solidFill>
            <a:tailEnd type="triangle" w="med" len="med"/>
          </a:ln>
        </p:spPr>
      </p:cxnSp>
      <p:cxnSp>
        <p:nvCxnSpPr>
          <p:cNvPr id="121" name="Resultados"/>
          <p:cNvCxnSpPr/>
          <p:nvPr/>
        </p:nvCxnSpPr>
        <p:spPr>
          <a:xfrm flipH="1">
            <a:off x="1828800" y="4041648"/>
            <a:ext cx="5925312" cy="0"/>
          </a:xfrm>
          <a:prstGeom prst="line">
            <a:avLst/>
          </a:prstGeom>
          <a:ln w="22225">
            <a:solidFill>
              <a:srgbClr val="1B2A41"/>
            </a:solidFill>
            <a:tailEnd type="triangle" w="med" len="med"/>
          </a:ln>
        </p:spPr>
      </p:cxnSp>
      <p:sp>
        <p:nvSpPr>
          <p:cNvPr id="122" name="Texto resultados"/>
          <p:cNvSpPr/>
          <p:nvPr/>
        </p:nvSpPr>
        <p:spPr>
          <a:xfrm>
            <a:off x="868680" y="3904487"/>
            <a:ext cx="914400" cy="274320"/>
          </a:xfrm>
          <a:prstGeom prst="rect">
            <a:avLst/>
          </a:prstGeom>
          <a:noFill/>
          <a:ln>
            <a:noFill/>
          </a:ln>
        </p:spPr>
        <p:txBody>
          <a:bodyPr wrap="square" lIns="0" tIns="0" rIns="0" bIns="0" anchor="ctr"/>
          <a:lstStyle/>
          <a:p>
            <a:pPr algn="l"/>
            <a:r>
              <a:rPr lang="en-US" sz="1400" b="1">
                <a:solidFill>
                  <a:srgbClr val="1B2A41"/>
                </a:solidFill>
                <a:latin typeface="Calibri"/>
              </a:rPr>
              <a:t>Results</a:t>
            </a:r>
          </a:p>
        </p:txBody>
      </p:sp>
      <p:sp>
        <p:nvSpPr>
          <p:cNvPr id="123" name="Fuente diagrama"/>
          <p:cNvSpPr/>
          <p:nvPr/>
        </p:nvSpPr>
        <p:spPr>
          <a:xfrm>
            <a:off x="868680" y="4315968"/>
            <a:ext cx="9692640" cy="228600"/>
          </a:xfrm>
          <a:prstGeom prst="rect">
            <a:avLst/>
          </a:prstGeom>
          <a:noFill/>
          <a:ln>
            <a:noFill/>
          </a:ln>
        </p:spPr>
        <p:txBody>
          <a:bodyPr wrap="square" lIns="0" tIns="0" rIns="0" bIns="0" anchor="ctr"/>
          <a:lstStyle/>
          <a:p>
            <a:pPr algn="l"/>
            <a:r>
              <a:rPr lang="en-US" sz="1100" b="0">
                <a:solidFill>
                  <a:srgbClr val="4A5A70"/>
                </a:solidFill>
                <a:latin typeface="Calibri"/>
              </a:rPr>
              <a:t>Simplified QDMI workflow, adapted from Munich Quantum Valley: munich-quantum-valley.de/research/research-areas/mqss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3" name="Titulo"/>
          <p:cNvSpPr txBox="1"/>
          <p:nvPr/>
        </p:nvSpPr>
        <p:spPr>
          <a:xfrm>
            <a:off x="640080" y="777240"/>
            <a:ext cx="10881360" cy="868680"/>
          </a:xfrm>
          <a:prstGeom prst="rect">
            <a:avLst/>
          </a:prstGeom>
          <a:noFill/>
        </p:spPr>
        <p:txBody>
          <a:bodyPr wrap="square" lIns="45720" rIns="45720" anchor="t">
            <a:spAutoFit/>
          </a:bodyPr>
          <a:lstStyle/>
          <a:p>
            <a:pPr algn="l">
              <a:spcAft>
                <a:spcPts val="1260"/>
              </a:spcAft>
            </a:pPr>
            <a:r>
              <a:rPr sz="3600" b="1">
                <a:solidFill>
                  <a:srgbClr val="1B2A41"/>
                </a:solidFill>
                <a:latin typeface="Calibri"/>
              </a:rPr>
              <a:t>Inside a QDMI device: what QMIO implements</a:t>
            </a:r>
          </a:p>
        </p:txBody>
      </p:sp>
      <p:sp>
        <p:nvSpPr>
          <p:cNvPr id="124" name="Columna 1"/>
          <p:cNvSpPr/>
          <p:nvPr/>
        </p:nvSpPr>
        <p:spPr>
          <a:xfrm>
            <a:off x="640080" y="1783080"/>
            <a:ext cx="3453384" cy="2514600"/>
          </a:xfrm>
          <a:prstGeom prst="roundRect">
            <a:avLst>
              <a:gd name="adj" fmla="val 10000"/>
            </a:avLst>
          </a:prstGeom>
          <a:solidFill>
            <a:srgbClr val="FFFFFF"/>
          </a:solidFill>
          <a:ln w="12700">
            <a:solidFill>
              <a:srgbClr val="D9E2EC"/>
            </a:solidFill>
          </a:ln>
        </p:spPr>
        <p:txBody>
          <a:bodyPr wrap="square" lIns="45720" tIns="45720" rIns="45720" bIns="45720" anchor="ctr"/>
          <a:lstStyle/>
          <a:p>
            <a:endParaRPr lang="en-US"/>
          </a:p>
        </p:txBody>
      </p:sp>
      <p:sp>
        <p:nvSpPr>
          <p:cNvPr id="125" name="Texto columna 1"/>
          <p:cNvSpPr txBox="1"/>
          <p:nvPr/>
        </p:nvSpPr>
        <p:spPr>
          <a:xfrm>
            <a:off x="822959" y="1920240"/>
            <a:ext cx="3087624" cy="2286000"/>
          </a:xfrm>
          <a:prstGeom prst="rect">
            <a:avLst/>
          </a:prstGeom>
          <a:noFill/>
        </p:spPr>
        <p:txBody>
          <a:bodyPr wrap="square" lIns="0" rIns="0" anchor="t">
            <a:normAutofit/>
          </a:bodyPr>
          <a:lstStyle/>
          <a:p>
            <a:pPr algn="l">
              <a:spcAft>
                <a:spcPts val="900"/>
              </a:spcAft>
            </a:pPr>
            <a:r>
              <a:rPr lang="en-US" sz="2000" b="1">
                <a:solidFill>
                  <a:srgbClr val="1B8A9A"/>
                </a:solidFill>
                <a:latin typeface="Calibri"/>
              </a:rPr>
              <a:t>Session</a:t>
            </a:r>
          </a:p>
          <a:p>
            <a:pPr marL="171450" indent="-171450" algn="l">
              <a:spcAft>
                <a:spcPts val="500"/>
              </a:spcAft>
              <a:buFont typeface="Arial"/>
              <a:buChar char="•"/>
            </a:pPr>
            <a:r>
              <a:rPr lang="en-US" sz="1400" b="0">
                <a:solidFill>
                  <a:srgbClr val="1B2A41"/>
                </a:solidFill>
                <a:latin typeface="Calibri"/>
              </a:rPr>
              <a:t>alloc → set parameters → init</a:t>
            </a:r>
          </a:p>
          <a:p>
            <a:pPr marL="171450" indent="-171450" algn="l">
              <a:spcAft>
                <a:spcPts val="500"/>
              </a:spcAft>
              <a:buFont typeface="Arial"/>
              <a:buChar char="•"/>
            </a:pPr>
            <a:r>
              <a:rPr lang="en-US" sz="1400" b="0">
                <a:solidFill>
                  <a:srgbClr val="1B2A41"/>
                </a:solidFill>
                <a:latin typeface="Calibri"/>
              </a:rPr>
              <a:t>TOKEN accepted (driver requires it)</a:t>
            </a:r>
          </a:p>
          <a:p>
            <a:pPr marL="171450" indent="-171450" algn="l">
              <a:spcAft>
                <a:spcPts val="500"/>
              </a:spcAft>
              <a:buFont typeface="Arial"/>
              <a:buChar char="•"/>
            </a:pPr>
            <a:r>
              <a:rPr lang="en-US" sz="1400" b="0">
                <a:solidFill>
                  <a:srgbClr val="1B2A41"/>
                </a:solidFill>
                <a:latin typeface="Calibri"/>
              </a:rPr>
              <a:t>CUSTOM1: calibration file</a:t>
            </a:r>
          </a:p>
          <a:p>
            <a:pPr marL="171450" indent="-171450" algn="l">
              <a:spcAft>
                <a:spcPts val="500"/>
              </a:spcAft>
              <a:buFont typeface="Arial"/>
              <a:buChar char="•"/>
            </a:pPr>
            <a:r>
              <a:rPr lang="en-US" sz="1400" b="0">
                <a:solidFill>
                  <a:srgbClr val="1B2A41"/>
                </a:solidFill>
                <a:latin typeface="Calibri"/>
              </a:rPr>
              <a:t>CUSTOM2: FakeQmio (CI)</a:t>
            </a:r>
          </a:p>
          <a:p>
            <a:pPr marL="171450" indent="-171450" algn="l">
              <a:spcAft>
                <a:spcPts val="500"/>
              </a:spcAft>
              <a:buFont typeface="Arial"/>
              <a:buChar char="•"/>
            </a:pPr>
            <a:r>
              <a:rPr lang="en-US" sz="1400" b="0">
                <a:solidFill>
                  <a:srgbClr val="1B2A41"/>
                </a:solidFill>
                <a:latin typeface="Calibri"/>
              </a:rPr>
              <a:t>init builds the backend and reads the calibration</a:t>
            </a:r>
          </a:p>
        </p:txBody>
      </p:sp>
      <p:sp>
        <p:nvSpPr>
          <p:cNvPr id="126" name="Columna 2"/>
          <p:cNvSpPr/>
          <p:nvPr/>
        </p:nvSpPr>
        <p:spPr>
          <a:xfrm>
            <a:off x="4367784" y="1783080"/>
            <a:ext cx="3453384" cy="2514600"/>
          </a:xfrm>
          <a:prstGeom prst="roundRect">
            <a:avLst>
              <a:gd name="adj" fmla="val 10000"/>
            </a:avLst>
          </a:prstGeom>
          <a:solidFill>
            <a:srgbClr val="FFFFFF"/>
          </a:solidFill>
          <a:ln w="12700">
            <a:solidFill>
              <a:srgbClr val="D9E2EC"/>
            </a:solidFill>
          </a:ln>
        </p:spPr>
        <p:txBody>
          <a:bodyPr wrap="square" lIns="45720" tIns="45720" rIns="45720" bIns="45720" anchor="ctr"/>
          <a:lstStyle/>
          <a:p>
            <a:endParaRPr lang="en-US"/>
          </a:p>
        </p:txBody>
      </p:sp>
      <p:sp>
        <p:nvSpPr>
          <p:cNvPr id="127" name="Texto columna 2"/>
          <p:cNvSpPr txBox="1"/>
          <p:nvPr/>
        </p:nvSpPr>
        <p:spPr>
          <a:xfrm>
            <a:off x="4550664" y="1920240"/>
            <a:ext cx="3087624" cy="2286000"/>
          </a:xfrm>
          <a:prstGeom prst="rect">
            <a:avLst/>
          </a:prstGeom>
          <a:noFill/>
        </p:spPr>
        <p:txBody>
          <a:bodyPr wrap="square" lIns="0" rIns="0" anchor="t">
            <a:normAutofit/>
          </a:bodyPr>
          <a:lstStyle/>
          <a:p>
            <a:pPr algn="l">
              <a:spcAft>
                <a:spcPts val="900"/>
              </a:spcAft>
            </a:pPr>
            <a:r>
              <a:rPr lang="en-US" sz="2000" b="1">
                <a:solidFill>
                  <a:srgbClr val="1B8A9A"/>
                </a:solidFill>
                <a:latin typeface="Calibri"/>
              </a:rPr>
              <a:t>Query interface</a:t>
            </a:r>
          </a:p>
          <a:p>
            <a:pPr marL="171450" indent="-171450" algn="l">
              <a:spcAft>
                <a:spcPts val="500"/>
              </a:spcAft>
              <a:buFont typeface="Arial"/>
              <a:buChar char="•"/>
            </a:pPr>
            <a:r>
              <a:rPr lang="en-US" sz="1400" b="0">
                <a:solidFill>
                  <a:srgbClr val="1B2A41"/>
                </a:solidFill>
                <a:latin typeface="Calibri"/>
              </a:rPr>
              <a:t>Device: name, version, 32 qubits</a:t>
            </a:r>
          </a:p>
          <a:p>
            <a:pPr marL="171450" indent="-171450" algn="l">
              <a:spcAft>
                <a:spcPts val="500"/>
              </a:spcAft>
              <a:buFont typeface="Arial"/>
              <a:buChar char="•"/>
            </a:pPr>
            <a:r>
              <a:rPr lang="en-US" sz="1400" b="0">
                <a:solidFill>
                  <a:srgbClr val="1B2A41"/>
                </a:solidFill>
                <a:latin typeface="Calibri"/>
              </a:rPr>
              <a:t>Operations: sx, x, rz, ecr, measure, delay</a:t>
            </a:r>
          </a:p>
          <a:p>
            <a:pPr marL="171450" indent="-171450" algn="l">
              <a:spcAft>
                <a:spcPts val="500"/>
              </a:spcAft>
              <a:buFont typeface="Arial"/>
              <a:buChar char="•"/>
            </a:pPr>
            <a:r>
              <a:rPr lang="en-US" sz="1400" b="0">
                <a:solidFill>
                  <a:srgbClr val="1B2A41"/>
                </a:solidFill>
                <a:latin typeface="Calibri"/>
              </a:rPr>
              <a:t>Coupling map and 32 sites</a:t>
            </a:r>
          </a:p>
          <a:p>
            <a:pPr marL="171450" indent="-171450" algn="l">
              <a:spcAft>
                <a:spcPts val="500"/>
              </a:spcAft>
              <a:buFont typeface="Arial"/>
              <a:buChar char="•"/>
            </a:pPr>
            <a:r>
              <a:rPr lang="en-US" sz="1400" b="0">
                <a:solidFill>
                  <a:srgbClr val="1B2A41"/>
                </a:solidFill>
                <a:latin typeface="Calibri"/>
              </a:rPr>
              <a:t>Site: T1 and T2 (ns)</a:t>
            </a:r>
          </a:p>
          <a:p>
            <a:pPr marL="171450" indent="-171450" algn="l">
              <a:spcAft>
                <a:spcPts val="500"/>
              </a:spcAft>
              <a:buFont typeface="Arial"/>
              <a:buChar char="•"/>
            </a:pPr>
            <a:r>
              <a:rPr lang="en-US" sz="1400" b="0">
                <a:solidFill>
                  <a:srgbClr val="1B2A41"/>
                </a:solidFill>
                <a:latin typeface="Calibri"/>
              </a:rPr>
              <a:t>CUSTOM1: calibration file in use</a:t>
            </a:r>
          </a:p>
        </p:txBody>
      </p:sp>
      <p:sp>
        <p:nvSpPr>
          <p:cNvPr id="128" name="Columna 3"/>
          <p:cNvSpPr/>
          <p:nvPr/>
        </p:nvSpPr>
        <p:spPr>
          <a:xfrm>
            <a:off x="8095488" y="1783080"/>
            <a:ext cx="3453384" cy="2514600"/>
          </a:xfrm>
          <a:prstGeom prst="roundRect">
            <a:avLst>
              <a:gd name="adj" fmla="val 10000"/>
            </a:avLst>
          </a:prstGeom>
          <a:solidFill>
            <a:srgbClr val="FFFFFF"/>
          </a:solidFill>
          <a:ln w="12700">
            <a:solidFill>
              <a:srgbClr val="D9E2EC"/>
            </a:solidFill>
          </a:ln>
        </p:spPr>
        <p:txBody>
          <a:bodyPr wrap="square" lIns="45720" tIns="45720" rIns="45720" bIns="45720" anchor="ctr"/>
          <a:lstStyle/>
          <a:p>
            <a:endParaRPr lang="en-US"/>
          </a:p>
        </p:txBody>
      </p:sp>
      <p:sp>
        <p:nvSpPr>
          <p:cNvPr id="129" name="Texto columna 3"/>
          <p:cNvSpPr txBox="1"/>
          <p:nvPr/>
        </p:nvSpPr>
        <p:spPr>
          <a:xfrm>
            <a:off x="8278367" y="1920240"/>
            <a:ext cx="3087624" cy="2286000"/>
          </a:xfrm>
          <a:prstGeom prst="rect">
            <a:avLst/>
          </a:prstGeom>
          <a:noFill/>
        </p:spPr>
        <p:txBody>
          <a:bodyPr wrap="square" lIns="0" rIns="0" anchor="t">
            <a:normAutofit/>
          </a:bodyPr>
          <a:lstStyle/>
          <a:p>
            <a:pPr algn="l">
              <a:spcAft>
                <a:spcPts val="900"/>
              </a:spcAft>
            </a:pPr>
            <a:r>
              <a:rPr lang="en-US" sz="2000" b="1">
                <a:solidFill>
                  <a:srgbClr val="1B8A9A"/>
                </a:solidFill>
                <a:latin typeface="Calibri"/>
              </a:rPr>
              <a:t>Job interface</a:t>
            </a:r>
          </a:p>
          <a:p>
            <a:pPr marL="171450" indent="-171450" algn="l">
              <a:spcAft>
                <a:spcPts val="500"/>
              </a:spcAft>
              <a:buFont typeface="Arial"/>
              <a:buChar char="•"/>
            </a:pPr>
            <a:r>
              <a:rPr lang="en-US" sz="1400" b="0">
                <a:solidFill>
                  <a:srgbClr val="1B2A41"/>
                </a:solidFill>
                <a:latin typeface="Calibri"/>
              </a:rPr>
              <a:t>Program: OpenQASM 2 or 3, shots</a:t>
            </a:r>
          </a:p>
          <a:p>
            <a:pPr marL="171450" indent="-171450" algn="l">
              <a:spcAft>
                <a:spcPts val="500"/>
              </a:spcAft>
              <a:buFont typeface="Arial"/>
              <a:buChar char="•"/>
            </a:pPr>
            <a:r>
              <a:rPr lang="en-US" sz="1400" b="0">
                <a:solidFill>
                  <a:srgbClr val="1B2A41"/>
                </a:solidFill>
                <a:latin typeface="Calibri"/>
              </a:rPr>
              <a:t>CUSTOM1–4: transpile, opt. level, seed, layout</a:t>
            </a:r>
          </a:p>
          <a:p>
            <a:pPr marL="171450" indent="-171450" algn="l">
              <a:spcAft>
                <a:spcPts val="500"/>
              </a:spcAft>
              <a:buFont typeface="Arial"/>
              <a:buChar char="•"/>
            </a:pPr>
            <a:r>
              <a:rPr lang="en-US" sz="1400" b="0">
                <a:solidFill>
                  <a:srgbClr val="1B2A41"/>
                </a:solidFill>
                <a:latin typeface="Calibri"/>
              </a:rPr>
              <a:t>submit blocks until QMIO returns</a:t>
            </a:r>
          </a:p>
          <a:p>
            <a:pPr marL="171450" indent="-171450" algn="l">
              <a:spcAft>
                <a:spcPts val="500"/>
              </a:spcAft>
              <a:buFont typeface="Arial"/>
              <a:buChar char="•"/>
            </a:pPr>
            <a:r>
              <a:rPr lang="en-US" sz="1400" b="0">
                <a:solidFill>
                  <a:srgbClr val="1B2A41"/>
                </a:solidFill>
                <a:latin typeface="Calibri"/>
              </a:rPr>
              <a:t>Results: histogram, sparse and dense probabilities</a:t>
            </a:r>
          </a:p>
          <a:p>
            <a:pPr marL="171450" indent="-171450" algn="l">
              <a:spcAft>
                <a:spcPts val="500"/>
              </a:spcAft>
              <a:buFont typeface="Arial"/>
              <a:buChar char="•"/>
            </a:pPr>
            <a:r>
              <a:rPr lang="en-US" sz="1400" b="0">
                <a:solidFill>
                  <a:srgbClr val="1B2A41"/>
                </a:solidFill>
                <a:latin typeface="Calibri"/>
              </a:rPr>
              <a:t>CUSTOM1 property: per-job timing</a:t>
            </a:r>
          </a:p>
        </p:txBody>
      </p:sp>
      <p:sp>
        <p:nvSpPr>
          <p:cNvPr id="130" name="Pie interfaz"/>
          <p:cNvSpPr/>
          <p:nvPr/>
        </p:nvSpPr>
        <p:spPr>
          <a:xfrm>
            <a:off x="640080" y="4526280"/>
            <a:ext cx="10241280" cy="548640"/>
          </a:xfrm>
          <a:prstGeom prst="rect">
            <a:avLst/>
          </a:prstGeom>
          <a:noFill/>
          <a:ln>
            <a:noFill/>
          </a:ln>
        </p:spPr>
        <p:txBody>
          <a:bodyPr wrap="square" lIns="0" tIns="0" rIns="0" bIns="0" anchor="t"/>
          <a:lstStyle/>
          <a:p>
            <a:pPr algn="l"/>
            <a:r>
              <a:rPr lang="en-US" sz="1400" b="0">
                <a:solidFill>
                  <a:srgbClr val="4A5A70"/>
                </a:solidFill>
                <a:latin typeface="Calibri"/>
              </a:rPr>
              <a:t>A device is a C shared library exporting prefixed QDMI_device_* symbols; the driver loads it from qdmi.conf. QDMI itself is a set of C headers.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1B2A41"/>
                </a:solidFill>
                <a:latin typeface="Calibri"/>
              </a:rPr>
              <a:t>What is special about QMIO</a:t>
            </a:r>
          </a:p>
        </p:txBody>
      </p:sp>
      <p:sp>
        <p:nvSpPr>
          <p:cNvPr id="3" name="Marco allocation"/>
          <p:cNvSpPr/>
          <p:nvPr/>
        </p:nvSpPr>
        <p:spPr>
          <a:xfrm>
            <a:off x="640080" y="1463040"/>
            <a:ext cx="7315200" cy="3291840"/>
          </a:xfrm>
          <a:prstGeom prst="roundRect">
            <a:avLst>
              <a:gd name="adj" fmla="val 6000"/>
            </a:avLst>
          </a:prstGeom>
          <a:solidFill>
            <a:srgbClr val="E3F3F5"/>
          </a:solidFill>
          <a:ln w="12700">
            <a:solidFill>
              <a:srgbClr val="1B8A9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Etiqueta allocation"/>
          <p:cNvSpPr txBox="1"/>
          <p:nvPr/>
        </p:nvSpPr>
        <p:spPr>
          <a:xfrm>
            <a:off x="868680" y="1508760"/>
            <a:ext cx="6858000" cy="457200"/>
          </a:xfrm>
          <a:prstGeom prst="rect">
            <a:avLst/>
          </a:prstGeom>
          <a:noFill/>
        </p:spPr>
        <p:txBody>
          <a:bodyPr wrap="square" lIns="45720" rIns="45720" anchor="t">
            <a:spAutoFit/>
          </a:bodyPr>
          <a:lstStyle/>
          <a:p>
            <a:pPr algn="l">
              <a:spcAft>
                <a:spcPts val="700"/>
              </a:spcAft>
            </a:pPr>
            <a:r>
              <a:rPr sz="2000" b="1">
                <a:solidFill>
                  <a:srgbClr val="1B8A9A"/>
                </a:solidFill>
                <a:latin typeface="Calibri"/>
              </a:rPr>
              <a:t>Slurm allocation, partition qpu</a:t>
            </a:r>
          </a:p>
        </p:txBody>
      </p:sp>
      <p:sp>
        <p:nvSpPr>
          <p:cNvPr id="5" name="Caja Client + driver"/>
          <p:cNvSpPr/>
          <p:nvPr/>
        </p:nvSpPr>
        <p:spPr>
          <a:xfrm>
            <a:off x="914400" y="2194560"/>
            <a:ext cx="2103120" cy="17373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o Client + driver"/>
          <p:cNvSpPr txBox="1"/>
          <p:nvPr/>
        </p:nvSpPr>
        <p:spPr>
          <a:xfrm>
            <a:off x="1005840" y="2377440"/>
            <a:ext cx="1920240" cy="1371600"/>
          </a:xfrm>
          <a:prstGeom prst="rect">
            <a:avLst/>
          </a:prstGeom>
          <a:noFill/>
        </p:spPr>
        <p:txBody>
          <a:bodyPr wrap="square" lIns="45720" rIns="45720" anchor="ctr">
            <a:spAutoFit/>
          </a:bodyPr>
          <a:lstStyle/>
          <a:p>
            <a:pPr algn="ctr">
              <a:spcAft>
                <a:spcPts val="700"/>
              </a:spcAft>
            </a:pPr>
            <a:r>
              <a:rPr sz="2000" b="1">
                <a:solidFill>
                  <a:srgbClr val="1B2A41"/>
                </a:solidFill>
                <a:latin typeface="Calibri"/>
              </a:rPr>
              <a:t>Client + driver</a:t>
            </a:r>
          </a:p>
        </p:txBody>
      </p:sp>
      <p:sp>
        <p:nvSpPr>
          <p:cNvPr id="7" name="Caja Device"/>
          <p:cNvSpPr/>
          <p:nvPr/>
        </p:nvSpPr>
        <p:spPr>
          <a:xfrm>
            <a:off x="3154680" y="2194560"/>
            <a:ext cx="2103120" cy="17373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o Device"/>
          <p:cNvSpPr txBox="1"/>
          <p:nvPr/>
        </p:nvSpPr>
        <p:spPr>
          <a:xfrm>
            <a:off x="3246120" y="2377440"/>
            <a:ext cx="1920240" cy="1371600"/>
          </a:xfrm>
          <a:prstGeom prst="rect">
            <a:avLst/>
          </a:prstGeom>
          <a:noFill/>
        </p:spPr>
        <p:txBody>
          <a:bodyPr wrap="square" lIns="45720" rIns="45720" anchor="ctr">
            <a:spAutoFit/>
          </a:bodyPr>
          <a:lstStyle/>
          <a:p>
            <a:pPr algn="ctr">
              <a:spcAft>
                <a:spcPts val="700"/>
              </a:spcAft>
            </a:pPr>
            <a:r>
              <a:rPr sz="2000" b="1">
                <a:solidFill>
                  <a:srgbClr val="1B2A41"/>
                </a:solidFill>
                <a:latin typeface="Calibri"/>
              </a:rPr>
              <a:t>Device</a:t>
            </a:r>
          </a:p>
        </p:txBody>
      </p:sp>
      <p:sp>
        <p:nvSpPr>
          <p:cNvPr id="9" name="Caja QMIO"/>
          <p:cNvSpPr/>
          <p:nvPr/>
        </p:nvSpPr>
        <p:spPr>
          <a:xfrm>
            <a:off x="5394960" y="2194560"/>
            <a:ext cx="2103120" cy="17373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o QMIO"/>
          <p:cNvSpPr txBox="1"/>
          <p:nvPr/>
        </p:nvSpPr>
        <p:spPr>
          <a:xfrm>
            <a:off x="5486400" y="2377440"/>
            <a:ext cx="1920240" cy="1371600"/>
          </a:xfrm>
          <a:prstGeom prst="rect">
            <a:avLst/>
          </a:prstGeom>
          <a:noFill/>
        </p:spPr>
        <p:txBody>
          <a:bodyPr wrap="square" lIns="45720" rIns="45720" anchor="ctr">
            <a:spAutoFit/>
          </a:bodyPr>
          <a:lstStyle/>
          <a:p>
            <a:pPr algn="ctr">
              <a:spcAft>
                <a:spcPts val="700"/>
              </a:spcAft>
            </a:pPr>
            <a:r>
              <a:rPr sz="2000" b="1">
                <a:solidFill>
                  <a:srgbClr val="1B2A41"/>
                </a:solidFill>
                <a:latin typeface="Calibri"/>
              </a:rPr>
              <a:t>QMIO</a:t>
            </a:r>
          </a:p>
        </p:txBody>
      </p:sp>
      <p:sp>
        <p:nvSpPr>
          <p:cNvPr id="11" name="Flecha a"/>
          <p:cNvSpPr/>
          <p:nvPr/>
        </p:nvSpPr>
        <p:spPr>
          <a:xfrm>
            <a:off x="3017520" y="2880360"/>
            <a:ext cx="365760" cy="365760"/>
          </a:xfrm>
          <a:prstGeom prst="rightArrow">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Flecha b"/>
          <p:cNvSpPr/>
          <p:nvPr/>
        </p:nvSpPr>
        <p:spPr>
          <a:xfrm>
            <a:off x="5257800" y="2880360"/>
            <a:ext cx="365760" cy="365760"/>
          </a:xfrm>
          <a:prstGeom prst="rightArrow">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Caja SSH"/>
          <p:cNvSpPr/>
          <p:nvPr/>
        </p:nvSpPr>
        <p:spPr>
          <a:xfrm>
            <a:off x="8412480" y="1463040"/>
            <a:ext cx="3108960" cy="14630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o SSH"/>
          <p:cNvSpPr txBox="1"/>
          <p:nvPr/>
        </p:nvSpPr>
        <p:spPr>
          <a:xfrm>
            <a:off x="8549640" y="1554480"/>
            <a:ext cx="2834640" cy="1280160"/>
          </a:xfrm>
          <a:prstGeom prst="rect">
            <a:avLst/>
          </a:prstGeom>
          <a:noFill/>
        </p:spPr>
        <p:txBody>
          <a:bodyPr wrap="square" lIns="45720" rIns="45720" anchor="ctr">
            <a:spAutoFit/>
          </a:bodyPr>
          <a:lstStyle/>
          <a:p>
            <a:pPr algn="l">
              <a:spcAft>
                <a:spcPts val="700"/>
              </a:spcAft>
            </a:pPr>
            <a:r>
              <a:rPr sz="2000" b="1">
                <a:solidFill>
                  <a:srgbClr val="1B8A9A"/>
                </a:solidFill>
                <a:latin typeface="Calibri"/>
              </a:rPr>
              <a:t>SSH login</a:t>
            </a:r>
          </a:p>
          <a:p>
            <a:pPr algn="l">
              <a:spcAft>
                <a:spcPts val="560"/>
              </a:spcAft>
            </a:pPr>
            <a:r>
              <a:rPr sz="1600" b="0">
                <a:solidFill>
                  <a:srgbClr val="1B2A41"/>
                </a:solidFill>
                <a:latin typeface="Calibri"/>
              </a:rPr>
              <a:t>authentication happens here, before anything starts</a:t>
            </a:r>
          </a:p>
        </p:txBody>
      </p:sp>
      <p:sp>
        <p:nvSpPr>
          <p:cNvPr id="15" name="Texto clave"/>
          <p:cNvSpPr txBox="1"/>
          <p:nvPr/>
        </p:nvSpPr>
        <p:spPr>
          <a:xfrm>
            <a:off x="640080" y="4937760"/>
            <a:ext cx="10881360" cy="1280160"/>
          </a:xfrm>
          <a:prstGeom prst="rect">
            <a:avLst/>
          </a:prstGeom>
          <a:noFill/>
        </p:spPr>
        <p:txBody>
          <a:bodyPr wrap="square" lIns="45720" rIns="45720" anchor="t">
            <a:spAutoFit/>
          </a:bodyPr>
          <a:lstStyle/>
          <a:p>
            <a:pPr algn="l">
              <a:spcAft>
                <a:spcPts val="769"/>
              </a:spcAft>
            </a:pPr>
            <a:r>
              <a:rPr sz="2200" b="1">
                <a:solidFill>
                  <a:srgbClr val="1B2A41"/>
                </a:solidFill>
                <a:latin typeface="Calibri"/>
              </a:rPr>
              <a:t>No remote submit/poll endpoint.</a:t>
            </a:r>
          </a:p>
          <a:p>
            <a:pPr algn="l">
              <a:spcAft>
                <a:spcPts val="700"/>
              </a:spcAft>
            </a:pPr>
            <a:r>
              <a:rPr sz="2000" b="0">
                <a:solidFill>
                  <a:srgbClr val="1B2A41"/>
                </a:solidFill>
                <a:latin typeface="Calibri"/>
              </a:rPr>
              <a:t>QmioBackend.run() is a synchronous call inside the process, so the whole stack runs inside the allocation.</a:t>
            </a:r>
          </a:p>
        </p:txBody>
      </p:sp>
      <p:sp>
        <p:nvSpPr>
          <p:cNvPr id="16" name="Caja SSH"/>
          <p:cNvSpPr/>
          <p:nvPr/>
        </p:nvSpPr>
        <p:spPr>
          <a:xfrm>
            <a:off x="8427720" y="3200400"/>
            <a:ext cx="3108960" cy="14630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o SSH"/>
          <p:cNvSpPr txBox="1"/>
          <p:nvPr/>
        </p:nvSpPr>
        <p:spPr>
          <a:xfrm>
            <a:off x="8564880" y="3440760"/>
            <a:ext cx="2834640" cy="982320"/>
          </a:xfrm>
          <a:prstGeom prst="rect">
            <a:avLst/>
          </a:prstGeom>
          <a:noFill/>
        </p:spPr>
        <p:txBody>
          <a:bodyPr wrap="square" lIns="45720" rIns="45720" anchor="ctr">
            <a:spAutoFit/>
          </a:bodyPr>
          <a:lstStyle/>
          <a:p>
            <a:pPr algn="l">
              <a:spcAft>
                <a:spcPts val="700"/>
              </a:spcAft>
            </a:pPr>
            <a:r>
              <a:rPr lang="es-ES" sz="2000" b="1" dirty="0" err="1" smtClean="0">
                <a:solidFill>
                  <a:srgbClr val="1B8A9A"/>
                </a:solidFill>
                <a:latin typeface="Calibri"/>
              </a:rPr>
              <a:t>Reserved</a:t>
            </a:r>
            <a:r>
              <a:rPr lang="es-ES" sz="2000" b="1" dirty="0" smtClean="0">
                <a:solidFill>
                  <a:srgbClr val="1B8A9A"/>
                </a:solidFill>
                <a:latin typeface="Calibri"/>
              </a:rPr>
              <a:t> </a:t>
            </a:r>
            <a:r>
              <a:rPr lang="es-ES" sz="2000" b="1" dirty="0" err="1" smtClean="0">
                <a:solidFill>
                  <a:srgbClr val="1B8A9A"/>
                </a:solidFill>
                <a:latin typeface="Calibri"/>
              </a:rPr>
              <a:t>sessions</a:t>
            </a:r>
            <a:endParaRPr sz="2000" b="1" dirty="0">
              <a:solidFill>
                <a:srgbClr val="1B8A9A"/>
              </a:solidFill>
              <a:latin typeface="Calibri"/>
            </a:endParaRPr>
          </a:p>
          <a:p>
            <a:pPr algn="l">
              <a:spcAft>
                <a:spcPts val="560"/>
              </a:spcAft>
            </a:pPr>
            <a:r>
              <a:rPr lang="es-ES" sz="1600" b="0" dirty="0" smtClean="0">
                <a:solidFill>
                  <a:srgbClr val="1B2A41"/>
                </a:solidFill>
                <a:latin typeface="Calibri"/>
              </a:rPr>
              <a:t>Up to 2 </a:t>
            </a:r>
            <a:r>
              <a:rPr lang="es-ES" sz="1600" b="0" dirty="0" err="1" smtClean="0">
                <a:solidFill>
                  <a:srgbClr val="1B2A41"/>
                </a:solidFill>
                <a:latin typeface="Calibri"/>
              </a:rPr>
              <a:t>hours</a:t>
            </a:r>
            <a:r>
              <a:rPr lang="es-ES" sz="1600" b="0" dirty="0" smtClean="0">
                <a:solidFill>
                  <a:srgbClr val="1B2A41"/>
                </a:solidFill>
                <a:latin typeface="Calibri"/>
              </a:rPr>
              <a:t>, </a:t>
            </a:r>
            <a:r>
              <a:rPr lang="es-ES" sz="1600" b="0" dirty="0" err="1" smtClean="0">
                <a:solidFill>
                  <a:srgbClr val="1B2A41"/>
                </a:solidFill>
                <a:latin typeface="Calibri"/>
              </a:rPr>
              <a:t>allowing</a:t>
            </a:r>
            <a:r>
              <a:rPr lang="es-ES" sz="1600" b="0" dirty="0" smtClean="0">
                <a:solidFill>
                  <a:srgbClr val="1B2A41"/>
                </a:solidFill>
                <a:latin typeface="Calibri"/>
              </a:rPr>
              <a:t> </a:t>
            </a:r>
            <a:r>
              <a:rPr lang="es-ES" sz="1600" b="0" dirty="0" err="1" smtClean="0">
                <a:solidFill>
                  <a:srgbClr val="1B2A41"/>
                </a:solidFill>
                <a:latin typeface="Calibri"/>
              </a:rPr>
              <a:t>for</a:t>
            </a:r>
            <a:r>
              <a:rPr lang="es-ES" sz="1600" b="0" dirty="0" smtClean="0">
                <a:solidFill>
                  <a:srgbClr val="1B2A41"/>
                </a:solidFill>
                <a:latin typeface="Calibri"/>
              </a:rPr>
              <a:t> </a:t>
            </a:r>
            <a:r>
              <a:rPr lang="es-ES" sz="1600" b="0" dirty="0" err="1" smtClean="0">
                <a:solidFill>
                  <a:srgbClr val="1B2A41"/>
                </a:solidFill>
                <a:latin typeface="Calibri"/>
              </a:rPr>
              <a:t>hybrid</a:t>
            </a:r>
            <a:r>
              <a:rPr lang="es-ES" sz="1600" b="0" dirty="0" smtClean="0">
                <a:solidFill>
                  <a:srgbClr val="1B2A41"/>
                </a:solidFill>
                <a:latin typeface="Calibri"/>
              </a:rPr>
              <a:t> Jobs </a:t>
            </a:r>
            <a:r>
              <a:rPr lang="es-ES" sz="1600" b="0" dirty="0" err="1" smtClean="0">
                <a:solidFill>
                  <a:srgbClr val="1B2A41"/>
                </a:solidFill>
                <a:latin typeface="Calibri"/>
              </a:rPr>
              <a:t>with</a:t>
            </a:r>
            <a:r>
              <a:rPr lang="es-ES" sz="1600" b="0" dirty="0" smtClean="0">
                <a:solidFill>
                  <a:srgbClr val="1B2A41"/>
                </a:solidFill>
                <a:latin typeface="Calibri"/>
              </a:rPr>
              <a:t> </a:t>
            </a:r>
            <a:r>
              <a:rPr lang="es-ES" sz="1600" b="0" dirty="0" err="1" smtClean="0">
                <a:solidFill>
                  <a:srgbClr val="1B2A41"/>
                </a:solidFill>
                <a:latin typeface="Calibri"/>
              </a:rPr>
              <a:t>many</a:t>
            </a:r>
            <a:r>
              <a:rPr lang="es-ES" sz="1600" b="0" dirty="0" smtClean="0">
                <a:solidFill>
                  <a:srgbClr val="1B2A41"/>
                </a:solidFill>
                <a:latin typeface="Calibri"/>
              </a:rPr>
              <a:t> </a:t>
            </a:r>
            <a:r>
              <a:rPr lang="es-ES" sz="1600" b="0" dirty="0" err="1" smtClean="0">
                <a:solidFill>
                  <a:srgbClr val="1B2A41"/>
                </a:solidFill>
                <a:latin typeface="Calibri"/>
              </a:rPr>
              <a:t>calls</a:t>
            </a:r>
            <a:endParaRPr sz="1600" b="0" dirty="0">
              <a:solidFill>
                <a:srgbClr val="1B2A41"/>
              </a:solidFill>
              <a:latin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1B2A41"/>
                </a:solidFill>
                <a:latin typeface="Calibri"/>
              </a:rPr>
              <a:t>Device architecture</a:t>
            </a:r>
          </a:p>
        </p:txBody>
      </p:sp>
      <p:sp>
        <p:nvSpPr>
          <p:cNvPr id="3" name="Capa libqmio_device.so"/>
          <p:cNvSpPr/>
          <p:nvPr/>
        </p:nvSpPr>
        <p:spPr>
          <a:xfrm>
            <a:off x="822960" y="1691640"/>
            <a:ext cx="5486400" cy="10515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o capa libqmio_device.so"/>
          <p:cNvSpPr txBox="1"/>
          <p:nvPr/>
        </p:nvSpPr>
        <p:spPr>
          <a:xfrm>
            <a:off x="1005840" y="1737360"/>
            <a:ext cx="5120640" cy="960120"/>
          </a:xfrm>
          <a:prstGeom prst="rect">
            <a:avLst/>
          </a:prstGeom>
          <a:noFill/>
        </p:spPr>
        <p:txBody>
          <a:bodyPr wrap="square" lIns="45720" rIns="45720" anchor="ctr">
            <a:spAutoFit/>
          </a:bodyPr>
          <a:lstStyle/>
          <a:p>
            <a:pPr algn="l">
              <a:spcAft>
                <a:spcPts val="769"/>
              </a:spcAft>
            </a:pPr>
            <a:r>
              <a:rPr sz="2200" b="1">
                <a:solidFill>
                  <a:srgbClr val="1B8A9A"/>
                </a:solidFill>
                <a:latin typeface="Calibri"/>
              </a:rPr>
              <a:t>libqmio_device.so</a:t>
            </a:r>
          </a:p>
          <a:p>
            <a:pPr algn="l">
              <a:spcAft>
                <a:spcPts val="594"/>
              </a:spcAft>
            </a:pPr>
            <a:r>
              <a:rPr sz="1700" b="0">
                <a:solidFill>
                  <a:srgbClr val="1B2A41"/>
                </a:solidFill>
                <a:latin typeface="Calibri"/>
              </a:rPr>
              <a:t>C, with an embedded CPython interpreter</a:t>
            </a:r>
          </a:p>
        </p:txBody>
      </p:sp>
      <p:sp>
        <p:nvSpPr>
          <p:cNvPr id="5" name="Capa qmiotools"/>
          <p:cNvSpPr/>
          <p:nvPr/>
        </p:nvSpPr>
        <p:spPr>
          <a:xfrm>
            <a:off x="822960" y="3017520"/>
            <a:ext cx="5486400" cy="10515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o capa qmiotools"/>
          <p:cNvSpPr txBox="1"/>
          <p:nvPr/>
        </p:nvSpPr>
        <p:spPr>
          <a:xfrm>
            <a:off x="1005840" y="3063239"/>
            <a:ext cx="5120640" cy="960120"/>
          </a:xfrm>
          <a:prstGeom prst="rect">
            <a:avLst/>
          </a:prstGeom>
          <a:noFill/>
        </p:spPr>
        <p:txBody>
          <a:bodyPr wrap="square" lIns="45720" rIns="45720" anchor="ctr">
            <a:spAutoFit/>
          </a:bodyPr>
          <a:lstStyle/>
          <a:p>
            <a:pPr algn="l">
              <a:spcAft>
                <a:spcPts val="769"/>
              </a:spcAft>
            </a:pPr>
            <a:r>
              <a:rPr sz="2200" b="1">
                <a:solidFill>
                  <a:srgbClr val="1B8A9A"/>
                </a:solidFill>
                <a:latin typeface="Calibri"/>
              </a:rPr>
              <a:t>qmiotools → qmio-run</a:t>
            </a:r>
          </a:p>
          <a:p>
            <a:pPr algn="l">
              <a:spcAft>
                <a:spcPts val="594"/>
              </a:spcAft>
            </a:pPr>
            <a:r>
              <a:rPr sz="1700" b="0">
                <a:solidFill>
                  <a:srgbClr val="1B2A41"/>
                </a:solidFill>
                <a:latin typeface="Calibri"/>
              </a:rPr>
              <a:t>Qiskit backend + ZeroMQ client to the control node</a:t>
            </a:r>
          </a:p>
        </p:txBody>
      </p:sp>
      <p:sp>
        <p:nvSpPr>
          <p:cNvPr id="7" name="Capa QMIO QPU"/>
          <p:cNvSpPr/>
          <p:nvPr/>
        </p:nvSpPr>
        <p:spPr>
          <a:xfrm>
            <a:off x="822960" y="4343400"/>
            <a:ext cx="5486400" cy="10515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o capa QMIO QPU"/>
          <p:cNvSpPr txBox="1"/>
          <p:nvPr/>
        </p:nvSpPr>
        <p:spPr>
          <a:xfrm>
            <a:off x="1005840" y="4389120"/>
            <a:ext cx="5120640" cy="960120"/>
          </a:xfrm>
          <a:prstGeom prst="rect">
            <a:avLst/>
          </a:prstGeom>
          <a:noFill/>
        </p:spPr>
        <p:txBody>
          <a:bodyPr wrap="square" lIns="45720" rIns="45720" anchor="ctr">
            <a:spAutoFit/>
          </a:bodyPr>
          <a:lstStyle/>
          <a:p>
            <a:pPr algn="l">
              <a:spcAft>
                <a:spcPts val="769"/>
              </a:spcAft>
            </a:pPr>
            <a:r>
              <a:rPr sz="2200" b="1">
                <a:solidFill>
                  <a:srgbClr val="1B8A9A"/>
                </a:solidFill>
                <a:latin typeface="Calibri"/>
              </a:rPr>
              <a:t>QAT → QMIO QPU</a:t>
            </a:r>
          </a:p>
          <a:p>
            <a:pPr algn="l">
              <a:spcAft>
                <a:spcPts val="594"/>
              </a:spcAft>
            </a:pPr>
            <a:r>
              <a:rPr sz="1700" b="0">
                <a:solidFill>
                  <a:srgbClr val="1B2A41"/>
                </a:solidFill>
                <a:latin typeface="Calibri"/>
              </a:rPr>
              <a:t>OQC compiler on the control node; 32 qubits</a:t>
            </a:r>
          </a:p>
        </p:txBody>
      </p:sp>
      <p:sp>
        <p:nvSpPr>
          <p:cNvPr id="9" name="Caja contrato"/>
          <p:cNvSpPr/>
          <p:nvPr/>
        </p:nvSpPr>
        <p:spPr>
          <a:xfrm>
            <a:off x="6949440" y="1691640"/>
            <a:ext cx="4663440" cy="356616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o contrato"/>
          <p:cNvSpPr txBox="1"/>
          <p:nvPr/>
        </p:nvSpPr>
        <p:spPr>
          <a:xfrm>
            <a:off x="7132320" y="1828800"/>
            <a:ext cx="4297680" cy="3291840"/>
          </a:xfrm>
          <a:prstGeom prst="rect">
            <a:avLst/>
          </a:prstGeom>
          <a:noFill/>
        </p:spPr>
        <p:txBody>
          <a:bodyPr wrap="square" lIns="45720" rIns="45720" anchor="ctr">
            <a:spAutoFit/>
          </a:bodyPr>
          <a:lstStyle/>
          <a:p>
            <a:pPr algn="l">
              <a:spcAft>
                <a:spcPts val="839"/>
              </a:spcAft>
            </a:pPr>
            <a:r>
              <a:rPr sz="2400" b="1">
                <a:solidFill>
                  <a:srgbClr val="1B8A9A"/>
                </a:solidFill>
                <a:latin typeface="Calibri"/>
              </a:rPr>
              <a:t>Three entry points</a:t>
            </a:r>
          </a:p>
          <a:p>
            <a:pPr algn="l">
              <a:spcAft>
                <a:spcPts val="700"/>
              </a:spcAft>
            </a:pPr>
            <a:r>
              <a:rPr sz="2000" b="0">
                <a:solidFill>
                  <a:srgbClr val="1B2A41"/>
                </a:solidFill>
                <a:latin typeface="Calibri"/>
              </a:rPr>
              <a:t>create_backend</a:t>
            </a:r>
          </a:p>
          <a:p>
            <a:pPr algn="l">
              <a:spcAft>
                <a:spcPts val="700"/>
              </a:spcAft>
            </a:pPr>
            <a:r>
              <a:rPr sz="2000" b="0">
                <a:solidFill>
                  <a:srgbClr val="1B2A41"/>
                </a:solidFill>
                <a:latin typeface="Calibri"/>
              </a:rPr>
              <a:t>get_metadata / get_site_properties</a:t>
            </a:r>
          </a:p>
          <a:p>
            <a:pPr algn="l">
              <a:spcAft>
                <a:spcPts val="700"/>
              </a:spcAft>
            </a:pPr>
            <a:r>
              <a:rPr sz="2000" b="0">
                <a:solidFill>
                  <a:srgbClr val="1B2A41"/>
                </a:solidFill>
                <a:latin typeface="Calibri"/>
              </a:rPr>
              <a:t>submit_job</a:t>
            </a:r>
          </a:p>
          <a:p>
            <a:pPr algn="l">
              <a:spcAft>
                <a:spcPts val="630"/>
              </a:spcAft>
            </a:pPr>
            <a:r>
              <a:rPr sz="1800" b="0">
                <a:solidFill>
                  <a:srgbClr val="5B6B80"/>
                </a:solidFill>
                <a:latin typeface="Calibri"/>
              </a:rPr>
              <a:t>A template for any QPU behind a Qiskit backend.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1B2A41"/>
                </a:solidFill>
                <a:latin typeface="Calibri"/>
              </a:rPr>
              <a:t>Validation on real hardware</a:t>
            </a:r>
          </a:p>
        </p:txBody>
      </p:sp>
      <p:sp>
        <p:nvSpPr>
          <p:cNvPr id="3" name="Dato 32"/>
          <p:cNvSpPr/>
          <p:nvPr/>
        </p:nvSpPr>
        <p:spPr>
          <a:xfrm>
            <a:off x="640080" y="1737360"/>
            <a:ext cx="3611880" cy="23774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o 32"/>
          <p:cNvSpPr txBox="1"/>
          <p:nvPr/>
        </p:nvSpPr>
        <p:spPr>
          <a:xfrm>
            <a:off x="822959" y="1828800"/>
            <a:ext cx="3246120" cy="2194560"/>
          </a:xfrm>
          <a:prstGeom prst="rect">
            <a:avLst/>
          </a:prstGeom>
          <a:noFill/>
        </p:spPr>
        <p:txBody>
          <a:bodyPr wrap="square" lIns="45720" rIns="45720" anchor="ctr">
            <a:spAutoFit/>
          </a:bodyPr>
          <a:lstStyle/>
          <a:p>
            <a:pPr algn="l">
              <a:spcAft>
                <a:spcPts val="1539"/>
              </a:spcAft>
            </a:pPr>
            <a:r>
              <a:rPr sz="4400" b="1">
                <a:solidFill>
                  <a:srgbClr val="1B8A9A"/>
                </a:solidFill>
                <a:latin typeface="Calibri"/>
              </a:rPr>
              <a:t>32</a:t>
            </a:r>
          </a:p>
          <a:p>
            <a:pPr algn="l">
              <a:spcAft>
                <a:spcPts val="630"/>
              </a:spcAft>
            </a:pPr>
            <a:r>
              <a:rPr sz="1800" b="0">
                <a:solidFill>
                  <a:srgbClr val="1B2A41"/>
                </a:solidFill>
                <a:latin typeface="Calibri"/>
              </a:rPr>
              <a:t>qubits and 32 sites reported through QDMI</a:t>
            </a:r>
          </a:p>
        </p:txBody>
      </p:sp>
      <p:sp>
        <p:nvSpPr>
          <p:cNvPr id="5" name="Dato 6"/>
          <p:cNvSpPr/>
          <p:nvPr/>
        </p:nvSpPr>
        <p:spPr>
          <a:xfrm>
            <a:off x="4434840" y="1737360"/>
            <a:ext cx="3611880" cy="23774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o 6"/>
          <p:cNvSpPr txBox="1"/>
          <p:nvPr/>
        </p:nvSpPr>
        <p:spPr>
          <a:xfrm>
            <a:off x="4617720" y="1828800"/>
            <a:ext cx="3246120" cy="2194560"/>
          </a:xfrm>
          <a:prstGeom prst="rect">
            <a:avLst/>
          </a:prstGeom>
          <a:noFill/>
        </p:spPr>
        <p:txBody>
          <a:bodyPr wrap="square" lIns="45720" rIns="45720" anchor="ctr">
            <a:spAutoFit/>
          </a:bodyPr>
          <a:lstStyle/>
          <a:p>
            <a:pPr algn="l">
              <a:spcAft>
                <a:spcPts val="1539"/>
              </a:spcAft>
            </a:pPr>
            <a:r>
              <a:rPr sz="4400" b="1">
                <a:solidFill>
                  <a:srgbClr val="1B8A9A"/>
                </a:solidFill>
                <a:latin typeface="Calibri"/>
              </a:rPr>
              <a:t>6</a:t>
            </a:r>
          </a:p>
          <a:p>
            <a:pPr algn="l">
              <a:spcAft>
                <a:spcPts val="630"/>
              </a:spcAft>
            </a:pPr>
            <a:r>
              <a:rPr sz="1800" b="0">
                <a:solidFill>
                  <a:srgbClr val="1B2A41"/>
                </a:solidFill>
                <a:latin typeface="Calibri"/>
              </a:rPr>
              <a:t>native operations: delay, ecr, measure, rz, sx, x</a:t>
            </a:r>
          </a:p>
        </p:txBody>
      </p:sp>
      <p:sp>
        <p:nvSpPr>
          <p:cNvPr id="7" name="Dato GHZ-3"/>
          <p:cNvSpPr/>
          <p:nvPr/>
        </p:nvSpPr>
        <p:spPr>
          <a:xfrm>
            <a:off x="8229600" y="1737360"/>
            <a:ext cx="3611880" cy="23774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o GHZ-3"/>
          <p:cNvSpPr txBox="1"/>
          <p:nvPr/>
        </p:nvSpPr>
        <p:spPr>
          <a:xfrm>
            <a:off x="8412480" y="2168180"/>
            <a:ext cx="3246120" cy="1515800"/>
          </a:xfrm>
          <a:prstGeom prst="rect">
            <a:avLst/>
          </a:prstGeom>
          <a:noFill/>
        </p:spPr>
        <p:txBody>
          <a:bodyPr wrap="square" lIns="45720" rIns="45720" anchor="ctr">
            <a:spAutoFit/>
          </a:bodyPr>
          <a:lstStyle/>
          <a:p>
            <a:pPr algn="l">
              <a:spcAft>
                <a:spcPts val="1539"/>
              </a:spcAft>
            </a:pPr>
            <a:r>
              <a:rPr sz="4400" b="1" dirty="0">
                <a:solidFill>
                  <a:srgbClr val="1B8A9A"/>
                </a:solidFill>
                <a:latin typeface="Calibri"/>
              </a:rPr>
              <a:t>GHZ-3</a:t>
            </a:r>
          </a:p>
          <a:p>
            <a:pPr algn="l">
              <a:spcAft>
                <a:spcPts val="630"/>
              </a:spcAft>
            </a:pPr>
            <a:r>
              <a:rPr sz="1800" b="0" dirty="0" smtClean="0">
                <a:solidFill>
                  <a:srgbClr val="1B2A41"/>
                </a:solidFill>
                <a:latin typeface="Calibri"/>
              </a:rPr>
              <a:t>1000 </a:t>
            </a:r>
            <a:r>
              <a:rPr sz="1800" b="0" dirty="0">
                <a:solidFill>
                  <a:srgbClr val="1B2A41"/>
                </a:solidFill>
                <a:latin typeface="Calibri"/>
              </a:rPr>
              <a:t>shots, calibration 2026_09_01__13_00_01</a:t>
            </a:r>
          </a:p>
        </p:txBody>
      </p:sp>
      <p:sp>
        <p:nvSpPr>
          <p:cNvPr id="9" name="Marco extremo a extremo"/>
          <p:cNvSpPr/>
          <p:nvPr/>
        </p:nvSpPr>
        <p:spPr>
          <a:xfrm>
            <a:off x="640080" y="4389120"/>
            <a:ext cx="10881360" cy="13716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o extremo a extremo"/>
          <p:cNvSpPr txBox="1"/>
          <p:nvPr/>
        </p:nvSpPr>
        <p:spPr>
          <a:xfrm>
            <a:off x="822959" y="4713282"/>
            <a:ext cx="10515600" cy="723275"/>
          </a:xfrm>
          <a:prstGeom prst="rect">
            <a:avLst/>
          </a:prstGeom>
          <a:noFill/>
        </p:spPr>
        <p:txBody>
          <a:bodyPr wrap="square" lIns="45720" rIns="45720" anchor="ctr">
            <a:spAutoFit/>
          </a:bodyPr>
          <a:lstStyle/>
          <a:p>
            <a:pPr algn="l">
              <a:spcAft>
                <a:spcPts val="630"/>
              </a:spcAft>
            </a:pPr>
            <a:r>
              <a:rPr sz="1800" b="1" dirty="0">
                <a:solidFill>
                  <a:srgbClr val="1B2A41"/>
                </a:solidFill>
                <a:latin typeface="Calibri"/>
              </a:rPr>
              <a:t>Full stack, end to end: </a:t>
            </a:r>
            <a:r>
              <a:rPr sz="1800" b="0" dirty="0">
                <a:solidFill>
                  <a:srgbClr val="1B2A41"/>
                </a:solidFill>
                <a:latin typeface="Calibri"/>
              </a:rPr>
              <a:t>client → QDMI driver → device → QMIO inside a </a:t>
            </a:r>
            <a:r>
              <a:rPr sz="1800" b="0" dirty="0" err="1">
                <a:solidFill>
                  <a:srgbClr val="1B2A41"/>
                </a:solidFill>
                <a:latin typeface="Calibri"/>
              </a:rPr>
              <a:t>qpu</a:t>
            </a:r>
            <a:r>
              <a:rPr sz="1800" b="0" dirty="0">
                <a:solidFill>
                  <a:srgbClr val="1B2A41"/>
                </a:solidFill>
                <a:latin typeface="Calibri"/>
              </a:rPr>
              <a:t> allocation. </a:t>
            </a:r>
            <a:endParaRPr lang="es-ES" sz="1800" b="0" dirty="0" smtClean="0">
              <a:solidFill>
                <a:srgbClr val="1B2A41"/>
              </a:solidFill>
              <a:latin typeface="Calibri"/>
            </a:endParaRPr>
          </a:p>
          <a:p>
            <a:pPr algn="l">
              <a:spcAft>
                <a:spcPts val="630"/>
              </a:spcAft>
            </a:pPr>
            <a:r>
              <a:rPr sz="1800" b="0" dirty="0" smtClean="0">
                <a:solidFill>
                  <a:srgbClr val="1B2A41"/>
                </a:solidFill>
                <a:latin typeface="Calibri"/>
              </a:rPr>
              <a:t>180 </a:t>
            </a:r>
            <a:r>
              <a:rPr sz="1800" b="0" dirty="0">
                <a:solidFill>
                  <a:srgbClr val="1B2A41"/>
                </a:solidFill>
                <a:latin typeface="Calibri"/>
              </a:rPr>
              <a:t>GHZ-3 jobs (100 to 10 000 shots), 0.71–0.72 of counts in {000, 111}, 0 failures.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lang="en-US" sz="3800" b="1">
                <a:solidFill>
                  <a:srgbClr val="1B2A41"/>
                </a:solidFill>
                <a:latin typeface="Calibri"/>
              </a:rPr>
              <a:t>QDMI adds 0.08 ms per job, and changes nothing</a:t>
            </a:r>
          </a:p>
        </p:txBody>
      </p:sp>
      <p:sp>
        <p:nvSpPr>
          <p:cNvPr id="3" name="Tarjeta grafico"/>
          <p:cNvSpPr/>
          <p:nvPr/>
        </p:nvSpPr>
        <p:spPr>
          <a:xfrm>
            <a:off x="640080" y="1554480"/>
            <a:ext cx="6583680" cy="42062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Grafico overhead" descr="Median time per job vs shots on a log scale: execution grows from 0.34 s to 4.93 s, transpile stays near 0.2 s, QDMI layers stay at 0.08 ms."/>
          <p:cNvPicPr>
            <a:picLocks noChangeAspect="1"/>
          </p:cNvPicPr>
          <p:nvPr/>
        </p:nvPicPr>
        <p:blipFill>
          <a:blip r:embed="rId3"/>
          <a:stretch>
            <a:fillRect/>
          </a:stretch>
        </p:blipFill>
        <p:spPr>
          <a:xfrm>
            <a:off x="1005840" y="1834101"/>
            <a:ext cx="5852160" cy="3646998"/>
          </a:xfrm>
          <a:prstGeom prst="rect">
            <a:avLst/>
          </a:prstGeom>
        </p:spPr>
      </p:pic>
      <p:sp>
        <p:nvSpPr>
          <p:cNvPr id="5" name="Tarjeta dato 1"/>
          <p:cNvSpPr/>
          <p:nvPr/>
        </p:nvSpPr>
        <p:spPr>
          <a:xfrm>
            <a:off x="7498080" y="1554480"/>
            <a:ext cx="4023360" cy="124968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o dato 1"/>
          <p:cNvSpPr txBox="1"/>
          <p:nvPr/>
        </p:nvSpPr>
        <p:spPr>
          <a:xfrm>
            <a:off x="7680960" y="1600200"/>
            <a:ext cx="3657600" cy="1158240"/>
          </a:xfrm>
          <a:prstGeom prst="rect">
            <a:avLst/>
          </a:prstGeom>
          <a:noFill/>
        </p:spPr>
        <p:txBody>
          <a:bodyPr wrap="square" lIns="45720" rIns="45720" anchor="ctr">
            <a:spAutoFit/>
          </a:bodyPr>
          <a:lstStyle/>
          <a:p>
            <a:pPr algn="l">
              <a:spcAft>
                <a:spcPts val="200"/>
              </a:spcAft>
            </a:pPr>
            <a:r>
              <a:rPr lang="en-US" sz="3200" b="1">
                <a:solidFill>
                  <a:srgbClr val="E07B1F"/>
                </a:solidFill>
                <a:latin typeface="Calibri"/>
              </a:rPr>
              <a:t>0.08 ms</a:t>
            </a:r>
          </a:p>
          <a:p>
            <a:pPr algn="l">
              <a:spcAft>
                <a:spcPts val="0"/>
              </a:spcAft>
            </a:pPr>
            <a:r>
              <a:rPr lang="en-US" sz="1500" b="0">
                <a:solidFill>
                  <a:srgbClr val="1B2A41"/>
                </a:solidFill>
                <a:latin typeface="Calibri"/>
              </a:rPr>
              <a:t>QDMI layers per job, flat from 100 to 10 000 shots: 0.014 % to 0.002 % of the job</a:t>
            </a:r>
          </a:p>
        </p:txBody>
      </p:sp>
      <p:sp>
        <p:nvSpPr>
          <p:cNvPr id="7" name="Tarjeta dato 2"/>
          <p:cNvSpPr/>
          <p:nvPr/>
        </p:nvSpPr>
        <p:spPr>
          <a:xfrm>
            <a:off x="7498080" y="3032760"/>
            <a:ext cx="4023360" cy="124968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o dato 2"/>
          <p:cNvSpPr txBox="1"/>
          <p:nvPr/>
        </p:nvSpPr>
        <p:spPr>
          <a:xfrm>
            <a:off x="7680960" y="3078480"/>
            <a:ext cx="3657600" cy="1158240"/>
          </a:xfrm>
          <a:prstGeom prst="rect">
            <a:avLst/>
          </a:prstGeom>
          <a:noFill/>
        </p:spPr>
        <p:txBody>
          <a:bodyPr wrap="square" lIns="45720" rIns="45720" anchor="ctr">
            <a:spAutoFit/>
          </a:bodyPr>
          <a:lstStyle/>
          <a:p>
            <a:pPr algn="l">
              <a:spcAft>
                <a:spcPts val="200"/>
              </a:spcAft>
            </a:pPr>
            <a:r>
              <a:rPr lang="en-US" sz="3200" b="1">
                <a:solidFill>
                  <a:srgbClr val="1B2A41"/>
                </a:solidFill>
                <a:latin typeface="Calibri"/>
              </a:rPr>
              <a:t>≈ 200 ms</a:t>
            </a:r>
          </a:p>
          <a:p>
            <a:pPr algn="l">
              <a:spcAft>
                <a:spcPts val="0"/>
              </a:spcAft>
            </a:pPr>
            <a:r>
              <a:rPr lang="en-US" sz="1500" b="0">
                <a:solidFill>
                  <a:srgbClr val="1B2A41"/>
                </a:solidFill>
                <a:latin typeface="Calibri"/>
              </a:rPr>
              <a:t>Qiskit transpile per job, the same on both paths: 2 500× the QDMI layers</a:t>
            </a:r>
          </a:p>
        </p:txBody>
      </p:sp>
      <p:sp>
        <p:nvSpPr>
          <p:cNvPr id="9" name="Tarjeta dato 3"/>
          <p:cNvSpPr/>
          <p:nvPr/>
        </p:nvSpPr>
        <p:spPr>
          <a:xfrm>
            <a:off x="7498080" y="4511040"/>
            <a:ext cx="4023360" cy="124968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o dato 3"/>
          <p:cNvSpPr txBox="1"/>
          <p:nvPr/>
        </p:nvSpPr>
        <p:spPr>
          <a:xfrm>
            <a:off x="7680960" y="4556760"/>
            <a:ext cx="3657600" cy="1158240"/>
          </a:xfrm>
          <a:prstGeom prst="rect">
            <a:avLst/>
          </a:prstGeom>
          <a:noFill/>
        </p:spPr>
        <p:txBody>
          <a:bodyPr wrap="square" lIns="45720" rIns="45720" anchor="ctr">
            <a:spAutoFit/>
          </a:bodyPr>
          <a:lstStyle/>
          <a:p>
            <a:pPr algn="l">
              <a:spcAft>
                <a:spcPts val="200"/>
              </a:spcAft>
            </a:pPr>
            <a:r>
              <a:rPr lang="en-US" sz="3200" b="1">
                <a:solidFill>
                  <a:srgbClr val="1B8A9A"/>
                </a:solidFill>
                <a:latin typeface="Calibri"/>
              </a:rPr>
              <a:t>Same counts</a:t>
            </a:r>
          </a:p>
          <a:p>
            <a:pPr algn="l">
              <a:spcAft>
                <a:spcPts val="0"/>
              </a:spcAft>
            </a:pPr>
            <a:r>
              <a:rPr lang="en-US" sz="1500" b="0">
                <a:solidFill>
                  <a:srgbClr val="1B2A41"/>
                </a:solidFill>
                <a:latin typeface="Calibri"/>
              </a:rPr>
              <a:t>QDMI vs direct qmiotools: difference within job-to-job noise at every shot count</a:t>
            </a:r>
          </a:p>
        </p:txBody>
      </p:sp>
      <p:sp>
        <p:nvSpPr>
          <p:cNvPr id="11" name="Metodo"/>
          <p:cNvSpPr txBox="1"/>
          <p:nvPr/>
        </p:nvSpPr>
        <p:spPr>
          <a:xfrm>
            <a:off x="640080" y="5852160"/>
            <a:ext cx="10881360" cy="640080"/>
          </a:xfrm>
          <a:prstGeom prst="rect">
            <a:avLst/>
          </a:prstGeom>
          <a:noFill/>
        </p:spPr>
        <p:txBody>
          <a:bodyPr wrap="square" lIns="45720" rIns="45720" anchor="t">
            <a:spAutoFit/>
          </a:bodyPr>
          <a:lstStyle/>
          <a:p>
            <a:pPr algn="l">
              <a:spcAft>
                <a:spcPts val="200"/>
              </a:spcAft>
            </a:pPr>
            <a:r>
              <a:rPr lang="en-US" sz="1200" b="0">
                <a:solidFill>
                  <a:srgbClr val="4A5A70"/>
                </a:solidFill>
                <a:latin typeface="Calibri"/>
              </a:rPr>
              <a:t>QMIO, 22 Oct 2026 · GHZ-3 on qubits [16, 17, 25] · 360 jobs, QDMI and direct qmiotools interleaved in one allocation</a:t>
            </a:r>
          </a:p>
          <a:p>
            <a:pPr algn="l"/>
            <a:r>
              <a:rPr lang="en-US" sz="1300" b="1">
                <a:solidFill>
                  <a:srgbClr val="1B8A9A"/>
                </a:solidFill>
                <a:latin typeface="Calibri"/>
              </a:rPr>
              <a:t>For scale: </a:t>
            </a:r>
            <a:r>
              <a:rPr lang="en-US" sz="1300" b="0">
                <a:solidFill>
                  <a:srgbClr val="1B2A41"/>
                </a:solidFill>
                <a:latin typeface="Calibri"/>
              </a:rPr>
              <a:t>QMIO’s first design paid 1–3 s per circuit in Slurm scheduling (Cacheiro et al., arXiv:2505.19267).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1B2A41"/>
                </a:solidFill>
                <a:latin typeface="Calibri"/>
              </a:rPr>
              <a:t>Findings for the QDMI maintainers</a:t>
            </a:r>
          </a:p>
        </p:txBody>
      </p:sp>
      <p:sp>
        <p:nvSpPr>
          <p:cNvPr id="3" name="Tarjeta Session token"/>
          <p:cNvSpPr/>
          <p:nvPr/>
        </p:nvSpPr>
        <p:spPr>
          <a:xfrm>
            <a:off x="640080" y="1737360"/>
            <a:ext cx="3611880" cy="32004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o Session token"/>
          <p:cNvSpPr txBox="1"/>
          <p:nvPr/>
        </p:nvSpPr>
        <p:spPr>
          <a:xfrm>
            <a:off x="822959" y="1828800"/>
            <a:ext cx="3246120" cy="3017520"/>
          </a:xfrm>
          <a:prstGeom prst="rect">
            <a:avLst/>
          </a:prstGeom>
          <a:noFill/>
        </p:spPr>
        <p:txBody>
          <a:bodyPr wrap="square" lIns="45720" rIns="45720" anchor="t">
            <a:spAutoFit/>
          </a:bodyPr>
          <a:lstStyle/>
          <a:p>
            <a:pPr algn="l">
              <a:spcAft>
                <a:spcPts val="839"/>
              </a:spcAft>
            </a:pPr>
            <a:r>
              <a:rPr sz="2400" b="1">
                <a:solidFill>
                  <a:srgbClr val="1B8A9A"/>
                </a:solidFill>
                <a:latin typeface="Calibri"/>
              </a:rPr>
              <a:t>Session token</a:t>
            </a:r>
          </a:p>
          <a:p>
            <a:pPr algn="l">
              <a:spcAft>
                <a:spcPts val="665"/>
              </a:spcAft>
            </a:pPr>
            <a:r>
              <a:rPr sz="1900" b="0">
                <a:solidFill>
                  <a:srgbClr val="1B2A41"/>
                </a:solidFill>
                <a:latin typeface="Calibri"/>
              </a:rPr>
              <a:t>The driver requires a token and forwards it to every device; it only selects read-only or read-write.</a:t>
            </a:r>
          </a:p>
        </p:txBody>
      </p:sp>
      <p:sp>
        <p:nvSpPr>
          <p:cNvPr id="5" name="Tarjeta RTLD_LOCAL"/>
          <p:cNvSpPr/>
          <p:nvPr/>
        </p:nvSpPr>
        <p:spPr>
          <a:xfrm>
            <a:off x="4434840" y="1737360"/>
            <a:ext cx="3611880" cy="32004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o RTLD_LOCAL"/>
          <p:cNvSpPr txBox="1"/>
          <p:nvPr/>
        </p:nvSpPr>
        <p:spPr>
          <a:xfrm>
            <a:off x="4617720" y="1828800"/>
            <a:ext cx="3246120" cy="3017520"/>
          </a:xfrm>
          <a:prstGeom prst="rect">
            <a:avLst/>
          </a:prstGeom>
          <a:noFill/>
        </p:spPr>
        <p:txBody>
          <a:bodyPr wrap="square" lIns="45720" rIns="45720" anchor="t">
            <a:spAutoFit/>
          </a:bodyPr>
          <a:lstStyle/>
          <a:p>
            <a:pPr algn="l">
              <a:spcAft>
                <a:spcPts val="839"/>
              </a:spcAft>
            </a:pPr>
            <a:r>
              <a:rPr sz="2400" b="1">
                <a:solidFill>
                  <a:srgbClr val="1B8A9A"/>
                </a:solidFill>
                <a:latin typeface="Calibri"/>
              </a:rPr>
              <a:t>RTLD_LOCAL</a:t>
            </a:r>
          </a:p>
          <a:p>
            <a:pPr algn="l">
              <a:spcAft>
                <a:spcPts val="665"/>
              </a:spcAft>
            </a:pPr>
            <a:r>
              <a:rPr sz="1900" b="0">
                <a:solidFill>
                  <a:srgbClr val="1B2A41"/>
                </a:solidFill>
                <a:latin typeface="Calibri"/>
              </a:rPr>
              <a:t>dlopen(RTLD_LOCAL) hides libpython symbols and breaks devices with embedded Python.</a:t>
            </a:r>
          </a:p>
        </p:txBody>
      </p:sp>
      <p:sp>
        <p:nvSpPr>
          <p:cNvPr id="7" name="Tarjeta Silent failures"/>
          <p:cNvSpPr/>
          <p:nvPr/>
        </p:nvSpPr>
        <p:spPr>
          <a:xfrm>
            <a:off x="8229600" y="1737360"/>
            <a:ext cx="3611880" cy="320040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o Silent failures"/>
          <p:cNvSpPr txBox="1"/>
          <p:nvPr/>
        </p:nvSpPr>
        <p:spPr>
          <a:xfrm>
            <a:off x="8412480" y="1828800"/>
            <a:ext cx="3246120" cy="3017520"/>
          </a:xfrm>
          <a:prstGeom prst="rect">
            <a:avLst/>
          </a:prstGeom>
          <a:noFill/>
        </p:spPr>
        <p:txBody>
          <a:bodyPr wrap="square" lIns="45720" rIns="45720" anchor="t">
            <a:spAutoFit/>
          </a:bodyPr>
          <a:lstStyle/>
          <a:p>
            <a:pPr algn="l">
              <a:spcAft>
                <a:spcPts val="839"/>
              </a:spcAft>
            </a:pPr>
            <a:r>
              <a:rPr sz="2400" b="1">
                <a:solidFill>
                  <a:srgbClr val="1B8A9A"/>
                </a:solidFill>
                <a:latin typeface="Calibri"/>
              </a:rPr>
              <a:t>Silent failures</a:t>
            </a:r>
          </a:p>
          <a:p>
            <a:pPr algn="l">
              <a:spcAft>
                <a:spcPts val="665"/>
              </a:spcAft>
            </a:pPr>
            <a:r>
              <a:rPr sz="1900" b="0">
                <a:solidFill>
                  <a:srgbClr val="1B2A41"/>
                </a:solidFill>
                <a:latin typeface="Calibri"/>
              </a:rPr>
              <a:t>The return value of device_session_init is discarded, so a failed initialisation goes unnoticed.</a:t>
            </a:r>
          </a:p>
        </p:txBody>
      </p:sp>
      <p:sp>
        <p:nvSpPr>
          <p:cNvPr id="10" name="Marco Pendiente version"/>
          <p:cNvSpPr/>
          <p:nvPr/>
        </p:nvSpPr>
        <p:spPr>
          <a:xfrm>
            <a:off x="640080" y="5109987"/>
            <a:ext cx="10881360" cy="731520"/>
          </a:xfrm>
          <a:prstGeom prst="roundRect">
            <a:avLst>
              <a:gd name="adj" fmla="val 6000"/>
            </a:avLst>
          </a:prstGeom>
          <a:solidFill>
            <a:srgbClr val="FDF0DC"/>
          </a:solidFill>
          <a:ln w="12700">
            <a:solidFill>
              <a:srgbClr val="F4A6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Pendiente version"/>
          <p:cNvSpPr txBox="1"/>
          <p:nvPr/>
        </p:nvSpPr>
        <p:spPr>
          <a:xfrm>
            <a:off x="822959" y="5306470"/>
            <a:ext cx="10515600" cy="338554"/>
          </a:xfrm>
          <a:prstGeom prst="rect">
            <a:avLst/>
          </a:prstGeom>
          <a:noFill/>
        </p:spPr>
        <p:txBody>
          <a:bodyPr wrap="square" lIns="45720" rIns="45720" anchor="ctr">
            <a:spAutoFit/>
          </a:bodyPr>
          <a:lstStyle/>
          <a:p>
            <a:pPr algn="l">
              <a:spcAft>
                <a:spcPts val="560"/>
              </a:spcAft>
            </a:pPr>
            <a:r>
              <a:rPr lang="es-ES" sz="1600" b="1" dirty="0" smtClean="0">
                <a:solidFill>
                  <a:srgbClr val="1B2A41"/>
                </a:solidFill>
                <a:latin typeface="Calibri"/>
              </a:rPr>
              <a:t>PENDING</a:t>
            </a:r>
            <a:r>
              <a:rPr sz="1600" b="1" dirty="0" smtClean="0">
                <a:solidFill>
                  <a:srgbClr val="1B2A41"/>
                </a:solidFill>
                <a:latin typeface="Calibri"/>
              </a:rPr>
              <a:t>:</a:t>
            </a:r>
            <a:r>
              <a:rPr lang="es-ES" sz="1600" b="1" dirty="0" smtClean="0">
                <a:solidFill>
                  <a:srgbClr val="1B2A41"/>
                </a:solidFill>
                <a:latin typeface="Calibri"/>
              </a:rPr>
              <a:t> </a:t>
            </a:r>
            <a:r>
              <a:rPr lang="es-ES" sz="1600" b="1" dirty="0" err="1" smtClean="0">
                <a:solidFill>
                  <a:srgbClr val="1B2A41"/>
                </a:solidFill>
                <a:latin typeface="Calibri"/>
              </a:rPr>
              <a:t>current</a:t>
            </a:r>
            <a:r>
              <a:rPr lang="es-ES" sz="1600" b="1" dirty="0" smtClean="0">
                <a:solidFill>
                  <a:srgbClr val="1B2A41"/>
                </a:solidFill>
                <a:latin typeface="Calibri"/>
              </a:rPr>
              <a:t> </a:t>
            </a:r>
            <a:r>
              <a:rPr lang="es-ES" sz="1600" b="1" dirty="0" err="1" smtClean="0">
                <a:solidFill>
                  <a:srgbClr val="1B2A41"/>
                </a:solidFill>
                <a:latin typeface="Calibri"/>
              </a:rPr>
              <a:t>version</a:t>
            </a:r>
            <a:r>
              <a:rPr lang="es-ES" sz="1600" b="1" dirty="0" smtClean="0">
                <a:solidFill>
                  <a:srgbClr val="1B2A41"/>
                </a:solidFill>
                <a:latin typeface="Calibri"/>
              </a:rPr>
              <a:t> of QDMI v1.1, </a:t>
            </a:r>
            <a:r>
              <a:rPr lang="es-ES" sz="1600" b="1" dirty="0" err="1" smtClean="0">
                <a:solidFill>
                  <a:srgbClr val="1B2A41"/>
                </a:solidFill>
                <a:latin typeface="Calibri"/>
              </a:rPr>
              <a:t>update</a:t>
            </a:r>
            <a:r>
              <a:rPr lang="es-ES" sz="1600" b="1" dirty="0" smtClean="0">
                <a:solidFill>
                  <a:srgbClr val="1B2A41"/>
                </a:solidFill>
                <a:latin typeface="Calibri"/>
              </a:rPr>
              <a:t> to </a:t>
            </a:r>
            <a:r>
              <a:rPr lang="es-ES" sz="1600" b="1" dirty="0" err="1" smtClean="0">
                <a:solidFill>
                  <a:srgbClr val="1B2A41"/>
                </a:solidFill>
                <a:latin typeface="Calibri"/>
              </a:rPr>
              <a:t>version</a:t>
            </a:r>
            <a:r>
              <a:rPr lang="es-ES" sz="1600" b="1" dirty="0" smtClean="0">
                <a:solidFill>
                  <a:srgbClr val="1B2A41"/>
                </a:solidFill>
                <a:latin typeface="Calibri"/>
              </a:rPr>
              <a:t> v2.x</a:t>
            </a:r>
            <a:endParaRPr sz="1600" b="0" dirty="0">
              <a:solidFill>
                <a:srgbClr val="1B2A41"/>
              </a:solidFill>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1B2A41"/>
                </a:solidFill>
                <a:latin typeface="Calibri"/>
              </a:rPr>
              <a:t>Contributing to the standard</a:t>
            </a:r>
          </a:p>
        </p:txBody>
      </p:sp>
      <p:sp>
        <p:nvSpPr>
          <p:cNvPr id="3" name="Requisito 1"/>
          <p:cNvSpPr/>
          <p:nvPr/>
        </p:nvSpPr>
        <p:spPr>
          <a:xfrm>
            <a:off x="640080" y="1508760"/>
            <a:ext cx="3611880" cy="12344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o requisito 1"/>
          <p:cNvSpPr txBox="1"/>
          <p:nvPr/>
        </p:nvSpPr>
        <p:spPr>
          <a:xfrm>
            <a:off x="822959" y="1554480"/>
            <a:ext cx="3246120" cy="1143000"/>
          </a:xfrm>
          <a:prstGeom prst="rect">
            <a:avLst/>
          </a:prstGeom>
          <a:noFill/>
        </p:spPr>
        <p:txBody>
          <a:bodyPr wrap="square" lIns="45720" rIns="45720" anchor="ctr">
            <a:spAutoFit/>
          </a:bodyPr>
          <a:lstStyle/>
          <a:p>
            <a:pPr algn="l">
              <a:spcAft>
                <a:spcPts val="769"/>
              </a:spcAft>
            </a:pPr>
            <a:r>
              <a:rPr sz="2200" b="1">
                <a:solidFill>
                  <a:srgbClr val="1B8A9A"/>
                </a:solidFill>
                <a:latin typeface="Calibri"/>
              </a:rPr>
              <a:t>1  </a:t>
            </a:r>
            <a:r>
              <a:rPr sz="2200" b="1">
                <a:solidFill>
                  <a:srgbClr val="1B2A41"/>
                </a:solidFill>
                <a:latin typeface="Calibri"/>
              </a:rPr>
              <a:t>Session token</a:t>
            </a:r>
          </a:p>
        </p:txBody>
      </p:sp>
      <p:sp>
        <p:nvSpPr>
          <p:cNvPr id="5" name="Requisito 2"/>
          <p:cNvSpPr/>
          <p:nvPr/>
        </p:nvSpPr>
        <p:spPr>
          <a:xfrm>
            <a:off x="4434840" y="1508760"/>
            <a:ext cx="3611880" cy="12344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o requisito 2"/>
          <p:cNvSpPr txBox="1"/>
          <p:nvPr/>
        </p:nvSpPr>
        <p:spPr>
          <a:xfrm>
            <a:off x="4617720" y="1554480"/>
            <a:ext cx="3246120" cy="1143000"/>
          </a:xfrm>
          <a:prstGeom prst="rect">
            <a:avLst/>
          </a:prstGeom>
          <a:noFill/>
        </p:spPr>
        <p:txBody>
          <a:bodyPr wrap="square" lIns="45720" rIns="45720" anchor="ctr">
            <a:spAutoFit/>
          </a:bodyPr>
          <a:lstStyle/>
          <a:p>
            <a:pPr algn="l">
              <a:spcAft>
                <a:spcPts val="769"/>
              </a:spcAft>
            </a:pPr>
            <a:r>
              <a:rPr sz="2200" b="1">
                <a:solidFill>
                  <a:srgbClr val="1B8A9A"/>
                </a:solidFill>
                <a:latin typeface="Calibri"/>
              </a:rPr>
              <a:t>2  </a:t>
            </a:r>
            <a:r>
              <a:rPr sz="2200" b="1">
                <a:solidFill>
                  <a:srgbClr val="1B2A41"/>
                </a:solidFill>
                <a:latin typeface="Calibri"/>
              </a:rPr>
              <a:t>Error propagation</a:t>
            </a:r>
          </a:p>
        </p:txBody>
      </p:sp>
      <p:sp>
        <p:nvSpPr>
          <p:cNvPr id="7" name="Requisito 3"/>
          <p:cNvSpPr/>
          <p:nvPr/>
        </p:nvSpPr>
        <p:spPr>
          <a:xfrm>
            <a:off x="8229600" y="1508760"/>
            <a:ext cx="3611880" cy="12344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o requisito 3"/>
          <p:cNvSpPr txBox="1"/>
          <p:nvPr/>
        </p:nvSpPr>
        <p:spPr>
          <a:xfrm>
            <a:off x="8412480" y="1554480"/>
            <a:ext cx="3246120" cy="1143000"/>
          </a:xfrm>
          <a:prstGeom prst="rect">
            <a:avLst/>
          </a:prstGeom>
          <a:noFill/>
        </p:spPr>
        <p:txBody>
          <a:bodyPr wrap="square" lIns="45720" rIns="45720" anchor="ctr">
            <a:spAutoFit/>
          </a:bodyPr>
          <a:lstStyle/>
          <a:p>
            <a:pPr algn="l">
              <a:spcAft>
                <a:spcPts val="769"/>
              </a:spcAft>
            </a:pPr>
            <a:r>
              <a:rPr sz="2200" b="1">
                <a:solidFill>
                  <a:srgbClr val="1B8A9A"/>
                </a:solidFill>
                <a:latin typeface="Calibri"/>
              </a:rPr>
              <a:t>3  </a:t>
            </a:r>
            <a:r>
              <a:rPr sz="2200" b="1">
                <a:solidFill>
                  <a:srgbClr val="1B2A41"/>
                </a:solidFill>
                <a:latin typeface="Calibri"/>
              </a:rPr>
              <a:t>Out-of-process devices</a:t>
            </a:r>
          </a:p>
        </p:txBody>
      </p:sp>
      <p:sp>
        <p:nvSpPr>
          <p:cNvPr id="9" name="Requisito 4"/>
          <p:cNvSpPr/>
          <p:nvPr/>
        </p:nvSpPr>
        <p:spPr>
          <a:xfrm>
            <a:off x="640080" y="2971800"/>
            <a:ext cx="3611880" cy="12344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o requisito 4"/>
          <p:cNvSpPr txBox="1"/>
          <p:nvPr/>
        </p:nvSpPr>
        <p:spPr>
          <a:xfrm>
            <a:off x="822959" y="3017520"/>
            <a:ext cx="3246120" cy="1143000"/>
          </a:xfrm>
          <a:prstGeom prst="rect">
            <a:avLst/>
          </a:prstGeom>
          <a:noFill/>
        </p:spPr>
        <p:txBody>
          <a:bodyPr wrap="square" lIns="45720" rIns="45720" anchor="ctr">
            <a:spAutoFit/>
          </a:bodyPr>
          <a:lstStyle/>
          <a:p>
            <a:pPr algn="l">
              <a:spcAft>
                <a:spcPts val="769"/>
              </a:spcAft>
            </a:pPr>
            <a:r>
              <a:rPr sz="2200" b="1">
                <a:solidFill>
                  <a:srgbClr val="1B8A9A"/>
                </a:solidFill>
                <a:latin typeface="Calibri"/>
              </a:rPr>
              <a:t>4  </a:t>
            </a:r>
            <a:r>
              <a:rPr sz="2200" b="1">
                <a:solidFill>
                  <a:srgbClr val="1B2A41"/>
                </a:solidFill>
                <a:latin typeface="Calibri"/>
              </a:rPr>
              <a:t>Access modality</a:t>
            </a:r>
          </a:p>
        </p:txBody>
      </p:sp>
      <p:sp>
        <p:nvSpPr>
          <p:cNvPr id="11" name="Requisito 5"/>
          <p:cNvSpPr/>
          <p:nvPr/>
        </p:nvSpPr>
        <p:spPr>
          <a:xfrm>
            <a:off x="4434840" y="2971800"/>
            <a:ext cx="3611880" cy="12344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o requisito 5"/>
          <p:cNvSpPr txBox="1"/>
          <p:nvPr/>
        </p:nvSpPr>
        <p:spPr>
          <a:xfrm>
            <a:off x="4617720" y="3017520"/>
            <a:ext cx="3246120" cy="1143000"/>
          </a:xfrm>
          <a:prstGeom prst="rect">
            <a:avLst/>
          </a:prstGeom>
          <a:noFill/>
        </p:spPr>
        <p:txBody>
          <a:bodyPr wrap="square" lIns="45720" rIns="45720" anchor="ctr">
            <a:spAutoFit/>
          </a:bodyPr>
          <a:lstStyle/>
          <a:p>
            <a:pPr algn="l">
              <a:spcAft>
                <a:spcPts val="769"/>
              </a:spcAft>
            </a:pPr>
            <a:r>
              <a:rPr sz="2200" b="1">
                <a:solidFill>
                  <a:srgbClr val="1B8A9A"/>
                </a:solidFill>
                <a:latin typeface="Calibri"/>
              </a:rPr>
              <a:t>5  </a:t>
            </a:r>
            <a:r>
              <a:rPr sz="2200" b="1">
                <a:solidFill>
                  <a:srgbClr val="1B2A41"/>
                </a:solidFill>
                <a:latin typeface="Calibri"/>
              </a:rPr>
              <a:t>Calibration and provenance</a:t>
            </a:r>
          </a:p>
        </p:txBody>
      </p:sp>
      <p:sp>
        <p:nvSpPr>
          <p:cNvPr id="13" name="Requisito 6"/>
          <p:cNvSpPr/>
          <p:nvPr/>
        </p:nvSpPr>
        <p:spPr>
          <a:xfrm>
            <a:off x="8229600" y="2971800"/>
            <a:ext cx="3611880" cy="1234440"/>
          </a:xfrm>
          <a:prstGeom prst="roundRect">
            <a:avLst>
              <a:gd name="adj" fmla="val 6000"/>
            </a:avLst>
          </a:prstGeom>
          <a:solidFill>
            <a:srgbClr val="FFFFFF"/>
          </a:solidFill>
          <a:ln w="12700">
            <a:solidFill>
              <a:srgbClr val="D9E2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o requisito 6"/>
          <p:cNvSpPr txBox="1"/>
          <p:nvPr/>
        </p:nvSpPr>
        <p:spPr>
          <a:xfrm>
            <a:off x="8412480" y="3017520"/>
            <a:ext cx="3246120" cy="1143000"/>
          </a:xfrm>
          <a:prstGeom prst="rect">
            <a:avLst/>
          </a:prstGeom>
          <a:noFill/>
        </p:spPr>
        <p:txBody>
          <a:bodyPr wrap="square" lIns="45720" rIns="45720" anchor="ctr">
            <a:spAutoFit/>
          </a:bodyPr>
          <a:lstStyle/>
          <a:p>
            <a:pPr algn="l">
              <a:spcAft>
                <a:spcPts val="769"/>
              </a:spcAft>
            </a:pPr>
            <a:r>
              <a:rPr sz="2200" b="1">
                <a:solidFill>
                  <a:srgbClr val="1B8A9A"/>
                </a:solidFill>
                <a:latin typeface="Calibri"/>
              </a:rPr>
              <a:t>6  </a:t>
            </a:r>
            <a:r>
              <a:rPr sz="2200" b="1">
                <a:solidFill>
                  <a:srgbClr val="1B2A41"/>
                </a:solidFill>
                <a:latin typeface="Calibri"/>
              </a:rPr>
              <a:t>Site-delegated authentication</a:t>
            </a:r>
          </a:p>
        </p:txBody>
      </p:sp>
      <p:sp>
        <p:nvSpPr>
          <p:cNvPr id="15" name="Texto RFC"/>
          <p:cNvSpPr txBox="1"/>
          <p:nvPr/>
        </p:nvSpPr>
        <p:spPr>
          <a:xfrm>
            <a:off x="640080" y="4617720"/>
            <a:ext cx="10881360" cy="914400"/>
          </a:xfrm>
          <a:prstGeom prst="rect">
            <a:avLst/>
          </a:prstGeom>
          <a:noFill/>
        </p:spPr>
        <p:txBody>
          <a:bodyPr wrap="square" lIns="45720" rIns="45720" anchor="t">
            <a:spAutoFit/>
          </a:bodyPr>
          <a:lstStyle/>
          <a:p>
            <a:pPr algn="l">
              <a:spcAft>
                <a:spcPts val="769"/>
              </a:spcAft>
            </a:pPr>
            <a:r>
              <a:rPr sz="2200" b="0">
                <a:solidFill>
                  <a:srgbClr val="1B2A41"/>
                </a:solidFill>
                <a:latin typeface="Calibri"/>
              </a:rPr>
              <a:t>Public comment on the QDMI 2.0 RFC (16 October 2026): requirements from a real implementation outside Munich.</a:t>
            </a:r>
          </a:p>
        </p:txBody>
      </p:sp>
      <p:sp>
        <p:nvSpPr>
          <p:cNvPr id="16" name="QRMI"/>
          <p:cNvSpPr txBox="1"/>
          <p:nvPr/>
        </p:nvSpPr>
        <p:spPr>
          <a:xfrm>
            <a:off x="640080" y="5349240"/>
            <a:ext cx="10881360" cy="822960"/>
          </a:xfrm>
          <a:prstGeom prst="rect">
            <a:avLst/>
          </a:prstGeom>
          <a:noFill/>
        </p:spPr>
        <p:txBody>
          <a:bodyPr wrap="square" lIns="45720" rIns="45720" anchor="t">
            <a:spAutoFit/>
          </a:bodyPr>
          <a:lstStyle/>
          <a:p>
            <a:pPr algn="l">
              <a:spcAft>
                <a:spcPts val="0"/>
              </a:spcAft>
            </a:pPr>
            <a:r>
              <a:rPr lang="en-US" sz="2000" b="1">
                <a:solidFill>
                  <a:srgbClr val="1B8A9A"/>
                </a:solidFill>
                <a:latin typeface="Calibri"/>
              </a:rPr>
              <a:t>Complementary: </a:t>
            </a:r>
            <a:r>
              <a:rPr lang="en-US" sz="2000" b="0">
                <a:solidFill>
                  <a:srgbClr val="1B2A41"/>
                </a:solidFill>
                <a:latin typeface="Calibri"/>
              </a:rPr>
              <a:t>QRMI (IBM, Pasqal, CINECA, Qilimanjaro…) standardises the scheduler side, acquiring and releasing the QPU in Slurm; QDMI the device side. Point 4 is where they meet.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1B2A41"/>
                </a:solidFill>
                <a:latin typeface="Calibri"/>
              </a:rPr>
              <a:t>What's next</a:t>
            </a:r>
          </a:p>
        </p:txBody>
      </p:sp>
      <p:sp>
        <p:nvSpPr>
          <p:cNvPr id="10" name="Punto 1"/>
          <p:cNvSpPr/>
          <p:nvPr/>
        </p:nvSpPr>
        <p:spPr>
          <a:xfrm>
            <a:off x="685800" y="1645920"/>
            <a:ext cx="640080" cy="64008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Cifra 1"/>
          <p:cNvSpPr txBox="1"/>
          <p:nvPr/>
        </p:nvSpPr>
        <p:spPr>
          <a:xfrm>
            <a:off x="685800" y="1783080"/>
            <a:ext cx="640080" cy="411480"/>
          </a:xfrm>
          <a:prstGeom prst="rect">
            <a:avLst/>
          </a:prstGeom>
          <a:noFill/>
        </p:spPr>
        <p:txBody>
          <a:bodyPr wrap="square" lIns="45720" rIns="45720" anchor="t">
            <a:spAutoFit/>
          </a:bodyPr>
          <a:lstStyle/>
          <a:p>
            <a:pPr algn="ctr">
              <a:spcAft>
                <a:spcPts val="769"/>
              </a:spcAft>
            </a:pPr>
            <a:r>
              <a:rPr sz="2200" b="1">
                <a:solidFill>
                  <a:srgbClr val="FFFFFF"/>
                </a:solidFill>
                <a:latin typeface="Calibri"/>
              </a:rPr>
              <a:t>1</a:t>
            </a:r>
          </a:p>
        </p:txBody>
      </p:sp>
      <p:sp>
        <p:nvSpPr>
          <p:cNvPr id="12" name="Texto paso 1"/>
          <p:cNvSpPr txBox="1"/>
          <p:nvPr/>
        </p:nvSpPr>
        <p:spPr>
          <a:xfrm>
            <a:off x="1554480" y="1508760"/>
            <a:ext cx="9875520" cy="914400"/>
          </a:xfrm>
          <a:prstGeom prst="rect">
            <a:avLst/>
          </a:prstGeom>
          <a:noFill/>
        </p:spPr>
        <p:txBody>
          <a:bodyPr wrap="square" lIns="45720" rIns="45720" anchor="ctr">
            <a:spAutoFit/>
          </a:bodyPr>
          <a:lstStyle/>
          <a:p>
            <a:pPr algn="l">
              <a:spcAft>
                <a:spcPts val="839"/>
              </a:spcAft>
            </a:pPr>
            <a:r>
              <a:rPr sz="2400" b="1">
                <a:solidFill>
                  <a:srgbClr val="1B2A41"/>
                </a:solidFill>
                <a:latin typeface="Calibri"/>
              </a:rPr>
              <a:t>QDMI 1.3.x, then 2.0</a:t>
            </a:r>
          </a:p>
          <a:p>
            <a:pPr algn="l">
              <a:spcAft>
                <a:spcPts val="665"/>
              </a:spcAft>
            </a:pPr>
            <a:r>
              <a:rPr sz="1900" b="0">
                <a:solidFill>
                  <a:srgbClr val="5B6B80"/>
                </a:solidFill>
                <a:latin typeface="Calibri"/>
              </a:rPr>
              <a:t>2.0 will be backward compatible with 1.3.x, not with 1.1.0</a:t>
            </a:r>
          </a:p>
        </p:txBody>
      </p:sp>
      <p:sp>
        <p:nvSpPr>
          <p:cNvPr id="13" name="Punto 2"/>
          <p:cNvSpPr/>
          <p:nvPr/>
        </p:nvSpPr>
        <p:spPr>
          <a:xfrm>
            <a:off x="685800" y="2560320"/>
            <a:ext cx="640080" cy="64008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Cifra 2"/>
          <p:cNvSpPr txBox="1"/>
          <p:nvPr/>
        </p:nvSpPr>
        <p:spPr>
          <a:xfrm>
            <a:off x="685800" y="2697480"/>
            <a:ext cx="640080" cy="411480"/>
          </a:xfrm>
          <a:prstGeom prst="rect">
            <a:avLst/>
          </a:prstGeom>
          <a:noFill/>
        </p:spPr>
        <p:txBody>
          <a:bodyPr wrap="square" lIns="45720" rIns="45720" anchor="t">
            <a:spAutoFit/>
          </a:bodyPr>
          <a:lstStyle/>
          <a:p>
            <a:pPr algn="ctr">
              <a:spcAft>
                <a:spcPts val="769"/>
              </a:spcAft>
            </a:pPr>
            <a:r>
              <a:rPr sz="2200" b="1">
                <a:solidFill>
                  <a:srgbClr val="FFFFFF"/>
                </a:solidFill>
                <a:latin typeface="Calibri"/>
              </a:rPr>
              <a:t>2</a:t>
            </a:r>
          </a:p>
        </p:txBody>
      </p:sp>
      <p:sp>
        <p:nvSpPr>
          <p:cNvPr id="15" name="Texto paso 2"/>
          <p:cNvSpPr txBox="1"/>
          <p:nvPr/>
        </p:nvSpPr>
        <p:spPr>
          <a:xfrm>
            <a:off x="1554480" y="2423160"/>
            <a:ext cx="9875520" cy="914400"/>
          </a:xfrm>
          <a:prstGeom prst="rect">
            <a:avLst/>
          </a:prstGeom>
          <a:noFill/>
        </p:spPr>
        <p:txBody>
          <a:bodyPr wrap="square" lIns="45720" rIns="45720" anchor="ctr">
            <a:spAutoFit/>
          </a:bodyPr>
          <a:lstStyle/>
          <a:p>
            <a:pPr algn="l">
              <a:spcAft>
                <a:spcPts val="839"/>
              </a:spcAft>
            </a:pPr>
            <a:r>
              <a:rPr sz="2400" b="1">
                <a:solidFill>
                  <a:srgbClr val="1B2A41"/>
                </a:solidFill>
                <a:latin typeface="Calibri"/>
              </a:rPr>
              <a:t>Sessions</a:t>
            </a:r>
          </a:p>
          <a:p>
            <a:pPr algn="l">
              <a:spcAft>
                <a:spcPts val="665"/>
              </a:spcAft>
            </a:pPr>
            <a:r>
              <a:rPr sz="1900" b="0">
                <a:solidFill>
                  <a:srgbClr val="5B6B80"/>
                </a:solidFill>
                <a:latin typeface="Calibri"/>
              </a:rPr>
              <a:t>for devices tied to a scheduler allocation</a:t>
            </a:r>
          </a:p>
        </p:txBody>
      </p:sp>
      <p:sp>
        <p:nvSpPr>
          <p:cNvPr id="16" name="Punto 3"/>
          <p:cNvSpPr/>
          <p:nvPr/>
        </p:nvSpPr>
        <p:spPr>
          <a:xfrm>
            <a:off x="685800" y="3474720"/>
            <a:ext cx="640080" cy="64008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Cifra 3"/>
          <p:cNvSpPr txBox="1"/>
          <p:nvPr/>
        </p:nvSpPr>
        <p:spPr>
          <a:xfrm>
            <a:off x="685800" y="3611880"/>
            <a:ext cx="640080" cy="411480"/>
          </a:xfrm>
          <a:prstGeom prst="rect">
            <a:avLst/>
          </a:prstGeom>
          <a:noFill/>
        </p:spPr>
        <p:txBody>
          <a:bodyPr wrap="square" lIns="45720" rIns="45720" anchor="t">
            <a:spAutoFit/>
          </a:bodyPr>
          <a:lstStyle/>
          <a:p>
            <a:pPr algn="ctr">
              <a:spcAft>
                <a:spcPts val="769"/>
              </a:spcAft>
            </a:pPr>
            <a:r>
              <a:rPr sz="2200" b="1">
                <a:solidFill>
                  <a:srgbClr val="FFFFFF"/>
                </a:solidFill>
                <a:latin typeface="Calibri"/>
              </a:rPr>
              <a:t>3</a:t>
            </a:r>
          </a:p>
        </p:txBody>
      </p:sp>
      <p:sp>
        <p:nvSpPr>
          <p:cNvPr id="18" name="Texto paso 3"/>
          <p:cNvSpPr txBox="1"/>
          <p:nvPr/>
        </p:nvSpPr>
        <p:spPr>
          <a:xfrm>
            <a:off x="1554480" y="3337560"/>
            <a:ext cx="9875520" cy="914400"/>
          </a:xfrm>
          <a:prstGeom prst="rect">
            <a:avLst/>
          </a:prstGeom>
          <a:noFill/>
        </p:spPr>
        <p:txBody>
          <a:bodyPr wrap="square" lIns="45720" rIns="45720" anchor="ctr">
            <a:spAutoFit/>
          </a:bodyPr>
          <a:lstStyle/>
          <a:p>
            <a:pPr algn="l">
              <a:spcAft>
                <a:spcPts val="839"/>
              </a:spcAft>
            </a:pPr>
            <a:r>
              <a:rPr sz="2400" b="1">
                <a:solidFill>
                  <a:srgbClr val="1B2A41"/>
                </a:solidFill>
                <a:latin typeface="Calibri"/>
              </a:rPr>
              <a:t>Talk to QAT directly</a:t>
            </a:r>
          </a:p>
          <a:p>
            <a:pPr algn="l">
              <a:spcAft>
                <a:spcPts val="665"/>
              </a:spcAft>
            </a:pPr>
            <a:r>
              <a:rPr sz="1900" b="0">
                <a:solidFill>
                  <a:srgbClr val="5B6B80"/>
                </a:solidFill>
                <a:latin typeface="Calibri"/>
              </a:rPr>
              <a:t>drop qmiotools and the embedded Python: the device speaks to OQC's toolchain over RPC</a:t>
            </a:r>
          </a:p>
        </p:txBody>
      </p:sp>
      <p:sp>
        <p:nvSpPr>
          <p:cNvPr id="19" name="Punto 4"/>
          <p:cNvSpPr/>
          <p:nvPr/>
        </p:nvSpPr>
        <p:spPr>
          <a:xfrm>
            <a:off x="685800" y="4389120"/>
            <a:ext cx="640080" cy="64008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Cifra 4"/>
          <p:cNvSpPr txBox="1"/>
          <p:nvPr/>
        </p:nvSpPr>
        <p:spPr>
          <a:xfrm>
            <a:off x="685800" y="4526280"/>
            <a:ext cx="640080" cy="411480"/>
          </a:xfrm>
          <a:prstGeom prst="rect">
            <a:avLst/>
          </a:prstGeom>
          <a:noFill/>
        </p:spPr>
        <p:txBody>
          <a:bodyPr wrap="square" lIns="45720" rIns="45720" anchor="t">
            <a:spAutoFit/>
          </a:bodyPr>
          <a:lstStyle/>
          <a:p>
            <a:pPr algn="ctr">
              <a:spcAft>
                <a:spcPts val="769"/>
              </a:spcAft>
            </a:pPr>
            <a:r>
              <a:rPr sz="2200" b="1">
                <a:solidFill>
                  <a:srgbClr val="FFFFFF"/>
                </a:solidFill>
                <a:latin typeface="Calibri"/>
              </a:rPr>
              <a:t>4</a:t>
            </a:r>
          </a:p>
        </p:txBody>
      </p:sp>
      <p:sp>
        <p:nvSpPr>
          <p:cNvPr id="21" name="Texto paso 4"/>
          <p:cNvSpPr txBox="1"/>
          <p:nvPr/>
        </p:nvSpPr>
        <p:spPr>
          <a:xfrm>
            <a:off x="1554480" y="4251960"/>
            <a:ext cx="9875520" cy="914400"/>
          </a:xfrm>
          <a:prstGeom prst="rect">
            <a:avLst/>
          </a:prstGeom>
          <a:noFill/>
        </p:spPr>
        <p:txBody>
          <a:bodyPr wrap="square" lIns="45720" rIns="45720" anchor="ctr">
            <a:spAutoFit/>
          </a:bodyPr>
          <a:lstStyle/>
          <a:p>
            <a:pPr algn="l">
              <a:spcAft>
                <a:spcPts val="839"/>
              </a:spcAft>
            </a:pPr>
            <a:r>
              <a:rPr sz="2400" b="1">
                <a:solidFill>
                  <a:srgbClr val="1B2A41"/>
                </a:solidFill>
                <a:latin typeface="Calibri"/>
              </a:rPr>
              <a:t>Datacenter device</a:t>
            </a:r>
          </a:p>
          <a:p>
            <a:pPr algn="l">
              <a:spcAft>
                <a:spcPts val="665"/>
              </a:spcAft>
            </a:pPr>
            <a:r>
              <a:rPr sz="1900" b="0">
                <a:solidFill>
                  <a:srgbClr val="5B6B80"/>
                </a:solidFill>
                <a:latin typeface="Calibri"/>
              </a:rPr>
              <a:t>a European federation of centres through QDMI</a:t>
            </a:r>
          </a:p>
        </p:txBody>
      </p:sp>
      <p:sp>
        <p:nvSpPr>
          <p:cNvPr id="22" name="Punto 5"/>
          <p:cNvSpPr/>
          <p:nvPr/>
        </p:nvSpPr>
        <p:spPr>
          <a:xfrm>
            <a:off x="685800" y="5303520"/>
            <a:ext cx="640080" cy="64008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Cifra 5"/>
          <p:cNvSpPr txBox="1"/>
          <p:nvPr/>
        </p:nvSpPr>
        <p:spPr>
          <a:xfrm>
            <a:off x="685800" y="5440680"/>
            <a:ext cx="640080" cy="411480"/>
          </a:xfrm>
          <a:prstGeom prst="rect">
            <a:avLst/>
          </a:prstGeom>
          <a:noFill/>
        </p:spPr>
        <p:txBody>
          <a:bodyPr wrap="square" lIns="45720" rIns="45720" anchor="t">
            <a:spAutoFit/>
          </a:bodyPr>
          <a:lstStyle/>
          <a:p>
            <a:pPr algn="ctr">
              <a:spcAft>
                <a:spcPts val="769"/>
              </a:spcAft>
            </a:pPr>
            <a:r>
              <a:rPr sz="2200" b="1">
                <a:solidFill>
                  <a:srgbClr val="FFFFFF"/>
                </a:solidFill>
                <a:latin typeface="Calibri"/>
              </a:rPr>
              <a:t>5</a:t>
            </a:r>
          </a:p>
        </p:txBody>
      </p:sp>
      <p:sp>
        <p:nvSpPr>
          <p:cNvPr id="24" name="Texto paso 5"/>
          <p:cNvSpPr txBox="1"/>
          <p:nvPr/>
        </p:nvSpPr>
        <p:spPr>
          <a:xfrm>
            <a:off x="1554480" y="5166360"/>
            <a:ext cx="9875520" cy="914400"/>
          </a:xfrm>
          <a:prstGeom prst="rect">
            <a:avLst/>
          </a:prstGeom>
          <a:noFill/>
        </p:spPr>
        <p:txBody>
          <a:bodyPr wrap="square" lIns="45720" rIns="45720" anchor="ctr">
            <a:spAutoFit/>
          </a:bodyPr>
          <a:lstStyle/>
          <a:p>
            <a:pPr algn="l">
              <a:spcAft>
                <a:spcPts val="839"/>
              </a:spcAft>
            </a:pPr>
            <a:r>
              <a:rPr sz="2400" b="1">
                <a:solidFill>
                  <a:srgbClr val="1B2A41"/>
                </a:solidFill>
                <a:latin typeface="Calibri"/>
              </a:rPr>
              <a:t>QMIO-II</a:t>
            </a:r>
          </a:p>
          <a:p>
            <a:pPr algn="l">
              <a:spcAft>
                <a:spcPts val="665"/>
              </a:spcAft>
            </a:pPr>
            <a:r>
              <a:rPr sz="1900" b="0">
                <a:solidFill>
                  <a:srgbClr val="5B6B80"/>
                </a:solidFill>
                <a:latin typeface="Calibri"/>
              </a:rPr>
              <a:t>an IQM computer of 54 qubits with Finisterrae IV, QDMI out of the box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1F3A"/>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spcAft>
                <a:spcPts val="1330"/>
              </a:spcAft>
            </a:pPr>
            <a:r>
              <a:rPr sz="3800" b="1">
                <a:solidFill>
                  <a:srgbClr val="FFFFFF"/>
                </a:solidFill>
                <a:latin typeface="Calibri"/>
              </a:rPr>
              <a:t>Takeaways</a:t>
            </a:r>
          </a:p>
        </p:txBody>
      </p:sp>
      <p:sp>
        <p:nvSpPr>
          <p:cNvPr id="3" name="Punto 1"/>
          <p:cNvSpPr/>
          <p:nvPr/>
        </p:nvSpPr>
        <p:spPr>
          <a:xfrm>
            <a:off x="685799" y="1783080"/>
            <a:ext cx="731520" cy="73152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ifra 1"/>
          <p:cNvSpPr txBox="1"/>
          <p:nvPr/>
        </p:nvSpPr>
        <p:spPr>
          <a:xfrm>
            <a:off x="731520" y="1920240"/>
            <a:ext cx="640080" cy="457200"/>
          </a:xfrm>
          <a:prstGeom prst="rect">
            <a:avLst/>
          </a:prstGeom>
          <a:noFill/>
        </p:spPr>
        <p:txBody>
          <a:bodyPr wrap="square" lIns="45720" rIns="45720" anchor="t">
            <a:spAutoFit/>
          </a:bodyPr>
          <a:lstStyle/>
          <a:p>
            <a:pPr algn="ctr">
              <a:spcAft>
                <a:spcPts val="910"/>
              </a:spcAft>
            </a:pPr>
            <a:r>
              <a:rPr sz="2600" b="1">
                <a:solidFill>
                  <a:srgbClr val="FFFFFF"/>
                </a:solidFill>
                <a:latin typeface="Calibri"/>
              </a:rPr>
              <a:t>1</a:t>
            </a:r>
          </a:p>
        </p:txBody>
      </p:sp>
      <p:sp>
        <p:nvSpPr>
          <p:cNvPr id="5" name="Mensaje 1"/>
          <p:cNvSpPr txBox="1"/>
          <p:nvPr/>
        </p:nvSpPr>
        <p:spPr>
          <a:xfrm>
            <a:off x="1737360" y="1645920"/>
            <a:ext cx="9784080" cy="1005840"/>
          </a:xfrm>
          <a:prstGeom prst="rect">
            <a:avLst/>
          </a:prstGeom>
          <a:noFill/>
        </p:spPr>
        <p:txBody>
          <a:bodyPr wrap="square" lIns="45720" rIns="45720" anchor="ctr">
            <a:spAutoFit/>
          </a:bodyPr>
          <a:lstStyle/>
          <a:p>
            <a:pPr algn="l">
              <a:spcAft>
                <a:spcPts val="839"/>
              </a:spcAft>
            </a:pPr>
            <a:r>
              <a:rPr sz="2400" b="0">
                <a:solidFill>
                  <a:srgbClr val="FFFFFF"/>
                </a:solidFill>
                <a:latin typeface="Calibri"/>
              </a:rPr>
              <a:t>A QPU without a remote endpoint fits QDMI, the common interface European centres are adopting, if the device lives inside the Slurm allocation.</a:t>
            </a:r>
          </a:p>
        </p:txBody>
      </p:sp>
      <p:sp>
        <p:nvSpPr>
          <p:cNvPr id="6" name="Punto 2"/>
          <p:cNvSpPr/>
          <p:nvPr/>
        </p:nvSpPr>
        <p:spPr>
          <a:xfrm>
            <a:off x="685799" y="3063240"/>
            <a:ext cx="731520" cy="73152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Cifra 2"/>
          <p:cNvSpPr txBox="1"/>
          <p:nvPr/>
        </p:nvSpPr>
        <p:spPr>
          <a:xfrm>
            <a:off x="731520" y="3200400"/>
            <a:ext cx="640080" cy="457200"/>
          </a:xfrm>
          <a:prstGeom prst="rect">
            <a:avLst/>
          </a:prstGeom>
          <a:noFill/>
        </p:spPr>
        <p:txBody>
          <a:bodyPr wrap="square" lIns="45720" rIns="45720" anchor="t">
            <a:spAutoFit/>
          </a:bodyPr>
          <a:lstStyle/>
          <a:p>
            <a:pPr algn="ctr">
              <a:spcAft>
                <a:spcPts val="910"/>
              </a:spcAft>
            </a:pPr>
            <a:r>
              <a:rPr sz="2600" b="1">
                <a:solidFill>
                  <a:srgbClr val="FFFFFF"/>
                </a:solidFill>
                <a:latin typeface="Calibri"/>
              </a:rPr>
              <a:t>2</a:t>
            </a:r>
          </a:p>
        </p:txBody>
      </p:sp>
      <p:sp>
        <p:nvSpPr>
          <p:cNvPr id="8" name="Mensaje 2"/>
          <p:cNvSpPr txBox="1"/>
          <p:nvPr/>
        </p:nvSpPr>
        <p:spPr>
          <a:xfrm>
            <a:off x="1737360" y="2926080"/>
            <a:ext cx="9784080" cy="1005840"/>
          </a:xfrm>
          <a:prstGeom prst="rect">
            <a:avLst/>
          </a:prstGeom>
          <a:noFill/>
        </p:spPr>
        <p:txBody>
          <a:bodyPr wrap="square" lIns="45720" rIns="45720" anchor="ctr">
            <a:spAutoFit/>
          </a:bodyPr>
          <a:lstStyle/>
          <a:p>
            <a:pPr algn="l">
              <a:spcAft>
                <a:spcPts val="839"/>
              </a:spcAft>
            </a:pPr>
            <a:r>
              <a:rPr sz="2400" b="0">
                <a:solidFill>
                  <a:srgbClr val="FFFFFF"/>
                </a:solidFill>
                <a:latin typeface="Calibri"/>
              </a:rPr>
              <a:t>The standard costs 0.08 ms per job and leaves the counts unchanged. Its real cost is architectural: embedded Python, one Python per process.</a:t>
            </a:r>
          </a:p>
        </p:txBody>
      </p:sp>
      <p:sp>
        <p:nvSpPr>
          <p:cNvPr id="9" name="Punto 3"/>
          <p:cNvSpPr/>
          <p:nvPr/>
        </p:nvSpPr>
        <p:spPr>
          <a:xfrm>
            <a:off x="685799" y="4343399"/>
            <a:ext cx="731520" cy="731520"/>
          </a:xfrm>
          <a:prstGeom prst="ellipse">
            <a:avLst/>
          </a:prstGeom>
          <a:solidFill>
            <a:srgbClr val="1B8A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Cifra 3"/>
          <p:cNvSpPr txBox="1"/>
          <p:nvPr/>
        </p:nvSpPr>
        <p:spPr>
          <a:xfrm>
            <a:off x="731520" y="4480559"/>
            <a:ext cx="640080" cy="457200"/>
          </a:xfrm>
          <a:prstGeom prst="rect">
            <a:avLst/>
          </a:prstGeom>
          <a:noFill/>
        </p:spPr>
        <p:txBody>
          <a:bodyPr wrap="square" lIns="45720" rIns="45720" anchor="t">
            <a:spAutoFit/>
          </a:bodyPr>
          <a:lstStyle/>
          <a:p>
            <a:pPr algn="ctr">
              <a:spcAft>
                <a:spcPts val="910"/>
              </a:spcAft>
            </a:pPr>
            <a:r>
              <a:rPr sz="2600" b="1">
                <a:solidFill>
                  <a:srgbClr val="FFFFFF"/>
                </a:solidFill>
                <a:latin typeface="Calibri"/>
              </a:rPr>
              <a:t>3</a:t>
            </a:r>
          </a:p>
        </p:txBody>
      </p:sp>
      <p:sp>
        <p:nvSpPr>
          <p:cNvPr id="11" name="Mensaje 3"/>
          <p:cNvSpPr txBox="1"/>
          <p:nvPr/>
        </p:nvSpPr>
        <p:spPr>
          <a:xfrm>
            <a:off x="1737360" y="4206240"/>
            <a:ext cx="9784080" cy="1005840"/>
          </a:xfrm>
          <a:prstGeom prst="rect">
            <a:avLst/>
          </a:prstGeom>
          <a:noFill/>
        </p:spPr>
        <p:txBody>
          <a:bodyPr wrap="square" lIns="45720" rIns="45720" anchor="ctr">
            <a:spAutoFit/>
          </a:bodyPr>
          <a:lstStyle/>
          <a:p>
            <a:pPr algn="l">
              <a:spcAft>
                <a:spcPts val="839"/>
              </a:spcAft>
            </a:pPr>
            <a:r>
              <a:rPr sz="2400" b="0">
                <a:solidFill>
                  <a:srgbClr val="FFFFFF"/>
                </a:solidFill>
                <a:latin typeface="Calibri"/>
              </a:rPr>
              <a:t>Testing against the real driver improves the standard, and these numbers make out-of-process devices affordable.</a:t>
            </a:r>
          </a:p>
        </p:txBody>
      </p:sp>
      <p:sp>
        <p:nvSpPr>
          <p:cNvPr id="12" name="Contacto"/>
          <p:cNvSpPr txBox="1"/>
          <p:nvPr/>
        </p:nvSpPr>
        <p:spPr>
          <a:xfrm>
            <a:off x="731520" y="5760720"/>
            <a:ext cx="10881360" cy="548640"/>
          </a:xfrm>
          <a:prstGeom prst="rect">
            <a:avLst/>
          </a:prstGeom>
          <a:noFill/>
        </p:spPr>
        <p:txBody>
          <a:bodyPr wrap="square" lIns="45720" rIns="45720" anchor="t">
            <a:spAutoFit/>
          </a:bodyPr>
          <a:lstStyle/>
          <a:p>
            <a:pPr algn="l">
              <a:spcAft>
                <a:spcPts val="769"/>
              </a:spcAft>
            </a:pPr>
            <a:r>
              <a:rPr sz="2200" b="1">
                <a:solidFill>
                  <a:srgbClr val="7FD0DA"/>
                </a:solidFill>
                <a:latin typeface="Calibri"/>
              </a:rPr>
              <a:t>gdiaz@cesga.es · CESGA Quantum Computing Group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Titulo"/>
          <p:cNvSpPr txBox="1"/>
          <p:nvPr/>
        </p:nvSpPr>
        <p:spPr>
          <a:xfrm>
            <a:off x="640080" y="457200"/>
            <a:ext cx="10881360" cy="868680"/>
          </a:xfrm>
          <a:prstGeom prst="rect">
            <a:avLst/>
          </a:prstGeom>
          <a:noFill/>
        </p:spPr>
        <p:txBody>
          <a:bodyPr wrap="square" lIns="45720" rIns="45720" anchor="t">
            <a:spAutoFit/>
          </a:bodyPr>
          <a:lstStyle/>
          <a:p>
            <a:pPr algn="l"/>
            <a:r>
              <a:rPr lang="en-US" sz="3800" b="1">
                <a:solidFill>
                  <a:srgbClr val="1B2A41"/>
                </a:solidFill>
                <a:latin typeface="Calibri"/>
              </a:rPr>
              <a:t>Acknowledgements</a:t>
            </a:r>
          </a:p>
        </p:txBody>
      </p:sp>
      <p:sp>
        <p:nvSpPr>
          <p:cNvPr id="3" name="Tarjeta financiacion"/>
          <p:cNvSpPr/>
          <p:nvPr/>
        </p:nvSpPr>
        <p:spPr>
          <a:xfrm>
            <a:off x="640080" y="1554480"/>
            <a:ext cx="10881360" cy="4389120"/>
          </a:xfrm>
          <a:prstGeom prst="roundRect">
            <a:avLst>
              <a:gd name="adj" fmla="val 4000"/>
            </a:avLst>
          </a:prstGeom>
          <a:solidFill>
            <a:srgbClr val="FFFFFF"/>
          </a:solidFill>
          <a:ln w="12700">
            <a:solidFill>
              <a:srgbClr val="D9E2EC"/>
            </a:solidFill>
          </a:ln>
          <a:effectLst/>
        </p:spPr>
        <p:txBody>
          <a:bodyPr rtlCol="0" anchor="ctr"/>
          <a:lstStyle/>
          <a:p>
            <a:pPr algn="ctr"/>
            <a:endParaRPr/>
          </a:p>
        </p:txBody>
      </p:sp>
      <p:pic>
        <p:nvPicPr>
          <p:cNvPr id="4" name="Logo eu" descr="Logo eu"/>
          <p:cNvPicPr>
            <a:picLocks noChangeAspect="1"/>
          </p:cNvPicPr>
          <p:nvPr/>
        </p:nvPicPr>
        <p:blipFill>
          <a:blip r:embed="rId2"/>
          <a:stretch>
            <a:fillRect/>
          </a:stretch>
        </p:blipFill>
        <p:spPr>
          <a:xfrm>
            <a:off x="914400" y="2058077"/>
            <a:ext cx="2103120" cy="638725"/>
          </a:xfrm>
          <a:prstGeom prst="rect">
            <a:avLst/>
          </a:prstGeom>
        </p:spPr>
      </p:pic>
      <p:sp>
        <p:nvSpPr>
          <p:cNvPr id="5" name="Texto eu"/>
          <p:cNvSpPr txBox="1"/>
          <p:nvPr/>
        </p:nvSpPr>
        <p:spPr>
          <a:xfrm>
            <a:off x="3291840" y="1783080"/>
            <a:ext cx="5394960" cy="1188720"/>
          </a:xfrm>
          <a:prstGeom prst="rect">
            <a:avLst/>
          </a:prstGeom>
          <a:noFill/>
        </p:spPr>
        <p:txBody>
          <a:bodyPr wrap="square" lIns="45720" rIns="45720" anchor="ctr">
            <a:normAutofit/>
          </a:bodyPr>
          <a:lstStyle/>
          <a:p>
            <a:pPr algn="l"/>
            <a:r>
              <a:rPr lang="en-US" sz="1600" b="0">
                <a:solidFill>
                  <a:srgbClr val="1B2A41"/>
                </a:solidFill>
                <a:latin typeface="Calibri"/>
              </a:rPr>
              <a:t>This project has received funding from the European High-Performance Computing Joint Undertaking under grant agreement 101194491.</a:t>
            </a:r>
          </a:p>
        </p:txBody>
      </p:sp>
      <p:pic>
        <p:nvPicPr>
          <p:cNvPr id="6" name="Logo miciu" descr="Logo miciu"/>
          <p:cNvPicPr>
            <a:picLocks noChangeAspect="1"/>
          </p:cNvPicPr>
          <p:nvPr/>
        </p:nvPicPr>
        <p:blipFill>
          <a:blip r:embed="rId3"/>
          <a:stretch>
            <a:fillRect/>
          </a:stretch>
        </p:blipFill>
        <p:spPr>
          <a:xfrm>
            <a:off x="914400" y="3379688"/>
            <a:ext cx="2103120" cy="555824"/>
          </a:xfrm>
          <a:prstGeom prst="rect">
            <a:avLst/>
          </a:prstGeom>
        </p:spPr>
      </p:pic>
      <p:sp>
        <p:nvSpPr>
          <p:cNvPr id="7" name="Texto miciu"/>
          <p:cNvSpPr txBox="1"/>
          <p:nvPr/>
        </p:nvSpPr>
        <p:spPr>
          <a:xfrm>
            <a:off x="3291840" y="3063240"/>
            <a:ext cx="5394960" cy="1188720"/>
          </a:xfrm>
          <a:prstGeom prst="rect">
            <a:avLst/>
          </a:prstGeom>
          <a:noFill/>
        </p:spPr>
        <p:txBody>
          <a:bodyPr wrap="square" lIns="45720" rIns="45720" anchor="ctr">
            <a:normAutofit/>
          </a:bodyPr>
          <a:lstStyle/>
          <a:p>
            <a:pPr algn="l"/>
            <a:r>
              <a:rPr lang="en-US" sz="1600" b="0">
                <a:solidFill>
                  <a:srgbClr val="1B2A41"/>
                </a:solidFill>
                <a:latin typeface="Calibri"/>
              </a:rPr>
              <a:t>CESGA is co-funded by MICIU/AEI/10.13039/501100011033, grant number PCI2025-163133.</a:t>
            </a:r>
          </a:p>
        </p:txBody>
      </p:sp>
      <p:pic>
        <p:nvPicPr>
          <p:cNvPr id="8" name="Logo eurohpc" descr="Logo eurohpc"/>
          <p:cNvPicPr>
            <a:picLocks noChangeAspect="1"/>
          </p:cNvPicPr>
          <p:nvPr/>
        </p:nvPicPr>
        <p:blipFill>
          <a:blip r:embed="rId4"/>
          <a:stretch>
            <a:fillRect/>
          </a:stretch>
        </p:blipFill>
        <p:spPr>
          <a:xfrm>
            <a:off x="914400" y="4630845"/>
            <a:ext cx="2103120" cy="613829"/>
          </a:xfrm>
          <a:prstGeom prst="rect">
            <a:avLst/>
          </a:prstGeom>
        </p:spPr>
      </p:pic>
      <p:sp>
        <p:nvSpPr>
          <p:cNvPr id="9" name="Texto eurohpc"/>
          <p:cNvSpPr txBox="1"/>
          <p:nvPr/>
        </p:nvSpPr>
        <p:spPr>
          <a:xfrm>
            <a:off x="3291840" y="4343400"/>
            <a:ext cx="5394960" cy="1188720"/>
          </a:xfrm>
          <a:prstGeom prst="rect">
            <a:avLst/>
          </a:prstGeom>
          <a:noFill/>
        </p:spPr>
        <p:txBody>
          <a:bodyPr wrap="square" lIns="45720" rIns="45720" anchor="ctr">
            <a:normAutofit/>
          </a:bodyPr>
          <a:lstStyle/>
          <a:p>
            <a:pPr algn="l"/>
            <a:r>
              <a:rPr lang="en-US" sz="1100" b="0">
                <a:solidFill>
                  <a:srgbClr val="4A5A70"/>
                </a:solidFill>
                <a:latin typeface="Calibri"/>
              </a:rPr>
              <a:t>Co-funded by the European Union. Views and opinions expressed are however those of the author(s) only and do not necessarily reflect those of the European Union, EuroHPC or any national granting authority. Neither the European Union nor the granting authorities can be held responsible for them.</a:t>
            </a:r>
          </a:p>
        </p:txBody>
      </p:sp>
      <p:pic>
        <p:nvPicPr>
          <p:cNvPr id="10" name="Logo cesga" descr="Logo cesga"/>
          <p:cNvPicPr>
            <a:picLocks noChangeAspect="1"/>
          </p:cNvPicPr>
          <p:nvPr/>
        </p:nvPicPr>
        <p:blipFill>
          <a:blip r:embed="rId5"/>
          <a:stretch>
            <a:fillRect/>
          </a:stretch>
        </p:blipFill>
        <p:spPr>
          <a:xfrm>
            <a:off x="8869680" y="1799665"/>
            <a:ext cx="2377440" cy="652630"/>
          </a:xfrm>
          <a:prstGeom prst="rect">
            <a:avLst/>
          </a:prstGeom>
        </p:spPr>
      </p:pic>
      <p:pic>
        <p:nvPicPr>
          <p:cNvPr id="11" name="Logo qex" descr="Logo qex"/>
          <p:cNvPicPr>
            <a:picLocks noChangeAspect="1"/>
          </p:cNvPicPr>
          <p:nvPr/>
        </p:nvPicPr>
        <p:blipFill>
          <a:blip r:embed="rId6"/>
          <a:stretch>
            <a:fillRect/>
          </a:stretch>
        </p:blipFill>
        <p:spPr>
          <a:xfrm>
            <a:off x="9000246" y="2971800"/>
            <a:ext cx="2116308" cy="1325880"/>
          </a:xfrm>
          <a:prstGeom prst="rect">
            <a:avLst/>
          </a:prstGeom>
        </p:spPr>
      </p:pic>
      <p:pic>
        <p:nvPicPr>
          <p:cNvPr id="12" name="Logo xacobeo" descr="Logo xacobeo"/>
          <p:cNvPicPr>
            <a:picLocks noChangeAspect="1"/>
          </p:cNvPicPr>
          <p:nvPr/>
        </p:nvPicPr>
        <p:blipFill>
          <a:blip r:embed="rId7"/>
          <a:stretch>
            <a:fillRect/>
          </a:stretch>
        </p:blipFill>
        <p:spPr>
          <a:xfrm>
            <a:off x="8869680" y="4616138"/>
            <a:ext cx="2377440" cy="100900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p:cNvGrpSpPr/>
        <p:nvPr/>
      </p:nvGrpSpPr>
      <p:grpSpPr>
        <a:xfrm>
          <a:off x="0" y="0"/>
          <a:ext cx="0" cy="0"/>
          <a:chOff x="0" y="0"/>
          <a:chExt cx="0" cy="0"/>
        </a:xfrm>
      </p:grpSpPr>
      <p:sp>
        <p:nvSpPr>
          <p:cNvPr id="2" name="Etiqueta"/>
          <p:cNvSpPr txBox="1"/>
          <p:nvPr/>
        </p:nvSpPr>
        <p:spPr>
          <a:xfrm>
            <a:off x="1920240" y="182880"/>
            <a:ext cx="10881360" cy="365760"/>
          </a:xfrm>
          <a:prstGeom prst="rect">
            <a:avLst/>
          </a:prstGeom>
          <a:noFill/>
        </p:spPr>
        <p:txBody>
          <a:bodyPr wrap="square" lIns="45720" rIns="45720" anchor="t">
            <a:spAutoFit/>
          </a:bodyPr>
          <a:lstStyle/>
          <a:p>
            <a:pPr algn="l">
              <a:spcAft>
                <a:spcPts val="560"/>
              </a:spcAft>
            </a:pPr>
            <a:r>
              <a:rPr sz="1600" b="1">
                <a:solidFill>
                  <a:srgbClr val="1B8A9A"/>
                </a:solidFill>
                <a:latin typeface="Calibri"/>
              </a:rPr>
              <a:t>BACKUP</a:t>
            </a:r>
          </a:p>
        </p:txBody>
      </p:sp>
      <p:sp>
        <p:nvSpPr>
          <p:cNvPr id="3" name="Titulo"/>
          <p:cNvSpPr txBox="1"/>
          <p:nvPr/>
        </p:nvSpPr>
        <p:spPr>
          <a:xfrm>
            <a:off x="640080" y="777240"/>
            <a:ext cx="10881360" cy="868680"/>
          </a:xfrm>
          <a:prstGeom prst="rect">
            <a:avLst/>
          </a:prstGeom>
          <a:noFill/>
        </p:spPr>
        <p:txBody>
          <a:bodyPr wrap="square" lIns="45720" rIns="45720" anchor="t">
            <a:spAutoFit/>
          </a:bodyPr>
          <a:lstStyle/>
          <a:p>
            <a:pPr algn="l">
              <a:spcAft>
                <a:spcPts val="1260"/>
              </a:spcAft>
            </a:pPr>
            <a:r>
              <a:rPr sz="3600" b="1">
                <a:solidFill>
                  <a:srgbClr val="1B2A41"/>
                </a:solidFill>
                <a:latin typeface="Calibri"/>
              </a:rPr>
              <a:t>QDMI and QRMI: complementary, not competing</a:t>
            </a:r>
          </a:p>
        </p:txBody>
      </p:sp>
      <p:sp>
        <p:nvSpPr>
          <p:cNvPr id="4" name="Lista backup"/>
          <p:cNvSpPr txBox="1"/>
          <p:nvPr/>
        </p:nvSpPr>
        <p:spPr>
          <a:xfrm>
            <a:off x="640080" y="1828800"/>
            <a:ext cx="10881360" cy="4114800"/>
          </a:xfrm>
          <a:prstGeom prst="rect">
            <a:avLst/>
          </a:prstGeom>
          <a:noFill/>
        </p:spPr>
        <p:txBody>
          <a:bodyPr wrap="square" lIns="45720" rIns="45720" anchor="t">
            <a:spAutoFit/>
          </a:bodyPr>
          <a:lstStyle/>
          <a:p>
            <a:pPr algn="l">
              <a:spcAft>
                <a:spcPts val="900"/>
              </a:spcAft>
            </a:pPr>
            <a:r>
              <a:rPr lang="en-US" sz="2000" b="1">
                <a:solidFill>
                  <a:srgbClr val="1B8A9A"/>
                </a:solidFill>
                <a:latin typeface="Calibri"/>
              </a:rPr>
              <a:t>QRMI, resource side. </a:t>
            </a:r>
            <a:r>
              <a:rPr lang="en-US" sz="2000" b="0">
                <a:solidFill>
                  <a:srgbClr val="1B2A41"/>
                </a:solidFill>
                <a:latin typeface="Calibri"/>
              </a:rPr>
              <a:t>IBM-led consortium (IBM, Pasqal, Alice &amp; Bob, CINECA, Hartree, NQCC, ORNL, LLNL, Qilimanjaro). acquire / release / task_start; plugins for Slurm, PBS, LSF, Flux, Kubernetes, Grid Engine.</a:t>
            </a:r>
          </a:p>
          <a:p>
            <a:pPr algn="l">
              <a:spcAft>
                <a:spcPts val="900"/>
              </a:spcAft>
            </a:pPr>
            <a:r>
              <a:rPr lang="en-US" sz="2000" b="1">
                <a:solidFill>
                  <a:srgbClr val="1B8A9A"/>
                </a:solidFill>
                <a:latin typeface="Calibri"/>
              </a:rPr>
              <a:t>QDMI, device side. </a:t>
            </a:r>
            <a:r>
              <a:rPr lang="en-US" sz="2000" b="0">
                <a:solidFill>
                  <a:srgbClr val="1B2A41"/>
                </a:solidFill>
                <a:latin typeface="Calibri"/>
              </a:rPr>
              <a:t>MQSS and Munich Quantum Valley. Device properties, calibration, jobs; in production at LRZ with IQM; this work at CESGA.</a:t>
            </a:r>
          </a:p>
          <a:p>
            <a:pPr algn="l">
              <a:spcAft>
                <a:spcPts val="900"/>
              </a:spcAft>
            </a:pPr>
            <a:r>
              <a:rPr lang="en-US" sz="2000" b="1">
                <a:solidFill>
                  <a:srgbClr val="1B8A9A"/>
                </a:solidFill>
                <a:latin typeface="Calibri"/>
              </a:rPr>
              <a:t>Together: </a:t>
            </a:r>
            <a:r>
              <a:rPr lang="en-US" sz="2000" b="0">
                <a:solidFill>
                  <a:srgbClr val="1B2A41"/>
                </a:solidFill>
                <a:latin typeface="Calibri"/>
              </a:rPr>
              <a:t>the scheduler acquires the QPU through QRMI; the software talks to it through QDMI. Our RFC point 4 (access modality) sits at that boundary.</a:t>
            </a:r>
          </a:p>
          <a:p>
            <a:pPr algn="l">
              <a:spcAft>
                <a:spcPts val="900"/>
              </a:spcAft>
            </a:pPr>
            <a:r>
              <a:rPr lang="en-US" sz="2000" b="1">
                <a:solidFill>
                  <a:srgbClr val="1B8A9A"/>
                </a:solidFill>
                <a:latin typeface="Calibri"/>
              </a:rPr>
              <a:t>QMIO already has two access modes: </a:t>
            </a:r>
            <a:r>
              <a:rPr lang="en-US" sz="2000" b="0">
                <a:solidFill>
                  <a:srgbClr val="1B2A41"/>
                </a:solidFill>
                <a:latin typeface="Calibri"/>
              </a:rPr>
              <a:t>batch, an exclusive qpu allocation of up to 2 h; and interactive, where qmio-run transparently books a short job on the front node (Cacheiro et al., 2025). QDMI can express neither.</a:t>
            </a:r>
          </a:p>
          <a:p>
            <a:pPr algn="l">
              <a:spcAft>
                <a:spcPts val="0"/>
              </a:spcAft>
            </a:pPr>
            <a:r>
              <a:rPr lang="en-US" sz="1300" b="0">
                <a:solidFill>
                  <a:srgbClr val="4A5A70"/>
                </a:solidFill>
                <a:latin typeface="Calibri"/>
              </a:rPr>
              <a:t>Sources: arXiv 2607.19591 (QRMI); arXiv 2604.20912 (openQSE survey); IQM HPC Integration Service, May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1162</TotalTime>
  <Words>2912</Words>
  <Application>Microsoft Office PowerPoint</Application>
  <PresentationFormat>Panorámica</PresentationFormat>
  <Paragraphs>241</Paragraphs>
  <Slides>18</Slides>
  <Notes>15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vt:i4>
      </vt:variant>
    </vt:vector>
  </HeadingPairs>
  <TitlesOfParts>
    <vt:vector size="23" baseType="lpstr">
      <vt:lpstr>Arial</vt:lpstr>
      <vt:lpstr>Calibri</vt:lpstr>
      <vt:lpstr>Cambria</vt:lpstr>
      <vt:lpstr>Fira Sans Extra Condensed SemiBold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
  <cp:keywords/>
  <dc:description>generated using python-pptx</dc:description>
  <cp:lastModifiedBy>Guillermo Diaz Camacho</cp:lastModifiedBy>
  <cp:revision>9</cp:revision>
  <dcterms:created xsi:type="dcterms:W3CDTF">2013-01-27T09:14:16Z</dcterms:created>
  <dcterms:modified xsi:type="dcterms:W3CDTF">2026-10-28T10:37:57Z</dcterms:modified>
  <cp:category/>
</cp:coreProperties>
</file>