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</p:presentation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5B5D6B9-2711-4B83-BA2B-7244EAC60196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Good afternoon. I am Manuel Huertas, from the Gran Telescopio Canarias, on La Palma.</a:t>
            </a:r>
          </a:p>
          <a:p/>
          <a:p>
            <a:r>
              <a:t>Every night on a large telescope is expensive and unrepeatable. Our goal is predictive</a:t>
            </a:r>
          </a:p>
          <a:p>
            <a:r>
              <a:t>maintenance: detect the degradation early, and plan the repair, instead of reacting to a</a:t>
            </a:r>
          </a:p>
          <a:p>
            <a:r>
              <a:t>failure.</a:t>
            </a:r>
          </a:p>
          <a:p/>
          <a:p>
            <a:r>
              <a:t>So we take the telemetry the control system already stores, years of it. We process it at</a:t>
            </a:r>
          </a:p>
          <a:p>
            <a:r>
              <a:t>CESGA, on the Spanish supercomputing network, and we build models that learn the normal</a:t>
            </a:r>
          </a:p>
          <a:p>
            <a:r>
              <a:t>behaviour of the telescope. That gives us condition monitoring and anomaly detection today,</a:t>
            </a:r>
          </a:p>
          <a:p>
            <a:r>
              <a:t>the first steps towards it.</a:t>
            </a:r>
          </a:p>
          <a:p/>
          <a:p>
            <a:r>
              <a:t>We started with one subsystem, as a pilot: the tracking system. In this presentation I will</a:t>
            </a:r>
          </a:p>
          <a:p>
            <a:r>
              <a:t>show you how we did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The GTC is an altazimuth telescope. It has two main axes, azimuth and elevation, and they move</a:t>
            </a:r>
          </a:p>
          <a:p>
            <a:r>
              <a:t>together to keep the star still on the detector, to a fifth of a pixel of the science camera.</a:t>
            </a:r>
          </a:p>
          <a:p/>
          <a:p>
            <a:r>
              <a:t>But sometimes the system fails, or degrades. And it can spoil the image quality at the worst</a:t>
            </a:r>
          </a:p>
          <a:p>
            <a:r>
              <a:t>moment.</a:t>
            </a:r>
          </a:p>
          <a:p/>
          <a:p>
            <a:r>
              <a:t>Why is this hard to see? Most observations do not notice it: a long exposure, or a spectrum,</a:t>
            </a:r>
          </a:p>
          <a:p>
            <a:r>
              <a:t>collects light for many minutes, and a few seconds of shaking get lost in it. Some</a:t>
            </a:r>
          </a:p>
          <a:p>
            <a:r>
              <a:t>observations are affected: short exposures in imaging mode. The images may not show it, but</a:t>
            </a:r>
          </a:p>
          <a:p>
            <a:r>
              <a:t>the telemetry does.</a:t>
            </a:r>
          </a:p>
          <a:p/>
          <a:p>
            <a:r>
              <a:t>So: a system precise to a fifth of a pixel, and nothing tells us when it degrades. That is the</a:t>
            </a:r>
          </a:p>
          <a:p>
            <a:r>
              <a:t>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What we are building has a name: prognostics and health management, PHM. It is the</a:t>
            </a:r>
          </a:p>
          <a:p>
            <a:r>
              <a:t>discipline behind predictive maintenance, and ISO 13374 describes it as a chain of six steps.</a:t>
            </a:r>
          </a:p>
          <a:p>
            <a:r>
              <a:t>You read the telemetry. You clean it. You detect the anomaly. You explain it and find its</a:t>
            </a:r>
          </a:p>
          <a:p>
            <a:r>
              <a:t>cause. You anticipate what comes next. And you advise what to do.</a:t>
            </a:r>
          </a:p>
          <a:p/>
          <a:p>
            <a:r>
              <a:t>The first two steps are the data lake, at the GTC. Today the telescope runs four of the six:</a:t>
            </a:r>
          </a:p>
          <a:p>
            <a:r>
              <a:t>it reads, it cleans, it detects, it assesses. The last two are where we are going.</a:t>
            </a:r>
          </a:p>
          <a:p/>
          <a:p>
            <a:r>
              <a:t>And there are two loops. In operation, the chain ends in an alarm, and the alarm leads to a</a:t>
            </a:r>
          </a:p>
          <a:p>
            <a:r>
              <a:t>maintenance action. In training, it ends in an expert, who looks at what the model flagged</a:t>
            </a:r>
          </a:p>
          <a:p>
            <a:r>
              <a:t>and says whether it was a fault or not. That answer goes back into the data, and the model</a:t>
            </a:r>
          </a:p>
          <a:p>
            <a:r>
              <a:t>gets better.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Where does all this run? In two places, and each one has one job.</a:t>
            </a:r>
          </a:p>
          <a:p/>
          <a:p>
            <a:r>
              <a:t>At the GTC, the data lake builds Bronze, Silver and Golden from the day-to-day telemetry, in</a:t>
            </a:r>
          </a:p>
          <a:p>
            <a:r>
              <a:t>streaming.</a:t>
            </a:r>
          </a:p>
          <a:p/>
          <a:p>
            <a:r>
              <a:t>The raw data also goes to CESGA, on the Spanish supercomputing network. There, the same code</a:t>
            </a:r>
          </a:p>
          <a:p>
            <a:r>
              <a:t>runs in batch over the history: five years today, fifteen as the goal. The big data cluster</a:t>
            </a:r>
          </a:p>
          <a:p>
            <a:r>
              <a:t>builds the history lake and the features, with Spark on YARN. Then the models are trained on</a:t>
            </a:r>
          </a:p>
          <a:p>
            <a:r>
              <a:t>the HPC side, on FinisTerrae III, with GPUs.</a:t>
            </a:r>
          </a:p>
          <a:p/>
          <a:p>
            <a:r>
              <a:t>Two things come back to the GTC: the golden history, and the trained models. The models run</a:t>
            </a:r>
          </a:p>
          <a:p>
            <a:r>
              <a:t>live, next to the telescope, so operations never depend on an external service.</a:t>
            </a:r>
          </a:p>
          <a:p/>
          <a:p>
            <a:r>
              <a:t>And it is a cycle. The telescope changes: repairs, new instruments, new software. When it</a:t>
            </a:r>
          </a:p>
          <a:p>
            <a:r>
              <a:t>changes, the models are trained again at CESGA.</a:t>
            </a:r>
          </a:p>
          <a:p/>
          <a:p>
            <a:r>
              <a:t>How the data lake is built, Josué Toledo will show in the next talk. This is the first year</a:t>
            </a:r>
          </a:p>
          <a:p>
            <a:r>
              <a:t>of a three-year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Before any detector can be measured, we need a ground truth. In a telescope in operation, that</a:t>
            </a:r>
          </a:p>
          <a:p>
            <a:r>
              <a:t>is rare: there is no record, minute by minute, of when the machine was healthy. So we built it</a:t>
            </a:r>
          </a:p>
          <a:p>
            <a:r>
              <a:t>ourselves.</a:t>
            </a:r>
          </a:p>
          <a:p/>
          <a:p>
            <a:r>
              <a:t>An expert looks at one minute at a time, with its full context, and decides: normal, anomaly,</a:t>
            </a:r>
          </a:p>
          <a:p>
            <a:r>
              <a:t>or uncertain. The minutes come at random, with normal ones mixed in on purpose.</a:t>
            </a:r>
          </a:p>
          <a:p/>
          <a:p>
            <a:r>
              <a:t>With this ground truth we have metrics for the models. Without it, we would be blind: we could</a:t>
            </a:r>
          </a:p>
          <a:p>
            <a:r>
              <a:t>not tell if a change makes them better or worse.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What runs today: three unsupervised detectors, from simple to complex. A rule-based baseline,</a:t>
            </a:r>
          </a:p>
          <a:p>
            <a:r>
              <a:t>with thresholds set by an engineer. CBLOF, a cluster-based local outlier factor: it clusters</a:t>
            </a:r>
          </a:p>
          <a:p>
            <a:r>
              <a:t>the normal minutes and scores how far each new minute falls from them. And a variational</a:t>
            </a:r>
          </a:p>
          <a:p>
            <a:r>
              <a:t>autoencoder: it learns to reconstruct a normal minute, and the reconstruction error is the</a:t>
            </a:r>
          </a:p>
          <a:p>
            <a:r>
              <a:t>anomaly score.</a:t>
            </a:r>
          </a:p>
          <a:p/>
          <a:p>
            <a:r>
              <a:t>All three were trained on one year of normal operation, 2024, with no labels. Then evaluated</a:t>
            </a:r>
          </a:p>
          <a:p>
            <a:r>
              <a:t>against the expert ground truth, on 2025 and 2026.</a:t>
            </a:r>
          </a:p>
          <a:p/>
          <a:p>
            <a:r>
              <a:t>The rules have the best recall, but the lowest precision: one alarm in four is false. CBLOF has</a:t>
            </a:r>
          </a:p>
          <a:p>
            <a:r>
              <a:t>the best precision, but misses almost a third of the anomalies. The autoencoder has the best</a:t>
            </a:r>
          </a:p>
          <a:p>
            <a:r>
              <a:t>balance: F1 of 88, with recall and precision both close to 0.9. And it generalises: trained on</a:t>
            </a:r>
          </a:p>
          <a:p>
            <a:r>
              <a:t>2024, it holds the same score in 2026.</a:t>
            </a:r>
          </a:p>
          <a:p/>
          <a:p>
            <a:r>
              <a:t>But F1 is not the whole story. For the operator, every false alarm costs time, and too many of</a:t>
            </a:r>
          </a:p>
          <a:p>
            <a:r>
              <a:t>them erode trust in the system. So the next goal is clear: fewer false alarms, without losing</a:t>
            </a:r>
          </a:p>
          <a:p>
            <a:r>
              <a:t>recall.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And here is what those detectors fight against. The same tracking error can be normal on a</a:t>
            </a:r>
          </a:p>
          <a:p>
            <a:r>
              <a:t>windy night, or an early warning on a calm one. A threshold cannot tell them apart. So we</a:t>
            </a:r>
          </a:p>
          <a:p>
            <a:r>
              <a:t>measured, over the five years, what moves the error and by how much.</a:t>
            </a:r>
          </a:p>
          <a:p/>
          <a:p>
            <a:r>
              <a:t>Wind, first: when the dome faces the wind, the error is ten times larger. Then where the</a:t>
            </a:r>
          </a:p>
          <a:p>
            <a:r>
              <a:t>telescope is pointing. To follow a star, the two axes move at speeds that depend on where the</a:t>
            </a:r>
          </a:p>
          <a:p>
            <a:r>
              <a:t>star is. Near the zenith, straight up, the azimuth axis has to turn very fast to keep up. Near</a:t>
            </a:r>
          </a:p>
          <a:p>
            <a:r>
              <a:t>the pole, both axes barely move. The faster they move, the larger the error. Then guiding, the</a:t>
            </a:r>
          </a:p>
          <a:p>
            <a:r>
              <a:t>small corrections the telescope makes on a guide star.</a:t>
            </a:r>
          </a:p>
          <a:p/>
          <a:p>
            <a:r>
              <a:t>And some things we expected to matter do not: crossing the meridian, the direction the axis</a:t>
            </a:r>
          </a:p>
          <a:p>
            <a:r>
              <a:t>turns, or pointing low, close to the horizon. We checked. They do not.</a:t>
            </a:r>
          </a:p>
          <a:p/>
          <a:p>
            <a:r>
              <a:t>This was only possible with five years of data. With a few nights, you cannot separate one</a:t>
            </a:r>
          </a:p>
          <a:p>
            <a:r>
              <a:t>effect from another. With five years, each effect has been seen on its own, many times, and</a:t>
            </a:r>
          </a:p>
          <a:p>
            <a:r>
              <a:t>the numbers hold.</a:t>
            </a:r>
          </a:p>
          <a:p/>
          <a:p>
            <a:r>
              <a:t>So what is normal depends on the operating conditions. The next step is to model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Our hypothesis: the detector flags rare conditions as faults, because they are</a:t>
            </a:r>
          </a:p>
          <a:p>
            <a:r>
              <a:t>under-represented in the training data. Strong wind into the dome, fast tracking near the</a:t>
            </a:r>
          </a:p>
          <a:p>
            <a:r>
              <a:t>zenith, many guiding corrections. They are rare, but they are normal.</a:t>
            </a:r>
          </a:p>
          <a:p/>
          <a:p>
            <a:r>
              <a:t>So we built a physics model of the tracking error: three terms, added in quadrature, like an</a:t>
            </a:r>
          </a:p>
          <a:p>
            <a:r>
              <a:t>error budget. The axis: its own base error, which grows when the target forces it to move</a:t>
            </a:r>
          </a:p>
          <a:p>
            <a:r>
              <a:t>fast. The guiding: every correction moves the axis a little, so more corrections, more error.</a:t>
            </a:r>
          </a:p>
          <a:p>
            <a:r>
              <a:t>And the wind through the dome opening, which grows with the square of its speed, like a force.</a:t>
            </a:r>
          </a:p>
          <a:p/>
          <a:p>
            <a:r>
              <a:t>Each term has its inputs, measured every minute, and a few parameters, fitted on five years of</a:t>
            </a:r>
          </a:p>
          <a:p>
            <a:r>
              <a:t>data at CESGA.</a:t>
            </a:r>
          </a:p>
          <a:p/>
          <a:p>
            <a:r>
              <a:t>Three checks tell us we can trust it. R squared between 0.70 and 0.79 on the log of the RMS.</a:t>
            </a:r>
          </a:p>
          <a:p>
            <a:r>
              <a:t>It holds on a held-out year. And the parameters are physically consistent: the wind term goes</a:t>
            </a:r>
          </a:p>
          <a:p>
            <a:r>
              <a:t>with speed squared.</a:t>
            </a:r>
          </a:p>
          <a:p/>
          <a:p>
            <a:r>
              <a:t>The model encodes domain knowledge. The detector only has to learn the residual.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Here is how we use it. Take one night: what the telescope did, minute by minute. The residual</a:t>
            </a:r>
          </a:p>
          <a:p>
            <a:r>
              <a:t>is the measured RMS over the expected RMS. In log space, that is a subtraction: we take out</a:t>
            </a:r>
          </a:p>
          <a:p>
            <a:r>
              <a:t>what the physics explains, the axis, the guiding and the wind. On a normal minute, the</a:t>
            </a:r>
          </a:p>
          <a:p>
            <a:r>
              <a:t>residual stays at one. In fault-detection terms, the model generates the residual, and the</a:t>
            </a:r>
          </a:p>
          <a:p>
            <a:r>
              <a:t>detector evaluates it.</a:t>
            </a:r>
          </a:p>
          <a:p/>
          <a:p>
            <a:r>
              <a:t>The red bands are the minutes our expert labelled as anomalies, by hand. The peaks of the</a:t>
            </a:r>
          </a:p>
          <a:p>
            <a:r>
              <a:t>residual fall on them. And the labels never entered the model.</a:t>
            </a:r>
          </a:p>
          <a:p/>
          <a:p>
            <a:r>
              <a:t>The same formula goes to the digital twin: how the telescope should track, under any</a:t>
            </a:r>
          </a:p>
          <a:p>
            <a:r>
              <a:t>condition. And the next step is the detector: it will read only the residual. The bet is</a:t>
            </a:r>
          </a:p>
          <a:p>
            <a:r>
              <a:t>concrete: rare but normal conditions should stop looking like faults, so precision should</a:t>
            </a:r>
          </a:p>
          <a:p>
            <a:r>
              <a:t>improve, and recall should hold. If not, we will know, with a number.</a:t>
            </a:r>
          </a:p>
          <a:p/>
          <a:p>
            <a:r>
              <a:t>That is also why this lives at CESGA. Change one term in the model, and five years run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Now a real fault, measured with this same residual over five years, on the elevation axis. It</a:t>
            </a:r>
          </a:p>
          <a:p>
            <a:r>
              <a:t>was not found by the three detectors: it was measured with the physics model.</a:t>
            </a:r>
          </a:p>
          <a:p/>
          <a:p>
            <a:r>
              <a:t>The elevation encoder reads where the axis points with eight read heads, four on each side.</a:t>
            </a:r>
          </a:p>
          <a:p>
            <a:r>
              <a:t>They are redundant: the position combines them all. It never worked with all eight; normally,</a:t>
            </a:r>
          </a:p>
          <a:p>
            <a:r>
              <a:t>six or seven. At the end of 2021, after the stop for the Cumbre Vieja eruption, it went down</a:t>
            </a:r>
          </a:p>
          <a:p>
            <a:r>
              <a:t>to four, two on each side, until September 2023.</a:t>
            </a:r>
          </a:p>
          <a:p/>
          <a:p>
            <a:r>
              <a:t>The axis kept working. The median residual stayed at one for five years. The telescope kept</a:t>
            </a:r>
          </a:p>
          <a:p>
            <a:r>
              <a:t>observing, and the images were fine.</a:t>
            </a:r>
          </a:p>
          <a:p/>
          <a:p>
            <a:r>
              <a:t>The 99th percentile is another story. With four heads, it was seven times worse than after</a:t>
            </a:r>
          </a:p>
          <a:p>
            <a:r>
              <a:t>the repair. With fewer heads, the PID controller saturates sixty to a hundred times more</a:t>
            </a:r>
          </a:p>
          <a:p>
            <a:r>
              <a:t>often, and those are exactly the worst minutes. And it is a step, not a slope: it jumps when</a:t>
            </a:r>
          </a:p>
          <a:p>
            <a:r>
              <a:t>the heads go, it jumps back the same night they come back, and it stays flat in between.</a:t>
            </a:r>
          </a:p>
          <a:p/>
          <a:p>
            <a:r>
              <a:t>Twenty-one months. And it was in the archive all along.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Four things, if you keep nothing else.</a:t>
            </a:r>
          </a:p>
          <a:p/>
          <a:p>
            <a:r>
              <a:t>The control system stores billions of samples, and we were getting no knowledge out of them.</a:t>
            </a:r>
          </a:p>
          <a:p>
            <a:r>
              <a:t>The elevation axis ran worse than it should for twenty-one months, and the images did not</a:t>
            </a:r>
          </a:p>
          <a:p>
            <a:r>
              <a:t>show it.</a:t>
            </a:r>
          </a:p>
          <a:p/>
          <a:p>
            <a:r>
              <a:t>Learning from the archive needs HPC and big data, like CESGA. The work is iterative: when we</a:t>
            </a:r>
          </a:p>
          <a:p>
            <a:r>
              <a:t>find a variable is missing, we add it and process the archive again. The operations</a:t>
            </a:r>
          </a:p>
          <a:p>
            <a:r>
              <a:t>infrastructure is not built for that.</a:t>
            </a:r>
          </a:p>
          <a:p/>
          <a:p>
            <a:r>
              <a:t>Unsupervised models learn what is normal, and a physics model explains the operating</a:t>
            </a:r>
          </a:p>
          <a:p>
            <a:r>
              <a:t>conditions. Measured against an expert ground truth, they detect most anomalies, and the</a:t>
            </a:r>
          </a:p>
          <a:p>
            <a:r>
              <a:t>residual shows a real fault.</a:t>
            </a:r>
          </a:p>
          <a:p/>
          <a:p>
            <a:r>
              <a:t>And the same chain scales to the rest of the telescope, towards predictive maintenance. What</a:t>
            </a:r>
          </a:p>
          <a:p>
            <a:r>
              <a:t>changes from one subsystem to the next are the features.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r>
              <a:t>An observatory in the Canary Islands and a supercomputing centre in Galicia. Not a plan: it is</a:t>
            </a:r>
          </a:p>
          <a:p>
            <a:r>
              <a:t>running, and this is year one of three. 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33a"/>
        </a:solidFill>
      </p:bgPr>
    </p:bg>
    <p:spTree>
      <p:nvGrpSpPr>
        <p:cNvPr id="1" name=""/>
        <p:cNvGrpSpPr/>
        <p:nvPr/>
      </p:nvGrpSpPr>
      <p:grpSpPr/>
      <p:sp>
        <p:nvSpPr>
          <p:cNvPr id="44" name="Shape 0"/>
          <p:cNvSpPr/>
          <p:nvPr/>
        </p:nvSpPr>
        <p:spPr>
          <a:xfrm>
            <a:off x="10881360" y="640080"/>
            <a:ext cx="45360" cy="45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5" name="Shape 1"/>
          <p:cNvSpPr/>
          <p:nvPr/>
        </p:nvSpPr>
        <p:spPr>
          <a:xfrm>
            <a:off x="11338560" y="1097280"/>
            <a:ext cx="63720" cy="6372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6" name="Shape 2"/>
          <p:cNvSpPr/>
          <p:nvPr/>
        </p:nvSpPr>
        <p:spPr>
          <a:xfrm>
            <a:off x="11795760" y="548640"/>
            <a:ext cx="36360" cy="36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7" name="Shape 3"/>
          <p:cNvSpPr/>
          <p:nvPr/>
        </p:nvSpPr>
        <p:spPr>
          <a:xfrm>
            <a:off x="11155680" y="1737360"/>
            <a:ext cx="45360" cy="45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8" name="Shape 4"/>
          <p:cNvSpPr/>
          <p:nvPr/>
        </p:nvSpPr>
        <p:spPr>
          <a:xfrm>
            <a:off x="10515600" y="1280160"/>
            <a:ext cx="36360" cy="36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9" name="Shape 5"/>
          <p:cNvSpPr/>
          <p:nvPr/>
        </p:nvSpPr>
        <p:spPr>
          <a:xfrm>
            <a:off x="11612880" y="2103120"/>
            <a:ext cx="54360" cy="54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0" name="Shape 6"/>
          <p:cNvSpPr/>
          <p:nvPr/>
        </p:nvSpPr>
        <p:spPr>
          <a:xfrm>
            <a:off x="10972800" y="2468880"/>
            <a:ext cx="31680" cy="3168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1" name="Shape 7"/>
          <p:cNvSpPr/>
          <p:nvPr/>
        </p:nvSpPr>
        <p:spPr>
          <a:xfrm>
            <a:off x="10241280" y="1920240"/>
            <a:ext cx="27000" cy="2700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2" name="Text 8"/>
          <p:cNvSpPr/>
          <p:nvPr/>
        </p:nvSpPr>
        <p:spPr>
          <a:xfrm>
            <a:off x="567000" y="1417320"/>
            <a:ext cx="10058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99" strike="noStrike">
                <a:solidFill>
                  <a:srgbClr val="e6a039"/>
                </a:solidFill>
                <a:latin typeface="Calibri"/>
                <a:ea typeface="Calibri"/>
              </a:rPr>
              <a:t>PROGNOSTICS &amp; HEALTH MANAGEMENT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567000" y="1874520"/>
            <a:ext cx="1051524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2000"/>
              </a:lnSpc>
              <a:tabLst>
                <a:tab algn="l" pos="0"/>
              </a:tabLst>
            </a:pPr>
            <a:r>
              <a:rPr b="1" lang="en-US" sz="3400" spc="-1" strike="noStrike">
                <a:solidFill>
                  <a:srgbClr val="ffffff"/>
                </a:solidFill>
                <a:latin typeface="Calibri"/>
                <a:ea typeface="Calibri"/>
              </a:rPr>
              <a:t>Turning Operational Telemetry into Telescope Health</a:t>
            </a:r>
            <a:endParaRPr b="0" lang="en-US" sz="4400" spc="-1" strike="noStrike">
              <a:latin typeface="Arial"/>
            </a:endParaRPr>
          </a:p>
          <a:p>
            <a:pPr>
              <a:lnSpc>
                <a:spcPct val="102000"/>
              </a:lnSpc>
              <a:tabLst>
                <a:tab algn="l" pos="0"/>
              </a:tabLst>
            </a:pPr>
            <a:r>
              <a:rPr b="1" lang="en-US" sz="3400" spc="-1" strike="noStrike">
                <a:solidFill>
                  <a:srgbClr val="ffffff"/>
                </a:solidFill>
                <a:latin typeface="Calibri"/>
                <a:ea typeface="Calibri"/>
              </a:rPr>
              <a:t>at the Gran Telescopio Canarias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5" name="Shape 11"/>
          <p:cNvSpPr/>
          <p:nvPr/>
        </p:nvSpPr>
        <p:spPr>
          <a:xfrm>
            <a:off x="566640" y="4800600"/>
            <a:ext cx="2926080" cy="360"/>
          </a:xfrm>
          <a:prstGeom prst="line">
            <a:avLst/>
          </a:prstGeom>
          <a:ln w="25400">
            <a:solidFill>
              <a:srgbClr val="e6a03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6" name="TextBox 55"/>
          <p:cNvSpPr txBox="1"/>
          <p:nvPr/>
        </p:nvSpPr>
        <p:spPr>
          <a:xfrm>
            <a:off x="566928" y="3877056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Manuel Huertas-López ¹ ²   ·   Josué Toledo Castro ¹   ·   Sebastián Fernández García ²   ·   Romano Corradi ¹ ³   ·   Oliverio J. Santana ²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4334256"/>
            <a:ext cx="109728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CADCFC"/>
                </a:solidFill>
                <a:latin typeface="Calibri"/>
              </a:rPr>
              <a:t>¹ GTC, Gran Telescopio Canarias, La Palma      ² ULPGC, Universidad de Las Palmas de Gran Canaria      ³ IAC, Instituto de Astrofísica de Canarias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928" y="5102352"/>
            <a:ext cx="10058400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6A039"/>
                </a:solidFill>
                <a:latin typeface="Calibri"/>
              </a:rPr>
              <a:t>IBERGRID 2026  ·  14th Iberian Grid Conference
Santiago de Compostela  ·  27–29 October 2026</a:t>
            </a:r>
          </a:p>
        </p:txBody>
      </p:sp>
      <p:pic>
        <p:nvPicPr>
          <p:cNvPr id="59" name="Picture 58" descr="gt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367" y="566928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58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THE PROBLEM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A tracking system precise to a fifth of a pixel. And nothing tells us when it degrades.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69" name="Shape 11"/>
          <p:cNvSpPr/>
          <p:nvPr/>
        </p:nvSpPr>
        <p:spPr>
          <a:xfrm>
            <a:off x="8503920" y="1719072"/>
            <a:ext cx="3108960" cy="2304288"/>
          </a:xfrm>
          <a:prstGeom prst="roundRect">
            <a:avLst>
              <a:gd name="adj" fmla="val 2535"/>
            </a:avLst>
          </a:prstGeom>
          <a:solidFill>
            <a:srgbClr val="12233a"/>
          </a:solidFill>
          <a:ln w="0">
            <a:noFill/>
          </a:ln>
          <a:effectLst>
            <a:outerShdw algn="bl" blurRad="114480" dir="5400000" dist="25560" kx="0" ky="0" rotWithShape="0" sx="100000" sy="100000">
              <a:srgbClr val="9aa7b3">
                <a:alpha val="2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70" name="Text 12"/>
          <p:cNvSpPr/>
          <p:nvPr/>
        </p:nvSpPr>
        <p:spPr>
          <a:xfrm>
            <a:off x="8759952" y="2029968"/>
            <a:ext cx="2596896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ffffff"/>
                </a:solidFill>
                <a:latin typeface="Calibri"/>
                <a:ea typeface="Calibri"/>
              </a:rPr>
              <a:t>“Every clear night is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ffffff"/>
                </a:solidFill>
                <a:latin typeface="Calibri"/>
                <a:ea typeface="Calibri"/>
              </a:rPr>
              <a:t>unrepeatable.”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72" name="Text 14"/>
          <p:cNvSpPr/>
          <p:nvPr/>
        </p:nvSpPr>
        <p:spPr>
          <a:xfrm>
            <a:off x="8759952" y="3383280"/>
            <a:ext cx="2596896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1300" spc="-1" strike="noStrike">
                <a:solidFill>
                  <a:srgbClr val="e6a039"/>
                </a:solidFill>
                <a:latin typeface="Calibri"/>
                <a:ea typeface="Calibri"/>
              </a:rPr>
              <a:t>Our goal: detect the anomaly where it starts, early enough to plan the repair.</a:t>
            </a:r>
            <a:endParaRPr b="0" lang="en-US" sz="1300" spc="-1" strike="noStrike">
              <a:latin typeface="Arial"/>
            </a:endParaRPr>
          </a:p>
        </p:txBody>
      </p:sp>
      <p:pic>
        <p:nvPicPr>
          <p:cNvPr id="74" name="Picture 73" descr="gtc_twin_ren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719072"/>
            <a:ext cx="2651760" cy="3147995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3383280" y="1682496"/>
            <a:ext cx="4846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2233A"/>
                </a:solidFill>
                <a:latin typeface="Calibri"/>
              </a:rPr>
              <a:t>The tracking system has one job: keep the image still on the detector.</a:t>
            </a:r>
          </a:p>
        </p:txBody>
      </p:sp>
      <p:pic>
        <p:nvPicPr>
          <p:cNvPr id="76" name="Picture 75" descr="tracking_stri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280" y="2176272"/>
            <a:ext cx="4846320" cy="2340863"/>
          </a:xfrm>
          <a:prstGeom prst="rect">
            <a:avLst/>
          </a:prstGeom>
        </p:spPr>
      </p:pic>
      <p:pic>
        <p:nvPicPr>
          <p:cNvPr id="77" name="Picture 76" descr="chain_propag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5010912"/>
            <a:ext cx="1060704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74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THE DISCIPLINE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5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What we are building has a name:</a:t>
            </a:r>
            <a:endParaRPr b="0" lang="en-US" sz="3200" spc="-1" strike="noStrike">
              <a:latin typeface="Arial"/>
            </a:endParaRPr>
          </a:p>
          <a:p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prognostics and health management (PHM).</a:t>
            </a:r>
          </a:p>
        </p:txBody>
      </p:sp>
      <p:pic>
        <p:nvPicPr>
          <p:cNvPr id="76" name="Picture 75" descr="phm_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103120"/>
            <a:ext cx="11210544" cy="3310128"/>
          </a:xfrm>
          <a:prstGeom prst="rect">
            <a:avLst/>
          </a:prstGeom>
        </p:spPr>
      </p:pic>
      <p:pic>
        <p:nvPicPr>
          <p:cNvPr id="77" name="Picture 76" descr="hal9000_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0" y="384048"/>
            <a:ext cx="1444752" cy="1444752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8503920" y="6355080"/>
            <a:ext cx="3246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C6B78"/>
                </a:solidFill>
                <a:latin typeface="Calibri"/>
              </a:rPr>
              <a:t>HAL 9000 eye: Cryteria, CC BY 3.0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66928" y="5632704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2233A"/>
                </a:solidFill>
                <a:latin typeface="Calibri"/>
              </a:rPr>
              <a:t>Today the telescope runs four of the six steps. The chain only pays off when it ends in an action.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THE ARCHITECTURE · RES PROJECT, YEAR ONE OF THREE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Training on HPC at CESGA, inference on premises at the GTC.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03" name="Picture 102" descr="cycle_gtc_cesg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508760"/>
            <a:ext cx="11064240" cy="4617720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566928" y="6217920"/>
            <a:ext cx="11064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1">
                <a:solidFill>
                  <a:srgbClr val="5C6B78"/>
                </a:solidFill>
                <a:latin typeface="Calibri"/>
              </a:rPr>
              <a:t>The data lake in detail: Josué Toledo, “A Data Lake for unified data exploitation at the GTC”.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GROUND TRUTH · HUMAN IN THE LOOP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Expert labels are the ground truth for the detectors.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566928" y="1700784"/>
            <a:ext cx="11064240" cy="841248"/>
          </a:xfrm>
          <a:prstGeom prst="roundRect">
            <a:avLst/>
          </a:prstGeom>
          <a:solidFill>
            <a:srgbClr val="12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TextBox 113"/>
          <p:cNvSpPr txBox="1"/>
          <p:nvPr/>
        </p:nvSpPr>
        <p:spPr>
          <a:xfrm>
            <a:off x="841248" y="1792224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2,453 minutes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41248" y="2176272"/>
            <a:ext cx="3657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6A039"/>
                </a:solidFill>
                <a:latin typeface="Calibri"/>
              </a:rPr>
              <a:t>labelled by an expert, one by one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663440" y="1792224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147 nights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663440" y="2176272"/>
            <a:ext cx="3657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6A039"/>
                </a:solidFill>
                <a:latin typeface="Calibri"/>
              </a:rPr>
              <a:t>of 2025 and 2026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229600" y="1792224"/>
            <a:ext cx="3657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455 anomalies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8229600" y="2176272"/>
            <a:ext cx="3657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E6A039"/>
                </a:solidFill>
                <a:latin typeface="Calibri"/>
              </a:rPr>
              <a:t>1,895 normal  ·  103 uncertain</a:t>
            </a:r>
          </a:p>
        </p:txBody>
      </p:sp>
      <p:pic>
        <p:nvPicPr>
          <p:cNvPr id="120" name="Picture 119" descr="labelling_a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761488"/>
            <a:ext cx="6949440" cy="3597783"/>
          </a:xfrm>
          <a:prstGeom prst="rect">
            <a:avLst/>
          </a:prstGeom>
        </p:spPr>
      </p:pic>
      <p:sp>
        <p:nvSpPr>
          <p:cNvPr id="121" name="TextBox 120"/>
          <p:cNvSpPr txBox="1"/>
          <p:nvPr/>
        </p:nvSpPr>
        <p:spPr>
          <a:xfrm>
            <a:off x="7827264" y="2761488"/>
            <a:ext cx="3931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2233A"/>
                </a:solidFill>
                <a:latin typeface="Calibri"/>
              </a:rPr>
              <a:t>The episode comes with its context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827264" y="3145536"/>
            <a:ext cx="3931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wind, dome angle, exposure, guiding, spectrum, all on one screen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827264" y="3675887"/>
            <a:ext cx="3931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2233A"/>
                </a:solidFill>
                <a:latin typeface="Calibri"/>
              </a:rPr>
              <a:t>The detectors propose, the expert decides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827264" y="4059935"/>
            <a:ext cx="3931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three automatic detectors (next slide) give their verdict side by side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827264" y="4590288"/>
            <a:ext cx="3931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2233A"/>
                </a:solidFill>
                <a:latin typeface="Calibri"/>
              </a:rPr>
              <a:t>Sampling is random, with normals mixed in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827264" y="4974336"/>
            <a:ext cx="3931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four out of five labelled minutes are normal, on purpose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827264" y="5504688"/>
            <a:ext cx="3931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2233A"/>
                </a:solidFill>
                <a:latin typeface="Calibri"/>
              </a:rPr>
              <a:t>It is a taxonomy, and it admits doubt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827264" y="5888736"/>
            <a:ext cx="3931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oscillation, vibration, spike, or uncertain when it is not clear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WHAT RUNS TODAY · ANOMALY DETECTION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The three detectors, evaluated.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13" name="Picture 112" descr="detectors_score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011680"/>
            <a:ext cx="11064240" cy="3657600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566928" y="5724144"/>
            <a:ext cx="1106424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12233A"/>
                </a:solidFill>
                <a:latin typeface="Calibri"/>
              </a:rPr>
              <a:t>F1: the balance between false alarms and missed anomalies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WHY A THRESHOLD IS NOT ENOUGH · MEASURED ON FIVE YEARS AT CESGA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What is normal depends on the operating conditions.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13" name="Picture 112" descr="context_f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719072"/>
            <a:ext cx="1106424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THE PHYSICS · FITTED ON FIVE YEARS AT CESGA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A physics model gives the expected error for any condition.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66928" y="1481328"/>
            <a:ext cx="11064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12233A"/>
                </a:solidFill>
                <a:latin typeface="Calibri"/>
              </a:rPr>
              <a:t>Hypothesis: the detector flags rare but normal conditions as faults.</a:t>
            </a:r>
          </a:p>
        </p:txBody>
      </p:sp>
      <p:pic>
        <p:nvPicPr>
          <p:cNvPr id="114" name="Picture 113" descr="physics_term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965960"/>
            <a:ext cx="1106424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MODEL-BASED DETECTION · WHAT THE PHYSICS CANNOT EXPLAIN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Faults stand out in the residual, not in the raw signal.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13" name="Picture 112" descr="physics_resid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783080"/>
            <a:ext cx="1106424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THE ELEVATION ENCODER · THE SENSOR THAT READS WHERE THE TELESCOPE POINTS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A real fault, measured in five years of data.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113" name="Picture 112" descr="encoder_hea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645920"/>
            <a:ext cx="4069080" cy="3501301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502920" y="5238661"/>
            <a:ext cx="3794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B97B1E"/>
                </a:solidFill>
                <a:latin typeface="Calibri"/>
              </a:rPr>
              <a:t>Fewer heads, and the control loop saturates 60 to 100 times more often.</a:t>
            </a:r>
          </a:p>
        </p:txBody>
      </p:sp>
      <p:pic>
        <p:nvPicPr>
          <p:cNvPr id="115" name="Picture 114" descr="encoder_sto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554480"/>
            <a:ext cx="7269480" cy="47997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11" name="Text 0"/>
          <p:cNvSpPr/>
          <p:nvPr/>
        </p:nvSpPr>
        <p:spPr>
          <a:xfrm>
            <a:off x="567000" y="420480"/>
            <a:ext cx="1005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48" strike="noStrike">
                <a:solidFill>
                  <a:srgbClr val="e6a039"/>
                </a:solidFill>
                <a:latin typeface="Calibri"/>
                <a:ea typeface="Calibri"/>
              </a:rPr>
              <a:t>TAKEAWAYS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567000" y="713160"/>
            <a:ext cx="110638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8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12233a"/>
                </a:solidFill>
                <a:latin typeface="Calibri"/>
                <a:ea typeface="Calibri"/>
              </a:rPr>
              <a:t>Four things to remember.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566928" y="1627632"/>
            <a:ext cx="11064240" cy="917829"/>
          </a:xfrm>
          <a:prstGeom prst="roundRect">
            <a:avLst>
              <a:gd name="adj" fmla="val 6000"/>
            </a:avLst>
          </a:prstGeom>
          <a:solidFill>
            <a:srgbClr val="EE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TextBox 113"/>
          <p:cNvSpPr txBox="1"/>
          <p:nvPr/>
        </p:nvSpPr>
        <p:spPr>
          <a:xfrm>
            <a:off x="914400" y="1773936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B97B1E"/>
                </a:solidFill>
                <a:latin typeface="Calibri"/>
              </a:rPr>
              <a:t>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664207" y="1810512"/>
            <a:ext cx="96012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2233A"/>
                </a:solidFill>
                <a:latin typeface="Calibri"/>
              </a:rPr>
              <a:t>The control system stores billions of samples, and we were getting no knowledge out of them.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664207" y="2176272"/>
            <a:ext cx="9601200" cy="222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The elevation axis was worse than it should have been for twenty-one months, and the images did not show it.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566928" y="2710053"/>
            <a:ext cx="11064240" cy="1140714"/>
          </a:xfrm>
          <a:prstGeom prst="roundRect">
            <a:avLst>
              <a:gd name="adj" fmla="val 6000"/>
            </a:avLst>
          </a:prstGeom>
          <a:solidFill>
            <a:srgbClr val="EE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TextBox 117"/>
          <p:cNvSpPr txBox="1"/>
          <p:nvPr/>
        </p:nvSpPr>
        <p:spPr>
          <a:xfrm>
            <a:off x="914400" y="2856357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B97B1E"/>
                </a:solidFill>
                <a:latin typeface="Calibri"/>
              </a:rPr>
              <a:t>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664207" y="2892933"/>
            <a:ext cx="96012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2233A"/>
                </a:solidFill>
                <a:latin typeface="Calibri"/>
              </a:rPr>
              <a:t>Learning from the archive needs HPC and big data, like CESGA.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664207" y="3258693"/>
            <a:ext cx="9601200" cy="445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The work is iterative: when we find a variable is missing, we add it and process the archive again. The operations infrastructure is not built for that.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566928" y="4015359"/>
            <a:ext cx="11064240" cy="917829"/>
          </a:xfrm>
          <a:prstGeom prst="roundRect">
            <a:avLst>
              <a:gd name="adj" fmla="val 6000"/>
            </a:avLst>
          </a:prstGeom>
          <a:solidFill>
            <a:srgbClr val="EE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TextBox 121"/>
          <p:cNvSpPr txBox="1"/>
          <p:nvPr/>
        </p:nvSpPr>
        <p:spPr>
          <a:xfrm>
            <a:off x="914400" y="4161663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B97B1E"/>
                </a:solidFill>
                <a:latin typeface="Calibri"/>
              </a:rPr>
              <a:t>3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664207" y="4198239"/>
            <a:ext cx="96012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2233A"/>
                </a:solidFill>
                <a:latin typeface="Calibri"/>
              </a:rPr>
              <a:t>Unsupervised models learn what is normal; a physics model explains the operating conditions.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664207" y="4563999"/>
            <a:ext cx="9601200" cy="222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5C6B78"/>
                </a:solidFill>
                <a:latin typeface="Calibri"/>
              </a:rPr>
              <a:t>Measured against an expert ground truth, they detect most anomalies, and the residual shows a real fault.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566928" y="5097780"/>
            <a:ext cx="11064240" cy="917829"/>
          </a:xfrm>
          <a:prstGeom prst="roundRect">
            <a:avLst>
              <a:gd name="adj" fmla="val 6000"/>
            </a:avLst>
          </a:prstGeom>
          <a:solidFill>
            <a:srgbClr val="122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TextBox 125"/>
          <p:cNvSpPr txBox="1"/>
          <p:nvPr/>
        </p:nvSpPr>
        <p:spPr>
          <a:xfrm>
            <a:off x="914400" y="5244084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E6A039"/>
                </a:solidFill>
                <a:latin typeface="Calibri"/>
              </a:rPr>
              <a:t>4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664207" y="5280660"/>
            <a:ext cx="96012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The same chain scales to the rest of the telescope, towards predictive maintenance.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664207" y="5646420"/>
            <a:ext cx="9601200" cy="222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ADCFC"/>
                </a:solidFill>
                <a:latin typeface="Calibri"/>
              </a:rPr>
              <a:t>What changes from one subsystem to the next are the features. The chain (archive, model, detectors) is the same.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33a"/>
        </a:solidFill>
      </p:bgPr>
    </p:bg>
    <p:spTree>
      <p:nvGrpSpPr>
        <p:cNvPr id="1" name=""/>
        <p:cNvGrpSpPr/>
        <p:nvPr/>
      </p:nvGrpSpPr>
      <p:grpSpPr/>
      <p:sp>
        <p:nvSpPr>
          <p:cNvPr id="44" name="Shape 0"/>
          <p:cNvSpPr/>
          <p:nvPr/>
        </p:nvSpPr>
        <p:spPr>
          <a:xfrm>
            <a:off x="10881360" y="640080"/>
            <a:ext cx="45360" cy="45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5" name="Shape 1"/>
          <p:cNvSpPr/>
          <p:nvPr/>
        </p:nvSpPr>
        <p:spPr>
          <a:xfrm>
            <a:off x="11338560" y="1097280"/>
            <a:ext cx="63720" cy="6372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6" name="Shape 2"/>
          <p:cNvSpPr/>
          <p:nvPr/>
        </p:nvSpPr>
        <p:spPr>
          <a:xfrm>
            <a:off x="11795760" y="548640"/>
            <a:ext cx="36360" cy="36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7" name="Shape 3"/>
          <p:cNvSpPr/>
          <p:nvPr/>
        </p:nvSpPr>
        <p:spPr>
          <a:xfrm>
            <a:off x="11155680" y="1737360"/>
            <a:ext cx="45360" cy="45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8" name="Shape 4"/>
          <p:cNvSpPr/>
          <p:nvPr/>
        </p:nvSpPr>
        <p:spPr>
          <a:xfrm>
            <a:off x="10515600" y="1280160"/>
            <a:ext cx="36360" cy="36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49" name="Shape 5"/>
          <p:cNvSpPr/>
          <p:nvPr/>
        </p:nvSpPr>
        <p:spPr>
          <a:xfrm>
            <a:off x="11612880" y="2103120"/>
            <a:ext cx="54360" cy="5436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0" name="Shape 6"/>
          <p:cNvSpPr/>
          <p:nvPr/>
        </p:nvSpPr>
        <p:spPr>
          <a:xfrm>
            <a:off x="10972800" y="2468880"/>
            <a:ext cx="31680" cy="3168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1" name="Shape 7"/>
          <p:cNvSpPr/>
          <p:nvPr/>
        </p:nvSpPr>
        <p:spPr>
          <a:xfrm>
            <a:off x="10241280" y="1920240"/>
            <a:ext cx="27000" cy="27000"/>
          </a:xfrm>
          <a:prstGeom prst="ellipse">
            <a:avLst/>
          </a:prstGeom>
          <a:solidFill>
            <a:srgbClr val="e6a03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3" name="Text 9"/>
          <p:cNvSpPr/>
          <p:nvPr/>
        </p:nvSpPr>
        <p:spPr>
          <a:xfrm>
            <a:off x="567000" y="1874520"/>
            <a:ext cx="1051524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2000"/>
              </a:lnSpc>
              <a:tabLst>
                <a:tab algn="l" pos="0"/>
              </a:tabLst>
            </a:pPr>
            <a:r>
              <a:rPr b="1" lang="en-US" sz="4400" spc="-1" strike="noStrike">
                <a:solidFill>
                  <a:srgbClr val="ffffff"/>
                </a:solidFill>
                <a:latin typeface="Calibri"/>
                <a:ea typeface="Calibri"/>
              </a:rPr>
              <a:t>Thank you.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55" name="Shape 11"/>
          <p:cNvSpPr/>
          <p:nvPr/>
        </p:nvSpPr>
        <p:spPr>
          <a:xfrm>
            <a:off x="566640" y="4800600"/>
            <a:ext cx="2926080" cy="360"/>
          </a:xfrm>
          <a:prstGeom prst="line">
            <a:avLst/>
          </a:prstGeom>
          <a:ln w="25400">
            <a:solidFill>
              <a:srgbClr val="e6a03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/>
          <a:p/>
        </p:txBody>
      </p:sp>
      <p:sp>
        <p:nvSpPr>
          <p:cNvPr id="56" name="TextBox 55"/>
          <p:cNvSpPr txBox="1"/>
          <p:nvPr/>
        </p:nvSpPr>
        <p:spPr>
          <a:xfrm>
            <a:off x="566928" y="36118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E6A039"/>
                </a:solidFill>
                <a:latin typeface="Calibri"/>
              </a:rPr>
              <a:t>An observatory in the Canary Islands and a supercomputing centre in Galicia. Not a plan: running.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4434840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Manuel Huertas-López  ·  manuel.huertas@gtc.iac.es  ·  ORCID 0009-0002-8895-4396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928" y="4846320"/>
            <a:ext cx="109728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CADCFC"/>
                </a:solidFill>
                <a:latin typeface="Calibri"/>
              </a:rPr>
              <a:t>GTC, Gran Telescopio Canarias, La Palma   ·   ULPGC, Universidad de Las Palmas de Gran Canaria</a:t>
            </a:r>
          </a:p>
        </p:txBody>
      </p:sp>
      <p:pic>
        <p:nvPicPr>
          <p:cNvPr id="59" name="Picture 58" descr="gt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367" y="566928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Application>LibreOffice/7.1.8.1$Linux_X86_64 LibreOffice_project/10$Build-1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2026-07-24T09:03:34Z</dcterms:created>
  <dc:creator>PptxGenJS</dc:creator>
  <dc:description/>
  <dc:language>en-US</dc:language>
  <cp:lastModifiedBy/>
  <dcterms:modified xsi:type="dcterms:W3CDTF">2026-08-01T09:37:35Z</dcterms:modified>
  <cp:revision>4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On-screen Show (16:9)</vt:lpwstr>
  </property>
  <property fmtid="{D5CDD505-2E9C-101B-9397-08002B2CF9AE}" pid="4" name="Slides">
    <vt:i4>14</vt:i4>
  </property>
</Properties>
</file>