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73" r:id="rId3"/>
    <p:sldId id="274" r:id="rId4"/>
    <p:sldId id="275" r:id="rId5"/>
    <p:sldId id="276" r:id="rId6"/>
    <p:sldId id="277" r:id="rId7"/>
    <p:sldId id="278" r:id="rId8"/>
    <p:sldId id="279" r:id="rId9"/>
    <p:sldId id="280" r:id="rId10"/>
    <p:sldId id="281" r:id="rId11"/>
    <p:sldId id="282" r:id="rId12"/>
    <p:sldId id="283" r:id="rId13"/>
    <p:sldId id="284" r:id="rId14"/>
    <p:sldId id="286" r:id="rId15"/>
    <p:sldId id="272"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66" d="100"/>
          <a:sy n="66" d="100"/>
        </p:scale>
        <p:origin x="78" y="91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18847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0:20. Thank the organisers. One line: we built a framework to compare emulators of distributed quantum computing on the same distributed algorithm, on the same HPC cluster, and this talk shows what we found and where the project is now.</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sz="quarter" idx="3"/>
          </p:nvPr>
        </p:nvSpPr>
        <p:spPr/>
        <p:txBody>
          <a:bodyPr/>
          <a:lstStyle/>
          <a:p>
            <a:r>
              <a:t>1:00. This audience knows the first meaning: using classical parallelism, MPI, multi-GPU, to simulate a large circuit. That is the bottom-left cell. We care about the other meaning: emulating physically distributed quantum processors that talk through teleportation, entanglement and classical messages. That is the top-right cell, and it is what we benchmark. The empty cell is the interesting one for a grid conference: no tool we know of emulates distributed quantum computing and also runs on a distributed-memory backend. Distinguish DQC from the quantum internet: the internet wants to maximise Bell pairs, DQC wants to spend as few as possible.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sz="quarter" idx="3"/>
          </p:nvPr>
        </p:nvSpPr>
        <p:spPr/>
        <p:txBody>
          <a:bodyPr/>
          <a:lstStyle/>
          <a:p>
            <a:r>
              <a:t>1:00. We started from the Caleffi et al. survey and scored every tool on criteria in three tiers. Must-have: teleportation, at qubit or gate level, and the gates the QFT needs. Important: discrete-event simulation, more than two nodes, network modelling, noise, the simulation type, parallel execution. Useful: built-in metrics, a usable interface, active development. Partial means it needs user implementation or depends on another tool. Most tools fail a must-have: SeQUeNCe, QuNetSim and QuISP have no circuit-level QFT; NetQASM SDK, DQC Executor and QNE-ADK are layers over SquidASM or NetSquid. The four highlighted rows are the ones we benchmark. Qoala, NetQMPI and SimDisQ appeared too late for this round.</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sz="quarter" idx="3"/>
          </p:nvPr>
        </p:nvSpPr>
        <p:spPr/>
        <p:txBody>
          <a:bodyPr/>
          <a:lstStyle/>
          <a:p>
            <a:r>
              <a:t>1:00. Each tool sits at a different point. Qiskit Aer is not a DQC emulator at all; we hand-code teleportation with mid-circuit measurements and classical feed-forward, so it is a best-case baseline with no network. SquidASM, from QuTech on top of NetSquid, is the only one that ran the full protocol with phase encoding, teleportation, classical feedback and discrete-event timing; the catch is that it is not fully open source. Interlin-q partitions a monolithic circuit for you, but it teleports every remote gate separately and cannot use our cat-entangler optimisation. SQUANCH has an intuitive agent model but no event engine; timing is simulated with blocking delays. The colours match the plots later on.</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sz="quarter" idx="3"/>
          </p:nvPr>
        </p:nvSpPr>
        <p:spPr/>
        <p:txBody>
          <a:bodyPr/>
          <a:lstStyle/>
          <a:p>
            <a:r>
              <a:t>0:50. Why the inverse QFT. It is the core of phase estimation and Shor, and it couples every qubit to every other, which makes it hard to distribute: a good stress test. We use the inverse rather than the forward QFT because the input is easy: each node prepares its own qubits with a Hadamard and an Rz rotation by theta times a power of two, with no cross-node state preparation. The inverse QFT then returns an n-bit approximation of theta, so correctness is checkable by measurement. The REV block, the swaps at the end, is done in classical post-processing, which saves a lot of entanglement.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sz="quarter" idx="3"/>
          </p:nvPr>
        </p:nvSpPr>
        <p:spPr/>
        <p:txBody>
          <a:bodyPr/>
          <a:lstStyle/>
          <a:p>
            <a:r>
              <a:t>1:00. Reordering commuting gates turns the monolithic circuit into local inverse QFTs, in red, and one block of controlled phase gradients between nodes, in blue. Only the blue block needs communication. We implement it with telegates: the control qubit is teleported to the other node once, through an EPR pair and a cat-entangler; every controlled phase sharing that control is applied locally; and a cat-disentangler restores the state. For two nodes that costs n over 2 EPR pairs. The local REV operators are pushed to the end by reversing the controls of the gradients, so they also become classical post-processing.</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sz="quarter" idx="3"/>
          </p:nvPr>
        </p:nvSpPr>
        <p:spPr/>
        <p:txBody>
          <a:bodyPr/>
          <a:lstStyle/>
          <a:p>
            <a:r>
              <a:t>1:10. The same idea, applied recursively to k nodes with m qubits each, n equals m times k. Each node does a local inverse QFT, then sends its phase gradient block to the nodes below. Because all gates sharing a control are grouped into one teleportation per control qubit and remote node, the EPR count is m times k choose 2: linear in m and in k. Teleporting each remote controlled phase separately would cost one EPR per cross-node pair, quadratic in both. Concrete numbers: 20 qubits on 4 nodes needs 30 EPR pairs grouped, versus 150 cross-node gates teleported one by one. With full parallelism there are 2k minus 1 computing blocks, and while one node runs its local QFT the others are busy with gradients. Caveat for later: Interlin-q cannot use this grouping, so its numbers include extra teleportations.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sz="quarter" idx="3"/>
          </p:nvPr>
        </p:nvSpPr>
        <p:spPr/>
        <p:txBody>
          <a:bodyPr/>
          <a:lstStyle/>
          <a:p>
            <a:r>
              <a:t>1:00. The sweep: even qubit counts from 4 to 20, 1, 2, 4 and 8 nodes, three phase angles averaged, 100 shots, all-to-all connectivity, qubits split evenly with the remainder on the last node. Interlin-q is the exception and needs n to be a multiple of k. Three metrics: wall time and peak memory, measured with Python's time and tracemalloc because not every emulator reports them, and classical fidelity, the Bhattacharyya overlap between the distributed and monolithic output distributions. Fidelity is a sanity check, and it only makes sense for noiseless runs. Everything ran on the QMIO cluster at CESGA: Ice Lake nodes with 64 cores and 256 GB. We started with one core and 4 GB per run, then varied the cores from 1 to 8 to look at parallelism.</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sz="quarter" idx="3"/>
          </p:nvPr>
        </p:nvSpPr>
        <p:spPr/>
        <p:txBody>
          <a:bodyPr/>
          <a:lstStyle/>
          <a:p>
            <a:r>
              <a:t>0:50. This is the part closest to this community. Each emulator has a different API and conflicting dependencies, so each lives in its own conda environment with pinned versions: Qiskit Aer 0.17.1 on Qiskit 2.1.1, SquidASM 0.13.4 on NetSquid 1.1.7 and Python 3.8, Interlin-q 0.0.1.post5 on QuNetSim, SQUANCH 1.1.0. One YAML file defines the sweep; job_creator fills a SLURM template per combination; one script submits everything; plot_results draws the figures. Adding an emulator means adding an adapter and an environment. One point to be clear about: an emulated quantum node is not a cluster node. Every simulation runs inside a single compute node, with no inter-node communication. Everything is on GitHub.</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sz="quarter" idx="3"/>
          </p:nvPr>
        </p:nvSpPr>
        <p:spPr/>
        <p:txBody>
          <a:bodyPr/>
          <a:lstStyle/>
          <a:p>
            <a:r>
              <a:t>1:10. Log scale. Every emulator is exponential in the number of qubits; that is the Hilbert space and nothing surprising. The interesting part is the node axis. Qiskit Aer, in purple, is the fastest for small problems, but its curves move up as you add nodes, because of the teleportation overhead. SquidASM, in blue, starts slower, several seconds already at four qubits, but its curves bunch together and it overtakes Aer at higher node counts: it handles distribution better. Interlin-q, in green, starts in the hundreds of seconds and gets worse with nodes. SQUANCH, in orange, collapses for one node but improves sharply when the qubits are split over many nodes. Missing points are runs that did not finish within the 24-hour limit.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sz="quarter" idx="3"/>
          </p:nvPr>
        </p:nvSpPr>
        <p:spPr/>
        <p:txBody>
          <a:bodyPr/>
          <a:lstStyle/>
          <a:p>
            <a:r>
              <a:t>0:50. Memory tells a slightly different story. Qiskit Aer's memory grows much more slowly than a plain statevector would, which suggests it uses a memory-efficient representation internally; that was unexpected. Adding nodes still increases its peak, because of the extra communication qubits. SquidASM shows the clean exponential you would expect, and distributing the same qubits over more nodes does not hurt it. Interlin-q is exponential in qubits and in nodes. SQUANCH, being density-matrix based, explodes on one node but is very light when each node holds few qubits.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sz="quarter" idx="3"/>
          </p:nvPr>
        </p:nvSpPr>
        <p:spPr/>
        <p:txBody>
          <a:bodyPr/>
          <a:lstStyle/>
          <a:p>
            <a:r>
              <a:t>1:10. With no noise, the distributed circuit should reproduce the monolithic distribution exactly, so this is a correctness check. SquidASM and Qiskit Aer stay near one across every qubit count and node count; the small dips are shot noise from 100 shots. Interlin-q and SQUANCH do not: their fidelity falls as qubits or nodes grow, even without noise. For Interlin-q this points to its automatic partitioner. In the preprint we attributed SQUANCH's drop to its lack of a discrete-event engine and teleportation synchronisation. [CHECK BEFORE PRESENTING: we later found two bugs in our own SQUANCH adapter, covered on slide 14. Say clearly that the SQUANCH curve here predates those fixes, or replace it with re-run data.]</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sz="quarter" idx="3"/>
          </p:nvPr>
        </p:nvSpPr>
        <p:spPr/>
        <p:txBody>
          <a:bodyPr/>
          <a:lstStyle/>
          <a:p>
            <a:r>
              <a:t>1:00. Putting the three metrics together. Qiskit Aer is the fastest way to check that a distributed algorithm is logically right, but it tells you nothing about the network. SquidASM is the most complete: correct output, discrete-event timing, link noise and delays, and the best behaviour as nodes are added; it is slower on small problems and you need a QuTech licence. Interlin-q is conceptually elegant, but it teleports every remote gate, forces equal partitions, and loses fidelity. SQUANCH is a nice teaching tool but not suitable for quantitative benchmarking. A methodological caveat: the distribution strategies are not identical, because our telegate grouping is not available in Interlin-q. That is a fair comparison of what each tool can do, not of identical circuits.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sz="quarter" idx="3"/>
          </p:nvPr>
        </p:nvSpPr>
        <p:spPr/>
        <p:txBody>
          <a:bodyPr/>
          <a:lstStyle/>
          <a:p>
            <a:r>
              <a:t>0:40. Four conclusions. It can be done, but every emulator needs its own adapter. Resource efficiency varies a lot, and discrete-event SquidASM handles distribution best. Fidelity is a real concern at scale. And algorithm-aware distribution, here telegate grouping, changes the communication cost by an order of growth. Last, the point for a grid audience: nobody yet offers a distributed-distributed emulator, one that emulates distributed quantum processors and spreads the classical simulation over distributed memory. That is where HPC centres like ours can contribute. The code and the preprint are on the slide. Thank you.</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10/27/2026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10/27/2026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10/27/2026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10/27/2026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10/27/2026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10/27/2026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10/27/2026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10/27/2026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3612223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footer">
    <p:spTree>
      <p:nvGrpSpPr>
        <p:cNvPr id="1" name=""/>
        <p:cNvGrpSpPr/>
        <p:nvPr/>
      </p:nvGrpSpPr>
      <p:grpSpPr>
        <a:xfrm>
          <a:off x="0" y="0"/>
          <a:ext cx="0" cy="0"/>
          <a:chOff x="0" y="0"/>
          <a:chExt cx="0" cy="0"/>
        </a:xfrm>
      </p:grpSpPr>
      <p:pic>
        <p:nvPicPr>
          <p:cNvPr id="20" name="Logo CESGA" descr="Logo CESGA"/>
          <p:cNvPicPr>
            <a:picLocks noChangeAspect="1"/>
          </p:cNvPicPr>
          <p:nvPr userDrawn="1"/>
        </p:nvPicPr>
        <p:blipFill>
          <a:blip r:embed="rId2"/>
          <a:stretch>
            <a:fillRect/>
          </a:stretch>
        </p:blipFill>
        <p:spPr>
          <a:xfrm>
            <a:off x="91440" y="73152"/>
            <a:ext cx="1399032" cy="384048"/>
          </a:xfrm>
          <a:prstGeom prst="rect">
            <a:avLst/>
          </a:prstGeom>
        </p:spPr>
      </p:pic>
      <p:pic>
        <p:nvPicPr>
          <p:cNvPr id="21" name="Logo EuroHPC" descr="Logo EuroHPC"/>
          <p:cNvPicPr>
            <a:picLocks noChangeAspect="1"/>
          </p:cNvPicPr>
          <p:nvPr userDrawn="1"/>
        </p:nvPicPr>
        <p:blipFill>
          <a:blip r:embed="rId3"/>
          <a:stretch>
            <a:fillRect/>
          </a:stretch>
        </p:blipFill>
        <p:spPr>
          <a:xfrm>
            <a:off x="137160" y="6281928"/>
            <a:ext cx="1723119" cy="502920"/>
          </a:xfrm>
          <a:prstGeom prst="rect">
            <a:avLst/>
          </a:prstGeom>
        </p:spPr>
      </p:pic>
      <p:pic>
        <p:nvPicPr>
          <p:cNvPr id="22" name="Logo QEX" descr="Logo QEX"/>
          <p:cNvPicPr>
            <a:picLocks noChangeAspect="1"/>
          </p:cNvPicPr>
          <p:nvPr userDrawn="1"/>
        </p:nvPicPr>
        <p:blipFill>
          <a:blip r:embed="rId4"/>
          <a:stretch>
            <a:fillRect/>
          </a:stretch>
        </p:blipFill>
        <p:spPr>
          <a:xfrm>
            <a:off x="11324774" y="6309360"/>
            <a:ext cx="729761" cy="457200"/>
          </a:xfrm>
          <a:prstGeom prst="rect">
            <a:avLst/>
          </a:prstGeom>
        </p:spPr>
      </p:pic>
      <p:sp>
        <p:nvSpPr>
          <p:cNvPr id="23" name="Pie fecha"/>
          <p:cNvSpPr txBox="1"/>
          <p:nvPr userDrawn="1"/>
        </p:nvSpPr>
        <p:spPr>
          <a:xfrm>
            <a:off x="2043159" y="6565392"/>
            <a:ext cx="1097280" cy="201168"/>
          </a:xfrm>
          <a:prstGeom prst="rect">
            <a:avLst/>
          </a:prstGeom>
          <a:noFill/>
        </p:spPr>
        <p:txBody>
          <a:bodyPr wrap="none" lIns="0" tIns="0" rIns="0" bIns="0" anchor="ctr"/>
          <a:lstStyle/>
          <a:p>
            <a:pPr algn="l"/>
            <a:r>
              <a:rPr lang="en-US" sz="1000">
                <a:solidFill>
                  <a:srgbClr val="6B7A8F"/>
                </a:solidFill>
                <a:latin typeface="Calibri"/>
              </a:rPr>
              <a:t>28/10/2026</a:t>
            </a:r>
          </a:p>
        </p:txBody>
      </p:sp>
      <p:sp>
        <p:nvSpPr>
          <p:cNvPr id="24" name="Pie texto"/>
          <p:cNvSpPr txBox="1"/>
          <p:nvPr userDrawn="1"/>
        </p:nvSpPr>
        <p:spPr>
          <a:xfrm>
            <a:off x="4267047" y="6565392"/>
            <a:ext cx="3657600" cy="201168"/>
          </a:xfrm>
          <a:prstGeom prst="rect">
            <a:avLst/>
          </a:prstGeom>
          <a:noFill/>
        </p:spPr>
        <p:txBody>
          <a:bodyPr wrap="none" lIns="0" tIns="0" rIns="0" bIns="0" anchor="ctr"/>
          <a:lstStyle/>
          <a:p>
            <a:pPr algn="ctr"/>
            <a:r>
              <a:rPr lang="en-US" sz="1000">
                <a:solidFill>
                  <a:srgbClr val="6B7A8F"/>
                </a:solidFill>
                <a:latin typeface="Calibri"/>
              </a:rPr>
              <a:t>(c) QEX Consortium</a:t>
            </a:r>
          </a:p>
        </p:txBody>
      </p:sp>
      <p:sp>
        <p:nvSpPr>
          <p:cNvPr id="25" name="Pie numero"/>
          <p:cNvSpPr txBox="1"/>
          <p:nvPr userDrawn="1"/>
        </p:nvSpPr>
        <p:spPr>
          <a:xfrm>
            <a:off x="10410374" y="6565392"/>
            <a:ext cx="731520" cy="201168"/>
          </a:xfrm>
          <a:prstGeom prst="rect">
            <a:avLst/>
          </a:prstGeom>
          <a:noFill/>
        </p:spPr>
        <p:txBody>
          <a:bodyPr wrap="none" lIns="0" tIns="0" rIns="0" bIns="0" anchor="ctr"/>
          <a:lstStyle/>
          <a:p>
            <a:pPr algn="r"/>
            <a:fld id="{A1B2C3D4-0000-4000-8000-000000000001}" type="slidenum">
              <a:rPr lang="en-US" sz="1000">
                <a:solidFill>
                  <a:srgbClr val="6B7A8F"/>
                </a:solidFill>
                <a:latin typeface="Calibri"/>
              </a:rPr>
              <a:t>‹Nº›</a:t>
            </a:fld>
            <a:endParaRPr lang="en-US" sz="1000">
              <a:solidFill>
                <a:srgbClr val="6B7A8F"/>
              </a:solidFill>
              <a:latin typeface="Calibri"/>
            </a:endParaRPr>
          </a:p>
        </p:txBody>
      </p:sp>
    </p:spTree>
    <p:extLst>
      <p:ext uri="{BB962C8B-B14F-4D97-AF65-F5344CB8AC3E}">
        <p14:creationId xmlns:p14="http://schemas.microsoft.com/office/powerpoint/2010/main" val="1212999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10/27/2026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‹Nº›</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5.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14.png"/><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F3A"/>
        </a:solidFill>
        <a:effectLst/>
      </p:bgPr>
    </p:bg>
    <p:spTree>
      <p:nvGrpSpPr>
        <p:cNvPr id="1" name=""/>
        <p:cNvGrpSpPr/>
        <p:nvPr/>
      </p:nvGrpSpPr>
      <p:grpSpPr>
        <a:xfrm>
          <a:off x="0" y="0"/>
          <a:ext cx="0" cy="0"/>
          <a:chOff x="0" y="0"/>
          <a:chExt cx="0" cy="0"/>
        </a:xfrm>
      </p:grpSpPr>
      <p:pic>
        <p:nvPicPr>
          <p:cNvPr id="2" name="Criostato" descr="deck24_s32_1.png"/>
          <p:cNvPicPr>
            <a:picLocks noChangeAspect="1"/>
          </p:cNvPicPr>
          <p:nvPr/>
        </p:nvPicPr>
        <p:blipFill>
          <a:blip r:embed="rId3"/>
          <a:stretch>
            <a:fillRect/>
          </a:stretch>
        </p:blipFill>
        <p:spPr>
          <a:xfrm>
            <a:off x="7863840" y="548640"/>
            <a:ext cx="4019431" cy="5669280"/>
          </a:xfrm>
          <a:prstGeom prst="rect">
            <a:avLst/>
          </a:prstGeom>
        </p:spPr>
      </p:pic>
      <p:sp>
        <p:nvSpPr>
          <p:cNvPr id="3" name="Etiqueta"/>
          <p:cNvSpPr txBox="1"/>
          <p:nvPr/>
        </p:nvSpPr>
        <p:spPr>
          <a:xfrm>
            <a:off x="731520" y="640080"/>
            <a:ext cx="7132320" cy="457200"/>
          </a:xfrm>
          <a:prstGeom prst="rect">
            <a:avLst/>
          </a:prstGeom>
          <a:noFill/>
        </p:spPr>
        <p:txBody>
          <a:bodyPr wrap="square" lIns="45720" rIns="45720" anchor="t">
            <a:spAutoFit/>
          </a:bodyPr>
          <a:lstStyle/>
          <a:p>
            <a:pPr algn="l">
              <a:spcAft>
                <a:spcPts val="560"/>
              </a:spcAft>
            </a:pPr>
            <a:r>
              <a:rPr sz="1600" b="1">
                <a:solidFill>
                  <a:srgbClr val="7FD0DA"/>
                </a:solidFill>
                <a:latin typeface="Calibri"/>
              </a:rPr>
              <a:t>IBERGRID 2026 · Santiago de Compostela · 27–29 October 2026</a:t>
            </a:r>
          </a:p>
        </p:txBody>
      </p:sp>
      <p:sp>
        <p:nvSpPr>
          <p:cNvPr id="4" name="Titulo"/>
          <p:cNvSpPr txBox="1"/>
          <p:nvPr/>
        </p:nvSpPr>
        <p:spPr>
          <a:xfrm>
            <a:off x="731520" y="1463040"/>
            <a:ext cx="7223760" cy="3108960"/>
          </a:xfrm>
          <a:prstGeom prst="rect">
            <a:avLst/>
          </a:prstGeom>
          <a:noFill/>
        </p:spPr>
        <p:txBody>
          <a:bodyPr wrap="square" lIns="45720" rIns="45720" anchor="t">
            <a:spAutoFit/>
          </a:bodyPr>
          <a:lstStyle/>
          <a:p>
            <a:pPr algn="l">
              <a:spcAft>
                <a:spcPts val="1189"/>
              </a:spcAft>
            </a:pPr>
            <a:r>
              <a:rPr sz="3400" b="1">
                <a:solidFill>
                  <a:srgbClr val="FFFFFF"/>
                </a:solidFill>
                <a:latin typeface="Calibri"/>
              </a:rPr>
              <a:t>Benchmarking Distributed Quantum Computing Emulators</a:t>
            </a:r>
          </a:p>
        </p:txBody>
      </p:sp>
      <p:sp>
        <p:nvSpPr>
          <p:cNvPr id="5" name="Autor"/>
          <p:cNvSpPr txBox="1"/>
          <p:nvPr/>
        </p:nvSpPr>
        <p:spPr>
          <a:xfrm>
            <a:off x="731520" y="4663440"/>
            <a:ext cx="7132320" cy="914400"/>
          </a:xfrm>
          <a:prstGeom prst="rect">
            <a:avLst/>
          </a:prstGeom>
          <a:noFill/>
        </p:spPr>
        <p:txBody>
          <a:bodyPr wrap="square" lIns="45720" rIns="45720" anchor="t">
            <a:spAutoFit/>
          </a:bodyPr>
          <a:lstStyle/>
          <a:p>
            <a:pPr algn="l">
              <a:spcAft>
                <a:spcPts val="769"/>
              </a:spcAft>
            </a:pPr>
            <a:r>
              <a:rPr sz="2200" b="1">
                <a:solidFill>
                  <a:srgbClr val="FFFFFF"/>
                </a:solidFill>
                <a:latin typeface="Calibri"/>
              </a:rPr>
              <a:t>Guillermo Díaz Camacho</a:t>
            </a:r>
          </a:p>
          <a:p>
            <a:pPr algn="l">
              <a:spcAft>
                <a:spcPts val="630"/>
              </a:spcAft>
            </a:pPr>
            <a:r>
              <a:rPr sz="1800" b="0">
                <a:solidFill>
                  <a:srgbClr val="C9D6E6"/>
                </a:solidFill>
                <a:latin typeface="Calibri"/>
              </a:rPr>
              <a:t>Quantum Computing Group, CESGA</a:t>
            </a:r>
          </a:p>
        </p:txBody>
      </p:sp>
      <p:sp>
        <p:nvSpPr>
          <p:cNvPr id="6" name="Financiacion"/>
          <p:cNvSpPr txBox="1"/>
          <p:nvPr/>
        </p:nvSpPr>
        <p:spPr>
          <a:xfrm>
            <a:off x="731520" y="5989320"/>
            <a:ext cx="7315200" cy="731520"/>
          </a:xfrm>
          <a:prstGeom prst="rect">
            <a:avLst/>
          </a:prstGeom>
          <a:noFill/>
        </p:spPr>
        <p:txBody>
          <a:bodyPr wrap="square" lIns="45720" rIns="45720" anchor="t">
            <a:spAutoFit/>
          </a:bodyPr>
          <a:lstStyle/>
          <a:p>
            <a:pPr algn="l">
              <a:spcAft>
                <a:spcPts val="384"/>
              </a:spcAft>
            </a:pPr>
            <a:r>
              <a:rPr sz="1100" b="0">
                <a:solidFill>
                  <a:srgbClr val="9FB2CC"/>
                </a:solidFill>
                <a:latin typeface="Calibri"/>
              </a:rPr>
              <a:t>This project has received funding from the European High-Performance Computing Joint Undertaking under grant agreement 101194491. CESGA is co-funded by MICIU/AEI/10.13039/501100011033, grant PCI2025-163133.</a:t>
            </a:r>
          </a:p>
        </p:txBody>
      </p:sp>
      <p:sp>
        <p:nvSpPr>
          <p:cNvPr id="7" name="Coautores"/>
          <p:cNvSpPr txBox="1"/>
          <p:nvPr/>
        </p:nvSpPr>
        <p:spPr>
          <a:xfrm>
            <a:off x="731520" y="5440680"/>
            <a:ext cx="6949440" cy="411480"/>
          </a:xfrm>
          <a:prstGeom prst="rect">
            <a:avLst/>
          </a:prstGeom>
          <a:noFill/>
        </p:spPr>
        <p:txBody>
          <a:bodyPr wrap="square" lIns="45720" tIns="0" rIns="45720" bIns="0" anchor="t">
            <a:spAutoFit/>
          </a:bodyPr>
          <a:lstStyle/>
          <a:p>
            <a:pPr algn="l">
              <a:spcAft>
                <a:spcPts val="600"/>
              </a:spcAft>
            </a:pPr>
            <a:r>
              <a:rPr sz="1100" b="0" i="0">
                <a:solidFill>
                  <a:srgbClr val="C9D6E6"/>
                </a:solidFill>
                <a:latin typeface="Calibri"/>
              </a:rPr>
              <a:t>with I. F. Llovo, F. J. Cardama, I. Bautista, D. Faílde, M. Mussa Juane, J. Vázquez-Pérez, N. Costas, T. F. Pena, A. Gómez (CESGA, CiTIUS/USC) · arXiv:2512.01807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5F8FB"/>
        </a:solidFill>
        <a:effectLst/>
      </p:bgPr>
    </p:bg>
    <p:spTree>
      <p:nvGrpSpPr>
        <p:cNvPr id="1" name=""/>
        <p:cNvGrpSpPr/>
        <p:nvPr/>
      </p:nvGrpSpPr>
      <p:grpSpPr>
        <a:xfrm>
          <a:off x="0" y="0"/>
          <a:ext cx="0" cy="0"/>
          <a:chOff x="0" y="0"/>
          <a:chExt cx="0" cy="0"/>
        </a:xfrm>
      </p:grpSpPr>
      <p:sp>
        <p:nvSpPr>
          <p:cNvPr id="2" name="Titulo"/>
          <p:cNvSpPr txBox="1"/>
          <p:nvPr/>
        </p:nvSpPr>
        <p:spPr>
          <a:xfrm>
            <a:off x="640080" y="457200"/>
            <a:ext cx="10881360" cy="868680"/>
          </a:xfrm>
          <a:prstGeom prst="rect">
            <a:avLst/>
          </a:prstGeom>
          <a:noFill/>
        </p:spPr>
        <p:txBody>
          <a:bodyPr wrap="square" lIns="45720" tIns="0" rIns="45720" bIns="0" anchor="t">
            <a:spAutoFit/>
          </a:bodyPr>
          <a:lstStyle/>
          <a:p>
            <a:pPr algn="l">
              <a:spcAft>
                <a:spcPts val="600"/>
              </a:spcAft>
            </a:pPr>
            <a:r>
              <a:rPr sz="3800" b="1" i="0">
                <a:solidFill>
                  <a:srgbClr val="1B2A41"/>
                </a:solidFill>
                <a:latin typeface="Calibri"/>
              </a:rPr>
              <a:t>Two meanings of “distributed emulation”</a:t>
            </a:r>
          </a:p>
        </p:txBody>
      </p:sp>
      <p:sp>
        <p:nvSpPr>
          <p:cNvPr id="3" name="TextBox 2"/>
          <p:cNvSpPr txBox="1"/>
          <p:nvPr/>
        </p:nvSpPr>
        <p:spPr>
          <a:xfrm>
            <a:off x="3017520" y="1463040"/>
            <a:ext cx="4160520" cy="411480"/>
          </a:xfrm>
          <a:prstGeom prst="rect">
            <a:avLst/>
          </a:prstGeom>
          <a:noFill/>
        </p:spPr>
        <p:txBody>
          <a:bodyPr wrap="square" lIns="45720" tIns="0" rIns="45720" bIns="0" anchor="t">
            <a:spAutoFit/>
          </a:bodyPr>
          <a:lstStyle/>
          <a:p>
            <a:pPr algn="l">
              <a:spcAft>
                <a:spcPts val="600"/>
              </a:spcAft>
            </a:pPr>
            <a:r>
              <a:rPr sz="1800" b="1" i="0">
                <a:solidFill>
                  <a:srgbClr val="1B2A41"/>
                </a:solidFill>
                <a:latin typeface="Calibri"/>
              </a:rPr>
              <a:t>Monolithic quantum computation</a:t>
            </a:r>
          </a:p>
        </p:txBody>
      </p:sp>
      <p:sp>
        <p:nvSpPr>
          <p:cNvPr id="4" name="TextBox 3"/>
          <p:cNvSpPr txBox="1"/>
          <p:nvPr/>
        </p:nvSpPr>
        <p:spPr>
          <a:xfrm>
            <a:off x="7360919" y="1463040"/>
            <a:ext cx="4160520" cy="411480"/>
          </a:xfrm>
          <a:prstGeom prst="rect">
            <a:avLst/>
          </a:prstGeom>
          <a:noFill/>
        </p:spPr>
        <p:txBody>
          <a:bodyPr wrap="square" lIns="45720" tIns="0" rIns="45720" bIns="0" anchor="t">
            <a:spAutoFit/>
          </a:bodyPr>
          <a:lstStyle/>
          <a:p>
            <a:pPr algn="l">
              <a:spcAft>
                <a:spcPts val="600"/>
              </a:spcAft>
            </a:pPr>
            <a:r>
              <a:rPr sz="1800" b="1" i="0">
                <a:solidFill>
                  <a:srgbClr val="1B2A41"/>
                </a:solidFill>
                <a:latin typeface="Calibri"/>
              </a:rPr>
              <a:t>Distributed quantum computation</a:t>
            </a:r>
          </a:p>
        </p:txBody>
      </p:sp>
      <p:sp>
        <p:nvSpPr>
          <p:cNvPr id="5" name="TextBox 4"/>
          <p:cNvSpPr txBox="1"/>
          <p:nvPr/>
        </p:nvSpPr>
        <p:spPr>
          <a:xfrm>
            <a:off x="640080" y="1965960"/>
            <a:ext cx="2194560" cy="1508760"/>
          </a:xfrm>
          <a:prstGeom prst="rect">
            <a:avLst/>
          </a:prstGeom>
          <a:noFill/>
        </p:spPr>
        <p:txBody>
          <a:bodyPr wrap="square" lIns="45720" tIns="0" rIns="45720" bIns="0" anchor="ctr">
            <a:spAutoFit/>
          </a:bodyPr>
          <a:lstStyle/>
          <a:p>
            <a:pPr algn="l">
              <a:spcAft>
                <a:spcPts val="600"/>
              </a:spcAft>
            </a:pPr>
            <a:r>
              <a:rPr sz="1800" b="1" i="0">
                <a:solidFill>
                  <a:srgbClr val="1B2A41"/>
                </a:solidFill>
                <a:latin typeface="Calibri"/>
              </a:rPr>
              <a:t>Monolithic emulator</a:t>
            </a:r>
          </a:p>
        </p:txBody>
      </p:sp>
      <p:sp>
        <p:nvSpPr>
          <p:cNvPr id="6" name="TextBox 5"/>
          <p:cNvSpPr txBox="1"/>
          <p:nvPr/>
        </p:nvSpPr>
        <p:spPr>
          <a:xfrm>
            <a:off x="640080" y="3657600"/>
            <a:ext cx="2194560" cy="1508760"/>
          </a:xfrm>
          <a:prstGeom prst="rect">
            <a:avLst/>
          </a:prstGeom>
          <a:noFill/>
        </p:spPr>
        <p:txBody>
          <a:bodyPr wrap="square" lIns="45720" tIns="0" rIns="45720" bIns="0" anchor="ctr">
            <a:spAutoFit/>
          </a:bodyPr>
          <a:lstStyle/>
          <a:p>
            <a:pPr algn="l">
              <a:spcAft>
                <a:spcPts val="600"/>
              </a:spcAft>
            </a:pPr>
            <a:r>
              <a:rPr sz="1800" b="1" i="0">
                <a:solidFill>
                  <a:srgbClr val="1B2A41"/>
                </a:solidFill>
                <a:latin typeface="Calibri"/>
              </a:rPr>
              <a:t>Distributed emulator</a:t>
            </a:r>
          </a:p>
        </p:txBody>
      </p:sp>
      <p:sp>
        <p:nvSpPr>
          <p:cNvPr id="7" name="Rounded Rectangle 6"/>
          <p:cNvSpPr/>
          <p:nvPr/>
        </p:nvSpPr>
        <p:spPr>
          <a:xfrm>
            <a:off x="3017520" y="1965960"/>
            <a:ext cx="4160520" cy="1508760"/>
          </a:xfrm>
          <a:prstGeom prst="roundRect">
            <a:avLst>
              <a:gd name="adj" fmla="val 6000"/>
            </a:avLst>
          </a:prstGeom>
          <a:solidFill>
            <a:srgbClr val="FFFFFF"/>
          </a:solidFill>
          <a:ln w="12700">
            <a:solidFill>
              <a:srgbClr val="D9E2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3200400" y="2103120"/>
            <a:ext cx="3794759" cy="1280160"/>
          </a:xfrm>
          <a:prstGeom prst="rect">
            <a:avLst/>
          </a:prstGeom>
          <a:noFill/>
        </p:spPr>
        <p:txBody>
          <a:bodyPr wrap="square" lIns="45720" tIns="0" rIns="45720" bIns="0" anchor="ctr">
            <a:spAutoFit/>
          </a:bodyPr>
          <a:lstStyle/>
          <a:p>
            <a:pPr algn="l">
              <a:spcAft>
                <a:spcPts val="600"/>
              </a:spcAft>
            </a:pPr>
            <a:r>
              <a:rPr sz="1800" b="0" i="0">
                <a:solidFill>
                  <a:srgbClr val="1B2A41"/>
                </a:solidFill>
                <a:latin typeface="Calibri"/>
              </a:rPr>
              <a:t>Qiskit Aer, PennyLane, myQLM, Qulacs, ProjectQ, IQS, QuEST…</a:t>
            </a:r>
          </a:p>
        </p:txBody>
      </p:sp>
      <p:sp>
        <p:nvSpPr>
          <p:cNvPr id="9" name="Rounded Rectangle 8"/>
          <p:cNvSpPr/>
          <p:nvPr/>
        </p:nvSpPr>
        <p:spPr>
          <a:xfrm>
            <a:off x="7360919" y="1965960"/>
            <a:ext cx="4160520" cy="1508760"/>
          </a:xfrm>
          <a:prstGeom prst="roundRect">
            <a:avLst>
              <a:gd name="adj" fmla="val 6000"/>
            </a:avLst>
          </a:prstGeom>
          <a:solidFill>
            <a:srgbClr val="FFFFFF"/>
          </a:solidFill>
          <a:ln w="28575">
            <a:solidFill>
              <a:srgbClr val="1B8A9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7543799" y="2103120"/>
            <a:ext cx="3794759" cy="1280160"/>
          </a:xfrm>
          <a:prstGeom prst="rect">
            <a:avLst/>
          </a:prstGeom>
          <a:noFill/>
        </p:spPr>
        <p:txBody>
          <a:bodyPr wrap="square" lIns="45720" tIns="0" rIns="45720" bIns="0" anchor="ctr">
            <a:spAutoFit/>
          </a:bodyPr>
          <a:lstStyle/>
          <a:p>
            <a:pPr algn="l">
              <a:spcAft>
                <a:spcPts val="600"/>
              </a:spcAft>
            </a:pPr>
            <a:r>
              <a:rPr sz="1800" b="0" i="0">
                <a:solidFill>
                  <a:srgbClr val="1B2A41"/>
                </a:solidFill>
                <a:latin typeface="Calibri"/>
              </a:rPr>
              <a:t>NetSquid, SquidASM, SimulaQron, QuNetSim, Interlin-q, QuISP, SeQUeNCe, DQC Executor…</a:t>
            </a:r>
          </a:p>
          <a:p>
            <a:pPr algn="l">
              <a:spcAft>
                <a:spcPts val="600"/>
              </a:spcAft>
            </a:pPr>
            <a:r>
              <a:rPr sz="1600" b="1" i="0">
                <a:solidFill>
                  <a:srgbClr val="1B8A9A"/>
                </a:solidFill>
                <a:latin typeface="Calibri"/>
              </a:rPr>
              <a:t>This study</a:t>
            </a:r>
          </a:p>
        </p:txBody>
      </p:sp>
      <p:sp>
        <p:nvSpPr>
          <p:cNvPr id="11" name="Rounded Rectangle 10"/>
          <p:cNvSpPr/>
          <p:nvPr/>
        </p:nvSpPr>
        <p:spPr>
          <a:xfrm>
            <a:off x="3017520" y="3657600"/>
            <a:ext cx="4160520" cy="1508760"/>
          </a:xfrm>
          <a:prstGeom prst="roundRect">
            <a:avLst>
              <a:gd name="adj" fmla="val 6000"/>
            </a:avLst>
          </a:prstGeom>
          <a:solidFill>
            <a:srgbClr val="FFFFFF"/>
          </a:solidFill>
          <a:ln w="12700">
            <a:solidFill>
              <a:srgbClr val="D9E2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3200400" y="3794760"/>
            <a:ext cx="3794759" cy="1280160"/>
          </a:xfrm>
          <a:prstGeom prst="rect">
            <a:avLst/>
          </a:prstGeom>
          <a:noFill/>
        </p:spPr>
        <p:txBody>
          <a:bodyPr wrap="square" lIns="45720" tIns="0" rIns="45720" bIns="0" anchor="ctr">
            <a:spAutoFit/>
          </a:bodyPr>
          <a:lstStyle/>
          <a:p>
            <a:pPr algn="l">
              <a:spcAft>
                <a:spcPts val="600"/>
              </a:spcAft>
            </a:pPr>
            <a:r>
              <a:rPr sz="1800" b="0" i="0">
                <a:solidFill>
                  <a:srgbClr val="1B2A41"/>
                </a:solidFill>
                <a:latin typeface="Calibri"/>
              </a:rPr>
              <a:t>mpiQulacs, QuESTlink, IQS with MPI, Qiskit Aer multi-GPU…</a:t>
            </a:r>
          </a:p>
        </p:txBody>
      </p:sp>
      <p:sp>
        <p:nvSpPr>
          <p:cNvPr id="13" name="Rounded Rectangle 12"/>
          <p:cNvSpPr/>
          <p:nvPr/>
        </p:nvSpPr>
        <p:spPr>
          <a:xfrm>
            <a:off x="7360919" y="3657600"/>
            <a:ext cx="4160520" cy="1508760"/>
          </a:xfrm>
          <a:prstGeom prst="roundRect">
            <a:avLst>
              <a:gd name="adj" fmla="val 6000"/>
            </a:avLst>
          </a:prstGeom>
          <a:solidFill>
            <a:srgbClr val="1B2A4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7543799" y="3794760"/>
            <a:ext cx="3794759" cy="1280160"/>
          </a:xfrm>
          <a:prstGeom prst="rect">
            <a:avLst/>
          </a:prstGeom>
          <a:noFill/>
        </p:spPr>
        <p:txBody>
          <a:bodyPr wrap="square" lIns="45720" tIns="0" rIns="45720" bIns="0" anchor="ctr">
            <a:spAutoFit/>
          </a:bodyPr>
          <a:lstStyle/>
          <a:p>
            <a:pPr algn="l">
              <a:spcAft>
                <a:spcPts val="600"/>
              </a:spcAft>
            </a:pPr>
            <a:r>
              <a:rPr sz="3200" b="1" i="0">
                <a:solidFill>
                  <a:srgbClr val="7FD0DA"/>
                </a:solidFill>
                <a:latin typeface="Calibri"/>
              </a:rPr>
              <a:t>(??)</a:t>
            </a:r>
          </a:p>
          <a:p>
            <a:pPr algn="l">
              <a:spcAft>
                <a:spcPts val="600"/>
              </a:spcAft>
            </a:pPr>
            <a:r>
              <a:rPr sz="1800" b="0" i="0">
                <a:solidFill>
                  <a:srgbClr val="FFFFFF"/>
                </a:solidFill>
                <a:latin typeface="Calibri"/>
              </a:rPr>
              <a:t>No tool we know of does both.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5F8FB"/>
        </a:solidFill>
        <a:effectLst/>
      </p:bgPr>
    </p:bg>
    <p:spTree>
      <p:nvGrpSpPr>
        <p:cNvPr id="1" name=""/>
        <p:cNvGrpSpPr/>
        <p:nvPr/>
      </p:nvGrpSpPr>
      <p:grpSpPr>
        <a:xfrm>
          <a:off x="0" y="0"/>
          <a:ext cx="0" cy="0"/>
          <a:chOff x="0" y="0"/>
          <a:chExt cx="0" cy="0"/>
        </a:xfrm>
      </p:grpSpPr>
      <p:sp>
        <p:nvSpPr>
          <p:cNvPr id="2" name="Titulo"/>
          <p:cNvSpPr txBox="1"/>
          <p:nvPr/>
        </p:nvSpPr>
        <p:spPr>
          <a:xfrm>
            <a:off x="640080" y="457200"/>
            <a:ext cx="10881360" cy="868680"/>
          </a:xfrm>
          <a:prstGeom prst="rect">
            <a:avLst/>
          </a:prstGeom>
          <a:noFill/>
        </p:spPr>
        <p:txBody>
          <a:bodyPr wrap="square" lIns="45720" tIns="0" rIns="45720" bIns="0" anchor="t">
            <a:spAutoFit/>
          </a:bodyPr>
          <a:lstStyle/>
          <a:p>
            <a:pPr algn="l">
              <a:spcAft>
                <a:spcPts val="600"/>
              </a:spcAft>
            </a:pPr>
            <a:r>
              <a:rPr sz="3800" b="1" i="0">
                <a:solidFill>
                  <a:srgbClr val="1B2A41"/>
                </a:solidFill>
                <a:latin typeface="Calibri"/>
              </a:rPr>
              <a:t>Twelve tools surveyed, four benchmarked</a:t>
            </a:r>
          </a:p>
        </p:txBody>
      </p:sp>
      <p:graphicFrame>
        <p:nvGraphicFramePr>
          <p:cNvPr id="3" name="Tabla emuladores"/>
          <p:cNvGraphicFramePr>
            <a:graphicFrameLocks noGrp="1"/>
          </p:cNvGraphicFramePr>
          <p:nvPr/>
        </p:nvGraphicFramePr>
        <p:xfrm>
          <a:off x="640080" y="1417320"/>
          <a:ext cx="10881358" cy="4101084"/>
        </p:xfrm>
        <a:graphic>
          <a:graphicData uri="http://schemas.openxmlformats.org/drawingml/2006/table">
            <a:tbl>
              <a:tblPr>
                <a:tableStyleId>{5C22544A-7EE6-4342-B048-85BDC9FD1C3A}</a:tableStyleId>
              </a:tblPr>
              <a:tblGrid>
                <a:gridCol w="2176272">
                  <a:extLst>
                    <a:ext uri="{9D8B030D-6E8A-4147-A177-3AD203B41FA5}">
                      <a16:colId xmlns:a16="http://schemas.microsoft.com/office/drawing/2014/main" val="20000"/>
                    </a:ext>
                  </a:extLst>
                </a:gridCol>
                <a:gridCol w="1196949">
                  <a:extLst>
                    <a:ext uri="{9D8B030D-6E8A-4147-A177-3AD203B41FA5}">
                      <a16:colId xmlns:a16="http://schemas.microsoft.com/office/drawing/2014/main" val="20001"/>
                    </a:ext>
                  </a:extLst>
                </a:gridCol>
                <a:gridCol w="1088136">
                  <a:extLst>
                    <a:ext uri="{9D8B030D-6E8A-4147-A177-3AD203B41FA5}">
                      <a16:colId xmlns:a16="http://schemas.microsoft.com/office/drawing/2014/main" val="20002"/>
                    </a:ext>
                  </a:extLst>
                </a:gridCol>
                <a:gridCol w="1305763">
                  <a:extLst>
                    <a:ext uri="{9D8B030D-6E8A-4147-A177-3AD203B41FA5}">
                      <a16:colId xmlns:a16="http://schemas.microsoft.com/office/drawing/2014/main" val="20003"/>
                    </a:ext>
                  </a:extLst>
                </a:gridCol>
                <a:gridCol w="1305763">
                  <a:extLst>
                    <a:ext uri="{9D8B030D-6E8A-4147-A177-3AD203B41FA5}">
                      <a16:colId xmlns:a16="http://schemas.microsoft.com/office/drawing/2014/main" val="20004"/>
                    </a:ext>
                  </a:extLst>
                </a:gridCol>
                <a:gridCol w="1088136">
                  <a:extLst>
                    <a:ext uri="{9D8B030D-6E8A-4147-A177-3AD203B41FA5}">
                      <a16:colId xmlns:a16="http://schemas.microsoft.com/office/drawing/2014/main" val="20005"/>
                    </a:ext>
                  </a:extLst>
                </a:gridCol>
                <a:gridCol w="1523390">
                  <a:extLst>
                    <a:ext uri="{9D8B030D-6E8A-4147-A177-3AD203B41FA5}">
                      <a16:colId xmlns:a16="http://schemas.microsoft.com/office/drawing/2014/main" val="20006"/>
                    </a:ext>
                  </a:extLst>
                </a:gridCol>
                <a:gridCol w="1196949">
                  <a:extLst>
                    <a:ext uri="{9D8B030D-6E8A-4147-A177-3AD203B41FA5}">
                      <a16:colId xmlns:a16="http://schemas.microsoft.com/office/drawing/2014/main" val="20007"/>
                    </a:ext>
                  </a:extLst>
                </a:gridCol>
              </a:tblGrid>
              <a:tr h="315468">
                <a:tc>
                  <a:txBody>
                    <a:bodyPr/>
                    <a:lstStyle/>
                    <a:p>
                      <a:r>
                        <a:rPr sz="1300" b="1" i="0">
                          <a:solidFill>
                            <a:srgbClr val="FFFFFF"/>
                          </a:solidFill>
                          <a:latin typeface="Calibri"/>
                        </a:rPr>
                        <a:t>Emulator</a:t>
                      </a:r>
                    </a:p>
                  </a:txBody>
                  <a:tcPr marL="73152" marR="73152" marT="27432" marB="27432" anchor="ctr">
                    <a:solidFill>
                      <a:srgbClr val="1B2A41"/>
                    </a:solidFill>
                  </a:tcPr>
                </a:tc>
                <a:tc>
                  <a:txBody>
                    <a:bodyPr/>
                    <a:lstStyle/>
                    <a:p>
                      <a:r>
                        <a:rPr sz="1300" b="1" i="0">
                          <a:solidFill>
                            <a:srgbClr val="FFFFFF"/>
                          </a:solidFill>
                          <a:latin typeface="Calibri"/>
                        </a:rPr>
                        <a:t>Teleport.</a:t>
                      </a:r>
                    </a:p>
                  </a:txBody>
                  <a:tcPr marL="73152" marR="73152" marT="27432" marB="27432" anchor="ctr">
                    <a:solidFill>
                      <a:srgbClr val="1B2A41"/>
                    </a:solidFill>
                  </a:tcPr>
                </a:tc>
                <a:tc>
                  <a:txBody>
                    <a:bodyPr/>
                    <a:lstStyle/>
                    <a:p>
                      <a:r>
                        <a:rPr sz="1300" b="1" i="0">
                          <a:solidFill>
                            <a:srgbClr val="FFFFFF"/>
                          </a:solidFill>
                          <a:latin typeface="Calibri"/>
                        </a:rPr>
                        <a:t>QFT</a:t>
                      </a:r>
                    </a:p>
                  </a:txBody>
                  <a:tcPr marL="73152" marR="73152" marT="27432" marB="27432" anchor="ctr">
                    <a:solidFill>
                      <a:srgbClr val="1B2A41"/>
                    </a:solidFill>
                  </a:tcPr>
                </a:tc>
                <a:tc>
                  <a:txBody>
                    <a:bodyPr/>
                    <a:lstStyle/>
                    <a:p>
                      <a:r>
                        <a:rPr sz="1300" b="1" i="0">
                          <a:solidFill>
                            <a:srgbClr val="FFFFFF"/>
                          </a:solidFill>
                          <a:latin typeface="Calibri"/>
                        </a:rPr>
                        <a:t>Event sim.</a:t>
                      </a:r>
                    </a:p>
                  </a:txBody>
                  <a:tcPr marL="73152" marR="73152" marT="27432" marB="27432" anchor="ctr">
                    <a:solidFill>
                      <a:srgbClr val="1B2A41"/>
                    </a:solidFill>
                  </a:tcPr>
                </a:tc>
                <a:tc>
                  <a:txBody>
                    <a:bodyPr/>
                    <a:lstStyle/>
                    <a:p>
                      <a:r>
                        <a:rPr sz="1300" b="1" i="0">
                          <a:solidFill>
                            <a:srgbClr val="FFFFFF"/>
                          </a:solidFill>
                          <a:latin typeface="Calibri"/>
                        </a:rPr>
                        <a:t>Net model</a:t>
                      </a:r>
                    </a:p>
                  </a:txBody>
                  <a:tcPr marL="73152" marR="73152" marT="27432" marB="27432" anchor="ctr">
                    <a:solidFill>
                      <a:srgbClr val="1B2A41"/>
                    </a:solidFill>
                  </a:tcPr>
                </a:tc>
                <a:tc>
                  <a:txBody>
                    <a:bodyPr/>
                    <a:lstStyle/>
                    <a:p>
                      <a:r>
                        <a:rPr sz="1300" b="1" i="0">
                          <a:solidFill>
                            <a:srgbClr val="FFFFFF"/>
                          </a:solidFill>
                          <a:latin typeface="Calibri"/>
                        </a:rPr>
                        <a:t>Noise</a:t>
                      </a:r>
                    </a:p>
                  </a:txBody>
                  <a:tcPr marL="73152" marR="73152" marT="27432" marB="27432" anchor="ctr">
                    <a:solidFill>
                      <a:srgbClr val="1B2A41"/>
                    </a:solidFill>
                  </a:tcPr>
                </a:tc>
                <a:tc>
                  <a:txBody>
                    <a:bodyPr/>
                    <a:lstStyle/>
                    <a:p>
                      <a:r>
                        <a:rPr sz="1300" b="1" i="0">
                          <a:solidFill>
                            <a:srgbClr val="FFFFFF"/>
                          </a:solidFill>
                          <a:latin typeface="Calibri"/>
                        </a:rPr>
                        <a:t>Benchmarked</a:t>
                      </a:r>
                    </a:p>
                  </a:txBody>
                  <a:tcPr marL="73152" marR="73152" marT="27432" marB="27432" anchor="ctr">
                    <a:solidFill>
                      <a:srgbClr val="1B2A41"/>
                    </a:solidFill>
                  </a:tcPr>
                </a:tc>
                <a:tc>
                  <a:txBody>
                    <a:bodyPr/>
                    <a:lstStyle/>
                    <a:p>
                      <a:r>
                        <a:rPr sz="1300" b="1" i="0">
                          <a:solidFill>
                            <a:srgbClr val="FFFFFF"/>
                          </a:solidFill>
                          <a:latin typeface="Calibri"/>
                        </a:rPr>
                        <a:t>Last active</a:t>
                      </a:r>
                    </a:p>
                  </a:txBody>
                  <a:tcPr marL="73152" marR="73152" marT="27432" marB="27432" anchor="ctr">
                    <a:solidFill>
                      <a:srgbClr val="1B2A41"/>
                    </a:solidFill>
                  </a:tcPr>
                </a:tc>
                <a:extLst>
                  <a:ext uri="{0D108BD9-81ED-4DB2-BD59-A6C34878D82A}">
                    <a16:rowId xmlns:a16="http://schemas.microsoft.com/office/drawing/2014/main" val="10000"/>
                  </a:ext>
                </a:extLst>
              </a:tr>
              <a:tr h="315468">
                <a:tc>
                  <a:txBody>
                    <a:bodyPr/>
                    <a:lstStyle/>
                    <a:p>
                      <a:r>
                        <a:rPr sz="1300" b="1" i="0">
                          <a:solidFill>
                            <a:srgbClr val="1B2A41"/>
                          </a:solidFill>
                          <a:latin typeface="Calibri"/>
                        </a:rPr>
                        <a:t>SquidASM</a:t>
                      </a:r>
                    </a:p>
                  </a:txBody>
                  <a:tcPr marL="73152" marR="73152" marT="27432" marB="27432" anchor="ctr">
                    <a:solidFill>
                      <a:srgbClr val="E3F2F4"/>
                    </a:solidFill>
                  </a:tcPr>
                </a:tc>
                <a:tc>
                  <a:txBody>
                    <a:bodyPr/>
                    <a:lstStyle/>
                    <a:p>
                      <a:r>
                        <a:rPr sz="1300" b="0" i="0">
                          <a:solidFill>
                            <a:srgbClr val="1B2A41"/>
                          </a:solidFill>
                          <a:latin typeface="Calibri"/>
                        </a:rPr>
                        <a:t>yes</a:t>
                      </a:r>
                    </a:p>
                  </a:txBody>
                  <a:tcPr marL="73152" marR="73152" marT="27432" marB="27432" anchor="ctr">
                    <a:solidFill>
                      <a:srgbClr val="E3F2F4"/>
                    </a:solidFill>
                  </a:tcPr>
                </a:tc>
                <a:tc>
                  <a:txBody>
                    <a:bodyPr/>
                    <a:lstStyle/>
                    <a:p>
                      <a:r>
                        <a:rPr sz="1300" b="0" i="0">
                          <a:solidFill>
                            <a:srgbClr val="1B2A41"/>
                          </a:solidFill>
                          <a:latin typeface="Calibri"/>
                        </a:rPr>
                        <a:t>yes</a:t>
                      </a:r>
                    </a:p>
                  </a:txBody>
                  <a:tcPr marL="73152" marR="73152" marT="27432" marB="27432" anchor="ctr">
                    <a:solidFill>
                      <a:srgbClr val="E3F2F4"/>
                    </a:solidFill>
                  </a:tcPr>
                </a:tc>
                <a:tc>
                  <a:txBody>
                    <a:bodyPr/>
                    <a:lstStyle/>
                    <a:p>
                      <a:r>
                        <a:rPr sz="1300" b="0" i="0">
                          <a:solidFill>
                            <a:srgbClr val="1B2A41"/>
                          </a:solidFill>
                          <a:latin typeface="Calibri"/>
                        </a:rPr>
                        <a:t>yes</a:t>
                      </a:r>
                    </a:p>
                  </a:txBody>
                  <a:tcPr marL="73152" marR="73152" marT="27432" marB="27432" anchor="ctr">
                    <a:solidFill>
                      <a:srgbClr val="E3F2F4"/>
                    </a:solidFill>
                  </a:tcPr>
                </a:tc>
                <a:tc>
                  <a:txBody>
                    <a:bodyPr/>
                    <a:lstStyle/>
                    <a:p>
                      <a:r>
                        <a:rPr sz="1300" b="0" i="0">
                          <a:solidFill>
                            <a:srgbClr val="1B2A41"/>
                          </a:solidFill>
                          <a:latin typeface="Calibri"/>
                        </a:rPr>
                        <a:t>yes</a:t>
                      </a:r>
                    </a:p>
                  </a:txBody>
                  <a:tcPr marL="73152" marR="73152" marT="27432" marB="27432" anchor="ctr">
                    <a:solidFill>
                      <a:srgbClr val="E3F2F4"/>
                    </a:solidFill>
                  </a:tcPr>
                </a:tc>
                <a:tc>
                  <a:txBody>
                    <a:bodyPr/>
                    <a:lstStyle/>
                    <a:p>
                      <a:r>
                        <a:rPr sz="1300" b="0" i="0">
                          <a:solidFill>
                            <a:srgbClr val="1B2A41"/>
                          </a:solidFill>
                          <a:latin typeface="Calibri"/>
                        </a:rPr>
                        <a:t>yes</a:t>
                      </a:r>
                    </a:p>
                  </a:txBody>
                  <a:tcPr marL="73152" marR="73152" marT="27432" marB="27432" anchor="ctr">
                    <a:solidFill>
                      <a:srgbClr val="E3F2F4"/>
                    </a:solidFill>
                  </a:tcPr>
                </a:tc>
                <a:tc>
                  <a:txBody>
                    <a:bodyPr/>
                    <a:lstStyle/>
                    <a:p>
                      <a:r>
                        <a:rPr sz="1300" b="0" i="0">
                          <a:solidFill>
                            <a:srgbClr val="1B2A41"/>
                          </a:solidFill>
                          <a:latin typeface="Calibri"/>
                        </a:rPr>
                        <a:t>yes</a:t>
                      </a:r>
                    </a:p>
                  </a:txBody>
                  <a:tcPr marL="73152" marR="73152" marT="27432" marB="27432" anchor="ctr">
                    <a:solidFill>
                      <a:srgbClr val="E3F2F4"/>
                    </a:solidFill>
                  </a:tcPr>
                </a:tc>
                <a:tc>
                  <a:txBody>
                    <a:bodyPr/>
                    <a:lstStyle/>
                    <a:p>
                      <a:r>
                        <a:rPr sz="1300" b="0" i="0">
                          <a:solidFill>
                            <a:srgbClr val="1B2A41"/>
                          </a:solidFill>
                          <a:latin typeface="Calibri"/>
                        </a:rPr>
                        <a:t>2025</a:t>
                      </a:r>
                    </a:p>
                  </a:txBody>
                  <a:tcPr marL="73152" marR="73152" marT="27432" marB="27432" anchor="ctr">
                    <a:solidFill>
                      <a:srgbClr val="E3F2F4"/>
                    </a:solidFill>
                  </a:tcPr>
                </a:tc>
                <a:extLst>
                  <a:ext uri="{0D108BD9-81ED-4DB2-BD59-A6C34878D82A}">
                    <a16:rowId xmlns:a16="http://schemas.microsoft.com/office/drawing/2014/main" val="10001"/>
                  </a:ext>
                </a:extLst>
              </a:tr>
              <a:tr h="315468">
                <a:tc>
                  <a:txBody>
                    <a:bodyPr/>
                    <a:lstStyle/>
                    <a:p>
                      <a:r>
                        <a:rPr sz="1300" b="1" i="0">
                          <a:solidFill>
                            <a:srgbClr val="1B2A41"/>
                          </a:solidFill>
                          <a:latin typeface="Calibri"/>
                        </a:rPr>
                        <a:t>Qiskit Aer</a:t>
                      </a:r>
                    </a:p>
                  </a:txBody>
                  <a:tcPr marL="73152" marR="73152" marT="27432" marB="27432" anchor="ctr">
                    <a:solidFill>
                      <a:srgbClr val="E3F2F4"/>
                    </a:solidFill>
                  </a:tcPr>
                </a:tc>
                <a:tc>
                  <a:txBody>
                    <a:bodyPr/>
                    <a:lstStyle/>
                    <a:p>
                      <a:r>
                        <a:rPr sz="1300" b="0" i="0">
                          <a:solidFill>
                            <a:srgbClr val="1B2A41"/>
                          </a:solidFill>
                          <a:latin typeface="Calibri"/>
                        </a:rPr>
                        <a:t>partial</a:t>
                      </a:r>
                    </a:p>
                  </a:txBody>
                  <a:tcPr marL="73152" marR="73152" marT="27432" marB="27432" anchor="ctr">
                    <a:solidFill>
                      <a:srgbClr val="E3F2F4"/>
                    </a:solidFill>
                  </a:tcPr>
                </a:tc>
                <a:tc>
                  <a:txBody>
                    <a:bodyPr/>
                    <a:lstStyle/>
                    <a:p>
                      <a:r>
                        <a:rPr sz="1300" b="0" i="0">
                          <a:solidFill>
                            <a:srgbClr val="1B2A41"/>
                          </a:solidFill>
                          <a:latin typeface="Calibri"/>
                        </a:rPr>
                        <a:t>yes</a:t>
                      </a:r>
                    </a:p>
                  </a:txBody>
                  <a:tcPr marL="73152" marR="73152" marT="27432" marB="27432" anchor="ctr">
                    <a:solidFill>
                      <a:srgbClr val="E3F2F4"/>
                    </a:solidFill>
                  </a:tcPr>
                </a:tc>
                <a:tc>
                  <a:txBody>
                    <a:bodyPr/>
                    <a:lstStyle/>
                    <a:p>
                      <a:r>
                        <a:rPr sz="1300" b="0" i="0">
                          <a:solidFill>
                            <a:srgbClr val="1B2A41"/>
                          </a:solidFill>
                          <a:latin typeface="Calibri"/>
                        </a:rPr>
                        <a:t>no</a:t>
                      </a:r>
                    </a:p>
                  </a:txBody>
                  <a:tcPr marL="73152" marR="73152" marT="27432" marB="27432" anchor="ctr">
                    <a:solidFill>
                      <a:srgbClr val="E3F2F4"/>
                    </a:solidFill>
                  </a:tcPr>
                </a:tc>
                <a:tc>
                  <a:txBody>
                    <a:bodyPr/>
                    <a:lstStyle/>
                    <a:p>
                      <a:r>
                        <a:rPr sz="1300" b="0" i="0">
                          <a:solidFill>
                            <a:srgbClr val="1B2A41"/>
                          </a:solidFill>
                          <a:latin typeface="Calibri"/>
                        </a:rPr>
                        <a:t>no</a:t>
                      </a:r>
                    </a:p>
                  </a:txBody>
                  <a:tcPr marL="73152" marR="73152" marT="27432" marB="27432" anchor="ctr">
                    <a:solidFill>
                      <a:srgbClr val="E3F2F4"/>
                    </a:solidFill>
                  </a:tcPr>
                </a:tc>
                <a:tc>
                  <a:txBody>
                    <a:bodyPr/>
                    <a:lstStyle/>
                    <a:p>
                      <a:r>
                        <a:rPr sz="1300" b="0" i="0">
                          <a:solidFill>
                            <a:srgbClr val="1B2A41"/>
                          </a:solidFill>
                          <a:latin typeface="Calibri"/>
                        </a:rPr>
                        <a:t>yes</a:t>
                      </a:r>
                    </a:p>
                  </a:txBody>
                  <a:tcPr marL="73152" marR="73152" marT="27432" marB="27432" anchor="ctr">
                    <a:solidFill>
                      <a:srgbClr val="E3F2F4"/>
                    </a:solidFill>
                  </a:tcPr>
                </a:tc>
                <a:tc>
                  <a:txBody>
                    <a:bodyPr/>
                    <a:lstStyle/>
                    <a:p>
                      <a:r>
                        <a:rPr sz="1300" b="0" i="0">
                          <a:solidFill>
                            <a:srgbClr val="1B2A41"/>
                          </a:solidFill>
                          <a:latin typeface="Calibri"/>
                        </a:rPr>
                        <a:t>yes</a:t>
                      </a:r>
                    </a:p>
                  </a:txBody>
                  <a:tcPr marL="73152" marR="73152" marT="27432" marB="27432" anchor="ctr">
                    <a:solidFill>
                      <a:srgbClr val="E3F2F4"/>
                    </a:solidFill>
                  </a:tcPr>
                </a:tc>
                <a:tc>
                  <a:txBody>
                    <a:bodyPr/>
                    <a:lstStyle/>
                    <a:p>
                      <a:r>
                        <a:rPr sz="1300" b="0" i="0">
                          <a:solidFill>
                            <a:srgbClr val="1B2A41"/>
                          </a:solidFill>
                          <a:latin typeface="Calibri"/>
                        </a:rPr>
                        <a:t>2025</a:t>
                      </a:r>
                    </a:p>
                  </a:txBody>
                  <a:tcPr marL="73152" marR="73152" marT="27432" marB="27432" anchor="ctr">
                    <a:solidFill>
                      <a:srgbClr val="E3F2F4"/>
                    </a:solidFill>
                  </a:tcPr>
                </a:tc>
                <a:extLst>
                  <a:ext uri="{0D108BD9-81ED-4DB2-BD59-A6C34878D82A}">
                    <a16:rowId xmlns:a16="http://schemas.microsoft.com/office/drawing/2014/main" val="10002"/>
                  </a:ext>
                </a:extLst>
              </a:tr>
              <a:tr h="315468">
                <a:tc>
                  <a:txBody>
                    <a:bodyPr/>
                    <a:lstStyle/>
                    <a:p>
                      <a:r>
                        <a:rPr sz="1300" b="1" i="0">
                          <a:solidFill>
                            <a:srgbClr val="1B2A41"/>
                          </a:solidFill>
                          <a:latin typeface="Calibri"/>
                        </a:rPr>
                        <a:t>Interlin-q</a:t>
                      </a:r>
                    </a:p>
                  </a:txBody>
                  <a:tcPr marL="73152" marR="73152" marT="27432" marB="27432" anchor="ctr">
                    <a:solidFill>
                      <a:srgbClr val="E3F2F4"/>
                    </a:solidFill>
                  </a:tcPr>
                </a:tc>
                <a:tc>
                  <a:txBody>
                    <a:bodyPr/>
                    <a:lstStyle/>
                    <a:p>
                      <a:r>
                        <a:rPr sz="1300" b="0" i="0">
                          <a:solidFill>
                            <a:srgbClr val="1B2A41"/>
                          </a:solidFill>
                          <a:latin typeface="Calibri"/>
                        </a:rPr>
                        <a:t>partial</a:t>
                      </a:r>
                    </a:p>
                  </a:txBody>
                  <a:tcPr marL="73152" marR="73152" marT="27432" marB="27432" anchor="ctr">
                    <a:solidFill>
                      <a:srgbClr val="E3F2F4"/>
                    </a:solidFill>
                  </a:tcPr>
                </a:tc>
                <a:tc>
                  <a:txBody>
                    <a:bodyPr/>
                    <a:lstStyle/>
                    <a:p>
                      <a:r>
                        <a:rPr sz="1300" b="0" i="0">
                          <a:solidFill>
                            <a:srgbClr val="1B2A41"/>
                          </a:solidFill>
                          <a:latin typeface="Calibri"/>
                        </a:rPr>
                        <a:t>yes</a:t>
                      </a:r>
                    </a:p>
                  </a:txBody>
                  <a:tcPr marL="73152" marR="73152" marT="27432" marB="27432" anchor="ctr">
                    <a:solidFill>
                      <a:srgbClr val="E3F2F4"/>
                    </a:solidFill>
                  </a:tcPr>
                </a:tc>
                <a:tc>
                  <a:txBody>
                    <a:bodyPr/>
                    <a:lstStyle/>
                    <a:p>
                      <a:r>
                        <a:rPr sz="1300" b="0" i="0">
                          <a:solidFill>
                            <a:srgbClr val="1B2A41"/>
                          </a:solidFill>
                          <a:latin typeface="Calibri"/>
                        </a:rPr>
                        <a:t>no</a:t>
                      </a:r>
                    </a:p>
                  </a:txBody>
                  <a:tcPr marL="73152" marR="73152" marT="27432" marB="27432" anchor="ctr">
                    <a:solidFill>
                      <a:srgbClr val="E3F2F4"/>
                    </a:solidFill>
                  </a:tcPr>
                </a:tc>
                <a:tc>
                  <a:txBody>
                    <a:bodyPr/>
                    <a:lstStyle/>
                    <a:p>
                      <a:r>
                        <a:rPr sz="1300" b="0" i="0">
                          <a:solidFill>
                            <a:srgbClr val="1B2A41"/>
                          </a:solidFill>
                          <a:latin typeface="Calibri"/>
                        </a:rPr>
                        <a:t>partial</a:t>
                      </a:r>
                    </a:p>
                  </a:txBody>
                  <a:tcPr marL="73152" marR="73152" marT="27432" marB="27432" anchor="ctr">
                    <a:solidFill>
                      <a:srgbClr val="E3F2F4"/>
                    </a:solidFill>
                  </a:tcPr>
                </a:tc>
                <a:tc>
                  <a:txBody>
                    <a:bodyPr/>
                    <a:lstStyle/>
                    <a:p>
                      <a:r>
                        <a:rPr sz="1300" b="0" i="0">
                          <a:solidFill>
                            <a:srgbClr val="1B2A41"/>
                          </a:solidFill>
                          <a:latin typeface="Calibri"/>
                        </a:rPr>
                        <a:t>no</a:t>
                      </a:r>
                    </a:p>
                  </a:txBody>
                  <a:tcPr marL="73152" marR="73152" marT="27432" marB="27432" anchor="ctr">
                    <a:solidFill>
                      <a:srgbClr val="E3F2F4"/>
                    </a:solidFill>
                  </a:tcPr>
                </a:tc>
                <a:tc>
                  <a:txBody>
                    <a:bodyPr/>
                    <a:lstStyle/>
                    <a:p>
                      <a:r>
                        <a:rPr sz="1300" b="0" i="0">
                          <a:solidFill>
                            <a:srgbClr val="1B2A41"/>
                          </a:solidFill>
                          <a:latin typeface="Calibri"/>
                        </a:rPr>
                        <a:t>yes</a:t>
                      </a:r>
                    </a:p>
                  </a:txBody>
                  <a:tcPr marL="73152" marR="73152" marT="27432" marB="27432" anchor="ctr">
                    <a:solidFill>
                      <a:srgbClr val="E3F2F4"/>
                    </a:solidFill>
                  </a:tcPr>
                </a:tc>
                <a:tc>
                  <a:txBody>
                    <a:bodyPr/>
                    <a:lstStyle/>
                    <a:p>
                      <a:r>
                        <a:rPr sz="1300" b="0" i="0">
                          <a:solidFill>
                            <a:srgbClr val="1B2A41"/>
                          </a:solidFill>
                          <a:latin typeface="Calibri"/>
                        </a:rPr>
                        <a:t>2021</a:t>
                      </a:r>
                    </a:p>
                  </a:txBody>
                  <a:tcPr marL="73152" marR="73152" marT="27432" marB="27432" anchor="ctr">
                    <a:solidFill>
                      <a:srgbClr val="E3F2F4"/>
                    </a:solidFill>
                  </a:tcPr>
                </a:tc>
                <a:extLst>
                  <a:ext uri="{0D108BD9-81ED-4DB2-BD59-A6C34878D82A}">
                    <a16:rowId xmlns:a16="http://schemas.microsoft.com/office/drawing/2014/main" val="10003"/>
                  </a:ext>
                </a:extLst>
              </a:tr>
              <a:tr h="315468">
                <a:tc>
                  <a:txBody>
                    <a:bodyPr/>
                    <a:lstStyle/>
                    <a:p>
                      <a:r>
                        <a:rPr sz="1300" b="1" i="0">
                          <a:solidFill>
                            <a:srgbClr val="1B2A41"/>
                          </a:solidFill>
                          <a:latin typeface="Calibri"/>
                        </a:rPr>
                        <a:t>SQUANCH</a:t>
                      </a:r>
                    </a:p>
                  </a:txBody>
                  <a:tcPr marL="73152" marR="73152" marT="27432" marB="27432" anchor="ctr">
                    <a:solidFill>
                      <a:srgbClr val="E3F2F4"/>
                    </a:solidFill>
                  </a:tcPr>
                </a:tc>
                <a:tc>
                  <a:txBody>
                    <a:bodyPr/>
                    <a:lstStyle/>
                    <a:p>
                      <a:r>
                        <a:rPr sz="1300" b="0" i="0">
                          <a:solidFill>
                            <a:srgbClr val="1B2A41"/>
                          </a:solidFill>
                          <a:latin typeface="Calibri"/>
                        </a:rPr>
                        <a:t>yes</a:t>
                      </a:r>
                    </a:p>
                  </a:txBody>
                  <a:tcPr marL="73152" marR="73152" marT="27432" marB="27432" anchor="ctr">
                    <a:solidFill>
                      <a:srgbClr val="E3F2F4"/>
                    </a:solidFill>
                  </a:tcPr>
                </a:tc>
                <a:tc>
                  <a:txBody>
                    <a:bodyPr/>
                    <a:lstStyle/>
                    <a:p>
                      <a:r>
                        <a:rPr sz="1300" b="0" i="0">
                          <a:solidFill>
                            <a:srgbClr val="1B2A41"/>
                          </a:solidFill>
                          <a:latin typeface="Calibri"/>
                        </a:rPr>
                        <a:t>yes</a:t>
                      </a:r>
                    </a:p>
                  </a:txBody>
                  <a:tcPr marL="73152" marR="73152" marT="27432" marB="27432" anchor="ctr">
                    <a:solidFill>
                      <a:srgbClr val="E3F2F4"/>
                    </a:solidFill>
                  </a:tcPr>
                </a:tc>
                <a:tc>
                  <a:txBody>
                    <a:bodyPr/>
                    <a:lstStyle/>
                    <a:p>
                      <a:r>
                        <a:rPr sz="1300" b="0" i="0">
                          <a:solidFill>
                            <a:srgbClr val="1B2A41"/>
                          </a:solidFill>
                          <a:latin typeface="Calibri"/>
                        </a:rPr>
                        <a:t>no</a:t>
                      </a:r>
                    </a:p>
                  </a:txBody>
                  <a:tcPr marL="73152" marR="73152" marT="27432" marB="27432" anchor="ctr">
                    <a:solidFill>
                      <a:srgbClr val="E3F2F4"/>
                    </a:solidFill>
                  </a:tcPr>
                </a:tc>
                <a:tc>
                  <a:txBody>
                    <a:bodyPr/>
                    <a:lstStyle/>
                    <a:p>
                      <a:r>
                        <a:rPr sz="1300" b="0" i="0">
                          <a:solidFill>
                            <a:srgbClr val="1B2A41"/>
                          </a:solidFill>
                          <a:latin typeface="Calibri"/>
                        </a:rPr>
                        <a:t>partial</a:t>
                      </a:r>
                    </a:p>
                  </a:txBody>
                  <a:tcPr marL="73152" marR="73152" marT="27432" marB="27432" anchor="ctr">
                    <a:solidFill>
                      <a:srgbClr val="E3F2F4"/>
                    </a:solidFill>
                  </a:tcPr>
                </a:tc>
                <a:tc>
                  <a:txBody>
                    <a:bodyPr/>
                    <a:lstStyle/>
                    <a:p>
                      <a:r>
                        <a:rPr sz="1300" b="0" i="0">
                          <a:solidFill>
                            <a:srgbClr val="1B2A41"/>
                          </a:solidFill>
                          <a:latin typeface="Calibri"/>
                        </a:rPr>
                        <a:t>partial</a:t>
                      </a:r>
                    </a:p>
                  </a:txBody>
                  <a:tcPr marL="73152" marR="73152" marT="27432" marB="27432" anchor="ctr">
                    <a:solidFill>
                      <a:srgbClr val="E3F2F4"/>
                    </a:solidFill>
                  </a:tcPr>
                </a:tc>
                <a:tc>
                  <a:txBody>
                    <a:bodyPr/>
                    <a:lstStyle/>
                    <a:p>
                      <a:r>
                        <a:rPr sz="1300" b="0" i="0">
                          <a:solidFill>
                            <a:srgbClr val="1B2A41"/>
                          </a:solidFill>
                          <a:latin typeface="Calibri"/>
                        </a:rPr>
                        <a:t>yes</a:t>
                      </a:r>
                    </a:p>
                  </a:txBody>
                  <a:tcPr marL="73152" marR="73152" marT="27432" marB="27432" anchor="ctr">
                    <a:solidFill>
                      <a:srgbClr val="E3F2F4"/>
                    </a:solidFill>
                  </a:tcPr>
                </a:tc>
                <a:tc>
                  <a:txBody>
                    <a:bodyPr/>
                    <a:lstStyle/>
                    <a:p>
                      <a:r>
                        <a:rPr sz="1300" b="0" i="0">
                          <a:solidFill>
                            <a:srgbClr val="1B2A41"/>
                          </a:solidFill>
                          <a:latin typeface="Calibri"/>
                        </a:rPr>
                        <a:t>2018</a:t>
                      </a:r>
                    </a:p>
                  </a:txBody>
                  <a:tcPr marL="73152" marR="73152" marT="27432" marB="27432" anchor="ctr">
                    <a:solidFill>
                      <a:srgbClr val="E3F2F4"/>
                    </a:solidFill>
                  </a:tcPr>
                </a:tc>
                <a:extLst>
                  <a:ext uri="{0D108BD9-81ED-4DB2-BD59-A6C34878D82A}">
                    <a16:rowId xmlns:a16="http://schemas.microsoft.com/office/drawing/2014/main" val="10004"/>
                  </a:ext>
                </a:extLst>
              </a:tr>
              <a:tr h="315468">
                <a:tc>
                  <a:txBody>
                    <a:bodyPr/>
                    <a:lstStyle/>
                    <a:p>
                      <a:r>
                        <a:rPr sz="1300" b="1" i="0">
                          <a:solidFill>
                            <a:srgbClr val="1B2A41"/>
                          </a:solidFill>
                          <a:latin typeface="Calibri"/>
                        </a:rPr>
                        <a:t>NetSquid</a:t>
                      </a:r>
                    </a:p>
                  </a:txBody>
                  <a:tcPr marL="73152" marR="73152" marT="27432" marB="27432" anchor="ctr">
                    <a:solidFill>
                      <a:srgbClr val="FFFFFF"/>
                    </a:solidFill>
                  </a:tcPr>
                </a:tc>
                <a:tc>
                  <a:txBody>
                    <a:bodyPr/>
                    <a:lstStyle/>
                    <a:p>
                      <a:r>
                        <a:rPr sz="1300" b="0" i="0">
                          <a:solidFill>
                            <a:srgbClr val="1B2A41"/>
                          </a:solidFill>
                          <a:latin typeface="Calibri"/>
                        </a:rPr>
                        <a:t>yes</a:t>
                      </a:r>
                    </a:p>
                  </a:txBody>
                  <a:tcPr marL="73152" marR="73152" marT="27432" marB="27432" anchor="ctr">
                    <a:solidFill>
                      <a:srgbClr val="FFFFFF"/>
                    </a:solidFill>
                  </a:tcPr>
                </a:tc>
                <a:tc>
                  <a:txBody>
                    <a:bodyPr/>
                    <a:lstStyle/>
                    <a:p>
                      <a:r>
                        <a:rPr sz="1300" b="0" i="0">
                          <a:solidFill>
                            <a:srgbClr val="1B2A41"/>
                          </a:solidFill>
                          <a:latin typeface="Calibri"/>
                        </a:rPr>
                        <a:t>partial</a:t>
                      </a:r>
                    </a:p>
                  </a:txBody>
                  <a:tcPr marL="73152" marR="73152" marT="27432" marB="27432" anchor="ctr">
                    <a:solidFill>
                      <a:srgbClr val="FFFFFF"/>
                    </a:solidFill>
                  </a:tcPr>
                </a:tc>
                <a:tc>
                  <a:txBody>
                    <a:bodyPr/>
                    <a:lstStyle/>
                    <a:p>
                      <a:r>
                        <a:rPr sz="1300" b="0" i="0">
                          <a:solidFill>
                            <a:srgbClr val="1B2A41"/>
                          </a:solidFill>
                          <a:latin typeface="Calibri"/>
                        </a:rPr>
                        <a:t>yes</a:t>
                      </a:r>
                    </a:p>
                  </a:txBody>
                  <a:tcPr marL="73152" marR="73152" marT="27432" marB="27432" anchor="ctr">
                    <a:solidFill>
                      <a:srgbClr val="FFFFFF"/>
                    </a:solidFill>
                  </a:tcPr>
                </a:tc>
                <a:tc>
                  <a:txBody>
                    <a:bodyPr/>
                    <a:lstStyle/>
                    <a:p>
                      <a:r>
                        <a:rPr sz="1300" b="0" i="0">
                          <a:solidFill>
                            <a:srgbClr val="1B2A41"/>
                          </a:solidFill>
                          <a:latin typeface="Calibri"/>
                        </a:rPr>
                        <a:t>yes</a:t>
                      </a:r>
                    </a:p>
                  </a:txBody>
                  <a:tcPr marL="73152" marR="73152" marT="27432" marB="27432" anchor="ctr">
                    <a:solidFill>
                      <a:srgbClr val="FFFFFF"/>
                    </a:solidFill>
                  </a:tcPr>
                </a:tc>
                <a:tc>
                  <a:txBody>
                    <a:bodyPr/>
                    <a:lstStyle/>
                    <a:p>
                      <a:r>
                        <a:rPr sz="1300" b="0" i="0">
                          <a:solidFill>
                            <a:srgbClr val="1B2A41"/>
                          </a:solidFill>
                          <a:latin typeface="Calibri"/>
                        </a:rPr>
                        <a:t>yes</a:t>
                      </a:r>
                    </a:p>
                  </a:txBody>
                  <a:tcPr marL="73152" marR="73152" marT="27432" marB="27432" anchor="ctr">
                    <a:solidFill>
                      <a:srgbClr val="FFFFFF"/>
                    </a:solidFill>
                  </a:tcPr>
                </a:tc>
                <a:tc>
                  <a:txBody>
                    <a:bodyPr/>
                    <a:lstStyle/>
                    <a:p>
                      <a:r>
                        <a:rPr sz="1300" b="0" i="0">
                          <a:solidFill>
                            <a:srgbClr val="1B2A41"/>
                          </a:solidFill>
                          <a:latin typeface="Calibri"/>
                        </a:rPr>
                        <a:t>no</a:t>
                      </a:r>
                    </a:p>
                  </a:txBody>
                  <a:tcPr marL="73152" marR="73152" marT="27432" marB="27432" anchor="ctr">
                    <a:solidFill>
                      <a:srgbClr val="FFFFFF"/>
                    </a:solidFill>
                  </a:tcPr>
                </a:tc>
                <a:tc>
                  <a:txBody>
                    <a:bodyPr/>
                    <a:lstStyle/>
                    <a:p>
                      <a:r>
                        <a:rPr sz="1300" b="0" i="0">
                          <a:solidFill>
                            <a:srgbClr val="1B2A41"/>
                          </a:solidFill>
                          <a:latin typeface="Calibri"/>
                        </a:rPr>
                        <a:t>2021</a:t>
                      </a:r>
                    </a:p>
                  </a:txBody>
                  <a:tcPr marL="73152" marR="73152" marT="27432" marB="27432" anchor="ctr">
                    <a:solidFill>
                      <a:srgbClr val="FFFFFF"/>
                    </a:solidFill>
                  </a:tcPr>
                </a:tc>
                <a:extLst>
                  <a:ext uri="{0D108BD9-81ED-4DB2-BD59-A6C34878D82A}">
                    <a16:rowId xmlns:a16="http://schemas.microsoft.com/office/drawing/2014/main" val="10005"/>
                  </a:ext>
                </a:extLst>
              </a:tr>
              <a:tr h="315468">
                <a:tc>
                  <a:txBody>
                    <a:bodyPr/>
                    <a:lstStyle/>
                    <a:p>
                      <a:r>
                        <a:rPr sz="1300" b="1" i="0">
                          <a:solidFill>
                            <a:srgbClr val="1B2A41"/>
                          </a:solidFill>
                          <a:latin typeface="Calibri"/>
                        </a:rPr>
                        <a:t>SimulaQron</a:t>
                      </a:r>
                    </a:p>
                  </a:txBody>
                  <a:tcPr marL="73152" marR="73152" marT="27432" marB="27432" anchor="ctr">
                    <a:solidFill>
                      <a:srgbClr val="F5F8FB"/>
                    </a:solidFill>
                  </a:tcPr>
                </a:tc>
                <a:tc>
                  <a:txBody>
                    <a:bodyPr/>
                    <a:lstStyle/>
                    <a:p>
                      <a:r>
                        <a:rPr sz="1300" b="0" i="0">
                          <a:solidFill>
                            <a:srgbClr val="1B2A41"/>
                          </a:solidFill>
                          <a:latin typeface="Calibri"/>
                        </a:rPr>
                        <a:t>yes</a:t>
                      </a:r>
                    </a:p>
                  </a:txBody>
                  <a:tcPr marL="73152" marR="73152" marT="27432" marB="27432" anchor="ctr">
                    <a:solidFill>
                      <a:srgbClr val="F5F8FB"/>
                    </a:solidFill>
                  </a:tcPr>
                </a:tc>
                <a:tc>
                  <a:txBody>
                    <a:bodyPr/>
                    <a:lstStyle/>
                    <a:p>
                      <a:r>
                        <a:rPr sz="1300" b="0" i="0">
                          <a:solidFill>
                            <a:srgbClr val="1B2A41"/>
                          </a:solidFill>
                          <a:latin typeface="Calibri"/>
                        </a:rPr>
                        <a:t>partial</a:t>
                      </a:r>
                    </a:p>
                  </a:txBody>
                  <a:tcPr marL="73152" marR="73152" marT="27432" marB="27432" anchor="ctr">
                    <a:solidFill>
                      <a:srgbClr val="F5F8FB"/>
                    </a:solidFill>
                  </a:tcPr>
                </a:tc>
                <a:tc>
                  <a:txBody>
                    <a:bodyPr/>
                    <a:lstStyle/>
                    <a:p>
                      <a:r>
                        <a:rPr sz="1300" b="0" i="0">
                          <a:solidFill>
                            <a:srgbClr val="1B2A41"/>
                          </a:solidFill>
                          <a:latin typeface="Calibri"/>
                        </a:rPr>
                        <a:t>no</a:t>
                      </a:r>
                    </a:p>
                  </a:txBody>
                  <a:tcPr marL="73152" marR="73152" marT="27432" marB="27432" anchor="ctr">
                    <a:solidFill>
                      <a:srgbClr val="F5F8FB"/>
                    </a:solidFill>
                  </a:tcPr>
                </a:tc>
                <a:tc>
                  <a:txBody>
                    <a:bodyPr/>
                    <a:lstStyle/>
                    <a:p>
                      <a:r>
                        <a:rPr sz="1300" b="0" i="0">
                          <a:solidFill>
                            <a:srgbClr val="1B2A41"/>
                          </a:solidFill>
                          <a:latin typeface="Calibri"/>
                        </a:rPr>
                        <a:t>yes</a:t>
                      </a:r>
                    </a:p>
                  </a:txBody>
                  <a:tcPr marL="73152" marR="73152" marT="27432" marB="27432" anchor="ctr">
                    <a:solidFill>
                      <a:srgbClr val="F5F8FB"/>
                    </a:solidFill>
                  </a:tcPr>
                </a:tc>
                <a:tc>
                  <a:txBody>
                    <a:bodyPr/>
                    <a:lstStyle/>
                    <a:p>
                      <a:r>
                        <a:rPr sz="1300" b="0" i="0">
                          <a:solidFill>
                            <a:srgbClr val="1B2A41"/>
                          </a:solidFill>
                          <a:latin typeface="Calibri"/>
                        </a:rPr>
                        <a:t>partial</a:t>
                      </a:r>
                    </a:p>
                  </a:txBody>
                  <a:tcPr marL="73152" marR="73152" marT="27432" marB="27432" anchor="ctr">
                    <a:solidFill>
                      <a:srgbClr val="F5F8FB"/>
                    </a:solidFill>
                  </a:tcPr>
                </a:tc>
                <a:tc>
                  <a:txBody>
                    <a:bodyPr/>
                    <a:lstStyle/>
                    <a:p>
                      <a:r>
                        <a:rPr sz="1300" b="0" i="0">
                          <a:solidFill>
                            <a:srgbClr val="1B2A41"/>
                          </a:solidFill>
                          <a:latin typeface="Calibri"/>
                        </a:rPr>
                        <a:t>no</a:t>
                      </a:r>
                    </a:p>
                  </a:txBody>
                  <a:tcPr marL="73152" marR="73152" marT="27432" marB="27432" anchor="ctr">
                    <a:solidFill>
                      <a:srgbClr val="F5F8FB"/>
                    </a:solidFill>
                  </a:tcPr>
                </a:tc>
                <a:tc>
                  <a:txBody>
                    <a:bodyPr/>
                    <a:lstStyle/>
                    <a:p>
                      <a:r>
                        <a:rPr sz="1300" b="0" i="0">
                          <a:solidFill>
                            <a:srgbClr val="1B2A41"/>
                          </a:solidFill>
                          <a:latin typeface="Calibri"/>
                        </a:rPr>
                        <a:t>2021</a:t>
                      </a:r>
                    </a:p>
                  </a:txBody>
                  <a:tcPr marL="73152" marR="73152" marT="27432" marB="27432" anchor="ctr">
                    <a:solidFill>
                      <a:srgbClr val="F5F8FB"/>
                    </a:solidFill>
                  </a:tcPr>
                </a:tc>
                <a:extLst>
                  <a:ext uri="{0D108BD9-81ED-4DB2-BD59-A6C34878D82A}">
                    <a16:rowId xmlns:a16="http://schemas.microsoft.com/office/drawing/2014/main" val="10006"/>
                  </a:ext>
                </a:extLst>
              </a:tr>
              <a:tr h="315468">
                <a:tc>
                  <a:txBody>
                    <a:bodyPr/>
                    <a:lstStyle/>
                    <a:p>
                      <a:r>
                        <a:rPr sz="1300" b="1" i="0">
                          <a:solidFill>
                            <a:srgbClr val="1B2A41"/>
                          </a:solidFill>
                          <a:latin typeface="Calibri"/>
                        </a:rPr>
                        <a:t>NetQASM SDK</a:t>
                      </a:r>
                    </a:p>
                  </a:txBody>
                  <a:tcPr marL="73152" marR="73152" marT="27432" marB="27432" anchor="ctr">
                    <a:solidFill>
                      <a:srgbClr val="FFFFFF"/>
                    </a:solidFill>
                  </a:tcPr>
                </a:tc>
                <a:tc>
                  <a:txBody>
                    <a:bodyPr/>
                    <a:lstStyle/>
                    <a:p>
                      <a:r>
                        <a:rPr sz="1300" b="0" i="0">
                          <a:solidFill>
                            <a:srgbClr val="1B2A41"/>
                          </a:solidFill>
                          <a:latin typeface="Calibri"/>
                        </a:rPr>
                        <a:t>partial</a:t>
                      </a:r>
                    </a:p>
                  </a:txBody>
                  <a:tcPr marL="73152" marR="73152" marT="27432" marB="27432" anchor="ctr">
                    <a:solidFill>
                      <a:srgbClr val="FFFFFF"/>
                    </a:solidFill>
                  </a:tcPr>
                </a:tc>
                <a:tc>
                  <a:txBody>
                    <a:bodyPr/>
                    <a:lstStyle/>
                    <a:p>
                      <a:r>
                        <a:rPr sz="1300" b="0" i="0">
                          <a:solidFill>
                            <a:srgbClr val="1B2A41"/>
                          </a:solidFill>
                          <a:latin typeface="Calibri"/>
                        </a:rPr>
                        <a:t>partial</a:t>
                      </a:r>
                    </a:p>
                  </a:txBody>
                  <a:tcPr marL="73152" marR="73152" marT="27432" marB="27432" anchor="ctr">
                    <a:solidFill>
                      <a:srgbClr val="FFFFFF"/>
                    </a:solidFill>
                  </a:tcPr>
                </a:tc>
                <a:tc>
                  <a:txBody>
                    <a:bodyPr/>
                    <a:lstStyle/>
                    <a:p>
                      <a:r>
                        <a:rPr sz="1300" b="0" i="0">
                          <a:solidFill>
                            <a:srgbClr val="1B2A41"/>
                          </a:solidFill>
                          <a:latin typeface="Calibri"/>
                        </a:rPr>
                        <a:t>partial</a:t>
                      </a:r>
                    </a:p>
                  </a:txBody>
                  <a:tcPr marL="73152" marR="73152" marT="27432" marB="27432" anchor="ctr">
                    <a:solidFill>
                      <a:srgbClr val="FFFFFF"/>
                    </a:solidFill>
                  </a:tcPr>
                </a:tc>
                <a:tc>
                  <a:txBody>
                    <a:bodyPr/>
                    <a:lstStyle/>
                    <a:p>
                      <a:r>
                        <a:rPr sz="1300" b="0" i="0">
                          <a:solidFill>
                            <a:srgbClr val="1B2A41"/>
                          </a:solidFill>
                          <a:latin typeface="Calibri"/>
                        </a:rPr>
                        <a:t>partial</a:t>
                      </a:r>
                    </a:p>
                  </a:txBody>
                  <a:tcPr marL="73152" marR="73152" marT="27432" marB="27432" anchor="ctr">
                    <a:solidFill>
                      <a:srgbClr val="FFFFFF"/>
                    </a:solidFill>
                  </a:tcPr>
                </a:tc>
                <a:tc>
                  <a:txBody>
                    <a:bodyPr/>
                    <a:lstStyle/>
                    <a:p>
                      <a:r>
                        <a:rPr sz="1300" b="0" i="0">
                          <a:solidFill>
                            <a:srgbClr val="1B2A41"/>
                          </a:solidFill>
                          <a:latin typeface="Calibri"/>
                        </a:rPr>
                        <a:t>partial</a:t>
                      </a:r>
                    </a:p>
                  </a:txBody>
                  <a:tcPr marL="73152" marR="73152" marT="27432" marB="27432" anchor="ctr">
                    <a:solidFill>
                      <a:srgbClr val="FFFFFF"/>
                    </a:solidFill>
                  </a:tcPr>
                </a:tc>
                <a:tc>
                  <a:txBody>
                    <a:bodyPr/>
                    <a:lstStyle/>
                    <a:p>
                      <a:r>
                        <a:rPr sz="1300" b="0" i="0">
                          <a:solidFill>
                            <a:srgbClr val="1B2A41"/>
                          </a:solidFill>
                          <a:latin typeface="Calibri"/>
                        </a:rPr>
                        <a:t>no</a:t>
                      </a:r>
                    </a:p>
                  </a:txBody>
                  <a:tcPr marL="73152" marR="73152" marT="27432" marB="27432" anchor="ctr">
                    <a:solidFill>
                      <a:srgbClr val="FFFFFF"/>
                    </a:solidFill>
                  </a:tcPr>
                </a:tc>
                <a:tc>
                  <a:txBody>
                    <a:bodyPr/>
                    <a:lstStyle/>
                    <a:p>
                      <a:r>
                        <a:rPr sz="1300" b="0" i="0">
                          <a:solidFill>
                            <a:srgbClr val="1B2A41"/>
                          </a:solidFill>
                          <a:latin typeface="Calibri"/>
                        </a:rPr>
                        <a:t>2025</a:t>
                      </a:r>
                    </a:p>
                  </a:txBody>
                  <a:tcPr marL="73152" marR="73152" marT="27432" marB="27432" anchor="ctr">
                    <a:solidFill>
                      <a:srgbClr val="FFFFFF"/>
                    </a:solidFill>
                  </a:tcPr>
                </a:tc>
                <a:extLst>
                  <a:ext uri="{0D108BD9-81ED-4DB2-BD59-A6C34878D82A}">
                    <a16:rowId xmlns:a16="http://schemas.microsoft.com/office/drawing/2014/main" val="10007"/>
                  </a:ext>
                </a:extLst>
              </a:tr>
              <a:tr h="315468">
                <a:tc>
                  <a:txBody>
                    <a:bodyPr/>
                    <a:lstStyle/>
                    <a:p>
                      <a:r>
                        <a:rPr sz="1300" b="1" i="0">
                          <a:solidFill>
                            <a:srgbClr val="1B2A41"/>
                          </a:solidFill>
                          <a:latin typeface="Calibri"/>
                        </a:rPr>
                        <a:t>SeQUeNCe</a:t>
                      </a:r>
                    </a:p>
                  </a:txBody>
                  <a:tcPr marL="73152" marR="73152" marT="27432" marB="27432" anchor="ctr">
                    <a:solidFill>
                      <a:srgbClr val="F5F8FB"/>
                    </a:solidFill>
                  </a:tcPr>
                </a:tc>
                <a:tc>
                  <a:txBody>
                    <a:bodyPr/>
                    <a:lstStyle/>
                    <a:p>
                      <a:r>
                        <a:rPr sz="1300" b="0" i="0">
                          <a:solidFill>
                            <a:srgbClr val="1B2A41"/>
                          </a:solidFill>
                          <a:latin typeface="Calibri"/>
                        </a:rPr>
                        <a:t>yes</a:t>
                      </a:r>
                    </a:p>
                  </a:txBody>
                  <a:tcPr marL="73152" marR="73152" marT="27432" marB="27432" anchor="ctr">
                    <a:solidFill>
                      <a:srgbClr val="F5F8FB"/>
                    </a:solidFill>
                  </a:tcPr>
                </a:tc>
                <a:tc>
                  <a:txBody>
                    <a:bodyPr/>
                    <a:lstStyle/>
                    <a:p>
                      <a:r>
                        <a:rPr sz="1300" b="0" i="0">
                          <a:solidFill>
                            <a:srgbClr val="1B2A41"/>
                          </a:solidFill>
                          <a:latin typeface="Calibri"/>
                        </a:rPr>
                        <a:t>no</a:t>
                      </a:r>
                    </a:p>
                  </a:txBody>
                  <a:tcPr marL="73152" marR="73152" marT="27432" marB="27432" anchor="ctr">
                    <a:solidFill>
                      <a:srgbClr val="F5F8FB"/>
                    </a:solidFill>
                  </a:tcPr>
                </a:tc>
                <a:tc>
                  <a:txBody>
                    <a:bodyPr/>
                    <a:lstStyle/>
                    <a:p>
                      <a:r>
                        <a:rPr sz="1300" b="0" i="0">
                          <a:solidFill>
                            <a:srgbClr val="1B2A41"/>
                          </a:solidFill>
                          <a:latin typeface="Calibri"/>
                        </a:rPr>
                        <a:t>yes</a:t>
                      </a:r>
                    </a:p>
                  </a:txBody>
                  <a:tcPr marL="73152" marR="73152" marT="27432" marB="27432" anchor="ctr">
                    <a:solidFill>
                      <a:srgbClr val="F5F8FB"/>
                    </a:solidFill>
                  </a:tcPr>
                </a:tc>
                <a:tc>
                  <a:txBody>
                    <a:bodyPr/>
                    <a:lstStyle/>
                    <a:p>
                      <a:r>
                        <a:rPr sz="1300" b="0" i="0">
                          <a:solidFill>
                            <a:srgbClr val="1B2A41"/>
                          </a:solidFill>
                          <a:latin typeface="Calibri"/>
                        </a:rPr>
                        <a:t>yes</a:t>
                      </a:r>
                    </a:p>
                  </a:txBody>
                  <a:tcPr marL="73152" marR="73152" marT="27432" marB="27432" anchor="ctr">
                    <a:solidFill>
                      <a:srgbClr val="F5F8FB"/>
                    </a:solidFill>
                  </a:tcPr>
                </a:tc>
                <a:tc>
                  <a:txBody>
                    <a:bodyPr/>
                    <a:lstStyle/>
                    <a:p>
                      <a:r>
                        <a:rPr sz="1300" b="0" i="0">
                          <a:solidFill>
                            <a:srgbClr val="1B2A41"/>
                          </a:solidFill>
                          <a:latin typeface="Calibri"/>
                        </a:rPr>
                        <a:t>yes</a:t>
                      </a:r>
                    </a:p>
                  </a:txBody>
                  <a:tcPr marL="73152" marR="73152" marT="27432" marB="27432" anchor="ctr">
                    <a:solidFill>
                      <a:srgbClr val="F5F8FB"/>
                    </a:solidFill>
                  </a:tcPr>
                </a:tc>
                <a:tc>
                  <a:txBody>
                    <a:bodyPr/>
                    <a:lstStyle/>
                    <a:p>
                      <a:r>
                        <a:rPr sz="1300" b="0" i="0">
                          <a:solidFill>
                            <a:srgbClr val="1B2A41"/>
                          </a:solidFill>
                          <a:latin typeface="Calibri"/>
                        </a:rPr>
                        <a:t>no</a:t>
                      </a:r>
                    </a:p>
                  </a:txBody>
                  <a:tcPr marL="73152" marR="73152" marT="27432" marB="27432" anchor="ctr">
                    <a:solidFill>
                      <a:srgbClr val="F5F8FB"/>
                    </a:solidFill>
                  </a:tcPr>
                </a:tc>
                <a:tc>
                  <a:txBody>
                    <a:bodyPr/>
                    <a:lstStyle/>
                    <a:p>
                      <a:r>
                        <a:rPr sz="1300" b="0" i="0">
                          <a:solidFill>
                            <a:srgbClr val="1B2A41"/>
                          </a:solidFill>
                          <a:latin typeface="Calibri"/>
                        </a:rPr>
                        <a:t>2025</a:t>
                      </a:r>
                    </a:p>
                  </a:txBody>
                  <a:tcPr marL="73152" marR="73152" marT="27432" marB="27432" anchor="ctr">
                    <a:solidFill>
                      <a:srgbClr val="F5F8FB"/>
                    </a:solidFill>
                  </a:tcPr>
                </a:tc>
                <a:extLst>
                  <a:ext uri="{0D108BD9-81ED-4DB2-BD59-A6C34878D82A}">
                    <a16:rowId xmlns:a16="http://schemas.microsoft.com/office/drawing/2014/main" val="10008"/>
                  </a:ext>
                </a:extLst>
              </a:tr>
              <a:tr h="315468">
                <a:tc>
                  <a:txBody>
                    <a:bodyPr/>
                    <a:lstStyle/>
                    <a:p>
                      <a:r>
                        <a:rPr sz="1300" b="1" i="0">
                          <a:solidFill>
                            <a:srgbClr val="1B2A41"/>
                          </a:solidFill>
                          <a:latin typeface="Calibri"/>
                        </a:rPr>
                        <a:t>QuNetSim</a:t>
                      </a:r>
                    </a:p>
                  </a:txBody>
                  <a:tcPr marL="73152" marR="73152" marT="27432" marB="27432" anchor="ctr">
                    <a:solidFill>
                      <a:srgbClr val="FFFFFF"/>
                    </a:solidFill>
                  </a:tcPr>
                </a:tc>
                <a:tc>
                  <a:txBody>
                    <a:bodyPr/>
                    <a:lstStyle/>
                    <a:p>
                      <a:r>
                        <a:rPr sz="1300" b="0" i="0">
                          <a:solidFill>
                            <a:srgbClr val="1B2A41"/>
                          </a:solidFill>
                          <a:latin typeface="Calibri"/>
                        </a:rPr>
                        <a:t>yes</a:t>
                      </a:r>
                    </a:p>
                  </a:txBody>
                  <a:tcPr marL="73152" marR="73152" marT="27432" marB="27432" anchor="ctr">
                    <a:solidFill>
                      <a:srgbClr val="FFFFFF"/>
                    </a:solidFill>
                  </a:tcPr>
                </a:tc>
                <a:tc>
                  <a:txBody>
                    <a:bodyPr/>
                    <a:lstStyle/>
                    <a:p>
                      <a:r>
                        <a:rPr sz="1300" b="0" i="0">
                          <a:solidFill>
                            <a:srgbClr val="1B2A41"/>
                          </a:solidFill>
                          <a:latin typeface="Calibri"/>
                        </a:rPr>
                        <a:t>no</a:t>
                      </a:r>
                    </a:p>
                  </a:txBody>
                  <a:tcPr marL="73152" marR="73152" marT="27432" marB="27432" anchor="ctr">
                    <a:solidFill>
                      <a:srgbClr val="FFFFFF"/>
                    </a:solidFill>
                  </a:tcPr>
                </a:tc>
                <a:tc>
                  <a:txBody>
                    <a:bodyPr/>
                    <a:lstStyle/>
                    <a:p>
                      <a:r>
                        <a:rPr sz="1300" b="0" i="0">
                          <a:solidFill>
                            <a:srgbClr val="1B2A41"/>
                          </a:solidFill>
                          <a:latin typeface="Calibri"/>
                        </a:rPr>
                        <a:t>no</a:t>
                      </a:r>
                    </a:p>
                  </a:txBody>
                  <a:tcPr marL="73152" marR="73152" marT="27432" marB="27432" anchor="ctr">
                    <a:solidFill>
                      <a:srgbClr val="FFFFFF"/>
                    </a:solidFill>
                  </a:tcPr>
                </a:tc>
                <a:tc>
                  <a:txBody>
                    <a:bodyPr/>
                    <a:lstStyle/>
                    <a:p>
                      <a:r>
                        <a:rPr sz="1300" b="0" i="0">
                          <a:solidFill>
                            <a:srgbClr val="1B2A41"/>
                          </a:solidFill>
                          <a:latin typeface="Calibri"/>
                        </a:rPr>
                        <a:t>no</a:t>
                      </a:r>
                    </a:p>
                  </a:txBody>
                  <a:tcPr marL="73152" marR="73152" marT="27432" marB="27432" anchor="ctr">
                    <a:solidFill>
                      <a:srgbClr val="FFFFFF"/>
                    </a:solidFill>
                  </a:tcPr>
                </a:tc>
                <a:tc>
                  <a:txBody>
                    <a:bodyPr/>
                    <a:lstStyle/>
                    <a:p>
                      <a:r>
                        <a:rPr sz="1300" b="0" i="0">
                          <a:solidFill>
                            <a:srgbClr val="1B2A41"/>
                          </a:solidFill>
                          <a:latin typeface="Calibri"/>
                        </a:rPr>
                        <a:t>no</a:t>
                      </a:r>
                    </a:p>
                  </a:txBody>
                  <a:tcPr marL="73152" marR="73152" marT="27432" marB="27432" anchor="ctr">
                    <a:solidFill>
                      <a:srgbClr val="FFFFFF"/>
                    </a:solidFill>
                  </a:tcPr>
                </a:tc>
                <a:tc>
                  <a:txBody>
                    <a:bodyPr/>
                    <a:lstStyle/>
                    <a:p>
                      <a:r>
                        <a:rPr sz="1300" b="0" i="0">
                          <a:solidFill>
                            <a:srgbClr val="1B2A41"/>
                          </a:solidFill>
                          <a:latin typeface="Calibri"/>
                        </a:rPr>
                        <a:t>no</a:t>
                      </a:r>
                    </a:p>
                  </a:txBody>
                  <a:tcPr marL="73152" marR="73152" marT="27432" marB="27432" anchor="ctr">
                    <a:solidFill>
                      <a:srgbClr val="FFFFFF"/>
                    </a:solidFill>
                  </a:tcPr>
                </a:tc>
                <a:tc>
                  <a:txBody>
                    <a:bodyPr/>
                    <a:lstStyle/>
                    <a:p>
                      <a:r>
                        <a:rPr sz="1300" b="0" i="0">
                          <a:solidFill>
                            <a:srgbClr val="1B2A41"/>
                          </a:solidFill>
                          <a:latin typeface="Calibri"/>
                        </a:rPr>
                        <a:t>2023</a:t>
                      </a:r>
                    </a:p>
                  </a:txBody>
                  <a:tcPr marL="73152" marR="73152" marT="27432" marB="27432" anchor="ctr">
                    <a:solidFill>
                      <a:srgbClr val="FFFFFF"/>
                    </a:solidFill>
                  </a:tcPr>
                </a:tc>
                <a:extLst>
                  <a:ext uri="{0D108BD9-81ED-4DB2-BD59-A6C34878D82A}">
                    <a16:rowId xmlns:a16="http://schemas.microsoft.com/office/drawing/2014/main" val="10009"/>
                  </a:ext>
                </a:extLst>
              </a:tr>
              <a:tr h="315468">
                <a:tc>
                  <a:txBody>
                    <a:bodyPr/>
                    <a:lstStyle/>
                    <a:p>
                      <a:r>
                        <a:rPr sz="1300" b="1" i="0">
                          <a:solidFill>
                            <a:srgbClr val="1B2A41"/>
                          </a:solidFill>
                          <a:latin typeface="Calibri"/>
                        </a:rPr>
                        <a:t>DQC Executor</a:t>
                      </a:r>
                    </a:p>
                  </a:txBody>
                  <a:tcPr marL="73152" marR="73152" marT="27432" marB="27432" anchor="ctr">
                    <a:solidFill>
                      <a:srgbClr val="F5F8FB"/>
                    </a:solidFill>
                  </a:tcPr>
                </a:tc>
                <a:tc>
                  <a:txBody>
                    <a:bodyPr/>
                    <a:lstStyle/>
                    <a:p>
                      <a:r>
                        <a:rPr sz="1300" b="0" i="0">
                          <a:solidFill>
                            <a:srgbClr val="1B2A41"/>
                          </a:solidFill>
                          <a:latin typeface="Calibri"/>
                        </a:rPr>
                        <a:t>partial</a:t>
                      </a:r>
                    </a:p>
                  </a:txBody>
                  <a:tcPr marL="73152" marR="73152" marT="27432" marB="27432" anchor="ctr">
                    <a:solidFill>
                      <a:srgbClr val="F5F8FB"/>
                    </a:solidFill>
                  </a:tcPr>
                </a:tc>
                <a:tc>
                  <a:txBody>
                    <a:bodyPr/>
                    <a:lstStyle/>
                    <a:p>
                      <a:r>
                        <a:rPr sz="1300" b="0" i="0">
                          <a:solidFill>
                            <a:srgbClr val="1B2A41"/>
                          </a:solidFill>
                          <a:latin typeface="Calibri"/>
                        </a:rPr>
                        <a:t>partial</a:t>
                      </a:r>
                    </a:p>
                  </a:txBody>
                  <a:tcPr marL="73152" marR="73152" marT="27432" marB="27432" anchor="ctr">
                    <a:solidFill>
                      <a:srgbClr val="F5F8FB"/>
                    </a:solidFill>
                  </a:tcPr>
                </a:tc>
                <a:tc>
                  <a:txBody>
                    <a:bodyPr/>
                    <a:lstStyle/>
                    <a:p>
                      <a:r>
                        <a:rPr sz="1300" b="0" i="0">
                          <a:solidFill>
                            <a:srgbClr val="1B2A41"/>
                          </a:solidFill>
                          <a:latin typeface="Calibri"/>
                        </a:rPr>
                        <a:t>partial</a:t>
                      </a:r>
                    </a:p>
                  </a:txBody>
                  <a:tcPr marL="73152" marR="73152" marT="27432" marB="27432" anchor="ctr">
                    <a:solidFill>
                      <a:srgbClr val="F5F8FB"/>
                    </a:solidFill>
                  </a:tcPr>
                </a:tc>
                <a:tc>
                  <a:txBody>
                    <a:bodyPr/>
                    <a:lstStyle/>
                    <a:p>
                      <a:r>
                        <a:rPr sz="1300" b="0" i="0">
                          <a:solidFill>
                            <a:srgbClr val="1B2A41"/>
                          </a:solidFill>
                          <a:latin typeface="Calibri"/>
                        </a:rPr>
                        <a:t>partial</a:t>
                      </a:r>
                    </a:p>
                  </a:txBody>
                  <a:tcPr marL="73152" marR="73152" marT="27432" marB="27432" anchor="ctr">
                    <a:solidFill>
                      <a:srgbClr val="F5F8FB"/>
                    </a:solidFill>
                  </a:tcPr>
                </a:tc>
                <a:tc>
                  <a:txBody>
                    <a:bodyPr/>
                    <a:lstStyle/>
                    <a:p>
                      <a:r>
                        <a:rPr sz="1300" b="0" i="0">
                          <a:solidFill>
                            <a:srgbClr val="1B2A41"/>
                          </a:solidFill>
                          <a:latin typeface="Calibri"/>
                        </a:rPr>
                        <a:t>partial</a:t>
                      </a:r>
                    </a:p>
                  </a:txBody>
                  <a:tcPr marL="73152" marR="73152" marT="27432" marB="27432" anchor="ctr">
                    <a:solidFill>
                      <a:srgbClr val="F5F8FB"/>
                    </a:solidFill>
                  </a:tcPr>
                </a:tc>
                <a:tc>
                  <a:txBody>
                    <a:bodyPr/>
                    <a:lstStyle/>
                    <a:p>
                      <a:r>
                        <a:rPr sz="1300" b="0" i="0">
                          <a:solidFill>
                            <a:srgbClr val="1B2A41"/>
                          </a:solidFill>
                          <a:latin typeface="Calibri"/>
                        </a:rPr>
                        <a:t>no</a:t>
                      </a:r>
                    </a:p>
                  </a:txBody>
                  <a:tcPr marL="73152" marR="73152" marT="27432" marB="27432" anchor="ctr">
                    <a:solidFill>
                      <a:srgbClr val="F5F8FB"/>
                    </a:solidFill>
                  </a:tcPr>
                </a:tc>
                <a:tc>
                  <a:txBody>
                    <a:bodyPr/>
                    <a:lstStyle/>
                    <a:p>
                      <a:r>
                        <a:rPr sz="1300" b="0" i="0">
                          <a:solidFill>
                            <a:srgbClr val="1B2A41"/>
                          </a:solidFill>
                          <a:latin typeface="Calibri"/>
                        </a:rPr>
                        <a:t>2021</a:t>
                      </a:r>
                    </a:p>
                  </a:txBody>
                  <a:tcPr marL="73152" marR="73152" marT="27432" marB="27432" anchor="ctr">
                    <a:solidFill>
                      <a:srgbClr val="F5F8FB"/>
                    </a:solidFill>
                  </a:tcPr>
                </a:tc>
                <a:extLst>
                  <a:ext uri="{0D108BD9-81ED-4DB2-BD59-A6C34878D82A}">
                    <a16:rowId xmlns:a16="http://schemas.microsoft.com/office/drawing/2014/main" val="10010"/>
                  </a:ext>
                </a:extLst>
              </a:tr>
              <a:tr h="315468">
                <a:tc>
                  <a:txBody>
                    <a:bodyPr/>
                    <a:lstStyle/>
                    <a:p>
                      <a:r>
                        <a:rPr sz="1300" b="1" i="0">
                          <a:solidFill>
                            <a:srgbClr val="1B2A41"/>
                          </a:solidFill>
                          <a:latin typeface="Calibri"/>
                        </a:rPr>
                        <a:t>QNE-ADK</a:t>
                      </a:r>
                    </a:p>
                  </a:txBody>
                  <a:tcPr marL="73152" marR="73152" marT="27432" marB="27432" anchor="ctr">
                    <a:solidFill>
                      <a:srgbClr val="FFFFFF"/>
                    </a:solidFill>
                  </a:tcPr>
                </a:tc>
                <a:tc>
                  <a:txBody>
                    <a:bodyPr/>
                    <a:lstStyle/>
                    <a:p>
                      <a:r>
                        <a:rPr sz="1300" b="0" i="0">
                          <a:solidFill>
                            <a:srgbClr val="1B2A41"/>
                          </a:solidFill>
                          <a:latin typeface="Calibri"/>
                        </a:rPr>
                        <a:t>partial</a:t>
                      </a:r>
                    </a:p>
                  </a:txBody>
                  <a:tcPr marL="73152" marR="73152" marT="27432" marB="27432" anchor="ctr">
                    <a:solidFill>
                      <a:srgbClr val="FFFFFF"/>
                    </a:solidFill>
                  </a:tcPr>
                </a:tc>
                <a:tc>
                  <a:txBody>
                    <a:bodyPr/>
                    <a:lstStyle/>
                    <a:p>
                      <a:r>
                        <a:rPr sz="1300" b="0" i="0">
                          <a:solidFill>
                            <a:srgbClr val="1B2A41"/>
                          </a:solidFill>
                          <a:latin typeface="Calibri"/>
                        </a:rPr>
                        <a:t>partial</a:t>
                      </a:r>
                    </a:p>
                  </a:txBody>
                  <a:tcPr marL="73152" marR="73152" marT="27432" marB="27432" anchor="ctr">
                    <a:solidFill>
                      <a:srgbClr val="FFFFFF"/>
                    </a:solidFill>
                  </a:tcPr>
                </a:tc>
                <a:tc>
                  <a:txBody>
                    <a:bodyPr/>
                    <a:lstStyle/>
                    <a:p>
                      <a:r>
                        <a:rPr sz="1300" b="0" i="0">
                          <a:solidFill>
                            <a:srgbClr val="1B2A41"/>
                          </a:solidFill>
                          <a:latin typeface="Calibri"/>
                        </a:rPr>
                        <a:t>partial</a:t>
                      </a:r>
                    </a:p>
                  </a:txBody>
                  <a:tcPr marL="73152" marR="73152" marT="27432" marB="27432" anchor="ctr">
                    <a:solidFill>
                      <a:srgbClr val="FFFFFF"/>
                    </a:solidFill>
                  </a:tcPr>
                </a:tc>
                <a:tc>
                  <a:txBody>
                    <a:bodyPr/>
                    <a:lstStyle/>
                    <a:p>
                      <a:r>
                        <a:rPr sz="1300" b="0" i="0">
                          <a:solidFill>
                            <a:srgbClr val="1B2A41"/>
                          </a:solidFill>
                          <a:latin typeface="Calibri"/>
                        </a:rPr>
                        <a:t>partial</a:t>
                      </a:r>
                    </a:p>
                  </a:txBody>
                  <a:tcPr marL="73152" marR="73152" marT="27432" marB="27432" anchor="ctr">
                    <a:solidFill>
                      <a:srgbClr val="FFFFFF"/>
                    </a:solidFill>
                  </a:tcPr>
                </a:tc>
                <a:tc>
                  <a:txBody>
                    <a:bodyPr/>
                    <a:lstStyle/>
                    <a:p>
                      <a:r>
                        <a:rPr sz="1300" b="0" i="0">
                          <a:solidFill>
                            <a:srgbClr val="1B2A41"/>
                          </a:solidFill>
                          <a:latin typeface="Calibri"/>
                        </a:rPr>
                        <a:t>partial</a:t>
                      </a:r>
                    </a:p>
                  </a:txBody>
                  <a:tcPr marL="73152" marR="73152" marT="27432" marB="27432" anchor="ctr">
                    <a:solidFill>
                      <a:srgbClr val="FFFFFF"/>
                    </a:solidFill>
                  </a:tcPr>
                </a:tc>
                <a:tc>
                  <a:txBody>
                    <a:bodyPr/>
                    <a:lstStyle/>
                    <a:p>
                      <a:r>
                        <a:rPr sz="1300" b="0" i="0">
                          <a:solidFill>
                            <a:srgbClr val="1B2A41"/>
                          </a:solidFill>
                          <a:latin typeface="Calibri"/>
                        </a:rPr>
                        <a:t>no</a:t>
                      </a:r>
                    </a:p>
                  </a:txBody>
                  <a:tcPr marL="73152" marR="73152" marT="27432" marB="27432" anchor="ctr">
                    <a:solidFill>
                      <a:srgbClr val="FFFFFF"/>
                    </a:solidFill>
                  </a:tcPr>
                </a:tc>
                <a:tc>
                  <a:txBody>
                    <a:bodyPr/>
                    <a:lstStyle/>
                    <a:p>
                      <a:r>
                        <a:rPr sz="1300" b="0" i="0">
                          <a:solidFill>
                            <a:srgbClr val="1B2A41"/>
                          </a:solidFill>
                          <a:latin typeface="Calibri"/>
                        </a:rPr>
                        <a:t>2024</a:t>
                      </a:r>
                    </a:p>
                  </a:txBody>
                  <a:tcPr marL="73152" marR="73152" marT="27432" marB="27432" anchor="ctr">
                    <a:solidFill>
                      <a:srgbClr val="FFFFFF"/>
                    </a:solidFill>
                  </a:tcPr>
                </a:tc>
                <a:extLst>
                  <a:ext uri="{0D108BD9-81ED-4DB2-BD59-A6C34878D82A}">
                    <a16:rowId xmlns:a16="http://schemas.microsoft.com/office/drawing/2014/main" val="10011"/>
                  </a:ext>
                </a:extLst>
              </a:tr>
              <a:tr h="315468">
                <a:tc>
                  <a:txBody>
                    <a:bodyPr/>
                    <a:lstStyle/>
                    <a:p>
                      <a:r>
                        <a:rPr sz="1300" b="1" i="0">
                          <a:solidFill>
                            <a:srgbClr val="1B2A41"/>
                          </a:solidFill>
                          <a:latin typeface="Calibri"/>
                        </a:rPr>
                        <a:t>QuISP</a:t>
                      </a:r>
                    </a:p>
                  </a:txBody>
                  <a:tcPr marL="73152" marR="73152" marT="27432" marB="27432" anchor="ctr">
                    <a:solidFill>
                      <a:srgbClr val="F5F8FB"/>
                    </a:solidFill>
                  </a:tcPr>
                </a:tc>
                <a:tc>
                  <a:txBody>
                    <a:bodyPr/>
                    <a:lstStyle/>
                    <a:p>
                      <a:r>
                        <a:rPr sz="1300" b="0" i="0">
                          <a:solidFill>
                            <a:srgbClr val="1B2A41"/>
                          </a:solidFill>
                          <a:latin typeface="Calibri"/>
                        </a:rPr>
                        <a:t>yes</a:t>
                      </a:r>
                    </a:p>
                  </a:txBody>
                  <a:tcPr marL="73152" marR="73152" marT="27432" marB="27432" anchor="ctr">
                    <a:solidFill>
                      <a:srgbClr val="F5F8FB"/>
                    </a:solidFill>
                  </a:tcPr>
                </a:tc>
                <a:tc>
                  <a:txBody>
                    <a:bodyPr/>
                    <a:lstStyle/>
                    <a:p>
                      <a:r>
                        <a:rPr sz="1300" b="0" i="0">
                          <a:solidFill>
                            <a:srgbClr val="1B2A41"/>
                          </a:solidFill>
                          <a:latin typeface="Calibri"/>
                        </a:rPr>
                        <a:t>no</a:t>
                      </a:r>
                    </a:p>
                  </a:txBody>
                  <a:tcPr marL="73152" marR="73152" marT="27432" marB="27432" anchor="ctr">
                    <a:solidFill>
                      <a:srgbClr val="F5F8FB"/>
                    </a:solidFill>
                  </a:tcPr>
                </a:tc>
                <a:tc>
                  <a:txBody>
                    <a:bodyPr/>
                    <a:lstStyle/>
                    <a:p>
                      <a:r>
                        <a:rPr sz="1300" b="0" i="0">
                          <a:solidFill>
                            <a:srgbClr val="1B2A41"/>
                          </a:solidFill>
                          <a:latin typeface="Calibri"/>
                        </a:rPr>
                        <a:t>yes</a:t>
                      </a:r>
                    </a:p>
                  </a:txBody>
                  <a:tcPr marL="73152" marR="73152" marT="27432" marB="27432" anchor="ctr">
                    <a:solidFill>
                      <a:srgbClr val="F5F8FB"/>
                    </a:solidFill>
                  </a:tcPr>
                </a:tc>
                <a:tc>
                  <a:txBody>
                    <a:bodyPr/>
                    <a:lstStyle/>
                    <a:p>
                      <a:r>
                        <a:rPr sz="1300" b="0" i="0">
                          <a:solidFill>
                            <a:srgbClr val="1B2A41"/>
                          </a:solidFill>
                          <a:latin typeface="Calibri"/>
                        </a:rPr>
                        <a:t>yes</a:t>
                      </a:r>
                    </a:p>
                  </a:txBody>
                  <a:tcPr marL="73152" marR="73152" marT="27432" marB="27432" anchor="ctr">
                    <a:solidFill>
                      <a:srgbClr val="F5F8FB"/>
                    </a:solidFill>
                  </a:tcPr>
                </a:tc>
                <a:tc>
                  <a:txBody>
                    <a:bodyPr/>
                    <a:lstStyle/>
                    <a:p>
                      <a:r>
                        <a:rPr sz="1300" b="0" i="0">
                          <a:solidFill>
                            <a:srgbClr val="1B2A41"/>
                          </a:solidFill>
                          <a:latin typeface="Calibri"/>
                        </a:rPr>
                        <a:t>partial</a:t>
                      </a:r>
                    </a:p>
                  </a:txBody>
                  <a:tcPr marL="73152" marR="73152" marT="27432" marB="27432" anchor="ctr">
                    <a:solidFill>
                      <a:srgbClr val="F5F8FB"/>
                    </a:solidFill>
                  </a:tcPr>
                </a:tc>
                <a:tc>
                  <a:txBody>
                    <a:bodyPr/>
                    <a:lstStyle/>
                    <a:p>
                      <a:r>
                        <a:rPr sz="1300" b="0" i="0">
                          <a:solidFill>
                            <a:srgbClr val="1B2A41"/>
                          </a:solidFill>
                          <a:latin typeface="Calibri"/>
                        </a:rPr>
                        <a:t>no</a:t>
                      </a:r>
                    </a:p>
                  </a:txBody>
                  <a:tcPr marL="73152" marR="73152" marT="27432" marB="27432" anchor="ctr">
                    <a:solidFill>
                      <a:srgbClr val="F5F8FB"/>
                    </a:solidFill>
                  </a:tcPr>
                </a:tc>
                <a:tc>
                  <a:txBody>
                    <a:bodyPr/>
                    <a:lstStyle/>
                    <a:p>
                      <a:r>
                        <a:rPr sz="1300" b="0" i="0">
                          <a:solidFill>
                            <a:srgbClr val="1B2A41"/>
                          </a:solidFill>
                          <a:latin typeface="Calibri"/>
                        </a:rPr>
                        <a:t>2025</a:t>
                      </a:r>
                    </a:p>
                  </a:txBody>
                  <a:tcPr marL="73152" marR="73152" marT="27432" marB="27432" anchor="ctr">
                    <a:solidFill>
                      <a:srgbClr val="F5F8FB"/>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5F8FB"/>
        </a:solidFill>
        <a:effectLst/>
      </p:bgPr>
    </p:bg>
    <p:spTree>
      <p:nvGrpSpPr>
        <p:cNvPr id="1" name=""/>
        <p:cNvGrpSpPr/>
        <p:nvPr/>
      </p:nvGrpSpPr>
      <p:grpSpPr>
        <a:xfrm>
          <a:off x="0" y="0"/>
          <a:ext cx="0" cy="0"/>
          <a:chOff x="0" y="0"/>
          <a:chExt cx="0" cy="0"/>
        </a:xfrm>
      </p:grpSpPr>
      <p:sp>
        <p:nvSpPr>
          <p:cNvPr id="2" name="Titulo"/>
          <p:cNvSpPr txBox="1"/>
          <p:nvPr/>
        </p:nvSpPr>
        <p:spPr>
          <a:xfrm>
            <a:off x="640080" y="457200"/>
            <a:ext cx="10881360" cy="868680"/>
          </a:xfrm>
          <a:prstGeom prst="rect">
            <a:avLst/>
          </a:prstGeom>
          <a:noFill/>
        </p:spPr>
        <p:txBody>
          <a:bodyPr wrap="square" lIns="45720" tIns="0" rIns="45720" bIns="0" anchor="t">
            <a:spAutoFit/>
          </a:bodyPr>
          <a:lstStyle/>
          <a:p>
            <a:pPr algn="l">
              <a:spcAft>
                <a:spcPts val="600"/>
              </a:spcAft>
            </a:pPr>
            <a:r>
              <a:rPr sz="3800" b="1" i="0">
                <a:solidFill>
                  <a:srgbClr val="1B2A41"/>
                </a:solidFill>
                <a:latin typeface="Calibri"/>
              </a:rPr>
              <a:t>Four points in the design space</a:t>
            </a:r>
          </a:p>
        </p:txBody>
      </p:sp>
      <p:sp>
        <p:nvSpPr>
          <p:cNvPr id="3" name="Tarjeta Qiskit Aer"/>
          <p:cNvSpPr/>
          <p:nvPr/>
        </p:nvSpPr>
        <p:spPr>
          <a:xfrm>
            <a:off x="640080" y="1554480"/>
            <a:ext cx="2583180" cy="3108960"/>
          </a:xfrm>
          <a:prstGeom prst="roundRect">
            <a:avLst>
              <a:gd name="adj" fmla="val 6000"/>
            </a:avLst>
          </a:prstGeom>
          <a:solidFill>
            <a:srgbClr val="FFFFFF"/>
          </a:solidFill>
          <a:ln w="12700">
            <a:solidFill>
              <a:srgbClr val="D9E2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822959" y="1691640"/>
            <a:ext cx="2217420" cy="2880360"/>
          </a:xfrm>
          <a:prstGeom prst="rect">
            <a:avLst/>
          </a:prstGeom>
          <a:noFill/>
        </p:spPr>
        <p:txBody>
          <a:bodyPr wrap="square" lIns="45720" tIns="0" rIns="45720" bIns="0" anchor="t">
            <a:spAutoFit/>
          </a:bodyPr>
          <a:lstStyle/>
          <a:p>
            <a:pPr algn="l">
              <a:spcAft>
                <a:spcPts val="200"/>
              </a:spcAft>
            </a:pPr>
            <a:r>
              <a:rPr sz="2400" b="1" i="0">
                <a:solidFill>
                  <a:srgbClr val="5B3C9A"/>
                </a:solidFill>
                <a:latin typeface="Calibri"/>
              </a:rPr>
              <a:t>Qiskit Aer</a:t>
            </a:r>
          </a:p>
          <a:p>
            <a:pPr algn="l">
              <a:spcAft>
                <a:spcPts val="1200"/>
              </a:spcAft>
            </a:pPr>
            <a:r>
              <a:rPr sz="1400" b="0" i="0">
                <a:solidFill>
                  <a:srgbClr val="5B6B80"/>
                </a:solidFill>
                <a:latin typeface="Calibri"/>
              </a:rPr>
              <a:t>IBM · circuit simulator</a:t>
            </a:r>
          </a:p>
          <a:p>
            <a:pPr algn="l">
              <a:spcAft>
                <a:spcPts val="1200"/>
              </a:spcAft>
            </a:pPr>
            <a:r>
              <a:rPr sz="1700" b="0" i="0">
                <a:solidFill>
                  <a:srgbClr val="1B2A41"/>
                </a:solidFill>
                <a:latin typeface="Calibri"/>
              </a:rPr>
              <a:t>Teleportation built by hand from mid-circuit measurement and feed-forward. No timing, no network.</a:t>
            </a:r>
          </a:p>
          <a:p>
            <a:pPr algn="l">
              <a:spcAft>
                <a:spcPts val="600"/>
              </a:spcAft>
            </a:pPr>
            <a:r>
              <a:rPr sz="1500" b="1" i="0">
                <a:solidFill>
                  <a:srgbClr val="5B3C9A"/>
                </a:solidFill>
                <a:latin typeface="Calibri"/>
              </a:rPr>
              <a:t>Role: monolithic baseline</a:t>
            </a:r>
          </a:p>
        </p:txBody>
      </p:sp>
      <p:sp>
        <p:nvSpPr>
          <p:cNvPr id="5" name="Tarjeta SquidASM"/>
          <p:cNvSpPr/>
          <p:nvPr/>
        </p:nvSpPr>
        <p:spPr>
          <a:xfrm>
            <a:off x="3406140" y="1554480"/>
            <a:ext cx="2583180" cy="3108960"/>
          </a:xfrm>
          <a:prstGeom prst="roundRect">
            <a:avLst>
              <a:gd name="adj" fmla="val 6000"/>
            </a:avLst>
          </a:prstGeom>
          <a:solidFill>
            <a:srgbClr val="FFFFFF"/>
          </a:solidFill>
          <a:ln w="12700">
            <a:solidFill>
              <a:srgbClr val="D9E2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3589020" y="1691640"/>
            <a:ext cx="2217420" cy="2880360"/>
          </a:xfrm>
          <a:prstGeom prst="rect">
            <a:avLst/>
          </a:prstGeom>
          <a:noFill/>
        </p:spPr>
        <p:txBody>
          <a:bodyPr wrap="square" lIns="45720" tIns="0" rIns="45720" bIns="0" anchor="t">
            <a:spAutoFit/>
          </a:bodyPr>
          <a:lstStyle/>
          <a:p>
            <a:pPr algn="l">
              <a:spcAft>
                <a:spcPts val="200"/>
              </a:spcAft>
            </a:pPr>
            <a:r>
              <a:rPr sz="2400" b="1" i="0">
                <a:solidFill>
                  <a:srgbClr val="1F4E8A"/>
                </a:solidFill>
                <a:latin typeface="Calibri"/>
              </a:rPr>
              <a:t>SquidASM</a:t>
            </a:r>
          </a:p>
          <a:p>
            <a:pPr algn="l">
              <a:spcAft>
                <a:spcPts val="1200"/>
              </a:spcAft>
            </a:pPr>
            <a:r>
              <a:rPr sz="1400" b="0" i="0">
                <a:solidFill>
                  <a:srgbClr val="5B6B80"/>
                </a:solidFill>
                <a:latin typeface="Calibri"/>
              </a:rPr>
              <a:t>QuTech · on NetSquid</a:t>
            </a:r>
          </a:p>
          <a:p>
            <a:pPr algn="l">
              <a:spcAft>
                <a:spcPts val="1200"/>
              </a:spcAft>
            </a:pPr>
            <a:r>
              <a:rPr sz="1700" b="0" i="0">
                <a:solidFill>
                  <a:srgbClr val="1B2A41"/>
                </a:solidFill>
                <a:latin typeface="Calibri"/>
              </a:rPr>
              <a:t>Discrete-event simulation, explicit nodes, links with delay and noise. Needs a QuTech licence.</a:t>
            </a:r>
          </a:p>
          <a:p>
            <a:pPr algn="l">
              <a:spcAft>
                <a:spcPts val="600"/>
              </a:spcAft>
            </a:pPr>
            <a:r>
              <a:rPr sz="1500" b="1" i="0">
                <a:solidFill>
                  <a:srgbClr val="1F4E8A"/>
                </a:solidFill>
                <a:latin typeface="Calibri"/>
              </a:rPr>
              <a:t>Role: full DQC emulator</a:t>
            </a:r>
          </a:p>
        </p:txBody>
      </p:sp>
      <p:sp>
        <p:nvSpPr>
          <p:cNvPr id="7" name="Tarjeta Interlin-q"/>
          <p:cNvSpPr/>
          <p:nvPr/>
        </p:nvSpPr>
        <p:spPr>
          <a:xfrm>
            <a:off x="6172200" y="1554480"/>
            <a:ext cx="2583180" cy="3108960"/>
          </a:xfrm>
          <a:prstGeom prst="roundRect">
            <a:avLst>
              <a:gd name="adj" fmla="val 6000"/>
            </a:avLst>
          </a:prstGeom>
          <a:solidFill>
            <a:srgbClr val="FFFFFF"/>
          </a:solidFill>
          <a:ln w="12700">
            <a:solidFill>
              <a:srgbClr val="D9E2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355080" y="1691640"/>
            <a:ext cx="2217420" cy="2880360"/>
          </a:xfrm>
          <a:prstGeom prst="rect">
            <a:avLst/>
          </a:prstGeom>
          <a:noFill/>
        </p:spPr>
        <p:txBody>
          <a:bodyPr wrap="square" lIns="45720" tIns="0" rIns="45720" bIns="0" anchor="t">
            <a:spAutoFit/>
          </a:bodyPr>
          <a:lstStyle/>
          <a:p>
            <a:pPr algn="l">
              <a:spcAft>
                <a:spcPts val="200"/>
              </a:spcAft>
            </a:pPr>
            <a:r>
              <a:rPr sz="2400" b="1" i="0">
                <a:solidFill>
                  <a:srgbClr val="2E7D4A"/>
                </a:solidFill>
                <a:latin typeface="Calibri"/>
              </a:rPr>
              <a:t>Interlin-q</a:t>
            </a:r>
          </a:p>
          <a:p>
            <a:pPr algn="l">
              <a:spcAft>
                <a:spcPts val="1200"/>
              </a:spcAft>
            </a:pPr>
            <a:r>
              <a:rPr sz="1400" b="0" i="0">
                <a:solidFill>
                  <a:srgbClr val="5B6B80"/>
                </a:solidFill>
                <a:latin typeface="Calibri"/>
              </a:rPr>
              <a:t>Naples / QIA · on QuNetSim</a:t>
            </a:r>
          </a:p>
          <a:p>
            <a:pPr algn="l">
              <a:spcAft>
                <a:spcPts val="1200"/>
              </a:spcAft>
            </a:pPr>
            <a:r>
              <a:rPr sz="1700" b="0" i="0">
                <a:solidFill>
                  <a:srgbClr val="1B2A41"/>
                </a:solidFill>
                <a:latin typeface="Calibri"/>
              </a:rPr>
              <a:t>Partitions a monolithic circuit automatically. One teleportation per remote gate.</a:t>
            </a:r>
          </a:p>
          <a:p>
            <a:pPr algn="l">
              <a:spcAft>
                <a:spcPts val="600"/>
              </a:spcAft>
            </a:pPr>
            <a:r>
              <a:rPr sz="1500" b="1" i="0">
                <a:solidFill>
                  <a:srgbClr val="2E7D4A"/>
                </a:solidFill>
                <a:latin typeface="Calibri"/>
              </a:rPr>
              <a:t>Role: partitioning prototype</a:t>
            </a:r>
          </a:p>
        </p:txBody>
      </p:sp>
      <p:sp>
        <p:nvSpPr>
          <p:cNvPr id="9" name="Tarjeta SQUANCH"/>
          <p:cNvSpPr/>
          <p:nvPr/>
        </p:nvSpPr>
        <p:spPr>
          <a:xfrm>
            <a:off x="8938260" y="1554480"/>
            <a:ext cx="2583180" cy="3108960"/>
          </a:xfrm>
          <a:prstGeom prst="roundRect">
            <a:avLst>
              <a:gd name="adj" fmla="val 6000"/>
            </a:avLst>
          </a:prstGeom>
          <a:solidFill>
            <a:srgbClr val="FFFFFF"/>
          </a:solidFill>
          <a:ln w="12700">
            <a:solidFill>
              <a:srgbClr val="D9E2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9121140" y="1691640"/>
            <a:ext cx="2217420" cy="2880360"/>
          </a:xfrm>
          <a:prstGeom prst="rect">
            <a:avLst/>
          </a:prstGeom>
          <a:noFill/>
        </p:spPr>
        <p:txBody>
          <a:bodyPr wrap="square" lIns="45720" tIns="0" rIns="45720" bIns="0" anchor="t">
            <a:spAutoFit/>
          </a:bodyPr>
          <a:lstStyle/>
          <a:p>
            <a:pPr algn="l">
              <a:spcAft>
                <a:spcPts val="200"/>
              </a:spcAft>
            </a:pPr>
            <a:r>
              <a:rPr sz="2400" b="1" i="0">
                <a:solidFill>
                  <a:srgbClr val="C4581A"/>
                </a:solidFill>
                <a:latin typeface="Calibri"/>
              </a:rPr>
              <a:t>SQUANCH</a:t>
            </a:r>
          </a:p>
          <a:p>
            <a:pPr algn="l">
              <a:spcAft>
                <a:spcPts val="1200"/>
              </a:spcAft>
            </a:pPr>
            <a:r>
              <a:rPr sz="1400" b="0" i="0">
                <a:solidFill>
                  <a:srgbClr val="5B6B80"/>
                </a:solidFill>
                <a:latin typeface="Calibri"/>
              </a:rPr>
              <a:t>AT&amp;T · agent-based</a:t>
            </a:r>
          </a:p>
          <a:p>
            <a:pPr algn="l">
              <a:spcAft>
                <a:spcPts val="1200"/>
              </a:spcAft>
            </a:pPr>
            <a:r>
              <a:rPr sz="1700" b="0" i="0">
                <a:solidFill>
                  <a:srgbClr val="1B2A41"/>
                </a:solidFill>
                <a:latin typeface="Calibri"/>
              </a:rPr>
              <a:t>Agents in separate processes, density matrices in shared memory. No event engine.</a:t>
            </a:r>
          </a:p>
          <a:p>
            <a:pPr algn="l">
              <a:spcAft>
                <a:spcPts val="600"/>
              </a:spcAft>
            </a:pPr>
            <a:r>
              <a:rPr sz="1500" b="1" i="0">
                <a:solidFill>
                  <a:srgbClr val="C4581A"/>
                </a:solidFill>
                <a:latin typeface="Calibri"/>
              </a:rPr>
              <a:t>Role: lightweight conceptual tool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5F8FB"/>
        </a:solidFill>
        <a:effectLst/>
      </p:bgPr>
    </p:bg>
    <p:spTree>
      <p:nvGrpSpPr>
        <p:cNvPr id="1" name=""/>
        <p:cNvGrpSpPr/>
        <p:nvPr/>
      </p:nvGrpSpPr>
      <p:grpSpPr>
        <a:xfrm>
          <a:off x="0" y="0"/>
          <a:ext cx="0" cy="0"/>
          <a:chOff x="0" y="0"/>
          <a:chExt cx="0" cy="0"/>
        </a:xfrm>
      </p:grpSpPr>
      <p:sp>
        <p:nvSpPr>
          <p:cNvPr id="2" name="Titulo"/>
          <p:cNvSpPr txBox="1"/>
          <p:nvPr/>
        </p:nvSpPr>
        <p:spPr>
          <a:xfrm>
            <a:off x="640080" y="457200"/>
            <a:ext cx="10881360" cy="868680"/>
          </a:xfrm>
          <a:prstGeom prst="rect">
            <a:avLst/>
          </a:prstGeom>
          <a:noFill/>
        </p:spPr>
        <p:txBody>
          <a:bodyPr wrap="square" lIns="45720" tIns="0" rIns="45720" bIns="0" anchor="t">
            <a:spAutoFit/>
          </a:bodyPr>
          <a:lstStyle/>
          <a:p>
            <a:pPr algn="l">
              <a:spcAft>
                <a:spcPts val="600"/>
              </a:spcAft>
            </a:pPr>
            <a:r>
              <a:rPr sz="3800" b="1" i="0">
                <a:solidFill>
                  <a:srgbClr val="1B2A41"/>
                </a:solidFill>
                <a:latin typeface="Calibri"/>
              </a:rPr>
              <a:t>Test case: the inverse QFT on a Fourier state</a:t>
            </a:r>
          </a:p>
        </p:txBody>
      </p:sp>
      <p:pic>
        <p:nvPicPr>
          <p:cNvPr id="3" name="Figura iQFT" descr="Six-qubit inverse QFT: Fourier state preparation in green, controlled-phase and Hadamard ladder in red, REV block and measurements"/>
          <p:cNvPicPr>
            <a:picLocks noChangeAspect="1"/>
          </p:cNvPicPr>
          <p:nvPr/>
        </p:nvPicPr>
        <p:blipFill>
          <a:blip r:embed="rId3"/>
          <a:stretch>
            <a:fillRect/>
          </a:stretch>
        </p:blipFill>
        <p:spPr>
          <a:xfrm>
            <a:off x="1249527" y="1417320"/>
            <a:ext cx="9692640" cy="3504683"/>
          </a:xfrm>
          <a:prstGeom prst="rect">
            <a:avLst/>
          </a:prstGeom>
        </p:spPr>
      </p:pic>
      <p:sp>
        <p:nvSpPr>
          <p:cNvPr id="4" name="TextBox 3"/>
          <p:cNvSpPr txBox="1"/>
          <p:nvPr/>
        </p:nvSpPr>
        <p:spPr>
          <a:xfrm>
            <a:off x="640080" y="5029200"/>
            <a:ext cx="10881360" cy="457200"/>
          </a:xfrm>
          <a:prstGeom prst="rect">
            <a:avLst/>
          </a:prstGeom>
          <a:noFill/>
        </p:spPr>
        <p:txBody>
          <a:bodyPr wrap="square" lIns="45720" tIns="0" rIns="45720" bIns="0" anchor="t">
            <a:spAutoFit/>
          </a:bodyPr>
          <a:lstStyle/>
          <a:p>
            <a:pPr algn="l">
              <a:spcAft>
                <a:spcPts val="600"/>
              </a:spcAft>
            </a:pPr>
            <a:r>
              <a:rPr sz="1800" b="1" i="0">
                <a:solidFill>
                  <a:srgbClr val="2E7D4A"/>
                </a:solidFill>
                <a:latin typeface="Calibri"/>
              </a:rPr>
              <a:t>Green: </a:t>
            </a:r>
            <a:r>
              <a:rPr sz="1800" b="0" i="0">
                <a:solidFill>
                  <a:srgbClr val="1B2A41"/>
                </a:solidFill>
                <a:latin typeface="Calibri"/>
              </a:rPr>
              <a:t>prepare a known phase θ locally.   </a:t>
            </a:r>
            <a:r>
              <a:rPr sz="1800" b="1" i="0">
                <a:solidFill>
                  <a:srgbClr val="C0392B"/>
                </a:solidFill>
                <a:latin typeface="Calibri"/>
              </a:rPr>
              <a:t>Red: </a:t>
            </a:r>
            <a:r>
              <a:rPr sz="1800" b="0" i="0">
                <a:solidFill>
                  <a:srgbClr val="1B2A41"/>
                </a:solidFill>
                <a:latin typeface="Calibri"/>
              </a:rPr>
              <a:t>the inverse QFT recovers θ as a bitstring, so the output can be checked directly.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5F8FB"/>
        </a:solidFill>
        <a:effectLst/>
      </p:bgPr>
    </p:bg>
    <p:spTree>
      <p:nvGrpSpPr>
        <p:cNvPr id="1" name=""/>
        <p:cNvGrpSpPr/>
        <p:nvPr/>
      </p:nvGrpSpPr>
      <p:grpSpPr>
        <a:xfrm>
          <a:off x="0" y="0"/>
          <a:ext cx="0" cy="0"/>
          <a:chOff x="0" y="0"/>
          <a:chExt cx="0" cy="0"/>
        </a:xfrm>
      </p:grpSpPr>
      <p:sp>
        <p:nvSpPr>
          <p:cNvPr id="2" name="Titulo"/>
          <p:cNvSpPr txBox="1"/>
          <p:nvPr/>
        </p:nvSpPr>
        <p:spPr>
          <a:xfrm>
            <a:off x="640080" y="457200"/>
            <a:ext cx="10881360" cy="868680"/>
          </a:xfrm>
          <a:prstGeom prst="rect">
            <a:avLst/>
          </a:prstGeom>
          <a:noFill/>
        </p:spPr>
        <p:txBody>
          <a:bodyPr wrap="square" lIns="45720" tIns="0" rIns="45720" bIns="0" anchor="t">
            <a:spAutoFit/>
          </a:bodyPr>
          <a:lstStyle/>
          <a:p>
            <a:pPr algn="l">
              <a:spcAft>
                <a:spcPts val="600"/>
              </a:spcAft>
            </a:pPr>
            <a:r>
              <a:rPr sz="3800" b="1" i="0">
                <a:solidFill>
                  <a:srgbClr val="1B2A41"/>
                </a:solidFill>
                <a:latin typeface="Calibri"/>
              </a:rPr>
              <a:t>Distributing it: reorder, then teleport</a:t>
            </a:r>
          </a:p>
        </p:txBody>
      </p:sp>
      <p:sp>
        <p:nvSpPr>
          <p:cNvPr id="3" name="TextBox 2"/>
          <p:cNvSpPr txBox="1"/>
          <p:nvPr/>
        </p:nvSpPr>
        <p:spPr>
          <a:xfrm>
            <a:off x="640080" y="1600200"/>
            <a:ext cx="3931920" cy="3840480"/>
          </a:xfrm>
          <a:prstGeom prst="rect">
            <a:avLst/>
          </a:prstGeom>
          <a:noFill/>
        </p:spPr>
        <p:txBody>
          <a:bodyPr wrap="square" lIns="45720" tIns="0" rIns="45720" bIns="0" anchor="t">
            <a:spAutoFit/>
          </a:bodyPr>
          <a:lstStyle/>
          <a:p>
            <a:pPr algn="l">
              <a:spcAft>
                <a:spcPts val="1400"/>
              </a:spcAft>
            </a:pPr>
            <a:r>
              <a:rPr sz="1800" b="1" i="0">
                <a:solidFill>
                  <a:srgbClr val="C0392B"/>
                </a:solidFill>
                <a:latin typeface="Calibri"/>
              </a:rPr>
              <a:t>Red: </a:t>
            </a:r>
            <a:r>
              <a:rPr sz="1800" b="0" i="0">
                <a:solidFill>
                  <a:srgbClr val="1B2A41"/>
                </a:solidFill>
                <a:latin typeface="Calibri"/>
              </a:rPr>
              <a:t>each node runs a local inverse QFT on its own qubits.</a:t>
            </a:r>
          </a:p>
          <a:p>
            <a:pPr algn="l">
              <a:spcAft>
                <a:spcPts val="1400"/>
              </a:spcAft>
            </a:pPr>
            <a:r>
              <a:rPr sz="1800" b="1" i="0">
                <a:solidFill>
                  <a:srgbClr val="1F7FA6"/>
                </a:solidFill>
                <a:latin typeface="Calibri"/>
              </a:rPr>
              <a:t>Blue: </a:t>
            </a:r>
            <a:r>
              <a:rPr sz="1800" b="0" i="0">
                <a:solidFill>
                  <a:srgbClr val="1B2A41"/>
                </a:solidFill>
                <a:latin typeface="Calibri"/>
              </a:rPr>
              <a:t>the cross-node phase gradients, the only nonlocal part.</a:t>
            </a:r>
          </a:p>
          <a:p>
            <a:pPr algn="l">
              <a:spcAft>
                <a:spcPts val="1800"/>
              </a:spcAft>
            </a:pPr>
            <a:r>
              <a:rPr sz="1800" b="1" i="0">
                <a:solidFill>
                  <a:srgbClr val="1B8A9A"/>
                </a:solidFill>
                <a:latin typeface="Calibri"/>
              </a:rPr>
              <a:t>Telegate: </a:t>
            </a:r>
            <a:r>
              <a:rPr sz="1800" b="0" i="0">
                <a:solidFill>
                  <a:srgbClr val="1B2A41"/>
                </a:solidFill>
                <a:latin typeface="Calibri"/>
              </a:rPr>
              <a:t>teleport the control once with a cat-entangler, apply every gate that shares it, then cat-disentangle.</a:t>
            </a:r>
          </a:p>
          <a:p>
            <a:pPr algn="l">
              <a:spcAft>
                <a:spcPts val="600"/>
              </a:spcAft>
            </a:pPr>
            <a:r>
              <a:rPr sz="2800" b="1" i="0">
                <a:solidFill>
                  <a:srgbClr val="1B8A9A"/>
                </a:solidFill>
                <a:latin typeface="Calibri"/>
              </a:rPr>
              <a:t>n/2 EPR pairs for two nodes</a:t>
            </a:r>
          </a:p>
        </p:txBody>
      </p:sp>
      <p:pic>
        <p:nvPicPr>
          <p:cNvPr id="4" name="Figura bipartita" descr="Two-node inverse QFT: local inverse QFTs and a block of controlled phase gradients between the nodes"/>
          <p:cNvPicPr>
            <a:picLocks noChangeAspect="1"/>
          </p:cNvPicPr>
          <p:nvPr/>
        </p:nvPicPr>
        <p:blipFill>
          <a:blip r:embed="rId3"/>
          <a:stretch>
            <a:fillRect/>
          </a:stretch>
        </p:blipFill>
        <p:spPr>
          <a:xfrm>
            <a:off x="4846320" y="1874519"/>
            <a:ext cx="6675120" cy="262440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5F8FB"/>
        </a:solidFill>
        <a:effectLst/>
      </p:bgPr>
    </p:bg>
    <p:spTree>
      <p:nvGrpSpPr>
        <p:cNvPr id="1" name=""/>
        <p:cNvGrpSpPr/>
        <p:nvPr/>
      </p:nvGrpSpPr>
      <p:grpSpPr>
        <a:xfrm>
          <a:off x="0" y="0"/>
          <a:ext cx="0" cy="0"/>
          <a:chOff x="0" y="0"/>
          <a:chExt cx="0" cy="0"/>
        </a:xfrm>
      </p:grpSpPr>
      <p:sp>
        <p:nvSpPr>
          <p:cNvPr id="2" name="Titulo"/>
          <p:cNvSpPr txBox="1"/>
          <p:nvPr/>
        </p:nvSpPr>
        <p:spPr>
          <a:xfrm>
            <a:off x="640080" y="457200"/>
            <a:ext cx="10881360" cy="868680"/>
          </a:xfrm>
          <a:prstGeom prst="rect">
            <a:avLst/>
          </a:prstGeom>
          <a:noFill/>
        </p:spPr>
        <p:txBody>
          <a:bodyPr wrap="square" lIns="45720" tIns="0" rIns="45720" bIns="0" anchor="t">
            <a:spAutoFit/>
          </a:bodyPr>
          <a:lstStyle/>
          <a:p>
            <a:pPr algn="l">
              <a:spcAft>
                <a:spcPts val="600"/>
              </a:spcAft>
            </a:pPr>
            <a:r>
              <a:rPr sz="3800" b="1" i="0">
                <a:solidFill>
                  <a:srgbClr val="1B2A41"/>
                </a:solidFill>
                <a:latin typeface="Calibri"/>
              </a:rPr>
              <a:t>k nodes of m qubits: linear EPR cost</a:t>
            </a:r>
          </a:p>
        </p:txBody>
      </p:sp>
      <p:pic>
        <p:nvPicPr>
          <p:cNvPr id="3" name="Figura k nodos" descr="Generalised circuit for k nodes of m qubits: local inverse QFTs alternating with controlled-phase gradient blocks"/>
          <p:cNvPicPr>
            <a:picLocks noChangeAspect="1"/>
          </p:cNvPicPr>
          <p:nvPr/>
        </p:nvPicPr>
        <p:blipFill>
          <a:blip r:embed="rId3"/>
          <a:stretch>
            <a:fillRect/>
          </a:stretch>
        </p:blipFill>
        <p:spPr>
          <a:xfrm>
            <a:off x="1706727" y="1371600"/>
            <a:ext cx="8778240" cy="2902483"/>
          </a:xfrm>
          <a:prstGeom prst="rect">
            <a:avLst/>
          </a:prstGeom>
        </p:spPr>
      </p:pic>
      <p:sp>
        <p:nvSpPr>
          <p:cNvPr id="4" name="Rounded Rectangle 3"/>
          <p:cNvSpPr/>
          <p:nvPr/>
        </p:nvSpPr>
        <p:spPr>
          <a:xfrm>
            <a:off x="640080" y="4434840"/>
            <a:ext cx="3505200" cy="1051560"/>
          </a:xfrm>
          <a:prstGeom prst="roundRect">
            <a:avLst>
              <a:gd name="adj" fmla="val 6000"/>
            </a:avLst>
          </a:prstGeom>
          <a:solidFill>
            <a:srgbClr val="FFFFFF"/>
          </a:solidFill>
          <a:ln w="12700">
            <a:solidFill>
              <a:srgbClr val="D9E2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822959" y="4507992"/>
            <a:ext cx="3139440" cy="914400"/>
          </a:xfrm>
          <a:prstGeom prst="rect">
            <a:avLst/>
          </a:prstGeom>
          <a:noFill/>
        </p:spPr>
        <p:txBody>
          <a:bodyPr wrap="square" lIns="45720" tIns="0" rIns="45720" bIns="0" anchor="t">
            <a:spAutoFit/>
          </a:bodyPr>
          <a:lstStyle/>
          <a:p>
            <a:pPr algn="l">
              <a:spcAft>
                <a:spcPts val="200"/>
              </a:spcAft>
            </a:pPr>
            <a:r>
              <a:rPr sz="1400" b="0" i="0">
                <a:solidFill>
                  <a:srgbClr val="5B6B80"/>
                </a:solidFill>
                <a:latin typeface="Calibri"/>
              </a:rPr>
              <a:t>EPR pairs, grouped</a:t>
            </a:r>
          </a:p>
          <a:p>
            <a:pPr algn="l">
              <a:spcAft>
                <a:spcPts val="600"/>
              </a:spcAft>
            </a:pPr>
            <a:r>
              <a:rPr sz="2600" b="1" i="0">
                <a:solidFill>
                  <a:srgbClr val="1B8A9A"/>
                </a:solidFill>
                <a:latin typeface="Courier New"/>
              </a:rPr>
              <a:t>m·k(k−1)/2</a:t>
            </a:r>
          </a:p>
        </p:txBody>
      </p:sp>
      <p:sp>
        <p:nvSpPr>
          <p:cNvPr id="6" name="Rounded Rectangle 5"/>
          <p:cNvSpPr/>
          <p:nvPr/>
        </p:nvSpPr>
        <p:spPr>
          <a:xfrm>
            <a:off x="4328160" y="4434840"/>
            <a:ext cx="3505200" cy="1051560"/>
          </a:xfrm>
          <a:prstGeom prst="roundRect">
            <a:avLst>
              <a:gd name="adj" fmla="val 6000"/>
            </a:avLst>
          </a:prstGeom>
          <a:solidFill>
            <a:srgbClr val="FFFFFF"/>
          </a:solidFill>
          <a:ln w="12700">
            <a:solidFill>
              <a:srgbClr val="D9E2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4511040" y="4507992"/>
            <a:ext cx="3139440" cy="914400"/>
          </a:xfrm>
          <a:prstGeom prst="rect">
            <a:avLst/>
          </a:prstGeom>
          <a:noFill/>
        </p:spPr>
        <p:txBody>
          <a:bodyPr wrap="square" lIns="45720" tIns="0" rIns="45720" bIns="0" anchor="t">
            <a:spAutoFit/>
          </a:bodyPr>
          <a:lstStyle/>
          <a:p>
            <a:pPr algn="l">
              <a:spcAft>
                <a:spcPts val="200"/>
              </a:spcAft>
            </a:pPr>
            <a:r>
              <a:rPr sz="1400" b="0" i="0">
                <a:solidFill>
                  <a:srgbClr val="5B6B80"/>
                </a:solidFill>
                <a:latin typeface="Calibri"/>
              </a:rPr>
              <a:t>Example: 20 qubits on 4 nodes</a:t>
            </a:r>
          </a:p>
          <a:p>
            <a:pPr algn="l">
              <a:spcAft>
                <a:spcPts val="600"/>
              </a:spcAft>
            </a:pPr>
            <a:r>
              <a:rPr sz="2600" b="1" i="0">
                <a:solidFill>
                  <a:srgbClr val="1B8A9A"/>
                </a:solidFill>
                <a:latin typeface="Calibri"/>
              </a:rPr>
              <a:t>30 EPRs, not 150</a:t>
            </a:r>
          </a:p>
        </p:txBody>
      </p:sp>
      <p:sp>
        <p:nvSpPr>
          <p:cNvPr id="8" name="Rounded Rectangle 7"/>
          <p:cNvSpPr/>
          <p:nvPr/>
        </p:nvSpPr>
        <p:spPr>
          <a:xfrm>
            <a:off x="8016239" y="4434840"/>
            <a:ext cx="3505200" cy="1051560"/>
          </a:xfrm>
          <a:prstGeom prst="roundRect">
            <a:avLst>
              <a:gd name="adj" fmla="val 6000"/>
            </a:avLst>
          </a:prstGeom>
          <a:solidFill>
            <a:srgbClr val="FFFFFF"/>
          </a:solidFill>
          <a:ln w="12700">
            <a:solidFill>
              <a:srgbClr val="D9E2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8199119" y="4507992"/>
            <a:ext cx="3139440" cy="914400"/>
          </a:xfrm>
          <a:prstGeom prst="rect">
            <a:avLst/>
          </a:prstGeom>
          <a:noFill/>
        </p:spPr>
        <p:txBody>
          <a:bodyPr wrap="square" lIns="45720" tIns="0" rIns="45720" bIns="0" anchor="t">
            <a:spAutoFit/>
          </a:bodyPr>
          <a:lstStyle/>
          <a:p>
            <a:pPr algn="l">
              <a:spcAft>
                <a:spcPts val="200"/>
              </a:spcAft>
            </a:pPr>
            <a:r>
              <a:rPr sz="1400" b="0" i="0">
                <a:solidFill>
                  <a:srgbClr val="5B6B80"/>
                </a:solidFill>
                <a:latin typeface="Calibri"/>
              </a:rPr>
              <a:t>Computing blocks, fully parallel</a:t>
            </a:r>
          </a:p>
          <a:p>
            <a:pPr algn="l">
              <a:spcAft>
                <a:spcPts val="600"/>
              </a:spcAft>
            </a:pPr>
            <a:r>
              <a:rPr sz="2600" b="1" i="0">
                <a:solidFill>
                  <a:srgbClr val="1B8A9A"/>
                </a:solidFill>
                <a:latin typeface="Courier New"/>
              </a:rPr>
              <a:t>2k − 1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5F8FB"/>
        </a:solidFill>
        <a:effectLst/>
      </p:bgPr>
    </p:bg>
    <p:spTree>
      <p:nvGrpSpPr>
        <p:cNvPr id="1" name=""/>
        <p:cNvGrpSpPr/>
        <p:nvPr/>
      </p:nvGrpSpPr>
      <p:grpSpPr>
        <a:xfrm>
          <a:off x="0" y="0"/>
          <a:ext cx="0" cy="0"/>
          <a:chOff x="0" y="0"/>
          <a:chExt cx="0" cy="0"/>
        </a:xfrm>
      </p:grpSpPr>
      <p:sp>
        <p:nvSpPr>
          <p:cNvPr id="2" name="Titulo"/>
          <p:cNvSpPr txBox="1"/>
          <p:nvPr/>
        </p:nvSpPr>
        <p:spPr>
          <a:xfrm>
            <a:off x="640080" y="457200"/>
            <a:ext cx="10881360" cy="868680"/>
          </a:xfrm>
          <a:prstGeom prst="rect">
            <a:avLst/>
          </a:prstGeom>
          <a:noFill/>
        </p:spPr>
        <p:txBody>
          <a:bodyPr wrap="square" lIns="45720" tIns="0" rIns="45720" bIns="0" anchor="t">
            <a:spAutoFit/>
          </a:bodyPr>
          <a:lstStyle/>
          <a:p>
            <a:pPr algn="l">
              <a:spcAft>
                <a:spcPts val="600"/>
              </a:spcAft>
            </a:pPr>
            <a:r>
              <a:rPr sz="3800" b="1" i="0">
                <a:solidFill>
                  <a:srgbClr val="1B2A41"/>
                </a:solidFill>
                <a:latin typeface="Calibri"/>
              </a:rPr>
              <a:t>Sweep, metrics and hardware</a:t>
            </a:r>
          </a:p>
        </p:txBody>
      </p:sp>
      <p:graphicFrame>
        <p:nvGraphicFramePr>
          <p:cNvPr id="3" name="Tabla parametros"/>
          <p:cNvGraphicFramePr>
            <a:graphicFrameLocks noGrp="1"/>
          </p:cNvGraphicFramePr>
          <p:nvPr/>
        </p:nvGraphicFramePr>
        <p:xfrm>
          <a:off x="640080" y="1554480"/>
          <a:ext cx="5486400" cy="3328416"/>
        </p:xfrm>
        <a:graphic>
          <a:graphicData uri="http://schemas.openxmlformats.org/drawingml/2006/table">
            <a:tbl>
              <a:tblPr>
                <a:tableStyleId>{5C22544A-7EE6-4342-B048-85BDC9FD1C3A}</a:tableStyleId>
              </a:tblPr>
              <a:tblGrid>
                <a:gridCol w="1975104">
                  <a:extLst>
                    <a:ext uri="{9D8B030D-6E8A-4147-A177-3AD203B41FA5}">
                      <a16:colId xmlns:a16="http://schemas.microsoft.com/office/drawing/2014/main" val="20000"/>
                    </a:ext>
                  </a:extLst>
                </a:gridCol>
                <a:gridCol w="3511296">
                  <a:extLst>
                    <a:ext uri="{9D8B030D-6E8A-4147-A177-3AD203B41FA5}">
                      <a16:colId xmlns:a16="http://schemas.microsoft.com/office/drawing/2014/main" val="20001"/>
                    </a:ext>
                  </a:extLst>
                </a:gridCol>
              </a:tblGrid>
              <a:tr h="475488">
                <a:tc>
                  <a:txBody>
                    <a:bodyPr/>
                    <a:lstStyle/>
                    <a:p>
                      <a:r>
                        <a:rPr sz="1800" b="1" i="0">
                          <a:solidFill>
                            <a:srgbClr val="FFFFFF"/>
                          </a:solidFill>
                          <a:latin typeface="Calibri"/>
                        </a:rPr>
                        <a:t>Parameter</a:t>
                      </a:r>
                    </a:p>
                  </a:txBody>
                  <a:tcPr marL="73152" marR="73152" marT="27432" marB="27432" anchor="ctr">
                    <a:solidFill>
                      <a:srgbClr val="1B2A41"/>
                    </a:solidFill>
                  </a:tcPr>
                </a:tc>
                <a:tc>
                  <a:txBody>
                    <a:bodyPr/>
                    <a:lstStyle/>
                    <a:p>
                      <a:r>
                        <a:rPr sz="1800" b="1" i="0">
                          <a:solidFill>
                            <a:srgbClr val="FFFFFF"/>
                          </a:solidFill>
                          <a:latin typeface="Calibri"/>
                        </a:rPr>
                        <a:t>Values</a:t>
                      </a:r>
                    </a:p>
                  </a:txBody>
                  <a:tcPr marL="73152" marR="73152" marT="27432" marB="27432" anchor="ctr">
                    <a:solidFill>
                      <a:srgbClr val="1B2A41"/>
                    </a:solidFill>
                  </a:tcPr>
                </a:tc>
                <a:extLst>
                  <a:ext uri="{0D108BD9-81ED-4DB2-BD59-A6C34878D82A}">
                    <a16:rowId xmlns:a16="http://schemas.microsoft.com/office/drawing/2014/main" val="10000"/>
                  </a:ext>
                </a:extLst>
              </a:tr>
              <a:tr h="475488">
                <a:tc>
                  <a:txBody>
                    <a:bodyPr/>
                    <a:lstStyle/>
                    <a:p>
                      <a:r>
                        <a:rPr sz="1800" b="1" i="0">
                          <a:solidFill>
                            <a:srgbClr val="1B2A41"/>
                          </a:solidFill>
                          <a:latin typeface="Calibri"/>
                        </a:rPr>
                        <a:t>Qubits n</a:t>
                      </a:r>
                    </a:p>
                  </a:txBody>
                  <a:tcPr marL="73152" marR="73152" marT="27432" marB="27432" anchor="ctr">
                    <a:solidFill>
                      <a:srgbClr val="FFFFFF"/>
                    </a:solidFill>
                  </a:tcPr>
                </a:tc>
                <a:tc>
                  <a:txBody>
                    <a:bodyPr/>
                    <a:lstStyle/>
                    <a:p>
                      <a:r>
                        <a:rPr sz="1800" b="0" i="0">
                          <a:solidFill>
                            <a:srgbClr val="1B2A41"/>
                          </a:solidFill>
                          <a:latin typeface="Calibri"/>
                        </a:rPr>
                        <a:t>4, 6, 8 … 20</a:t>
                      </a:r>
                    </a:p>
                  </a:txBody>
                  <a:tcPr marL="73152" marR="73152" marT="27432" marB="27432" anchor="ctr">
                    <a:solidFill>
                      <a:srgbClr val="FFFFFF"/>
                    </a:solidFill>
                  </a:tcPr>
                </a:tc>
                <a:extLst>
                  <a:ext uri="{0D108BD9-81ED-4DB2-BD59-A6C34878D82A}">
                    <a16:rowId xmlns:a16="http://schemas.microsoft.com/office/drawing/2014/main" val="10001"/>
                  </a:ext>
                </a:extLst>
              </a:tr>
              <a:tr h="475488">
                <a:tc>
                  <a:txBody>
                    <a:bodyPr/>
                    <a:lstStyle/>
                    <a:p>
                      <a:r>
                        <a:rPr sz="1800" b="1" i="0">
                          <a:solidFill>
                            <a:srgbClr val="1B2A41"/>
                          </a:solidFill>
                          <a:latin typeface="Calibri"/>
                        </a:rPr>
                        <a:t>Nodes k</a:t>
                      </a:r>
                    </a:p>
                  </a:txBody>
                  <a:tcPr marL="73152" marR="73152" marT="27432" marB="27432" anchor="ctr">
                    <a:solidFill>
                      <a:srgbClr val="F5F8FB"/>
                    </a:solidFill>
                  </a:tcPr>
                </a:tc>
                <a:tc>
                  <a:txBody>
                    <a:bodyPr/>
                    <a:lstStyle/>
                    <a:p>
                      <a:r>
                        <a:rPr sz="1800" b="0" i="0">
                          <a:solidFill>
                            <a:srgbClr val="1B2A41"/>
                          </a:solidFill>
                          <a:latin typeface="Calibri"/>
                        </a:rPr>
                        <a:t>1, 2, 4, 8</a:t>
                      </a:r>
                    </a:p>
                  </a:txBody>
                  <a:tcPr marL="73152" marR="73152" marT="27432" marB="27432" anchor="ctr">
                    <a:solidFill>
                      <a:srgbClr val="F5F8FB"/>
                    </a:solidFill>
                  </a:tcPr>
                </a:tc>
                <a:extLst>
                  <a:ext uri="{0D108BD9-81ED-4DB2-BD59-A6C34878D82A}">
                    <a16:rowId xmlns:a16="http://schemas.microsoft.com/office/drawing/2014/main" val="10002"/>
                  </a:ext>
                </a:extLst>
              </a:tr>
              <a:tr h="475488">
                <a:tc>
                  <a:txBody>
                    <a:bodyPr/>
                    <a:lstStyle/>
                    <a:p>
                      <a:r>
                        <a:rPr sz="1800" b="1" i="0">
                          <a:solidFill>
                            <a:srgbClr val="1B2A41"/>
                          </a:solidFill>
                          <a:latin typeface="Calibri"/>
                        </a:rPr>
                        <a:t>Phase θ</a:t>
                      </a:r>
                    </a:p>
                  </a:txBody>
                  <a:tcPr marL="73152" marR="73152" marT="27432" marB="27432" anchor="ctr">
                    <a:solidFill>
                      <a:srgbClr val="FFFFFF"/>
                    </a:solidFill>
                  </a:tcPr>
                </a:tc>
                <a:tc>
                  <a:txBody>
                    <a:bodyPr/>
                    <a:lstStyle/>
                    <a:p>
                      <a:r>
                        <a:rPr sz="1800" b="0" i="0">
                          <a:solidFill>
                            <a:srgbClr val="1B2A41"/>
                          </a:solidFill>
                          <a:latin typeface="Calibri"/>
                        </a:rPr>
                        <a:t>0.0, 0.33, 0.66 (averaged)</a:t>
                      </a:r>
                    </a:p>
                  </a:txBody>
                  <a:tcPr marL="73152" marR="73152" marT="27432" marB="27432" anchor="ctr">
                    <a:solidFill>
                      <a:srgbClr val="FFFFFF"/>
                    </a:solidFill>
                  </a:tcPr>
                </a:tc>
                <a:extLst>
                  <a:ext uri="{0D108BD9-81ED-4DB2-BD59-A6C34878D82A}">
                    <a16:rowId xmlns:a16="http://schemas.microsoft.com/office/drawing/2014/main" val="10003"/>
                  </a:ext>
                </a:extLst>
              </a:tr>
              <a:tr h="475488">
                <a:tc>
                  <a:txBody>
                    <a:bodyPr/>
                    <a:lstStyle/>
                    <a:p>
                      <a:r>
                        <a:rPr sz="1800" b="1" i="0">
                          <a:solidFill>
                            <a:srgbClr val="1B2A41"/>
                          </a:solidFill>
                          <a:latin typeface="Calibri"/>
                        </a:rPr>
                        <a:t>Shots</a:t>
                      </a:r>
                    </a:p>
                  </a:txBody>
                  <a:tcPr marL="73152" marR="73152" marT="27432" marB="27432" anchor="ctr">
                    <a:solidFill>
                      <a:srgbClr val="F5F8FB"/>
                    </a:solidFill>
                  </a:tcPr>
                </a:tc>
                <a:tc>
                  <a:txBody>
                    <a:bodyPr/>
                    <a:lstStyle/>
                    <a:p>
                      <a:r>
                        <a:rPr sz="1800" b="0" i="0">
                          <a:solidFill>
                            <a:srgbClr val="1B2A41"/>
                          </a:solidFill>
                          <a:latin typeface="Calibri"/>
                        </a:rPr>
                        <a:t>100</a:t>
                      </a:r>
                    </a:p>
                  </a:txBody>
                  <a:tcPr marL="73152" marR="73152" marT="27432" marB="27432" anchor="ctr">
                    <a:solidFill>
                      <a:srgbClr val="F5F8FB"/>
                    </a:solidFill>
                  </a:tcPr>
                </a:tc>
                <a:extLst>
                  <a:ext uri="{0D108BD9-81ED-4DB2-BD59-A6C34878D82A}">
                    <a16:rowId xmlns:a16="http://schemas.microsoft.com/office/drawing/2014/main" val="10004"/>
                  </a:ext>
                </a:extLst>
              </a:tr>
              <a:tr h="475488">
                <a:tc>
                  <a:txBody>
                    <a:bodyPr/>
                    <a:lstStyle/>
                    <a:p>
                      <a:r>
                        <a:rPr sz="1800" b="1" i="0">
                          <a:solidFill>
                            <a:srgbClr val="1B2A41"/>
                          </a:solidFill>
                          <a:latin typeface="Calibri"/>
                        </a:rPr>
                        <a:t>Topology</a:t>
                      </a:r>
                    </a:p>
                  </a:txBody>
                  <a:tcPr marL="73152" marR="73152" marT="27432" marB="27432" anchor="ctr">
                    <a:solidFill>
                      <a:srgbClr val="FFFFFF"/>
                    </a:solidFill>
                  </a:tcPr>
                </a:tc>
                <a:tc>
                  <a:txBody>
                    <a:bodyPr/>
                    <a:lstStyle/>
                    <a:p>
                      <a:r>
                        <a:rPr sz="1800" b="0" i="0">
                          <a:solidFill>
                            <a:srgbClr val="1B2A41"/>
                          </a:solidFill>
                          <a:latin typeface="Calibri"/>
                        </a:rPr>
                        <a:t>All-to-all</a:t>
                      </a:r>
                    </a:p>
                  </a:txBody>
                  <a:tcPr marL="73152" marR="73152" marT="27432" marB="27432" anchor="ctr">
                    <a:solidFill>
                      <a:srgbClr val="FFFFFF"/>
                    </a:solidFill>
                  </a:tcPr>
                </a:tc>
                <a:extLst>
                  <a:ext uri="{0D108BD9-81ED-4DB2-BD59-A6C34878D82A}">
                    <a16:rowId xmlns:a16="http://schemas.microsoft.com/office/drawing/2014/main" val="10005"/>
                  </a:ext>
                </a:extLst>
              </a:tr>
              <a:tr h="475488">
                <a:tc>
                  <a:txBody>
                    <a:bodyPr/>
                    <a:lstStyle/>
                    <a:p>
                      <a:r>
                        <a:rPr sz="1800" b="1" i="0">
                          <a:solidFill>
                            <a:srgbClr val="1B2A41"/>
                          </a:solidFill>
                          <a:latin typeface="Calibri"/>
                        </a:rPr>
                        <a:t>Partition</a:t>
                      </a:r>
                    </a:p>
                  </a:txBody>
                  <a:tcPr marL="73152" marR="73152" marT="27432" marB="27432" anchor="ctr">
                    <a:solidFill>
                      <a:srgbClr val="F5F8FB"/>
                    </a:solidFill>
                  </a:tcPr>
                </a:tc>
                <a:tc>
                  <a:txBody>
                    <a:bodyPr/>
                    <a:lstStyle/>
                    <a:p>
                      <a:r>
                        <a:rPr sz="1800" b="0" i="0">
                          <a:solidFill>
                            <a:srgbClr val="1B2A41"/>
                          </a:solidFill>
                          <a:latin typeface="Calibri"/>
                        </a:rPr>
                        <a:t>Even, remainder on last node</a:t>
                      </a:r>
                    </a:p>
                  </a:txBody>
                  <a:tcPr marL="73152" marR="73152" marT="27432" marB="27432" anchor="ctr">
                    <a:solidFill>
                      <a:srgbClr val="F5F8FB"/>
                    </a:solidFill>
                  </a:tcPr>
                </a:tc>
                <a:extLst>
                  <a:ext uri="{0D108BD9-81ED-4DB2-BD59-A6C34878D82A}">
                    <a16:rowId xmlns:a16="http://schemas.microsoft.com/office/drawing/2014/main" val="10006"/>
                  </a:ext>
                </a:extLst>
              </a:tr>
            </a:tbl>
          </a:graphicData>
        </a:graphic>
      </p:graphicFrame>
      <p:sp>
        <p:nvSpPr>
          <p:cNvPr id="4" name="Rounded Rectangle 3"/>
          <p:cNvSpPr/>
          <p:nvPr/>
        </p:nvSpPr>
        <p:spPr>
          <a:xfrm>
            <a:off x="6400800" y="1554480"/>
            <a:ext cx="5120640" cy="2057400"/>
          </a:xfrm>
          <a:prstGeom prst="roundRect">
            <a:avLst>
              <a:gd name="adj" fmla="val 6000"/>
            </a:avLst>
          </a:prstGeom>
          <a:solidFill>
            <a:srgbClr val="FFFFFF"/>
          </a:solidFill>
          <a:ln w="12700">
            <a:solidFill>
              <a:srgbClr val="D9E2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583680" y="1691640"/>
            <a:ext cx="4754880" cy="1828800"/>
          </a:xfrm>
          <a:prstGeom prst="rect">
            <a:avLst/>
          </a:prstGeom>
          <a:noFill/>
        </p:spPr>
        <p:txBody>
          <a:bodyPr wrap="square" lIns="45720" tIns="0" rIns="45720" bIns="0" anchor="t">
            <a:spAutoFit/>
          </a:bodyPr>
          <a:lstStyle/>
          <a:p>
            <a:pPr algn="l">
              <a:spcAft>
                <a:spcPts val="800"/>
              </a:spcAft>
            </a:pPr>
            <a:r>
              <a:rPr sz="2200" b="1" i="0">
                <a:solidFill>
                  <a:srgbClr val="1B8A9A"/>
                </a:solidFill>
                <a:latin typeface="Calibri"/>
              </a:rPr>
              <a:t>Metrics</a:t>
            </a:r>
          </a:p>
          <a:p>
            <a:pPr algn="l">
              <a:spcAft>
                <a:spcPts val="600"/>
              </a:spcAft>
            </a:pPr>
            <a:r>
              <a:rPr sz="1600" b="0" i="0">
                <a:solidFill>
                  <a:srgbClr val="1B2A41"/>
                </a:solidFill>
                <a:latin typeface="Calibri"/>
              </a:rPr>
              <a:t>Execution time (Python time) and peak memory (tracemalloc)</a:t>
            </a:r>
          </a:p>
          <a:p>
            <a:pPr algn="l">
              <a:spcAft>
                <a:spcPts val="400"/>
              </a:spcAft>
            </a:pPr>
            <a:r>
              <a:rPr sz="1600" b="0" i="0">
                <a:solidFill>
                  <a:srgbClr val="1B2A41"/>
                </a:solidFill>
                <a:latin typeface="Calibri"/>
              </a:rPr>
              <a:t>Classical fidelity against the monolithic run:</a:t>
            </a:r>
          </a:p>
          <a:p>
            <a:pPr algn="l">
              <a:spcAft>
                <a:spcPts val="600"/>
              </a:spcAft>
            </a:pPr>
            <a:r>
              <a:rPr sz="2200" b="1" i="0">
                <a:solidFill>
                  <a:srgbClr val="1B8A9A"/>
                </a:solidFill>
                <a:latin typeface="Calibri"/>
              </a:rPr>
              <a:t>F = Σᵢ √(pᵢ qᵢ)</a:t>
            </a:r>
          </a:p>
        </p:txBody>
      </p:sp>
      <p:sp>
        <p:nvSpPr>
          <p:cNvPr id="6" name="Rounded Rectangle 5"/>
          <p:cNvSpPr/>
          <p:nvPr/>
        </p:nvSpPr>
        <p:spPr>
          <a:xfrm>
            <a:off x="6400800" y="3794760"/>
            <a:ext cx="5120640" cy="1645920"/>
          </a:xfrm>
          <a:prstGeom prst="roundRect">
            <a:avLst>
              <a:gd name="adj" fmla="val 6000"/>
            </a:avLst>
          </a:prstGeom>
          <a:solidFill>
            <a:srgbClr val="1B2A4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583680" y="3931920"/>
            <a:ext cx="4754880" cy="1463040"/>
          </a:xfrm>
          <a:prstGeom prst="rect">
            <a:avLst/>
          </a:prstGeom>
          <a:noFill/>
        </p:spPr>
        <p:txBody>
          <a:bodyPr wrap="square" lIns="45720" tIns="0" rIns="45720" bIns="0" anchor="t">
            <a:spAutoFit/>
          </a:bodyPr>
          <a:lstStyle/>
          <a:p>
            <a:pPr algn="l">
              <a:spcAft>
                <a:spcPts val="600"/>
              </a:spcAft>
            </a:pPr>
            <a:r>
              <a:rPr sz="2200" b="1" i="0">
                <a:solidFill>
                  <a:srgbClr val="7FD0DA"/>
                </a:solidFill>
                <a:latin typeface="Calibri"/>
              </a:rPr>
              <a:t>QMIO cluster, CESGA</a:t>
            </a:r>
          </a:p>
          <a:p>
            <a:pPr algn="l">
              <a:spcAft>
                <a:spcPts val="600"/>
              </a:spcAft>
            </a:pPr>
            <a:r>
              <a:rPr sz="1600" b="0" i="0">
                <a:solidFill>
                  <a:srgbClr val="FFFFFF"/>
                </a:solidFill>
                <a:latin typeface="Calibri"/>
              </a:rPr>
              <a:t>2× Xeon Ice Lake 8352Y per node, 64 cores, 256 GB RAM. One core and 4 GB per run, then 1–8 cores. 24 h walltime.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5F8FB"/>
        </a:solidFill>
        <a:effectLst/>
      </p:bgPr>
    </p:bg>
    <p:spTree>
      <p:nvGrpSpPr>
        <p:cNvPr id="1" name=""/>
        <p:cNvGrpSpPr/>
        <p:nvPr/>
      </p:nvGrpSpPr>
      <p:grpSpPr>
        <a:xfrm>
          <a:off x="0" y="0"/>
          <a:ext cx="0" cy="0"/>
          <a:chOff x="0" y="0"/>
          <a:chExt cx="0" cy="0"/>
        </a:xfrm>
      </p:grpSpPr>
      <p:sp>
        <p:nvSpPr>
          <p:cNvPr id="2" name="Titulo"/>
          <p:cNvSpPr txBox="1"/>
          <p:nvPr/>
        </p:nvSpPr>
        <p:spPr>
          <a:xfrm>
            <a:off x="640080" y="457200"/>
            <a:ext cx="10881360" cy="868680"/>
          </a:xfrm>
          <a:prstGeom prst="rect">
            <a:avLst/>
          </a:prstGeom>
          <a:noFill/>
        </p:spPr>
        <p:txBody>
          <a:bodyPr wrap="square" lIns="45720" tIns="0" rIns="45720" bIns="0" anchor="t">
            <a:spAutoFit/>
          </a:bodyPr>
          <a:lstStyle/>
          <a:p>
            <a:pPr algn="l">
              <a:spcAft>
                <a:spcPts val="600"/>
              </a:spcAft>
            </a:pPr>
            <a:r>
              <a:rPr sz="3800" b="1" i="0">
                <a:solidFill>
                  <a:srgbClr val="1B2A41"/>
                </a:solidFill>
                <a:latin typeface="Calibri"/>
              </a:rPr>
              <a:t>One YAML file drives the whole sweep</a:t>
            </a:r>
          </a:p>
        </p:txBody>
      </p:sp>
      <p:sp>
        <p:nvSpPr>
          <p:cNvPr id="3" name="Rounded Rectangle 2"/>
          <p:cNvSpPr/>
          <p:nvPr/>
        </p:nvSpPr>
        <p:spPr>
          <a:xfrm>
            <a:off x="640080" y="1463040"/>
            <a:ext cx="3505200" cy="1600200"/>
          </a:xfrm>
          <a:prstGeom prst="roundRect">
            <a:avLst>
              <a:gd name="adj" fmla="val 6000"/>
            </a:avLst>
          </a:prstGeom>
          <a:solidFill>
            <a:srgbClr val="FFFFFF"/>
          </a:solidFill>
          <a:ln w="12700">
            <a:solidFill>
              <a:srgbClr val="D9E2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822959" y="1600200"/>
            <a:ext cx="3139440" cy="1371600"/>
          </a:xfrm>
          <a:prstGeom prst="rect">
            <a:avLst/>
          </a:prstGeom>
          <a:noFill/>
        </p:spPr>
        <p:txBody>
          <a:bodyPr wrap="square" lIns="45720" tIns="0" rIns="45720" bIns="0" anchor="t">
            <a:spAutoFit/>
          </a:bodyPr>
          <a:lstStyle/>
          <a:p>
            <a:pPr algn="l">
              <a:spcAft>
                <a:spcPts val="400"/>
              </a:spcAft>
            </a:pPr>
            <a:r>
              <a:rPr sz="1400" b="1" i="0">
                <a:solidFill>
                  <a:srgbClr val="1B8A9A"/>
                </a:solidFill>
                <a:latin typeface="Calibri"/>
              </a:rPr>
              <a:t>01 · configure</a:t>
            </a:r>
          </a:p>
          <a:p>
            <a:pPr algn="l">
              <a:spcAft>
                <a:spcPts val="600"/>
              </a:spcAft>
            </a:pPr>
            <a:r>
              <a:rPr sz="1300" b="1" i="0">
                <a:solidFill>
                  <a:srgbClr val="1B2A41"/>
                </a:solidFill>
                <a:latin typeface="Courier New"/>
              </a:rPr>
              <a:t>sweep_params.yaml</a:t>
            </a:r>
          </a:p>
          <a:p>
            <a:pPr algn="l">
              <a:spcAft>
                <a:spcPts val="600"/>
              </a:spcAft>
            </a:pPr>
            <a:r>
              <a:rPr sz="1500" b="0" i="0">
                <a:solidFill>
                  <a:srgbClr val="5B6B80"/>
                </a:solidFill>
                <a:latin typeface="Calibri"/>
              </a:rPr>
              <a:t>Ranges for n, k, θ and the emulators to run.</a:t>
            </a:r>
          </a:p>
        </p:txBody>
      </p:sp>
      <p:sp>
        <p:nvSpPr>
          <p:cNvPr id="5" name="Rounded Rectangle 4"/>
          <p:cNvSpPr/>
          <p:nvPr/>
        </p:nvSpPr>
        <p:spPr>
          <a:xfrm>
            <a:off x="4328160" y="1463040"/>
            <a:ext cx="3505200" cy="1600200"/>
          </a:xfrm>
          <a:prstGeom prst="roundRect">
            <a:avLst>
              <a:gd name="adj" fmla="val 6000"/>
            </a:avLst>
          </a:prstGeom>
          <a:solidFill>
            <a:srgbClr val="FFFFFF"/>
          </a:solidFill>
          <a:ln w="12700">
            <a:solidFill>
              <a:srgbClr val="D9E2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4511040" y="1600200"/>
            <a:ext cx="3139440" cy="1371600"/>
          </a:xfrm>
          <a:prstGeom prst="rect">
            <a:avLst/>
          </a:prstGeom>
          <a:noFill/>
        </p:spPr>
        <p:txBody>
          <a:bodyPr wrap="square" lIns="45720" tIns="0" rIns="45720" bIns="0" anchor="t">
            <a:spAutoFit/>
          </a:bodyPr>
          <a:lstStyle/>
          <a:p>
            <a:pPr algn="l">
              <a:spcAft>
                <a:spcPts val="400"/>
              </a:spcAft>
            </a:pPr>
            <a:r>
              <a:rPr sz="1400" b="1" i="0">
                <a:solidFill>
                  <a:srgbClr val="1B8A9A"/>
                </a:solidFill>
                <a:latin typeface="Calibri"/>
              </a:rPr>
              <a:t>02 · generate</a:t>
            </a:r>
          </a:p>
          <a:p>
            <a:pPr algn="l">
              <a:spcAft>
                <a:spcPts val="600"/>
              </a:spcAft>
            </a:pPr>
            <a:r>
              <a:rPr sz="1300" b="1" i="0">
                <a:solidFill>
                  <a:srgbClr val="1B2A41"/>
                </a:solidFill>
                <a:latin typeface="Courier New"/>
              </a:rPr>
              <a:t>job_creator.py</a:t>
            </a:r>
          </a:p>
          <a:p>
            <a:pPr algn="l">
              <a:spcAft>
                <a:spcPts val="600"/>
              </a:spcAft>
            </a:pPr>
            <a:r>
              <a:rPr sz="1500" b="0" i="0">
                <a:solidFill>
                  <a:srgbClr val="5B6B80"/>
                </a:solidFill>
                <a:latin typeface="Calibri"/>
              </a:rPr>
              <a:t>One SLURM script per emulator and parameter combination.</a:t>
            </a:r>
          </a:p>
        </p:txBody>
      </p:sp>
      <p:sp>
        <p:nvSpPr>
          <p:cNvPr id="7" name="Rounded Rectangle 6"/>
          <p:cNvSpPr/>
          <p:nvPr/>
        </p:nvSpPr>
        <p:spPr>
          <a:xfrm>
            <a:off x="8016239" y="1463040"/>
            <a:ext cx="3505200" cy="1600200"/>
          </a:xfrm>
          <a:prstGeom prst="roundRect">
            <a:avLst>
              <a:gd name="adj" fmla="val 6000"/>
            </a:avLst>
          </a:prstGeom>
          <a:solidFill>
            <a:srgbClr val="FFFFFF"/>
          </a:solidFill>
          <a:ln w="12700">
            <a:solidFill>
              <a:srgbClr val="D9E2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199119" y="1600200"/>
            <a:ext cx="3139440" cy="1371600"/>
          </a:xfrm>
          <a:prstGeom prst="rect">
            <a:avLst/>
          </a:prstGeom>
          <a:noFill/>
        </p:spPr>
        <p:txBody>
          <a:bodyPr wrap="square" lIns="45720" tIns="0" rIns="45720" bIns="0" anchor="t">
            <a:spAutoFit/>
          </a:bodyPr>
          <a:lstStyle/>
          <a:p>
            <a:pPr algn="l">
              <a:spcAft>
                <a:spcPts val="400"/>
              </a:spcAft>
            </a:pPr>
            <a:r>
              <a:rPr sz="1400" b="1" i="0">
                <a:solidFill>
                  <a:srgbClr val="1B8A9A"/>
                </a:solidFill>
                <a:latin typeface="Calibri"/>
              </a:rPr>
              <a:t>03 · template</a:t>
            </a:r>
          </a:p>
          <a:p>
            <a:pPr algn="l">
              <a:spcAft>
                <a:spcPts val="600"/>
              </a:spcAft>
            </a:pPr>
            <a:r>
              <a:rPr sz="1300" b="1" i="0">
                <a:solidFill>
                  <a:srgbClr val="1B2A41"/>
                </a:solidFill>
                <a:latin typeface="Courier New"/>
              </a:rPr>
              <a:t>slurm_template_multinode.sh</a:t>
            </a:r>
          </a:p>
          <a:p>
            <a:pPr algn="l">
              <a:spcAft>
                <a:spcPts val="600"/>
              </a:spcAft>
            </a:pPr>
            <a:r>
              <a:rPr sz="1500" b="0" i="0">
                <a:solidFill>
                  <a:srgbClr val="5B6B80"/>
                </a:solidFill>
                <a:latin typeface="Calibri"/>
              </a:rPr>
              <a:t>Same resources and environment setup for every run.</a:t>
            </a:r>
          </a:p>
        </p:txBody>
      </p:sp>
      <p:sp>
        <p:nvSpPr>
          <p:cNvPr id="9" name="Rounded Rectangle 8"/>
          <p:cNvSpPr/>
          <p:nvPr/>
        </p:nvSpPr>
        <p:spPr>
          <a:xfrm>
            <a:off x="640080" y="3246120"/>
            <a:ext cx="3505200" cy="1600200"/>
          </a:xfrm>
          <a:prstGeom prst="roundRect">
            <a:avLst>
              <a:gd name="adj" fmla="val 6000"/>
            </a:avLst>
          </a:prstGeom>
          <a:solidFill>
            <a:srgbClr val="FFFFFF"/>
          </a:solidFill>
          <a:ln w="12700">
            <a:solidFill>
              <a:srgbClr val="D9E2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22959" y="3383279"/>
            <a:ext cx="3139440" cy="1371600"/>
          </a:xfrm>
          <a:prstGeom prst="rect">
            <a:avLst/>
          </a:prstGeom>
          <a:noFill/>
        </p:spPr>
        <p:txBody>
          <a:bodyPr wrap="square" lIns="45720" tIns="0" rIns="45720" bIns="0" anchor="t">
            <a:spAutoFit/>
          </a:bodyPr>
          <a:lstStyle/>
          <a:p>
            <a:pPr algn="l">
              <a:spcAft>
                <a:spcPts val="400"/>
              </a:spcAft>
            </a:pPr>
            <a:r>
              <a:rPr sz="1400" b="1" i="0">
                <a:solidFill>
                  <a:srgbClr val="1B8A9A"/>
                </a:solidFill>
                <a:latin typeface="Calibri"/>
              </a:rPr>
              <a:t>04 · submit</a:t>
            </a:r>
          </a:p>
          <a:p>
            <a:pPr algn="l">
              <a:spcAft>
                <a:spcPts val="600"/>
              </a:spcAft>
            </a:pPr>
            <a:r>
              <a:rPr sz="1300" b="1" i="0">
                <a:solidFill>
                  <a:srgbClr val="1B2A41"/>
                </a:solidFill>
                <a:latin typeface="Courier New"/>
              </a:rPr>
              <a:t>job_submit_all.sh</a:t>
            </a:r>
          </a:p>
          <a:p>
            <a:pPr algn="l">
              <a:spcAft>
                <a:spcPts val="600"/>
              </a:spcAft>
            </a:pPr>
            <a:r>
              <a:rPr sz="1500" b="0" i="0">
                <a:solidFill>
                  <a:srgbClr val="5B6B80"/>
                </a:solidFill>
                <a:latin typeface="Calibri"/>
              </a:rPr>
              <a:t>Or job_submit_one.sh for targeted tests.</a:t>
            </a:r>
          </a:p>
        </p:txBody>
      </p:sp>
      <p:sp>
        <p:nvSpPr>
          <p:cNvPr id="11" name="Rounded Rectangle 10"/>
          <p:cNvSpPr/>
          <p:nvPr/>
        </p:nvSpPr>
        <p:spPr>
          <a:xfrm>
            <a:off x="4328160" y="3246120"/>
            <a:ext cx="3505200" cy="1600200"/>
          </a:xfrm>
          <a:prstGeom prst="roundRect">
            <a:avLst>
              <a:gd name="adj" fmla="val 6000"/>
            </a:avLst>
          </a:prstGeom>
          <a:solidFill>
            <a:srgbClr val="FFFFFF"/>
          </a:solidFill>
          <a:ln w="12700">
            <a:solidFill>
              <a:srgbClr val="D9E2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4511040" y="3383279"/>
            <a:ext cx="3139440" cy="1371600"/>
          </a:xfrm>
          <a:prstGeom prst="rect">
            <a:avLst/>
          </a:prstGeom>
          <a:noFill/>
        </p:spPr>
        <p:txBody>
          <a:bodyPr wrap="square" lIns="45720" tIns="0" rIns="45720" bIns="0" anchor="t">
            <a:spAutoFit/>
          </a:bodyPr>
          <a:lstStyle/>
          <a:p>
            <a:pPr algn="l">
              <a:spcAft>
                <a:spcPts val="400"/>
              </a:spcAft>
            </a:pPr>
            <a:r>
              <a:rPr sz="1400" b="1" i="0">
                <a:solidFill>
                  <a:srgbClr val="1B8A9A"/>
                </a:solidFill>
                <a:latin typeface="Calibri"/>
              </a:rPr>
              <a:t>05 · run</a:t>
            </a:r>
          </a:p>
          <a:p>
            <a:pPr algn="l">
              <a:spcAft>
                <a:spcPts val="600"/>
              </a:spcAft>
            </a:pPr>
            <a:r>
              <a:rPr sz="1300" b="1" i="0">
                <a:solidFill>
                  <a:srgbClr val="1B2A41"/>
                </a:solidFill>
                <a:latin typeface="Courier New"/>
              </a:rPr>
              <a:t>emulators/*/env/*.yml</a:t>
            </a:r>
          </a:p>
          <a:p>
            <a:pPr algn="l">
              <a:spcAft>
                <a:spcPts val="600"/>
              </a:spcAft>
            </a:pPr>
            <a:r>
              <a:rPr sz="1500" b="0" i="0">
                <a:solidFill>
                  <a:srgbClr val="5B6B80"/>
                </a:solidFill>
                <a:latin typeface="Calibri"/>
              </a:rPr>
              <a:t>One pinned conda environment per emulator.</a:t>
            </a:r>
          </a:p>
        </p:txBody>
      </p:sp>
      <p:sp>
        <p:nvSpPr>
          <p:cNvPr id="13" name="Rounded Rectangle 12"/>
          <p:cNvSpPr/>
          <p:nvPr/>
        </p:nvSpPr>
        <p:spPr>
          <a:xfrm>
            <a:off x="8016239" y="3246120"/>
            <a:ext cx="3505200" cy="1600200"/>
          </a:xfrm>
          <a:prstGeom prst="roundRect">
            <a:avLst>
              <a:gd name="adj" fmla="val 6000"/>
            </a:avLst>
          </a:prstGeom>
          <a:solidFill>
            <a:srgbClr val="FFFFFF"/>
          </a:solidFill>
          <a:ln w="12700">
            <a:solidFill>
              <a:srgbClr val="D9E2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8199119" y="3383279"/>
            <a:ext cx="3139440" cy="1371600"/>
          </a:xfrm>
          <a:prstGeom prst="rect">
            <a:avLst/>
          </a:prstGeom>
          <a:noFill/>
        </p:spPr>
        <p:txBody>
          <a:bodyPr wrap="square" lIns="45720" tIns="0" rIns="45720" bIns="0" anchor="t">
            <a:spAutoFit/>
          </a:bodyPr>
          <a:lstStyle/>
          <a:p>
            <a:pPr algn="l">
              <a:spcAft>
                <a:spcPts val="400"/>
              </a:spcAft>
            </a:pPr>
            <a:r>
              <a:rPr sz="1400" b="1" i="0">
                <a:solidFill>
                  <a:srgbClr val="1B8A9A"/>
                </a:solidFill>
                <a:latin typeface="Calibri"/>
              </a:rPr>
              <a:t>06 · analyse</a:t>
            </a:r>
          </a:p>
          <a:p>
            <a:pPr algn="l">
              <a:spcAft>
                <a:spcPts val="600"/>
              </a:spcAft>
            </a:pPr>
            <a:r>
              <a:rPr sz="1300" b="1" i="0">
                <a:solidFill>
                  <a:srgbClr val="1B2A41"/>
                </a:solidFill>
                <a:latin typeface="Courier New"/>
              </a:rPr>
              <a:t>plot_results.py</a:t>
            </a:r>
          </a:p>
          <a:p>
            <a:pPr algn="l">
              <a:spcAft>
                <a:spcPts val="600"/>
              </a:spcAft>
            </a:pPr>
            <a:r>
              <a:rPr sz="1500" b="0" i="0">
                <a:solidFill>
                  <a:srgbClr val="5B6B80"/>
                </a:solidFill>
                <a:latin typeface="Calibri"/>
              </a:rPr>
              <a:t>Parses results/ and draws every figure in this talk.</a:t>
            </a:r>
          </a:p>
        </p:txBody>
      </p:sp>
      <p:sp>
        <p:nvSpPr>
          <p:cNvPr id="15" name="TextBox 14"/>
          <p:cNvSpPr txBox="1"/>
          <p:nvPr/>
        </p:nvSpPr>
        <p:spPr>
          <a:xfrm>
            <a:off x="640080" y="5120640"/>
            <a:ext cx="10881360" cy="411480"/>
          </a:xfrm>
          <a:prstGeom prst="rect">
            <a:avLst/>
          </a:prstGeom>
          <a:noFill/>
        </p:spPr>
        <p:txBody>
          <a:bodyPr wrap="square" lIns="45720" tIns="0" rIns="45720" bIns="0" anchor="t">
            <a:spAutoFit/>
          </a:bodyPr>
          <a:lstStyle/>
          <a:p>
            <a:pPr algn="l">
              <a:spcAft>
                <a:spcPts val="600"/>
              </a:spcAft>
            </a:pPr>
            <a:r>
              <a:rPr sz="1800" b="1" i="0">
                <a:solidFill>
                  <a:srgbClr val="1B2A41"/>
                </a:solidFill>
                <a:latin typeface="Calibri"/>
              </a:rPr>
              <a:t>Emulated quantum nodes live inside one compute node: </a:t>
            </a:r>
            <a:r>
              <a:rPr sz="1800" b="0" i="0">
                <a:solidFill>
                  <a:srgbClr val="1B2A41"/>
                </a:solidFill>
                <a:latin typeface="Calibri"/>
              </a:rPr>
              <a:t>the cluster’s interconnect is never used.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5F8FB"/>
        </a:solidFill>
        <a:effectLst/>
      </p:bgPr>
    </p:bg>
    <p:spTree>
      <p:nvGrpSpPr>
        <p:cNvPr id="1" name=""/>
        <p:cNvGrpSpPr/>
        <p:nvPr/>
      </p:nvGrpSpPr>
      <p:grpSpPr>
        <a:xfrm>
          <a:off x="0" y="0"/>
          <a:ext cx="0" cy="0"/>
          <a:chOff x="0" y="0"/>
          <a:chExt cx="0" cy="0"/>
        </a:xfrm>
      </p:grpSpPr>
      <p:sp>
        <p:nvSpPr>
          <p:cNvPr id="2" name="Titulo"/>
          <p:cNvSpPr txBox="1"/>
          <p:nvPr/>
        </p:nvSpPr>
        <p:spPr>
          <a:xfrm>
            <a:off x="640080" y="457200"/>
            <a:ext cx="10881360" cy="868680"/>
          </a:xfrm>
          <a:prstGeom prst="rect">
            <a:avLst/>
          </a:prstGeom>
          <a:noFill/>
        </p:spPr>
        <p:txBody>
          <a:bodyPr wrap="square" lIns="45720" tIns="0" rIns="45720" bIns="0" anchor="t">
            <a:spAutoFit/>
          </a:bodyPr>
          <a:lstStyle/>
          <a:p>
            <a:pPr algn="l">
              <a:spcAft>
                <a:spcPts val="600"/>
              </a:spcAft>
            </a:pPr>
            <a:r>
              <a:rPr sz="3800" b="1" i="0">
                <a:solidFill>
                  <a:srgbClr val="1B2A41"/>
                </a:solidFill>
                <a:latin typeface="Calibri"/>
              </a:rPr>
              <a:t>Execution time</a:t>
            </a:r>
          </a:p>
        </p:txBody>
      </p:sp>
      <p:pic>
        <p:nvPicPr>
          <p:cNvPr id="3" name="Figura tiempo" descr="Log-scale execution time versus qubits for the four emulators at 1, 2, 4 and 8 nodes"/>
          <p:cNvPicPr>
            <a:picLocks noChangeAspect="1"/>
          </p:cNvPicPr>
          <p:nvPr/>
        </p:nvPicPr>
        <p:blipFill>
          <a:blip r:embed="rId3"/>
          <a:stretch>
            <a:fillRect/>
          </a:stretch>
        </p:blipFill>
        <p:spPr>
          <a:xfrm>
            <a:off x="402868" y="1371600"/>
            <a:ext cx="4615840" cy="4434114"/>
          </a:xfrm>
          <a:prstGeom prst="rect">
            <a:avLst/>
          </a:prstGeom>
        </p:spPr>
      </p:pic>
      <p:sp>
        <p:nvSpPr>
          <p:cNvPr id="4" name="Rectangle 3"/>
          <p:cNvSpPr/>
          <p:nvPr/>
        </p:nvSpPr>
        <p:spPr>
          <a:xfrm>
            <a:off x="5257800" y="1572768"/>
            <a:ext cx="411480" cy="73152"/>
          </a:xfrm>
          <a:prstGeom prst="rect">
            <a:avLst/>
          </a:prstGeom>
          <a:solidFill>
            <a:srgbClr val="5B3C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760720" y="1463040"/>
            <a:ext cx="1737360" cy="310896"/>
          </a:xfrm>
          <a:prstGeom prst="rect">
            <a:avLst/>
          </a:prstGeom>
          <a:noFill/>
        </p:spPr>
        <p:txBody>
          <a:bodyPr wrap="square" lIns="45720" tIns="0" rIns="45720" bIns="0" anchor="ctr">
            <a:spAutoFit/>
          </a:bodyPr>
          <a:lstStyle/>
          <a:p>
            <a:pPr algn="l">
              <a:spcAft>
                <a:spcPts val="600"/>
              </a:spcAft>
            </a:pPr>
            <a:r>
              <a:rPr sz="1500" b="0" i="0">
                <a:solidFill>
                  <a:srgbClr val="1B2A41"/>
                </a:solidFill>
                <a:latin typeface="Calibri"/>
              </a:rPr>
              <a:t>Qiskit Aer</a:t>
            </a:r>
          </a:p>
        </p:txBody>
      </p:sp>
      <p:sp>
        <p:nvSpPr>
          <p:cNvPr id="6" name="Rectangle 5"/>
          <p:cNvSpPr/>
          <p:nvPr/>
        </p:nvSpPr>
        <p:spPr>
          <a:xfrm>
            <a:off x="7635240" y="1572768"/>
            <a:ext cx="411480" cy="73152"/>
          </a:xfrm>
          <a:prstGeom prst="rect">
            <a:avLst/>
          </a:prstGeom>
          <a:solidFill>
            <a:srgbClr val="1F4E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138160" y="1463040"/>
            <a:ext cx="1737360" cy="310896"/>
          </a:xfrm>
          <a:prstGeom prst="rect">
            <a:avLst/>
          </a:prstGeom>
          <a:noFill/>
        </p:spPr>
        <p:txBody>
          <a:bodyPr wrap="square" lIns="45720" tIns="0" rIns="45720" bIns="0" anchor="ctr">
            <a:spAutoFit/>
          </a:bodyPr>
          <a:lstStyle/>
          <a:p>
            <a:pPr algn="l">
              <a:spcAft>
                <a:spcPts val="600"/>
              </a:spcAft>
            </a:pPr>
            <a:r>
              <a:rPr sz="1500" b="0" i="0">
                <a:solidFill>
                  <a:srgbClr val="1B2A41"/>
                </a:solidFill>
                <a:latin typeface="Calibri"/>
              </a:rPr>
              <a:t>SquidASM</a:t>
            </a:r>
          </a:p>
        </p:txBody>
      </p:sp>
      <p:sp>
        <p:nvSpPr>
          <p:cNvPr id="8" name="Rectangle 7"/>
          <p:cNvSpPr/>
          <p:nvPr/>
        </p:nvSpPr>
        <p:spPr>
          <a:xfrm>
            <a:off x="5257800" y="1920240"/>
            <a:ext cx="411480" cy="73152"/>
          </a:xfrm>
          <a:prstGeom prst="rect">
            <a:avLst/>
          </a:prstGeom>
          <a:solidFill>
            <a:srgbClr val="2E7D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5760720" y="1810512"/>
            <a:ext cx="1737360" cy="310896"/>
          </a:xfrm>
          <a:prstGeom prst="rect">
            <a:avLst/>
          </a:prstGeom>
          <a:noFill/>
        </p:spPr>
        <p:txBody>
          <a:bodyPr wrap="square" lIns="45720" tIns="0" rIns="45720" bIns="0" anchor="ctr">
            <a:spAutoFit/>
          </a:bodyPr>
          <a:lstStyle/>
          <a:p>
            <a:pPr algn="l">
              <a:spcAft>
                <a:spcPts val="600"/>
              </a:spcAft>
            </a:pPr>
            <a:r>
              <a:rPr sz="1500" b="0" i="0">
                <a:solidFill>
                  <a:srgbClr val="1B2A41"/>
                </a:solidFill>
                <a:latin typeface="Calibri"/>
              </a:rPr>
              <a:t>Interlin-q</a:t>
            </a:r>
          </a:p>
        </p:txBody>
      </p:sp>
      <p:sp>
        <p:nvSpPr>
          <p:cNvPr id="10" name="Rectangle 9"/>
          <p:cNvSpPr/>
          <p:nvPr/>
        </p:nvSpPr>
        <p:spPr>
          <a:xfrm>
            <a:off x="7635240" y="1920240"/>
            <a:ext cx="411480" cy="73152"/>
          </a:xfrm>
          <a:prstGeom prst="rect">
            <a:avLst/>
          </a:prstGeom>
          <a:solidFill>
            <a:srgbClr val="C458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8138160" y="1810512"/>
            <a:ext cx="1737360" cy="310896"/>
          </a:xfrm>
          <a:prstGeom prst="rect">
            <a:avLst/>
          </a:prstGeom>
          <a:noFill/>
        </p:spPr>
        <p:txBody>
          <a:bodyPr wrap="square" lIns="45720" tIns="0" rIns="45720" bIns="0" anchor="ctr">
            <a:spAutoFit/>
          </a:bodyPr>
          <a:lstStyle/>
          <a:p>
            <a:pPr algn="l">
              <a:spcAft>
                <a:spcPts val="600"/>
              </a:spcAft>
            </a:pPr>
            <a:r>
              <a:rPr sz="1500" b="0" i="0">
                <a:solidFill>
                  <a:srgbClr val="1B2A41"/>
                </a:solidFill>
                <a:latin typeface="Calibri"/>
              </a:rPr>
              <a:t>SQUANCH</a:t>
            </a:r>
          </a:p>
        </p:txBody>
      </p:sp>
      <p:sp>
        <p:nvSpPr>
          <p:cNvPr id="12" name="TextBox 11"/>
          <p:cNvSpPr txBox="1"/>
          <p:nvPr/>
        </p:nvSpPr>
        <p:spPr>
          <a:xfrm>
            <a:off x="5257800" y="2240280"/>
            <a:ext cx="6217920" cy="320040"/>
          </a:xfrm>
          <a:prstGeom prst="rect">
            <a:avLst/>
          </a:prstGeom>
          <a:noFill/>
        </p:spPr>
        <p:txBody>
          <a:bodyPr wrap="square" lIns="45720" tIns="0" rIns="45720" bIns="0" anchor="t">
            <a:spAutoFit/>
          </a:bodyPr>
          <a:lstStyle/>
          <a:p>
            <a:pPr algn="l">
              <a:spcAft>
                <a:spcPts val="600"/>
              </a:spcAft>
            </a:pPr>
            <a:r>
              <a:rPr sz="1400" b="0" i="0">
                <a:solidFill>
                  <a:srgbClr val="5B6B80"/>
                </a:solidFill>
                <a:latin typeface="Calibri"/>
              </a:rPr>
              <a:t>Darkest = 1 node; lighter shades = more nodes.</a:t>
            </a:r>
          </a:p>
        </p:txBody>
      </p:sp>
      <p:sp>
        <p:nvSpPr>
          <p:cNvPr id="13" name="TextBox 12"/>
          <p:cNvSpPr txBox="1"/>
          <p:nvPr/>
        </p:nvSpPr>
        <p:spPr>
          <a:xfrm>
            <a:off x="5257800" y="2697480"/>
            <a:ext cx="6217920" cy="2834640"/>
          </a:xfrm>
          <a:prstGeom prst="rect">
            <a:avLst/>
          </a:prstGeom>
          <a:noFill/>
        </p:spPr>
        <p:txBody>
          <a:bodyPr wrap="square" lIns="45720" tIns="0" rIns="45720" bIns="0" anchor="t">
            <a:spAutoFit/>
          </a:bodyPr>
          <a:lstStyle/>
          <a:p>
            <a:pPr marL="285750" indent="-285750" algn="l">
              <a:spcAft>
                <a:spcPts val="800"/>
              </a:spcAft>
              <a:buFont typeface="Arial"/>
              <a:buChar char="•"/>
            </a:pPr>
            <a:r>
              <a:rPr sz="1800" b="0" i="0">
                <a:solidFill>
                  <a:srgbClr val="1B2A41"/>
                </a:solidFill>
                <a:latin typeface="Calibri"/>
              </a:rPr>
              <a:t>Exponential in qubits for every emulator, as expected.</a:t>
            </a:r>
          </a:p>
          <a:p>
            <a:pPr marL="285750" indent="-285750" algn="l">
              <a:spcAft>
                <a:spcPts val="800"/>
              </a:spcAft>
              <a:buFont typeface="Arial"/>
              <a:buChar char="•"/>
            </a:pPr>
            <a:r>
              <a:rPr sz="1800" b="0" i="0">
                <a:solidFill>
                  <a:srgbClr val="1B2A41"/>
                </a:solidFill>
                <a:latin typeface="Calibri"/>
              </a:rPr>
              <a:t>Qiskit Aer is fastest for small sizes; SquidASM catches up as nodes increase.</a:t>
            </a:r>
          </a:p>
          <a:p>
            <a:pPr marL="285750" indent="-285750" algn="l">
              <a:spcAft>
                <a:spcPts val="800"/>
              </a:spcAft>
              <a:buFont typeface="Arial"/>
              <a:buChar char="•"/>
            </a:pPr>
            <a:r>
              <a:rPr sz="1800" b="0" i="0">
                <a:solidFill>
                  <a:srgbClr val="1B2A41"/>
                </a:solidFill>
                <a:latin typeface="Calibri"/>
              </a:rPr>
              <a:t>Interlin-q is the slowest and gets slower with more nodes.</a:t>
            </a:r>
          </a:p>
          <a:p>
            <a:pPr marL="285750" indent="-285750" algn="l">
              <a:spcAft>
                <a:spcPts val="800"/>
              </a:spcAft>
              <a:buFont typeface="Arial"/>
              <a:buChar char="•"/>
            </a:pPr>
            <a:r>
              <a:rPr sz="1800" b="0" i="0">
                <a:solidFill>
                  <a:srgbClr val="1B2A41"/>
                </a:solidFill>
                <a:latin typeface="Calibri"/>
              </a:rPr>
              <a:t>SQUANCH speeds up sharply with more nodes at large sizes.</a:t>
            </a:r>
          </a:p>
          <a:p>
            <a:pPr marL="285750" indent="-285750" algn="l">
              <a:spcAft>
                <a:spcPts val="800"/>
              </a:spcAft>
              <a:buFont typeface="Arial"/>
              <a:buChar char="•"/>
            </a:pPr>
            <a:r>
              <a:rPr sz="1800" b="0" i="0">
                <a:solidFill>
                  <a:srgbClr val="1B2A41"/>
                </a:solidFill>
                <a:latin typeface="Calibri"/>
              </a:rPr>
              <a:t>Most Interlin-q and SQUANCH runs did not finish in 24 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5F8FB"/>
        </a:solidFill>
        <a:effectLst/>
      </p:bgPr>
    </p:bg>
    <p:spTree>
      <p:nvGrpSpPr>
        <p:cNvPr id="1" name=""/>
        <p:cNvGrpSpPr/>
        <p:nvPr/>
      </p:nvGrpSpPr>
      <p:grpSpPr>
        <a:xfrm>
          <a:off x="0" y="0"/>
          <a:ext cx="0" cy="0"/>
          <a:chOff x="0" y="0"/>
          <a:chExt cx="0" cy="0"/>
        </a:xfrm>
      </p:grpSpPr>
      <p:sp>
        <p:nvSpPr>
          <p:cNvPr id="2" name="Titulo"/>
          <p:cNvSpPr txBox="1"/>
          <p:nvPr/>
        </p:nvSpPr>
        <p:spPr>
          <a:xfrm>
            <a:off x="640080" y="457200"/>
            <a:ext cx="10881360" cy="868680"/>
          </a:xfrm>
          <a:prstGeom prst="rect">
            <a:avLst/>
          </a:prstGeom>
          <a:noFill/>
        </p:spPr>
        <p:txBody>
          <a:bodyPr wrap="square" lIns="45720" tIns="0" rIns="45720" bIns="0" anchor="t">
            <a:spAutoFit/>
          </a:bodyPr>
          <a:lstStyle/>
          <a:p>
            <a:pPr algn="l">
              <a:spcAft>
                <a:spcPts val="600"/>
              </a:spcAft>
            </a:pPr>
            <a:r>
              <a:rPr sz="3800" b="1" i="0">
                <a:solidFill>
                  <a:srgbClr val="1B2A41"/>
                </a:solidFill>
                <a:latin typeface="Calibri"/>
              </a:rPr>
              <a:t>Peak memory</a:t>
            </a:r>
          </a:p>
        </p:txBody>
      </p:sp>
      <p:pic>
        <p:nvPicPr>
          <p:cNvPr id="3" name="Figura memoria" descr="Log-scale peak memory versus qubits for the four emulators at 1, 2, 4 and 8 nodes"/>
          <p:cNvPicPr>
            <a:picLocks noChangeAspect="1"/>
          </p:cNvPicPr>
          <p:nvPr/>
        </p:nvPicPr>
        <p:blipFill>
          <a:blip r:embed="rId3"/>
          <a:stretch>
            <a:fillRect/>
          </a:stretch>
        </p:blipFill>
        <p:spPr>
          <a:xfrm>
            <a:off x="420914" y="1371599"/>
            <a:ext cx="4597793" cy="4416777"/>
          </a:xfrm>
          <a:prstGeom prst="rect">
            <a:avLst/>
          </a:prstGeom>
        </p:spPr>
      </p:pic>
      <p:sp>
        <p:nvSpPr>
          <p:cNvPr id="4" name="TextBox 3"/>
          <p:cNvSpPr txBox="1"/>
          <p:nvPr/>
        </p:nvSpPr>
        <p:spPr>
          <a:xfrm>
            <a:off x="5257800" y="1463040"/>
            <a:ext cx="6217920" cy="320040"/>
          </a:xfrm>
          <a:prstGeom prst="rect">
            <a:avLst/>
          </a:prstGeom>
          <a:noFill/>
        </p:spPr>
        <p:txBody>
          <a:bodyPr wrap="square" lIns="45720" tIns="0" rIns="45720" bIns="0" anchor="t">
            <a:spAutoFit/>
          </a:bodyPr>
          <a:lstStyle/>
          <a:p>
            <a:pPr algn="l">
              <a:spcAft>
                <a:spcPts val="600"/>
              </a:spcAft>
            </a:pPr>
            <a:r>
              <a:rPr sz="1400" b="0" i="0">
                <a:solidFill>
                  <a:srgbClr val="5B6B80"/>
                </a:solidFill>
                <a:latin typeface="Calibri"/>
              </a:rPr>
              <a:t>Same colours and shading as the time plot.</a:t>
            </a:r>
          </a:p>
        </p:txBody>
      </p:sp>
      <p:sp>
        <p:nvSpPr>
          <p:cNvPr id="5" name="TextBox 4"/>
          <p:cNvSpPr txBox="1"/>
          <p:nvPr/>
        </p:nvSpPr>
        <p:spPr>
          <a:xfrm>
            <a:off x="5257800" y="1920240"/>
            <a:ext cx="6217920" cy="3566160"/>
          </a:xfrm>
          <a:prstGeom prst="rect">
            <a:avLst/>
          </a:prstGeom>
          <a:noFill/>
        </p:spPr>
        <p:txBody>
          <a:bodyPr wrap="square" lIns="45720" tIns="0" rIns="45720" bIns="0" anchor="t">
            <a:spAutoFit/>
          </a:bodyPr>
          <a:lstStyle/>
          <a:p>
            <a:pPr marL="285750" indent="-285750" algn="l">
              <a:spcAft>
                <a:spcPts val="1000"/>
              </a:spcAft>
              <a:buFont typeface="Arial"/>
              <a:buChar char="•"/>
            </a:pPr>
            <a:r>
              <a:rPr sz="1800" b="0" i="0">
                <a:solidFill>
                  <a:srgbClr val="1B2A41"/>
                </a:solidFill>
                <a:latin typeface="Calibri"/>
              </a:rPr>
              <a:t>Qiskit Aer grows sub-exponentially with qubits, which suggests a memory-efficient internal representation, but more nodes still raise its peak.</a:t>
            </a:r>
          </a:p>
          <a:p>
            <a:pPr marL="285750" indent="-285750" algn="l">
              <a:spcAft>
                <a:spcPts val="1000"/>
              </a:spcAft>
              <a:buFont typeface="Arial"/>
              <a:buChar char="•"/>
            </a:pPr>
            <a:r>
              <a:rPr sz="1800" b="0" i="0">
                <a:solidFill>
                  <a:srgbClr val="1B2A41"/>
                </a:solidFill>
                <a:latin typeface="Calibri"/>
              </a:rPr>
              <a:t>SquidASM grows steadily and exponentially, and stays stable as nodes are added.</a:t>
            </a:r>
          </a:p>
          <a:p>
            <a:pPr marL="285750" indent="-285750" algn="l">
              <a:spcAft>
                <a:spcPts val="1000"/>
              </a:spcAft>
              <a:buFont typeface="Arial"/>
              <a:buChar char="•"/>
            </a:pPr>
            <a:r>
              <a:rPr sz="1800" b="0" i="0">
                <a:solidFill>
                  <a:srgbClr val="1B2A41"/>
                </a:solidFill>
                <a:latin typeface="Calibri"/>
              </a:rPr>
              <a:t>Interlin-q grows exponentially in both qubits and nodes.</a:t>
            </a:r>
          </a:p>
          <a:p>
            <a:pPr marL="285750" indent="-285750" algn="l">
              <a:spcAft>
                <a:spcPts val="1000"/>
              </a:spcAft>
              <a:buFont typeface="Arial"/>
              <a:buChar char="•"/>
            </a:pPr>
            <a:r>
              <a:rPr sz="1800" b="0" i="0">
                <a:solidFill>
                  <a:srgbClr val="1B2A41"/>
                </a:solidFill>
                <a:latin typeface="Calibri"/>
              </a:rPr>
              <a:t>SQUANCH is most efficient with many small nodes.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5F8FB"/>
        </a:solidFill>
        <a:effectLst/>
      </p:bgPr>
    </p:bg>
    <p:spTree>
      <p:nvGrpSpPr>
        <p:cNvPr id="1" name=""/>
        <p:cNvGrpSpPr/>
        <p:nvPr/>
      </p:nvGrpSpPr>
      <p:grpSpPr>
        <a:xfrm>
          <a:off x="0" y="0"/>
          <a:ext cx="0" cy="0"/>
          <a:chOff x="0" y="0"/>
          <a:chExt cx="0" cy="0"/>
        </a:xfrm>
      </p:grpSpPr>
      <p:sp>
        <p:nvSpPr>
          <p:cNvPr id="2" name="Titulo"/>
          <p:cNvSpPr txBox="1"/>
          <p:nvPr/>
        </p:nvSpPr>
        <p:spPr>
          <a:xfrm>
            <a:off x="640080" y="457200"/>
            <a:ext cx="10881360" cy="868680"/>
          </a:xfrm>
          <a:prstGeom prst="rect">
            <a:avLst/>
          </a:prstGeom>
          <a:noFill/>
        </p:spPr>
        <p:txBody>
          <a:bodyPr wrap="square" lIns="45720" tIns="0" rIns="45720" bIns="0" anchor="t">
            <a:spAutoFit/>
          </a:bodyPr>
          <a:lstStyle/>
          <a:p>
            <a:pPr algn="l">
              <a:spcAft>
                <a:spcPts val="600"/>
              </a:spcAft>
            </a:pPr>
            <a:r>
              <a:rPr sz="3800" b="1" i="0">
                <a:solidFill>
                  <a:srgbClr val="1B2A41"/>
                </a:solidFill>
                <a:latin typeface="Calibri"/>
              </a:rPr>
              <a:t>Noiseless fidelity: two emulators hold</a:t>
            </a:r>
          </a:p>
        </p:txBody>
      </p:sp>
      <p:pic>
        <p:nvPicPr>
          <p:cNvPr id="3" name="Figura fidelidad" descr="Mean classical fidelity versus qubits: SquidASM and Qiskit Aer near 1.0; SQUANCH falls below 0.2; Interlin-q drops to about 0.33"/>
          <p:cNvPicPr>
            <a:picLocks noChangeAspect="1"/>
          </p:cNvPicPr>
          <p:nvPr/>
        </p:nvPicPr>
        <p:blipFill>
          <a:blip r:embed="rId3"/>
          <a:stretch>
            <a:fillRect/>
          </a:stretch>
        </p:blipFill>
        <p:spPr>
          <a:xfrm>
            <a:off x="640080" y="1371600"/>
            <a:ext cx="5628519" cy="4206240"/>
          </a:xfrm>
          <a:prstGeom prst="rect">
            <a:avLst/>
          </a:prstGeom>
        </p:spPr>
      </p:pic>
      <p:sp>
        <p:nvSpPr>
          <p:cNvPr id="4" name="TextBox 3"/>
          <p:cNvSpPr txBox="1"/>
          <p:nvPr/>
        </p:nvSpPr>
        <p:spPr>
          <a:xfrm>
            <a:off x="6583680" y="1554480"/>
            <a:ext cx="4937760" cy="3931920"/>
          </a:xfrm>
          <a:prstGeom prst="rect">
            <a:avLst/>
          </a:prstGeom>
          <a:noFill/>
        </p:spPr>
        <p:txBody>
          <a:bodyPr wrap="square" lIns="45720" tIns="0" rIns="45720" bIns="0" anchor="t">
            <a:spAutoFit/>
          </a:bodyPr>
          <a:lstStyle/>
          <a:p>
            <a:pPr algn="l">
              <a:spcAft>
                <a:spcPts val="200"/>
              </a:spcAft>
            </a:pPr>
            <a:r>
              <a:rPr sz="4800" b="1" i="0">
                <a:solidFill>
                  <a:srgbClr val="1F4E8A"/>
                </a:solidFill>
                <a:latin typeface="Calibri"/>
              </a:rPr>
              <a:t>≈ 1.0</a:t>
            </a:r>
          </a:p>
          <a:p>
            <a:pPr algn="l">
              <a:spcAft>
                <a:spcPts val="2400"/>
              </a:spcAft>
            </a:pPr>
            <a:r>
              <a:rPr sz="1800" b="0" i="0">
                <a:solidFill>
                  <a:srgbClr val="1B2A41"/>
                </a:solidFill>
                <a:latin typeface="Calibri"/>
              </a:rPr>
              <a:t>SquidASM and Qiskit Aer, at every size and node count, within shot noise of 100 shots.</a:t>
            </a:r>
          </a:p>
          <a:p>
            <a:pPr algn="l">
              <a:spcAft>
                <a:spcPts val="200"/>
              </a:spcAft>
            </a:pPr>
            <a:r>
              <a:rPr sz="4800" b="1" i="0">
                <a:solidFill>
                  <a:srgbClr val="C4581A"/>
                </a:solidFill>
                <a:latin typeface="Calibri"/>
              </a:rPr>
              <a:t>&lt; 0.2</a:t>
            </a:r>
          </a:p>
          <a:p>
            <a:pPr algn="l">
              <a:spcAft>
                <a:spcPts val="600"/>
              </a:spcAft>
            </a:pPr>
            <a:r>
              <a:rPr sz="1800" b="0" i="0">
                <a:solidFill>
                  <a:srgbClr val="1B2A41"/>
                </a:solidFill>
                <a:latin typeface="Calibri"/>
              </a:rPr>
              <a:t>SQUANCH at larger sizes and more nodes. Interlin-q falls to about 0.33.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5F8FB"/>
        </a:solidFill>
        <a:effectLst/>
      </p:bgPr>
    </p:bg>
    <p:spTree>
      <p:nvGrpSpPr>
        <p:cNvPr id="1" name=""/>
        <p:cNvGrpSpPr/>
        <p:nvPr/>
      </p:nvGrpSpPr>
      <p:grpSpPr>
        <a:xfrm>
          <a:off x="0" y="0"/>
          <a:ext cx="0" cy="0"/>
          <a:chOff x="0" y="0"/>
          <a:chExt cx="0" cy="0"/>
        </a:xfrm>
      </p:grpSpPr>
      <p:sp>
        <p:nvSpPr>
          <p:cNvPr id="2" name="Titulo"/>
          <p:cNvSpPr txBox="1"/>
          <p:nvPr/>
        </p:nvSpPr>
        <p:spPr>
          <a:xfrm>
            <a:off x="640080" y="457200"/>
            <a:ext cx="10881360" cy="868680"/>
          </a:xfrm>
          <a:prstGeom prst="rect">
            <a:avLst/>
          </a:prstGeom>
          <a:noFill/>
        </p:spPr>
        <p:txBody>
          <a:bodyPr wrap="square" lIns="45720" tIns="0" rIns="45720" bIns="0" anchor="t">
            <a:spAutoFit/>
          </a:bodyPr>
          <a:lstStyle/>
          <a:p>
            <a:pPr algn="l">
              <a:spcAft>
                <a:spcPts val="600"/>
              </a:spcAft>
            </a:pPr>
            <a:r>
              <a:rPr sz="3800" b="1" i="0">
                <a:solidFill>
                  <a:srgbClr val="1B2A41"/>
                </a:solidFill>
                <a:latin typeface="Calibri"/>
              </a:rPr>
              <a:t>Fidelity versus scalability</a:t>
            </a:r>
          </a:p>
        </p:txBody>
      </p:sp>
      <p:graphicFrame>
        <p:nvGraphicFramePr>
          <p:cNvPr id="3" name="Tabla compromisos"/>
          <p:cNvGraphicFramePr>
            <a:graphicFrameLocks noGrp="1"/>
          </p:cNvGraphicFramePr>
          <p:nvPr/>
        </p:nvGraphicFramePr>
        <p:xfrm>
          <a:off x="640080" y="1463040"/>
          <a:ext cx="10881359" cy="3566160"/>
        </p:xfrm>
        <a:graphic>
          <a:graphicData uri="http://schemas.openxmlformats.org/drawingml/2006/table">
            <a:tbl>
              <a:tblPr>
                <a:tableStyleId>{5C22544A-7EE6-4342-B048-85BDC9FD1C3A}</a:tableStyleId>
              </a:tblPr>
              <a:tblGrid>
                <a:gridCol w="1849831">
                  <a:extLst>
                    <a:ext uri="{9D8B030D-6E8A-4147-A177-3AD203B41FA5}">
                      <a16:colId xmlns:a16="http://schemas.microsoft.com/office/drawing/2014/main" val="20000"/>
                    </a:ext>
                  </a:extLst>
                </a:gridCol>
                <a:gridCol w="4515764">
                  <a:extLst>
                    <a:ext uri="{9D8B030D-6E8A-4147-A177-3AD203B41FA5}">
                      <a16:colId xmlns:a16="http://schemas.microsoft.com/office/drawing/2014/main" val="20001"/>
                    </a:ext>
                  </a:extLst>
                </a:gridCol>
                <a:gridCol w="4515764">
                  <a:extLst>
                    <a:ext uri="{9D8B030D-6E8A-4147-A177-3AD203B41FA5}">
                      <a16:colId xmlns:a16="http://schemas.microsoft.com/office/drawing/2014/main" val="20002"/>
                    </a:ext>
                  </a:extLst>
                </a:gridCol>
              </a:tblGrid>
              <a:tr h="713232">
                <a:tc>
                  <a:txBody>
                    <a:bodyPr/>
                    <a:lstStyle/>
                    <a:p>
                      <a:r>
                        <a:rPr sz="1700" b="1" i="0">
                          <a:solidFill>
                            <a:srgbClr val="FFFFFF"/>
                          </a:solidFill>
                          <a:latin typeface="Calibri"/>
                        </a:rPr>
                        <a:t>Emulator</a:t>
                      </a:r>
                    </a:p>
                  </a:txBody>
                  <a:tcPr marL="73152" marR="73152" marT="27432" marB="27432" anchor="ctr">
                    <a:solidFill>
                      <a:srgbClr val="1B2A41"/>
                    </a:solidFill>
                  </a:tcPr>
                </a:tc>
                <a:tc>
                  <a:txBody>
                    <a:bodyPr/>
                    <a:lstStyle/>
                    <a:p>
                      <a:r>
                        <a:rPr sz="1700" b="1" i="0">
                          <a:solidFill>
                            <a:srgbClr val="FFFFFF"/>
                          </a:solidFill>
                          <a:latin typeface="Calibri"/>
                        </a:rPr>
                        <a:t>Strength</a:t>
                      </a:r>
                    </a:p>
                  </a:txBody>
                  <a:tcPr marL="73152" marR="73152" marT="27432" marB="27432" anchor="ctr">
                    <a:solidFill>
                      <a:srgbClr val="1B2A41"/>
                    </a:solidFill>
                  </a:tcPr>
                </a:tc>
                <a:tc>
                  <a:txBody>
                    <a:bodyPr/>
                    <a:lstStyle/>
                    <a:p>
                      <a:r>
                        <a:rPr sz="1700" b="1" i="0">
                          <a:solidFill>
                            <a:srgbClr val="FFFFFF"/>
                          </a:solidFill>
                          <a:latin typeface="Calibri"/>
                        </a:rPr>
                        <a:t>Limitation</a:t>
                      </a:r>
                    </a:p>
                  </a:txBody>
                  <a:tcPr marL="73152" marR="73152" marT="27432" marB="27432" anchor="ctr">
                    <a:solidFill>
                      <a:srgbClr val="1B2A41"/>
                    </a:solidFill>
                  </a:tcPr>
                </a:tc>
                <a:extLst>
                  <a:ext uri="{0D108BD9-81ED-4DB2-BD59-A6C34878D82A}">
                    <a16:rowId xmlns:a16="http://schemas.microsoft.com/office/drawing/2014/main" val="10000"/>
                  </a:ext>
                </a:extLst>
              </a:tr>
              <a:tr h="713232">
                <a:tc>
                  <a:txBody>
                    <a:bodyPr/>
                    <a:lstStyle/>
                    <a:p>
                      <a:r>
                        <a:rPr sz="1700" b="1" i="0">
                          <a:solidFill>
                            <a:srgbClr val="1B2A41"/>
                          </a:solidFill>
                          <a:latin typeface="Calibri"/>
                        </a:rPr>
                        <a:t>Qiskit Aer</a:t>
                      </a:r>
                    </a:p>
                  </a:txBody>
                  <a:tcPr marL="73152" marR="73152" marT="27432" marB="27432" anchor="ctr">
                    <a:solidFill>
                      <a:srgbClr val="FFFFFF"/>
                    </a:solidFill>
                  </a:tcPr>
                </a:tc>
                <a:tc>
                  <a:txBody>
                    <a:bodyPr/>
                    <a:lstStyle/>
                    <a:p>
                      <a:r>
                        <a:rPr sz="1700" b="0" i="0">
                          <a:solidFill>
                            <a:srgbClr val="1B2A41"/>
                          </a:solidFill>
                          <a:latin typeface="Calibri"/>
                        </a:rPr>
                        <a:t>Fastest on small problems; correct output</a:t>
                      </a:r>
                    </a:p>
                  </a:txBody>
                  <a:tcPr marL="73152" marR="73152" marT="27432" marB="27432" anchor="ctr">
                    <a:solidFill>
                      <a:srgbClr val="FFFFFF"/>
                    </a:solidFill>
                  </a:tcPr>
                </a:tc>
                <a:tc>
                  <a:txBody>
                    <a:bodyPr/>
                    <a:lstStyle/>
                    <a:p>
                      <a:r>
                        <a:rPr sz="1700" b="0" i="0">
                          <a:solidFill>
                            <a:srgbClr val="1B2A41"/>
                          </a:solidFill>
                          <a:latin typeface="Calibri"/>
                        </a:rPr>
                        <a:t>No network, latency or EPR noise; slows with node count</a:t>
                      </a:r>
                    </a:p>
                  </a:txBody>
                  <a:tcPr marL="73152" marR="73152" marT="27432" marB="27432" anchor="ctr">
                    <a:solidFill>
                      <a:srgbClr val="FFFFFF"/>
                    </a:solidFill>
                  </a:tcPr>
                </a:tc>
                <a:extLst>
                  <a:ext uri="{0D108BD9-81ED-4DB2-BD59-A6C34878D82A}">
                    <a16:rowId xmlns:a16="http://schemas.microsoft.com/office/drawing/2014/main" val="10001"/>
                  </a:ext>
                </a:extLst>
              </a:tr>
              <a:tr h="713232">
                <a:tc>
                  <a:txBody>
                    <a:bodyPr/>
                    <a:lstStyle/>
                    <a:p>
                      <a:r>
                        <a:rPr sz="1700" b="1" i="0">
                          <a:solidFill>
                            <a:srgbClr val="1B2A41"/>
                          </a:solidFill>
                          <a:latin typeface="Calibri"/>
                        </a:rPr>
                        <a:t>SquidASM</a:t>
                      </a:r>
                    </a:p>
                  </a:txBody>
                  <a:tcPr marL="73152" marR="73152" marT="27432" marB="27432" anchor="ctr">
                    <a:solidFill>
                      <a:srgbClr val="E3F2F4"/>
                    </a:solidFill>
                  </a:tcPr>
                </a:tc>
                <a:tc>
                  <a:txBody>
                    <a:bodyPr/>
                    <a:lstStyle/>
                    <a:p>
                      <a:r>
                        <a:rPr sz="1700" b="0" i="0">
                          <a:solidFill>
                            <a:srgbClr val="1B2A41"/>
                          </a:solidFill>
                          <a:latin typeface="Calibri"/>
                        </a:rPr>
                        <a:t>Correct output, discrete events, noise and delays; scales best with nodes</a:t>
                      </a:r>
                    </a:p>
                  </a:txBody>
                  <a:tcPr marL="73152" marR="73152" marT="27432" marB="27432" anchor="ctr">
                    <a:solidFill>
                      <a:srgbClr val="E3F2F4"/>
                    </a:solidFill>
                  </a:tcPr>
                </a:tc>
                <a:tc>
                  <a:txBody>
                    <a:bodyPr/>
                    <a:lstStyle/>
                    <a:p>
                      <a:r>
                        <a:rPr sz="1700" b="0" i="0">
                          <a:solidFill>
                            <a:srgbClr val="1B2A41"/>
                          </a:solidFill>
                          <a:latin typeface="Calibri"/>
                        </a:rPr>
                        <a:t>Slower on small problems; not open source; steep learning curve</a:t>
                      </a:r>
                    </a:p>
                  </a:txBody>
                  <a:tcPr marL="73152" marR="73152" marT="27432" marB="27432" anchor="ctr">
                    <a:solidFill>
                      <a:srgbClr val="E3F2F4"/>
                    </a:solidFill>
                  </a:tcPr>
                </a:tc>
                <a:extLst>
                  <a:ext uri="{0D108BD9-81ED-4DB2-BD59-A6C34878D82A}">
                    <a16:rowId xmlns:a16="http://schemas.microsoft.com/office/drawing/2014/main" val="10002"/>
                  </a:ext>
                </a:extLst>
              </a:tr>
              <a:tr h="713232">
                <a:tc>
                  <a:txBody>
                    <a:bodyPr/>
                    <a:lstStyle/>
                    <a:p>
                      <a:r>
                        <a:rPr sz="1700" b="1" i="0">
                          <a:solidFill>
                            <a:srgbClr val="1B2A41"/>
                          </a:solidFill>
                          <a:latin typeface="Calibri"/>
                        </a:rPr>
                        <a:t>Interlin-q</a:t>
                      </a:r>
                    </a:p>
                  </a:txBody>
                  <a:tcPr marL="73152" marR="73152" marT="27432" marB="27432" anchor="ctr">
                    <a:solidFill>
                      <a:srgbClr val="FFFFFF"/>
                    </a:solidFill>
                  </a:tcPr>
                </a:tc>
                <a:tc>
                  <a:txBody>
                    <a:bodyPr/>
                    <a:lstStyle/>
                    <a:p>
                      <a:r>
                        <a:rPr sz="1700" b="0" i="0">
                          <a:solidFill>
                            <a:srgbClr val="1B2A41"/>
                          </a:solidFill>
                          <a:latin typeface="Calibri"/>
                        </a:rPr>
                        <a:t>Automatic partitioning and teleportation</a:t>
                      </a:r>
                    </a:p>
                  </a:txBody>
                  <a:tcPr marL="73152" marR="73152" marT="27432" marB="27432" anchor="ctr">
                    <a:solidFill>
                      <a:srgbClr val="FFFFFF"/>
                    </a:solidFill>
                  </a:tcPr>
                </a:tc>
                <a:tc>
                  <a:txBody>
                    <a:bodyPr/>
                    <a:lstStyle/>
                    <a:p>
                      <a:r>
                        <a:rPr sz="1700" b="0" i="0">
                          <a:solidFill>
                            <a:srgbClr val="1B2A41"/>
                          </a:solidFill>
                          <a:latin typeface="Calibri"/>
                        </a:rPr>
                        <a:t>No telegate grouping, equal qubits per node, fidelity loss, many runs unfinished</a:t>
                      </a:r>
                    </a:p>
                  </a:txBody>
                  <a:tcPr marL="73152" marR="73152" marT="27432" marB="27432" anchor="ctr">
                    <a:solidFill>
                      <a:srgbClr val="FFFFFF"/>
                    </a:solidFill>
                  </a:tcPr>
                </a:tc>
                <a:extLst>
                  <a:ext uri="{0D108BD9-81ED-4DB2-BD59-A6C34878D82A}">
                    <a16:rowId xmlns:a16="http://schemas.microsoft.com/office/drawing/2014/main" val="10003"/>
                  </a:ext>
                </a:extLst>
              </a:tr>
              <a:tr h="713232">
                <a:tc>
                  <a:txBody>
                    <a:bodyPr/>
                    <a:lstStyle/>
                    <a:p>
                      <a:r>
                        <a:rPr sz="1700" b="1" i="0">
                          <a:solidFill>
                            <a:srgbClr val="1B2A41"/>
                          </a:solidFill>
                          <a:latin typeface="Calibri"/>
                        </a:rPr>
                        <a:t>SQUANCH</a:t>
                      </a:r>
                    </a:p>
                  </a:txBody>
                  <a:tcPr marL="73152" marR="73152" marT="27432" marB="27432" anchor="ctr">
                    <a:solidFill>
                      <a:srgbClr val="F5F8FB"/>
                    </a:solidFill>
                  </a:tcPr>
                </a:tc>
                <a:tc>
                  <a:txBody>
                    <a:bodyPr/>
                    <a:lstStyle/>
                    <a:p>
                      <a:r>
                        <a:rPr sz="1700" b="0" i="0">
                          <a:solidFill>
                            <a:srgbClr val="1B2A41"/>
                          </a:solidFill>
                          <a:latin typeface="Calibri"/>
                        </a:rPr>
                        <a:t>Intuitive agent API; light with many small nodes</a:t>
                      </a:r>
                    </a:p>
                  </a:txBody>
                  <a:tcPr marL="73152" marR="73152" marT="27432" marB="27432" anchor="ctr">
                    <a:solidFill>
                      <a:srgbClr val="F5F8FB"/>
                    </a:solidFill>
                  </a:tcPr>
                </a:tc>
                <a:tc>
                  <a:txBody>
                    <a:bodyPr/>
                    <a:lstStyle/>
                    <a:p>
                      <a:r>
                        <a:rPr sz="1700" b="0" i="0">
                          <a:solidFill>
                            <a:srgbClr val="1B2A41"/>
                          </a:solidFill>
                          <a:latin typeface="Calibri"/>
                        </a:rPr>
                        <a:t>No event engine, fidelity loss, no noise model</a:t>
                      </a:r>
                    </a:p>
                  </a:txBody>
                  <a:tcPr marL="73152" marR="73152" marT="27432" marB="27432" anchor="ctr">
                    <a:solidFill>
                      <a:srgbClr val="F5F8FB"/>
                    </a:solidFill>
                  </a:tcPr>
                </a:tc>
                <a:extLst>
                  <a:ext uri="{0D108BD9-81ED-4DB2-BD59-A6C34878D82A}">
                    <a16:rowId xmlns:a16="http://schemas.microsoft.com/office/drawing/2014/main" val="10004"/>
                  </a:ext>
                </a:extLst>
              </a:tr>
            </a:tbl>
          </a:graphicData>
        </a:graphic>
      </p:graphicFrame>
      <p:sp>
        <p:nvSpPr>
          <p:cNvPr id="4" name="TextBox 3"/>
          <p:cNvSpPr txBox="1"/>
          <p:nvPr/>
        </p:nvSpPr>
        <p:spPr>
          <a:xfrm>
            <a:off x="640080" y="5120640"/>
            <a:ext cx="10881360" cy="457200"/>
          </a:xfrm>
          <a:prstGeom prst="rect">
            <a:avLst/>
          </a:prstGeom>
          <a:noFill/>
        </p:spPr>
        <p:txBody>
          <a:bodyPr wrap="square" lIns="45720" tIns="0" rIns="45720" bIns="0" anchor="t">
            <a:spAutoFit/>
          </a:bodyPr>
          <a:lstStyle/>
          <a:p>
            <a:pPr algn="l">
              <a:spcAft>
                <a:spcPts val="600"/>
              </a:spcAft>
            </a:pPr>
            <a:r>
              <a:rPr sz="2200" b="1" i="0">
                <a:solidFill>
                  <a:srgbClr val="1B8A9A"/>
                </a:solidFill>
                <a:latin typeface="Calibri"/>
              </a:rPr>
              <a:t>SquidASM is the best compromise for algorithmic DQC today.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B1F3A"/>
        </a:solidFill>
        <a:effectLst/>
      </p:bgPr>
    </p:bg>
    <p:spTree>
      <p:nvGrpSpPr>
        <p:cNvPr id="1" name=""/>
        <p:cNvGrpSpPr/>
        <p:nvPr/>
      </p:nvGrpSpPr>
      <p:grpSpPr>
        <a:xfrm>
          <a:off x="0" y="0"/>
          <a:ext cx="0" cy="0"/>
          <a:chOff x="0" y="0"/>
          <a:chExt cx="0" cy="0"/>
        </a:xfrm>
      </p:grpSpPr>
      <p:sp>
        <p:nvSpPr>
          <p:cNvPr id="2" name="Titulo"/>
          <p:cNvSpPr txBox="1"/>
          <p:nvPr/>
        </p:nvSpPr>
        <p:spPr>
          <a:xfrm>
            <a:off x="640080" y="457200"/>
            <a:ext cx="10881360" cy="868680"/>
          </a:xfrm>
          <a:prstGeom prst="rect">
            <a:avLst/>
          </a:prstGeom>
          <a:noFill/>
        </p:spPr>
        <p:txBody>
          <a:bodyPr wrap="square" lIns="45720" tIns="0" rIns="45720" bIns="0" anchor="t">
            <a:spAutoFit/>
          </a:bodyPr>
          <a:lstStyle/>
          <a:p>
            <a:pPr algn="l">
              <a:spcAft>
                <a:spcPts val="600"/>
              </a:spcAft>
            </a:pPr>
            <a:r>
              <a:rPr sz="3800" b="1" i="0">
                <a:solidFill>
                  <a:srgbClr val="FFFFFF"/>
                </a:solidFill>
                <a:latin typeface="Calibri"/>
              </a:rPr>
              <a:t>Conclusions</a:t>
            </a:r>
          </a:p>
        </p:txBody>
      </p:sp>
      <p:sp>
        <p:nvSpPr>
          <p:cNvPr id="3" name="Numero 1"/>
          <p:cNvSpPr/>
          <p:nvPr/>
        </p:nvSpPr>
        <p:spPr>
          <a:xfrm>
            <a:off x="685800" y="1463040"/>
            <a:ext cx="548640" cy="548640"/>
          </a:xfrm>
          <a:prstGeom prst="ellipse">
            <a:avLst/>
          </a:prstGeom>
          <a:solidFill>
            <a:srgbClr val="1B8A9A"/>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200" b="1" i="0">
                <a:solidFill>
                  <a:srgbClr val="FFFFFF"/>
                </a:solidFill>
                <a:latin typeface="Calibri"/>
              </a:rPr>
              <a:t>1</a:t>
            </a:r>
          </a:p>
        </p:txBody>
      </p:sp>
      <p:sp>
        <p:nvSpPr>
          <p:cNvPr id="4" name="TextBox 3"/>
          <p:cNvSpPr txBox="1"/>
          <p:nvPr/>
        </p:nvSpPr>
        <p:spPr>
          <a:xfrm>
            <a:off x="1463040" y="1417320"/>
            <a:ext cx="9966960" cy="685800"/>
          </a:xfrm>
          <a:prstGeom prst="rect">
            <a:avLst/>
          </a:prstGeom>
          <a:noFill/>
        </p:spPr>
        <p:txBody>
          <a:bodyPr wrap="square" lIns="45720" tIns="0" rIns="45720" bIns="0" anchor="ctr">
            <a:spAutoFit/>
          </a:bodyPr>
          <a:lstStyle/>
          <a:p>
            <a:pPr algn="l">
              <a:spcAft>
                <a:spcPts val="600"/>
              </a:spcAft>
            </a:pPr>
            <a:r>
              <a:rPr sz="2000" b="1" i="0">
                <a:solidFill>
                  <a:srgbClr val="7FD0DA"/>
                </a:solidFill>
                <a:latin typeface="Calibri"/>
              </a:rPr>
              <a:t>Emulating DQC algorithms is possible, </a:t>
            </a:r>
            <a:r>
              <a:rPr sz="2000" b="0" i="0">
                <a:solidFill>
                  <a:srgbClr val="FFFFFF"/>
                </a:solidFill>
                <a:latin typeface="Calibri"/>
              </a:rPr>
              <a:t>but it takes careful decomposition and tool-specific adapters.</a:t>
            </a:r>
          </a:p>
        </p:txBody>
      </p:sp>
      <p:sp>
        <p:nvSpPr>
          <p:cNvPr id="5" name="Numero 2"/>
          <p:cNvSpPr/>
          <p:nvPr/>
        </p:nvSpPr>
        <p:spPr>
          <a:xfrm>
            <a:off x="685800" y="2249424"/>
            <a:ext cx="548640" cy="548640"/>
          </a:xfrm>
          <a:prstGeom prst="ellipse">
            <a:avLst/>
          </a:prstGeom>
          <a:solidFill>
            <a:srgbClr val="1B8A9A"/>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200" b="1" i="0">
                <a:solidFill>
                  <a:srgbClr val="FFFFFF"/>
                </a:solidFill>
                <a:latin typeface="Calibri"/>
              </a:rPr>
              <a:t>2</a:t>
            </a:r>
          </a:p>
        </p:txBody>
      </p:sp>
      <p:sp>
        <p:nvSpPr>
          <p:cNvPr id="6" name="TextBox 5"/>
          <p:cNvSpPr txBox="1"/>
          <p:nvPr/>
        </p:nvSpPr>
        <p:spPr>
          <a:xfrm>
            <a:off x="1463040" y="2203704"/>
            <a:ext cx="9966960" cy="685800"/>
          </a:xfrm>
          <a:prstGeom prst="rect">
            <a:avLst/>
          </a:prstGeom>
          <a:noFill/>
        </p:spPr>
        <p:txBody>
          <a:bodyPr wrap="square" lIns="45720" tIns="0" rIns="45720" bIns="0" anchor="ctr">
            <a:spAutoFit/>
          </a:bodyPr>
          <a:lstStyle/>
          <a:p>
            <a:pPr algn="l">
              <a:spcAft>
                <a:spcPts val="600"/>
              </a:spcAft>
            </a:pPr>
            <a:r>
              <a:rPr sz="2000" b="1" i="0">
                <a:solidFill>
                  <a:srgbClr val="7FD0DA"/>
                </a:solidFill>
                <a:latin typeface="Calibri"/>
              </a:rPr>
              <a:t>Efficiency varies widely: </a:t>
            </a:r>
            <a:r>
              <a:rPr sz="2000" b="0" i="0">
                <a:solidFill>
                  <a:srgbClr val="FFFFFF"/>
                </a:solidFill>
                <a:latin typeface="Calibri"/>
              </a:rPr>
              <a:t>discrete-event SquidASM scales best with nodes; higher-level tools lose fidelity or fail.</a:t>
            </a:r>
          </a:p>
        </p:txBody>
      </p:sp>
      <p:sp>
        <p:nvSpPr>
          <p:cNvPr id="7" name="Numero 3"/>
          <p:cNvSpPr/>
          <p:nvPr/>
        </p:nvSpPr>
        <p:spPr>
          <a:xfrm>
            <a:off x="685800" y="3035808"/>
            <a:ext cx="548640" cy="548640"/>
          </a:xfrm>
          <a:prstGeom prst="ellipse">
            <a:avLst/>
          </a:prstGeom>
          <a:solidFill>
            <a:srgbClr val="1B8A9A"/>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200" b="1" i="0">
                <a:solidFill>
                  <a:srgbClr val="FFFFFF"/>
                </a:solidFill>
                <a:latin typeface="Calibri"/>
              </a:rPr>
              <a:t>3</a:t>
            </a:r>
          </a:p>
        </p:txBody>
      </p:sp>
      <p:sp>
        <p:nvSpPr>
          <p:cNvPr id="8" name="TextBox 7"/>
          <p:cNvSpPr txBox="1"/>
          <p:nvPr/>
        </p:nvSpPr>
        <p:spPr>
          <a:xfrm>
            <a:off x="1463040" y="2990088"/>
            <a:ext cx="9966960" cy="685800"/>
          </a:xfrm>
          <a:prstGeom prst="rect">
            <a:avLst/>
          </a:prstGeom>
          <a:noFill/>
        </p:spPr>
        <p:txBody>
          <a:bodyPr wrap="square" lIns="45720" tIns="0" rIns="45720" bIns="0" anchor="ctr">
            <a:spAutoFit/>
          </a:bodyPr>
          <a:lstStyle/>
          <a:p>
            <a:pPr algn="l">
              <a:spcAft>
                <a:spcPts val="600"/>
              </a:spcAft>
            </a:pPr>
            <a:r>
              <a:rPr sz="2000" b="1" i="0">
                <a:solidFill>
                  <a:srgbClr val="7FD0DA"/>
                </a:solidFill>
                <a:latin typeface="Calibri"/>
              </a:rPr>
              <a:t>Fidelity is a concern at scale, </a:t>
            </a:r>
            <a:r>
              <a:rPr sz="2000" b="0" i="0">
                <a:solidFill>
                  <a:srgbClr val="FFFFFF"/>
                </a:solidFill>
                <a:latin typeface="Calibri"/>
              </a:rPr>
              <a:t>above all where communication is abstracted away.</a:t>
            </a:r>
          </a:p>
        </p:txBody>
      </p:sp>
      <p:sp>
        <p:nvSpPr>
          <p:cNvPr id="9" name="Numero 4"/>
          <p:cNvSpPr/>
          <p:nvPr/>
        </p:nvSpPr>
        <p:spPr>
          <a:xfrm>
            <a:off x="685800" y="3822191"/>
            <a:ext cx="548640" cy="548640"/>
          </a:xfrm>
          <a:prstGeom prst="ellipse">
            <a:avLst/>
          </a:prstGeom>
          <a:solidFill>
            <a:srgbClr val="1B8A9A"/>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200" b="1" i="0">
                <a:solidFill>
                  <a:srgbClr val="FFFFFF"/>
                </a:solidFill>
                <a:latin typeface="Calibri"/>
              </a:rPr>
              <a:t>4</a:t>
            </a:r>
          </a:p>
        </p:txBody>
      </p:sp>
      <p:sp>
        <p:nvSpPr>
          <p:cNvPr id="10" name="TextBox 9"/>
          <p:cNvSpPr txBox="1"/>
          <p:nvPr/>
        </p:nvSpPr>
        <p:spPr>
          <a:xfrm>
            <a:off x="1463040" y="3776472"/>
            <a:ext cx="9966960" cy="685800"/>
          </a:xfrm>
          <a:prstGeom prst="rect">
            <a:avLst/>
          </a:prstGeom>
          <a:noFill/>
        </p:spPr>
        <p:txBody>
          <a:bodyPr wrap="square" lIns="45720" tIns="0" rIns="45720" bIns="0" anchor="ctr">
            <a:spAutoFit/>
          </a:bodyPr>
          <a:lstStyle/>
          <a:p>
            <a:pPr algn="l">
              <a:spcAft>
                <a:spcPts val="600"/>
              </a:spcAft>
            </a:pPr>
            <a:r>
              <a:rPr sz="2000" b="1" i="0">
                <a:solidFill>
                  <a:srgbClr val="7FD0DA"/>
                </a:solidFill>
                <a:latin typeface="Calibri"/>
              </a:rPr>
              <a:t>Algorithm-aware distribution pays: </a:t>
            </a:r>
            <a:r>
              <a:rPr sz="2000" b="0" i="0">
                <a:solidFill>
                  <a:srgbClr val="FFFFFF"/>
                </a:solidFill>
                <a:latin typeface="Calibri"/>
              </a:rPr>
              <a:t>telegate grouping cuts EPR pairs from O(m²k²) to O(mk).</a:t>
            </a:r>
          </a:p>
        </p:txBody>
      </p:sp>
      <p:sp>
        <p:nvSpPr>
          <p:cNvPr id="11" name="Numero 5"/>
          <p:cNvSpPr/>
          <p:nvPr/>
        </p:nvSpPr>
        <p:spPr>
          <a:xfrm>
            <a:off x="685800" y="4608576"/>
            <a:ext cx="548640" cy="548640"/>
          </a:xfrm>
          <a:prstGeom prst="ellipse">
            <a:avLst/>
          </a:prstGeom>
          <a:solidFill>
            <a:srgbClr val="1B8A9A"/>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200" b="1" i="0">
                <a:solidFill>
                  <a:srgbClr val="FFFFFF"/>
                </a:solidFill>
                <a:latin typeface="Calibri"/>
              </a:rPr>
              <a:t>5</a:t>
            </a:r>
          </a:p>
        </p:txBody>
      </p:sp>
      <p:sp>
        <p:nvSpPr>
          <p:cNvPr id="12" name="TextBox 11"/>
          <p:cNvSpPr txBox="1"/>
          <p:nvPr/>
        </p:nvSpPr>
        <p:spPr>
          <a:xfrm>
            <a:off x="1463040" y="4562856"/>
            <a:ext cx="9966960" cy="685800"/>
          </a:xfrm>
          <a:prstGeom prst="rect">
            <a:avLst/>
          </a:prstGeom>
          <a:noFill/>
        </p:spPr>
        <p:txBody>
          <a:bodyPr wrap="square" lIns="45720" tIns="0" rIns="45720" bIns="0" anchor="ctr">
            <a:spAutoFit/>
          </a:bodyPr>
          <a:lstStyle/>
          <a:p>
            <a:pPr algn="l">
              <a:spcAft>
                <a:spcPts val="600"/>
              </a:spcAft>
            </a:pPr>
            <a:r>
              <a:rPr sz="2000" b="1" i="0">
                <a:solidFill>
                  <a:srgbClr val="7FD0DA"/>
                </a:solidFill>
                <a:latin typeface="Calibri"/>
              </a:rPr>
              <a:t>Open gap: </a:t>
            </a:r>
            <a:r>
              <a:rPr sz="2000" b="0" i="0">
                <a:solidFill>
                  <a:srgbClr val="FFFFFF"/>
                </a:solidFill>
                <a:latin typeface="Calibri"/>
              </a:rPr>
              <a:t>no emulator of distributed QC also runs on distributed memory.</a:t>
            </a:r>
          </a:p>
        </p:txBody>
      </p:sp>
      <p:sp>
        <p:nvSpPr>
          <p:cNvPr id="13" name="TextBox 12"/>
          <p:cNvSpPr txBox="1"/>
          <p:nvPr/>
        </p:nvSpPr>
        <p:spPr>
          <a:xfrm>
            <a:off x="731520" y="5577840"/>
            <a:ext cx="10881360" cy="411480"/>
          </a:xfrm>
          <a:prstGeom prst="rect">
            <a:avLst/>
          </a:prstGeom>
          <a:noFill/>
        </p:spPr>
        <p:txBody>
          <a:bodyPr wrap="square" lIns="45720" tIns="0" rIns="45720" bIns="0" anchor="t">
            <a:spAutoFit/>
          </a:bodyPr>
          <a:lstStyle/>
          <a:p>
            <a:pPr algn="l">
              <a:spcAft>
                <a:spcPts val="600"/>
              </a:spcAft>
            </a:pPr>
            <a:r>
              <a:rPr sz="1800" b="0" i="0">
                <a:solidFill>
                  <a:srgbClr val="7FD0DA"/>
                </a:solidFill>
                <a:latin typeface="Calibri"/>
              </a:rPr>
              <a:t>gdiaz@cesga.es · github.com/gdiazcamacho/DQC-Emulator-Benchmarking · arXiv:2512.01807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5F8FB"/>
        </a:solidFill>
        <a:effectLst/>
      </p:bgPr>
    </p:bg>
    <p:spTree>
      <p:nvGrpSpPr>
        <p:cNvPr id="1" name=""/>
        <p:cNvGrpSpPr/>
        <p:nvPr/>
      </p:nvGrpSpPr>
      <p:grpSpPr>
        <a:xfrm>
          <a:off x="0" y="0"/>
          <a:ext cx="0" cy="0"/>
          <a:chOff x="0" y="0"/>
          <a:chExt cx="0" cy="0"/>
        </a:xfrm>
      </p:grpSpPr>
      <p:sp>
        <p:nvSpPr>
          <p:cNvPr id="2" name="Titulo"/>
          <p:cNvSpPr txBox="1"/>
          <p:nvPr/>
        </p:nvSpPr>
        <p:spPr>
          <a:xfrm>
            <a:off x="640080" y="457200"/>
            <a:ext cx="10881360" cy="868680"/>
          </a:xfrm>
          <a:prstGeom prst="rect">
            <a:avLst/>
          </a:prstGeom>
          <a:noFill/>
        </p:spPr>
        <p:txBody>
          <a:bodyPr wrap="square" lIns="45720" rIns="45720" anchor="t">
            <a:spAutoFit/>
          </a:bodyPr>
          <a:lstStyle/>
          <a:p>
            <a:pPr algn="l"/>
            <a:r>
              <a:rPr lang="en-US" sz="3800" b="1">
                <a:solidFill>
                  <a:srgbClr val="1B2A41"/>
                </a:solidFill>
                <a:latin typeface="Calibri"/>
              </a:rPr>
              <a:t>Acknowledgements</a:t>
            </a:r>
          </a:p>
        </p:txBody>
      </p:sp>
      <p:sp>
        <p:nvSpPr>
          <p:cNvPr id="3" name="Tarjeta financiacion"/>
          <p:cNvSpPr/>
          <p:nvPr/>
        </p:nvSpPr>
        <p:spPr>
          <a:xfrm>
            <a:off x="640080" y="1554480"/>
            <a:ext cx="10881360" cy="4389120"/>
          </a:xfrm>
          <a:prstGeom prst="roundRect">
            <a:avLst>
              <a:gd name="adj" fmla="val 4000"/>
            </a:avLst>
          </a:prstGeom>
          <a:solidFill>
            <a:srgbClr val="FFFFFF"/>
          </a:solidFill>
          <a:ln w="12700">
            <a:solidFill>
              <a:srgbClr val="D9E2EC"/>
            </a:solidFill>
          </a:ln>
          <a:effectLst/>
        </p:spPr>
        <p:txBody>
          <a:bodyPr rtlCol="0" anchor="ctr"/>
          <a:lstStyle/>
          <a:p>
            <a:pPr algn="ctr"/>
            <a:endParaRPr/>
          </a:p>
        </p:txBody>
      </p:sp>
      <p:pic>
        <p:nvPicPr>
          <p:cNvPr id="4" name="Logo eu" descr="Logo eu"/>
          <p:cNvPicPr>
            <a:picLocks noChangeAspect="1"/>
          </p:cNvPicPr>
          <p:nvPr/>
        </p:nvPicPr>
        <p:blipFill>
          <a:blip r:embed="rId2"/>
          <a:stretch>
            <a:fillRect/>
          </a:stretch>
        </p:blipFill>
        <p:spPr>
          <a:xfrm>
            <a:off x="914400" y="2058077"/>
            <a:ext cx="2103120" cy="638725"/>
          </a:xfrm>
          <a:prstGeom prst="rect">
            <a:avLst/>
          </a:prstGeom>
        </p:spPr>
      </p:pic>
      <p:sp>
        <p:nvSpPr>
          <p:cNvPr id="5" name="Texto eu"/>
          <p:cNvSpPr txBox="1"/>
          <p:nvPr/>
        </p:nvSpPr>
        <p:spPr>
          <a:xfrm>
            <a:off x="3291840" y="1783080"/>
            <a:ext cx="5394960" cy="1188720"/>
          </a:xfrm>
          <a:prstGeom prst="rect">
            <a:avLst/>
          </a:prstGeom>
          <a:noFill/>
        </p:spPr>
        <p:txBody>
          <a:bodyPr wrap="square" lIns="45720" rIns="45720" anchor="ctr">
            <a:normAutofit/>
          </a:bodyPr>
          <a:lstStyle/>
          <a:p>
            <a:pPr algn="l"/>
            <a:r>
              <a:rPr lang="en-US" sz="1600" b="0">
                <a:solidFill>
                  <a:srgbClr val="1B2A41"/>
                </a:solidFill>
                <a:latin typeface="Calibri"/>
              </a:rPr>
              <a:t>This project has received funding from the European High-Performance Computing Joint Undertaking under grant agreement 101194491.</a:t>
            </a:r>
          </a:p>
        </p:txBody>
      </p:sp>
      <p:pic>
        <p:nvPicPr>
          <p:cNvPr id="6" name="Logo miciu" descr="Logo miciu"/>
          <p:cNvPicPr>
            <a:picLocks noChangeAspect="1"/>
          </p:cNvPicPr>
          <p:nvPr/>
        </p:nvPicPr>
        <p:blipFill>
          <a:blip r:embed="rId3"/>
          <a:stretch>
            <a:fillRect/>
          </a:stretch>
        </p:blipFill>
        <p:spPr>
          <a:xfrm>
            <a:off x="914400" y="3379688"/>
            <a:ext cx="2103120" cy="555824"/>
          </a:xfrm>
          <a:prstGeom prst="rect">
            <a:avLst/>
          </a:prstGeom>
        </p:spPr>
      </p:pic>
      <p:sp>
        <p:nvSpPr>
          <p:cNvPr id="7" name="Texto miciu"/>
          <p:cNvSpPr txBox="1"/>
          <p:nvPr/>
        </p:nvSpPr>
        <p:spPr>
          <a:xfrm>
            <a:off x="3291840" y="3063240"/>
            <a:ext cx="5394960" cy="1188720"/>
          </a:xfrm>
          <a:prstGeom prst="rect">
            <a:avLst/>
          </a:prstGeom>
          <a:noFill/>
        </p:spPr>
        <p:txBody>
          <a:bodyPr wrap="square" lIns="45720" rIns="45720" anchor="ctr">
            <a:normAutofit/>
          </a:bodyPr>
          <a:lstStyle/>
          <a:p>
            <a:pPr algn="l"/>
            <a:r>
              <a:rPr lang="en-US" sz="1600" b="0">
                <a:solidFill>
                  <a:srgbClr val="1B2A41"/>
                </a:solidFill>
                <a:latin typeface="Calibri"/>
              </a:rPr>
              <a:t>CESGA is co-funded by MICIU/AEI/10.13039/501100011033, grant number PCI2025-163133.</a:t>
            </a:r>
          </a:p>
        </p:txBody>
      </p:sp>
      <p:pic>
        <p:nvPicPr>
          <p:cNvPr id="8" name="Logo eurohpc" descr="Logo eurohpc"/>
          <p:cNvPicPr>
            <a:picLocks noChangeAspect="1"/>
          </p:cNvPicPr>
          <p:nvPr/>
        </p:nvPicPr>
        <p:blipFill>
          <a:blip r:embed="rId4"/>
          <a:stretch>
            <a:fillRect/>
          </a:stretch>
        </p:blipFill>
        <p:spPr>
          <a:xfrm>
            <a:off x="914400" y="4630845"/>
            <a:ext cx="2103120" cy="613829"/>
          </a:xfrm>
          <a:prstGeom prst="rect">
            <a:avLst/>
          </a:prstGeom>
        </p:spPr>
      </p:pic>
      <p:sp>
        <p:nvSpPr>
          <p:cNvPr id="9" name="Texto eurohpc"/>
          <p:cNvSpPr txBox="1"/>
          <p:nvPr/>
        </p:nvSpPr>
        <p:spPr>
          <a:xfrm>
            <a:off x="3291840" y="4343400"/>
            <a:ext cx="5394960" cy="1188720"/>
          </a:xfrm>
          <a:prstGeom prst="rect">
            <a:avLst/>
          </a:prstGeom>
          <a:noFill/>
        </p:spPr>
        <p:txBody>
          <a:bodyPr wrap="square" lIns="45720" rIns="45720" anchor="ctr">
            <a:normAutofit/>
          </a:bodyPr>
          <a:lstStyle/>
          <a:p>
            <a:pPr algn="l"/>
            <a:r>
              <a:rPr lang="en-US" sz="1100" b="0">
                <a:solidFill>
                  <a:srgbClr val="4A5A70"/>
                </a:solidFill>
                <a:latin typeface="Calibri"/>
              </a:rPr>
              <a:t>Co-funded by the European Union. Views and opinions expressed are however those of the author(s) only and do not necessarily reflect those of the European Union, EuroHPC or any national granting authority. Neither the European Union nor the granting authorities can be held responsible for them.</a:t>
            </a:r>
          </a:p>
        </p:txBody>
      </p:sp>
      <p:pic>
        <p:nvPicPr>
          <p:cNvPr id="10" name="Logo cesga" descr="Logo cesga"/>
          <p:cNvPicPr>
            <a:picLocks noChangeAspect="1"/>
          </p:cNvPicPr>
          <p:nvPr/>
        </p:nvPicPr>
        <p:blipFill>
          <a:blip r:embed="rId5"/>
          <a:stretch>
            <a:fillRect/>
          </a:stretch>
        </p:blipFill>
        <p:spPr>
          <a:xfrm>
            <a:off x="8869680" y="1799665"/>
            <a:ext cx="2377440" cy="652630"/>
          </a:xfrm>
          <a:prstGeom prst="rect">
            <a:avLst/>
          </a:prstGeom>
        </p:spPr>
      </p:pic>
      <p:pic>
        <p:nvPicPr>
          <p:cNvPr id="11" name="Logo qex" descr="Logo qex"/>
          <p:cNvPicPr>
            <a:picLocks noChangeAspect="1"/>
          </p:cNvPicPr>
          <p:nvPr/>
        </p:nvPicPr>
        <p:blipFill>
          <a:blip r:embed="rId6"/>
          <a:stretch>
            <a:fillRect/>
          </a:stretch>
        </p:blipFill>
        <p:spPr>
          <a:xfrm>
            <a:off x="9000246" y="2971800"/>
            <a:ext cx="2116308" cy="1325880"/>
          </a:xfrm>
          <a:prstGeom prst="rect">
            <a:avLst/>
          </a:prstGeom>
        </p:spPr>
      </p:pic>
      <p:pic>
        <p:nvPicPr>
          <p:cNvPr id="12" name="Logo xacobeo" descr="Logo xacobeo"/>
          <p:cNvPicPr>
            <a:picLocks noChangeAspect="1"/>
          </p:cNvPicPr>
          <p:nvPr/>
        </p:nvPicPr>
        <p:blipFill>
          <a:blip r:embed="rId7"/>
          <a:stretch>
            <a:fillRect/>
          </a:stretch>
        </p:blipFill>
        <p:spPr>
          <a:xfrm>
            <a:off x="8869680" y="4616138"/>
            <a:ext cx="2377440" cy="100900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2941</Words>
  <Application>Microsoft Office PowerPoint</Application>
  <PresentationFormat>Panorámica</PresentationFormat>
  <Paragraphs>263</Paragraphs>
  <Slides>15</Slides>
  <Notes>14</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15</vt:i4>
      </vt:variant>
    </vt:vector>
  </HeadingPairs>
  <TitlesOfParts>
    <vt:vector size="19" baseType="lpstr">
      <vt:lpstr>Arial</vt:lpstr>
      <vt:lpstr>Calibri</vt:lpstr>
      <vt:lpstr>Courier New</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subject/>
  <dc:creator/>
  <cp:keywords/>
  <dc:description>generated using python-pptx</dc:description>
  <cp:lastModifiedBy>Guillermo Diaz Camacho</cp:lastModifiedBy>
  <cp:revision>3</cp:revision>
  <dcterms:created xsi:type="dcterms:W3CDTF">2013-01-27T09:14:16Z</dcterms:created>
  <dcterms:modified xsi:type="dcterms:W3CDTF">2026-10-27T13:37:08Z</dcterms:modified>
  <cp:category/>
</cp:coreProperties>
</file>