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60" r:id="rId6"/>
    <p:sldId id="261" r:id="rId7"/>
    <p:sldId id="257" r:id="rId8"/>
    <p:sldId id="263" r:id="rId9"/>
    <p:sldId id="300" r:id="rId10"/>
    <p:sldId id="306" r:id="rId11"/>
    <p:sldId id="284" r:id="rId12"/>
    <p:sldId id="270" r:id="rId13"/>
    <p:sldId id="265" r:id="rId14"/>
    <p:sldId id="266" r:id="rId15"/>
    <p:sldId id="267" r:id="rId16"/>
    <p:sldId id="268" r:id="rId17"/>
    <p:sldId id="305" r:id="rId18"/>
    <p:sldId id="271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Garcia Selfa" initials="DGS" lastIdx="1" clrIdx="0">
    <p:extLst>
      <p:ext uri="{19B8F6BF-5375-455C-9EA6-DF929625EA0E}">
        <p15:presenceInfo xmlns:p15="http://schemas.microsoft.com/office/powerpoint/2012/main" userId="S::david.garcia.selfa@cesga.es::29ca30b9-a28c-41ea-b8ba-05e263f35841" providerId="AD"/>
      </p:ext>
    </p:extLst>
  </p:cmAuthor>
  <p:cmAuthor id="2" name="Jose Carlos Mouriño" initials="JM" lastIdx="2" clrIdx="1">
    <p:extLst>
      <p:ext uri="{19B8F6BF-5375-455C-9EA6-DF929625EA0E}">
        <p15:presenceInfo xmlns:p15="http://schemas.microsoft.com/office/powerpoint/2012/main" userId="S::jmourino@cesga.es::6ed5b7b6-be43-4fff-928d-4cb4438224ff" providerId="AD"/>
      </p:ext>
    </p:extLst>
  </p:cmAuthor>
  <p:cmAuthor id="3" name="Carlos Fernández Sánchez" initials="CS" lastIdx="1" clrIdx="2">
    <p:extLst>
      <p:ext uri="{19B8F6BF-5375-455C-9EA6-DF929625EA0E}">
        <p15:presenceInfo xmlns:p15="http://schemas.microsoft.com/office/powerpoint/2012/main" userId="S::carlos.fernandez.sanchez@cesga.es::c409f1dc-7fae-4365-a026-0460ad84eb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AF3"/>
    <a:srgbClr val="FFF1D8"/>
    <a:srgbClr val="F7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856"/>
    <p:restoredTop sz="96443"/>
  </p:normalViewPr>
  <p:slideViewPr>
    <p:cSldViewPr snapToGrid="0">
      <p:cViewPr varScale="1">
        <p:scale>
          <a:sx n="93" d="100"/>
          <a:sy n="93" d="100"/>
        </p:scale>
        <p:origin x="224" y="8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is Orosa Nogueira" userId="52945bd2-addc-4bb4-adb4-7b03e5790c5e" providerId="ADAL" clId="{9B4A6E4F-3D70-5488-82E6-5CB3F76947DE}"/>
    <pc:docChg chg="custSel addSld modSld">
      <pc:chgData name="Lois Orosa Nogueira" userId="52945bd2-addc-4bb4-adb4-7b03e5790c5e" providerId="ADAL" clId="{9B4A6E4F-3D70-5488-82E6-5CB3F76947DE}" dt="2026-10-26T20:55:17.540" v="137" actId="1076"/>
      <pc:docMkLst>
        <pc:docMk/>
      </pc:docMkLst>
      <pc:sldChg chg="modSp mod">
        <pc:chgData name="Lois Orosa Nogueira" userId="52945bd2-addc-4bb4-adb4-7b03e5790c5e" providerId="ADAL" clId="{9B4A6E4F-3D70-5488-82E6-5CB3F76947DE}" dt="2026-10-26T17:49:11.088" v="133" actId="20577"/>
        <pc:sldMkLst>
          <pc:docMk/>
          <pc:sldMk cId="489701745" sldId="256"/>
        </pc:sldMkLst>
        <pc:spChg chg="mod">
          <ac:chgData name="Lois Orosa Nogueira" userId="52945bd2-addc-4bb4-adb4-7b03e5790c5e" providerId="ADAL" clId="{9B4A6E4F-3D70-5488-82E6-5CB3F76947DE}" dt="2026-10-26T17:48:12.780" v="49" actId="1076"/>
          <ac:spMkLst>
            <pc:docMk/>
            <pc:sldMk cId="489701745" sldId="256"/>
            <ac:spMk id="3" creationId="{AFD2F8CD-73F9-2080-5CB8-A93B64DD5CD1}"/>
          </ac:spMkLst>
        </pc:spChg>
        <pc:spChg chg="mod">
          <ac:chgData name="Lois Orosa Nogueira" userId="52945bd2-addc-4bb4-adb4-7b03e5790c5e" providerId="ADAL" clId="{9B4A6E4F-3D70-5488-82E6-5CB3F76947DE}" dt="2026-10-26T17:49:11.088" v="133" actId="20577"/>
          <ac:spMkLst>
            <pc:docMk/>
            <pc:sldMk cId="489701745" sldId="256"/>
            <ac:spMk id="4" creationId="{25703411-EA2C-A12B-B2D5-23C1539F76D3}"/>
          </ac:spMkLst>
        </pc:spChg>
      </pc:sldChg>
      <pc:sldChg chg="modSp add mod">
        <pc:chgData name="Lois Orosa Nogueira" userId="52945bd2-addc-4bb4-adb4-7b03e5790c5e" providerId="ADAL" clId="{9B4A6E4F-3D70-5488-82E6-5CB3F76947DE}" dt="2026-10-26T20:55:17.540" v="137" actId="1076"/>
        <pc:sldMkLst>
          <pc:docMk/>
          <pc:sldMk cId="2123819469" sldId="284"/>
        </pc:sldMkLst>
        <pc:spChg chg="mod">
          <ac:chgData name="Lois Orosa Nogueira" userId="52945bd2-addc-4bb4-adb4-7b03e5790c5e" providerId="ADAL" clId="{9B4A6E4F-3D70-5488-82E6-5CB3F76947DE}" dt="2026-10-26T17:47:09.498" v="1"/>
          <ac:spMkLst>
            <pc:docMk/>
            <pc:sldMk cId="2123819469" sldId="284"/>
            <ac:spMk id="4" creationId="{EF1EE41C-39A5-E45A-5A8D-8A769D2F666C}"/>
          </ac:spMkLst>
        </pc:spChg>
        <pc:picChg chg="mod">
          <ac:chgData name="Lois Orosa Nogueira" userId="52945bd2-addc-4bb4-adb4-7b03e5790c5e" providerId="ADAL" clId="{9B4A6E4F-3D70-5488-82E6-5CB3F76947DE}" dt="2026-10-26T20:55:17.540" v="137" actId="1076"/>
          <ac:picMkLst>
            <pc:docMk/>
            <pc:sldMk cId="2123819469" sldId="284"/>
            <ac:picMk id="3" creationId="{FB85DC72-A255-0CE9-B43C-2AAC24E7DE62}"/>
          </ac:picMkLst>
        </pc:picChg>
        <pc:picChg chg="mod">
          <ac:chgData name="Lois Orosa Nogueira" userId="52945bd2-addc-4bb4-adb4-7b03e5790c5e" providerId="ADAL" clId="{9B4A6E4F-3D70-5488-82E6-5CB3F76947DE}" dt="2026-10-26T20:55:14.338" v="136" actId="14100"/>
          <ac:picMkLst>
            <pc:docMk/>
            <pc:sldMk cId="2123819469" sldId="284"/>
            <ac:picMk id="6" creationId="{66CF38A1-9C25-93EE-29D7-D502A83B5867}"/>
          </ac:picMkLst>
        </pc:picChg>
      </pc:sldChg>
      <pc:sldChg chg="modSp add">
        <pc:chgData name="Lois Orosa Nogueira" userId="52945bd2-addc-4bb4-adb4-7b03e5790c5e" providerId="ADAL" clId="{9B4A6E4F-3D70-5488-82E6-5CB3F76947DE}" dt="2026-10-26T17:47:09.498" v="1"/>
        <pc:sldMkLst>
          <pc:docMk/>
          <pc:sldMk cId="0" sldId="300"/>
        </pc:sldMkLst>
        <pc:spChg chg="mod">
          <ac:chgData name="Lois Orosa Nogueira" userId="52945bd2-addc-4bb4-adb4-7b03e5790c5e" providerId="ADAL" clId="{9B4A6E4F-3D70-5488-82E6-5CB3F76947DE}" dt="2026-10-26T17:47:09.498" v="1"/>
          <ac:spMkLst>
            <pc:docMk/>
            <pc:sldMk cId="0" sldId="300"/>
            <ac:spMk id="3" creationId="{27D41BE1-A16E-74A7-25D2-E2EA772AD7C5}"/>
          </ac:spMkLst>
        </pc:spChg>
      </pc:sldChg>
      <pc:sldChg chg="add">
        <pc:chgData name="Lois Orosa Nogueira" userId="52945bd2-addc-4bb4-adb4-7b03e5790c5e" providerId="ADAL" clId="{9B4A6E4F-3D70-5488-82E6-5CB3F76947DE}" dt="2026-10-26T17:45:24.332" v="0"/>
        <pc:sldMkLst>
          <pc:docMk/>
          <pc:sldMk cId="2949832827" sldId="305"/>
        </pc:sldMkLst>
      </pc:sldChg>
      <pc:sldChg chg="modSp add setBg">
        <pc:chgData name="Lois Orosa Nogueira" userId="52945bd2-addc-4bb4-adb4-7b03e5790c5e" providerId="ADAL" clId="{9B4A6E4F-3D70-5488-82E6-5CB3F76947DE}" dt="2026-10-26T17:47:09.498" v="1"/>
        <pc:sldMkLst>
          <pc:docMk/>
          <pc:sldMk cId="0" sldId="306"/>
        </pc:sldMkLst>
        <pc:spChg chg="mod">
          <ac:chgData name="Lois Orosa Nogueira" userId="52945bd2-addc-4bb4-adb4-7b03e5790c5e" providerId="ADAL" clId="{9B4A6E4F-3D70-5488-82E6-5CB3F76947DE}" dt="2026-10-26T17:47:09.498" v="1"/>
          <ac:spMkLst>
            <pc:docMk/>
            <pc:sldMk cId="0" sldId="306"/>
            <ac:spMk id="2" creationId="{C3573519-2384-C01C-59E1-7DAAA5ECE3E4}"/>
          </ac:spMkLst>
        </pc:spChg>
      </pc:sldChg>
    </pc:docChg>
  </pc:docChgLst>
  <pc:docChgLst>
    <pc:chgData name="Maria José  Rodríguez Malmierca" userId="6276fb22-49cd-410d-a0c4-9632054687ff" providerId="ADAL" clId="{64EBE5A9-6070-52F1-A39A-C8DC83A2034B}"/>
    <pc:docChg chg="custSel modSld">
      <pc:chgData name="Maria José  Rodríguez Malmierca" userId="6276fb22-49cd-410d-a0c4-9632054687ff" providerId="ADAL" clId="{64EBE5A9-6070-52F1-A39A-C8DC83A2034B}" dt="2026-10-05T19:25:22.050" v="289" actId="20577"/>
      <pc:docMkLst>
        <pc:docMk/>
      </pc:docMkLst>
      <pc:sldChg chg="addSp modSp mod">
        <pc:chgData name="Maria José  Rodríguez Malmierca" userId="6276fb22-49cd-410d-a0c4-9632054687ff" providerId="ADAL" clId="{64EBE5A9-6070-52F1-A39A-C8DC83A2034B}" dt="2026-10-05T19:25:22.050" v="289" actId="20577"/>
        <pc:sldMkLst>
          <pc:docMk/>
          <pc:sldMk cId="241008775" sldId="260"/>
        </pc:sldMkLst>
        <pc:spChg chg="mod">
          <ac:chgData name="Maria José  Rodríguez Malmierca" userId="6276fb22-49cd-410d-a0c4-9632054687ff" providerId="ADAL" clId="{64EBE5A9-6070-52F1-A39A-C8DC83A2034B}" dt="2026-10-05T19:19:53.435" v="223" actId="1037"/>
          <ac:spMkLst>
            <pc:docMk/>
            <pc:sldMk cId="241008775" sldId="260"/>
            <ac:spMk id="15" creationId="{80D1B526-6CC3-7972-9C98-BB0A889B528B}"/>
          </ac:spMkLst>
        </pc:spChg>
        <pc:spChg chg="mod">
          <ac:chgData name="Maria José  Rodríguez Malmierca" userId="6276fb22-49cd-410d-a0c4-9632054687ff" providerId="ADAL" clId="{64EBE5A9-6070-52F1-A39A-C8DC83A2034B}" dt="2026-10-05T19:20:00.578" v="233" actId="1037"/>
          <ac:spMkLst>
            <pc:docMk/>
            <pc:sldMk cId="241008775" sldId="260"/>
            <ac:spMk id="17" creationId="{19A64ACA-AE91-B9D8-DA50-605FA6A95736}"/>
          </ac:spMkLst>
        </pc:spChg>
        <pc:spChg chg="mod">
          <ac:chgData name="Maria José  Rodríguez Malmierca" userId="6276fb22-49cd-410d-a0c4-9632054687ff" providerId="ADAL" clId="{64EBE5A9-6070-52F1-A39A-C8DC83A2034B}" dt="2026-10-05T19:25:22.050" v="289" actId="20577"/>
          <ac:spMkLst>
            <pc:docMk/>
            <pc:sldMk cId="241008775" sldId="260"/>
            <ac:spMk id="19" creationId="{2560B80F-4360-3B87-13FD-5741D5CC4D4B}"/>
          </ac:spMkLst>
        </pc:spChg>
        <pc:spChg chg="mod">
          <ac:chgData name="Maria José  Rodríguez Malmierca" userId="6276fb22-49cd-410d-a0c4-9632054687ff" providerId="ADAL" clId="{64EBE5A9-6070-52F1-A39A-C8DC83A2034B}" dt="2026-10-05T19:20:08.560" v="238" actId="1038"/>
          <ac:spMkLst>
            <pc:docMk/>
            <pc:sldMk cId="241008775" sldId="260"/>
            <ac:spMk id="20" creationId="{2C3EA69E-1F32-74C7-8462-DCE51D17C3AB}"/>
          </ac:spMkLst>
        </pc:spChg>
        <pc:spChg chg="mod">
          <ac:chgData name="Maria José  Rodríguez Malmierca" userId="6276fb22-49cd-410d-a0c4-9632054687ff" providerId="ADAL" clId="{64EBE5A9-6070-52F1-A39A-C8DC83A2034B}" dt="2026-10-05T19:19:41.038" v="209" actId="1036"/>
          <ac:spMkLst>
            <pc:docMk/>
            <pc:sldMk cId="241008775" sldId="260"/>
            <ac:spMk id="22" creationId="{B31D12A1-6438-0208-4A10-3946300DD15F}"/>
          </ac:spMkLst>
        </pc:spChg>
        <pc:cxnChg chg="add mod">
          <ac:chgData name="Maria José  Rodríguez Malmierca" userId="6276fb22-49cd-410d-a0c4-9632054687ff" providerId="ADAL" clId="{64EBE5A9-6070-52F1-A39A-C8DC83A2034B}" dt="2026-10-05T19:23:49.415" v="257" actId="692"/>
          <ac:cxnSpMkLst>
            <pc:docMk/>
            <pc:sldMk cId="241008775" sldId="260"/>
            <ac:cxnSpMk id="23" creationId="{38EAB5A8-00DE-DE5E-DAEA-EED0541B56B8}"/>
          </ac:cxnSpMkLst>
        </pc:cxnChg>
        <pc:cxnChg chg="add mod">
          <ac:chgData name="Maria José  Rodríguez Malmierca" userId="6276fb22-49cd-410d-a0c4-9632054687ff" providerId="ADAL" clId="{64EBE5A9-6070-52F1-A39A-C8DC83A2034B}" dt="2026-10-05T19:24:11.200" v="260" actId="692"/>
          <ac:cxnSpMkLst>
            <pc:docMk/>
            <pc:sldMk cId="241008775" sldId="260"/>
            <ac:cxnSpMk id="28" creationId="{F01B17CF-A760-C367-C1E4-B365CAEDCF07}"/>
          </ac:cxnSpMkLst>
        </pc:cxnChg>
        <pc:cxnChg chg="add mod">
          <ac:chgData name="Maria José  Rodríguez Malmierca" userId="6276fb22-49cd-410d-a0c4-9632054687ff" providerId="ADAL" clId="{64EBE5A9-6070-52F1-A39A-C8DC83A2034B}" dt="2026-10-05T19:21:23.837" v="249" actId="14100"/>
          <ac:cxnSpMkLst>
            <pc:docMk/>
            <pc:sldMk cId="241008775" sldId="260"/>
            <ac:cxnSpMk id="32" creationId="{7862E593-EB33-C537-BF50-3CD02F4E2B3B}"/>
          </ac:cxnSpMkLst>
        </pc:cxnChg>
        <pc:cxnChg chg="add mod">
          <ac:chgData name="Maria José  Rodríguez Malmierca" userId="6276fb22-49cd-410d-a0c4-9632054687ff" providerId="ADAL" clId="{64EBE5A9-6070-52F1-A39A-C8DC83A2034B}" dt="2026-10-05T19:24:03.500" v="259" actId="692"/>
          <ac:cxnSpMkLst>
            <pc:docMk/>
            <pc:sldMk cId="241008775" sldId="260"/>
            <ac:cxnSpMk id="35" creationId="{C69DFA09-FA30-1A6A-D88C-6DAA138218A0}"/>
          </ac:cxnSpMkLst>
        </pc:cxnChg>
      </pc:sldChg>
      <pc:sldChg chg="modSp mod">
        <pc:chgData name="Maria José  Rodríguez Malmierca" userId="6276fb22-49cd-410d-a0c4-9632054687ff" providerId="ADAL" clId="{64EBE5A9-6070-52F1-A39A-C8DC83A2034B}" dt="2026-10-05T19:16:36.156" v="201" actId="1036"/>
        <pc:sldMkLst>
          <pc:docMk/>
          <pc:sldMk cId="3308029147" sldId="267"/>
        </pc:sldMkLst>
        <pc:spChg chg="mod">
          <ac:chgData name="Maria José  Rodríguez Malmierca" userId="6276fb22-49cd-410d-a0c4-9632054687ff" providerId="ADAL" clId="{64EBE5A9-6070-52F1-A39A-C8DC83A2034B}" dt="2026-10-05T19:15:34.516" v="179" actId="20577"/>
          <ac:spMkLst>
            <pc:docMk/>
            <pc:sldMk cId="3308029147" sldId="267"/>
            <ac:spMk id="2" creationId="{2E2CBC16-C581-EFFC-F07C-C79542886EC2}"/>
          </ac:spMkLst>
        </pc:spChg>
        <pc:spChg chg="mod">
          <ac:chgData name="Maria José  Rodríguez Malmierca" userId="6276fb22-49cd-410d-a0c4-9632054687ff" providerId="ADAL" clId="{64EBE5A9-6070-52F1-A39A-C8DC83A2034B}" dt="2026-10-05T19:16:02.240" v="181" actId="403"/>
          <ac:spMkLst>
            <pc:docMk/>
            <pc:sldMk cId="3308029147" sldId="267"/>
            <ac:spMk id="30" creationId="{055FE7F5-9B03-1CE2-ED1A-ABBD7176CB76}"/>
          </ac:spMkLst>
        </pc:spChg>
        <pc:spChg chg="mod">
          <ac:chgData name="Maria José  Rodríguez Malmierca" userId="6276fb22-49cd-410d-a0c4-9632054687ff" providerId="ADAL" clId="{64EBE5A9-6070-52F1-A39A-C8DC83A2034B}" dt="2026-10-05T19:16:15.094" v="186" actId="1036"/>
          <ac:spMkLst>
            <pc:docMk/>
            <pc:sldMk cId="3308029147" sldId="267"/>
            <ac:spMk id="31" creationId="{E7D5E508-6007-89B4-5E0F-3A0F62AA116E}"/>
          </ac:spMkLst>
        </pc:spChg>
        <pc:spChg chg="mod">
          <ac:chgData name="Maria José  Rodríguez Malmierca" userId="6276fb22-49cd-410d-a0c4-9632054687ff" providerId="ADAL" clId="{64EBE5A9-6070-52F1-A39A-C8DC83A2034B}" dt="2026-10-05T19:16:02.240" v="181" actId="403"/>
          <ac:spMkLst>
            <pc:docMk/>
            <pc:sldMk cId="3308029147" sldId="267"/>
            <ac:spMk id="32" creationId="{534C3105-6EB7-98F1-267D-4759CD3F9ECD}"/>
          </ac:spMkLst>
        </pc:spChg>
        <pc:spChg chg="mod">
          <ac:chgData name="Maria José  Rodríguez Malmierca" userId="6276fb22-49cd-410d-a0c4-9632054687ff" providerId="ADAL" clId="{64EBE5A9-6070-52F1-A39A-C8DC83A2034B}" dt="2026-10-05T19:16:19.971" v="189" actId="1036"/>
          <ac:spMkLst>
            <pc:docMk/>
            <pc:sldMk cId="3308029147" sldId="267"/>
            <ac:spMk id="33" creationId="{483FD9A5-3006-397B-0607-E0BCD0E9428A}"/>
          </ac:spMkLst>
        </pc:spChg>
        <pc:spChg chg="mod">
          <ac:chgData name="Maria José  Rodríguez Malmierca" userId="6276fb22-49cd-410d-a0c4-9632054687ff" providerId="ADAL" clId="{64EBE5A9-6070-52F1-A39A-C8DC83A2034B}" dt="2026-10-05T19:16:02.240" v="181" actId="403"/>
          <ac:spMkLst>
            <pc:docMk/>
            <pc:sldMk cId="3308029147" sldId="267"/>
            <ac:spMk id="34" creationId="{0A126267-AC60-E0A3-A5DA-83A6D0840CF5}"/>
          </ac:spMkLst>
        </pc:spChg>
        <pc:spChg chg="mod">
          <ac:chgData name="Maria José  Rodríguez Malmierca" userId="6276fb22-49cd-410d-a0c4-9632054687ff" providerId="ADAL" clId="{64EBE5A9-6070-52F1-A39A-C8DC83A2034B}" dt="2026-10-05T19:16:23.463" v="192" actId="1036"/>
          <ac:spMkLst>
            <pc:docMk/>
            <pc:sldMk cId="3308029147" sldId="267"/>
            <ac:spMk id="35" creationId="{2031080B-3C0D-8C83-75F8-AC8C3C4D3276}"/>
          </ac:spMkLst>
        </pc:spChg>
        <pc:spChg chg="mod">
          <ac:chgData name="Maria José  Rodríguez Malmierca" userId="6276fb22-49cd-410d-a0c4-9632054687ff" providerId="ADAL" clId="{64EBE5A9-6070-52F1-A39A-C8DC83A2034B}" dt="2026-10-05T19:16:10.240" v="183" actId="403"/>
          <ac:spMkLst>
            <pc:docMk/>
            <pc:sldMk cId="3308029147" sldId="267"/>
            <ac:spMk id="37" creationId="{05036836-0D16-71FB-77CE-30E7050145C9}"/>
          </ac:spMkLst>
        </pc:spChg>
        <pc:spChg chg="mod">
          <ac:chgData name="Maria José  Rodríguez Malmierca" userId="6276fb22-49cd-410d-a0c4-9632054687ff" providerId="ADAL" clId="{64EBE5A9-6070-52F1-A39A-C8DC83A2034B}" dt="2026-10-05T19:16:29.715" v="195" actId="1036"/>
          <ac:spMkLst>
            <pc:docMk/>
            <pc:sldMk cId="3308029147" sldId="267"/>
            <ac:spMk id="38" creationId="{EE17595D-0D25-5393-6541-9E19E24661A8}"/>
          </ac:spMkLst>
        </pc:spChg>
        <pc:spChg chg="mod">
          <ac:chgData name="Maria José  Rodríguez Malmierca" userId="6276fb22-49cd-410d-a0c4-9632054687ff" providerId="ADAL" clId="{64EBE5A9-6070-52F1-A39A-C8DC83A2034B}" dt="2026-10-05T19:16:10.240" v="183" actId="403"/>
          <ac:spMkLst>
            <pc:docMk/>
            <pc:sldMk cId="3308029147" sldId="267"/>
            <ac:spMk id="39" creationId="{9ED641A1-748D-0E61-B137-954EC139D3EC}"/>
          </ac:spMkLst>
        </pc:spChg>
        <pc:spChg chg="mod">
          <ac:chgData name="Maria José  Rodríguez Malmierca" userId="6276fb22-49cd-410d-a0c4-9632054687ff" providerId="ADAL" clId="{64EBE5A9-6070-52F1-A39A-C8DC83A2034B}" dt="2026-10-05T19:16:33.482" v="198" actId="1036"/>
          <ac:spMkLst>
            <pc:docMk/>
            <pc:sldMk cId="3308029147" sldId="267"/>
            <ac:spMk id="40" creationId="{3F293708-4E02-91E7-0151-C9B211D29C25}"/>
          </ac:spMkLst>
        </pc:spChg>
        <pc:spChg chg="mod">
          <ac:chgData name="Maria José  Rodríguez Malmierca" userId="6276fb22-49cd-410d-a0c4-9632054687ff" providerId="ADAL" clId="{64EBE5A9-6070-52F1-A39A-C8DC83A2034B}" dt="2026-10-05T19:16:10.240" v="183" actId="403"/>
          <ac:spMkLst>
            <pc:docMk/>
            <pc:sldMk cId="3308029147" sldId="267"/>
            <ac:spMk id="41" creationId="{B68CF386-FD8B-CBB9-80DF-7200DC9EF177}"/>
          </ac:spMkLst>
        </pc:spChg>
        <pc:spChg chg="mod">
          <ac:chgData name="Maria José  Rodríguez Malmierca" userId="6276fb22-49cd-410d-a0c4-9632054687ff" providerId="ADAL" clId="{64EBE5A9-6070-52F1-A39A-C8DC83A2034B}" dt="2026-10-05T19:16:36.156" v="201" actId="1036"/>
          <ac:spMkLst>
            <pc:docMk/>
            <pc:sldMk cId="3308029147" sldId="267"/>
            <ac:spMk id="42" creationId="{1716E647-6A98-11A4-6EF1-5A79BA0E32E4}"/>
          </ac:spMkLst>
        </pc:spChg>
        <pc:spChg chg="mod">
          <ac:chgData name="Maria José  Rodríguez Malmierca" userId="6276fb22-49cd-410d-a0c4-9632054687ff" providerId="ADAL" clId="{64EBE5A9-6070-52F1-A39A-C8DC83A2034B}" dt="2026-10-05T19:15:16.187" v="171" actId="20577"/>
          <ac:spMkLst>
            <pc:docMk/>
            <pc:sldMk cId="3308029147" sldId="267"/>
            <ac:spMk id="63" creationId="{C15D7C82-B70B-F8F2-274A-1D2926B47F45}"/>
          </ac:spMkLst>
        </pc:spChg>
      </pc:sldChg>
      <pc:sldChg chg="modSp mod">
        <pc:chgData name="Maria José  Rodríguez Malmierca" userId="6276fb22-49cd-410d-a0c4-9632054687ff" providerId="ADAL" clId="{64EBE5A9-6070-52F1-A39A-C8DC83A2034B}" dt="2026-10-05T19:17:13.937" v="204" actId="403"/>
        <pc:sldMkLst>
          <pc:docMk/>
          <pc:sldMk cId="20628030" sldId="268"/>
        </pc:sldMkLst>
        <pc:spChg chg="mod">
          <ac:chgData name="Maria José  Rodríguez Malmierca" userId="6276fb22-49cd-410d-a0c4-9632054687ff" providerId="ADAL" clId="{64EBE5A9-6070-52F1-A39A-C8DC83A2034B}" dt="2026-10-05T19:17:03.336" v="202" actId="403"/>
          <ac:spMkLst>
            <pc:docMk/>
            <pc:sldMk cId="20628030" sldId="268"/>
            <ac:spMk id="13" creationId="{825BAC06-CAAC-8C14-5316-6A0E151F919D}"/>
          </ac:spMkLst>
        </pc:spChg>
        <pc:spChg chg="mod">
          <ac:chgData name="Maria José  Rodríguez Malmierca" userId="6276fb22-49cd-410d-a0c4-9632054687ff" providerId="ADAL" clId="{64EBE5A9-6070-52F1-A39A-C8DC83A2034B}" dt="2026-10-05T19:17:10.305" v="203" actId="403"/>
          <ac:spMkLst>
            <pc:docMk/>
            <pc:sldMk cId="20628030" sldId="268"/>
            <ac:spMk id="15" creationId="{D849A0A2-6700-C520-EE22-FB2016BB6CB5}"/>
          </ac:spMkLst>
        </pc:spChg>
        <pc:spChg chg="mod">
          <ac:chgData name="Maria José  Rodríguez Malmierca" userId="6276fb22-49cd-410d-a0c4-9632054687ff" providerId="ADAL" clId="{64EBE5A9-6070-52F1-A39A-C8DC83A2034B}" dt="2026-10-05T19:17:13.937" v="204" actId="403"/>
          <ac:spMkLst>
            <pc:docMk/>
            <pc:sldMk cId="20628030" sldId="268"/>
            <ac:spMk id="17" creationId="{8E225073-EEDC-B67C-1281-917C773CD3AD}"/>
          </ac:spMkLst>
        </pc:spChg>
      </pc:sldChg>
      <pc:sldChg chg="addSp delSp modSp mod">
        <pc:chgData name="Maria José  Rodríguez Malmierca" userId="6276fb22-49cd-410d-a0c4-9632054687ff" providerId="ADAL" clId="{64EBE5A9-6070-52F1-A39A-C8DC83A2034B}" dt="2026-10-05T19:14:01.831" v="169" actId="1035"/>
        <pc:sldMkLst>
          <pc:docMk/>
          <pc:sldMk cId="2706013551" sldId="270"/>
        </pc:sldMkLst>
        <pc:spChg chg="mod">
          <ac:chgData name="Maria José  Rodríguez Malmierca" userId="6276fb22-49cd-410d-a0c4-9632054687ff" providerId="ADAL" clId="{64EBE5A9-6070-52F1-A39A-C8DC83A2034B}" dt="2026-10-05T19:13:27.342" v="156" actId="1035"/>
          <ac:spMkLst>
            <pc:docMk/>
            <pc:sldMk cId="2706013551" sldId="270"/>
            <ac:spMk id="8" creationId="{89E2B7E5-93F1-0327-17B5-CB50746FEE13}"/>
          </ac:spMkLst>
        </pc:spChg>
        <pc:spChg chg="mod">
          <ac:chgData name="Maria José  Rodríguez Malmierca" userId="6276fb22-49cd-410d-a0c4-9632054687ff" providerId="ADAL" clId="{64EBE5A9-6070-52F1-A39A-C8DC83A2034B}" dt="2026-10-05T19:13:47.052" v="161" actId="1036"/>
          <ac:spMkLst>
            <pc:docMk/>
            <pc:sldMk cId="2706013551" sldId="270"/>
            <ac:spMk id="12" creationId="{4A114E6C-40E6-7D7F-CF2F-2E2421EB7034}"/>
          </ac:spMkLst>
        </pc:spChg>
        <pc:spChg chg="mod">
          <ac:chgData name="Maria José  Rodríguez Malmierca" userId="6276fb22-49cd-410d-a0c4-9632054687ff" providerId="ADAL" clId="{64EBE5A9-6070-52F1-A39A-C8DC83A2034B}" dt="2026-10-05T19:13:55.479" v="164" actId="1035"/>
          <ac:spMkLst>
            <pc:docMk/>
            <pc:sldMk cId="2706013551" sldId="270"/>
            <ac:spMk id="16" creationId="{E92A0CB7-366D-D2F8-476F-FE82BEF049DC}"/>
          </ac:spMkLst>
        </pc:spChg>
        <pc:spChg chg="mod">
          <ac:chgData name="Maria José  Rodríguez Malmierca" userId="6276fb22-49cd-410d-a0c4-9632054687ff" providerId="ADAL" clId="{64EBE5A9-6070-52F1-A39A-C8DC83A2034B}" dt="2026-10-05T19:14:01.831" v="169" actId="1035"/>
          <ac:spMkLst>
            <pc:docMk/>
            <pc:sldMk cId="2706013551" sldId="270"/>
            <ac:spMk id="20" creationId="{5BA50DAB-F9BF-A7E7-C784-E86C1FDFD39D}"/>
          </ac:spMkLst>
        </pc:spChg>
        <pc:spChg chg="add mod">
          <ac:chgData name="Maria José  Rodríguez Malmierca" userId="6276fb22-49cd-410d-a0c4-9632054687ff" providerId="ADAL" clId="{64EBE5A9-6070-52F1-A39A-C8DC83A2034B}" dt="2026-10-05T19:13:32.207" v="158" actId="1035"/>
          <ac:spMkLst>
            <pc:docMk/>
            <pc:sldMk cId="2706013551" sldId="270"/>
            <ac:spMk id="25" creationId="{C1AAB0BD-AF08-E820-309C-90A9EBE6ED17}"/>
          </ac:spMkLst>
        </pc:spChg>
        <pc:spChg chg="add mod">
          <ac:chgData name="Maria José  Rodríguez Malmierca" userId="6276fb22-49cd-410d-a0c4-9632054687ff" providerId="ADAL" clId="{64EBE5A9-6070-52F1-A39A-C8DC83A2034B}" dt="2026-10-05T19:13:27.342" v="156" actId="1035"/>
          <ac:spMkLst>
            <pc:docMk/>
            <pc:sldMk cId="2706013551" sldId="270"/>
            <ac:spMk id="26" creationId="{18BA853D-A1A0-DD8E-7A81-51C303151497}"/>
          </ac:spMkLst>
        </pc:spChg>
        <pc:spChg chg="mod">
          <ac:chgData name="Maria José  Rodríguez Malmierca" userId="6276fb22-49cd-410d-a0c4-9632054687ff" providerId="ADAL" clId="{64EBE5A9-6070-52F1-A39A-C8DC83A2034B}" dt="2026-10-05T19:10:01.013" v="12" actId="20577"/>
          <ac:spMkLst>
            <pc:docMk/>
            <pc:sldMk cId="2706013551" sldId="270"/>
            <ac:spMk id="82" creationId="{D9708824-E327-DDAE-40D3-33DC5F051EC9}"/>
          </ac:spMkLst>
        </pc:spChg>
        <pc:spChg chg="mod">
          <ac:chgData name="Maria José  Rodríguez Malmierca" userId="6276fb22-49cd-410d-a0c4-9632054687ff" providerId="ADAL" clId="{64EBE5A9-6070-52F1-A39A-C8DC83A2034B}" dt="2026-10-05T19:10:07.757" v="15" actId="1036"/>
          <ac:spMkLst>
            <pc:docMk/>
            <pc:sldMk cId="2706013551" sldId="270"/>
            <ac:spMk id="84" creationId="{6AD729F7-0A99-9B4D-5F3A-A16FA8F82B68}"/>
          </ac:spMkLst>
        </pc:spChg>
        <pc:spChg chg="mod">
          <ac:chgData name="Maria José  Rodríguez Malmierca" userId="6276fb22-49cd-410d-a0c4-9632054687ff" providerId="ADAL" clId="{64EBE5A9-6070-52F1-A39A-C8DC83A2034B}" dt="2026-10-05T19:13:47.052" v="161" actId="1036"/>
          <ac:spMkLst>
            <pc:docMk/>
            <pc:sldMk cId="2706013551" sldId="270"/>
            <ac:spMk id="91" creationId="{C183EB9F-308C-A8E5-C370-426AC11DCECB}"/>
          </ac:spMkLst>
        </pc:spChg>
        <pc:spChg chg="mod">
          <ac:chgData name="Maria José  Rodríguez Malmierca" userId="6276fb22-49cd-410d-a0c4-9632054687ff" providerId="ADAL" clId="{64EBE5A9-6070-52F1-A39A-C8DC83A2034B}" dt="2026-10-05T19:13:47.052" v="161" actId="1036"/>
          <ac:spMkLst>
            <pc:docMk/>
            <pc:sldMk cId="2706013551" sldId="270"/>
            <ac:spMk id="92" creationId="{C3913AB9-CEFE-56CF-17A3-5E014A185E5B}"/>
          </ac:spMkLst>
        </pc:spChg>
        <pc:spChg chg="mod">
          <ac:chgData name="Maria José  Rodríguez Malmierca" userId="6276fb22-49cd-410d-a0c4-9632054687ff" providerId="ADAL" clId="{64EBE5A9-6070-52F1-A39A-C8DC83A2034B}" dt="2026-10-05T19:13:55.479" v="164" actId="1035"/>
          <ac:spMkLst>
            <pc:docMk/>
            <pc:sldMk cId="2706013551" sldId="270"/>
            <ac:spMk id="97" creationId="{9D59945A-98D6-E39D-F75A-9E2BD6496492}"/>
          </ac:spMkLst>
        </pc:spChg>
        <pc:spChg chg="mod">
          <ac:chgData name="Maria José  Rodríguez Malmierca" userId="6276fb22-49cd-410d-a0c4-9632054687ff" providerId="ADAL" clId="{64EBE5A9-6070-52F1-A39A-C8DC83A2034B}" dt="2026-10-05T19:13:55.479" v="164" actId="1035"/>
          <ac:spMkLst>
            <pc:docMk/>
            <pc:sldMk cId="2706013551" sldId="270"/>
            <ac:spMk id="98" creationId="{0C2B76EE-A908-43BB-BF93-E7C1A7924635}"/>
          </ac:spMkLst>
        </pc:spChg>
        <pc:spChg chg="mod">
          <ac:chgData name="Maria José  Rodríguez Malmierca" userId="6276fb22-49cd-410d-a0c4-9632054687ff" providerId="ADAL" clId="{64EBE5A9-6070-52F1-A39A-C8DC83A2034B}" dt="2026-10-05T19:14:01.831" v="169" actId="1035"/>
          <ac:spMkLst>
            <pc:docMk/>
            <pc:sldMk cId="2706013551" sldId="270"/>
            <ac:spMk id="103" creationId="{2B71F167-5F1A-E324-A783-585BBEEE6255}"/>
          </ac:spMkLst>
        </pc:spChg>
        <pc:spChg chg="mod">
          <ac:chgData name="Maria José  Rodríguez Malmierca" userId="6276fb22-49cd-410d-a0c4-9632054687ff" providerId="ADAL" clId="{64EBE5A9-6070-52F1-A39A-C8DC83A2034B}" dt="2026-10-05T19:14:01.831" v="169" actId="1035"/>
          <ac:spMkLst>
            <pc:docMk/>
            <pc:sldMk cId="2706013551" sldId="270"/>
            <ac:spMk id="104" creationId="{A2E8C083-8D25-0DE0-8C8E-5E10CAD9451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880F7-6880-574B-91BB-FDB5E9120C1B}" type="datetimeFigureOut">
              <a:rPr lang="es-ES" smtClean="0"/>
              <a:t>26/10/26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8F3A5-E3DC-8443-BBF3-03D54B9D43B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8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F3A5-E3DC-8443-BBF3-03D54B9D43B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69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D8F3A5-E3DC-8443-BBF3-03D54B9D43B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3917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734CF-EE38-AE18-D673-37E8B65CF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5460" y="504544"/>
            <a:ext cx="7326773" cy="1995306"/>
          </a:xfrm>
        </p:spPr>
        <p:txBody>
          <a:bodyPr anchor="b"/>
          <a:lstStyle>
            <a:lvl1pPr algn="ctr">
              <a:defRPr sz="4000" baseline="0">
                <a:solidFill>
                  <a:schemeClr val="bg1"/>
                </a:solidFill>
                <a:latin typeface="Futura" panose="020B0602020204020303" pitchFamily="34" charset="-79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4461AD-16AD-437F-FAE2-9F04A4A9C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5459" y="4358150"/>
            <a:ext cx="7326773" cy="8064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2"/>
                </a:solidFill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F879F57-798F-3414-E075-73E02627D7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4544"/>
            <a:ext cx="3886200" cy="8255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004BFFE-0786-32E3-4FA1-280267245DA1}"/>
              </a:ext>
            </a:extLst>
          </p:cNvPr>
          <p:cNvSpPr txBox="1"/>
          <p:nvPr userDrawn="1"/>
        </p:nvSpPr>
        <p:spPr>
          <a:xfrm>
            <a:off x="0" y="1375178"/>
            <a:ext cx="4848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GB" sz="1200" i="0" dirty="0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1HealthAI. European One-Health AI Factory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dirty="0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Grant Agreement Number: 101314617 </a:t>
            </a:r>
            <a:endParaRPr lang="es-ES" sz="1200" i="0" dirty="0">
              <a:solidFill>
                <a:schemeClr val="tx2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n-GB" sz="1100" i="0" dirty="0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Horizon Europe / </a:t>
            </a:r>
            <a:r>
              <a:rPr lang="en-GB" sz="1100" i="0" dirty="0" err="1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EuroHPC</a:t>
            </a:r>
            <a:r>
              <a:rPr lang="en-GB" sz="1100" i="0" dirty="0">
                <a:solidFill>
                  <a:schemeClr val="tx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JU Research and Innovation programme</a:t>
            </a:r>
            <a:endParaRPr lang="es-ES" sz="1100" i="0" dirty="0">
              <a:solidFill>
                <a:schemeClr val="tx2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upo 44">
            <a:extLst>
              <a:ext uri="{FF2B5EF4-FFF2-40B4-BE49-F238E27FC236}">
                <a16:creationId xmlns:a16="http://schemas.microsoft.com/office/drawing/2014/main" id="{CC24BCFE-B159-3AB7-7ED5-F092FB76EF7D}"/>
              </a:ext>
            </a:extLst>
          </p:cNvPr>
          <p:cNvGrpSpPr/>
          <p:nvPr userDrawn="1"/>
        </p:nvGrpSpPr>
        <p:grpSpPr>
          <a:xfrm>
            <a:off x="4385459" y="5950225"/>
            <a:ext cx="7679018" cy="806461"/>
            <a:chOff x="720725" y="3060700"/>
            <a:chExt cx="10626524" cy="1116012"/>
          </a:xfrm>
        </p:grpSpPr>
        <p:sp>
          <p:nvSpPr>
            <p:cNvPr id="46" name="Rectángulo redondeado 1">
              <a:extLst>
                <a:ext uri="{FF2B5EF4-FFF2-40B4-BE49-F238E27FC236}">
                  <a16:creationId xmlns:a16="http://schemas.microsoft.com/office/drawing/2014/main" id="{A538B05A-F7B2-6877-CB9E-A5526B50F50C}"/>
                </a:ext>
              </a:extLst>
            </p:cNvPr>
            <p:cNvSpPr/>
            <p:nvPr userDrawn="1"/>
          </p:nvSpPr>
          <p:spPr>
            <a:xfrm>
              <a:off x="720725" y="3060700"/>
              <a:ext cx="10626524" cy="11160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80">
              <a:solidFill>
                <a:srgbClr val="009AB8"/>
              </a:solidFill>
              <a:round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51120" rIns="96120" bIns="5112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gl-ES" sz="1400" spc="-1">
                <a:solidFill>
                  <a:srgbClr val="FFFFFF"/>
                </a:solidFill>
                <a:ea typeface="Arial"/>
              </a:endParaRPr>
            </a:p>
          </p:txBody>
        </p:sp>
        <p:pic>
          <p:nvPicPr>
            <p:cNvPr id="47" name="Imagen 1" descr="Diagrama  El contenido generado por IA puede ser incorrecto.">
              <a:extLst>
                <a:ext uri="{FF2B5EF4-FFF2-40B4-BE49-F238E27FC236}">
                  <a16:creationId xmlns:a16="http://schemas.microsoft.com/office/drawing/2014/main" id="{DDE2FF6C-CEEB-9F96-9B26-CEF716DBD3E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8723" y="3343184"/>
              <a:ext cx="2119021" cy="579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Picture 1">
              <a:extLst>
                <a:ext uri="{FF2B5EF4-FFF2-40B4-BE49-F238E27FC236}">
                  <a16:creationId xmlns:a16="http://schemas.microsoft.com/office/drawing/2014/main" id="{613B3F77-EBDE-8876-9755-B10708651316}"/>
                </a:ext>
              </a:extLst>
            </p:cNvPr>
            <p:cNvSpPr/>
            <p:nvPr userDrawn="1"/>
          </p:nvSpPr>
          <p:spPr>
            <a:xfrm>
              <a:off x="6115980" y="3272224"/>
              <a:ext cx="716170" cy="71617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Ctr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pc="-1">
                <a:solidFill>
                  <a:srgbClr val="000000"/>
                </a:solidFill>
              </a:endParaRPr>
            </a:p>
          </p:txBody>
        </p:sp>
        <p:pic>
          <p:nvPicPr>
            <p:cNvPr id="49" name="Picture 11" descr="MICIU-logo | Laboratorio Nacional de Fusión">
              <a:extLst>
                <a:ext uri="{FF2B5EF4-FFF2-40B4-BE49-F238E27FC236}">
                  <a16:creationId xmlns:a16="http://schemas.microsoft.com/office/drawing/2014/main" id="{98B2B595-D834-8CD9-26BC-FA4AE4BDF4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387" y="3372277"/>
              <a:ext cx="1998957" cy="520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0" name="Grupo 2">
              <a:extLst>
                <a:ext uri="{FF2B5EF4-FFF2-40B4-BE49-F238E27FC236}">
                  <a16:creationId xmlns:a16="http://schemas.microsoft.com/office/drawing/2014/main" id="{02906363-1335-54E4-D73E-4E188B6A07C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9306345" y="3372277"/>
              <a:ext cx="1676680" cy="478148"/>
              <a:chOff x="4748400" y="3351600"/>
              <a:chExt cx="1263600" cy="360360"/>
            </a:xfrm>
          </p:grpSpPr>
          <p:pic>
            <p:nvPicPr>
              <p:cNvPr id="52" name="Picture 18" descr="Marca principal - Xunta de Galicia">
                <a:extLst>
                  <a:ext uri="{FF2B5EF4-FFF2-40B4-BE49-F238E27FC236}">
                    <a16:creationId xmlns:a16="http://schemas.microsoft.com/office/drawing/2014/main" id="{30C6C8A0-4E5D-2AA2-918E-8C9C1BC6E3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400" y="3351600"/>
                <a:ext cx="1263600" cy="36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" name="Picture 15">
              <a:extLst>
                <a:ext uri="{FF2B5EF4-FFF2-40B4-BE49-F238E27FC236}">
                  <a16:creationId xmlns:a16="http://schemas.microsoft.com/office/drawing/2014/main" id="{CEAF5116-5FCB-2139-FA9A-CF7CCC14F29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545" y="3368065"/>
              <a:ext cx="2515018" cy="52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Marcador de contenido 4">
            <a:extLst>
              <a:ext uri="{FF2B5EF4-FFF2-40B4-BE49-F238E27FC236}">
                <a16:creationId xmlns:a16="http://schemas.microsoft.com/office/drawing/2014/main" id="{6B0C057B-46CC-DAF4-BBB3-6E9CF7089D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74507" y="5369954"/>
            <a:ext cx="7237726" cy="344487"/>
          </a:xfrm>
        </p:spPr>
        <p:txBody>
          <a:bodyPr/>
          <a:lstStyle>
            <a:lvl1pPr>
              <a:buFontTx/>
              <a:buNone/>
              <a:defRPr sz="1600" b="1" i="0" spc="-100" baseline="0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44948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E5CBA543-8256-420A-8C99-AAF5A8A9B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05253"/>
            <a:ext cx="3581741" cy="340012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3" name="Marcador de título 1">
            <a:extLst>
              <a:ext uri="{FF2B5EF4-FFF2-40B4-BE49-F238E27FC236}">
                <a16:creationId xmlns:a16="http://schemas.microsoft.com/office/drawing/2014/main" id="{29C69663-C531-580B-76F1-9EF4F40F9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3775"/>
            <a:ext cx="10515600" cy="564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120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ítulo 1">
            <a:extLst>
              <a:ext uri="{FF2B5EF4-FFF2-40B4-BE49-F238E27FC236}">
                <a16:creationId xmlns:a16="http://schemas.microsoft.com/office/drawing/2014/main" id="{15297945-1381-B503-0B7B-35654AA7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650"/>
            <a:ext cx="10169324" cy="564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4CF45C74-5A85-7C82-F4D2-07CACBB783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664390"/>
            <a:ext cx="10515600" cy="4512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471DB6C8-6E3A-FC87-7EDE-9CE85D4110A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212725"/>
            <a:ext cx="9644063" cy="423863"/>
          </a:xfrm>
        </p:spPr>
        <p:txBody>
          <a:bodyPr/>
          <a:lstStyle>
            <a:lvl1pPr>
              <a:buFontTx/>
              <a:buNone/>
              <a:defRPr sz="1600" cap="all" spc="-150" baseline="0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1949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78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674B45-E4C6-9DAD-3034-122A2DC3B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27BB9F-1AFB-5C88-D9AC-1BC95610D7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F26458-9EE0-A10B-B1DF-9D3F789D5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5">
            <a:extLst>
              <a:ext uri="{FF2B5EF4-FFF2-40B4-BE49-F238E27FC236}">
                <a16:creationId xmlns:a16="http://schemas.microsoft.com/office/drawing/2014/main" id="{8B4DF393-A6FA-0141-BD2F-952CF6899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287587"/>
            <a:ext cx="964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cap="all" baseline="0">
                <a:solidFill>
                  <a:schemeClr val="accent1"/>
                </a:solidFill>
                <a:latin typeface="Verdana" panose="020B0604030504040204" pitchFamily="34" charset="0"/>
              </a:defRPr>
            </a:lvl1pPr>
          </a:lstStyle>
          <a:p>
            <a:endParaRPr lang="es-E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69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FEA0E-26E5-076A-B6D8-99C862D18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1390"/>
            <a:ext cx="3932237" cy="1258957"/>
          </a:xfrm>
        </p:spPr>
        <p:txBody>
          <a:bodyPr anchor="b"/>
          <a:lstStyle>
            <a:lvl1pPr>
              <a:defRPr sz="2700" baseline="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A2B138-180F-29A7-09EB-9C1A393B4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37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3D85495A-D252-37B7-7667-59E3F1984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861391"/>
            <a:ext cx="6172200" cy="5315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7" name="Marcador de pie de página 5">
            <a:extLst>
              <a:ext uri="{FF2B5EF4-FFF2-40B4-BE49-F238E27FC236}">
                <a16:creationId xmlns:a16="http://schemas.microsoft.com/office/drawing/2014/main" id="{0E0B0F45-21F0-0525-FEEF-854FE23D0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287587"/>
            <a:ext cx="964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cap="all" baseline="0">
                <a:solidFill>
                  <a:schemeClr val="accent1"/>
                </a:solidFill>
                <a:latin typeface="Verdana" panose="020B0604030504040204" pitchFamily="34" charset="0"/>
              </a:defRPr>
            </a:lvl1pPr>
          </a:lstStyle>
          <a:p>
            <a:endParaRPr lang="es-E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09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s-ES" sz="5867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8D3DD669-218D-B7B9-80D2-F88F6512AE42}"/>
              </a:ext>
            </a:extLst>
          </p:cNvPr>
          <p:cNvSpPr>
            <a:spLocks noGrp="1"/>
          </p:cNvSpPr>
          <p:nvPr>
            <p:ph type="sldNum" idx="1"/>
          </p:nvPr>
        </p:nvSpPr>
        <p:spPr>
          <a:xfrm>
            <a:off x="11681128" y="6334800"/>
            <a:ext cx="510873" cy="523200"/>
          </a:xfrm>
          <a:solidFill>
            <a:srgbClr val="6876A6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fld id="{FA3AC724-B153-4B95-B337-C873F0864F43}" type="slidenum">
              <a:rPr lang="en-US" smtClean="0"/>
              <a:pPr/>
              <a:t>‹#›</a:t>
            </a:fld>
            <a:endParaRPr lang="en-US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592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DA770A-2095-2641-F6F3-6E69A8E0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3775"/>
            <a:ext cx="10515600" cy="564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1C3C88-BE14-0B3B-AA34-085EE0A7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3BE657D-5D66-50DF-A6B7-779B0F47D29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60283" y="136525"/>
            <a:ext cx="1385827" cy="667250"/>
          </a:xfrm>
          <a:prstGeom prst="rect">
            <a:avLst/>
          </a:prstGeom>
        </p:spPr>
      </p:pic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DF68E-5D3B-75ED-4C30-486F2B0F2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287587"/>
            <a:ext cx="9644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cap="all" baseline="0">
                <a:solidFill>
                  <a:schemeClr val="accent1"/>
                </a:solidFill>
                <a:latin typeface="Verdana" panose="020B0604030504040204" pitchFamily="34" charset="0"/>
              </a:defRPr>
            </a:lvl1pPr>
          </a:lstStyle>
          <a:p>
            <a:endParaRPr lang="es-E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7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5" r:id="rId4"/>
    <p:sldLayoutId id="2147483652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 spc="-150" baseline="0">
          <a:solidFill>
            <a:schemeClr val="tx1"/>
          </a:solidFill>
          <a:latin typeface="Futura" panose="020B0602020204020303" pitchFamily="34" charset="-79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200" b="1" i="0" kern="1200" baseline="0">
          <a:solidFill>
            <a:schemeClr val="tx1"/>
          </a:solidFill>
          <a:latin typeface="Open Sans Light" panose="020B0306030504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 baseline="0">
          <a:solidFill>
            <a:schemeClr val="tx1"/>
          </a:solidFill>
          <a:latin typeface="Open Sans Light" panose="020B0306030504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 baseline="0">
          <a:solidFill>
            <a:schemeClr val="tx1"/>
          </a:solidFill>
          <a:latin typeface="Open Sans Light" panose="020B0306030504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 baseline="0">
          <a:solidFill>
            <a:schemeClr val="tx1"/>
          </a:solidFill>
          <a:latin typeface="Open Sans Light" panose="020B0306030504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 baseline="0">
          <a:solidFill>
            <a:schemeClr val="tx1"/>
          </a:solidFill>
          <a:latin typeface="Open Sans Light" panose="020B0306030504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sv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0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8.png"/><Relationship Id="rId5" Type="http://schemas.openxmlformats.org/officeDocument/2006/relationships/image" Target="../media/image23.png"/><Relationship Id="rId15" Type="http://schemas.openxmlformats.org/officeDocument/2006/relationships/image" Target="../media/image62.svg"/><Relationship Id="rId10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openxmlformats.org/officeDocument/2006/relationships/image" Target="../media/image6.pn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B3C26-1CBC-E2CA-63B8-ED90C39FE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5460" y="504544"/>
            <a:ext cx="7326773" cy="2099508"/>
          </a:xfrm>
        </p:spPr>
        <p:txBody>
          <a:bodyPr>
            <a:normAutofit fontScale="90000"/>
          </a:bodyPr>
          <a:lstStyle/>
          <a:p>
            <a:r>
              <a:rPr lang="es-ES" noProof="1"/>
              <a:t>The AI-powered innovation catalyst for the One Health sector in Europe</a:t>
            </a:r>
            <a:br>
              <a:rPr lang="es-ES" noProof="1"/>
            </a:br>
            <a:br>
              <a:rPr lang="es-ES" noProof="1"/>
            </a:br>
            <a:endParaRPr lang="es-ES" noProof="1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D2F8CD-73F9-2080-5CB8-A93B64DD5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5460" y="3201851"/>
            <a:ext cx="7326773" cy="657597"/>
          </a:xfrm>
        </p:spPr>
        <p:txBody>
          <a:bodyPr>
            <a:normAutofit fontScale="85000" lnSpcReduction="20000"/>
          </a:bodyPr>
          <a:lstStyle/>
          <a:p>
            <a:r>
              <a:rPr lang="es-ES" noProof="1"/>
              <a:t>Lois Orosa Nogueira</a:t>
            </a:r>
          </a:p>
          <a:p>
            <a:r>
              <a:rPr lang="es-ES" noProof="1"/>
              <a:t>Scientific Director, CESGA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5703411-EA2C-A12B-B2D5-23C1539F76D3}"/>
              </a:ext>
            </a:extLst>
          </p:cNvPr>
          <p:cNvSpPr txBox="1">
            <a:spLocks/>
          </p:cNvSpPr>
          <p:nvPr/>
        </p:nvSpPr>
        <p:spPr>
          <a:xfrm>
            <a:off x="4385460" y="5114845"/>
            <a:ext cx="7172130" cy="7651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noProof="1"/>
              <a:t>14th Iberian Grid Conference (IBERGRID) 2026</a:t>
            </a:r>
          </a:p>
          <a:p>
            <a:r>
              <a:rPr lang="es-ES" noProof="1"/>
              <a:t>27th October, Santiago de Compostela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40943A1-4730-97A8-31EA-8C828E2C8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206896"/>
            <a:ext cx="3014776" cy="76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0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1">
            <a:extLst>
              <a:ext uri="{FF2B5EF4-FFF2-40B4-BE49-F238E27FC236}">
                <a16:creationId xmlns:a16="http://schemas.microsoft.com/office/drawing/2014/main" id="{B58A60D9-6909-0550-B974-6DE94E7ACE58}"/>
              </a:ext>
            </a:extLst>
          </p:cNvPr>
          <p:cNvSpPr/>
          <p:nvPr/>
        </p:nvSpPr>
        <p:spPr>
          <a:xfrm>
            <a:off x="1954" y="5997810"/>
            <a:ext cx="10820400" cy="542925"/>
          </a:xfrm>
          <a:prstGeom prst="roundRect">
            <a:avLst>
              <a:gd name="adj" fmla="val 14035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FD7BD373-759C-ABFD-DFA7-D84EBCD68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-1047745"/>
            <a:ext cx="7729666" cy="84511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23A4D9-F894-5EBA-35A8-425B7E02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What is a European AI Factory?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8D8F7F-E12C-52E6-2999-6FC5B9B023A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>
                <a:ea typeface="Verdana" panose="020B0604030504040204" pitchFamily="34" charset="0"/>
                <a:cs typeface="Verdana" panose="020B0604030504040204" pitchFamily="34" charset="0"/>
              </a:rPr>
              <a:t>STRATEGIC EUROPEAN FRAMEWORK</a:t>
            </a:r>
          </a:p>
          <a:p>
            <a:endParaRPr lang="en-GB" noProof="0" dirty="0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0C456A98-A34F-9017-9878-0285A6F59761}"/>
              </a:ext>
            </a:extLst>
          </p:cNvPr>
          <p:cNvSpPr txBox="1"/>
          <p:nvPr/>
        </p:nvSpPr>
        <p:spPr>
          <a:xfrm>
            <a:off x="685800" y="1510748"/>
            <a:ext cx="1112637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2000" b="0" i="0" u="none" noProof="0" dirty="0">
                <a:solidFill>
                  <a:schemeClr val="tx2"/>
                </a:solidFill>
                <a:latin typeface="Plus Jakarta Sans"/>
              </a:rPr>
              <a:t>A specialized </a:t>
            </a:r>
            <a:r>
              <a:rPr lang="en-GB" sz="2000" b="0" i="0" u="none" noProof="0" dirty="0" err="1">
                <a:solidFill>
                  <a:schemeClr val="tx2"/>
                </a:solidFill>
                <a:latin typeface="Plus Jakarta Sans"/>
              </a:rPr>
              <a:t>EuroHPC</a:t>
            </a:r>
            <a:r>
              <a:rPr lang="en-GB" sz="2000" b="0" i="0" u="none" noProof="0" dirty="0">
                <a:solidFill>
                  <a:schemeClr val="tx2"/>
                </a:solidFill>
                <a:latin typeface="Plus Jakarta Sans"/>
              </a:rPr>
              <a:t> ecosystem designed to convert frontier science into sovereign industrial capabilities.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A441D8B2-DF60-1024-6CFF-5CD11F13CAB1}"/>
              </a:ext>
            </a:extLst>
          </p:cNvPr>
          <p:cNvGrpSpPr/>
          <p:nvPr/>
        </p:nvGrpSpPr>
        <p:grpSpPr>
          <a:xfrm>
            <a:off x="207589" y="2582699"/>
            <a:ext cx="10673337" cy="2349682"/>
            <a:chOff x="237734" y="2019991"/>
            <a:chExt cx="10673337" cy="2349682"/>
          </a:xfrm>
        </p:grpSpPr>
        <p:sp>
          <p:nvSpPr>
            <p:cNvPr id="6" name="Rounded Rectangle 2">
              <a:extLst>
                <a:ext uri="{FF2B5EF4-FFF2-40B4-BE49-F238E27FC236}">
                  <a16:creationId xmlns:a16="http://schemas.microsoft.com/office/drawing/2014/main" id="{C12355B8-5F5B-758D-95DB-DB5D330ED4B0}"/>
                </a:ext>
              </a:extLst>
            </p:cNvPr>
            <p:cNvSpPr/>
            <p:nvPr/>
          </p:nvSpPr>
          <p:spPr>
            <a:xfrm>
              <a:off x="237734" y="2019991"/>
              <a:ext cx="3454449" cy="2338982"/>
            </a:xfrm>
            <a:prstGeom prst="roundRect">
              <a:avLst>
                <a:gd name="adj" fmla="val 488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Rounded Rectangle 3">
              <a:extLst>
                <a:ext uri="{FF2B5EF4-FFF2-40B4-BE49-F238E27FC236}">
                  <a16:creationId xmlns:a16="http://schemas.microsoft.com/office/drawing/2014/main" id="{D710BCDA-5224-4755-8C67-4EBD1CA447B9}"/>
                </a:ext>
              </a:extLst>
            </p:cNvPr>
            <p:cNvSpPr/>
            <p:nvPr/>
          </p:nvSpPr>
          <p:spPr>
            <a:xfrm>
              <a:off x="3847178" y="2030691"/>
              <a:ext cx="3454449" cy="2338982"/>
            </a:xfrm>
            <a:prstGeom prst="roundRect">
              <a:avLst>
                <a:gd name="adj" fmla="val 488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7FF3F966-7528-8656-F9E8-907B3C18AB4F}"/>
                </a:ext>
              </a:extLst>
            </p:cNvPr>
            <p:cNvSpPr/>
            <p:nvPr/>
          </p:nvSpPr>
          <p:spPr>
            <a:xfrm>
              <a:off x="7456622" y="2030691"/>
              <a:ext cx="3454449" cy="2338982"/>
            </a:xfrm>
            <a:prstGeom prst="roundRect">
              <a:avLst>
                <a:gd name="adj" fmla="val 488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9" name="Picture 5" descr="image.png">
              <a:extLst>
                <a:ext uri="{FF2B5EF4-FFF2-40B4-BE49-F238E27FC236}">
                  <a16:creationId xmlns:a16="http://schemas.microsoft.com/office/drawing/2014/main" id="{67C2306C-950E-7C0D-3976-FCC6D74C9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959" y="2334316"/>
              <a:ext cx="457200" cy="457200"/>
            </a:xfrm>
            <a:prstGeom prst="rect">
              <a:avLst/>
            </a:prstGeom>
          </p:spPr>
        </p:pic>
        <p:pic>
          <p:nvPicPr>
            <p:cNvPr id="10" name="Picture 6" descr="image.png">
              <a:extLst>
                <a:ext uri="{FF2B5EF4-FFF2-40B4-BE49-F238E27FC236}">
                  <a16:creationId xmlns:a16="http://schemas.microsoft.com/office/drawing/2014/main" id="{6E10D9DA-4DAC-0D72-4C93-10C6CB9F2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3403" y="2345016"/>
              <a:ext cx="457200" cy="457200"/>
            </a:xfrm>
            <a:prstGeom prst="rect">
              <a:avLst/>
            </a:prstGeom>
          </p:spPr>
        </p:pic>
        <p:pic>
          <p:nvPicPr>
            <p:cNvPr id="11" name="Picture 7" descr="image.png">
              <a:extLst>
                <a:ext uri="{FF2B5EF4-FFF2-40B4-BE49-F238E27FC236}">
                  <a16:creationId xmlns:a16="http://schemas.microsoft.com/office/drawing/2014/main" id="{7486D316-EEA4-289D-E4D9-E8D1D253C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2847" y="2345016"/>
              <a:ext cx="457200" cy="457200"/>
            </a:xfrm>
            <a:prstGeom prst="rect">
              <a:avLst/>
            </a:prstGeom>
          </p:spPr>
        </p:pic>
        <p:pic>
          <p:nvPicPr>
            <p:cNvPr id="12" name="Picture 8" descr="image.png">
              <a:extLst>
                <a:ext uri="{FF2B5EF4-FFF2-40B4-BE49-F238E27FC236}">
                  <a16:creationId xmlns:a16="http://schemas.microsoft.com/office/drawing/2014/main" id="{50F3A075-3FA4-9BB5-BE04-5E8986017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7784" y="2458141"/>
              <a:ext cx="209550" cy="209550"/>
            </a:xfrm>
            <a:prstGeom prst="rect">
              <a:avLst/>
            </a:prstGeom>
          </p:spPr>
        </p:pic>
        <p:pic>
          <p:nvPicPr>
            <p:cNvPr id="13" name="Picture 9" descr="image.png">
              <a:extLst>
                <a:ext uri="{FF2B5EF4-FFF2-40B4-BE49-F238E27FC236}">
                  <a16:creationId xmlns:a16="http://schemas.microsoft.com/office/drawing/2014/main" id="{5100E3DD-9ED6-C68B-23FB-782BCD773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47228" y="2468841"/>
              <a:ext cx="209550" cy="209550"/>
            </a:xfrm>
            <a:prstGeom prst="rect">
              <a:avLst/>
            </a:prstGeom>
          </p:spPr>
        </p:pic>
        <p:pic>
          <p:nvPicPr>
            <p:cNvPr id="14" name="Picture 10" descr="image.png">
              <a:extLst>
                <a:ext uri="{FF2B5EF4-FFF2-40B4-BE49-F238E27FC236}">
                  <a16:creationId xmlns:a16="http://schemas.microsoft.com/office/drawing/2014/main" id="{89FE308C-964F-8168-A5BF-5E6420A58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56672" y="2468841"/>
              <a:ext cx="209550" cy="209550"/>
            </a:xfrm>
            <a:prstGeom prst="rect">
              <a:avLst/>
            </a:prstGeom>
          </p:spPr>
        </p:pic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80D1B526-6CC3-7972-9C98-BB0A889B528B}"/>
                </a:ext>
              </a:extLst>
            </p:cNvPr>
            <p:cNvSpPr txBox="1"/>
            <p:nvPr/>
          </p:nvSpPr>
          <p:spPr>
            <a:xfrm>
              <a:off x="271067" y="2924866"/>
              <a:ext cx="3424655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en-GB" sz="2000" b="1" i="0" u="none" noProof="0" dirty="0">
                  <a:solidFill>
                    <a:srgbClr val="0F172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Sovereign Supercomputing</a:t>
              </a:r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C0D78D55-3EDC-BCB3-337F-A14494D863FB}"/>
                </a:ext>
              </a:extLst>
            </p:cNvPr>
            <p:cNvSpPr txBox="1"/>
            <p:nvPr/>
          </p:nvSpPr>
          <p:spPr>
            <a:xfrm>
              <a:off x="513959" y="3324916"/>
              <a:ext cx="2997249" cy="7197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lang="en-GB" sz="1350" b="0" i="0" u="none" noProof="0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Dedicated </a:t>
              </a:r>
              <a:r>
                <a:rPr lang="en-GB" sz="1350" b="0" i="0" u="none" noProof="0" dirty="0" err="1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EuroHPC</a:t>
              </a:r>
              <a:r>
                <a:rPr lang="en-GB" sz="1350" b="0" i="0" u="none" noProof="0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GPU nodes optimized for training trillion-parameter life-science AI models.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19A64ACA-AE91-B9D8-DA50-605FA6A95736}"/>
                </a:ext>
              </a:extLst>
            </p:cNvPr>
            <p:cNvSpPr txBox="1"/>
            <p:nvPr/>
          </p:nvSpPr>
          <p:spPr>
            <a:xfrm>
              <a:off x="4009099" y="2935566"/>
              <a:ext cx="3186193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en-GB" sz="2000" b="1" i="0" u="none" noProof="0" dirty="0">
                  <a:solidFill>
                    <a:srgbClr val="0F172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Federated Trust Sandbox</a:t>
              </a: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EF7193C9-13AF-B525-2C12-D54E5AFDADA5}"/>
                </a:ext>
              </a:extLst>
            </p:cNvPr>
            <p:cNvSpPr txBox="1"/>
            <p:nvPr/>
          </p:nvSpPr>
          <p:spPr>
            <a:xfrm>
              <a:off x="4123403" y="3335616"/>
              <a:ext cx="2997249" cy="7197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lang="en-GB" sz="1350" b="0" i="0" u="none" noProof="0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Secure validation environments ensuring full conformity with the EU AI Act and GDPR.</a:t>
              </a:r>
            </a:p>
          </p:txBody>
        </p:sp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2560B80F-4360-3B87-13FD-5741D5CC4D4B}"/>
                </a:ext>
              </a:extLst>
            </p:cNvPr>
            <p:cNvSpPr txBox="1"/>
            <p:nvPr/>
          </p:nvSpPr>
          <p:spPr>
            <a:xfrm>
              <a:off x="7732847" y="3335616"/>
              <a:ext cx="2997249" cy="95840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lang="en-GB" sz="1350" b="0" i="0" u="none" noProof="0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Centralized pipeline facilitating compute, data, </a:t>
              </a:r>
              <a:r>
                <a:rPr lang="en-GB" sz="1350" b="0" i="0" u="none" noProof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and business acceleration </a:t>
              </a:r>
              <a:r>
                <a:rPr lang="en-GB" sz="1350" b="0" i="0" u="none" noProof="0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for researchers and SMEs.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2C3EA69E-1F32-74C7-8462-DCE51D17C3AB}"/>
                </a:ext>
              </a:extLst>
            </p:cNvPr>
            <p:cNvSpPr txBox="1"/>
            <p:nvPr/>
          </p:nvSpPr>
          <p:spPr>
            <a:xfrm>
              <a:off x="7775711" y="2935566"/>
              <a:ext cx="2790829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en-GB" sz="2000" b="1" i="0" u="none" noProof="0" dirty="0">
                  <a:solidFill>
                    <a:srgbClr val="0F172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One-Stop Shop Access</a:t>
              </a:r>
            </a:p>
          </p:txBody>
        </p:sp>
      </p:grpSp>
      <p:sp>
        <p:nvSpPr>
          <p:cNvPr id="22" name="TextBox 13">
            <a:extLst>
              <a:ext uri="{FF2B5EF4-FFF2-40B4-BE49-F238E27FC236}">
                <a16:creationId xmlns:a16="http://schemas.microsoft.com/office/drawing/2014/main" id="{B31D12A1-6438-0208-4A10-3946300DD15F}"/>
              </a:ext>
            </a:extLst>
          </p:cNvPr>
          <p:cNvSpPr txBox="1"/>
          <p:nvPr/>
        </p:nvSpPr>
        <p:spPr>
          <a:xfrm>
            <a:off x="444256" y="6068049"/>
            <a:ext cx="737477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2000" noProof="0" dirty="0">
                <a:solidFill>
                  <a:schemeClr val="tx2"/>
                </a:solidFill>
                <a:latin typeface="Plus Jakarta Sans"/>
              </a:rPr>
              <a:t>Aligned with EU AI Continent Action Plan and Common EU Data Spaces</a:t>
            </a:r>
            <a:endParaRPr lang="en-GB" sz="2000" b="0" i="0" u="none" noProof="0" dirty="0">
              <a:solidFill>
                <a:schemeClr val="tx2"/>
              </a:solidFill>
              <a:latin typeface="Plus Jakarta Sans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38EAB5A8-00DE-DE5E-DAEA-EED0541B56B8}"/>
              </a:ext>
            </a:extLst>
          </p:cNvPr>
          <p:cNvCxnSpPr>
            <a:cxnSpLocks/>
          </p:cNvCxnSpPr>
          <p:nvPr/>
        </p:nvCxnSpPr>
        <p:spPr>
          <a:xfrm>
            <a:off x="1934814" y="2128838"/>
            <a:ext cx="7218888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F01B17CF-A760-C367-C1E4-B365CAEDCF07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934814" y="2128838"/>
            <a:ext cx="0" cy="453861"/>
          </a:xfrm>
          <a:prstGeom prst="line">
            <a:avLst/>
          </a:prstGeom>
          <a:ln cap="rnd"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862E593-EB33-C537-BF50-3CD02F4E2B3B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5544258" y="2128838"/>
            <a:ext cx="0" cy="4645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C69DFA09-FA30-1A6A-D88C-6DAA138218A0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9153702" y="2128838"/>
            <a:ext cx="0" cy="464561"/>
          </a:xfrm>
          <a:prstGeom prst="line">
            <a:avLst/>
          </a:prstGeom>
          <a:ln cap="rnd"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2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1008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1">
            <a:extLst>
              <a:ext uri="{FF2B5EF4-FFF2-40B4-BE49-F238E27FC236}">
                <a16:creationId xmlns:a16="http://schemas.microsoft.com/office/drawing/2014/main" id="{C0B7D5F4-A901-7530-FFB5-1E2D2F1B7CFA}"/>
              </a:ext>
            </a:extLst>
          </p:cNvPr>
          <p:cNvSpPr/>
          <p:nvPr/>
        </p:nvSpPr>
        <p:spPr>
          <a:xfrm>
            <a:off x="685800" y="5841502"/>
            <a:ext cx="10820400" cy="542925"/>
          </a:xfrm>
          <a:prstGeom prst="roundRect">
            <a:avLst>
              <a:gd name="adj" fmla="val 14035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9606C5-FDF7-9710-66E5-418A06F1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EuroHPC</a:t>
            </a:r>
            <a:r>
              <a:rPr lang="en-GB" noProof="0" dirty="0"/>
              <a:t> Node &amp; Regional Ecosystem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E46A4-0157-A1C7-E195-D5283E4DF4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/>
              <a:t>1HEALTHAI Consortium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E636485-1D8A-8B0C-3D93-9B09BD09B7D0}"/>
              </a:ext>
            </a:extLst>
          </p:cNvPr>
          <p:cNvSpPr txBox="1"/>
          <p:nvPr/>
        </p:nvSpPr>
        <p:spPr>
          <a:xfrm>
            <a:off x="1214726" y="5974464"/>
            <a:ext cx="926753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noProof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collaborative Alliance integrating Supercomputing, science, academia and ecosystem</a:t>
            </a:r>
            <a:endParaRPr lang="en-GB" b="0" i="0" u="none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33ED41B9-ED74-0AAD-FDBE-C95CDE18391D}"/>
              </a:ext>
            </a:extLst>
          </p:cNvPr>
          <p:cNvSpPr/>
          <p:nvPr/>
        </p:nvSpPr>
        <p:spPr>
          <a:xfrm>
            <a:off x="685800" y="2290910"/>
            <a:ext cx="2562225" cy="3246290"/>
          </a:xfrm>
          <a:prstGeom prst="roundRect">
            <a:avLst>
              <a:gd name="adj" fmla="val 3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54700EF3-027A-ACCA-3152-9721E2584E03}"/>
              </a:ext>
            </a:extLst>
          </p:cNvPr>
          <p:cNvSpPr/>
          <p:nvPr/>
        </p:nvSpPr>
        <p:spPr>
          <a:xfrm>
            <a:off x="3438525" y="2290910"/>
            <a:ext cx="2562225" cy="3246289"/>
          </a:xfrm>
          <a:prstGeom prst="roundRect">
            <a:avLst>
              <a:gd name="adj" fmla="val 3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42B09276-7AFB-648A-A1D8-9EB11B9B8898}"/>
              </a:ext>
            </a:extLst>
          </p:cNvPr>
          <p:cNvSpPr/>
          <p:nvPr/>
        </p:nvSpPr>
        <p:spPr>
          <a:xfrm>
            <a:off x="6191250" y="2290911"/>
            <a:ext cx="2562225" cy="3246288"/>
          </a:xfrm>
          <a:prstGeom prst="roundRect">
            <a:avLst>
              <a:gd name="adj" fmla="val 3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D973A81A-96EF-9912-6D7E-804383962A2A}"/>
              </a:ext>
            </a:extLst>
          </p:cNvPr>
          <p:cNvSpPr/>
          <p:nvPr/>
        </p:nvSpPr>
        <p:spPr>
          <a:xfrm>
            <a:off x="8943975" y="2290910"/>
            <a:ext cx="2562225" cy="3246287"/>
          </a:xfrm>
          <a:prstGeom prst="roundRect">
            <a:avLst>
              <a:gd name="adj" fmla="val 3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6421A7DF-2AAB-BE41-A712-1D56D1A83DC6}"/>
              </a:ext>
            </a:extLst>
          </p:cNvPr>
          <p:cNvSpPr txBox="1"/>
          <p:nvPr/>
        </p:nvSpPr>
        <p:spPr>
          <a:xfrm>
            <a:off x="923925" y="2529036"/>
            <a:ext cx="230031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GB" sz="1050" b="1" dirty="0">
                <a:solidFill>
                  <a:schemeClr val="accent1"/>
                </a:solidFill>
                <a:latin typeface="Open Sans"/>
                <a:ea typeface="Open Sans"/>
                <a:cs typeface="Open Sans"/>
              </a:rPr>
              <a:t>HOSTING ENTITY</a:t>
            </a:r>
            <a:r>
              <a:rPr lang="en-GB" sz="1050" b="1" i="0" u="none" noProof="0" dirty="0">
                <a:solidFill>
                  <a:schemeClr val="accent1"/>
                </a:solidFill>
                <a:latin typeface="Open Sans"/>
                <a:ea typeface="Open Sans"/>
                <a:cs typeface="Open Sans"/>
              </a:rPr>
              <a:t> &amp; COORDINATOR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F972502-C1FC-91BA-3B8A-85C61077461A}"/>
              </a:ext>
            </a:extLst>
          </p:cNvPr>
          <p:cNvSpPr txBox="1"/>
          <p:nvPr/>
        </p:nvSpPr>
        <p:spPr>
          <a:xfrm>
            <a:off x="923925" y="2776686"/>
            <a:ext cx="72936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b="1" i="0" u="none" noProof="0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CESGA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D63D48E-68D3-7D4B-CDBB-F3634C178B7C}"/>
              </a:ext>
            </a:extLst>
          </p:cNvPr>
          <p:cNvSpPr txBox="1"/>
          <p:nvPr/>
        </p:nvSpPr>
        <p:spPr>
          <a:xfrm>
            <a:off x="923925" y="3192869"/>
            <a:ext cx="2181225" cy="1081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GB" sz="1600" b="0" i="0" u="none" noProof="0" dirty="0">
                <a:solidFill>
                  <a:srgbClr val="475569"/>
                </a:solidFill>
                <a:latin typeface="Open Sans"/>
                <a:ea typeface="Open Sans"/>
                <a:cs typeface="Open Sans"/>
              </a:rPr>
              <a:t>Operates </a:t>
            </a:r>
            <a:r>
              <a:rPr lang="en-GB" sz="1600" dirty="0">
                <a:solidFill>
                  <a:srgbClr val="475569"/>
                </a:solidFill>
                <a:latin typeface="Open Sans"/>
                <a:ea typeface="Open Sans"/>
                <a:cs typeface="Open Sans"/>
              </a:rPr>
              <a:t>Supercomputers</a:t>
            </a:r>
            <a:r>
              <a:rPr lang="en-GB" sz="1600" b="0" i="0" u="none" noProof="0" dirty="0">
                <a:solidFill>
                  <a:srgbClr val="475569"/>
                </a:solidFill>
                <a:latin typeface="Open Sans"/>
                <a:ea typeface="Open Sans"/>
                <a:cs typeface="Open Sans"/>
              </a:rPr>
              <a:t> since 1993. Leads AIF coordination and HPC/AI deployment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3E91510-4785-6ED3-D49F-09035CE0CEB8}"/>
              </a:ext>
            </a:extLst>
          </p:cNvPr>
          <p:cNvSpPr txBox="1"/>
          <p:nvPr/>
        </p:nvSpPr>
        <p:spPr>
          <a:xfrm>
            <a:off x="3676650" y="2529036"/>
            <a:ext cx="148598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050" b="1" i="0" u="none" noProof="0" dirty="0">
                <a:solidFill>
                  <a:srgbClr val="0596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CO-LEAD INSTITUTION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703ECA0B-C480-5D44-5344-AD2E21494F21}"/>
              </a:ext>
            </a:extLst>
          </p:cNvPr>
          <p:cNvSpPr txBox="1"/>
          <p:nvPr/>
        </p:nvSpPr>
        <p:spPr>
          <a:xfrm>
            <a:off x="3676650" y="2776686"/>
            <a:ext cx="49853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b="1" i="0" u="none" noProof="0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CSIC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AEF0EA9-F5E2-7831-F165-468980A3E699}"/>
              </a:ext>
            </a:extLst>
          </p:cNvPr>
          <p:cNvSpPr txBox="1"/>
          <p:nvPr/>
        </p:nvSpPr>
        <p:spPr>
          <a:xfrm>
            <a:off x="3667269" y="3204922"/>
            <a:ext cx="2181225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GB" sz="1600" b="0" i="0" u="none" noProof="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Spain's premier public research body and co-leader of AIF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CF3EC3B-1E11-4CF6-4DB0-51CD36AE133C}"/>
              </a:ext>
            </a:extLst>
          </p:cNvPr>
          <p:cNvSpPr txBox="1"/>
          <p:nvPr/>
        </p:nvSpPr>
        <p:spPr>
          <a:xfrm>
            <a:off x="6429375" y="2529036"/>
            <a:ext cx="132568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050" b="1" i="0" u="none" noProof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ACADEMIC ENGINES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32C060E5-322C-905C-A23C-0733933C99C2}"/>
              </a:ext>
            </a:extLst>
          </p:cNvPr>
          <p:cNvSpPr txBox="1"/>
          <p:nvPr/>
        </p:nvSpPr>
        <p:spPr>
          <a:xfrm>
            <a:off x="6429375" y="2776686"/>
            <a:ext cx="1856277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650" b="1" i="0" u="none" noProof="0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USC • UDC • </a:t>
            </a:r>
            <a:r>
              <a:rPr lang="en-GB" sz="1650" b="1" i="0" u="none" noProof="0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UVigo</a:t>
            </a:r>
            <a:endParaRPr lang="en-GB" sz="1650" b="1" i="0" u="none" noProof="0" dirty="0">
              <a:solidFill>
                <a:srgbClr val="0F17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F376A7DC-A9E0-3532-CEB7-37903E1A2C32}"/>
              </a:ext>
            </a:extLst>
          </p:cNvPr>
          <p:cNvSpPr txBox="1"/>
          <p:nvPr/>
        </p:nvSpPr>
        <p:spPr>
          <a:xfrm>
            <a:off x="6429375" y="3138636"/>
            <a:ext cx="2181225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GB" sz="1600" b="0" i="0" u="none" noProof="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science and training provided by the 3 Galician universities: UDC, USC &amp; </a:t>
            </a:r>
            <a:r>
              <a:rPr lang="en-GB" sz="1600" b="0" i="0" u="none" noProof="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UVigo</a:t>
            </a:r>
            <a:endParaRPr lang="en-GB" sz="1600" b="0" i="0" u="none" noProof="0" dirty="0">
              <a:solidFill>
                <a:srgbClr val="4755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8CFE3D6A-0388-057D-2DAA-B428D6AD6D57}"/>
              </a:ext>
            </a:extLst>
          </p:cNvPr>
          <p:cNvSpPr txBox="1"/>
          <p:nvPr/>
        </p:nvSpPr>
        <p:spPr>
          <a:xfrm>
            <a:off x="9182100" y="2529036"/>
            <a:ext cx="11429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050" b="1" i="0" u="none" noProof="0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 &amp; TRUST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19FC87DB-0E0E-4148-D9C0-DB223D8A6EE8}"/>
              </a:ext>
            </a:extLst>
          </p:cNvPr>
          <p:cNvSpPr txBox="1"/>
          <p:nvPr/>
        </p:nvSpPr>
        <p:spPr>
          <a:xfrm>
            <a:off x="9139741" y="3198655"/>
            <a:ext cx="2340018" cy="1090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GB" sz="1600" b="0" i="0" u="none" noProof="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DATAlife</a:t>
            </a:r>
            <a:r>
              <a:rPr lang="en-GB" sz="1600" b="0" i="0" u="none" noProof="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brings innovation &amp; SME uptake. </a:t>
            </a:r>
            <a:r>
              <a:rPr lang="en-GB" sz="1600" b="0" i="0" u="none" noProof="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Gradiant</a:t>
            </a:r>
            <a:r>
              <a:rPr lang="en-GB" sz="1600" b="0" i="0" u="none" noProof="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provides cybersecurity and AI Act conformity</a:t>
            </a:r>
          </a:p>
        </p:txBody>
      </p:sp>
      <p:pic>
        <p:nvPicPr>
          <p:cNvPr id="32" name="Picture 8" descr="UDC Logo, symbol, meaning, history, PNG, brand">
            <a:extLst>
              <a:ext uri="{FF2B5EF4-FFF2-40B4-BE49-F238E27FC236}">
                <a16:creationId xmlns:a16="http://schemas.microsoft.com/office/drawing/2014/main" id="{9544A22D-6670-B043-8090-6B247031D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928" y="4258472"/>
            <a:ext cx="1151606" cy="70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0">
            <a:extLst>
              <a:ext uri="{FF2B5EF4-FFF2-40B4-BE49-F238E27FC236}">
                <a16:creationId xmlns:a16="http://schemas.microsoft.com/office/drawing/2014/main" id="{15D36FB2-6FF2-3BDE-C123-11AA5218A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617" y="4274299"/>
            <a:ext cx="999071" cy="69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2" descr="Universidade de Vigo - Cursos.com">
            <a:extLst>
              <a:ext uri="{FF2B5EF4-FFF2-40B4-BE49-F238E27FC236}">
                <a16:creationId xmlns:a16="http://schemas.microsoft.com/office/drawing/2014/main" id="{89DAFF6F-FB9F-08D8-32D3-C98A2406C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5011867"/>
            <a:ext cx="2026419" cy="493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4" descr="DATAlife DIH — Hub de Innovación Digital de las PYMES de Galicia">
            <a:extLst>
              <a:ext uri="{FF2B5EF4-FFF2-40B4-BE49-F238E27FC236}">
                <a16:creationId xmlns:a16="http://schemas.microsoft.com/office/drawing/2014/main" id="{20538B7A-DA4A-D153-5765-7B7137CFA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817" y="4384758"/>
            <a:ext cx="2346540" cy="51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6" descr="Press Room - Gradiant">
            <a:extLst>
              <a:ext uri="{FF2B5EF4-FFF2-40B4-BE49-F238E27FC236}">
                <a16:creationId xmlns:a16="http://schemas.microsoft.com/office/drawing/2014/main" id="{87D9246F-1B5F-48F1-614F-38FC378A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41" y="4742791"/>
            <a:ext cx="1738871" cy="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B386E8A1-B3C4-7B56-7DBB-72821676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371" y="4483847"/>
            <a:ext cx="1444073" cy="3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n 2" descr="Logotipo  El contenido generado por IA puede ser incorrecto.">
            <a:extLst>
              <a:ext uri="{FF2B5EF4-FFF2-40B4-BE49-F238E27FC236}">
                <a16:creationId xmlns:a16="http://schemas.microsoft.com/office/drawing/2014/main" id="{BBF620ED-7539-2AC8-83D5-3A000F64C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65" y="4483847"/>
            <a:ext cx="1659094" cy="45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26">
            <a:extLst>
              <a:ext uri="{FF2B5EF4-FFF2-40B4-BE49-F238E27FC236}">
                <a16:creationId xmlns:a16="http://schemas.microsoft.com/office/drawing/2014/main" id="{BF260112-ED06-46C3-DDE6-751230C6FE7A}"/>
              </a:ext>
            </a:extLst>
          </p:cNvPr>
          <p:cNvSpPr txBox="1"/>
          <p:nvPr/>
        </p:nvSpPr>
        <p:spPr>
          <a:xfrm>
            <a:off x="9127157" y="2776686"/>
            <a:ext cx="1959383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650" b="1" i="0" u="none" noProof="0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DATAlife</a:t>
            </a:r>
            <a:r>
              <a:rPr lang="en-GB" sz="1650" b="1" i="0" u="none" noProof="0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• </a:t>
            </a:r>
            <a:r>
              <a:rPr lang="en-GB" sz="1650" b="1" i="0" u="none" noProof="0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gradiant</a:t>
            </a:r>
            <a:endParaRPr lang="en-GB" sz="1650" b="1" i="0" u="none" noProof="0" dirty="0">
              <a:solidFill>
                <a:srgbClr val="0F17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3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5467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117;p18">
            <a:extLst>
              <a:ext uri="{FF2B5EF4-FFF2-40B4-BE49-F238E27FC236}">
                <a16:creationId xmlns:a16="http://schemas.microsoft.com/office/drawing/2014/main" id="{C174D82A-E4A2-EE87-341A-8BA5F8B41C1C}"/>
              </a:ext>
            </a:extLst>
          </p:cNvPr>
          <p:cNvSpPr/>
          <p:nvPr/>
        </p:nvSpPr>
        <p:spPr>
          <a:xfrm>
            <a:off x="7095301" y="1580393"/>
            <a:ext cx="3648899" cy="3468598"/>
          </a:xfrm>
          <a:prstGeom prst="ellipse">
            <a:avLst/>
          </a:prstGeom>
          <a:noFill/>
          <a:ln w="38100" cap="rnd">
            <a:solidFill>
              <a:schemeClr val="bg2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4680" tIns="96120" rIns="94680" bIns="9612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strike="noStrike" spc="-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CD9EDA-89B8-56A8-E56C-E6A5896C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3775"/>
            <a:ext cx="10515600" cy="564253"/>
          </a:xfrm>
        </p:spPr>
        <p:txBody>
          <a:bodyPr>
            <a:normAutofit/>
          </a:bodyPr>
          <a:lstStyle/>
          <a:p>
            <a:r>
              <a:rPr lang="en-GB" noProof="0" dirty="0"/>
              <a:t>The ONE Health Paradigm</a:t>
            </a:r>
          </a:p>
        </p:txBody>
      </p:sp>
      <p:sp>
        <p:nvSpPr>
          <p:cNvPr id="5" name="Google Shape;117;p18">
            <a:extLst>
              <a:ext uri="{FF2B5EF4-FFF2-40B4-BE49-F238E27FC236}">
                <a16:creationId xmlns:a16="http://schemas.microsoft.com/office/drawing/2014/main" id="{AE78ED69-7106-A097-3759-C700348DEBF7}"/>
              </a:ext>
            </a:extLst>
          </p:cNvPr>
          <p:cNvSpPr/>
          <p:nvPr/>
        </p:nvSpPr>
        <p:spPr>
          <a:xfrm>
            <a:off x="145773" y="2138709"/>
            <a:ext cx="2811829" cy="2910282"/>
          </a:xfrm>
          <a:prstGeom prst="ellipse">
            <a:avLst/>
          </a:prstGeom>
          <a:noFill/>
          <a:ln w="19080" cap="rnd">
            <a:solidFill>
              <a:srgbClr val="CFD8DC"/>
            </a:solidFill>
            <a:prstDash val="lg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4680" tIns="96120" rIns="94680" bIns="9612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strike="noStrike" spc="-1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cxnSp>
        <p:nvCxnSpPr>
          <p:cNvPr id="6" name="Google Shape;120;p18">
            <a:extLst>
              <a:ext uri="{FF2B5EF4-FFF2-40B4-BE49-F238E27FC236}">
                <a16:creationId xmlns:a16="http://schemas.microsoft.com/office/drawing/2014/main" id="{EAD84901-5847-B208-C32B-C7F326318B3E}"/>
              </a:ext>
            </a:extLst>
          </p:cNvPr>
          <p:cNvCxnSpPr>
            <a:stCxn id="5" idx="7"/>
          </p:cNvCxnSpPr>
          <p:nvPr/>
        </p:nvCxnSpPr>
        <p:spPr>
          <a:xfrm flipV="1">
            <a:off x="2546114" y="2390473"/>
            <a:ext cx="561070" cy="174821"/>
          </a:xfrm>
          <a:prstGeom prst="straightConnector1">
            <a:avLst/>
          </a:prstGeom>
          <a:ln w="9360">
            <a:solidFill>
              <a:srgbClr val="CFD8DC"/>
            </a:solidFill>
            <a:round/>
          </a:ln>
        </p:spPr>
      </p:cxnSp>
      <p:cxnSp>
        <p:nvCxnSpPr>
          <p:cNvPr id="7" name="Google Shape;121;p18">
            <a:extLst>
              <a:ext uri="{FF2B5EF4-FFF2-40B4-BE49-F238E27FC236}">
                <a16:creationId xmlns:a16="http://schemas.microsoft.com/office/drawing/2014/main" id="{5D58C80A-F1F9-7402-11E8-F9335427F783}"/>
              </a:ext>
            </a:extLst>
          </p:cNvPr>
          <p:cNvCxnSpPr>
            <a:cxnSpLocks/>
            <a:endCxn id="5" idx="6"/>
          </p:cNvCxnSpPr>
          <p:nvPr/>
        </p:nvCxnSpPr>
        <p:spPr>
          <a:xfrm flipH="1">
            <a:off x="2957602" y="3454955"/>
            <a:ext cx="877827" cy="138896"/>
          </a:xfrm>
          <a:prstGeom prst="straightConnector1">
            <a:avLst/>
          </a:prstGeom>
          <a:ln w="9360">
            <a:solidFill>
              <a:srgbClr val="CFD8DC"/>
            </a:solidFill>
            <a:round/>
          </a:ln>
        </p:spPr>
      </p:cxnSp>
      <p:cxnSp>
        <p:nvCxnSpPr>
          <p:cNvPr id="8" name="Google Shape;122;p18">
            <a:extLst>
              <a:ext uri="{FF2B5EF4-FFF2-40B4-BE49-F238E27FC236}">
                <a16:creationId xmlns:a16="http://schemas.microsoft.com/office/drawing/2014/main" id="{9DF9226B-1AFB-00CF-CA5D-9181FAF5823D}"/>
              </a:ext>
            </a:extLst>
          </p:cNvPr>
          <p:cNvCxnSpPr>
            <a:cxnSpLocks/>
            <a:endCxn id="5" idx="5"/>
          </p:cNvCxnSpPr>
          <p:nvPr/>
        </p:nvCxnSpPr>
        <p:spPr>
          <a:xfrm flipH="1" flipV="1">
            <a:off x="2545818" y="4622790"/>
            <a:ext cx="1289610" cy="249119"/>
          </a:xfrm>
          <a:prstGeom prst="straightConnector1">
            <a:avLst/>
          </a:prstGeom>
          <a:ln w="9360">
            <a:solidFill>
              <a:srgbClr val="CFD8DC"/>
            </a:solidFill>
            <a:round/>
          </a:ln>
        </p:spPr>
      </p:cxnSp>
      <p:grpSp>
        <p:nvGrpSpPr>
          <p:cNvPr id="9" name="Google Shape;928;p48">
            <a:extLst>
              <a:ext uri="{FF2B5EF4-FFF2-40B4-BE49-F238E27FC236}">
                <a16:creationId xmlns:a16="http://schemas.microsoft.com/office/drawing/2014/main" id="{4ECD7762-CF1C-DB2A-F11A-37D51AFEA0E1}"/>
              </a:ext>
            </a:extLst>
          </p:cNvPr>
          <p:cNvGrpSpPr/>
          <p:nvPr/>
        </p:nvGrpSpPr>
        <p:grpSpPr>
          <a:xfrm>
            <a:off x="379058" y="2393303"/>
            <a:ext cx="2362541" cy="2444659"/>
            <a:chOff x="4076640" y="469800"/>
            <a:chExt cx="1575000" cy="1555560"/>
          </a:xfrm>
          <a:solidFill>
            <a:schemeClr val="bg2"/>
          </a:solidFill>
        </p:grpSpPr>
        <p:sp>
          <p:nvSpPr>
            <p:cNvPr id="22" name="Google Shape;929;p48">
              <a:extLst>
                <a:ext uri="{FF2B5EF4-FFF2-40B4-BE49-F238E27FC236}">
                  <a16:creationId xmlns:a16="http://schemas.microsoft.com/office/drawing/2014/main" id="{C6CB5C0A-D1EC-449E-799B-61889C0DBFAB}"/>
                </a:ext>
              </a:extLst>
            </p:cNvPr>
            <p:cNvSpPr/>
            <p:nvPr/>
          </p:nvSpPr>
          <p:spPr>
            <a:xfrm>
              <a:off x="4076640" y="469800"/>
              <a:ext cx="1575000" cy="1555560"/>
            </a:xfrm>
            <a:custGeom>
              <a:avLst/>
              <a:gdLst>
                <a:gd name="textAreaLeft" fmla="*/ 0 w 1575000"/>
                <a:gd name="textAreaRight" fmla="*/ 1576080 w 1575000"/>
                <a:gd name="textAreaTop" fmla="*/ 0 h 1555560"/>
                <a:gd name="textAreaBottom" fmla="*/ 1556640 h 1555560"/>
              </a:gdLst>
              <a:ahLst/>
              <a:cxnLst/>
              <a:rect l="textAreaLeft" t="textAreaTop" r="textAreaRight" b="textAreaBottom"/>
              <a:pathLst>
                <a:path w="18706" h="18706" fill="none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94680" rIns="93240" bIns="946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3" name="Google Shape;930;p48">
              <a:extLst>
                <a:ext uri="{FF2B5EF4-FFF2-40B4-BE49-F238E27FC236}">
                  <a16:creationId xmlns:a16="http://schemas.microsoft.com/office/drawing/2014/main" id="{31F9F79E-2B4F-8EEE-FD7D-1C55A4EC2336}"/>
                </a:ext>
              </a:extLst>
            </p:cNvPr>
            <p:cNvSpPr/>
            <p:nvPr/>
          </p:nvSpPr>
          <p:spPr>
            <a:xfrm>
              <a:off x="4989960" y="937080"/>
              <a:ext cx="64800" cy="61920"/>
            </a:xfrm>
            <a:custGeom>
              <a:avLst/>
              <a:gdLst>
                <a:gd name="textAreaLeft" fmla="*/ 0 w 64800"/>
                <a:gd name="textAreaRight" fmla="*/ 65880 w 64800"/>
                <a:gd name="textAreaTop" fmla="*/ 0 h 61920"/>
                <a:gd name="textAreaBottom" fmla="*/ 63000 h 61920"/>
              </a:gdLst>
              <a:ahLst/>
              <a:cxnLst/>
              <a:rect l="textAreaLeft" t="textAreaTop" r="textAreaRight" b="textAreaBottom"/>
              <a:pathLst>
                <a:path w="781" h="756" fill="none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28440" rIns="93240" bIns="2844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4" name="Google Shape;931;p48">
              <a:extLst>
                <a:ext uri="{FF2B5EF4-FFF2-40B4-BE49-F238E27FC236}">
                  <a16:creationId xmlns:a16="http://schemas.microsoft.com/office/drawing/2014/main" id="{3533C0C3-84CE-B8AC-BDF0-DC5BBDE0CA12}"/>
                </a:ext>
              </a:extLst>
            </p:cNvPr>
            <p:cNvSpPr/>
            <p:nvPr/>
          </p:nvSpPr>
          <p:spPr>
            <a:xfrm>
              <a:off x="4084920" y="746640"/>
              <a:ext cx="598320" cy="1168560"/>
            </a:xfrm>
            <a:custGeom>
              <a:avLst/>
              <a:gdLst>
                <a:gd name="textAreaLeft" fmla="*/ 0 w 598320"/>
                <a:gd name="textAreaRight" fmla="*/ 599400 w 598320"/>
                <a:gd name="textAreaTop" fmla="*/ 0 h 1168560"/>
                <a:gd name="textAreaBottom" fmla="*/ 1169640 h 1168560"/>
              </a:gdLst>
              <a:ahLst/>
              <a:cxnLst/>
              <a:rect l="textAreaLeft" t="textAreaTop" r="textAreaRight" b="textAreaBottom"/>
              <a:pathLst>
                <a:path w="7112" h="14054" fill="none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94680" rIns="93240" bIns="946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5" name="Google Shape;932;p48">
              <a:extLst>
                <a:ext uri="{FF2B5EF4-FFF2-40B4-BE49-F238E27FC236}">
                  <a16:creationId xmlns:a16="http://schemas.microsoft.com/office/drawing/2014/main" id="{20901B50-7330-75F8-9C1C-730394101B07}"/>
                </a:ext>
              </a:extLst>
            </p:cNvPr>
            <p:cNvSpPr/>
            <p:nvPr/>
          </p:nvSpPr>
          <p:spPr>
            <a:xfrm>
              <a:off x="4708800" y="746640"/>
              <a:ext cx="290520" cy="156960"/>
            </a:xfrm>
            <a:custGeom>
              <a:avLst/>
              <a:gdLst>
                <a:gd name="textAreaLeft" fmla="*/ 0 w 290520"/>
                <a:gd name="textAreaRight" fmla="*/ 291600 w 290520"/>
                <a:gd name="textAreaTop" fmla="*/ 0 h 156960"/>
                <a:gd name="textAreaBottom" fmla="*/ 158040 h 156960"/>
              </a:gdLst>
              <a:ahLst/>
              <a:cxnLst/>
              <a:rect l="textAreaLeft" t="textAreaTop" r="textAreaRight" b="textAreaBottom"/>
              <a:pathLst>
                <a:path w="3459" h="1901" fill="none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75960" rIns="93240" bIns="7596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6" name="Google Shape;933;p48">
              <a:extLst>
                <a:ext uri="{FF2B5EF4-FFF2-40B4-BE49-F238E27FC236}">
                  <a16:creationId xmlns:a16="http://schemas.microsoft.com/office/drawing/2014/main" id="{FD80BFC1-36A6-2CD9-7863-967E311E8DA8}"/>
                </a:ext>
              </a:extLst>
            </p:cNvPr>
            <p:cNvSpPr/>
            <p:nvPr/>
          </p:nvSpPr>
          <p:spPr>
            <a:xfrm>
              <a:off x="5480280" y="1559520"/>
              <a:ext cx="62640" cy="114480"/>
            </a:xfrm>
            <a:custGeom>
              <a:avLst/>
              <a:gdLst>
                <a:gd name="textAreaLeft" fmla="*/ 0 w 62640"/>
                <a:gd name="textAreaRight" fmla="*/ 63720 w 62640"/>
                <a:gd name="textAreaTop" fmla="*/ 0 h 114480"/>
                <a:gd name="textAreaBottom" fmla="*/ 115560 h 114480"/>
              </a:gdLst>
              <a:ahLst/>
              <a:cxnLst/>
              <a:rect l="textAreaLeft" t="textAreaTop" r="textAreaRight" b="textAreaBottom"/>
              <a:pathLst>
                <a:path w="756" h="1389" fill="none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54720" rIns="93240" bIns="5472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7" name="Google Shape;934;p48">
              <a:extLst>
                <a:ext uri="{FF2B5EF4-FFF2-40B4-BE49-F238E27FC236}">
                  <a16:creationId xmlns:a16="http://schemas.microsoft.com/office/drawing/2014/main" id="{BCFBF854-DB03-8D03-E092-8509FA2EF2E1}"/>
                </a:ext>
              </a:extLst>
            </p:cNvPr>
            <p:cNvSpPr/>
            <p:nvPr/>
          </p:nvSpPr>
          <p:spPr>
            <a:xfrm>
              <a:off x="4959000" y="829800"/>
              <a:ext cx="686520" cy="927360"/>
            </a:xfrm>
            <a:custGeom>
              <a:avLst/>
              <a:gdLst>
                <a:gd name="textAreaLeft" fmla="*/ 0 w 686520"/>
                <a:gd name="textAreaRight" fmla="*/ 687600 w 686520"/>
                <a:gd name="textAreaTop" fmla="*/ 0 h 927360"/>
                <a:gd name="textAreaBottom" fmla="*/ 928440 h 927360"/>
              </a:gdLst>
              <a:ahLst/>
              <a:cxnLst/>
              <a:rect l="textAreaLeft" t="textAreaTop" r="textAreaRight" b="textAreaBottom"/>
              <a:pathLst>
                <a:path w="8160" h="11155" fill="none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grpFill/>
            <a:ln w="19080" cap="rnd">
              <a:solidFill>
                <a:schemeClr val="accent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94680" rIns="93240" bIns="946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1" name="Google Shape;989;p48">
            <a:extLst>
              <a:ext uri="{FF2B5EF4-FFF2-40B4-BE49-F238E27FC236}">
                <a16:creationId xmlns:a16="http://schemas.microsoft.com/office/drawing/2014/main" id="{B393830F-C1DA-7DAA-274B-5C18FBDC545C}"/>
              </a:ext>
            </a:extLst>
          </p:cNvPr>
          <p:cNvGrpSpPr/>
          <p:nvPr/>
        </p:nvGrpSpPr>
        <p:grpSpPr>
          <a:xfrm>
            <a:off x="3851830" y="3077874"/>
            <a:ext cx="680412" cy="475806"/>
            <a:chOff x="6959160" y="919440"/>
            <a:chExt cx="453600" cy="302760"/>
          </a:xfrm>
          <a:solidFill>
            <a:schemeClr val="accent1"/>
          </a:solidFill>
        </p:grpSpPr>
        <p:sp>
          <p:nvSpPr>
            <p:cNvPr id="19" name="Google Shape;990;p48">
              <a:extLst>
                <a:ext uri="{FF2B5EF4-FFF2-40B4-BE49-F238E27FC236}">
                  <a16:creationId xmlns:a16="http://schemas.microsoft.com/office/drawing/2014/main" id="{D03239A5-057B-26F1-0B39-90A585E02842}"/>
                </a:ext>
              </a:extLst>
            </p:cNvPr>
            <p:cNvSpPr/>
            <p:nvPr/>
          </p:nvSpPr>
          <p:spPr>
            <a:xfrm flipH="1">
              <a:off x="6959160" y="919440"/>
              <a:ext cx="297360" cy="249120"/>
            </a:xfrm>
            <a:custGeom>
              <a:avLst/>
              <a:gdLst>
                <a:gd name="textAreaLeft" fmla="*/ 720 w 297360"/>
                <a:gd name="textAreaRight" fmla="*/ 299160 w 297360"/>
                <a:gd name="textAreaTop" fmla="*/ 0 h 249120"/>
                <a:gd name="textAreaBottom" fmla="*/ 250200 h 249120"/>
              </a:gdLst>
              <a:ahLst/>
              <a:cxnLst/>
              <a:rect l="textAreaLeft" t="textAreaTop" r="textAreaRight" b="textAreaBottom"/>
              <a:pathLst>
                <a:path w="12593" h="8623" fill="none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grpFill/>
            <a:ln w="19080" cap="rnd">
              <a:solidFill>
                <a:schemeClr val="accent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94680" rIns="93240" bIns="946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0" name="Google Shape;991;p48">
              <a:extLst>
                <a:ext uri="{FF2B5EF4-FFF2-40B4-BE49-F238E27FC236}">
                  <a16:creationId xmlns:a16="http://schemas.microsoft.com/office/drawing/2014/main" id="{16DA65D1-1C99-8204-1A11-BDE0C47C3357}"/>
                </a:ext>
              </a:extLst>
            </p:cNvPr>
            <p:cNvSpPr/>
            <p:nvPr/>
          </p:nvSpPr>
          <p:spPr>
            <a:xfrm flipH="1">
              <a:off x="7097400" y="1068480"/>
              <a:ext cx="315000" cy="153720"/>
            </a:xfrm>
            <a:custGeom>
              <a:avLst/>
              <a:gdLst>
                <a:gd name="textAreaLeft" fmla="*/ -720 w 315000"/>
                <a:gd name="textAreaRight" fmla="*/ 315360 w 315000"/>
                <a:gd name="textAreaTop" fmla="*/ 0 h 153720"/>
                <a:gd name="textAreaBottom" fmla="*/ 154800 h 153720"/>
              </a:gdLst>
              <a:ahLst/>
              <a:cxnLst/>
              <a:rect l="textAreaLeft" t="textAreaTop" r="textAreaRight" b="textAreaBottom"/>
              <a:pathLst>
                <a:path w="13348" h="5335" fill="none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grpFill/>
            <a:ln w="19080" cap="rnd">
              <a:solidFill>
                <a:schemeClr val="accent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74160" rIns="93240" bIns="7416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21" name="Google Shape;992;p48">
              <a:extLst>
                <a:ext uri="{FF2B5EF4-FFF2-40B4-BE49-F238E27FC236}">
                  <a16:creationId xmlns:a16="http://schemas.microsoft.com/office/drawing/2014/main" id="{84992CB8-4714-76FA-1931-39F2B64CE178}"/>
                </a:ext>
              </a:extLst>
            </p:cNvPr>
            <p:cNvSpPr/>
            <p:nvPr/>
          </p:nvSpPr>
          <p:spPr>
            <a:xfrm flipH="1">
              <a:off x="7004160" y="951120"/>
              <a:ext cx="17280" cy="20880"/>
            </a:xfrm>
            <a:custGeom>
              <a:avLst/>
              <a:gdLst>
                <a:gd name="textAreaLeft" fmla="*/ 720 w 17280"/>
                <a:gd name="textAreaRight" fmla="*/ 19080 w 17280"/>
                <a:gd name="textAreaTop" fmla="*/ 0 h 20880"/>
                <a:gd name="textAreaBottom" fmla="*/ 21960 h 20880"/>
              </a:gdLst>
              <a:ahLst/>
              <a:cxnLst/>
              <a:rect l="textAreaLeft" t="textAreaTop" r="textAreaRight" b="textAreaBottom"/>
              <a:pathLst>
                <a:path w="780" h="756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grpFill/>
            <a:ln w="19080">
              <a:solidFill>
                <a:schemeClr val="accent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4680" tIns="6480" rIns="94680" bIns="64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2" name="Google Shape;1104;p48">
            <a:extLst>
              <a:ext uri="{FF2B5EF4-FFF2-40B4-BE49-F238E27FC236}">
                <a16:creationId xmlns:a16="http://schemas.microsoft.com/office/drawing/2014/main" id="{6F8EFAED-69C7-5490-1B81-730C103DBE63}"/>
              </a:ext>
            </a:extLst>
          </p:cNvPr>
          <p:cNvGrpSpPr/>
          <p:nvPr/>
        </p:nvGrpSpPr>
        <p:grpSpPr>
          <a:xfrm>
            <a:off x="3917865" y="4438724"/>
            <a:ext cx="462788" cy="617247"/>
            <a:chOff x="7053480" y="1759680"/>
            <a:chExt cx="308520" cy="392760"/>
          </a:xfrm>
        </p:grpSpPr>
        <p:sp>
          <p:nvSpPr>
            <p:cNvPr id="13" name="Google Shape;1105;p48">
              <a:extLst>
                <a:ext uri="{FF2B5EF4-FFF2-40B4-BE49-F238E27FC236}">
                  <a16:creationId xmlns:a16="http://schemas.microsoft.com/office/drawing/2014/main" id="{7BBAA096-2DEE-A0EA-C320-65BD18E0D7C8}"/>
                </a:ext>
              </a:extLst>
            </p:cNvPr>
            <p:cNvSpPr/>
            <p:nvPr/>
          </p:nvSpPr>
          <p:spPr>
            <a:xfrm>
              <a:off x="7053480" y="2039760"/>
              <a:ext cx="308520" cy="112680"/>
            </a:xfrm>
            <a:custGeom>
              <a:avLst/>
              <a:gdLst>
                <a:gd name="textAreaLeft" fmla="*/ 0 w 308520"/>
                <a:gd name="textAreaRight" fmla="*/ 309600 w 308520"/>
                <a:gd name="textAreaTop" fmla="*/ 0 h 112680"/>
                <a:gd name="textAreaBottom" fmla="*/ 113760 h 112680"/>
              </a:gdLst>
              <a:ahLst/>
              <a:cxnLst/>
              <a:rect l="textAreaLeft" t="textAreaTop" r="textAreaRight" b="textAreaBottom"/>
              <a:pathLst>
                <a:path w="14736" h="5384" fill="none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53640" rIns="93240" bIns="5364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14" name="Google Shape;1106;p48">
              <a:extLst>
                <a:ext uri="{FF2B5EF4-FFF2-40B4-BE49-F238E27FC236}">
                  <a16:creationId xmlns:a16="http://schemas.microsoft.com/office/drawing/2014/main" id="{23211D17-A999-3CAF-1A2E-25CCD5B1E214}"/>
                </a:ext>
              </a:extLst>
            </p:cNvPr>
            <p:cNvSpPr/>
            <p:nvPr/>
          </p:nvSpPr>
          <p:spPr>
            <a:xfrm>
              <a:off x="7207920" y="1759680"/>
              <a:ext cx="360" cy="291960"/>
            </a:xfrm>
            <a:custGeom>
              <a:avLst/>
              <a:gdLst>
                <a:gd name="textAreaLeft" fmla="*/ 0 w 360"/>
                <a:gd name="textAreaRight" fmla="*/ 2880 w 360"/>
                <a:gd name="textAreaTop" fmla="*/ 0 h 291960"/>
                <a:gd name="textAreaBottom" fmla="*/ 293040 h 291960"/>
              </a:gdLst>
              <a:ahLst/>
              <a:cxnLst/>
              <a:rect l="textAreaLeft" t="textAreaTop" r="textAreaRight" b="textAreaBottom"/>
              <a:pathLst>
                <a:path w="1" h="13883" fill="none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94680" rIns="93240" bIns="946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15" name="Google Shape;1107;p48">
              <a:extLst>
                <a:ext uri="{FF2B5EF4-FFF2-40B4-BE49-F238E27FC236}">
                  <a16:creationId xmlns:a16="http://schemas.microsoft.com/office/drawing/2014/main" id="{F6C9A79E-67D2-151C-D874-E4B6BD24B067}"/>
                </a:ext>
              </a:extLst>
            </p:cNvPr>
            <p:cNvSpPr/>
            <p:nvPr/>
          </p:nvSpPr>
          <p:spPr>
            <a:xfrm>
              <a:off x="7221240" y="1766160"/>
              <a:ext cx="95040" cy="95400"/>
            </a:xfrm>
            <a:custGeom>
              <a:avLst/>
              <a:gdLst>
                <a:gd name="textAreaLeft" fmla="*/ 0 w 95040"/>
                <a:gd name="textAreaRight" fmla="*/ 96120 w 95040"/>
                <a:gd name="textAreaTop" fmla="*/ 0 h 95400"/>
                <a:gd name="textAreaBottom" fmla="*/ 96480 h 95400"/>
              </a:gdLst>
              <a:ahLst/>
              <a:cxnLst/>
              <a:rect l="textAreaLeft" t="textAreaTop" r="textAreaRight" b="textAreaBottom"/>
              <a:pathLst>
                <a:path w="4579" h="4580" fill="none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45000" rIns="93240" bIns="4500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16" name="Google Shape;1108;p48">
              <a:extLst>
                <a:ext uri="{FF2B5EF4-FFF2-40B4-BE49-F238E27FC236}">
                  <a16:creationId xmlns:a16="http://schemas.microsoft.com/office/drawing/2014/main" id="{FDD55372-8724-3AC3-ADBC-13B155EEFC52}"/>
                </a:ext>
              </a:extLst>
            </p:cNvPr>
            <p:cNvSpPr/>
            <p:nvPr/>
          </p:nvSpPr>
          <p:spPr>
            <a:xfrm>
              <a:off x="7233840" y="1803600"/>
              <a:ext cx="45000" cy="45360"/>
            </a:xfrm>
            <a:custGeom>
              <a:avLst/>
              <a:gdLst>
                <a:gd name="textAreaLeft" fmla="*/ 0 w 45000"/>
                <a:gd name="textAreaRight" fmla="*/ 46080 w 45000"/>
                <a:gd name="textAreaTop" fmla="*/ 0 h 45360"/>
                <a:gd name="textAreaBottom" fmla="*/ 46440 h 45360"/>
              </a:gdLst>
              <a:ahLst/>
              <a:cxnLst/>
              <a:rect l="textAreaLeft" t="textAreaTop" r="textAreaRight" b="textAreaBottom"/>
              <a:pathLst>
                <a:path w="2193" h="2193" fill="none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20160" rIns="93240" bIns="2016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17" name="Google Shape;1109;p48">
              <a:extLst>
                <a:ext uri="{FF2B5EF4-FFF2-40B4-BE49-F238E27FC236}">
                  <a16:creationId xmlns:a16="http://schemas.microsoft.com/office/drawing/2014/main" id="{2926A7B1-4CCF-0D7F-8970-2AEE50A7170C}"/>
                </a:ext>
              </a:extLst>
            </p:cNvPr>
            <p:cNvSpPr/>
            <p:nvPr/>
          </p:nvSpPr>
          <p:spPr>
            <a:xfrm>
              <a:off x="7062480" y="1851120"/>
              <a:ext cx="130320" cy="131040"/>
            </a:xfrm>
            <a:custGeom>
              <a:avLst/>
              <a:gdLst>
                <a:gd name="textAreaLeft" fmla="*/ 0 w 130320"/>
                <a:gd name="textAreaRight" fmla="*/ 131400 w 130320"/>
                <a:gd name="textAreaTop" fmla="*/ 0 h 131040"/>
                <a:gd name="textAreaBottom" fmla="*/ 132120 h 131040"/>
              </a:gdLst>
              <a:ahLst/>
              <a:cxnLst/>
              <a:rect l="textAreaLeft" t="textAreaTop" r="textAreaRight" b="textAreaBottom"/>
              <a:pathLst>
                <a:path w="6260" h="6260" fill="none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63000" rIns="93240" bIns="6300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  <p:sp>
          <p:nvSpPr>
            <p:cNvPr id="18" name="Google Shape;1110;p48">
              <a:extLst>
                <a:ext uri="{FF2B5EF4-FFF2-40B4-BE49-F238E27FC236}">
                  <a16:creationId xmlns:a16="http://schemas.microsoft.com/office/drawing/2014/main" id="{80ED03C1-42BC-E206-0BA2-D89D13A4F324}"/>
                </a:ext>
              </a:extLst>
            </p:cNvPr>
            <p:cNvSpPr/>
            <p:nvPr/>
          </p:nvSpPr>
          <p:spPr>
            <a:xfrm>
              <a:off x="7104600" y="1893600"/>
              <a:ext cx="72000" cy="72360"/>
            </a:xfrm>
            <a:custGeom>
              <a:avLst/>
              <a:gdLst>
                <a:gd name="textAreaLeft" fmla="*/ 0 w 72000"/>
                <a:gd name="textAreaRight" fmla="*/ 73080 w 72000"/>
                <a:gd name="textAreaTop" fmla="*/ 0 h 72360"/>
                <a:gd name="textAreaBottom" fmla="*/ 73440 h 72360"/>
              </a:gdLst>
              <a:ahLst/>
              <a:cxnLst/>
              <a:rect l="textAreaLeft" t="textAreaTop" r="textAreaRight" b="textAreaBottom"/>
              <a:pathLst>
                <a:path w="3484" h="3484" fill="none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w="19080" cap="rnd">
              <a:solidFill>
                <a:schemeClr val="accent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3240" tIns="33480" rIns="93240" bIns="33480" anchor="ctr">
              <a:noAutofit/>
            </a:bodyPr>
            <a:lstStyle/>
            <a:p>
              <a:endParaRPr lang="en-US" sz="1400" b="0" strike="noStrike" spc="-1" dirty="0">
                <a:solidFill>
                  <a:srgbClr val="FFFFFF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31" name="Gráfico 30" descr="Mano levantada contorno">
            <a:extLst>
              <a:ext uri="{FF2B5EF4-FFF2-40B4-BE49-F238E27FC236}">
                <a16:creationId xmlns:a16="http://schemas.microsoft.com/office/drawing/2014/main" id="{0561CE02-FB22-0CD5-F6C2-864FDCE715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3044" y="1802029"/>
            <a:ext cx="822385" cy="838364"/>
          </a:xfrm>
          <a:prstGeom prst="rect">
            <a:avLst/>
          </a:prstGeom>
        </p:spPr>
      </p:pic>
      <p:sp>
        <p:nvSpPr>
          <p:cNvPr id="33" name="Marcador de contenido 3">
            <a:extLst>
              <a:ext uri="{FF2B5EF4-FFF2-40B4-BE49-F238E27FC236}">
                <a16:creationId xmlns:a16="http://schemas.microsoft.com/office/drawing/2014/main" id="{8442875E-7AB6-9356-8CA4-BA5CF86C3907}"/>
              </a:ext>
            </a:extLst>
          </p:cNvPr>
          <p:cNvSpPr txBox="1">
            <a:spLocks/>
          </p:cNvSpPr>
          <p:nvPr/>
        </p:nvSpPr>
        <p:spPr>
          <a:xfrm>
            <a:off x="838200" y="212725"/>
            <a:ext cx="9644063" cy="423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2200" b="1" i="0" kern="1200" baseline="0">
                <a:solidFill>
                  <a:schemeClr val="tx1"/>
                </a:solidFill>
                <a:latin typeface="Open Sans Light" panose="020B0306030504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 baseline="0">
                <a:solidFill>
                  <a:schemeClr val="tx1"/>
                </a:solidFill>
                <a:latin typeface="Open Sans Light" panose="020B0306030504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 baseline="0">
                <a:solidFill>
                  <a:schemeClr val="tx1"/>
                </a:solidFill>
                <a:latin typeface="Open Sans Light" panose="020B0306030504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 baseline="0">
                <a:solidFill>
                  <a:schemeClr val="tx1"/>
                </a:solidFill>
                <a:latin typeface="Open Sans Light" panose="020B0306030504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 baseline="0">
                <a:solidFill>
                  <a:schemeClr val="tx1"/>
                </a:solidFill>
                <a:latin typeface="Open Sans Light" panose="020B0306030504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INTERDISCIPLINARY THEMATIC DOMAIN</a:t>
            </a:r>
            <a:endParaRPr lang="en-GB" dirty="0"/>
          </a:p>
          <a:p>
            <a:endParaRPr lang="en-GB" dirty="0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7A0FADA3-40D6-5916-AF83-C24CED6E3189}"/>
              </a:ext>
            </a:extLst>
          </p:cNvPr>
          <p:cNvGrpSpPr/>
          <p:nvPr/>
        </p:nvGrpSpPr>
        <p:grpSpPr>
          <a:xfrm>
            <a:off x="4822851" y="3531952"/>
            <a:ext cx="3454449" cy="1620616"/>
            <a:chOff x="4908655" y="3428375"/>
            <a:chExt cx="3454449" cy="1620616"/>
          </a:xfrm>
        </p:grpSpPr>
        <p:sp>
          <p:nvSpPr>
            <p:cNvPr id="50" name="Rounded Rectangle 3">
              <a:extLst>
                <a:ext uri="{FF2B5EF4-FFF2-40B4-BE49-F238E27FC236}">
                  <a16:creationId xmlns:a16="http://schemas.microsoft.com/office/drawing/2014/main" id="{87DEF913-E44F-4A1F-057B-AB380ED24098}"/>
                </a:ext>
              </a:extLst>
            </p:cNvPr>
            <p:cNvSpPr/>
            <p:nvPr/>
          </p:nvSpPr>
          <p:spPr>
            <a:xfrm>
              <a:off x="4908655" y="3428375"/>
              <a:ext cx="3454449" cy="1620616"/>
            </a:xfrm>
            <a:prstGeom prst="roundRect">
              <a:avLst>
                <a:gd name="adj" fmla="val 421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1" name="Picture 6" descr="image.png">
              <a:extLst>
                <a:ext uri="{FF2B5EF4-FFF2-40B4-BE49-F238E27FC236}">
                  <a16:creationId xmlns:a16="http://schemas.microsoft.com/office/drawing/2014/main" id="{2A16411C-3A89-2D82-C5AB-0AE62EC8B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84880" y="3525199"/>
              <a:ext cx="457200" cy="457200"/>
            </a:xfrm>
            <a:prstGeom prst="rect">
              <a:avLst/>
            </a:prstGeom>
          </p:spPr>
        </p:pic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id="{393EE3AC-438F-8034-8DB2-1896A768E018}"/>
                </a:ext>
              </a:extLst>
            </p:cNvPr>
            <p:cNvSpPr txBox="1"/>
            <p:nvPr/>
          </p:nvSpPr>
          <p:spPr>
            <a:xfrm>
              <a:off x="5794991" y="3641811"/>
              <a:ext cx="1777026" cy="2539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chemeClr val="accent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Animal Health</a:t>
              </a:r>
            </a:p>
          </p:txBody>
        </p:sp>
        <p:sp>
          <p:nvSpPr>
            <p:cNvPr id="54" name="TextBox 20">
              <a:extLst>
                <a:ext uri="{FF2B5EF4-FFF2-40B4-BE49-F238E27FC236}">
                  <a16:creationId xmlns:a16="http://schemas.microsoft.com/office/drawing/2014/main" id="{9E10D9E9-8E7B-4D28-C62D-C7F5F7F6D0D7}"/>
                </a:ext>
              </a:extLst>
            </p:cNvPr>
            <p:cNvSpPr txBox="1"/>
            <p:nvPr/>
          </p:nvSpPr>
          <p:spPr>
            <a:xfrm>
              <a:off x="5050778" y="4057500"/>
              <a:ext cx="3304866" cy="97462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b="0" i="0" u="none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Cross-species pathogen tracking, livestock epidemic monitoring, and veterinary pharmacology.</a:t>
              </a:r>
            </a:p>
          </p:txBody>
        </p:sp>
        <p:grpSp>
          <p:nvGrpSpPr>
            <p:cNvPr id="57" name="Google Shape;989;p48">
              <a:extLst>
                <a:ext uri="{FF2B5EF4-FFF2-40B4-BE49-F238E27FC236}">
                  <a16:creationId xmlns:a16="http://schemas.microsoft.com/office/drawing/2014/main" id="{A98430A2-9707-EC33-31D9-92BA0EE18BFF}"/>
                </a:ext>
              </a:extLst>
            </p:cNvPr>
            <p:cNvGrpSpPr/>
            <p:nvPr/>
          </p:nvGrpSpPr>
          <p:grpSpPr>
            <a:xfrm>
              <a:off x="5038129" y="3497592"/>
              <a:ext cx="603477" cy="396941"/>
              <a:chOff x="6959160" y="864816"/>
              <a:chExt cx="453240" cy="284552"/>
            </a:xfrm>
            <a:solidFill>
              <a:schemeClr val="accent1"/>
            </a:solidFill>
          </p:grpSpPr>
          <p:sp>
            <p:nvSpPr>
              <p:cNvPr id="58" name="Google Shape;990;p48">
                <a:extLst>
                  <a:ext uri="{FF2B5EF4-FFF2-40B4-BE49-F238E27FC236}">
                    <a16:creationId xmlns:a16="http://schemas.microsoft.com/office/drawing/2014/main" id="{AC7289C0-B8C3-2AF5-3C83-294163020DF4}"/>
                  </a:ext>
                </a:extLst>
              </p:cNvPr>
              <p:cNvSpPr/>
              <p:nvPr/>
            </p:nvSpPr>
            <p:spPr>
              <a:xfrm flipH="1">
                <a:off x="6959160" y="864816"/>
                <a:ext cx="297360" cy="249120"/>
              </a:xfrm>
              <a:custGeom>
                <a:avLst/>
                <a:gdLst>
                  <a:gd name="textAreaLeft" fmla="*/ 720 w 297360"/>
                  <a:gd name="textAreaRight" fmla="*/ 299160 w 297360"/>
                  <a:gd name="textAreaTop" fmla="*/ 0 h 249120"/>
                  <a:gd name="textAreaBottom" fmla="*/ 250200 h 249120"/>
                </a:gdLst>
                <a:ahLst/>
                <a:cxnLst/>
                <a:rect l="textAreaLeft" t="textAreaTop" r="textAreaRight" b="textAreaBottom"/>
                <a:pathLst>
                  <a:path w="12593" h="8623" fill="none">
                    <a:moveTo>
                      <a:pt x="5481" y="8622"/>
                    </a:moveTo>
                    <a:lnTo>
                      <a:pt x="5481" y="8622"/>
                    </a:lnTo>
                    <a:lnTo>
                      <a:pt x="6017" y="8574"/>
                    </a:lnTo>
                    <a:lnTo>
                      <a:pt x="6382" y="8525"/>
                    </a:lnTo>
                    <a:lnTo>
                      <a:pt x="6796" y="8452"/>
                    </a:lnTo>
                    <a:lnTo>
                      <a:pt x="7234" y="8354"/>
                    </a:lnTo>
                    <a:lnTo>
                      <a:pt x="7697" y="8257"/>
                    </a:lnTo>
                    <a:lnTo>
                      <a:pt x="8184" y="8086"/>
                    </a:lnTo>
                    <a:lnTo>
                      <a:pt x="8671" y="7892"/>
                    </a:lnTo>
                    <a:lnTo>
                      <a:pt x="9134" y="7648"/>
                    </a:lnTo>
                    <a:lnTo>
                      <a:pt x="9353" y="7526"/>
                    </a:lnTo>
                    <a:lnTo>
                      <a:pt x="9597" y="7356"/>
                    </a:lnTo>
                    <a:lnTo>
                      <a:pt x="9792" y="7185"/>
                    </a:lnTo>
                    <a:lnTo>
                      <a:pt x="9986" y="7015"/>
                    </a:lnTo>
                    <a:lnTo>
                      <a:pt x="10181" y="6820"/>
                    </a:lnTo>
                    <a:lnTo>
                      <a:pt x="10376" y="6601"/>
                    </a:lnTo>
                    <a:lnTo>
                      <a:pt x="10522" y="6357"/>
                    </a:lnTo>
                    <a:lnTo>
                      <a:pt x="10668" y="6114"/>
                    </a:lnTo>
                    <a:lnTo>
                      <a:pt x="10814" y="5846"/>
                    </a:lnTo>
                    <a:lnTo>
                      <a:pt x="10912" y="5554"/>
                    </a:lnTo>
                    <a:lnTo>
                      <a:pt x="11009" y="5261"/>
                    </a:lnTo>
                    <a:lnTo>
                      <a:pt x="11082" y="4945"/>
                    </a:lnTo>
                    <a:lnTo>
                      <a:pt x="11131" y="4579"/>
                    </a:lnTo>
                    <a:lnTo>
                      <a:pt x="11155" y="4214"/>
                    </a:lnTo>
                    <a:lnTo>
                      <a:pt x="11155" y="4214"/>
                    </a:lnTo>
                    <a:lnTo>
                      <a:pt x="11155" y="3873"/>
                    </a:lnTo>
                    <a:lnTo>
                      <a:pt x="11131" y="3435"/>
                    </a:lnTo>
                    <a:lnTo>
                      <a:pt x="11131" y="2972"/>
                    </a:lnTo>
                    <a:lnTo>
                      <a:pt x="11131" y="2753"/>
                    </a:lnTo>
                    <a:lnTo>
                      <a:pt x="11180" y="2582"/>
                    </a:lnTo>
                    <a:lnTo>
                      <a:pt x="12032" y="2607"/>
                    </a:lnTo>
                    <a:lnTo>
                      <a:pt x="11594" y="2120"/>
                    </a:lnTo>
                    <a:lnTo>
                      <a:pt x="11594" y="2120"/>
                    </a:lnTo>
                    <a:lnTo>
                      <a:pt x="11764" y="2046"/>
                    </a:lnTo>
                    <a:lnTo>
                      <a:pt x="11935" y="1973"/>
                    </a:lnTo>
                    <a:lnTo>
                      <a:pt x="12300" y="1827"/>
                    </a:lnTo>
                    <a:lnTo>
                      <a:pt x="12568" y="1730"/>
                    </a:lnTo>
                    <a:lnTo>
                      <a:pt x="12592" y="1681"/>
                    </a:lnTo>
                    <a:lnTo>
                      <a:pt x="12592" y="1657"/>
                    </a:lnTo>
                    <a:lnTo>
                      <a:pt x="12568" y="1632"/>
                    </a:lnTo>
                    <a:lnTo>
                      <a:pt x="12568" y="1632"/>
                    </a:lnTo>
                    <a:lnTo>
                      <a:pt x="12203" y="1511"/>
                    </a:lnTo>
                    <a:lnTo>
                      <a:pt x="11789" y="1389"/>
                    </a:lnTo>
                    <a:lnTo>
                      <a:pt x="11302" y="1267"/>
                    </a:lnTo>
                    <a:lnTo>
                      <a:pt x="11302" y="1267"/>
                    </a:lnTo>
                    <a:lnTo>
                      <a:pt x="11082" y="1024"/>
                    </a:lnTo>
                    <a:lnTo>
                      <a:pt x="10863" y="780"/>
                    </a:lnTo>
                    <a:lnTo>
                      <a:pt x="10547" y="512"/>
                    </a:lnTo>
                    <a:lnTo>
                      <a:pt x="10352" y="390"/>
                    </a:lnTo>
                    <a:lnTo>
                      <a:pt x="10157" y="269"/>
                    </a:lnTo>
                    <a:lnTo>
                      <a:pt x="9938" y="171"/>
                    </a:lnTo>
                    <a:lnTo>
                      <a:pt x="9719" y="98"/>
                    </a:lnTo>
                    <a:lnTo>
                      <a:pt x="9475" y="25"/>
                    </a:lnTo>
                    <a:lnTo>
                      <a:pt x="9231" y="1"/>
                    </a:lnTo>
                    <a:lnTo>
                      <a:pt x="8964" y="25"/>
                    </a:lnTo>
                    <a:lnTo>
                      <a:pt x="8696" y="74"/>
                    </a:lnTo>
                    <a:lnTo>
                      <a:pt x="8696" y="74"/>
                    </a:lnTo>
                    <a:lnTo>
                      <a:pt x="8501" y="122"/>
                    </a:lnTo>
                    <a:lnTo>
                      <a:pt x="8306" y="171"/>
                    </a:lnTo>
                    <a:lnTo>
                      <a:pt x="8111" y="269"/>
                    </a:lnTo>
                    <a:lnTo>
                      <a:pt x="7916" y="366"/>
                    </a:lnTo>
                    <a:lnTo>
                      <a:pt x="7746" y="488"/>
                    </a:lnTo>
                    <a:lnTo>
                      <a:pt x="7575" y="610"/>
                    </a:lnTo>
                    <a:lnTo>
                      <a:pt x="7405" y="756"/>
                    </a:lnTo>
                    <a:lnTo>
                      <a:pt x="7283" y="926"/>
                    </a:lnTo>
                    <a:lnTo>
                      <a:pt x="7137" y="1097"/>
                    </a:lnTo>
                    <a:lnTo>
                      <a:pt x="7039" y="1267"/>
                    </a:lnTo>
                    <a:lnTo>
                      <a:pt x="6942" y="1462"/>
                    </a:lnTo>
                    <a:lnTo>
                      <a:pt x="6845" y="1657"/>
                    </a:lnTo>
                    <a:lnTo>
                      <a:pt x="6796" y="1876"/>
                    </a:lnTo>
                    <a:lnTo>
                      <a:pt x="6747" y="2095"/>
                    </a:lnTo>
                    <a:lnTo>
                      <a:pt x="6723" y="2339"/>
                    </a:lnTo>
                    <a:lnTo>
                      <a:pt x="6723" y="2558"/>
                    </a:lnTo>
                    <a:lnTo>
                      <a:pt x="1" y="4360"/>
                    </a:lnTo>
                    <a:lnTo>
                      <a:pt x="1" y="4360"/>
                    </a:lnTo>
                    <a:lnTo>
                      <a:pt x="318" y="4579"/>
                    </a:lnTo>
                    <a:lnTo>
                      <a:pt x="634" y="4799"/>
                    </a:lnTo>
                    <a:lnTo>
                      <a:pt x="951" y="5018"/>
                    </a:lnTo>
                    <a:lnTo>
                      <a:pt x="1267" y="5188"/>
                    </a:lnTo>
                    <a:lnTo>
                      <a:pt x="1608" y="5359"/>
                    </a:lnTo>
                    <a:lnTo>
                      <a:pt x="1925" y="5481"/>
                    </a:lnTo>
                    <a:lnTo>
                      <a:pt x="2266" y="5602"/>
                    </a:lnTo>
                    <a:lnTo>
                      <a:pt x="2583" y="5724"/>
                    </a:lnTo>
                    <a:lnTo>
                      <a:pt x="2923" y="5797"/>
                    </a:lnTo>
                    <a:lnTo>
                      <a:pt x="3264" y="5846"/>
                    </a:lnTo>
                    <a:lnTo>
                      <a:pt x="3581" y="5895"/>
                    </a:lnTo>
                    <a:lnTo>
                      <a:pt x="3922" y="5919"/>
                    </a:lnTo>
                    <a:lnTo>
                      <a:pt x="4263" y="5919"/>
                    </a:lnTo>
                    <a:lnTo>
                      <a:pt x="4604" y="5895"/>
                    </a:lnTo>
                    <a:lnTo>
                      <a:pt x="4945" y="5846"/>
                    </a:lnTo>
                    <a:lnTo>
                      <a:pt x="5286" y="5797"/>
                    </a:lnTo>
                    <a:lnTo>
                      <a:pt x="5286" y="5797"/>
                    </a:lnTo>
                    <a:lnTo>
                      <a:pt x="5603" y="5700"/>
                    </a:lnTo>
                    <a:lnTo>
                      <a:pt x="5919" y="5627"/>
                    </a:lnTo>
                    <a:lnTo>
                      <a:pt x="6455" y="5407"/>
                    </a:lnTo>
                    <a:lnTo>
                      <a:pt x="6942" y="5188"/>
                    </a:lnTo>
                    <a:lnTo>
                      <a:pt x="7356" y="4969"/>
                    </a:lnTo>
                    <a:lnTo>
                      <a:pt x="7697" y="4750"/>
                    </a:lnTo>
                    <a:lnTo>
                      <a:pt x="7941" y="4579"/>
                    </a:lnTo>
                    <a:lnTo>
                      <a:pt x="8160" y="4409"/>
                    </a:lnTo>
                    <a:lnTo>
                      <a:pt x="8160" y="4409"/>
                    </a:lnTo>
                    <a:lnTo>
                      <a:pt x="8233" y="4360"/>
                    </a:lnTo>
                    <a:lnTo>
                      <a:pt x="8330" y="4336"/>
                    </a:lnTo>
                    <a:lnTo>
                      <a:pt x="8428" y="4360"/>
                    </a:lnTo>
                    <a:lnTo>
                      <a:pt x="8501" y="4409"/>
                    </a:lnTo>
                  </a:path>
                </a:pathLst>
              </a:custGeom>
              <a:grpFill/>
              <a:ln w="19080" cap="rnd">
                <a:solidFill>
                  <a:schemeClr val="accent2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94680" rIns="93240" bIns="946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Google Shape;991;p48">
                <a:extLst>
                  <a:ext uri="{FF2B5EF4-FFF2-40B4-BE49-F238E27FC236}">
                    <a16:creationId xmlns:a16="http://schemas.microsoft.com/office/drawing/2014/main" id="{FE1AD770-748E-BF7A-07AA-724E94CFC0D8}"/>
                  </a:ext>
                </a:extLst>
              </p:cNvPr>
              <p:cNvSpPr/>
              <p:nvPr/>
            </p:nvSpPr>
            <p:spPr>
              <a:xfrm flipH="1">
                <a:off x="7097400" y="995648"/>
                <a:ext cx="315000" cy="153720"/>
              </a:xfrm>
              <a:custGeom>
                <a:avLst/>
                <a:gdLst>
                  <a:gd name="textAreaLeft" fmla="*/ -720 w 315000"/>
                  <a:gd name="textAreaRight" fmla="*/ 315360 w 315000"/>
                  <a:gd name="textAreaTop" fmla="*/ 0 h 153720"/>
                  <a:gd name="textAreaBottom" fmla="*/ 154800 h 153720"/>
                </a:gdLst>
                <a:ahLst/>
                <a:cxnLst/>
                <a:rect l="textAreaLeft" t="textAreaTop" r="textAreaRight" b="textAreaBottom"/>
                <a:pathLst>
                  <a:path w="13348" h="5335" fill="none">
                    <a:moveTo>
                      <a:pt x="7819" y="1"/>
                    </a:moveTo>
                    <a:lnTo>
                      <a:pt x="318" y="2533"/>
                    </a:lnTo>
                    <a:lnTo>
                      <a:pt x="318" y="2533"/>
                    </a:lnTo>
                    <a:lnTo>
                      <a:pt x="245" y="2582"/>
                    </a:lnTo>
                    <a:lnTo>
                      <a:pt x="147" y="2631"/>
                    </a:lnTo>
                    <a:lnTo>
                      <a:pt x="98" y="2704"/>
                    </a:lnTo>
                    <a:lnTo>
                      <a:pt x="50" y="2777"/>
                    </a:lnTo>
                    <a:lnTo>
                      <a:pt x="1" y="2874"/>
                    </a:lnTo>
                    <a:lnTo>
                      <a:pt x="1" y="2972"/>
                    </a:lnTo>
                    <a:lnTo>
                      <a:pt x="1" y="3045"/>
                    </a:lnTo>
                    <a:lnTo>
                      <a:pt x="25" y="3142"/>
                    </a:lnTo>
                    <a:lnTo>
                      <a:pt x="25" y="3142"/>
                    </a:lnTo>
                    <a:lnTo>
                      <a:pt x="98" y="3288"/>
                    </a:lnTo>
                    <a:lnTo>
                      <a:pt x="196" y="3386"/>
                    </a:lnTo>
                    <a:lnTo>
                      <a:pt x="318" y="3459"/>
                    </a:lnTo>
                    <a:lnTo>
                      <a:pt x="488" y="3483"/>
                    </a:lnTo>
                    <a:lnTo>
                      <a:pt x="488" y="3483"/>
                    </a:lnTo>
                    <a:lnTo>
                      <a:pt x="610" y="3459"/>
                    </a:lnTo>
                    <a:lnTo>
                      <a:pt x="269" y="3629"/>
                    </a:lnTo>
                    <a:lnTo>
                      <a:pt x="269" y="3629"/>
                    </a:lnTo>
                    <a:lnTo>
                      <a:pt x="171" y="3678"/>
                    </a:lnTo>
                    <a:lnTo>
                      <a:pt x="123" y="3751"/>
                    </a:lnTo>
                    <a:lnTo>
                      <a:pt x="50" y="3824"/>
                    </a:lnTo>
                    <a:lnTo>
                      <a:pt x="25" y="3922"/>
                    </a:lnTo>
                    <a:lnTo>
                      <a:pt x="1" y="3995"/>
                    </a:lnTo>
                    <a:lnTo>
                      <a:pt x="1" y="4092"/>
                    </a:lnTo>
                    <a:lnTo>
                      <a:pt x="1" y="4190"/>
                    </a:lnTo>
                    <a:lnTo>
                      <a:pt x="50" y="4287"/>
                    </a:lnTo>
                    <a:lnTo>
                      <a:pt x="50" y="4287"/>
                    </a:lnTo>
                    <a:lnTo>
                      <a:pt x="123" y="4409"/>
                    </a:lnTo>
                    <a:lnTo>
                      <a:pt x="220" y="4482"/>
                    </a:lnTo>
                    <a:lnTo>
                      <a:pt x="342" y="4531"/>
                    </a:lnTo>
                    <a:lnTo>
                      <a:pt x="488" y="4555"/>
                    </a:lnTo>
                    <a:lnTo>
                      <a:pt x="488" y="4555"/>
                    </a:lnTo>
                    <a:lnTo>
                      <a:pt x="586" y="4555"/>
                    </a:lnTo>
                    <a:lnTo>
                      <a:pt x="683" y="4506"/>
                    </a:lnTo>
                    <a:lnTo>
                      <a:pt x="853" y="4433"/>
                    </a:lnTo>
                    <a:lnTo>
                      <a:pt x="853" y="4433"/>
                    </a:lnTo>
                    <a:lnTo>
                      <a:pt x="780" y="4555"/>
                    </a:lnTo>
                    <a:lnTo>
                      <a:pt x="756" y="4701"/>
                    </a:lnTo>
                    <a:lnTo>
                      <a:pt x="780" y="4847"/>
                    </a:lnTo>
                    <a:lnTo>
                      <a:pt x="829" y="4993"/>
                    </a:lnTo>
                    <a:lnTo>
                      <a:pt x="829" y="4993"/>
                    </a:lnTo>
                    <a:lnTo>
                      <a:pt x="926" y="5091"/>
                    </a:lnTo>
                    <a:lnTo>
                      <a:pt x="1024" y="5139"/>
                    </a:lnTo>
                    <a:lnTo>
                      <a:pt x="1121" y="5188"/>
                    </a:lnTo>
                    <a:lnTo>
                      <a:pt x="1243" y="5212"/>
                    </a:lnTo>
                    <a:lnTo>
                      <a:pt x="1243" y="5212"/>
                    </a:lnTo>
                    <a:lnTo>
                      <a:pt x="1389" y="5188"/>
                    </a:lnTo>
                    <a:lnTo>
                      <a:pt x="1511" y="5115"/>
                    </a:lnTo>
                    <a:lnTo>
                      <a:pt x="6065" y="2144"/>
                    </a:lnTo>
                    <a:lnTo>
                      <a:pt x="6065" y="2144"/>
                    </a:lnTo>
                    <a:lnTo>
                      <a:pt x="6528" y="2363"/>
                    </a:lnTo>
                    <a:lnTo>
                      <a:pt x="7088" y="2582"/>
                    </a:lnTo>
                    <a:lnTo>
                      <a:pt x="7770" y="2826"/>
                    </a:lnTo>
                    <a:lnTo>
                      <a:pt x="8501" y="3045"/>
                    </a:lnTo>
                    <a:lnTo>
                      <a:pt x="9280" y="3240"/>
                    </a:lnTo>
                    <a:lnTo>
                      <a:pt x="10060" y="3386"/>
                    </a:lnTo>
                    <a:lnTo>
                      <a:pt x="10425" y="3435"/>
                    </a:lnTo>
                    <a:lnTo>
                      <a:pt x="10790" y="3483"/>
                    </a:lnTo>
                    <a:lnTo>
                      <a:pt x="11156" y="3483"/>
                    </a:lnTo>
                    <a:lnTo>
                      <a:pt x="11497" y="3483"/>
                    </a:lnTo>
                    <a:lnTo>
                      <a:pt x="12178" y="5188"/>
                    </a:lnTo>
                    <a:lnTo>
                      <a:pt x="12178" y="5188"/>
                    </a:lnTo>
                    <a:lnTo>
                      <a:pt x="12227" y="5237"/>
                    </a:lnTo>
                    <a:lnTo>
                      <a:pt x="12276" y="5286"/>
                    </a:lnTo>
                    <a:lnTo>
                      <a:pt x="12349" y="5310"/>
                    </a:lnTo>
                    <a:lnTo>
                      <a:pt x="12422" y="5334"/>
                    </a:lnTo>
                    <a:lnTo>
                      <a:pt x="13347" y="5334"/>
                    </a:lnTo>
                  </a:path>
                </a:pathLst>
              </a:custGeom>
              <a:grpFill/>
              <a:ln w="19080" cap="rnd">
                <a:solidFill>
                  <a:schemeClr val="accent2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74160" rIns="93240" bIns="741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Google Shape;992;p48">
                <a:extLst>
                  <a:ext uri="{FF2B5EF4-FFF2-40B4-BE49-F238E27FC236}">
                    <a16:creationId xmlns:a16="http://schemas.microsoft.com/office/drawing/2014/main" id="{205345CE-6595-F50B-2A81-65745FE612C2}"/>
                  </a:ext>
                </a:extLst>
              </p:cNvPr>
              <p:cNvSpPr/>
              <p:nvPr/>
            </p:nvSpPr>
            <p:spPr>
              <a:xfrm flipH="1">
                <a:off x="7004160" y="951120"/>
                <a:ext cx="17280" cy="20880"/>
              </a:xfrm>
              <a:custGeom>
                <a:avLst/>
                <a:gdLst>
                  <a:gd name="textAreaLeft" fmla="*/ 720 w 17280"/>
                  <a:gd name="textAreaRight" fmla="*/ 19080 w 17280"/>
                  <a:gd name="textAreaTop" fmla="*/ 0 h 20880"/>
                  <a:gd name="textAreaBottom" fmla="*/ 21960 h 20880"/>
                </a:gdLst>
                <a:ahLst/>
                <a:cxnLst/>
                <a:rect l="textAreaLeft" t="textAreaTop" r="textAreaRight" b="textAreaBottom"/>
                <a:pathLst>
                  <a:path w="780" h="756">
                    <a:moveTo>
                      <a:pt x="317" y="1"/>
                    </a:moveTo>
                    <a:lnTo>
                      <a:pt x="244" y="25"/>
                    </a:lnTo>
                    <a:lnTo>
                      <a:pt x="122" y="98"/>
                    </a:lnTo>
                    <a:lnTo>
                      <a:pt x="49" y="220"/>
                    </a:lnTo>
                    <a:lnTo>
                      <a:pt x="25" y="293"/>
                    </a:lnTo>
                    <a:lnTo>
                      <a:pt x="0" y="390"/>
                    </a:lnTo>
                    <a:lnTo>
                      <a:pt x="25" y="463"/>
                    </a:lnTo>
                    <a:lnTo>
                      <a:pt x="49" y="536"/>
                    </a:lnTo>
                    <a:lnTo>
                      <a:pt x="122" y="658"/>
                    </a:lnTo>
                    <a:lnTo>
                      <a:pt x="244" y="731"/>
                    </a:lnTo>
                    <a:lnTo>
                      <a:pt x="317" y="756"/>
                    </a:lnTo>
                    <a:lnTo>
                      <a:pt x="463" y="756"/>
                    </a:lnTo>
                    <a:lnTo>
                      <a:pt x="536" y="731"/>
                    </a:lnTo>
                    <a:lnTo>
                      <a:pt x="658" y="658"/>
                    </a:lnTo>
                    <a:lnTo>
                      <a:pt x="755" y="536"/>
                    </a:lnTo>
                    <a:lnTo>
                      <a:pt x="780" y="463"/>
                    </a:lnTo>
                    <a:lnTo>
                      <a:pt x="780" y="390"/>
                    </a:lnTo>
                    <a:lnTo>
                      <a:pt x="780" y="293"/>
                    </a:lnTo>
                    <a:lnTo>
                      <a:pt x="755" y="220"/>
                    </a:lnTo>
                    <a:lnTo>
                      <a:pt x="658" y="98"/>
                    </a:lnTo>
                    <a:lnTo>
                      <a:pt x="536" y="25"/>
                    </a:lnTo>
                    <a:lnTo>
                      <a:pt x="463" y="1"/>
                    </a:lnTo>
                    <a:close/>
                  </a:path>
                </a:pathLst>
              </a:custGeom>
              <a:grpFill/>
              <a:ln w="19080">
                <a:solidFill>
                  <a:schemeClr val="accent2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4680" tIns="6480" rIns="94680" bIns="64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6904BE99-50B4-B3E6-50F3-4FB0AE7B216B}"/>
              </a:ext>
            </a:extLst>
          </p:cNvPr>
          <p:cNvGrpSpPr/>
          <p:nvPr/>
        </p:nvGrpSpPr>
        <p:grpSpPr>
          <a:xfrm>
            <a:off x="4815391" y="1647678"/>
            <a:ext cx="3496424" cy="1629450"/>
            <a:chOff x="4908655" y="1588178"/>
            <a:chExt cx="3496424" cy="1629450"/>
          </a:xfrm>
        </p:grpSpPr>
        <p:sp>
          <p:nvSpPr>
            <p:cNvPr id="36" name="Rounded Rectangle 2">
              <a:extLst>
                <a:ext uri="{FF2B5EF4-FFF2-40B4-BE49-F238E27FC236}">
                  <a16:creationId xmlns:a16="http://schemas.microsoft.com/office/drawing/2014/main" id="{1F86A50D-5481-7EEA-2E4D-5050E2409A73}"/>
                </a:ext>
              </a:extLst>
            </p:cNvPr>
            <p:cNvSpPr/>
            <p:nvPr/>
          </p:nvSpPr>
          <p:spPr>
            <a:xfrm>
              <a:off x="4908655" y="1592368"/>
              <a:ext cx="3454449" cy="1625260"/>
            </a:xfrm>
            <a:prstGeom prst="roundRect">
              <a:avLst>
                <a:gd name="adj" fmla="val 421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37" name="Picture 5" descr="image.png">
              <a:extLst>
                <a:ext uri="{FF2B5EF4-FFF2-40B4-BE49-F238E27FC236}">
                  <a16:creationId xmlns:a16="http://schemas.microsoft.com/office/drawing/2014/main" id="{B6EFCF62-E942-EDA1-6902-371D69FCF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84880" y="1906692"/>
              <a:ext cx="457200" cy="457200"/>
            </a:xfrm>
            <a:prstGeom prst="rect">
              <a:avLst/>
            </a:prstGeom>
          </p:spPr>
        </p:pic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AD0486CF-1FCA-EA9C-14C8-17D4A8676599}"/>
                </a:ext>
              </a:extLst>
            </p:cNvPr>
            <p:cNvSpPr txBox="1"/>
            <p:nvPr/>
          </p:nvSpPr>
          <p:spPr>
            <a:xfrm>
              <a:off x="5736756" y="1828026"/>
              <a:ext cx="1793999" cy="25206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chemeClr val="accent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Human Health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id="{84FE3201-E996-B88E-086C-4188AAF30A00}"/>
                </a:ext>
              </a:extLst>
            </p:cNvPr>
            <p:cNvSpPr txBox="1"/>
            <p:nvPr/>
          </p:nvSpPr>
          <p:spPr>
            <a:xfrm>
              <a:off x="5044678" y="2234041"/>
              <a:ext cx="3360401" cy="9675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b="0" i="0" u="none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Precision clinical diagnostics, rare disease prediction, and multi-modal biomedical </a:t>
              </a:r>
              <a:r>
                <a:rPr lang="es-ES" dirty="0" err="1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models</a:t>
              </a:r>
              <a:r>
                <a:rPr b="0" i="0" u="none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</a:p>
          </p:txBody>
        </p:sp>
        <p:pic>
          <p:nvPicPr>
            <p:cNvPr id="61" name="Gráfico 60" descr="Mano levantada contorno">
              <a:extLst>
                <a:ext uri="{FF2B5EF4-FFF2-40B4-BE49-F238E27FC236}">
                  <a16:creationId xmlns:a16="http://schemas.microsoft.com/office/drawing/2014/main" id="{04BEA144-604B-5680-8ACE-676604D528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32479" y="1588178"/>
              <a:ext cx="585068" cy="596436"/>
            </a:xfrm>
            <a:prstGeom prst="rect">
              <a:avLst/>
            </a:prstGeom>
          </p:spPr>
        </p:pic>
      </p:grpSp>
      <p:sp>
        <p:nvSpPr>
          <p:cNvPr id="65" name="TextBox 22">
            <a:extLst>
              <a:ext uri="{FF2B5EF4-FFF2-40B4-BE49-F238E27FC236}">
                <a16:creationId xmlns:a16="http://schemas.microsoft.com/office/drawing/2014/main" id="{5DE77DA6-7A33-2068-169D-379CCF2E3EDC}"/>
              </a:ext>
            </a:extLst>
          </p:cNvPr>
          <p:cNvSpPr txBox="1"/>
          <p:nvPr/>
        </p:nvSpPr>
        <p:spPr>
          <a:xfrm>
            <a:off x="9282778" y="2210582"/>
            <a:ext cx="3297361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Space Grotesk"/>
              </a:rPr>
              <a:t>Environmental Health</a:t>
            </a:r>
          </a:p>
        </p:txBody>
      </p:sp>
      <p:grpSp>
        <p:nvGrpSpPr>
          <p:cNvPr id="77" name="Grupo 76">
            <a:extLst>
              <a:ext uri="{FF2B5EF4-FFF2-40B4-BE49-F238E27FC236}">
                <a16:creationId xmlns:a16="http://schemas.microsoft.com/office/drawing/2014/main" id="{0FED36E4-C8F0-B65A-D69D-D90982789080}"/>
              </a:ext>
            </a:extLst>
          </p:cNvPr>
          <p:cNvGrpSpPr/>
          <p:nvPr/>
        </p:nvGrpSpPr>
        <p:grpSpPr>
          <a:xfrm>
            <a:off x="8439221" y="1938701"/>
            <a:ext cx="2990534" cy="2644037"/>
            <a:chOff x="8472642" y="1772432"/>
            <a:chExt cx="2990534" cy="2644037"/>
          </a:xfrm>
        </p:grpSpPr>
        <p:sp>
          <p:nvSpPr>
            <p:cNvPr id="62" name="Rounded Rectangle 4">
              <a:extLst>
                <a:ext uri="{FF2B5EF4-FFF2-40B4-BE49-F238E27FC236}">
                  <a16:creationId xmlns:a16="http://schemas.microsoft.com/office/drawing/2014/main" id="{A8982155-3C05-FD4C-F702-4CDEAABC570D}"/>
                </a:ext>
              </a:extLst>
            </p:cNvPr>
            <p:cNvSpPr/>
            <p:nvPr/>
          </p:nvSpPr>
          <p:spPr>
            <a:xfrm>
              <a:off x="8472642" y="1772432"/>
              <a:ext cx="2990534" cy="2644037"/>
            </a:xfrm>
            <a:prstGeom prst="roundRect">
              <a:avLst>
                <a:gd name="adj" fmla="val 4216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63" name="Picture 7" descr="image.png">
              <a:extLst>
                <a:ext uri="{FF2B5EF4-FFF2-40B4-BE49-F238E27FC236}">
                  <a16:creationId xmlns:a16="http://schemas.microsoft.com/office/drawing/2014/main" id="{47E31E4A-7A3F-F16F-6416-405D989EA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48866" y="2086757"/>
              <a:ext cx="395800" cy="395800"/>
            </a:xfrm>
            <a:prstGeom prst="rect">
              <a:avLst/>
            </a:prstGeom>
          </p:spPr>
        </p:pic>
        <p:sp>
          <p:nvSpPr>
            <p:cNvPr id="66" name="TextBox 23">
              <a:extLst>
                <a:ext uri="{FF2B5EF4-FFF2-40B4-BE49-F238E27FC236}">
                  <a16:creationId xmlns:a16="http://schemas.microsoft.com/office/drawing/2014/main" id="{0C740CDF-9D10-C6E9-487E-1A4884189233}"/>
                </a:ext>
              </a:extLst>
            </p:cNvPr>
            <p:cNvSpPr txBox="1"/>
            <p:nvPr/>
          </p:nvSpPr>
          <p:spPr>
            <a:xfrm>
              <a:off x="8579486" y="2915740"/>
              <a:ext cx="2807735" cy="97462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b="0" i="0" u="none" dirty="0">
                  <a:solidFill>
                    <a:srgbClr val="475569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Antimicrobial resistance (AMR), climate vector spread, and marine microbiome genomics.</a:t>
              </a:r>
            </a:p>
          </p:txBody>
        </p:sp>
        <p:grpSp>
          <p:nvGrpSpPr>
            <p:cNvPr id="67" name="Google Shape;1104;p48">
              <a:extLst>
                <a:ext uri="{FF2B5EF4-FFF2-40B4-BE49-F238E27FC236}">
                  <a16:creationId xmlns:a16="http://schemas.microsoft.com/office/drawing/2014/main" id="{394D6FC9-8386-BD07-B022-31D9AB928E7C}"/>
                </a:ext>
              </a:extLst>
            </p:cNvPr>
            <p:cNvGrpSpPr/>
            <p:nvPr/>
          </p:nvGrpSpPr>
          <p:grpSpPr>
            <a:xfrm>
              <a:off x="8680114" y="2044691"/>
              <a:ext cx="395800" cy="527901"/>
              <a:chOff x="7053480" y="1759680"/>
              <a:chExt cx="308520" cy="392760"/>
            </a:xfrm>
          </p:grpSpPr>
          <p:sp>
            <p:nvSpPr>
              <p:cNvPr id="68" name="Google Shape;1105;p48">
                <a:extLst>
                  <a:ext uri="{FF2B5EF4-FFF2-40B4-BE49-F238E27FC236}">
                    <a16:creationId xmlns:a16="http://schemas.microsoft.com/office/drawing/2014/main" id="{29C9F0A4-89AD-4488-8074-FB3AFF9C7F33}"/>
                  </a:ext>
                </a:extLst>
              </p:cNvPr>
              <p:cNvSpPr/>
              <p:nvPr/>
            </p:nvSpPr>
            <p:spPr>
              <a:xfrm>
                <a:off x="7053480" y="2039760"/>
                <a:ext cx="308520" cy="112680"/>
              </a:xfrm>
              <a:custGeom>
                <a:avLst/>
                <a:gdLst>
                  <a:gd name="textAreaLeft" fmla="*/ 0 w 308520"/>
                  <a:gd name="textAreaRight" fmla="*/ 309600 w 308520"/>
                  <a:gd name="textAreaTop" fmla="*/ 0 h 112680"/>
                  <a:gd name="textAreaBottom" fmla="*/ 113760 h 112680"/>
                </a:gdLst>
                <a:ahLst/>
                <a:cxnLst/>
                <a:rect l="textAreaLeft" t="textAreaTop" r="textAreaRight" b="textAreaBottom"/>
                <a:pathLst>
                  <a:path w="14736" h="5384" fill="none">
                    <a:moveTo>
                      <a:pt x="6723" y="1"/>
                    </a:moveTo>
                    <a:lnTo>
                      <a:pt x="6723" y="1"/>
                    </a:lnTo>
                    <a:lnTo>
                      <a:pt x="6187" y="49"/>
                    </a:lnTo>
                    <a:lnTo>
                      <a:pt x="5651" y="147"/>
                    </a:lnTo>
                    <a:lnTo>
                      <a:pt x="5140" y="269"/>
                    </a:lnTo>
                    <a:lnTo>
                      <a:pt x="4628" y="415"/>
                    </a:lnTo>
                    <a:lnTo>
                      <a:pt x="4141" y="610"/>
                    </a:lnTo>
                    <a:lnTo>
                      <a:pt x="3678" y="829"/>
                    </a:lnTo>
                    <a:lnTo>
                      <a:pt x="3216" y="1072"/>
                    </a:lnTo>
                    <a:lnTo>
                      <a:pt x="2777" y="1340"/>
                    </a:lnTo>
                    <a:lnTo>
                      <a:pt x="2363" y="1633"/>
                    </a:lnTo>
                    <a:lnTo>
                      <a:pt x="1949" y="1949"/>
                    </a:lnTo>
                    <a:lnTo>
                      <a:pt x="1584" y="2290"/>
                    </a:lnTo>
                    <a:lnTo>
                      <a:pt x="1219" y="2655"/>
                    </a:lnTo>
                    <a:lnTo>
                      <a:pt x="878" y="3045"/>
                    </a:lnTo>
                    <a:lnTo>
                      <a:pt x="561" y="3459"/>
                    </a:lnTo>
                    <a:lnTo>
                      <a:pt x="269" y="3873"/>
                    </a:lnTo>
                    <a:lnTo>
                      <a:pt x="1" y="4312"/>
                    </a:lnTo>
                    <a:lnTo>
                      <a:pt x="1" y="4312"/>
                    </a:lnTo>
                    <a:lnTo>
                      <a:pt x="293" y="4433"/>
                    </a:lnTo>
                    <a:lnTo>
                      <a:pt x="610" y="4555"/>
                    </a:lnTo>
                    <a:lnTo>
                      <a:pt x="1316" y="4750"/>
                    </a:lnTo>
                    <a:lnTo>
                      <a:pt x="2120" y="4945"/>
                    </a:lnTo>
                    <a:lnTo>
                      <a:pt x="3045" y="5091"/>
                    </a:lnTo>
                    <a:lnTo>
                      <a:pt x="4019" y="5213"/>
                    </a:lnTo>
                    <a:lnTo>
                      <a:pt x="5091" y="5310"/>
                    </a:lnTo>
                    <a:lnTo>
                      <a:pt x="6211" y="5359"/>
                    </a:lnTo>
                    <a:lnTo>
                      <a:pt x="7356" y="5383"/>
                    </a:lnTo>
                    <a:lnTo>
                      <a:pt x="7356" y="5383"/>
                    </a:lnTo>
                    <a:lnTo>
                      <a:pt x="8525" y="5359"/>
                    </a:lnTo>
                    <a:lnTo>
                      <a:pt x="9645" y="5310"/>
                    </a:lnTo>
                    <a:lnTo>
                      <a:pt x="10717" y="5213"/>
                    </a:lnTo>
                    <a:lnTo>
                      <a:pt x="11691" y="5091"/>
                    </a:lnTo>
                    <a:lnTo>
                      <a:pt x="12617" y="4945"/>
                    </a:lnTo>
                    <a:lnTo>
                      <a:pt x="13420" y="4750"/>
                    </a:lnTo>
                    <a:lnTo>
                      <a:pt x="14127" y="4555"/>
                    </a:lnTo>
                    <a:lnTo>
                      <a:pt x="14443" y="4433"/>
                    </a:lnTo>
                    <a:lnTo>
                      <a:pt x="14736" y="4312"/>
                    </a:lnTo>
                    <a:lnTo>
                      <a:pt x="14736" y="4312"/>
                    </a:lnTo>
                    <a:lnTo>
                      <a:pt x="14468" y="3873"/>
                    </a:lnTo>
                    <a:lnTo>
                      <a:pt x="14175" y="3459"/>
                    </a:lnTo>
                    <a:lnTo>
                      <a:pt x="13859" y="3045"/>
                    </a:lnTo>
                    <a:lnTo>
                      <a:pt x="13518" y="2655"/>
                    </a:lnTo>
                    <a:lnTo>
                      <a:pt x="13153" y="2290"/>
                    </a:lnTo>
                    <a:lnTo>
                      <a:pt x="12787" y="1949"/>
                    </a:lnTo>
                    <a:lnTo>
                      <a:pt x="12373" y="1633"/>
                    </a:lnTo>
                    <a:lnTo>
                      <a:pt x="11959" y="1340"/>
                    </a:lnTo>
                    <a:lnTo>
                      <a:pt x="11521" y="1072"/>
                    </a:lnTo>
                    <a:lnTo>
                      <a:pt x="11058" y="829"/>
                    </a:lnTo>
                    <a:lnTo>
                      <a:pt x="10595" y="610"/>
                    </a:lnTo>
                    <a:lnTo>
                      <a:pt x="10108" y="415"/>
                    </a:lnTo>
                    <a:lnTo>
                      <a:pt x="9597" y="269"/>
                    </a:lnTo>
                    <a:lnTo>
                      <a:pt x="9085" y="147"/>
                    </a:lnTo>
                    <a:lnTo>
                      <a:pt x="8549" y="49"/>
                    </a:lnTo>
                    <a:lnTo>
                      <a:pt x="8014" y="1"/>
                    </a:lnTo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53640" rIns="93240" bIns="536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Google Shape;1106;p48">
                <a:extLst>
                  <a:ext uri="{FF2B5EF4-FFF2-40B4-BE49-F238E27FC236}">
                    <a16:creationId xmlns:a16="http://schemas.microsoft.com/office/drawing/2014/main" id="{AD252EBB-143D-6305-6E2C-6D2CE4718CC8}"/>
                  </a:ext>
                </a:extLst>
              </p:cNvPr>
              <p:cNvSpPr/>
              <p:nvPr/>
            </p:nvSpPr>
            <p:spPr>
              <a:xfrm>
                <a:off x="7207920" y="1759680"/>
                <a:ext cx="360" cy="291960"/>
              </a:xfrm>
              <a:custGeom>
                <a:avLst/>
                <a:gdLst>
                  <a:gd name="textAreaLeft" fmla="*/ 0 w 360"/>
                  <a:gd name="textAreaRight" fmla="*/ 2880 w 360"/>
                  <a:gd name="textAreaTop" fmla="*/ 0 h 291960"/>
                  <a:gd name="textAreaBottom" fmla="*/ 293040 h 291960"/>
                </a:gdLst>
                <a:ahLst/>
                <a:cxnLst/>
                <a:rect l="textAreaLeft" t="textAreaTop" r="textAreaRight" b="textAreaBottom"/>
                <a:pathLst>
                  <a:path w="1" h="13883" fill="none">
                    <a:moveTo>
                      <a:pt x="0" y="13883"/>
                    </a:moveTo>
                    <a:lnTo>
                      <a:pt x="0" y="0"/>
                    </a:lnTo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94680" rIns="93240" bIns="946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Google Shape;1107;p48">
                <a:extLst>
                  <a:ext uri="{FF2B5EF4-FFF2-40B4-BE49-F238E27FC236}">
                    <a16:creationId xmlns:a16="http://schemas.microsoft.com/office/drawing/2014/main" id="{F2D9A5D9-A7E4-BDA2-8D51-03F4AECE9A49}"/>
                  </a:ext>
                </a:extLst>
              </p:cNvPr>
              <p:cNvSpPr/>
              <p:nvPr/>
            </p:nvSpPr>
            <p:spPr>
              <a:xfrm>
                <a:off x="7221240" y="1766160"/>
                <a:ext cx="95040" cy="95400"/>
              </a:xfrm>
              <a:custGeom>
                <a:avLst/>
                <a:gdLst>
                  <a:gd name="textAreaLeft" fmla="*/ 0 w 95040"/>
                  <a:gd name="textAreaRight" fmla="*/ 96120 w 95040"/>
                  <a:gd name="textAreaTop" fmla="*/ 0 h 95400"/>
                  <a:gd name="textAreaBottom" fmla="*/ 96480 h 95400"/>
                </a:gdLst>
                <a:ahLst/>
                <a:cxnLst/>
                <a:rect l="textAreaLeft" t="textAreaTop" r="textAreaRight" b="textAreaBottom"/>
                <a:pathLst>
                  <a:path w="4579" h="4580" fill="none">
                    <a:moveTo>
                      <a:pt x="707" y="4190"/>
                    </a:moveTo>
                    <a:lnTo>
                      <a:pt x="707" y="4190"/>
                    </a:lnTo>
                    <a:lnTo>
                      <a:pt x="853" y="4287"/>
                    </a:lnTo>
                    <a:lnTo>
                      <a:pt x="999" y="4384"/>
                    </a:lnTo>
                    <a:lnTo>
                      <a:pt x="1145" y="4458"/>
                    </a:lnTo>
                    <a:lnTo>
                      <a:pt x="1315" y="4506"/>
                    </a:lnTo>
                    <a:lnTo>
                      <a:pt x="1462" y="4555"/>
                    </a:lnTo>
                    <a:lnTo>
                      <a:pt x="1632" y="4579"/>
                    </a:lnTo>
                    <a:lnTo>
                      <a:pt x="1803" y="4579"/>
                    </a:lnTo>
                    <a:lnTo>
                      <a:pt x="1973" y="4579"/>
                    </a:lnTo>
                    <a:lnTo>
                      <a:pt x="2143" y="4579"/>
                    </a:lnTo>
                    <a:lnTo>
                      <a:pt x="2290" y="4531"/>
                    </a:lnTo>
                    <a:lnTo>
                      <a:pt x="2460" y="4506"/>
                    </a:lnTo>
                    <a:lnTo>
                      <a:pt x="2606" y="4433"/>
                    </a:lnTo>
                    <a:lnTo>
                      <a:pt x="2777" y="4360"/>
                    </a:lnTo>
                    <a:lnTo>
                      <a:pt x="2923" y="4263"/>
                    </a:lnTo>
                    <a:lnTo>
                      <a:pt x="3069" y="4165"/>
                    </a:lnTo>
                    <a:lnTo>
                      <a:pt x="3191" y="4043"/>
                    </a:lnTo>
                    <a:lnTo>
                      <a:pt x="3191" y="4043"/>
                    </a:lnTo>
                    <a:lnTo>
                      <a:pt x="3337" y="3873"/>
                    </a:lnTo>
                    <a:lnTo>
                      <a:pt x="3459" y="3678"/>
                    </a:lnTo>
                    <a:lnTo>
                      <a:pt x="3605" y="3410"/>
                    </a:lnTo>
                    <a:lnTo>
                      <a:pt x="3727" y="3142"/>
                    </a:lnTo>
                    <a:lnTo>
                      <a:pt x="3994" y="2485"/>
                    </a:lnTo>
                    <a:lnTo>
                      <a:pt x="4214" y="1827"/>
                    </a:lnTo>
                    <a:lnTo>
                      <a:pt x="4384" y="1170"/>
                    </a:lnTo>
                    <a:lnTo>
                      <a:pt x="4506" y="634"/>
                    </a:lnTo>
                    <a:lnTo>
                      <a:pt x="4579" y="220"/>
                    </a:lnTo>
                    <a:lnTo>
                      <a:pt x="4579" y="98"/>
                    </a:lnTo>
                    <a:lnTo>
                      <a:pt x="4555" y="25"/>
                    </a:lnTo>
                    <a:lnTo>
                      <a:pt x="4555" y="25"/>
                    </a:lnTo>
                    <a:lnTo>
                      <a:pt x="4482" y="1"/>
                    </a:lnTo>
                    <a:lnTo>
                      <a:pt x="4360" y="25"/>
                    </a:lnTo>
                    <a:lnTo>
                      <a:pt x="3970" y="74"/>
                    </a:lnTo>
                    <a:lnTo>
                      <a:pt x="3410" y="195"/>
                    </a:lnTo>
                    <a:lnTo>
                      <a:pt x="2752" y="390"/>
                    </a:lnTo>
                    <a:lnTo>
                      <a:pt x="2095" y="609"/>
                    </a:lnTo>
                    <a:lnTo>
                      <a:pt x="1462" y="853"/>
                    </a:lnTo>
                    <a:lnTo>
                      <a:pt x="1169" y="975"/>
                    </a:lnTo>
                    <a:lnTo>
                      <a:pt x="926" y="1121"/>
                    </a:lnTo>
                    <a:lnTo>
                      <a:pt x="707" y="1267"/>
                    </a:lnTo>
                    <a:lnTo>
                      <a:pt x="536" y="1389"/>
                    </a:lnTo>
                    <a:lnTo>
                      <a:pt x="536" y="1389"/>
                    </a:lnTo>
                    <a:lnTo>
                      <a:pt x="414" y="1535"/>
                    </a:lnTo>
                    <a:lnTo>
                      <a:pt x="317" y="1657"/>
                    </a:lnTo>
                    <a:lnTo>
                      <a:pt x="219" y="1803"/>
                    </a:lnTo>
                    <a:lnTo>
                      <a:pt x="146" y="1973"/>
                    </a:lnTo>
                    <a:lnTo>
                      <a:pt x="98" y="2119"/>
                    </a:lnTo>
                    <a:lnTo>
                      <a:pt x="49" y="2290"/>
                    </a:lnTo>
                    <a:lnTo>
                      <a:pt x="0" y="2460"/>
                    </a:lnTo>
                    <a:lnTo>
                      <a:pt x="0" y="2607"/>
                    </a:lnTo>
                    <a:lnTo>
                      <a:pt x="0" y="2777"/>
                    </a:lnTo>
                    <a:lnTo>
                      <a:pt x="0" y="2948"/>
                    </a:lnTo>
                    <a:lnTo>
                      <a:pt x="25" y="3118"/>
                    </a:lnTo>
                    <a:lnTo>
                      <a:pt x="73" y="3264"/>
                    </a:lnTo>
                    <a:lnTo>
                      <a:pt x="146" y="3435"/>
                    </a:lnTo>
                    <a:lnTo>
                      <a:pt x="195" y="3581"/>
                    </a:lnTo>
                    <a:lnTo>
                      <a:pt x="293" y="3727"/>
                    </a:lnTo>
                    <a:lnTo>
                      <a:pt x="390" y="3873"/>
                    </a:lnTo>
                    <a:lnTo>
                      <a:pt x="707" y="4190"/>
                    </a:lnTo>
                    <a:close/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45000" rIns="93240" bIns="4500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1" name="Google Shape;1108;p48">
                <a:extLst>
                  <a:ext uri="{FF2B5EF4-FFF2-40B4-BE49-F238E27FC236}">
                    <a16:creationId xmlns:a16="http://schemas.microsoft.com/office/drawing/2014/main" id="{A758DBDA-19DE-C7E3-B338-BD233451C52A}"/>
                  </a:ext>
                </a:extLst>
              </p:cNvPr>
              <p:cNvSpPr/>
              <p:nvPr/>
            </p:nvSpPr>
            <p:spPr>
              <a:xfrm>
                <a:off x="7233840" y="1803600"/>
                <a:ext cx="45000" cy="45360"/>
              </a:xfrm>
              <a:custGeom>
                <a:avLst/>
                <a:gdLst>
                  <a:gd name="textAreaLeft" fmla="*/ 0 w 45000"/>
                  <a:gd name="textAreaRight" fmla="*/ 46080 w 45000"/>
                  <a:gd name="textAreaTop" fmla="*/ 0 h 45360"/>
                  <a:gd name="textAreaBottom" fmla="*/ 46440 h 45360"/>
                </a:gdLst>
                <a:ahLst/>
                <a:cxnLst/>
                <a:rect l="textAreaLeft" t="textAreaTop" r="textAreaRight" b="textAreaBottom"/>
                <a:pathLst>
                  <a:path w="2193" h="2193" fill="none">
                    <a:moveTo>
                      <a:pt x="2192" y="0"/>
                    </a:moveTo>
                    <a:lnTo>
                      <a:pt x="0" y="2192"/>
                    </a:lnTo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20160" rIns="93240" bIns="201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2" name="Google Shape;1109;p48">
                <a:extLst>
                  <a:ext uri="{FF2B5EF4-FFF2-40B4-BE49-F238E27FC236}">
                    <a16:creationId xmlns:a16="http://schemas.microsoft.com/office/drawing/2014/main" id="{6E17C85A-AE95-041C-71EF-2CF31952D816}"/>
                  </a:ext>
                </a:extLst>
              </p:cNvPr>
              <p:cNvSpPr/>
              <p:nvPr/>
            </p:nvSpPr>
            <p:spPr>
              <a:xfrm>
                <a:off x="7062480" y="1851120"/>
                <a:ext cx="130320" cy="131040"/>
              </a:xfrm>
              <a:custGeom>
                <a:avLst/>
                <a:gdLst>
                  <a:gd name="textAreaLeft" fmla="*/ 0 w 130320"/>
                  <a:gd name="textAreaRight" fmla="*/ 131400 w 130320"/>
                  <a:gd name="textAreaTop" fmla="*/ 0 h 131040"/>
                  <a:gd name="textAreaBottom" fmla="*/ 132120 h 131040"/>
                </a:gdLst>
                <a:ahLst/>
                <a:cxnLst/>
                <a:rect l="textAreaLeft" t="textAreaTop" r="textAreaRight" b="textAreaBottom"/>
                <a:pathLst>
                  <a:path w="6260" h="6260" fill="none">
                    <a:moveTo>
                      <a:pt x="5675" y="5334"/>
                    </a:moveTo>
                    <a:lnTo>
                      <a:pt x="5675" y="5334"/>
                    </a:lnTo>
                    <a:lnTo>
                      <a:pt x="5821" y="5139"/>
                    </a:lnTo>
                    <a:lnTo>
                      <a:pt x="5943" y="4945"/>
                    </a:lnTo>
                    <a:lnTo>
                      <a:pt x="6040" y="4725"/>
                    </a:lnTo>
                    <a:lnTo>
                      <a:pt x="6138" y="4506"/>
                    </a:lnTo>
                    <a:lnTo>
                      <a:pt x="6186" y="4287"/>
                    </a:lnTo>
                    <a:lnTo>
                      <a:pt x="6235" y="4043"/>
                    </a:lnTo>
                    <a:lnTo>
                      <a:pt x="6259" y="3824"/>
                    </a:lnTo>
                    <a:lnTo>
                      <a:pt x="6259" y="3581"/>
                    </a:lnTo>
                    <a:lnTo>
                      <a:pt x="6235" y="3361"/>
                    </a:lnTo>
                    <a:lnTo>
                      <a:pt x="6186" y="3118"/>
                    </a:lnTo>
                    <a:lnTo>
                      <a:pt x="6138" y="2899"/>
                    </a:lnTo>
                    <a:lnTo>
                      <a:pt x="6040" y="2680"/>
                    </a:lnTo>
                    <a:lnTo>
                      <a:pt x="5943" y="2460"/>
                    </a:lnTo>
                    <a:lnTo>
                      <a:pt x="5821" y="2266"/>
                    </a:lnTo>
                    <a:lnTo>
                      <a:pt x="5675" y="2071"/>
                    </a:lnTo>
                    <a:lnTo>
                      <a:pt x="5504" y="1900"/>
                    </a:lnTo>
                    <a:lnTo>
                      <a:pt x="5504" y="1900"/>
                    </a:lnTo>
                    <a:lnTo>
                      <a:pt x="5285" y="1705"/>
                    </a:lnTo>
                    <a:lnTo>
                      <a:pt x="4993" y="1510"/>
                    </a:lnTo>
                    <a:lnTo>
                      <a:pt x="4652" y="1316"/>
                    </a:lnTo>
                    <a:lnTo>
                      <a:pt x="4262" y="1145"/>
                    </a:lnTo>
                    <a:lnTo>
                      <a:pt x="3848" y="975"/>
                    </a:lnTo>
                    <a:lnTo>
                      <a:pt x="3410" y="804"/>
                    </a:lnTo>
                    <a:lnTo>
                      <a:pt x="2484" y="488"/>
                    </a:lnTo>
                    <a:lnTo>
                      <a:pt x="1608" y="244"/>
                    </a:lnTo>
                    <a:lnTo>
                      <a:pt x="853" y="74"/>
                    </a:lnTo>
                    <a:lnTo>
                      <a:pt x="536" y="25"/>
                    </a:lnTo>
                    <a:lnTo>
                      <a:pt x="292" y="0"/>
                    </a:lnTo>
                    <a:lnTo>
                      <a:pt x="122" y="0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0" y="122"/>
                    </a:lnTo>
                    <a:lnTo>
                      <a:pt x="0" y="293"/>
                    </a:lnTo>
                    <a:lnTo>
                      <a:pt x="25" y="536"/>
                    </a:lnTo>
                    <a:lnTo>
                      <a:pt x="73" y="853"/>
                    </a:lnTo>
                    <a:lnTo>
                      <a:pt x="244" y="1608"/>
                    </a:lnTo>
                    <a:lnTo>
                      <a:pt x="487" y="2485"/>
                    </a:lnTo>
                    <a:lnTo>
                      <a:pt x="804" y="3410"/>
                    </a:lnTo>
                    <a:lnTo>
                      <a:pt x="974" y="3849"/>
                    </a:lnTo>
                    <a:lnTo>
                      <a:pt x="1145" y="4263"/>
                    </a:lnTo>
                    <a:lnTo>
                      <a:pt x="1315" y="4652"/>
                    </a:lnTo>
                    <a:lnTo>
                      <a:pt x="1510" y="4993"/>
                    </a:lnTo>
                    <a:lnTo>
                      <a:pt x="1705" y="5286"/>
                    </a:lnTo>
                    <a:lnTo>
                      <a:pt x="1900" y="5505"/>
                    </a:lnTo>
                    <a:lnTo>
                      <a:pt x="1900" y="5505"/>
                    </a:lnTo>
                    <a:lnTo>
                      <a:pt x="2070" y="5675"/>
                    </a:lnTo>
                    <a:lnTo>
                      <a:pt x="2265" y="5821"/>
                    </a:lnTo>
                    <a:lnTo>
                      <a:pt x="2460" y="5943"/>
                    </a:lnTo>
                    <a:lnTo>
                      <a:pt x="2679" y="6041"/>
                    </a:lnTo>
                    <a:lnTo>
                      <a:pt x="2898" y="6138"/>
                    </a:lnTo>
                    <a:lnTo>
                      <a:pt x="3118" y="6187"/>
                    </a:lnTo>
                    <a:lnTo>
                      <a:pt x="3361" y="6235"/>
                    </a:lnTo>
                    <a:lnTo>
                      <a:pt x="3580" y="6260"/>
                    </a:lnTo>
                    <a:lnTo>
                      <a:pt x="3824" y="6260"/>
                    </a:lnTo>
                    <a:lnTo>
                      <a:pt x="4043" y="6235"/>
                    </a:lnTo>
                    <a:lnTo>
                      <a:pt x="4287" y="6187"/>
                    </a:lnTo>
                    <a:lnTo>
                      <a:pt x="4506" y="6138"/>
                    </a:lnTo>
                    <a:lnTo>
                      <a:pt x="4725" y="6041"/>
                    </a:lnTo>
                    <a:lnTo>
                      <a:pt x="4944" y="5943"/>
                    </a:lnTo>
                    <a:lnTo>
                      <a:pt x="5139" y="5821"/>
                    </a:lnTo>
                    <a:lnTo>
                      <a:pt x="5334" y="5675"/>
                    </a:lnTo>
                    <a:lnTo>
                      <a:pt x="5675" y="5334"/>
                    </a:lnTo>
                    <a:close/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63000" rIns="93240" bIns="6300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3" name="Google Shape;1110;p48">
                <a:extLst>
                  <a:ext uri="{FF2B5EF4-FFF2-40B4-BE49-F238E27FC236}">
                    <a16:creationId xmlns:a16="http://schemas.microsoft.com/office/drawing/2014/main" id="{4DA1579E-8D73-E498-04D9-7FD29810AFFC}"/>
                  </a:ext>
                </a:extLst>
              </p:cNvPr>
              <p:cNvSpPr/>
              <p:nvPr/>
            </p:nvSpPr>
            <p:spPr>
              <a:xfrm>
                <a:off x="7104600" y="1893600"/>
                <a:ext cx="72000" cy="72360"/>
              </a:xfrm>
              <a:custGeom>
                <a:avLst/>
                <a:gdLst>
                  <a:gd name="textAreaLeft" fmla="*/ 0 w 72000"/>
                  <a:gd name="textAreaRight" fmla="*/ 73080 w 72000"/>
                  <a:gd name="textAreaTop" fmla="*/ 0 h 72360"/>
                  <a:gd name="textAreaBottom" fmla="*/ 73440 h 72360"/>
                </a:gdLst>
                <a:ahLst/>
                <a:cxnLst/>
                <a:rect l="textAreaLeft" t="textAreaTop" r="textAreaRight" b="textAreaBottom"/>
                <a:pathLst>
                  <a:path w="3484" h="3484" fill="none">
                    <a:moveTo>
                      <a:pt x="0" y="1"/>
                    </a:moveTo>
                    <a:lnTo>
                      <a:pt x="3483" y="3483"/>
                    </a:lnTo>
                  </a:path>
                </a:pathLst>
              </a:custGeom>
              <a:noFill/>
              <a:ln w="19080" cap="rnd">
                <a:solidFill>
                  <a:schemeClr val="accent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3240" tIns="33480" rIns="93240" bIns="334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8" name="Rounded Rectangle 1">
            <a:extLst>
              <a:ext uri="{FF2B5EF4-FFF2-40B4-BE49-F238E27FC236}">
                <a16:creationId xmlns:a16="http://schemas.microsoft.com/office/drawing/2014/main" id="{CC93F915-8B8D-6425-6C07-31AC2A149025}"/>
              </a:ext>
            </a:extLst>
          </p:cNvPr>
          <p:cNvSpPr/>
          <p:nvPr/>
        </p:nvSpPr>
        <p:spPr>
          <a:xfrm>
            <a:off x="685800" y="5781675"/>
            <a:ext cx="10872788" cy="542925"/>
          </a:xfrm>
          <a:prstGeom prst="roundRect">
            <a:avLst>
              <a:gd name="adj" fmla="val 14035"/>
            </a:avLst>
          </a:prstGeom>
          <a:solidFill>
            <a:srgbClr val="F7FAFC"/>
          </a:solidFill>
          <a:ln>
            <a:solidFill>
              <a:srgbClr val="F7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14">
            <a:extLst>
              <a:ext uri="{FF2B5EF4-FFF2-40B4-BE49-F238E27FC236}">
                <a16:creationId xmlns:a16="http://schemas.microsoft.com/office/drawing/2014/main" id="{CBBA07AB-85B0-0709-E3EB-67914EB74220}"/>
              </a:ext>
            </a:extLst>
          </p:cNvPr>
          <p:cNvSpPr txBox="1"/>
          <p:nvPr/>
        </p:nvSpPr>
        <p:spPr>
          <a:xfrm>
            <a:off x="914400" y="5953125"/>
            <a:ext cx="966200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Unified Impact: Breaking clinical and ecological silos with multi-modal AI foundational models.</a:t>
            </a:r>
          </a:p>
        </p:txBody>
      </p:sp>
      <p:sp>
        <p:nvSpPr>
          <p:cNvPr id="81" name="TextBox 19">
            <a:extLst>
              <a:ext uri="{FF2B5EF4-FFF2-40B4-BE49-F238E27FC236}">
                <a16:creationId xmlns:a16="http://schemas.microsoft.com/office/drawing/2014/main" id="{EE8D958D-4E0E-6BFE-8D6B-6DD1D95936B8}"/>
              </a:ext>
            </a:extLst>
          </p:cNvPr>
          <p:cNvSpPr txBox="1"/>
          <p:nvPr/>
        </p:nvSpPr>
        <p:spPr>
          <a:xfrm>
            <a:off x="9266113" y="2311204"/>
            <a:ext cx="1777026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50" b="1" dirty="0" err="1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</a:t>
            </a:r>
            <a:r>
              <a:rPr sz="1650" b="1" i="0" u="none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Health</a:t>
            </a:r>
          </a:p>
        </p:txBody>
      </p:sp>
      <p:sp>
        <p:nvSpPr>
          <p:cNvPr id="82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4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44514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D54CB-F529-EF8C-D0C1-2C43C68D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Funding </a:t>
            </a:r>
            <a:r>
              <a:rPr lang="es-ES" dirty="0" err="1"/>
              <a:t>for</a:t>
            </a:r>
            <a:r>
              <a:rPr lang="es-ES" dirty="0"/>
              <a:t> Sovereign </a:t>
            </a:r>
            <a:r>
              <a:rPr lang="es-ES" dirty="0" err="1"/>
              <a:t>Technological</a:t>
            </a:r>
            <a:r>
              <a:rPr lang="es-ES" dirty="0"/>
              <a:t> </a:t>
            </a:r>
            <a:r>
              <a:rPr lang="es-ES" dirty="0" err="1"/>
              <a:t>Infrastructure</a:t>
            </a:r>
            <a:r>
              <a:rPr lang="es-ES" dirty="0"/>
              <a:t> &amp; </a:t>
            </a:r>
            <a:r>
              <a:rPr lang="es-ES" dirty="0" err="1"/>
              <a:t>Services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2C4922-DE51-F166-6EA3-C79965D07A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AIF NUMBERS </a:t>
            </a:r>
          </a:p>
          <a:p>
            <a:endParaRPr lang="es-ES" dirty="0"/>
          </a:p>
        </p:txBody>
      </p:sp>
      <p:grpSp>
        <p:nvGrpSpPr>
          <p:cNvPr id="66" name="Grupo 65">
            <a:extLst>
              <a:ext uri="{FF2B5EF4-FFF2-40B4-BE49-F238E27FC236}">
                <a16:creationId xmlns:a16="http://schemas.microsoft.com/office/drawing/2014/main" id="{DAC56CFC-C890-D662-41EF-75D232631E96}"/>
              </a:ext>
            </a:extLst>
          </p:cNvPr>
          <p:cNvGrpSpPr/>
          <p:nvPr/>
        </p:nvGrpSpPr>
        <p:grpSpPr>
          <a:xfrm>
            <a:off x="1293697" y="1849194"/>
            <a:ext cx="3042344" cy="1495425"/>
            <a:chOff x="685800" y="1786979"/>
            <a:chExt cx="3042344" cy="1495425"/>
          </a:xfrm>
        </p:grpSpPr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FC6E740F-FAEC-9C4A-8701-4E5652692C91}"/>
                </a:ext>
              </a:extLst>
            </p:cNvPr>
            <p:cNvSpPr/>
            <p:nvPr/>
          </p:nvSpPr>
          <p:spPr>
            <a:xfrm>
              <a:off x="685800" y="1786979"/>
              <a:ext cx="3042344" cy="1495425"/>
            </a:xfrm>
            <a:prstGeom prst="roundRect">
              <a:avLst>
                <a:gd name="adj" fmla="val 6369"/>
              </a:avLst>
            </a:prstGeom>
            <a:solidFill>
              <a:srgbClr val="F8FAFC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DF63C9EC-423E-24DA-6DF4-1A38174B2D2B}"/>
                </a:ext>
              </a:extLst>
            </p:cNvPr>
            <p:cNvSpPr txBox="1"/>
            <p:nvPr/>
          </p:nvSpPr>
          <p:spPr>
            <a:xfrm>
              <a:off x="880561" y="1942171"/>
              <a:ext cx="2520918" cy="73866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chemeClr val="accent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State-of-the-Art GPUs</a:t>
              </a:r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D835D68A-B0E2-8C98-9398-42FE99EFE390}"/>
                </a:ext>
              </a:extLst>
            </p:cNvPr>
            <p:cNvSpPr txBox="1"/>
            <p:nvPr/>
          </p:nvSpPr>
          <p:spPr>
            <a:xfrm>
              <a:off x="904875" y="2720429"/>
              <a:ext cx="2699444" cy="3231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050" b="0" i="0" u="none">
                  <a:solidFill>
                    <a:srgbClr val="64748B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High-throughput nodes optimized for petascale training</a:t>
              </a:r>
            </a:p>
          </p:txBody>
        </p:sp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1891C4DA-BD24-0D2F-6A48-6AF04B469434}"/>
              </a:ext>
            </a:extLst>
          </p:cNvPr>
          <p:cNvGrpSpPr/>
          <p:nvPr/>
        </p:nvGrpSpPr>
        <p:grpSpPr>
          <a:xfrm>
            <a:off x="5131613" y="1814143"/>
            <a:ext cx="3042344" cy="1495425"/>
            <a:chOff x="3918644" y="1786979"/>
            <a:chExt cx="3042344" cy="1495425"/>
          </a:xfrm>
        </p:grpSpPr>
        <p:sp>
          <p:nvSpPr>
            <p:cNvPr id="8" name="Rounded Rectangle 6">
              <a:extLst>
                <a:ext uri="{FF2B5EF4-FFF2-40B4-BE49-F238E27FC236}">
                  <a16:creationId xmlns:a16="http://schemas.microsoft.com/office/drawing/2014/main" id="{DBFBF0C9-931F-10F6-9FE1-E2FBB65F7739}"/>
                </a:ext>
              </a:extLst>
            </p:cNvPr>
            <p:cNvSpPr/>
            <p:nvPr/>
          </p:nvSpPr>
          <p:spPr>
            <a:xfrm>
              <a:off x="3918644" y="1786979"/>
              <a:ext cx="3042344" cy="1495425"/>
            </a:xfrm>
            <a:prstGeom prst="roundRect">
              <a:avLst>
                <a:gd name="adj" fmla="val 6369"/>
              </a:avLst>
            </a:prstGeom>
            <a:solidFill>
              <a:srgbClr val="F8FAFC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FA479A48-1BC9-2FDD-DA05-E47CC71DDC94}"/>
                </a:ext>
              </a:extLst>
            </p:cNvPr>
            <p:cNvSpPr txBox="1"/>
            <p:nvPr/>
          </p:nvSpPr>
          <p:spPr>
            <a:xfrm>
              <a:off x="4137719" y="1977222"/>
              <a:ext cx="2699444" cy="73866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chemeClr val="accent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Tiered Storage Fabric</a:t>
              </a:r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C2A8EEA0-8802-9952-B4AC-C019625A09EC}"/>
                </a:ext>
              </a:extLst>
            </p:cNvPr>
            <p:cNvSpPr txBox="1"/>
            <p:nvPr/>
          </p:nvSpPr>
          <p:spPr>
            <a:xfrm>
              <a:off x="4137719" y="2720429"/>
              <a:ext cx="2699444" cy="3231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050" b="0" i="0" u="none">
                  <a:solidFill>
                    <a:srgbClr val="64748B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Ultra-fast parallel NVMe for massive health dataspaces</a:t>
              </a:r>
            </a:p>
          </p:txBody>
        </p:sp>
      </p:grp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559BE079-6135-8F57-F34C-21CE08CAAFD3}"/>
              </a:ext>
            </a:extLst>
          </p:cNvPr>
          <p:cNvSpPr/>
          <p:nvPr/>
        </p:nvSpPr>
        <p:spPr>
          <a:xfrm>
            <a:off x="1293697" y="3587961"/>
            <a:ext cx="5274959" cy="2439151"/>
          </a:xfrm>
          <a:prstGeom prst="roundRect">
            <a:avLst>
              <a:gd name="adj" fmla="val 63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3B156787-50E1-5C24-3FA7-A86DB5C51C08}"/>
              </a:ext>
            </a:extLst>
          </p:cNvPr>
          <p:cNvSpPr txBox="1"/>
          <p:nvPr/>
        </p:nvSpPr>
        <p:spPr>
          <a:xfrm>
            <a:off x="1488458" y="4380881"/>
            <a:ext cx="1386598" cy="42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s-ES" sz="3300" b="1" i="0" u="none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82M€</a:t>
            </a:r>
            <a:endParaRPr sz="3300" b="1" i="0" u="none" dirty="0">
              <a:solidFill>
                <a:schemeClr val="accent6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91CDDB35-FF93-43BE-234C-5BBD5676B952}"/>
              </a:ext>
            </a:extLst>
          </p:cNvPr>
          <p:cNvSpPr txBox="1"/>
          <p:nvPr/>
        </p:nvSpPr>
        <p:spPr>
          <a:xfrm>
            <a:off x="1472754" y="4837313"/>
            <a:ext cx="25609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</a:t>
            </a:r>
            <a:r>
              <a:rPr lang="es-ES" sz="1600" b="1" i="0" u="none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investment</a:t>
            </a:r>
            <a:endParaRPr sz="1600" b="1" i="0" u="none" dirty="0">
              <a:solidFill>
                <a:srgbClr val="0F17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5384900E-FCCC-DA81-7DF7-0A2B9F095902}"/>
              </a:ext>
            </a:extLst>
          </p:cNvPr>
          <p:cNvSpPr/>
          <p:nvPr/>
        </p:nvSpPr>
        <p:spPr>
          <a:xfrm rot="16200000">
            <a:off x="2379331" y="4866231"/>
            <a:ext cx="20859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AB7DCC3-E576-BA5A-6CFA-CDF0311BD3B8}"/>
              </a:ext>
            </a:extLst>
          </p:cNvPr>
          <p:cNvSpPr txBox="1"/>
          <p:nvPr/>
        </p:nvSpPr>
        <p:spPr>
          <a:xfrm>
            <a:off x="3602163" y="3835625"/>
            <a:ext cx="25609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b="1" i="0" u="none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EuroHPC</a:t>
            </a:r>
            <a:r>
              <a:rPr lang="es-ES" sz="16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</a:t>
            </a:r>
            <a:endParaRPr sz="1600" b="1" i="0" u="none" dirty="0">
              <a:solidFill>
                <a:srgbClr val="0F17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B3067F52-9F20-25DE-CAC7-95E2729EE1FA}"/>
              </a:ext>
            </a:extLst>
          </p:cNvPr>
          <p:cNvSpPr txBox="1"/>
          <p:nvPr/>
        </p:nvSpPr>
        <p:spPr>
          <a:xfrm>
            <a:off x="3564641" y="4237739"/>
            <a:ext cx="1386598" cy="42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s-ES" sz="2800" b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41M</a:t>
            </a:r>
            <a:r>
              <a:rPr lang="es-ES" sz="2800" b="1" i="0" u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</a:t>
            </a:r>
            <a:endParaRPr sz="2800" b="1" i="0" u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6DE3A41E-D793-9E3A-A720-C84CB692A93C}"/>
              </a:ext>
            </a:extLst>
          </p:cNvPr>
          <p:cNvSpPr txBox="1"/>
          <p:nvPr/>
        </p:nvSpPr>
        <p:spPr>
          <a:xfrm>
            <a:off x="3602163" y="4810458"/>
            <a:ext cx="27049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SPAIN    (</a:t>
            </a:r>
            <a:r>
              <a:rPr lang="es-ES" sz="1600" b="1" i="0" u="none" dirty="0" err="1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Ministry</a:t>
            </a:r>
            <a:r>
              <a:rPr lang="es-ES" sz="16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/ Xunta)</a:t>
            </a:r>
            <a:endParaRPr sz="1600" b="1" i="0" u="none" dirty="0">
              <a:solidFill>
                <a:srgbClr val="0F172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A0691D45-7924-AD26-5CA4-CCE3EC602FEB}"/>
              </a:ext>
            </a:extLst>
          </p:cNvPr>
          <p:cNvSpPr txBox="1"/>
          <p:nvPr/>
        </p:nvSpPr>
        <p:spPr>
          <a:xfrm>
            <a:off x="3555621" y="5191531"/>
            <a:ext cx="1166301" cy="42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41M</a:t>
            </a:r>
            <a:r>
              <a:rPr lang="es-ES" sz="28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€</a:t>
            </a:r>
            <a:endParaRPr sz="2800" b="1" i="0" u="none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F3C6787-FC2B-71B4-1021-6C4540E9AEF7}"/>
              </a:ext>
            </a:extLst>
          </p:cNvPr>
          <p:cNvSpPr txBox="1"/>
          <p:nvPr/>
        </p:nvSpPr>
        <p:spPr>
          <a:xfrm>
            <a:off x="4482972" y="5202743"/>
            <a:ext cx="19953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(24M€/17M€)</a:t>
            </a:r>
            <a:endParaRPr lang="es-E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E9F26A15-689D-6DEE-A4A5-BFB4F19CC89F}"/>
              </a:ext>
            </a:extLst>
          </p:cNvPr>
          <p:cNvGrpSpPr/>
          <p:nvPr/>
        </p:nvGrpSpPr>
        <p:grpSpPr>
          <a:xfrm>
            <a:off x="6815795" y="3464554"/>
            <a:ext cx="5376205" cy="2745518"/>
            <a:chOff x="2691662" y="1923819"/>
            <a:chExt cx="5376205" cy="2745518"/>
          </a:xfrm>
        </p:grpSpPr>
        <p:sp>
          <p:nvSpPr>
            <p:cNvPr id="30" name="Rectangle 415">
              <a:extLst>
                <a:ext uri="{FF2B5EF4-FFF2-40B4-BE49-F238E27FC236}">
                  <a16:creationId xmlns:a16="http://schemas.microsoft.com/office/drawing/2014/main" id="{2C13EBEF-1B45-6804-10DD-397978D08213}"/>
                </a:ext>
              </a:extLst>
            </p:cNvPr>
            <p:cNvSpPr/>
            <p:nvPr/>
          </p:nvSpPr>
          <p:spPr>
            <a:xfrm>
              <a:off x="2712643" y="1923819"/>
              <a:ext cx="5355224" cy="274551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Rectangle 417">
              <a:extLst>
                <a:ext uri="{FF2B5EF4-FFF2-40B4-BE49-F238E27FC236}">
                  <a16:creationId xmlns:a16="http://schemas.microsoft.com/office/drawing/2014/main" id="{58DA81D6-36D2-CC66-B082-76D2EDB87968}"/>
                </a:ext>
              </a:extLst>
            </p:cNvPr>
            <p:cNvSpPr/>
            <p:nvPr/>
          </p:nvSpPr>
          <p:spPr>
            <a:xfrm>
              <a:off x="3524703" y="2192419"/>
              <a:ext cx="3786265" cy="548565"/>
            </a:xfrm>
            <a:prstGeom prst="rect">
              <a:avLst/>
            </a:prstGeom>
            <a:solidFill>
              <a:srgbClr val="F7FAFC"/>
            </a:solidFill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24880" tIns="45000" rIns="45720" bIns="45000" numCol="1" spcCol="144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en-US" sz="1800" b="1" strike="noStrike" spc="-1" dirty="0">
                  <a:solidFill>
                    <a:srgbClr val="80808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Optimized Supercomputer for AI- </a:t>
              </a:r>
              <a:r>
                <a:rPr lang="en-US" sz="1800" b="1" strike="noStrike" spc="-1" dirty="0">
                  <a:solidFill>
                    <a:schemeClr val="accent6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54M</a:t>
              </a:r>
              <a:r>
                <a:rPr lang="en-US" sz="1800" b="0" strike="noStrike" spc="-1" dirty="0">
                  <a:solidFill>
                    <a:schemeClr val="accent6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</p:txBody>
        </p:sp>
        <p:sp>
          <p:nvSpPr>
            <p:cNvPr id="32" name="Oval 418">
              <a:extLst>
                <a:ext uri="{FF2B5EF4-FFF2-40B4-BE49-F238E27FC236}">
                  <a16:creationId xmlns:a16="http://schemas.microsoft.com/office/drawing/2014/main" id="{8EBFC6A4-3583-7586-2E45-3098AB81F1C1}"/>
                </a:ext>
              </a:extLst>
            </p:cNvPr>
            <p:cNvSpPr/>
            <p:nvPr/>
          </p:nvSpPr>
          <p:spPr>
            <a:xfrm>
              <a:off x="2691662" y="1997400"/>
              <a:ext cx="911942" cy="950866"/>
            </a:xfrm>
            <a:prstGeom prst="ellipse">
              <a:avLst/>
            </a:prstGeom>
            <a:solidFill>
              <a:srgbClr val="FFFFFF"/>
            </a:solidFill>
            <a:ln w="25560">
              <a:solidFill>
                <a:schemeClr val="bg1">
                  <a:lumMod val="7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Rectangle 419">
              <a:extLst>
                <a:ext uri="{FF2B5EF4-FFF2-40B4-BE49-F238E27FC236}">
                  <a16:creationId xmlns:a16="http://schemas.microsoft.com/office/drawing/2014/main" id="{EB368016-8780-881B-35E0-673B048AD437}"/>
                </a:ext>
              </a:extLst>
            </p:cNvPr>
            <p:cNvSpPr/>
            <p:nvPr/>
          </p:nvSpPr>
          <p:spPr>
            <a:xfrm>
              <a:off x="3643498" y="3022445"/>
              <a:ext cx="3667471" cy="548565"/>
            </a:xfrm>
            <a:prstGeom prst="rect">
              <a:avLst/>
            </a:prstGeom>
            <a:solidFill>
              <a:srgbClr val="F7FAFC"/>
            </a:solidFill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24880" tIns="45000" rIns="45720" bIns="45000" numCol="1" spcCol="144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en-US" b="1" spc="-1" dirty="0">
                  <a:solidFill>
                    <a:srgbClr val="808080"/>
                  </a:solidFill>
                  <a:latin typeface="Open Sans"/>
                  <a:ea typeface="Open Sans"/>
                  <a:cs typeface="Open Sans"/>
                </a:rPr>
                <a:t>AI</a:t>
              </a:r>
              <a:r>
                <a:rPr lang="en-US" sz="1800" b="1" strike="noStrike" spc="-1" dirty="0">
                  <a:solidFill>
                    <a:srgbClr val="808080"/>
                  </a:solidFill>
                  <a:latin typeface="Open Sans"/>
                  <a:ea typeface="Open Sans"/>
                  <a:cs typeface="Open Sans"/>
                </a:rPr>
                <a:t> Factory–</a:t>
              </a:r>
              <a:r>
                <a:rPr lang="en-US" sz="1800" b="0" strike="noStrike" spc="-1" dirty="0">
                  <a:solidFill>
                    <a:srgbClr val="808080"/>
                  </a:solidFill>
                  <a:latin typeface="Open Sans"/>
                  <a:ea typeface="Open Sans"/>
                  <a:cs typeface="Open Sans"/>
                </a:rPr>
                <a:t> </a:t>
              </a:r>
              <a:r>
                <a:rPr lang="en-US" sz="1800" b="1" strike="noStrike" spc="-1" dirty="0">
                  <a:solidFill>
                    <a:schemeClr val="accent1"/>
                  </a:solidFill>
                  <a:latin typeface="Open Sans"/>
                  <a:ea typeface="Open Sans"/>
                  <a:cs typeface="Open Sans"/>
                </a:rPr>
                <a:t>24M</a:t>
              </a:r>
              <a:r>
                <a:rPr lang="en-US" sz="1800" b="0" strike="noStrike" spc="-1" dirty="0">
                  <a:solidFill>
                    <a:srgbClr val="009AB9"/>
                  </a:solidFill>
                  <a:latin typeface="Open Sans"/>
                  <a:ea typeface="Open Sans"/>
                  <a:cs typeface="Open Sans"/>
                </a:rPr>
                <a:t> </a:t>
              </a:r>
            </a:p>
          </p:txBody>
        </p:sp>
        <p:sp>
          <p:nvSpPr>
            <p:cNvPr id="34" name="Oval 420">
              <a:extLst>
                <a:ext uri="{FF2B5EF4-FFF2-40B4-BE49-F238E27FC236}">
                  <a16:creationId xmlns:a16="http://schemas.microsoft.com/office/drawing/2014/main" id="{9E528338-B4DC-7950-AEC1-523AF1B08659}"/>
                </a:ext>
              </a:extLst>
            </p:cNvPr>
            <p:cNvSpPr/>
            <p:nvPr/>
          </p:nvSpPr>
          <p:spPr>
            <a:xfrm>
              <a:off x="2974169" y="2929123"/>
              <a:ext cx="741138" cy="735508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chemeClr val="bg1">
                  <a:lumMod val="7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tangle 421">
              <a:extLst>
                <a:ext uri="{FF2B5EF4-FFF2-40B4-BE49-F238E27FC236}">
                  <a16:creationId xmlns:a16="http://schemas.microsoft.com/office/drawing/2014/main" id="{98DA7594-C9EF-8861-2CCA-AD60B30838BA}"/>
                </a:ext>
              </a:extLst>
            </p:cNvPr>
            <p:cNvSpPr/>
            <p:nvPr/>
          </p:nvSpPr>
          <p:spPr>
            <a:xfrm>
              <a:off x="3147928" y="3846490"/>
              <a:ext cx="4163040" cy="548565"/>
            </a:xfrm>
            <a:prstGeom prst="rect">
              <a:avLst/>
            </a:prstGeom>
            <a:solidFill>
              <a:srgbClr val="F7FAFC"/>
            </a:solidFill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24880" tIns="45000" rIns="45720" bIns="45000" numCol="1" spcCol="1440" anchor="ctr">
              <a:noAutofit/>
            </a:bodyPr>
            <a:lstStyle/>
            <a:p>
              <a:pPr>
                <a:lnSpc>
                  <a:spcPct val="9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en-US" sz="1800" b="1" strike="noStrike" spc="-1" dirty="0">
                  <a:solidFill>
                    <a:srgbClr val="80808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Experimental platform -</a:t>
              </a:r>
              <a:r>
                <a:rPr lang="en-US" sz="1800" b="0" strike="noStrike" spc="-1" dirty="0">
                  <a:solidFill>
                    <a:srgbClr val="80808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800" b="1" strike="noStrike" spc="-1" dirty="0">
                  <a:solidFill>
                    <a:schemeClr val="accent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4M</a:t>
              </a:r>
            </a:p>
          </p:txBody>
        </p:sp>
        <p:sp>
          <p:nvSpPr>
            <p:cNvPr id="36" name="Oval 422">
              <a:extLst>
                <a:ext uri="{FF2B5EF4-FFF2-40B4-BE49-F238E27FC236}">
                  <a16:creationId xmlns:a16="http://schemas.microsoft.com/office/drawing/2014/main" id="{21B886FE-CEC4-482F-532C-C9571A2B5A31}"/>
                </a:ext>
              </a:extLst>
            </p:cNvPr>
            <p:cNvSpPr/>
            <p:nvPr/>
          </p:nvSpPr>
          <p:spPr>
            <a:xfrm>
              <a:off x="2856556" y="3837816"/>
              <a:ext cx="581858" cy="565914"/>
            </a:xfrm>
            <a:prstGeom prst="ellipse">
              <a:avLst/>
            </a:prstGeom>
            <a:solidFill>
              <a:schemeClr val="lt1"/>
            </a:solidFill>
            <a:ln w="25560">
              <a:solidFill>
                <a:schemeClr val="bg1">
                  <a:lumMod val="7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strike="noStrike" spc="-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7" name="Google Shape;315;p31">
              <a:extLst>
                <a:ext uri="{FF2B5EF4-FFF2-40B4-BE49-F238E27FC236}">
                  <a16:creationId xmlns:a16="http://schemas.microsoft.com/office/drawing/2014/main" id="{FB1C5F60-0676-D576-17F2-CCBC508DB777}"/>
                </a:ext>
              </a:extLst>
            </p:cNvPr>
            <p:cNvGrpSpPr/>
            <p:nvPr/>
          </p:nvGrpSpPr>
          <p:grpSpPr>
            <a:xfrm>
              <a:off x="3093264" y="3108432"/>
              <a:ext cx="494979" cy="436100"/>
              <a:chOff x="549000" y="2680920"/>
              <a:chExt cx="603000" cy="524880"/>
            </a:xfrm>
          </p:grpSpPr>
          <p:sp>
            <p:nvSpPr>
              <p:cNvPr id="50" name="Google Shape;316;p31">
                <a:extLst>
                  <a:ext uri="{FF2B5EF4-FFF2-40B4-BE49-F238E27FC236}">
                    <a16:creationId xmlns:a16="http://schemas.microsoft.com/office/drawing/2014/main" id="{631BC9DC-494A-0E46-5F38-00B232820DBE}"/>
                  </a:ext>
                </a:extLst>
              </p:cNvPr>
              <p:cNvSpPr/>
              <p:nvPr/>
            </p:nvSpPr>
            <p:spPr>
              <a:xfrm>
                <a:off x="1002960" y="2680920"/>
                <a:ext cx="99360" cy="90000"/>
              </a:xfrm>
              <a:custGeom>
                <a:avLst/>
                <a:gdLst>
                  <a:gd name="textAreaLeft" fmla="*/ 0 w 99360"/>
                  <a:gd name="textAreaRight" fmla="*/ 100440 w 99360"/>
                  <a:gd name="textAreaTop" fmla="*/ 0 h 90000"/>
                  <a:gd name="textAreaBottom" fmla="*/ 91080 h 90000"/>
                </a:gdLst>
                <a:ahLst/>
                <a:cxnLst/>
                <a:rect l="textAreaLeft" t="textAreaTop" r="textAreaRight" b="textAreaBottom"/>
                <a:pathLst>
                  <a:path w="3581" h="3581" fill="none">
                    <a:moveTo>
                      <a:pt x="1023" y="3410"/>
                    </a:moveTo>
                    <a:lnTo>
                      <a:pt x="1023" y="3410"/>
                    </a:lnTo>
                    <a:lnTo>
                      <a:pt x="1193" y="3483"/>
                    </a:lnTo>
                    <a:lnTo>
                      <a:pt x="1388" y="3532"/>
                    </a:lnTo>
                    <a:lnTo>
                      <a:pt x="1583" y="3556"/>
                    </a:lnTo>
                    <a:lnTo>
                      <a:pt x="1778" y="3581"/>
                    </a:lnTo>
                    <a:lnTo>
                      <a:pt x="1778" y="3581"/>
                    </a:lnTo>
                    <a:lnTo>
                      <a:pt x="1973" y="3556"/>
                    </a:lnTo>
                    <a:lnTo>
                      <a:pt x="2143" y="3532"/>
                    </a:lnTo>
                    <a:lnTo>
                      <a:pt x="2314" y="3508"/>
                    </a:lnTo>
                    <a:lnTo>
                      <a:pt x="2484" y="3435"/>
                    </a:lnTo>
                    <a:lnTo>
                      <a:pt x="2630" y="3361"/>
                    </a:lnTo>
                    <a:lnTo>
                      <a:pt x="2776" y="3264"/>
                    </a:lnTo>
                    <a:lnTo>
                      <a:pt x="2923" y="3167"/>
                    </a:lnTo>
                    <a:lnTo>
                      <a:pt x="3044" y="3045"/>
                    </a:lnTo>
                    <a:lnTo>
                      <a:pt x="3166" y="2923"/>
                    </a:lnTo>
                    <a:lnTo>
                      <a:pt x="3264" y="2801"/>
                    </a:lnTo>
                    <a:lnTo>
                      <a:pt x="3361" y="2631"/>
                    </a:lnTo>
                    <a:lnTo>
                      <a:pt x="3434" y="2485"/>
                    </a:lnTo>
                    <a:lnTo>
                      <a:pt x="3483" y="2314"/>
                    </a:lnTo>
                    <a:lnTo>
                      <a:pt x="3531" y="2144"/>
                    </a:lnTo>
                    <a:lnTo>
                      <a:pt x="3556" y="1973"/>
                    </a:lnTo>
                    <a:lnTo>
                      <a:pt x="3580" y="1803"/>
                    </a:lnTo>
                    <a:lnTo>
                      <a:pt x="3580" y="1803"/>
                    </a:lnTo>
                    <a:lnTo>
                      <a:pt x="3556" y="1608"/>
                    </a:lnTo>
                    <a:lnTo>
                      <a:pt x="3531" y="1437"/>
                    </a:lnTo>
                    <a:lnTo>
                      <a:pt x="3483" y="1267"/>
                    </a:lnTo>
                    <a:lnTo>
                      <a:pt x="3434" y="1096"/>
                    </a:lnTo>
                    <a:lnTo>
                      <a:pt x="3361" y="950"/>
                    </a:lnTo>
                    <a:lnTo>
                      <a:pt x="3264" y="804"/>
                    </a:lnTo>
                    <a:lnTo>
                      <a:pt x="3166" y="658"/>
                    </a:lnTo>
                    <a:lnTo>
                      <a:pt x="3044" y="536"/>
                    </a:lnTo>
                    <a:lnTo>
                      <a:pt x="2923" y="414"/>
                    </a:lnTo>
                    <a:lnTo>
                      <a:pt x="2776" y="317"/>
                    </a:lnTo>
                    <a:lnTo>
                      <a:pt x="2630" y="220"/>
                    </a:lnTo>
                    <a:lnTo>
                      <a:pt x="2484" y="147"/>
                    </a:lnTo>
                    <a:lnTo>
                      <a:pt x="2314" y="98"/>
                    </a:lnTo>
                    <a:lnTo>
                      <a:pt x="2143" y="49"/>
                    </a:lnTo>
                    <a:lnTo>
                      <a:pt x="1973" y="25"/>
                    </a:lnTo>
                    <a:lnTo>
                      <a:pt x="1778" y="0"/>
                    </a:lnTo>
                    <a:lnTo>
                      <a:pt x="1778" y="0"/>
                    </a:lnTo>
                    <a:lnTo>
                      <a:pt x="1607" y="25"/>
                    </a:lnTo>
                    <a:lnTo>
                      <a:pt x="1437" y="49"/>
                    </a:lnTo>
                    <a:lnTo>
                      <a:pt x="1266" y="98"/>
                    </a:lnTo>
                    <a:lnTo>
                      <a:pt x="1096" y="147"/>
                    </a:lnTo>
                    <a:lnTo>
                      <a:pt x="925" y="220"/>
                    </a:lnTo>
                    <a:lnTo>
                      <a:pt x="779" y="317"/>
                    </a:lnTo>
                    <a:lnTo>
                      <a:pt x="658" y="414"/>
                    </a:lnTo>
                    <a:lnTo>
                      <a:pt x="536" y="536"/>
                    </a:lnTo>
                    <a:lnTo>
                      <a:pt x="414" y="658"/>
                    </a:lnTo>
                    <a:lnTo>
                      <a:pt x="317" y="804"/>
                    </a:lnTo>
                    <a:lnTo>
                      <a:pt x="219" y="950"/>
                    </a:lnTo>
                    <a:lnTo>
                      <a:pt x="146" y="1096"/>
                    </a:lnTo>
                    <a:lnTo>
                      <a:pt x="73" y="1267"/>
                    </a:lnTo>
                    <a:lnTo>
                      <a:pt x="49" y="1437"/>
                    </a:lnTo>
                    <a:lnTo>
                      <a:pt x="24" y="1608"/>
                    </a:lnTo>
                    <a:lnTo>
                      <a:pt x="0" y="1803"/>
                    </a:lnTo>
                    <a:lnTo>
                      <a:pt x="0" y="1803"/>
                    </a:lnTo>
                    <a:lnTo>
                      <a:pt x="24" y="2071"/>
                    </a:lnTo>
                    <a:lnTo>
                      <a:pt x="97" y="2339"/>
                    </a:lnTo>
                    <a:lnTo>
                      <a:pt x="195" y="2582"/>
                    </a:lnTo>
                    <a:lnTo>
                      <a:pt x="317" y="280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360" rIns="90000" bIns="453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Google Shape;317;p31">
                <a:extLst>
                  <a:ext uri="{FF2B5EF4-FFF2-40B4-BE49-F238E27FC236}">
                    <a16:creationId xmlns:a16="http://schemas.microsoft.com/office/drawing/2014/main" id="{880B28D0-67D5-B5E9-2262-ABE47E801C24}"/>
                  </a:ext>
                </a:extLst>
              </p:cNvPr>
              <p:cNvSpPr/>
              <p:nvPr/>
            </p:nvSpPr>
            <p:spPr>
              <a:xfrm>
                <a:off x="649440" y="2707560"/>
                <a:ext cx="98640" cy="89640"/>
              </a:xfrm>
              <a:custGeom>
                <a:avLst/>
                <a:gdLst>
                  <a:gd name="textAreaLeft" fmla="*/ 0 w 98640"/>
                  <a:gd name="textAreaRight" fmla="*/ 99720 w 98640"/>
                  <a:gd name="textAreaTop" fmla="*/ 0 h 89640"/>
                  <a:gd name="textAreaBottom" fmla="*/ 90720 h 89640"/>
                </a:gdLst>
                <a:ahLst/>
                <a:cxnLst/>
                <a:rect l="textAreaLeft" t="textAreaTop" r="textAreaRight" b="textAreaBottom"/>
                <a:pathLst>
                  <a:path w="3557" h="3557" fill="none">
                    <a:moveTo>
                      <a:pt x="3191" y="2850"/>
                    </a:moveTo>
                    <a:lnTo>
                      <a:pt x="3191" y="2850"/>
                    </a:lnTo>
                    <a:lnTo>
                      <a:pt x="3313" y="2680"/>
                    </a:lnTo>
                    <a:lnTo>
                      <a:pt x="3410" y="2509"/>
                    </a:lnTo>
                    <a:lnTo>
                      <a:pt x="3483" y="2314"/>
                    </a:lnTo>
                    <a:lnTo>
                      <a:pt x="3532" y="2095"/>
                    </a:lnTo>
                    <a:lnTo>
                      <a:pt x="3532" y="2095"/>
                    </a:lnTo>
                    <a:lnTo>
                      <a:pt x="3556" y="1925"/>
                    </a:lnTo>
                    <a:lnTo>
                      <a:pt x="3556" y="1730"/>
                    </a:lnTo>
                    <a:lnTo>
                      <a:pt x="3556" y="1559"/>
                    </a:lnTo>
                    <a:lnTo>
                      <a:pt x="3508" y="1389"/>
                    </a:lnTo>
                    <a:lnTo>
                      <a:pt x="3459" y="1218"/>
                    </a:lnTo>
                    <a:lnTo>
                      <a:pt x="3410" y="1072"/>
                    </a:lnTo>
                    <a:lnTo>
                      <a:pt x="3337" y="902"/>
                    </a:lnTo>
                    <a:lnTo>
                      <a:pt x="3240" y="756"/>
                    </a:lnTo>
                    <a:lnTo>
                      <a:pt x="3142" y="634"/>
                    </a:lnTo>
                    <a:lnTo>
                      <a:pt x="3021" y="512"/>
                    </a:lnTo>
                    <a:lnTo>
                      <a:pt x="2899" y="390"/>
                    </a:lnTo>
                    <a:lnTo>
                      <a:pt x="2753" y="293"/>
                    </a:lnTo>
                    <a:lnTo>
                      <a:pt x="2606" y="196"/>
                    </a:lnTo>
                    <a:lnTo>
                      <a:pt x="2436" y="122"/>
                    </a:lnTo>
                    <a:lnTo>
                      <a:pt x="2266" y="74"/>
                    </a:lnTo>
                    <a:lnTo>
                      <a:pt x="2095" y="25"/>
                    </a:lnTo>
                    <a:lnTo>
                      <a:pt x="2095" y="25"/>
                    </a:lnTo>
                    <a:lnTo>
                      <a:pt x="1925" y="1"/>
                    </a:lnTo>
                    <a:lnTo>
                      <a:pt x="1730" y="1"/>
                    </a:lnTo>
                    <a:lnTo>
                      <a:pt x="1559" y="1"/>
                    </a:lnTo>
                    <a:lnTo>
                      <a:pt x="1389" y="25"/>
                    </a:lnTo>
                    <a:lnTo>
                      <a:pt x="1218" y="74"/>
                    </a:lnTo>
                    <a:lnTo>
                      <a:pt x="1072" y="147"/>
                    </a:lnTo>
                    <a:lnTo>
                      <a:pt x="902" y="220"/>
                    </a:lnTo>
                    <a:lnTo>
                      <a:pt x="756" y="317"/>
                    </a:lnTo>
                    <a:lnTo>
                      <a:pt x="634" y="415"/>
                    </a:lnTo>
                    <a:lnTo>
                      <a:pt x="512" y="537"/>
                    </a:lnTo>
                    <a:lnTo>
                      <a:pt x="390" y="658"/>
                    </a:lnTo>
                    <a:lnTo>
                      <a:pt x="293" y="804"/>
                    </a:lnTo>
                    <a:lnTo>
                      <a:pt x="195" y="951"/>
                    </a:lnTo>
                    <a:lnTo>
                      <a:pt x="122" y="1097"/>
                    </a:lnTo>
                    <a:lnTo>
                      <a:pt x="74" y="1267"/>
                    </a:lnTo>
                    <a:lnTo>
                      <a:pt x="25" y="1462"/>
                    </a:lnTo>
                    <a:lnTo>
                      <a:pt x="25" y="1462"/>
                    </a:lnTo>
                    <a:lnTo>
                      <a:pt x="1" y="1633"/>
                    </a:lnTo>
                    <a:lnTo>
                      <a:pt x="1" y="1803"/>
                    </a:lnTo>
                    <a:lnTo>
                      <a:pt x="1" y="1998"/>
                    </a:lnTo>
                    <a:lnTo>
                      <a:pt x="25" y="2168"/>
                    </a:lnTo>
                    <a:lnTo>
                      <a:pt x="74" y="2339"/>
                    </a:lnTo>
                    <a:lnTo>
                      <a:pt x="147" y="2485"/>
                    </a:lnTo>
                    <a:lnTo>
                      <a:pt x="220" y="2655"/>
                    </a:lnTo>
                    <a:lnTo>
                      <a:pt x="317" y="2777"/>
                    </a:lnTo>
                    <a:lnTo>
                      <a:pt x="415" y="2923"/>
                    </a:lnTo>
                    <a:lnTo>
                      <a:pt x="536" y="3045"/>
                    </a:lnTo>
                    <a:lnTo>
                      <a:pt x="658" y="3167"/>
                    </a:lnTo>
                    <a:lnTo>
                      <a:pt x="804" y="3264"/>
                    </a:lnTo>
                    <a:lnTo>
                      <a:pt x="950" y="3362"/>
                    </a:lnTo>
                    <a:lnTo>
                      <a:pt x="1096" y="3435"/>
                    </a:lnTo>
                    <a:lnTo>
                      <a:pt x="1267" y="3483"/>
                    </a:lnTo>
                    <a:lnTo>
                      <a:pt x="1462" y="3532"/>
                    </a:lnTo>
                    <a:lnTo>
                      <a:pt x="1462" y="3532"/>
                    </a:lnTo>
                    <a:lnTo>
                      <a:pt x="1705" y="3557"/>
                    </a:lnTo>
                    <a:lnTo>
                      <a:pt x="1973" y="3557"/>
                    </a:lnTo>
                    <a:lnTo>
                      <a:pt x="2217" y="3508"/>
                    </a:lnTo>
                    <a:lnTo>
                      <a:pt x="2460" y="3435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360" rIns="90000" bIns="453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Google Shape;318;p31">
                <a:extLst>
                  <a:ext uri="{FF2B5EF4-FFF2-40B4-BE49-F238E27FC236}">
                    <a16:creationId xmlns:a16="http://schemas.microsoft.com/office/drawing/2014/main" id="{F4991C48-7011-1AE9-8380-3DF4B62F5C6D}"/>
                  </a:ext>
                </a:extLst>
              </p:cNvPr>
              <p:cNvSpPr/>
              <p:nvPr/>
            </p:nvSpPr>
            <p:spPr>
              <a:xfrm>
                <a:off x="549000" y="2987280"/>
                <a:ext cx="99360" cy="90000"/>
              </a:xfrm>
              <a:custGeom>
                <a:avLst/>
                <a:gdLst>
                  <a:gd name="textAreaLeft" fmla="*/ 0 w 99360"/>
                  <a:gd name="textAreaRight" fmla="*/ 100440 w 99360"/>
                  <a:gd name="textAreaTop" fmla="*/ 0 h 90000"/>
                  <a:gd name="textAreaBottom" fmla="*/ 91080 h 90000"/>
                </a:gdLst>
                <a:ahLst/>
                <a:cxnLst/>
                <a:rect l="textAreaLeft" t="textAreaTop" r="textAreaRight" b="textAreaBottom"/>
                <a:pathLst>
                  <a:path w="3581" h="3581" fill="none">
                    <a:moveTo>
                      <a:pt x="3215" y="707"/>
                    </a:moveTo>
                    <a:lnTo>
                      <a:pt x="3215" y="707"/>
                    </a:lnTo>
                    <a:lnTo>
                      <a:pt x="3093" y="585"/>
                    </a:lnTo>
                    <a:lnTo>
                      <a:pt x="2972" y="464"/>
                    </a:lnTo>
                    <a:lnTo>
                      <a:pt x="2850" y="342"/>
                    </a:lnTo>
                    <a:lnTo>
                      <a:pt x="2679" y="244"/>
                    </a:lnTo>
                    <a:lnTo>
                      <a:pt x="2679" y="244"/>
                    </a:lnTo>
                    <a:lnTo>
                      <a:pt x="2533" y="171"/>
                    </a:lnTo>
                    <a:lnTo>
                      <a:pt x="2363" y="98"/>
                    </a:lnTo>
                    <a:lnTo>
                      <a:pt x="2192" y="50"/>
                    </a:lnTo>
                    <a:lnTo>
                      <a:pt x="2022" y="25"/>
                    </a:lnTo>
                    <a:lnTo>
                      <a:pt x="1851" y="1"/>
                    </a:lnTo>
                    <a:lnTo>
                      <a:pt x="1681" y="25"/>
                    </a:lnTo>
                    <a:lnTo>
                      <a:pt x="1510" y="25"/>
                    </a:lnTo>
                    <a:lnTo>
                      <a:pt x="1340" y="74"/>
                    </a:lnTo>
                    <a:lnTo>
                      <a:pt x="1169" y="123"/>
                    </a:lnTo>
                    <a:lnTo>
                      <a:pt x="1023" y="196"/>
                    </a:lnTo>
                    <a:lnTo>
                      <a:pt x="877" y="269"/>
                    </a:lnTo>
                    <a:lnTo>
                      <a:pt x="731" y="366"/>
                    </a:lnTo>
                    <a:lnTo>
                      <a:pt x="585" y="488"/>
                    </a:lnTo>
                    <a:lnTo>
                      <a:pt x="463" y="610"/>
                    </a:lnTo>
                    <a:lnTo>
                      <a:pt x="341" y="731"/>
                    </a:lnTo>
                    <a:lnTo>
                      <a:pt x="244" y="902"/>
                    </a:lnTo>
                    <a:lnTo>
                      <a:pt x="244" y="902"/>
                    </a:lnTo>
                    <a:lnTo>
                      <a:pt x="171" y="1048"/>
                    </a:lnTo>
                    <a:lnTo>
                      <a:pt x="98" y="1219"/>
                    </a:lnTo>
                    <a:lnTo>
                      <a:pt x="49" y="1389"/>
                    </a:lnTo>
                    <a:lnTo>
                      <a:pt x="25" y="1560"/>
                    </a:lnTo>
                    <a:lnTo>
                      <a:pt x="0" y="1730"/>
                    </a:lnTo>
                    <a:lnTo>
                      <a:pt x="0" y="1900"/>
                    </a:lnTo>
                    <a:lnTo>
                      <a:pt x="25" y="2071"/>
                    </a:lnTo>
                    <a:lnTo>
                      <a:pt x="73" y="2241"/>
                    </a:lnTo>
                    <a:lnTo>
                      <a:pt x="122" y="2412"/>
                    </a:lnTo>
                    <a:lnTo>
                      <a:pt x="195" y="2558"/>
                    </a:lnTo>
                    <a:lnTo>
                      <a:pt x="268" y="2729"/>
                    </a:lnTo>
                    <a:lnTo>
                      <a:pt x="366" y="2850"/>
                    </a:lnTo>
                    <a:lnTo>
                      <a:pt x="463" y="2996"/>
                    </a:lnTo>
                    <a:lnTo>
                      <a:pt x="609" y="3118"/>
                    </a:lnTo>
                    <a:lnTo>
                      <a:pt x="731" y="3240"/>
                    </a:lnTo>
                    <a:lnTo>
                      <a:pt x="901" y="3337"/>
                    </a:lnTo>
                    <a:lnTo>
                      <a:pt x="901" y="3337"/>
                    </a:lnTo>
                    <a:lnTo>
                      <a:pt x="1048" y="3410"/>
                    </a:lnTo>
                    <a:lnTo>
                      <a:pt x="1218" y="3484"/>
                    </a:lnTo>
                    <a:lnTo>
                      <a:pt x="1389" y="3532"/>
                    </a:lnTo>
                    <a:lnTo>
                      <a:pt x="1559" y="3557"/>
                    </a:lnTo>
                    <a:lnTo>
                      <a:pt x="1730" y="3581"/>
                    </a:lnTo>
                    <a:lnTo>
                      <a:pt x="1900" y="3581"/>
                    </a:lnTo>
                    <a:lnTo>
                      <a:pt x="2071" y="3557"/>
                    </a:lnTo>
                    <a:lnTo>
                      <a:pt x="2241" y="3508"/>
                    </a:lnTo>
                    <a:lnTo>
                      <a:pt x="2411" y="3459"/>
                    </a:lnTo>
                    <a:lnTo>
                      <a:pt x="2558" y="3410"/>
                    </a:lnTo>
                    <a:lnTo>
                      <a:pt x="2704" y="3313"/>
                    </a:lnTo>
                    <a:lnTo>
                      <a:pt x="2850" y="3216"/>
                    </a:lnTo>
                    <a:lnTo>
                      <a:pt x="2996" y="3118"/>
                    </a:lnTo>
                    <a:lnTo>
                      <a:pt x="3118" y="2996"/>
                    </a:lnTo>
                    <a:lnTo>
                      <a:pt x="3240" y="2850"/>
                    </a:lnTo>
                    <a:lnTo>
                      <a:pt x="3337" y="2704"/>
                    </a:lnTo>
                    <a:lnTo>
                      <a:pt x="3337" y="2704"/>
                    </a:lnTo>
                    <a:lnTo>
                      <a:pt x="3459" y="2412"/>
                    </a:lnTo>
                    <a:lnTo>
                      <a:pt x="3532" y="2144"/>
                    </a:lnTo>
                    <a:lnTo>
                      <a:pt x="3581" y="1852"/>
                    </a:lnTo>
                    <a:lnTo>
                      <a:pt x="3556" y="1560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360" rIns="90000" bIns="453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Google Shape;319;p31">
                <a:extLst>
                  <a:ext uri="{FF2B5EF4-FFF2-40B4-BE49-F238E27FC236}">
                    <a16:creationId xmlns:a16="http://schemas.microsoft.com/office/drawing/2014/main" id="{951E8897-7001-8EED-B4AA-8C1BCAA059CE}"/>
                  </a:ext>
                </a:extLst>
              </p:cNvPr>
              <p:cNvSpPr/>
              <p:nvPr/>
            </p:nvSpPr>
            <p:spPr>
              <a:xfrm>
                <a:off x="795600" y="3116880"/>
                <a:ext cx="98640" cy="88920"/>
              </a:xfrm>
              <a:custGeom>
                <a:avLst/>
                <a:gdLst>
                  <a:gd name="textAreaLeft" fmla="*/ 0 w 98640"/>
                  <a:gd name="textAreaRight" fmla="*/ 99720 w 98640"/>
                  <a:gd name="textAreaTop" fmla="*/ 0 h 88920"/>
                  <a:gd name="textAreaBottom" fmla="*/ 90000 h 88920"/>
                </a:gdLst>
                <a:ahLst/>
                <a:cxnLst/>
                <a:rect l="textAreaLeft" t="textAreaTop" r="textAreaRight" b="textAreaBottom"/>
                <a:pathLst>
                  <a:path w="3557" h="3533" fill="none">
                    <a:moveTo>
                      <a:pt x="1389" y="1"/>
                    </a:moveTo>
                    <a:lnTo>
                      <a:pt x="1389" y="1"/>
                    </a:lnTo>
                    <a:lnTo>
                      <a:pt x="1194" y="50"/>
                    </a:lnTo>
                    <a:lnTo>
                      <a:pt x="999" y="147"/>
                    </a:lnTo>
                    <a:lnTo>
                      <a:pt x="804" y="245"/>
                    </a:lnTo>
                    <a:lnTo>
                      <a:pt x="634" y="366"/>
                    </a:lnTo>
                    <a:lnTo>
                      <a:pt x="634" y="366"/>
                    </a:lnTo>
                    <a:lnTo>
                      <a:pt x="488" y="488"/>
                    </a:lnTo>
                    <a:lnTo>
                      <a:pt x="390" y="634"/>
                    </a:lnTo>
                    <a:lnTo>
                      <a:pt x="268" y="780"/>
                    </a:lnTo>
                    <a:lnTo>
                      <a:pt x="195" y="926"/>
                    </a:lnTo>
                    <a:lnTo>
                      <a:pt x="122" y="1073"/>
                    </a:lnTo>
                    <a:lnTo>
                      <a:pt x="74" y="1243"/>
                    </a:lnTo>
                    <a:lnTo>
                      <a:pt x="25" y="1414"/>
                    </a:lnTo>
                    <a:lnTo>
                      <a:pt x="0" y="1584"/>
                    </a:lnTo>
                    <a:lnTo>
                      <a:pt x="0" y="1755"/>
                    </a:lnTo>
                    <a:lnTo>
                      <a:pt x="0" y="1925"/>
                    </a:lnTo>
                    <a:lnTo>
                      <a:pt x="25" y="2096"/>
                    </a:lnTo>
                    <a:lnTo>
                      <a:pt x="74" y="2266"/>
                    </a:lnTo>
                    <a:lnTo>
                      <a:pt x="122" y="2412"/>
                    </a:lnTo>
                    <a:lnTo>
                      <a:pt x="195" y="2583"/>
                    </a:lnTo>
                    <a:lnTo>
                      <a:pt x="293" y="2729"/>
                    </a:lnTo>
                    <a:lnTo>
                      <a:pt x="415" y="2875"/>
                    </a:lnTo>
                    <a:lnTo>
                      <a:pt x="415" y="2875"/>
                    </a:lnTo>
                    <a:lnTo>
                      <a:pt x="536" y="3021"/>
                    </a:lnTo>
                    <a:lnTo>
                      <a:pt x="658" y="3143"/>
                    </a:lnTo>
                    <a:lnTo>
                      <a:pt x="804" y="3240"/>
                    </a:lnTo>
                    <a:lnTo>
                      <a:pt x="950" y="3313"/>
                    </a:lnTo>
                    <a:lnTo>
                      <a:pt x="1121" y="3386"/>
                    </a:lnTo>
                    <a:lnTo>
                      <a:pt x="1267" y="3459"/>
                    </a:lnTo>
                    <a:lnTo>
                      <a:pt x="1437" y="3484"/>
                    </a:lnTo>
                    <a:lnTo>
                      <a:pt x="1608" y="3508"/>
                    </a:lnTo>
                    <a:lnTo>
                      <a:pt x="1778" y="3532"/>
                    </a:lnTo>
                    <a:lnTo>
                      <a:pt x="1949" y="3508"/>
                    </a:lnTo>
                    <a:lnTo>
                      <a:pt x="2119" y="3484"/>
                    </a:lnTo>
                    <a:lnTo>
                      <a:pt x="2290" y="3435"/>
                    </a:lnTo>
                    <a:lnTo>
                      <a:pt x="2460" y="3386"/>
                    </a:lnTo>
                    <a:lnTo>
                      <a:pt x="2606" y="3313"/>
                    </a:lnTo>
                    <a:lnTo>
                      <a:pt x="2777" y="3216"/>
                    </a:lnTo>
                    <a:lnTo>
                      <a:pt x="2923" y="3118"/>
                    </a:lnTo>
                    <a:lnTo>
                      <a:pt x="2923" y="3118"/>
                    </a:lnTo>
                    <a:lnTo>
                      <a:pt x="3045" y="2997"/>
                    </a:lnTo>
                    <a:lnTo>
                      <a:pt x="3167" y="2851"/>
                    </a:lnTo>
                    <a:lnTo>
                      <a:pt x="3264" y="2704"/>
                    </a:lnTo>
                    <a:lnTo>
                      <a:pt x="3361" y="2558"/>
                    </a:lnTo>
                    <a:lnTo>
                      <a:pt x="3435" y="2412"/>
                    </a:lnTo>
                    <a:lnTo>
                      <a:pt x="3483" y="2242"/>
                    </a:lnTo>
                    <a:lnTo>
                      <a:pt x="3532" y="2071"/>
                    </a:lnTo>
                    <a:lnTo>
                      <a:pt x="3556" y="1901"/>
                    </a:lnTo>
                    <a:lnTo>
                      <a:pt x="3556" y="1730"/>
                    </a:lnTo>
                    <a:lnTo>
                      <a:pt x="3556" y="1560"/>
                    </a:lnTo>
                    <a:lnTo>
                      <a:pt x="3532" y="1389"/>
                    </a:lnTo>
                    <a:lnTo>
                      <a:pt x="3483" y="1219"/>
                    </a:lnTo>
                    <a:lnTo>
                      <a:pt x="3410" y="1048"/>
                    </a:lnTo>
                    <a:lnTo>
                      <a:pt x="3337" y="902"/>
                    </a:lnTo>
                    <a:lnTo>
                      <a:pt x="3264" y="756"/>
                    </a:lnTo>
                    <a:lnTo>
                      <a:pt x="3142" y="610"/>
                    </a:lnTo>
                    <a:lnTo>
                      <a:pt x="3142" y="610"/>
                    </a:lnTo>
                    <a:lnTo>
                      <a:pt x="2972" y="415"/>
                    </a:lnTo>
                    <a:lnTo>
                      <a:pt x="2753" y="245"/>
                    </a:lnTo>
                    <a:lnTo>
                      <a:pt x="2533" y="123"/>
                    </a:lnTo>
                    <a:lnTo>
                      <a:pt x="2314" y="50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Google Shape;320;p31">
                <a:extLst>
                  <a:ext uri="{FF2B5EF4-FFF2-40B4-BE49-F238E27FC236}">
                    <a16:creationId xmlns:a16="http://schemas.microsoft.com/office/drawing/2014/main" id="{471048E4-4EBE-F881-64C1-A1CB5E86B47E}"/>
                  </a:ext>
                </a:extLst>
              </p:cNvPr>
              <p:cNvSpPr/>
              <p:nvPr/>
            </p:nvSpPr>
            <p:spPr>
              <a:xfrm>
                <a:off x="1053360" y="2919600"/>
                <a:ext cx="98640" cy="90000"/>
              </a:xfrm>
              <a:custGeom>
                <a:avLst/>
                <a:gdLst>
                  <a:gd name="textAreaLeft" fmla="*/ 0 w 98640"/>
                  <a:gd name="textAreaRight" fmla="*/ 99720 w 98640"/>
                  <a:gd name="textAreaTop" fmla="*/ 0 h 90000"/>
                  <a:gd name="textAreaBottom" fmla="*/ 91080 h 90000"/>
                </a:gdLst>
                <a:ahLst/>
                <a:cxnLst/>
                <a:rect l="textAreaLeft" t="textAreaTop" r="textAreaRight" b="textAreaBottom"/>
                <a:pathLst>
                  <a:path w="3557" h="3581" fill="none">
                    <a:moveTo>
                      <a:pt x="0" y="2022"/>
                    </a:moveTo>
                    <a:lnTo>
                      <a:pt x="0" y="2022"/>
                    </a:lnTo>
                    <a:lnTo>
                      <a:pt x="25" y="2216"/>
                    </a:lnTo>
                    <a:lnTo>
                      <a:pt x="98" y="2411"/>
                    </a:lnTo>
                    <a:lnTo>
                      <a:pt x="98" y="2411"/>
                    </a:lnTo>
                    <a:lnTo>
                      <a:pt x="171" y="2557"/>
                    </a:lnTo>
                    <a:lnTo>
                      <a:pt x="244" y="2728"/>
                    </a:lnTo>
                    <a:lnTo>
                      <a:pt x="341" y="2874"/>
                    </a:lnTo>
                    <a:lnTo>
                      <a:pt x="463" y="2996"/>
                    </a:lnTo>
                    <a:lnTo>
                      <a:pt x="585" y="3118"/>
                    </a:lnTo>
                    <a:lnTo>
                      <a:pt x="707" y="3239"/>
                    </a:lnTo>
                    <a:lnTo>
                      <a:pt x="853" y="3337"/>
                    </a:lnTo>
                    <a:lnTo>
                      <a:pt x="999" y="3410"/>
                    </a:lnTo>
                    <a:lnTo>
                      <a:pt x="1169" y="3483"/>
                    </a:lnTo>
                    <a:lnTo>
                      <a:pt x="1340" y="3532"/>
                    </a:lnTo>
                    <a:lnTo>
                      <a:pt x="1510" y="3556"/>
                    </a:lnTo>
                    <a:lnTo>
                      <a:pt x="1681" y="3580"/>
                    </a:lnTo>
                    <a:lnTo>
                      <a:pt x="1851" y="3580"/>
                    </a:lnTo>
                    <a:lnTo>
                      <a:pt x="2022" y="3556"/>
                    </a:lnTo>
                    <a:lnTo>
                      <a:pt x="2192" y="3532"/>
                    </a:lnTo>
                    <a:lnTo>
                      <a:pt x="2363" y="3459"/>
                    </a:lnTo>
                    <a:lnTo>
                      <a:pt x="2363" y="3459"/>
                    </a:lnTo>
                    <a:lnTo>
                      <a:pt x="2533" y="3410"/>
                    </a:lnTo>
                    <a:lnTo>
                      <a:pt x="2704" y="3312"/>
                    </a:lnTo>
                    <a:lnTo>
                      <a:pt x="2850" y="3215"/>
                    </a:lnTo>
                    <a:lnTo>
                      <a:pt x="2972" y="3093"/>
                    </a:lnTo>
                    <a:lnTo>
                      <a:pt x="3093" y="2971"/>
                    </a:lnTo>
                    <a:lnTo>
                      <a:pt x="3215" y="2850"/>
                    </a:lnTo>
                    <a:lnTo>
                      <a:pt x="3288" y="2704"/>
                    </a:lnTo>
                    <a:lnTo>
                      <a:pt x="3386" y="2557"/>
                    </a:lnTo>
                    <a:lnTo>
                      <a:pt x="3434" y="2387"/>
                    </a:lnTo>
                    <a:lnTo>
                      <a:pt x="3483" y="2216"/>
                    </a:lnTo>
                    <a:lnTo>
                      <a:pt x="3532" y="2070"/>
                    </a:lnTo>
                    <a:lnTo>
                      <a:pt x="3556" y="1875"/>
                    </a:lnTo>
                    <a:lnTo>
                      <a:pt x="3556" y="1705"/>
                    </a:lnTo>
                    <a:lnTo>
                      <a:pt x="3532" y="1534"/>
                    </a:lnTo>
                    <a:lnTo>
                      <a:pt x="3507" y="1364"/>
                    </a:lnTo>
                    <a:lnTo>
                      <a:pt x="3434" y="1194"/>
                    </a:lnTo>
                    <a:lnTo>
                      <a:pt x="3434" y="1194"/>
                    </a:lnTo>
                    <a:lnTo>
                      <a:pt x="3361" y="1023"/>
                    </a:lnTo>
                    <a:lnTo>
                      <a:pt x="3288" y="853"/>
                    </a:lnTo>
                    <a:lnTo>
                      <a:pt x="3191" y="706"/>
                    </a:lnTo>
                    <a:lnTo>
                      <a:pt x="3069" y="585"/>
                    </a:lnTo>
                    <a:lnTo>
                      <a:pt x="2947" y="463"/>
                    </a:lnTo>
                    <a:lnTo>
                      <a:pt x="2825" y="341"/>
                    </a:lnTo>
                    <a:lnTo>
                      <a:pt x="2679" y="268"/>
                    </a:lnTo>
                    <a:lnTo>
                      <a:pt x="2533" y="171"/>
                    </a:lnTo>
                    <a:lnTo>
                      <a:pt x="2363" y="122"/>
                    </a:lnTo>
                    <a:lnTo>
                      <a:pt x="2192" y="73"/>
                    </a:lnTo>
                    <a:lnTo>
                      <a:pt x="2022" y="24"/>
                    </a:lnTo>
                    <a:lnTo>
                      <a:pt x="1851" y="24"/>
                    </a:lnTo>
                    <a:lnTo>
                      <a:pt x="1681" y="0"/>
                    </a:lnTo>
                    <a:lnTo>
                      <a:pt x="1510" y="24"/>
                    </a:lnTo>
                    <a:lnTo>
                      <a:pt x="1340" y="73"/>
                    </a:lnTo>
                    <a:lnTo>
                      <a:pt x="1169" y="122"/>
                    </a:lnTo>
                    <a:lnTo>
                      <a:pt x="1169" y="122"/>
                    </a:lnTo>
                    <a:lnTo>
                      <a:pt x="974" y="195"/>
                    </a:lnTo>
                    <a:lnTo>
                      <a:pt x="804" y="292"/>
                    </a:lnTo>
                    <a:lnTo>
                      <a:pt x="658" y="390"/>
                    </a:lnTo>
                    <a:lnTo>
                      <a:pt x="512" y="512"/>
                    </a:lnTo>
                    <a:lnTo>
                      <a:pt x="390" y="658"/>
                    </a:lnTo>
                    <a:lnTo>
                      <a:pt x="293" y="804"/>
                    </a:lnTo>
                    <a:lnTo>
                      <a:pt x="195" y="950"/>
                    </a:lnTo>
                    <a:lnTo>
                      <a:pt x="122" y="1120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360" rIns="90000" bIns="453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Google Shape;321;p31">
                <a:extLst>
                  <a:ext uri="{FF2B5EF4-FFF2-40B4-BE49-F238E27FC236}">
                    <a16:creationId xmlns:a16="http://schemas.microsoft.com/office/drawing/2014/main" id="{655CE937-6697-5D22-2259-2BDEADCF4FFD}"/>
                  </a:ext>
                </a:extLst>
              </p:cNvPr>
              <p:cNvSpPr/>
              <p:nvPr/>
            </p:nvSpPr>
            <p:spPr>
              <a:xfrm>
                <a:off x="749160" y="2840400"/>
                <a:ext cx="210960" cy="191880"/>
              </a:xfrm>
              <a:custGeom>
                <a:avLst/>
                <a:gdLst>
                  <a:gd name="textAreaLeft" fmla="*/ 0 w 210960"/>
                  <a:gd name="textAreaRight" fmla="*/ 212040 w 210960"/>
                  <a:gd name="textAreaTop" fmla="*/ 0 h 191880"/>
                  <a:gd name="textAreaBottom" fmla="*/ 192960 h 191880"/>
                </a:gdLst>
                <a:ahLst/>
                <a:cxnLst/>
                <a:rect l="textAreaLeft" t="textAreaTop" r="textAreaRight" b="textAreaBottom"/>
                <a:pathLst>
                  <a:path w="7551" h="7576" fill="none">
                    <a:moveTo>
                      <a:pt x="0" y="3776"/>
                    </a:moveTo>
                    <a:lnTo>
                      <a:pt x="0" y="3776"/>
                    </a:lnTo>
                    <a:lnTo>
                      <a:pt x="25" y="3410"/>
                    </a:lnTo>
                    <a:lnTo>
                      <a:pt x="73" y="3021"/>
                    </a:lnTo>
                    <a:lnTo>
                      <a:pt x="171" y="2655"/>
                    </a:lnTo>
                    <a:lnTo>
                      <a:pt x="293" y="2314"/>
                    </a:lnTo>
                    <a:lnTo>
                      <a:pt x="463" y="1973"/>
                    </a:lnTo>
                    <a:lnTo>
                      <a:pt x="658" y="1681"/>
                    </a:lnTo>
                    <a:lnTo>
                      <a:pt x="877" y="1389"/>
                    </a:lnTo>
                    <a:lnTo>
                      <a:pt x="1121" y="1121"/>
                    </a:lnTo>
                    <a:lnTo>
                      <a:pt x="1389" y="877"/>
                    </a:lnTo>
                    <a:lnTo>
                      <a:pt x="1656" y="658"/>
                    </a:lnTo>
                    <a:lnTo>
                      <a:pt x="1973" y="463"/>
                    </a:lnTo>
                    <a:lnTo>
                      <a:pt x="2314" y="293"/>
                    </a:lnTo>
                    <a:lnTo>
                      <a:pt x="2655" y="171"/>
                    </a:lnTo>
                    <a:lnTo>
                      <a:pt x="3020" y="74"/>
                    </a:lnTo>
                    <a:lnTo>
                      <a:pt x="3386" y="25"/>
                    </a:lnTo>
                    <a:lnTo>
                      <a:pt x="3775" y="1"/>
                    </a:lnTo>
                    <a:lnTo>
                      <a:pt x="3775" y="1"/>
                    </a:lnTo>
                    <a:lnTo>
                      <a:pt x="4165" y="25"/>
                    </a:lnTo>
                    <a:lnTo>
                      <a:pt x="4555" y="74"/>
                    </a:lnTo>
                    <a:lnTo>
                      <a:pt x="4896" y="171"/>
                    </a:lnTo>
                    <a:lnTo>
                      <a:pt x="5261" y="293"/>
                    </a:lnTo>
                    <a:lnTo>
                      <a:pt x="5578" y="463"/>
                    </a:lnTo>
                    <a:lnTo>
                      <a:pt x="5894" y="658"/>
                    </a:lnTo>
                    <a:lnTo>
                      <a:pt x="6186" y="877"/>
                    </a:lnTo>
                    <a:lnTo>
                      <a:pt x="6454" y="1121"/>
                    </a:lnTo>
                    <a:lnTo>
                      <a:pt x="6698" y="1389"/>
                    </a:lnTo>
                    <a:lnTo>
                      <a:pt x="6917" y="1681"/>
                    </a:lnTo>
                    <a:lnTo>
                      <a:pt x="7112" y="1973"/>
                    </a:lnTo>
                    <a:lnTo>
                      <a:pt x="7258" y="2314"/>
                    </a:lnTo>
                    <a:lnTo>
                      <a:pt x="7404" y="2655"/>
                    </a:lnTo>
                    <a:lnTo>
                      <a:pt x="7477" y="3021"/>
                    </a:lnTo>
                    <a:lnTo>
                      <a:pt x="7550" y="3410"/>
                    </a:lnTo>
                    <a:lnTo>
                      <a:pt x="7550" y="3776"/>
                    </a:lnTo>
                    <a:lnTo>
                      <a:pt x="7550" y="3776"/>
                    </a:lnTo>
                    <a:lnTo>
                      <a:pt x="7550" y="4165"/>
                    </a:lnTo>
                    <a:lnTo>
                      <a:pt x="7477" y="4555"/>
                    </a:lnTo>
                    <a:lnTo>
                      <a:pt x="7404" y="4920"/>
                    </a:lnTo>
                    <a:lnTo>
                      <a:pt x="7258" y="5261"/>
                    </a:lnTo>
                    <a:lnTo>
                      <a:pt x="7112" y="5578"/>
                    </a:lnTo>
                    <a:lnTo>
                      <a:pt x="6917" y="5895"/>
                    </a:lnTo>
                    <a:lnTo>
                      <a:pt x="6698" y="6187"/>
                    </a:lnTo>
                    <a:lnTo>
                      <a:pt x="6454" y="6455"/>
                    </a:lnTo>
                    <a:lnTo>
                      <a:pt x="6186" y="6698"/>
                    </a:lnTo>
                    <a:lnTo>
                      <a:pt x="5894" y="6917"/>
                    </a:lnTo>
                    <a:lnTo>
                      <a:pt x="5578" y="7112"/>
                    </a:lnTo>
                    <a:lnTo>
                      <a:pt x="5261" y="7258"/>
                    </a:lnTo>
                    <a:lnTo>
                      <a:pt x="4896" y="7405"/>
                    </a:lnTo>
                    <a:lnTo>
                      <a:pt x="4555" y="7478"/>
                    </a:lnTo>
                    <a:lnTo>
                      <a:pt x="4165" y="7551"/>
                    </a:lnTo>
                    <a:lnTo>
                      <a:pt x="3775" y="7575"/>
                    </a:lnTo>
                    <a:lnTo>
                      <a:pt x="3775" y="7575"/>
                    </a:lnTo>
                    <a:lnTo>
                      <a:pt x="3386" y="7551"/>
                    </a:lnTo>
                    <a:lnTo>
                      <a:pt x="3020" y="7478"/>
                    </a:lnTo>
                    <a:lnTo>
                      <a:pt x="2655" y="7405"/>
                    </a:lnTo>
                    <a:lnTo>
                      <a:pt x="2314" y="7258"/>
                    </a:lnTo>
                    <a:lnTo>
                      <a:pt x="1973" y="7112"/>
                    </a:lnTo>
                    <a:lnTo>
                      <a:pt x="1656" y="6917"/>
                    </a:lnTo>
                    <a:lnTo>
                      <a:pt x="1389" y="6698"/>
                    </a:lnTo>
                    <a:lnTo>
                      <a:pt x="1121" y="6455"/>
                    </a:lnTo>
                    <a:lnTo>
                      <a:pt x="877" y="6187"/>
                    </a:lnTo>
                    <a:lnTo>
                      <a:pt x="658" y="5895"/>
                    </a:lnTo>
                    <a:lnTo>
                      <a:pt x="463" y="5578"/>
                    </a:lnTo>
                    <a:lnTo>
                      <a:pt x="293" y="5261"/>
                    </a:lnTo>
                    <a:lnTo>
                      <a:pt x="171" y="4920"/>
                    </a:lnTo>
                    <a:lnTo>
                      <a:pt x="73" y="4555"/>
                    </a:lnTo>
                    <a:lnTo>
                      <a:pt x="25" y="4165"/>
                    </a:lnTo>
                    <a:lnTo>
                      <a:pt x="0" y="3776"/>
                    </a:lnTo>
                    <a:lnTo>
                      <a:pt x="0" y="3776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6" name="Google Shape;322;p31">
                <a:extLst>
                  <a:ext uri="{FF2B5EF4-FFF2-40B4-BE49-F238E27FC236}">
                    <a16:creationId xmlns:a16="http://schemas.microsoft.com/office/drawing/2014/main" id="{5DD5770F-9F0A-CBCE-5662-E5F93E282CD5}"/>
                  </a:ext>
                </a:extLst>
              </p:cNvPr>
              <p:cNvSpPr/>
              <p:nvPr/>
            </p:nvSpPr>
            <p:spPr>
              <a:xfrm>
                <a:off x="699480" y="2752920"/>
                <a:ext cx="90360" cy="106920"/>
              </a:xfrm>
              <a:custGeom>
                <a:avLst/>
                <a:gdLst>
                  <a:gd name="textAreaLeft" fmla="*/ 0 w 90360"/>
                  <a:gd name="textAreaRight" fmla="*/ 91440 w 90360"/>
                  <a:gd name="textAreaTop" fmla="*/ 0 h 106920"/>
                  <a:gd name="textAreaBottom" fmla="*/ 108000 h 106920"/>
                </a:gdLst>
                <a:ahLst/>
                <a:cxnLst/>
                <a:rect l="textAreaLeft" t="textAreaTop" r="textAreaRight" b="textAreaBottom"/>
                <a:pathLst>
                  <a:path w="3264" h="4239" fill="none">
                    <a:moveTo>
                      <a:pt x="0" y="1"/>
                    </a:moveTo>
                    <a:lnTo>
                      <a:pt x="3264" y="4238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54000" rIns="90000" bIns="5400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7" name="Google Shape;323;p31">
                <a:extLst>
                  <a:ext uri="{FF2B5EF4-FFF2-40B4-BE49-F238E27FC236}">
                    <a16:creationId xmlns:a16="http://schemas.microsoft.com/office/drawing/2014/main" id="{56568B8A-B04C-BF7E-FB5D-B9D2548010F9}"/>
                  </a:ext>
                </a:extLst>
              </p:cNvPr>
              <p:cNvSpPr/>
              <p:nvPr/>
            </p:nvSpPr>
            <p:spPr>
              <a:xfrm>
                <a:off x="924120" y="2726640"/>
                <a:ext cx="128160" cy="135360"/>
              </a:xfrm>
              <a:custGeom>
                <a:avLst/>
                <a:gdLst>
                  <a:gd name="textAreaLeft" fmla="*/ 0 w 128160"/>
                  <a:gd name="textAreaRight" fmla="*/ 129240 w 128160"/>
                  <a:gd name="textAreaTop" fmla="*/ 0 h 135360"/>
                  <a:gd name="textAreaBottom" fmla="*/ 136440 h 135360"/>
                </a:gdLst>
                <a:ahLst/>
                <a:cxnLst/>
                <a:rect l="textAreaLeft" t="textAreaTop" r="textAreaRight" b="textAreaBottom"/>
                <a:pathLst>
                  <a:path w="4604" h="5359" fill="none">
                    <a:moveTo>
                      <a:pt x="0" y="5359"/>
                    </a:moveTo>
                    <a:lnTo>
                      <a:pt x="4603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68040" rIns="90000" bIns="680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Google Shape;324;p31">
                <a:extLst>
                  <a:ext uri="{FF2B5EF4-FFF2-40B4-BE49-F238E27FC236}">
                    <a16:creationId xmlns:a16="http://schemas.microsoft.com/office/drawing/2014/main" id="{0D792D1E-470F-B9C9-0746-1344FD452778}"/>
                  </a:ext>
                </a:extLst>
              </p:cNvPr>
              <p:cNvSpPr/>
              <p:nvPr/>
            </p:nvSpPr>
            <p:spPr>
              <a:xfrm>
                <a:off x="960480" y="2948760"/>
                <a:ext cx="141840" cy="15840"/>
              </a:xfrm>
              <a:custGeom>
                <a:avLst/>
                <a:gdLst>
                  <a:gd name="textAreaLeft" fmla="*/ 0 w 141840"/>
                  <a:gd name="textAreaRight" fmla="*/ 142920 w 141840"/>
                  <a:gd name="textAreaTop" fmla="*/ 0 h 15840"/>
                  <a:gd name="textAreaBottom" fmla="*/ 16920 h 15840"/>
                </a:gdLst>
                <a:ahLst/>
                <a:cxnLst/>
                <a:rect l="textAreaLeft" t="textAreaTop" r="textAreaRight" b="textAreaBottom"/>
                <a:pathLst>
                  <a:path w="5091" h="659" fill="none">
                    <a:moveTo>
                      <a:pt x="5090" y="658"/>
                    </a:moveTo>
                    <a:lnTo>
                      <a:pt x="0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8280" rIns="90000" bIns="82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Google Shape;325;p31">
                <a:extLst>
                  <a:ext uri="{FF2B5EF4-FFF2-40B4-BE49-F238E27FC236}">
                    <a16:creationId xmlns:a16="http://schemas.microsoft.com/office/drawing/2014/main" id="{F6F5287E-6FF4-7B47-42CA-1B577EAF726B}"/>
                  </a:ext>
                </a:extLst>
              </p:cNvPr>
              <p:cNvSpPr/>
              <p:nvPr/>
            </p:nvSpPr>
            <p:spPr>
              <a:xfrm>
                <a:off x="845640" y="3032640"/>
                <a:ext cx="4320" cy="128160"/>
              </a:xfrm>
              <a:custGeom>
                <a:avLst/>
                <a:gdLst>
                  <a:gd name="textAreaLeft" fmla="*/ 0 w 4320"/>
                  <a:gd name="textAreaRight" fmla="*/ 5400 w 4320"/>
                  <a:gd name="textAreaTop" fmla="*/ 0 h 128160"/>
                  <a:gd name="textAreaBottom" fmla="*/ 129240 h 128160"/>
                </a:gdLst>
                <a:ahLst/>
                <a:cxnLst/>
                <a:rect l="textAreaLeft" t="textAreaTop" r="textAreaRight" b="textAreaBottom"/>
                <a:pathLst>
                  <a:path w="196" h="5067" fill="none">
                    <a:moveTo>
                      <a:pt x="0" y="5067"/>
                    </a:moveTo>
                    <a:lnTo>
                      <a:pt x="195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64440" rIns="90000" bIns="644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Google Shape;326;p31">
                <a:extLst>
                  <a:ext uri="{FF2B5EF4-FFF2-40B4-BE49-F238E27FC236}">
                    <a16:creationId xmlns:a16="http://schemas.microsoft.com/office/drawing/2014/main" id="{32829F9D-E3AB-E477-933B-E28F2FE5F867}"/>
                  </a:ext>
                </a:extLst>
              </p:cNvPr>
              <p:cNvSpPr/>
              <p:nvPr/>
            </p:nvSpPr>
            <p:spPr>
              <a:xfrm>
                <a:off x="599040" y="2973600"/>
                <a:ext cx="157320" cy="58680"/>
              </a:xfrm>
              <a:custGeom>
                <a:avLst/>
                <a:gdLst>
                  <a:gd name="textAreaLeft" fmla="*/ 0 w 157320"/>
                  <a:gd name="textAreaRight" fmla="*/ 158400 w 157320"/>
                  <a:gd name="textAreaTop" fmla="*/ 0 h 58680"/>
                  <a:gd name="textAreaBottom" fmla="*/ 59760 h 58680"/>
                </a:gdLst>
                <a:ahLst/>
                <a:cxnLst/>
                <a:rect l="textAreaLeft" t="textAreaTop" r="textAreaRight" b="textAreaBottom"/>
                <a:pathLst>
                  <a:path w="5651" h="2340" fill="none">
                    <a:moveTo>
                      <a:pt x="0" y="2339"/>
                    </a:moveTo>
                    <a:lnTo>
                      <a:pt x="5651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29880" rIns="90000" bIns="2988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8" name="Google Shape;303;p31">
              <a:extLst>
                <a:ext uri="{FF2B5EF4-FFF2-40B4-BE49-F238E27FC236}">
                  <a16:creationId xmlns:a16="http://schemas.microsoft.com/office/drawing/2014/main" id="{0AA626E3-E3E6-0BFE-6AA7-26CE41BCD397}"/>
                </a:ext>
              </a:extLst>
            </p:cNvPr>
            <p:cNvGrpSpPr/>
            <p:nvPr/>
          </p:nvGrpSpPr>
          <p:grpSpPr>
            <a:xfrm>
              <a:off x="2863501" y="2210365"/>
              <a:ext cx="617024" cy="421444"/>
              <a:chOff x="243000" y="1682280"/>
              <a:chExt cx="751680" cy="507240"/>
            </a:xfrm>
          </p:grpSpPr>
          <p:sp>
            <p:nvSpPr>
              <p:cNvPr id="48" name="Google Shape;304;p31">
                <a:extLst>
                  <a:ext uri="{FF2B5EF4-FFF2-40B4-BE49-F238E27FC236}">
                    <a16:creationId xmlns:a16="http://schemas.microsoft.com/office/drawing/2014/main" id="{0DABE31E-FBC3-DE3F-18E1-E0BEFCC62A16}"/>
                  </a:ext>
                </a:extLst>
              </p:cNvPr>
              <p:cNvSpPr/>
              <p:nvPr/>
            </p:nvSpPr>
            <p:spPr>
              <a:xfrm>
                <a:off x="243000" y="1682280"/>
                <a:ext cx="506160" cy="459720"/>
              </a:xfrm>
              <a:custGeom>
                <a:avLst/>
                <a:gdLst>
                  <a:gd name="textAreaLeft" fmla="*/ 0 w 506160"/>
                  <a:gd name="textAreaRight" fmla="*/ 507240 w 506160"/>
                  <a:gd name="textAreaTop" fmla="*/ 0 h 459720"/>
                  <a:gd name="textAreaBottom" fmla="*/ 460800 h 459720"/>
                </a:gdLst>
                <a:ahLst/>
                <a:cxnLst/>
                <a:rect l="textAreaLeft" t="textAreaTop" r="textAreaRight" b="textAreaBottom"/>
                <a:pathLst>
                  <a:path w="13956" h="13956" fill="none">
                    <a:moveTo>
                      <a:pt x="13323" y="5772"/>
                    </a:moveTo>
                    <a:lnTo>
                      <a:pt x="11861" y="5626"/>
                    </a:lnTo>
                    <a:lnTo>
                      <a:pt x="11861" y="5626"/>
                    </a:lnTo>
                    <a:lnTo>
                      <a:pt x="11788" y="5334"/>
                    </a:lnTo>
                    <a:lnTo>
                      <a:pt x="11667" y="5042"/>
                    </a:lnTo>
                    <a:lnTo>
                      <a:pt x="11545" y="4750"/>
                    </a:lnTo>
                    <a:lnTo>
                      <a:pt x="11399" y="4482"/>
                    </a:lnTo>
                    <a:lnTo>
                      <a:pt x="12300" y="3337"/>
                    </a:lnTo>
                    <a:lnTo>
                      <a:pt x="12300" y="3337"/>
                    </a:lnTo>
                    <a:lnTo>
                      <a:pt x="12373" y="3240"/>
                    </a:lnTo>
                    <a:lnTo>
                      <a:pt x="12422" y="3118"/>
                    </a:lnTo>
                    <a:lnTo>
                      <a:pt x="12446" y="2996"/>
                    </a:lnTo>
                    <a:lnTo>
                      <a:pt x="12446" y="2850"/>
                    </a:lnTo>
                    <a:lnTo>
                      <a:pt x="12422" y="2728"/>
                    </a:lnTo>
                    <a:lnTo>
                      <a:pt x="12397" y="2606"/>
                    </a:lnTo>
                    <a:lnTo>
                      <a:pt x="12324" y="2485"/>
                    </a:lnTo>
                    <a:lnTo>
                      <a:pt x="12251" y="2387"/>
                    </a:lnTo>
                    <a:lnTo>
                      <a:pt x="11569" y="1705"/>
                    </a:lnTo>
                    <a:lnTo>
                      <a:pt x="11569" y="1705"/>
                    </a:lnTo>
                    <a:lnTo>
                      <a:pt x="11472" y="1632"/>
                    </a:lnTo>
                    <a:lnTo>
                      <a:pt x="11350" y="1559"/>
                    </a:lnTo>
                    <a:lnTo>
                      <a:pt x="11228" y="1510"/>
                    </a:lnTo>
                    <a:lnTo>
                      <a:pt x="11106" y="1510"/>
                    </a:lnTo>
                    <a:lnTo>
                      <a:pt x="10960" y="1510"/>
                    </a:lnTo>
                    <a:lnTo>
                      <a:pt x="10838" y="1535"/>
                    </a:lnTo>
                    <a:lnTo>
                      <a:pt x="10717" y="1583"/>
                    </a:lnTo>
                    <a:lnTo>
                      <a:pt x="10619" y="1656"/>
                    </a:lnTo>
                    <a:lnTo>
                      <a:pt x="9475" y="2558"/>
                    </a:lnTo>
                    <a:lnTo>
                      <a:pt x="9475" y="2558"/>
                    </a:lnTo>
                    <a:lnTo>
                      <a:pt x="9207" y="2411"/>
                    </a:lnTo>
                    <a:lnTo>
                      <a:pt x="8914" y="2290"/>
                    </a:lnTo>
                    <a:lnTo>
                      <a:pt x="8622" y="2168"/>
                    </a:lnTo>
                    <a:lnTo>
                      <a:pt x="8330" y="2070"/>
                    </a:lnTo>
                    <a:lnTo>
                      <a:pt x="8159" y="634"/>
                    </a:lnTo>
                    <a:lnTo>
                      <a:pt x="8159" y="634"/>
                    </a:lnTo>
                    <a:lnTo>
                      <a:pt x="8135" y="512"/>
                    </a:lnTo>
                    <a:lnTo>
                      <a:pt x="8086" y="390"/>
                    </a:lnTo>
                    <a:lnTo>
                      <a:pt x="8013" y="293"/>
                    </a:lnTo>
                    <a:lnTo>
                      <a:pt x="7940" y="195"/>
                    </a:lnTo>
                    <a:lnTo>
                      <a:pt x="7818" y="122"/>
                    </a:lnTo>
                    <a:lnTo>
                      <a:pt x="7721" y="49"/>
                    </a:lnTo>
                    <a:lnTo>
                      <a:pt x="7575" y="25"/>
                    </a:lnTo>
                    <a:lnTo>
                      <a:pt x="7453" y="0"/>
                    </a:lnTo>
                    <a:lnTo>
                      <a:pt x="6479" y="0"/>
                    </a:lnTo>
                    <a:lnTo>
                      <a:pt x="6479" y="0"/>
                    </a:lnTo>
                    <a:lnTo>
                      <a:pt x="6357" y="25"/>
                    </a:lnTo>
                    <a:lnTo>
                      <a:pt x="6235" y="49"/>
                    </a:lnTo>
                    <a:lnTo>
                      <a:pt x="6114" y="122"/>
                    </a:lnTo>
                    <a:lnTo>
                      <a:pt x="6016" y="195"/>
                    </a:lnTo>
                    <a:lnTo>
                      <a:pt x="5919" y="293"/>
                    </a:lnTo>
                    <a:lnTo>
                      <a:pt x="5846" y="390"/>
                    </a:lnTo>
                    <a:lnTo>
                      <a:pt x="5797" y="512"/>
                    </a:lnTo>
                    <a:lnTo>
                      <a:pt x="5773" y="634"/>
                    </a:lnTo>
                    <a:lnTo>
                      <a:pt x="5602" y="2070"/>
                    </a:lnTo>
                    <a:lnTo>
                      <a:pt x="5602" y="2070"/>
                    </a:lnTo>
                    <a:lnTo>
                      <a:pt x="5310" y="2168"/>
                    </a:lnTo>
                    <a:lnTo>
                      <a:pt x="5018" y="2290"/>
                    </a:lnTo>
                    <a:lnTo>
                      <a:pt x="4750" y="2411"/>
                    </a:lnTo>
                    <a:lnTo>
                      <a:pt x="4482" y="2558"/>
                    </a:lnTo>
                    <a:lnTo>
                      <a:pt x="3337" y="1656"/>
                    </a:lnTo>
                    <a:lnTo>
                      <a:pt x="3337" y="1656"/>
                    </a:lnTo>
                    <a:lnTo>
                      <a:pt x="3215" y="1583"/>
                    </a:lnTo>
                    <a:lnTo>
                      <a:pt x="3094" y="1535"/>
                    </a:lnTo>
                    <a:lnTo>
                      <a:pt x="2972" y="1510"/>
                    </a:lnTo>
                    <a:lnTo>
                      <a:pt x="2850" y="1510"/>
                    </a:lnTo>
                    <a:lnTo>
                      <a:pt x="2728" y="1510"/>
                    </a:lnTo>
                    <a:lnTo>
                      <a:pt x="2582" y="1559"/>
                    </a:lnTo>
                    <a:lnTo>
                      <a:pt x="2485" y="1632"/>
                    </a:lnTo>
                    <a:lnTo>
                      <a:pt x="2387" y="1705"/>
                    </a:lnTo>
                    <a:lnTo>
                      <a:pt x="1705" y="2387"/>
                    </a:lnTo>
                    <a:lnTo>
                      <a:pt x="1705" y="2387"/>
                    </a:lnTo>
                    <a:lnTo>
                      <a:pt x="1608" y="2485"/>
                    </a:lnTo>
                    <a:lnTo>
                      <a:pt x="1559" y="2606"/>
                    </a:lnTo>
                    <a:lnTo>
                      <a:pt x="1511" y="2728"/>
                    </a:lnTo>
                    <a:lnTo>
                      <a:pt x="1486" y="2850"/>
                    </a:lnTo>
                    <a:lnTo>
                      <a:pt x="1486" y="2996"/>
                    </a:lnTo>
                    <a:lnTo>
                      <a:pt x="1511" y="3118"/>
                    </a:lnTo>
                    <a:lnTo>
                      <a:pt x="1559" y="3240"/>
                    </a:lnTo>
                    <a:lnTo>
                      <a:pt x="1632" y="3337"/>
                    </a:lnTo>
                    <a:lnTo>
                      <a:pt x="2533" y="4482"/>
                    </a:lnTo>
                    <a:lnTo>
                      <a:pt x="2533" y="4482"/>
                    </a:lnTo>
                    <a:lnTo>
                      <a:pt x="2387" y="4750"/>
                    </a:lnTo>
                    <a:lnTo>
                      <a:pt x="2266" y="5042"/>
                    </a:lnTo>
                    <a:lnTo>
                      <a:pt x="2168" y="5334"/>
                    </a:lnTo>
                    <a:lnTo>
                      <a:pt x="2071" y="5626"/>
                    </a:lnTo>
                    <a:lnTo>
                      <a:pt x="634" y="5772"/>
                    </a:lnTo>
                    <a:lnTo>
                      <a:pt x="634" y="5772"/>
                    </a:lnTo>
                    <a:lnTo>
                      <a:pt x="512" y="5821"/>
                    </a:lnTo>
                    <a:lnTo>
                      <a:pt x="390" y="5870"/>
                    </a:lnTo>
                    <a:lnTo>
                      <a:pt x="268" y="5943"/>
                    </a:lnTo>
                    <a:lnTo>
                      <a:pt x="171" y="6016"/>
                    </a:lnTo>
                    <a:lnTo>
                      <a:pt x="98" y="6138"/>
                    </a:lnTo>
                    <a:lnTo>
                      <a:pt x="49" y="6235"/>
                    </a:lnTo>
                    <a:lnTo>
                      <a:pt x="1" y="6381"/>
                    </a:lnTo>
                    <a:lnTo>
                      <a:pt x="1" y="6503"/>
                    </a:lnTo>
                    <a:lnTo>
                      <a:pt x="1" y="7453"/>
                    </a:lnTo>
                    <a:lnTo>
                      <a:pt x="1" y="7453"/>
                    </a:lnTo>
                    <a:lnTo>
                      <a:pt x="1" y="7599"/>
                    </a:lnTo>
                    <a:lnTo>
                      <a:pt x="49" y="7721"/>
                    </a:lnTo>
                    <a:lnTo>
                      <a:pt x="98" y="7843"/>
                    </a:lnTo>
                    <a:lnTo>
                      <a:pt x="171" y="7940"/>
                    </a:lnTo>
                    <a:lnTo>
                      <a:pt x="268" y="8037"/>
                    </a:lnTo>
                    <a:lnTo>
                      <a:pt x="390" y="8111"/>
                    </a:lnTo>
                    <a:lnTo>
                      <a:pt x="512" y="8159"/>
                    </a:lnTo>
                    <a:lnTo>
                      <a:pt x="634" y="8184"/>
                    </a:lnTo>
                    <a:lnTo>
                      <a:pt x="2071" y="8354"/>
                    </a:lnTo>
                    <a:lnTo>
                      <a:pt x="2071" y="8354"/>
                    </a:lnTo>
                    <a:lnTo>
                      <a:pt x="2168" y="8646"/>
                    </a:lnTo>
                    <a:lnTo>
                      <a:pt x="2266" y="8914"/>
                    </a:lnTo>
                    <a:lnTo>
                      <a:pt x="2387" y="9206"/>
                    </a:lnTo>
                    <a:lnTo>
                      <a:pt x="2533" y="9474"/>
                    </a:lnTo>
                    <a:lnTo>
                      <a:pt x="1632" y="10619"/>
                    </a:lnTo>
                    <a:lnTo>
                      <a:pt x="1632" y="10619"/>
                    </a:lnTo>
                    <a:lnTo>
                      <a:pt x="1559" y="10741"/>
                    </a:lnTo>
                    <a:lnTo>
                      <a:pt x="1511" y="10863"/>
                    </a:lnTo>
                    <a:lnTo>
                      <a:pt x="1486" y="10984"/>
                    </a:lnTo>
                    <a:lnTo>
                      <a:pt x="1486" y="11106"/>
                    </a:lnTo>
                    <a:lnTo>
                      <a:pt x="1511" y="11228"/>
                    </a:lnTo>
                    <a:lnTo>
                      <a:pt x="1559" y="11350"/>
                    </a:lnTo>
                    <a:lnTo>
                      <a:pt x="1608" y="11472"/>
                    </a:lnTo>
                    <a:lnTo>
                      <a:pt x="1705" y="11569"/>
                    </a:lnTo>
                    <a:lnTo>
                      <a:pt x="2387" y="12251"/>
                    </a:lnTo>
                    <a:lnTo>
                      <a:pt x="2387" y="12251"/>
                    </a:lnTo>
                    <a:lnTo>
                      <a:pt x="2485" y="12348"/>
                    </a:lnTo>
                    <a:lnTo>
                      <a:pt x="2582" y="12397"/>
                    </a:lnTo>
                    <a:lnTo>
                      <a:pt x="2728" y="12446"/>
                    </a:lnTo>
                    <a:lnTo>
                      <a:pt x="2850" y="12470"/>
                    </a:lnTo>
                    <a:lnTo>
                      <a:pt x="2972" y="12470"/>
                    </a:lnTo>
                    <a:lnTo>
                      <a:pt x="3094" y="12421"/>
                    </a:lnTo>
                    <a:lnTo>
                      <a:pt x="3215" y="12373"/>
                    </a:lnTo>
                    <a:lnTo>
                      <a:pt x="3337" y="12324"/>
                    </a:lnTo>
                    <a:lnTo>
                      <a:pt x="4482" y="11423"/>
                    </a:lnTo>
                    <a:lnTo>
                      <a:pt x="4482" y="11423"/>
                    </a:lnTo>
                    <a:lnTo>
                      <a:pt x="4750" y="11545"/>
                    </a:lnTo>
                    <a:lnTo>
                      <a:pt x="5018" y="11691"/>
                    </a:lnTo>
                    <a:lnTo>
                      <a:pt x="5310" y="11788"/>
                    </a:lnTo>
                    <a:lnTo>
                      <a:pt x="5602" y="11886"/>
                    </a:lnTo>
                    <a:lnTo>
                      <a:pt x="5773" y="13322"/>
                    </a:lnTo>
                    <a:lnTo>
                      <a:pt x="5773" y="13322"/>
                    </a:lnTo>
                    <a:lnTo>
                      <a:pt x="5797" y="13444"/>
                    </a:lnTo>
                    <a:lnTo>
                      <a:pt x="5846" y="13566"/>
                    </a:lnTo>
                    <a:lnTo>
                      <a:pt x="5919" y="13688"/>
                    </a:lnTo>
                    <a:lnTo>
                      <a:pt x="6016" y="13785"/>
                    </a:lnTo>
                    <a:lnTo>
                      <a:pt x="6114" y="13858"/>
                    </a:lnTo>
                    <a:lnTo>
                      <a:pt x="6235" y="13907"/>
                    </a:lnTo>
                    <a:lnTo>
                      <a:pt x="6357" y="13956"/>
                    </a:lnTo>
                    <a:lnTo>
                      <a:pt x="6479" y="13956"/>
                    </a:lnTo>
                    <a:lnTo>
                      <a:pt x="7453" y="13956"/>
                    </a:lnTo>
                    <a:lnTo>
                      <a:pt x="7453" y="13956"/>
                    </a:lnTo>
                    <a:lnTo>
                      <a:pt x="7575" y="13956"/>
                    </a:lnTo>
                    <a:lnTo>
                      <a:pt x="7721" y="13907"/>
                    </a:lnTo>
                    <a:lnTo>
                      <a:pt x="7818" y="13858"/>
                    </a:lnTo>
                    <a:lnTo>
                      <a:pt x="7940" y="13785"/>
                    </a:lnTo>
                    <a:lnTo>
                      <a:pt x="8013" y="13688"/>
                    </a:lnTo>
                    <a:lnTo>
                      <a:pt x="8086" y="13566"/>
                    </a:lnTo>
                    <a:lnTo>
                      <a:pt x="8135" y="13444"/>
                    </a:lnTo>
                    <a:lnTo>
                      <a:pt x="8159" y="13322"/>
                    </a:lnTo>
                    <a:lnTo>
                      <a:pt x="8330" y="11886"/>
                    </a:lnTo>
                    <a:lnTo>
                      <a:pt x="8330" y="11886"/>
                    </a:lnTo>
                    <a:lnTo>
                      <a:pt x="8622" y="11788"/>
                    </a:lnTo>
                    <a:lnTo>
                      <a:pt x="8914" y="11691"/>
                    </a:lnTo>
                    <a:lnTo>
                      <a:pt x="9207" y="11545"/>
                    </a:lnTo>
                    <a:lnTo>
                      <a:pt x="9475" y="11423"/>
                    </a:lnTo>
                    <a:lnTo>
                      <a:pt x="10619" y="12324"/>
                    </a:lnTo>
                    <a:lnTo>
                      <a:pt x="10619" y="12324"/>
                    </a:lnTo>
                    <a:lnTo>
                      <a:pt x="10717" y="12373"/>
                    </a:lnTo>
                    <a:lnTo>
                      <a:pt x="10838" y="12421"/>
                    </a:lnTo>
                    <a:lnTo>
                      <a:pt x="10960" y="12470"/>
                    </a:lnTo>
                    <a:lnTo>
                      <a:pt x="11106" y="12470"/>
                    </a:lnTo>
                    <a:lnTo>
                      <a:pt x="11228" y="12446"/>
                    </a:lnTo>
                    <a:lnTo>
                      <a:pt x="11350" y="12397"/>
                    </a:lnTo>
                    <a:lnTo>
                      <a:pt x="11472" y="12348"/>
                    </a:lnTo>
                    <a:lnTo>
                      <a:pt x="11569" y="12251"/>
                    </a:lnTo>
                    <a:lnTo>
                      <a:pt x="12251" y="11569"/>
                    </a:lnTo>
                    <a:lnTo>
                      <a:pt x="12251" y="11569"/>
                    </a:lnTo>
                    <a:lnTo>
                      <a:pt x="12324" y="11472"/>
                    </a:lnTo>
                    <a:lnTo>
                      <a:pt x="12397" y="11350"/>
                    </a:lnTo>
                    <a:lnTo>
                      <a:pt x="12422" y="11228"/>
                    </a:lnTo>
                    <a:lnTo>
                      <a:pt x="12446" y="11106"/>
                    </a:lnTo>
                    <a:lnTo>
                      <a:pt x="12446" y="10984"/>
                    </a:lnTo>
                    <a:lnTo>
                      <a:pt x="12422" y="10863"/>
                    </a:lnTo>
                    <a:lnTo>
                      <a:pt x="12373" y="10741"/>
                    </a:lnTo>
                    <a:lnTo>
                      <a:pt x="12300" y="10619"/>
                    </a:lnTo>
                    <a:lnTo>
                      <a:pt x="11399" y="9474"/>
                    </a:lnTo>
                    <a:lnTo>
                      <a:pt x="11399" y="9474"/>
                    </a:lnTo>
                    <a:lnTo>
                      <a:pt x="11545" y="9206"/>
                    </a:lnTo>
                    <a:lnTo>
                      <a:pt x="11667" y="8914"/>
                    </a:lnTo>
                    <a:lnTo>
                      <a:pt x="11788" y="8646"/>
                    </a:lnTo>
                    <a:lnTo>
                      <a:pt x="11861" y="8354"/>
                    </a:lnTo>
                    <a:lnTo>
                      <a:pt x="13323" y="8184"/>
                    </a:lnTo>
                    <a:lnTo>
                      <a:pt x="13323" y="8184"/>
                    </a:lnTo>
                    <a:lnTo>
                      <a:pt x="13444" y="8159"/>
                    </a:lnTo>
                    <a:lnTo>
                      <a:pt x="13566" y="8111"/>
                    </a:lnTo>
                    <a:lnTo>
                      <a:pt x="13664" y="8037"/>
                    </a:lnTo>
                    <a:lnTo>
                      <a:pt x="13761" y="7940"/>
                    </a:lnTo>
                    <a:lnTo>
                      <a:pt x="13834" y="7843"/>
                    </a:lnTo>
                    <a:lnTo>
                      <a:pt x="13907" y="7721"/>
                    </a:lnTo>
                    <a:lnTo>
                      <a:pt x="13932" y="7599"/>
                    </a:lnTo>
                    <a:lnTo>
                      <a:pt x="13956" y="7453"/>
                    </a:lnTo>
                    <a:lnTo>
                      <a:pt x="13956" y="6503"/>
                    </a:lnTo>
                    <a:lnTo>
                      <a:pt x="13956" y="6503"/>
                    </a:lnTo>
                    <a:lnTo>
                      <a:pt x="13932" y="6381"/>
                    </a:lnTo>
                    <a:lnTo>
                      <a:pt x="13907" y="6235"/>
                    </a:lnTo>
                    <a:lnTo>
                      <a:pt x="13834" y="6138"/>
                    </a:lnTo>
                    <a:lnTo>
                      <a:pt x="13761" y="6016"/>
                    </a:lnTo>
                    <a:lnTo>
                      <a:pt x="13664" y="5943"/>
                    </a:lnTo>
                    <a:lnTo>
                      <a:pt x="13566" y="5870"/>
                    </a:lnTo>
                    <a:lnTo>
                      <a:pt x="13444" y="5821"/>
                    </a:lnTo>
                    <a:lnTo>
                      <a:pt x="13323" y="5772"/>
                    </a:lnTo>
                    <a:lnTo>
                      <a:pt x="13323" y="5772"/>
                    </a:lnTo>
                    <a:close/>
                    <a:moveTo>
                      <a:pt x="8573" y="8598"/>
                    </a:moveTo>
                    <a:lnTo>
                      <a:pt x="8573" y="8598"/>
                    </a:lnTo>
                    <a:lnTo>
                      <a:pt x="8403" y="8744"/>
                    </a:lnTo>
                    <a:lnTo>
                      <a:pt x="8232" y="8890"/>
                    </a:lnTo>
                    <a:lnTo>
                      <a:pt x="8038" y="8987"/>
                    </a:lnTo>
                    <a:lnTo>
                      <a:pt x="7818" y="9085"/>
                    </a:lnTo>
                    <a:lnTo>
                      <a:pt x="7624" y="9158"/>
                    </a:lnTo>
                    <a:lnTo>
                      <a:pt x="7404" y="9206"/>
                    </a:lnTo>
                    <a:lnTo>
                      <a:pt x="7185" y="9231"/>
                    </a:lnTo>
                    <a:lnTo>
                      <a:pt x="6966" y="9255"/>
                    </a:lnTo>
                    <a:lnTo>
                      <a:pt x="6747" y="9231"/>
                    </a:lnTo>
                    <a:lnTo>
                      <a:pt x="6528" y="9206"/>
                    </a:lnTo>
                    <a:lnTo>
                      <a:pt x="6333" y="9158"/>
                    </a:lnTo>
                    <a:lnTo>
                      <a:pt x="6114" y="9085"/>
                    </a:lnTo>
                    <a:lnTo>
                      <a:pt x="5919" y="8987"/>
                    </a:lnTo>
                    <a:lnTo>
                      <a:pt x="5724" y="8890"/>
                    </a:lnTo>
                    <a:lnTo>
                      <a:pt x="5529" y="8744"/>
                    </a:lnTo>
                    <a:lnTo>
                      <a:pt x="5359" y="8598"/>
                    </a:lnTo>
                    <a:lnTo>
                      <a:pt x="5359" y="8598"/>
                    </a:lnTo>
                    <a:lnTo>
                      <a:pt x="5212" y="8427"/>
                    </a:lnTo>
                    <a:lnTo>
                      <a:pt x="5066" y="8232"/>
                    </a:lnTo>
                    <a:lnTo>
                      <a:pt x="4969" y="8037"/>
                    </a:lnTo>
                    <a:lnTo>
                      <a:pt x="4871" y="7843"/>
                    </a:lnTo>
                    <a:lnTo>
                      <a:pt x="4798" y="7623"/>
                    </a:lnTo>
                    <a:lnTo>
                      <a:pt x="4750" y="7404"/>
                    </a:lnTo>
                    <a:lnTo>
                      <a:pt x="4701" y="7209"/>
                    </a:lnTo>
                    <a:lnTo>
                      <a:pt x="4701" y="6990"/>
                    </a:lnTo>
                    <a:lnTo>
                      <a:pt x="4701" y="6771"/>
                    </a:lnTo>
                    <a:lnTo>
                      <a:pt x="4750" y="6552"/>
                    </a:lnTo>
                    <a:lnTo>
                      <a:pt x="4798" y="6333"/>
                    </a:lnTo>
                    <a:lnTo>
                      <a:pt x="4871" y="6138"/>
                    </a:lnTo>
                    <a:lnTo>
                      <a:pt x="4969" y="5919"/>
                    </a:lnTo>
                    <a:lnTo>
                      <a:pt x="5066" y="5724"/>
                    </a:lnTo>
                    <a:lnTo>
                      <a:pt x="5212" y="5553"/>
                    </a:lnTo>
                    <a:lnTo>
                      <a:pt x="5359" y="5383"/>
                    </a:lnTo>
                    <a:lnTo>
                      <a:pt x="5359" y="5383"/>
                    </a:lnTo>
                    <a:lnTo>
                      <a:pt x="5529" y="5212"/>
                    </a:lnTo>
                    <a:lnTo>
                      <a:pt x="5724" y="5091"/>
                    </a:lnTo>
                    <a:lnTo>
                      <a:pt x="5919" y="4969"/>
                    </a:lnTo>
                    <a:lnTo>
                      <a:pt x="6114" y="4871"/>
                    </a:lnTo>
                    <a:lnTo>
                      <a:pt x="6333" y="4798"/>
                    </a:lnTo>
                    <a:lnTo>
                      <a:pt x="6528" y="4750"/>
                    </a:lnTo>
                    <a:lnTo>
                      <a:pt x="6747" y="4725"/>
                    </a:lnTo>
                    <a:lnTo>
                      <a:pt x="6966" y="4701"/>
                    </a:lnTo>
                    <a:lnTo>
                      <a:pt x="7185" y="4725"/>
                    </a:lnTo>
                    <a:lnTo>
                      <a:pt x="7404" y="4750"/>
                    </a:lnTo>
                    <a:lnTo>
                      <a:pt x="7624" y="4798"/>
                    </a:lnTo>
                    <a:lnTo>
                      <a:pt x="7818" y="4871"/>
                    </a:lnTo>
                    <a:lnTo>
                      <a:pt x="8038" y="4969"/>
                    </a:lnTo>
                    <a:lnTo>
                      <a:pt x="8232" y="5091"/>
                    </a:lnTo>
                    <a:lnTo>
                      <a:pt x="8403" y="5212"/>
                    </a:lnTo>
                    <a:lnTo>
                      <a:pt x="8573" y="5383"/>
                    </a:lnTo>
                    <a:lnTo>
                      <a:pt x="8573" y="5383"/>
                    </a:lnTo>
                    <a:lnTo>
                      <a:pt x="8744" y="5553"/>
                    </a:lnTo>
                    <a:lnTo>
                      <a:pt x="8866" y="5724"/>
                    </a:lnTo>
                    <a:lnTo>
                      <a:pt x="8987" y="5919"/>
                    </a:lnTo>
                    <a:lnTo>
                      <a:pt x="9085" y="6138"/>
                    </a:lnTo>
                    <a:lnTo>
                      <a:pt x="9158" y="6333"/>
                    </a:lnTo>
                    <a:lnTo>
                      <a:pt x="9207" y="6552"/>
                    </a:lnTo>
                    <a:lnTo>
                      <a:pt x="9231" y="6771"/>
                    </a:lnTo>
                    <a:lnTo>
                      <a:pt x="9231" y="6990"/>
                    </a:lnTo>
                    <a:lnTo>
                      <a:pt x="9231" y="7209"/>
                    </a:lnTo>
                    <a:lnTo>
                      <a:pt x="9207" y="7404"/>
                    </a:lnTo>
                    <a:lnTo>
                      <a:pt x="9158" y="7623"/>
                    </a:lnTo>
                    <a:lnTo>
                      <a:pt x="9085" y="7843"/>
                    </a:lnTo>
                    <a:lnTo>
                      <a:pt x="8987" y="8037"/>
                    </a:lnTo>
                    <a:lnTo>
                      <a:pt x="8866" y="8232"/>
                    </a:lnTo>
                    <a:lnTo>
                      <a:pt x="8744" y="8427"/>
                    </a:lnTo>
                    <a:lnTo>
                      <a:pt x="8573" y="8598"/>
                    </a:lnTo>
                    <a:lnTo>
                      <a:pt x="8573" y="8598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Google Shape;305;p31">
                <a:extLst>
                  <a:ext uri="{FF2B5EF4-FFF2-40B4-BE49-F238E27FC236}">
                    <a16:creationId xmlns:a16="http://schemas.microsoft.com/office/drawing/2014/main" id="{5C97CBF4-0559-B9A5-8B66-018CAB5BBF3B}"/>
                  </a:ext>
                </a:extLst>
              </p:cNvPr>
              <p:cNvSpPr/>
              <p:nvPr/>
            </p:nvSpPr>
            <p:spPr>
              <a:xfrm>
                <a:off x="707040" y="1928520"/>
                <a:ext cx="287640" cy="261000"/>
              </a:xfrm>
              <a:custGeom>
                <a:avLst/>
                <a:gdLst>
                  <a:gd name="textAreaLeft" fmla="*/ 0 w 287640"/>
                  <a:gd name="textAreaRight" fmla="*/ 288720 w 287640"/>
                  <a:gd name="textAreaTop" fmla="*/ 0 h 261000"/>
                  <a:gd name="textAreaBottom" fmla="*/ 262080 h 261000"/>
                </a:gdLst>
                <a:ahLst/>
                <a:cxnLst/>
                <a:rect l="textAreaLeft" t="textAreaTop" r="textAreaRight" b="textAreaBottom"/>
                <a:pathLst>
                  <a:path w="7941" h="7941" fill="none">
                    <a:moveTo>
                      <a:pt x="7258" y="2144"/>
                    </a:moveTo>
                    <a:lnTo>
                      <a:pt x="6138" y="2388"/>
                    </a:lnTo>
                    <a:lnTo>
                      <a:pt x="6138" y="2388"/>
                    </a:lnTo>
                    <a:lnTo>
                      <a:pt x="6016" y="2217"/>
                    </a:lnTo>
                    <a:lnTo>
                      <a:pt x="5870" y="2071"/>
                    </a:lnTo>
                    <a:lnTo>
                      <a:pt x="6260" y="975"/>
                    </a:lnTo>
                    <a:lnTo>
                      <a:pt x="6260" y="975"/>
                    </a:lnTo>
                    <a:lnTo>
                      <a:pt x="6284" y="902"/>
                    </a:lnTo>
                    <a:lnTo>
                      <a:pt x="6284" y="829"/>
                    </a:lnTo>
                    <a:lnTo>
                      <a:pt x="6260" y="683"/>
                    </a:lnTo>
                    <a:lnTo>
                      <a:pt x="6162" y="561"/>
                    </a:lnTo>
                    <a:lnTo>
                      <a:pt x="6114" y="488"/>
                    </a:lnTo>
                    <a:lnTo>
                      <a:pt x="6065" y="464"/>
                    </a:lnTo>
                    <a:lnTo>
                      <a:pt x="5553" y="196"/>
                    </a:lnTo>
                    <a:lnTo>
                      <a:pt x="5553" y="196"/>
                    </a:lnTo>
                    <a:lnTo>
                      <a:pt x="5480" y="171"/>
                    </a:lnTo>
                    <a:lnTo>
                      <a:pt x="5407" y="171"/>
                    </a:lnTo>
                    <a:lnTo>
                      <a:pt x="5261" y="171"/>
                    </a:lnTo>
                    <a:lnTo>
                      <a:pt x="5115" y="244"/>
                    </a:lnTo>
                    <a:lnTo>
                      <a:pt x="5066" y="293"/>
                    </a:lnTo>
                    <a:lnTo>
                      <a:pt x="5018" y="342"/>
                    </a:lnTo>
                    <a:lnTo>
                      <a:pt x="4384" y="1316"/>
                    </a:lnTo>
                    <a:lnTo>
                      <a:pt x="4384" y="1316"/>
                    </a:lnTo>
                    <a:lnTo>
                      <a:pt x="4165" y="1292"/>
                    </a:lnTo>
                    <a:lnTo>
                      <a:pt x="3970" y="1292"/>
                    </a:lnTo>
                    <a:lnTo>
                      <a:pt x="3483" y="244"/>
                    </a:lnTo>
                    <a:lnTo>
                      <a:pt x="3483" y="244"/>
                    </a:lnTo>
                    <a:lnTo>
                      <a:pt x="3435" y="171"/>
                    </a:lnTo>
                    <a:lnTo>
                      <a:pt x="3386" y="123"/>
                    </a:lnTo>
                    <a:lnTo>
                      <a:pt x="3264" y="50"/>
                    </a:lnTo>
                    <a:lnTo>
                      <a:pt x="3118" y="1"/>
                    </a:lnTo>
                    <a:lnTo>
                      <a:pt x="3045" y="1"/>
                    </a:lnTo>
                    <a:lnTo>
                      <a:pt x="2972" y="25"/>
                    </a:lnTo>
                    <a:lnTo>
                      <a:pt x="2436" y="196"/>
                    </a:lnTo>
                    <a:lnTo>
                      <a:pt x="2436" y="196"/>
                    </a:lnTo>
                    <a:lnTo>
                      <a:pt x="2363" y="220"/>
                    </a:lnTo>
                    <a:lnTo>
                      <a:pt x="2290" y="269"/>
                    </a:lnTo>
                    <a:lnTo>
                      <a:pt x="2192" y="391"/>
                    </a:lnTo>
                    <a:lnTo>
                      <a:pt x="2144" y="537"/>
                    </a:lnTo>
                    <a:lnTo>
                      <a:pt x="2144" y="610"/>
                    </a:lnTo>
                    <a:lnTo>
                      <a:pt x="2144" y="683"/>
                    </a:lnTo>
                    <a:lnTo>
                      <a:pt x="2387" y="1828"/>
                    </a:lnTo>
                    <a:lnTo>
                      <a:pt x="2387" y="1828"/>
                    </a:lnTo>
                    <a:lnTo>
                      <a:pt x="2217" y="1949"/>
                    </a:lnTo>
                    <a:lnTo>
                      <a:pt x="2071" y="2095"/>
                    </a:lnTo>
                    <a:lnTo>
                      <a:pt x="999" y="1681"/>
                    </a:lnTo>
                    <a:lnTo>
                      <a:pt x="999" y="1681"/>
                    </a:lnTo>
                    <a:lnTo>
                      <a:pt x="926" y="1681"/>
                    </a:lnTo>
                    <a:lnTo>
                      <a:pt x="829" y="1657"/>
                    </a:lnTo>
                    <a:lnTo>
                      <a:pt x="682" y="1706"/>
                    </a:lnTo>
                    <a:lnTo>
                      <a:pt x="561" y="1779"/>
                    </a:lnTo>
                    <a:lnTo>
                      <a:pt x="512" y="1828"/>
                    </a:lnTo>
                    <a:lnTo>
                      <a:pt x="463" y="1901"/>
                    </a:lnTo>
                    <a:lnTo>
                      <a:pt x="220" y="2388"/>
                    </a:lnTo>
                    <a:lnTo>
                      <a:pt x="220" y="2388"/>
                    </a:lnTo>
                    <a:lnTo>
                      <a:pt x="195" y="2461"/>
                    </a:lnTo>
                    <a:lnTo>
                      <a:pt x="171" y="2534"/>
                    </a:lnTo>
                    <a:lnTo>
                      <a:pt x="195" y="2704"/>
                    </a:lnTo>
                    <a:lnTo>
                      <a:pt x="244" y="2826"/>
                    </a:lnTo>
                    <a:lnTo>
                      <a:pt x="293" y="2899"/>
                    </a:lnTo>
                    <a:lnTo>
                      <a:pt x="366" y="2948"/>
                    </a:lnTo>
                    <a:lnTo>
                      <a:pt x="1340" y="3581"/>
                    </a:lnTo>
                    <a:lnTo>
                      <a:pt x="1340" y="3581"/>
                    </a:lnTo>
                    <a:lnTo>
                      <a:pt x="1316" y="3776"/>
                    </a:lnTo>
                    <a:lnTo>
                      <a:pt x="1291" y="3995"/>
                    </a:lnTo>
                    <a:lnTo>
                      <a:pt x="244" y="4482"/>
                    </a:lnTo>
                    <a:lnTo>
                      <a:pt x="244" y="4482"/>
                    </a:lnTo>
                    <a:lnTo>
                      <a:pt x="195" y="4507"/>
                    </a:lnTo>
                    <a:lnTo>
                      <a:pt x="122" y="4555"/>
                    </a:lnTo>
                    <a:lnTo>
                      <a:pt x="49" y="4701"/>
                    </a:lnTo>
                    <a:lnTo>
                      <a:pt x="0" y="4848"/>
                    </a:lnTo>
                    <a:lnTo>
                      <a:pt x="25" y="4921"/>
                    </a:lnTo>
                    <a:lnTo>
                      <a:pt x="25" y="4994"/>
                    </a:lnTo>
                    <a:lnTo>
                      <a:pt x="220" y="5530"/>
                    </a:lnTo>
                    <a:lnTo>
                      <a:pt x="220" y="5530"/>
                    </a:lnTo>
                    <a:lnTo>
                      <a:pt x="244" y="5578"/>
                    </a:lnTo>
                    <a:lnTo>
                      <a:pt x="293" y="5651"/>
                    </a:lnTo>
                    <a:lnTo>
                      <a:pt x="390" y="5749"/>
                    </a:lnTo>
                    <a:lnTo>
                      <a:pt x="536" y="5797"/>
                    </a:lnTo>
                    <a:lnTo>
                      <a:pt x="609" y="5797"/>
                    </a:lnTo>
                    <a:lnTo>
                      <a:pt x="682" y="5797"/>
                    </a:lnTo>
                    <a:lnTo>
                      <a:pt x="1827" y="5554"/>
                    </a:lnTo>
                    <a:lnTo>
                      <a:pt x="1827" y="5554"/>
                    </a:lnTo>
                    <a:lnTo>
                      <a:pt x="1949" y="5724"/>
                    </a:lnTo>
                    <a:lnTo>
                      <a:pt x="2095" y="5870"/>
                    </a:lnTo>
                    <a:lnTo>
                      <a:pt x="1705" y="6966"/>
                    </a:lnTo>
                    <a:lnTo>
                      <a:pt x="1705" y="6966"/>
                    </a:lnTo>
                    <a:lnTo>
                      <a:pt x="1681" y="7040"/>
                    </a:lnTo>
                    <a:lnTo>
                      <a:pt x="1681" y="7113"/>
                    </a:lnTo>
                    <a:lnTo>
                      <a:pt x="1705" y="7259"/>
                    </a:lnTo>
                    <a:lnTo>
                      <a:pt x="1778" y="7380"/>
                    </a:lnTo>
                    <a:lnTo>
                      <a:pt x="1851" y="7429"/>
                    </a:lnTo>
                    <a:lnTo>
                      <a:pt x="1900" y="7478"/>
                    </a:lnTo>
                    <a:lnTo>
                      <a:pt x="2412" y="7721"/>
                    </a:lnTo>
                    <a:lnTo>
                      <a:pt x="2412" y="7721"/>
                    </a:lnTo>
                    <a:lnTo>
                      <a:pt x="2485" y="7770"/>
                    </a:lnTo>
                    <a:lnTo>
                      <a:pt x="2558" y="7770"/>
                    </a:lnTo>
                    <a:lnTo>
                      <a:pt x="2704" y="7770"/>
                    </a:lnTo>
                    <a:lnTo>
                      <a:pt x="2850" y="7697"/>
                    </a:lnTo>
                    <a:lnTo>
                      <a:pt x="2899" y="7648"/>
                    </a:lnTo>
                    <a:lnTo>
                      <a:pt x="2947" y="7600"/>
                    </a:lnTo>
                    <a:lnTo>
                      <a:pt x="3581" y="6625"/>
                    </a:lnTo>
                    <a:lnTo>
                      <a:pt x="3581" y="6625"/>
                    </a:lnTo>
                    <a:lnTo>
                      <a:pt x="3800" y="6650"/>
                    </a:lnTo>
                    <a:lnTo>
                      <a:pt x="3995" y="6650"/>
                    </a:lnTo>
                    <a:lnTo>
                      <a:pt x="4482" y="7697"/>
                    </a:lnTo>
                    <a:lnTo>
                      <a:pt x="4482" y="7697"/>
                    </a:lnTo>
                    <a:lnTo>
                      <a:pt x="4531" y="7770"/>
                    </a:lnTo>
                    <a:lnTo>
                      <a:pt x="4579" y="7819"/>
                    </a:lnTo>
                    <a:lnTo>
                      <a:pt x="4701" y="7892"/>
                    </a:lnTo>
                    <a:lnTo>
                      <a:pt x="4847" y="7941"/>
                    </a:lnTo>
                    <a:lnTo>
                      <a:pt x="4920" y="7941"/>
                    </a:lnTo>
                    <a:lnTo>
                      <a:pt x="4993" y="7916"/>
                    </a:lnTo>
                    <a:lnTo>
                      <a:pt x="5529" y="7746"/>
                    </a:lnTo>
                    <a:lnTo>
                      <a:pt x="5529" y="7746"/>
                    </a:lnTo>
                    <a:lnTo>
                      <a:pt x="5602" y="7721"/>
                    </a:lnTo>
                    <a:lnTo>
                      <a:pt x="5651" y="7673"/>
                    </a:lnTo>
                    <a:lnTo>
                      <a:pt x="5748" y="7551"/>
                    </a:lnTo>
                    <a:lnTo>
                      <a:pt x="5821" y="7405"/>
                    </a:lnTo>
                    <a:lnTo>
                      <a:pt x="5821" y="7332"/>
                    </a:lnTo>
                    <a:lnTo>
                      <a:pt x="5821" y="7259"/>
                    </a:lnTo>
                    <a:lnTo>
                      <a:pt x="5578" y="6114"/>
                    </a:lnTo>
                    <a:lnTo>
                      <a:pt x="5578" y="6114"/>
                    </a:lnTo>
                    <a:lnTo>
                      <a:pt x="5724" y="5992"/>
                    </a:lnTo>
                    <a:lnTo>
                      <a:pt x="5894" y="5846"/>
                    </a:lnTo>
                    <a:lnTo>
                      <a:pt x="6966" y="6260"/>
                    </a:lnTo>
                    <a:lnTo>
                      <a:pt x="6966" y="6260"/>
                    </a:lnTo>
                    <a:lnTo>
                      <a:pt x="7039" y="6260"/>
                    </a:lnTo>
                    <a:lnTo>
                      <a:pt x="7112" y="6285"/>
                    </a:lnTo>
                    <a:lnTo>
                      <a:pt x="7258" y="6236"/>
                    </a:lnTo>
                    <a:lnTo>
                      <a:pt x="7404" y="6163"/>
                    </a:lnTo>
                    <a:lnTo>
                      <a:pt x="7453" y="6114"/>
                    </a:lnTo>
                    <a:lnTo>
                      <a:pt x="7502" y="6041"/>
                    </a:lnTo>
                    <a:lnTo>
                      <a:pt x="7745" y="5530"/>
                    </a:lnTo>
                    <a:lnTo>
                      <a:pt x="7745" y="5530"/>
                    </a:lnTo>
                    <a:lnTo>
                      <a:pt x="7770" y="5481"/>
                    </a:lnTo>
                    <a:lnTo>
                      <a:pt x="7794" y="5383"/>
                    </a:lnTo>
                    <a:lnTo>
                      <a:pt x="7770" y="5237"/>
                    </a:lnTo>
                    <a:lnTo>
                      <a:pt x="7697" y="5115"/>
                    </a:lnTo>
                    <a:lnTo>
                      <a:pt x="7648" y="5042"/>
                    </a:lnTo>
                    <a:lnTo>
                      <a:pt x="7599" y="4994"/>
                    </a:lnTo>
                    <a:lnTo>
                      <a:pt x="6625" y="4360"/>
                    </a:lnTo>
                    <a:lnTo>
                      <a:pt x="6625" y="4360"/>
                    </a:lnTo>
                    <a:lnTo>
                      <a:pt x="6649" y="4166"/>
                    </a:lnTo>
                    <a:lnTo>
                      <a:pt x="6649" y="3946"/>
                    </a:lnTo>
                    <a:lnTo>
                      <a:pt x="7697" y="3459"/>
                    </a:lnTo>
                    <a:lnTo>
                      <a:pt x="7697" y="3459"/>
                    </a:lnTo>
                    <a:lnTo>
                      <a:pt x="7770" y="3435"/>
                    </a:lnTo>
                    <a:lnTo>
                      <a:pt x="7843" y="3386"/>
                    </a:lnTo>
                    <a:lnTo>
                      <a:pt x="7916" y="3240"/>
                    </a:lnTo>
                    <a:lnTo>
                      <a:pt x="7940" y="3094"/>
                    </a:lnTo>
                    <a:lnTo>
                      <a:pt x="7940" y="3021"/>
                    </a:lnTo>
                    <a:lnTo>
                      <a:pt x="7940" y="2948"/>
                    </a:lnTo>
                    <a:lnTo>
                      <a:pt x="7745" y="2412"/>
                    </a:lnTo>
                    <a:lnTo>
                      <a:pt x="7745" y="2412"/>
                    </a:lnTo>
                    <a:lnTo>
                      <a:pt x="7721" y="2339"/>
                    </a:lnTo>
                    <a:lnTo>
                      <a:pt x="7672" y="2290"/>
                    </a:lnTo>
                    <a:lnTo>
                      <a:pt x="7551" y="2193"/>
                    </a:lnTo>
                    <a:lnTo>
                      <a:pt x="7429" y="2144"/>
                    </a:lnTo>
                    <a:lnTo>
                      <a:pt x="7356" y="2144"/>
                    </a:lnTo>
                    <a:lnTo>
                      <a:pt x="7258" y="2144"/>
                    </a:lnTo>
                    <a:lnTo>
                      <a:pt x="7258" y="2144"/>
                    </a:lnTo>
                    <a:close/>
                    <a:moveTo>
                      <a:pt x="5480" y="4726"/>
                    </a:moveTo>
                    <a:lnTo>
                      <a:pt x="5480" y="4726"/>
                    </a:lnTo>
                    <a:lnTo>
                      <a:pt x="5383" y="4872"/>
                    </a:lnTo>
                    <a:lnTo>
                      <a:pt x="5286" y="4994"/>
                    </a:lnTo>
                    <a:lnTo>
                      <a:pt x="5188" y="5140"/>
                    </a:lnTo>
                    <a:lnTo>
                      <a:pt x="5066" y="5237"/>
                    </a:lnTo>
                    <a:lnTo>
                      <a:pt x="4945" y="5335"/>
                    </a:lnTo>
                    <a:lnTo>
                      <a:pt x="4798" y="5432"/>
                    </a:lnTo>
                    <a:lnTo>
                      <a:pt x="4652" y="5505"/>
                    </a:lnTo>
                    <a:lnTo>
                      <a:pt x="4506" y="5554"/>
                    </a:lnTo>
                    <a:lnTo>
                      <a:pt x="4360" y="5603"/>
                    </a:lnTo>
                    <a:lnTo>
                      <a:pt x="4190" y="5627"/>
                    </a:lnTo>
                    <a:lnTo>
                      <a:pt x="4043" y="5651"/>
                    </a:lnTo>
                    <a:lnTo>
                      <a:pt x="3873" y="5627"/>
                    </a:lnTo>
                    <a:lnTo>
                      <a:pt x="3702" y="5627"/>
                    </a:lnTo>
                    <a:lnTo>
                      <a:pt x="3556" y="5578"/>
                    </a:lnTo>
                    <a:lnTo>
                      <a:pt x="3386" y="5530"/>
                    </a:lnTo>
                    <a:lnTo>
                      <a:pt x="3240" y="5456"/>
                    </a:lnTo>
                    <a:lnTo>
                      <a:pt x="3240" y="5456"/>
                    </a:lnTo>
                    <a:lnTo>
                      <a:pt x="3094" y="5383"/>
                    </a:lnTo>
                    <a:lnTo>
                      <a:pt x="2947" y="5286"/>
                    </a:lnTo>
                    <a:lnTo>
                      <a:pt x="2826" y="5164"/>
                    </a:lnTo>
                    <a:lnTo>
                      <a:pt x="2704" y="5067"/>
                    </a:lnTo>
                    <a:lnTo>
                      <a:pt x="2606" y="4921"/>
                    </a:lnTo>
                    <a:lnTo>
                      <a:pt x="2533" y="4799"/>
                    </a:lnTo>
                    <a:lnTo>
                      <a:pt x="2460" y="4653"/>
                    </a:lnTo>
                    <a:lnTo>
                      <a:pt x="2387" y="4507"/>
                    </a:lnTo>
                    <a:lnTo>
                      <a:pt x="2363" y="4336"/>
                    </a:lnTo>
                    <a:lnTo>
                      <a:pt x="2314" y="4190"/>
                    </a:lnTo>
                    <a:lnTo>
                      <a:pt x="2314" y="4020"/>
                    </a:lnTo>
                    <a:lnTo>
                      <a:pt x="2314" y="3873"/>
                    </a:lnTo>
                    <a:lnTo>
                      <a:pt x="2339" y="3703"/>
                    </a:lnTo>
                    <a:lnTo>
                      <a:pt x="2363" y="3532"/>
                    </a:lnTo>
                    <a:lnTo>
                      <a:pt x="2412" y="3386"/>
                    </a:lnTo>
                    <a:lnTo>
                      <a:pt x="2485" y="3216"/>
                    </a:lnTo>
                    <a:lnTo>
                      <a:pt x="2485" y="3216"/>
                    </a:lnTo>
                    <a:lnTo>
                      <a:pt x="2582" y="3070"/>
                    </a:lnTo>
                    <a:lnTo>
                      <a:pt x="2680" y="2948"/>
                    </a:lnTo>
                    <a:lnTo>
                      <a:pt x="2777" y="2802"/>
                    </a:lnTo>
                    <a:lnTo>
                      <a:pt x="2899" y="2704"/>
                    </a:lnTo>
                    <a:lnTo>
                      <a:pt x="3020" y="2607"/>
                    </a:lnTo>
                    <a:lnTo>
                      <a:pt x="3167" y="2509"/>
                    </a:lnTo>
                    <a:lnTo>
                      <a:pt x="3313" y="2436"/>
                    </a:lnTo>
                    <a:lnTo>
                      <a:pt x="3459" y="2388"/>
                    </a:lnTo>
                    <a:lnTo>
                      <a:pt x="3605" y="2339"/>
                    </a:lnTo>
                    <a:lnTo>
                      <a:pt x="3775" y="2315"/>
                    </a:lnTo>
                    <a:lnTo>
                      <a:pt x="3922" y="2290"/>
                    </a:lnTo>
                    <a:lnTo>
                      <a:pt x="4092" y="2315"/>
                    </a:lnTo>
                    <a:lnTo>
                      <a:pt x="4263" y="2315"/>
                    </a:lnTo>
                    <a:lnTo>
                      <a:pt x="4409" y="2363"/>
                    </a:lnTo>
                    <a:lnTo>
                      <a:pt x="4579" y="2412"/>
                    </a:lnTo>
                    <a:lnTo>
                      <a:pt x="4725" y="2485"/>
                    </a:lnTo>
                    <a:lnTo>
                      <a:pt x="4725" y="2485"/>
                    </a:lnTo>
                    <a:lnTo>
                      <a:pt x="4871" y="2558"/>
                    </a:lnTo>
                    <a:lnTo>
                      <a:pt x="5018" y="2656"/>
                    </a:lnTo>
                    <a:lnTo>
                      <a:pt x="5139" y="2777"/>
                    </a:lnTo>
                    <a:lnTo>
                      <a:pt x="5261" y="2875"/>
                    </a:lnTo>
                    <a:lnTo>
                      <a:pt x="5359" y="3021"/>
                    </a:lnTo>
                    <a:lnTo>
                      <a:pt x="5432" y="3143"/>
                    </a:lnTo>
                    <a:lnTo>
                      <a:pt x="5505" y="3289"/>
                    </a:lnTo>
                    <a:lnTo>
                      <a:pt x="5578" y="3435"/>
                    </a:lnTo>
                    <a:lnTo>
                      <a:pt x="5602" y="3605"/>
                    </a:lnTo>
                    <a:lnTo>
                      <a:pt x="5626" y="3752"/>
                    </a:lnTo>
                    <a:lnTo>
                      <a:pt x="5651" y="3922"/>
                    </a:lnTo>
                    <a:lnTo>
                      <a:pt x="5651" y="4068"/>
                    </a:lnTo>
                    <a:lnTo>
                      <a:pt x="5626" y="4239"/>
                    </a:lnTo>
                    <a:lnTo>
                      <a:pt x="5602" y="4409"/>
                    </a:lnTo>
                    <a:lnTo>
                      <a:pt x="5553" y="4555"/>
                    </a:lnTo>
                    <a:lnTo>
                      <a:pt x="5480" y="4726"/>
                    </a:lnTo>
                    <a:lnTo>
                      <a:pt x="5480" y="4726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9" name="Google Shape;306;p31">
              <a:extLst>
                <a:ext uri="{FF2B5EF4-FFF2-40B4-BE49-F238E27FC236}">
                  <a16:creationId xmlns:a16="http://schemas.microsoft.com/office/drawing/2014/main" id="{11086511-22C0-04DE-C7C9-803AEF60884A}"/>
                </a:ext>
              </a:extLst>
            </p:cNvPr>
            <p:cNvGrpSpPr/>
            <p:nvPr/>
          </p:nvGrpSpPr>
          <p:grpSpPr>
            <a:xfrm>
              <a:off x="3013328" y="3951626"/>
              <a:ext cx="240545" cy="338292"/>
              <a:chOff x="451080" y="3729240"/>
              <a:chExt cx="293040" cy="407160"/>
            </a:xfrm>
          </p:grpSpPr>
          <p:sp>
            <p:nvSpPr>
              <p:cNvPr id="40" name="Google Shape;307;p31">
                <a:extLst>
                  <a:ext uri="{FF2B5EF4-FFF2-40B4-BE49-F238E27FC236}">
                    <a16:creationId xmlns:a16="http://schemas.microsoft.com/office/drawing/2014/main" id="{70A761D1-E381-74D2-08F2-46DD7310E54A}"/>
                  </a:ext>
                </a:extLst>
              </p:cNvPr>
              <p:cNvSpPr/>
              <p:nvPr/>
            </p:nvSpPr>
            <p:spPr>
              <a:xfrm>
                <a:off x="539640" y="4084920"/>
                <a:ext cx="115920" cy="21600"/>
              </a:xfrm>
              <a:custGeom>
                <a:avLst/>
                <a:gdLst>
                  <a:gd name="textAreaLeft" fmla="*/ 0 w 115920"/>
                  <a:gd name="textAreaRight" fmla="*/ 117000 w 115920"/>
                  <a:gd name="textAreaTop" fmla="*/ 0 h 21600"/>
                  <a:gd name="textAreaBottom" fmla="*/ 22680 h 21600"/>
                </a:gdLst>
                <a:ahLst/>
                <a:cxnLst/>
                <a:rect l="textAreaLeft" t="textAreaTop" r="textAreaRight" b="textAreaBottom"/>
                <a:pathLst>
                  <a:path w="4092" h="902" fill="none">
                    <a:moveTo>
                      <a:pt x="4092" y="902"/>
                    </a:moveTo>
                    <a:lnTo>
                      <a:pt x="4092" y="1"/>
                    </a:lnTo>
                    <a:lnTo>
                      <a:pt x="0" y="1"/>
                    </a:lnTo>
                    <a:lnTo>
                      <a:pt x="0" y="902"/>
                    </a:lnTo>
                    <a:lnTo>
                      <a:pt x="4092" y="902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1160" rIns="90000" bIns="111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Google Shape;308;p31">
                <a:extLst>
                  <a:ext uri="{FF2B5EF4-FFF2-40B4-BE49-F238E27FC236}">
                    <a16:creationId xmlns:a16="http://schemas.microsoft.com/office/drawing/2014/main" id="{ECE1A1D7-E75B-3501-F94C-9F9050868A42}"/>
                  </a:ext>
                </a:extLst>
              </p:cNvPr>
              <p:cNvSpPr/>
              <p:nvPr/>
            </p:nvSpPr>
            <p:spPr>
              <a:xfrm>
                <a:off x="539640" y="4061880"/>
                <a:ext cx="115920" cy="21600"/>
              </a:xfrm>
              <a:custGeom>
                <a:avLst/>
                <a:gdLst>
                  <a:gd name="textAreaLeft" fmla="*/ 0 w 115920"/>
                  <a:gd name="textAreaRight" fmla="*/ 117000 w 115920"/>
                  <a:gd name="textAreaTop" fmla="*/ 0 h 21600"/>
                  <a:gd name="textAreaBottom" fmla="*/ 22680 h 21600"/>
                </a:gdLst>
                <a:ahLst/>
                <a:cxnLst/>
                <a:rect l="textAreaLeft" t="textAreaTop" r="textAreaRight" b="textAreaBottom"/>
                <a:pathLst>
                  <a:path w="4092" h="902" fill="none">
                    <a:moveTo>
                      <a:pt x="4092" y="901"/>
                    </a:moveTo>
                    <a:lnTo>
                      <a:pt x="4092" y="0"/>
                    </a:lnTo>
                    <a:lnTo>
                      <a:pt x="0" y="0"/>
                    </a:lnTo>
                    <a:lnTo>
                      <a:pt x="0" y="901"/>
                    </a:lnTo>
                    <a:lnTo>
                      <a:pt x="4092" y="901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1160" rIns="90000" bIns="111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2" name="Google Shape;309;p31">
                <a:extLst>
                  <a:ext uri="{FF2B5EF4-FFF2-40B4-BE49-F238E27FC236}">
                    <a16:creationId xmlns:a16="http://schemas.microsoft.com/office/drawing/2014/main" id="{AC7BCF07-E394-3115-ECAA-7A1CE83628B1}"/>
                  </a:ext>
                </a:extLst>
              </p:cNvPr>
              <p:cNvSpPr/>
              <p:nvPr/>
            </p:nvSpPr>
            <p:spPr>
              <a:xfrm>
                <a:off x="539640" y="4107600"/>
                <a:ext cx="115920" cy="28800"/>
              </a:xfrm>
              <a:custGeom>
                <a:avLst/>
                <a:gdLst>
                  <a:gd name="textAreaLeft" fmla="*/ 0 w 115920"/>
                  <a:gd name="textAreaRight" fmla="*/ 117000 w 115920"/>
                  <a:gd name="textAreaTop" fmla="*/ 0 h 28800"/>
                  <a:gd name="textAreaBottom" fmla="*/ 29880 h 28800"/>
                </a:gdLst>
                <a:ahLst/>
                <a:cxnLst/>
                <a:rect l="textAreaLeft" t="textAreaTop" r="textAreaRight" b="textAreaBottom"/>
                <a:pathLst>
                  <a:path w="4092" h="1195" fill="none">
                    <a:moveTo>
                      <a:pt x="0" y="1"/>
                    </a:moveTo>
                    <a:lnTo>
                      <a:pt x="0" y="171"/>
                    </a:lnTo>
                    <a:lnTo>
                      <a:pt x="0" y="171"/>
                    </a:lnTo>
                    <a:lnTo>
                      <a:pt x="24" y="318"/>
                    </a:lnTo>
                    <a:lnTo>
                      <a:pt x="98" y="464"/>
                    </a:lnTo>
                    <a:lnTo>
                      <a:pt x="195" y="585"/>
                    </a:lnTo>
                    <a:lnTo>
                      <a:pt x="341" y="659"/>
                    </a:lnTo>
                    <a:lnTo>
                      <a:pt x="1875" y="1170"/>
                    </a:lnTo>
                    <a:lnTo>
                      <a:pt x="1875" y="1170"/>
                    </a:lnTo>
                    <a:lnTo>
                      <a:pt x="2046" y="1194"/>
                    </a:lnTo>
                    <a:lnTo>
                      <a:pt x="2046" y="1194"/>
                    </a:lnTo>
                    <a:lnTo>
                      <a:pt x="2216" y="1170"/>
                    </a:lnTo>
                    <a:lnTo>
                      <a:pt x="3751" y="659"/>
                    </a:lnTo>
                    <a:lnTo>
                      <a:pt x="3751" y="659"/>
                    </a:lnTo>
                    <a:lnTo>
                      <a:pt x="3897" y="585"/>
                    </a:lnTo>
                    <a:lnTo>
                      <a:pt x="3994" y="464"/>
                    </a:lnTo>
                    <a:lnTo>
                      <a:pt x="4067" y="318"/>
                    </a:lnTo>
                    <a:lnTo>
                      <a:pt x="4092" y="171"/>
                    </a:lnTo>
                    <a:lnTo>
                      <a:pt x="4092" y="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14760" rIns="90000" bIns="147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Google Shape;310;p31">
                <a:extLst>
                  <a:ext uri="{FF2B5EF4-FFF2-40B4-BE49-F238E27FC236}">
                    <a16:creationId xmlns:a16="http://schemas.microsoft.com/office/drawing/2014/main" id="{A01CE9DA-B219-1705-68D7-E7AAC74C2BA0}"/>
                  </a:ext>
                </a:extLst>
              </p:cNvPr>
              <p:cNvSpPr/>
              <p:nvPr/>
            </p:nvSpPr>
            <p:spPr>
              <a:xfrm>
                <a:off x="527040" y="3870360"/>
                <a:ext cx="39240" cy="165960"/>
              </a:xfrm>
              <a:custGeom>
                <a:avLst/>
                <a:gdLst>
                  <a:gd name="textAreaLeft" fmla="*/ 0 w 39240"/>
                  <a:gd name="textAreaRight" fmla="*/ 40320 w 39240"/>
                  <a:gd name="textAreaTop" fmla="*/ 0 h 165960"/>
                  <a:gd name="textAreaBottom" fmla="*/ 167040 h 165960"/>
                </a:gdLst>
                <a:ahLst/>
                <a:cxnLst/>
                <a:rect l="textAreaLeft" t="textAreaTop" r="textAreaRight" b="textAreaBottom"/>
                <a:pathLst>
                  <a:path w="1414" h="6675" fill="none">
                    <a:moveTo>
                      <a:pt x="1413" y="6674"/>
                    </a:moveTo>
                    <a:lnTo>
                      <a:pt x="1413" y="6674"/>
                    </a:lnTo>
                    <a:lnTo>
                      <a:pt x="585" y="2850"/>
                    </a:lnTo>
                    <a:lnTo>
                      <a:pt x="1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83520" rIns="90000" bIns="8352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Google Shape;311;p31">
                <a:extLst>
                  <a:ext uri="{FF2B5EF4-FFF2-40B4-BE49-F238E27FC236}">
                    <a16:creationId xmlns:a16="http://schemas.microsoft.com/office/drawing/2014/main" id="{97B44661-E198-59E8-28A1-0674D341E87A}"/>
                  </a:ext>
                </a:extLst>
              </p:cNvPr>
              <p:cNvSpPr/>
              <p:nvPr/>
            </p:nvSpPr>
            <p:spPr>
              <a:xfrm>
                <a:off x="451080" y="3729240"/>
                <a:ext cx="293040" cy="307080"/>
              </a:xfrm>
              <a:custGeom>
                <a:avLst/>
                <a:gdLst>
                  <a:gd name="textAreaLeft" fmla="*/ 0 w 293040"/>
                  <a:gd name="textAreaRight" fmla="*/ 294120 w 293040"/>
                  <a:gd name="textAreaTop" fmla="*/ 0 h 307080"/>
                  <a:gd name="textAreaBottom" fmla="*/ 308160 h 307080"/>
                </a:gdLst>
                <a:ahLst/>
                <a:cxnLst/>
                <a:rect l="textAreaLeft" t="textAreaTop" r="textAreaRight" b="textAreaBottom"/>
                <a:pathLst>
                  <a:path w="10278" h="12301" fill="none">
                    <a:moveTo>
                      <a:pt x="7185" y="12300"/>
                    </a:moveTo>
                    <a:lnTo>
                      <a:pt x="7185" y="12300"/>
                    </a:lnTo>
                    <a:lnTo>
                      <a:pt x="7307" y="11764"/>
                    </a:lnTo>
                    <a:lnTo>
                      <a:pt x="7477" y="11253"/>
                    </a:lnTo>
                    <a:lnTo>
                      <a:pt x="7672" y="10766"/>
                    </a:lnTo>
                    <a:lnTo>
                      <a:pt x="7891" y="10327"/>
                    </a:lnTo>
                    <a:lnTo>
                      <a:pt x="8135" y="9913"/>
                    </a:lnTo>
                    <a:lnTo>
                      <a:pt x="8378" y="9499"/>
                    </a:lnTo>
                    <a:lnTo>
                      <a:pt x="8914" y="8720"/>
                    </a:lnTo>
                    <a:lnTo>
                      <a:pt x="9182" y="8330"/>
                    </a:lnTo>
                    <a:lnTo>
                      <a:pt x="9425" y="7941"/>
                    </a:lnTo>
                    <a:lnTo>
                      <a:pt x="9645" y="7551"/>
                    </a:lnTo>
                    <a:lnTo>
                      <a:pt x="9864" y="7113"/>
                    </a:lnTo>
                    <a:lnTo>
                      <a:pt x="10034" y="6674"/>
                    </a:lnTo>
                    <a:lnTo>
                      <a:pt x="10156" y="6187"/>
                    </a:lnTo>
                    <a:lnTo>
                      <a:pt x="10229" y="5676"/>
                    </a:lnTo>
                    <a:lnTo>
                      <a:pt x="10253" y="5408"/>
                    </a:lnTo>
                    <a:lnTo>
                      <a:pt x="10278" y="5140"/>
                    </a:lnTo>
                    <a:lnTo>
                      <a:pt x="10278" y="5140"/>
                    </a:lnTo>
                    <a:lnTo>
                      <a:pt x="10229" y="4604"/>
                    </a:lnTo>
                    <a:lnTo>
                      <a:pt x="10156" y="4093"/>
                    </a:lnTo>
                    <a:lnTo>
                      <a:pt x="10034" y="3605"/>
                    </a:lnTo>
                    <a:lnTo>
                      <a:pt x="9864" y="3143"/>
                    </a:lnTo>
                    <a:lnTo>
                      <a:pt x="9645" y="2680"/>
                    </a:lnTo>
                    <a:lnTo>
                      <a:pt x="9401" y="2266"/>
                    </a:lnTo>
                    <a:lnTo>
                      <a:pt x="9084" y="1876"/>
                    </a:lnTo>
                    <a:lnTo>
                      <a:pt x="8768" y="1511"/>
                    </a:lnTo>
                    <a:lnTo>
                      <a:pt x="8402" y="1170"/>
                    </a:lnTo>
                    <a:lnTo>
                      <a:pt x="8013" y="878"/>
                    </a:lnTo>
                    <a:lnTo>
                      <a:pt x="7574" y="634"/>
                    </a:lnTo>
                    <a:lnTo>
                      <a:pt x="7136" y="415"/>
                    </a:lnTo>
                    <a:lnTo>
                      <a:pt x="6673" y="244"/>
                    </a:lnTo>
                    <a:lnTo>
                      <a:pt x="6162" y="98"/>
                    </a:lnTo>
                    <a:lnTo>
                      <a:pt x="5675" y="25"/>
                    </a:lnTo>
                    <a:lnTo>
                      <a:pt x="5139" y="1"/>
                    </a:lnTo>
                    <a:lnTo>
                      <a:pt x="5139" y="1"/>
                    </a:lnTo>
                    <a:lnTo>
                      <a:pt x="4603" y="25"/>
                    </a:lnTo>
                    <a:lnTo>
                      <a:pt x="4116" y="98"/>
                    </a:lnTo>
                    <a:lnTo>
                      <a:pt x="3605" y="244"/>
                    </a:lnTo>
                    <a:lnTo>
                      <a:pt x="3142" y="415"/>
                    </a:lnTo>
                    <a:lnTo>
                      <a:pt x="2703" y="634"/>
                    </a:lnTo>
                    <a:lnTo>
                      <a:pt x="2265" y="878"/>
                    </a:lnTo>
                    <a:lnTo>
                      <a:pt x="1875" y="1170"/>
                    </a:lnTo>
                    <a:lnTo>
                      <a:pt x="1510" y="1511"/>
                    </a:lnTo>
                    <a:lnTo>
                      <a:pt x="1193" y="1876"/>
                    </a:lnTo>
                    <a:lnTo>
                      <a:pt x="877" y="2266"/>
                    </a:lnTo>
                    <a:lnTo>
                      <a:pt x="633" y="2680"/>
                    </a:lnTo>
                    <a:lnTo>
                      <a:pt x="414" y="3143"/>
                    </a:lnTo>
                    <a:lnTo>
                      <a:pt x="244" y="3605"/>
                    </a:lnTo>
                    <a:lnTo>
                      <a:pt x="122" y="4093"/>
                    </a:lnTo>
                    <a:lnTo>
                      <a:pt x="49" y="4604"/>
                    </a:lnTo>
                    <a:lnTo>
                      <a:pt x="0" y="5140"/>
                    </a:lnTo>
                    <a:lnTo>
                      <a:pt x="0" y="5140"/>
                    </a:lnTo>
                    <a:lnTo>
                      <a:pt x="24" y="5408"/>
                    </a:lnTo>
                    <a:lnTo>
                      <a:pt x="49" y="5676"/>
                    </a:lnTo>
                    <a:lnTo>
                      <a:pt x="122" y="6187"/>
                    </a:lnTo>
                    <a:lnTo>
                      <a:pt x="244" y="6674"/>
                    </a:lnTo>
                    <a:lnTo>
                      <a:pt x="414" y="7113"/>
                    </a:lnTo>
                    <a:lnTo>
                      <a:pt x="633" y="7551"/>
                    </a:lnTo>
                    <a:lnTo>
                      <a:pt x="852" y="7941"/>
                    </a:lnTo>
                    <a:lnTo>
                      <a:pt x="1096" y="8330"/>
                    </a:lnTo>
                    <a:lnTo>
                      <a:pt x="1364" y="8720"/>
                    </a:lnTo>
                    <a:lnTo>
                      <a:pt x="1900" y="9499"/>
                    </a:lnTo>
                    <a:lnTo>
                      <a:pt x="2143" y="9913"/>
                    </a:lnTo>
                    <a:lnTo>
                      <a:pt x="2387" y="10327"/>
                    </a:lnTo>
                    <a:lnTo>
                      <a:pt x="2606" y="10766"/>
                    </a:lnTo>
                    <a:lnTo>
                      <a:pt x="2801" y="11253"/>
                    </a:lnTo>
                    <a:lnTo>
                      <a:pt x="2971" y="11764"/>
                    </a:lnTo>
                    <a:lnTo>
                      <a:pt x="3093" y="12300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Google Shape;312;p31">
                <a:extLst>
                  <a:ext uri="{FF2B5EF4-FFF2-40B4-BE49-F238E27FC236}">
                    <a16:creationId xmlns:a16="http://schemas.microsoft.com/office/drawing/2014/main" id="{217F005A-8A89-F7D0-F846-31FA1F25458B}"/>
                  </a:ext>
                </a:extLst>
              </p:cNvPr>
              <p:cNvSpPr/>
              <p:nvPr/>
            </p:nvSpPr>
            <p:spPr>
              <a:xfrm>
                <a:off x="628920" y="3870360"/>
                <a:ext cx="39240" cy="165960"/>
              </a:xfrm>
              <a:custGeom>
                <a:avLst/>
                <a:gdLst>
                  <a:gd name="textAreaLeft" fmla="*/ 0 w 39240"/>
                  <a:gd name="textAreaRight" fmla="*/ 40320 w 39240"/>
                  <a:gd name="textAreaTop" fmla="*/ 0 h 165960"/>
                  <a:gd name="textAreaBottom" fmla="*/ 167040 h 165960"/>
                </a:gdLst>
                <a:ahLst/>
                <a:cxnLst/>
                <a:rect l="textAreaLeft" t="textAreaTop" r="textAreaRight" b="textAreaBottom"/>
                <a:pathLst>
                  <a:path w="1414" h="6675" fill="none">
                    <a:moveTo>
                      <a:pt x="1413" y="1"/>
                    </a:moveTo>
                    <a:lnTo>
                      <a:pt x="1413" y="1"/>
                    </a:lnTo>
                    <a:lnTo>
                      <a:pt x="829" y="2850"/>
                    </a:lnTo>
                    <a:lnTo>
                      <a:pt x="1" y="6674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83520" rIns="90000" bIns="8352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6" name="Google Shape;313;p31">
                <a:extLst>
                  <a:ext uri="{FF2B5EF4-FFF2-40B4-BE49-F238E27FC236}">
                    <a16:creationId xmlns:a16="http://schemas.microsoft.com/office/drawing/2014/main" id="{C23BD184-CE26-8B3B-3C0E-2BC04134618F}"/>
                  </a:ext>
                </a:extLst>
              </p:cNvPr>
              <p:cNvSpPr/>
              <p:nvPr/>
            </p:nvSpPr>
            <p:spPr>
              <a:xfrm>
                <a:off x="546840" y="3864240"/>
                <a:ext cx="102240" cy="18360"/>
              </a:xfrm>
              <a:custGeom>
                <a:avLst/>
                <a:gdLst>
                  <a:gd name="textAreaLeft" fmla="*/ 0 w 102240"/>
                  <a:gd name="textAreaRight" fmla="*/ 103320 w 102240"/>
                  <a:gd name="textAreaTop" fmla="*/ 0 h 18360"/>
                  <a:gd name="textAreaBottom" fmla="*/ 19440 h 18360"/>
                </a:gdLst>
                <a:ahLst/>
                <a:cxnLst/>
                <a:rect l="textAreaLeft" t="textAreaTop" r="textAreaRight" b="textAreaBottom"/>
                <a:pathLst>
                  <a:path w="3606" h="780" fill="none">
                    <a:moveTo>
                      <a:pt x="1" y="73"/>
                    </a:moveTo>
                    <a:lnTo>
                      <a:pt x="829" y="780"/>
                    </a:lnTo>
                    <a:lnTo>
                      <a:pt x="1657" y="73"/>
                    </a:lnTo>
                    <a:lnTo>
                      <a:pt x="1657" y="73"/>
                    </a:lnTo>
                    <a:lnTo>
                      <a:pt x="1730" y="25"/>
                    </a:lnTo>
                    <a:lnTo>
                      <a:pt x="1803" y="0"/>
                    </a:lnTo>
                    <a:lnTo>
                      <a:pt x="1876" y="25"/>
                    </a:lnTo>
                    <a:lnTo>
                      <a:pt x="1949" y="73"/>
                    </a:lnTo>
                    <a:lnTo>
                      <a:pt x="2777" y="780"/>
                    </a:lnTo>
                    <a:lnTo>
                      <a:pt x="3605" y="73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720" rIns="90000" bIns="972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Google Shape;314;p31">
                <a:extLst>
                  <a:ext uri="{FF2B5EF4-FFF2-40B4-BE49-F238E27FC236}">
                    <a16:creationId xmlns:a16="http://schemas.microsoft.com/office/drawing/2014/main" id="{A9F62122-E37F-6A0F-4A06-10247C8E98B6}"/>
                  </a:ext>
                </a:extLst>
              </p:cNvPr>
              <p:cNvSpPr/>
              <p:nvPr/>
            </p:nvSpPr>
            <p:spPr>
              <a:xfrm>
                <a:off x="539640" y="4039920"/>
                <a:ext cx="115920" cy="360"/>
              </a:xfrm>
              <a:custGeom>
                <a:avLst/>
                <a:gdLst>
                  <a:gd name="textAreaLeft" fmla="*/ 0 w 115920"/>
                  <a:gd name="textAreaRight" fmla="*/ 117000 w 115920"/>
                  <a:gd name="textAreaTop" fmla="*/ 0 h 360"/>
                  <a:gd name="textAreaBottom" fmla="*/ 2880 h 360"/>
                </a:gdLst>
                <a:ahLst/>
                <a:cxnLst/>
                <a:rect l="textAreaLeft" t="textAreaTop" r="textAreaRight" b="textAreaBottom"/>
                <a:pathLst>
                  <a:path w="4092" h="1" fill="none">
                    <a:moveTo>
                      <a:pt x="0" y="1"/>
                    </a:moveTo>
                    <a:lnTo>
                      <a:pt x="4092" y="1"/>
                    </a:lnTo>
                  </a:path>
                </a:pathLst>
              </a:custGeom>
              <a:noFill/>
              <a:ln w="12240" cap="rnd">
                <a:solidFill>
                  <a:srgbClr val="0091EA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60" rIns="90000" bIns="360" anchor="ctr">
                <a:noAutofit/>
              </a:bodyPr>
              <a:lstStyle/>
              <a:p>
                <a:endParaRPr lang="en-US" sz="1400" b="0" strike="noStrike" spc="-1" dirty="0">
                  <a:solidFill>
                    <a:srgbClr val="0091E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2" name="Grupo 10">
            <a:extLst>
              <a:ext uri="{FF2B5EF4-FFF2-40B4-BE49-F238E27FC236}">
                <a16:creationId xmlns:a16="http://schemas.microsoft.com/office/drawing/2014/main" id="{1DD5934A-89BE-239E-C207-0FA1A70F9DB1}"/>
              </a:ext>
            </a:extLst>
          </p:cNvPr>
          <p:cNvGrpSpPr/>
          <p:nvPr/>
        </p:nvGrpSpPr>
        <p:grpSpPr>
          <a:xfrm>
            <a:off x="4456266" y="1868594"/>
            <a:ext cx="547560" cy="1420920"/>
            <a:chOff x="8340480" y="1620360"/>
            <a:chExt cx="547560" cy="1420920"/>
          </a:xfrm>
        </p:grpSpPr>
        <p:pic>
          <p:nvPicPr>
            <p:cNvPr id="63" name="Imagen 9" descr="Imagen que contiene electrónica, circuito  El contenido generado por IA puede ser incorrecto.">
              <a:extLst>
                <a:ext uri="{FF2B5EF4-FFF2-40B4-BE49-F238E27FC236}">
                  <a16:creationId xmlns:a16="http://schemas.microsoft.com/office/drawing/2014/main" id="{00F1BE5C-6099-C22C-0695-49BA5CC9BA44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8340480" y="2071800"/>
              <a:ext cx="547560" cy="4845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4" name="Imagen 7" descr="Imagen que contiene monitor, interior, computadora, pantalla  El contenido generado por IA puede ser incorrecto.">
              <a:extLst>
                <a:ext uri="{FF2B5EF4-FFF2-40B4-BE49-F238E27FC236}">
                  <a16:creationId xmlns:a16="http://schemas.microsoft.com/office/drawing/2014/main" id="{8EA4AE88-BFB8-9FE1-3641-92AC190D6B03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8362080" y="2540160"/>
              <a:ext cx="525960" cy="501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5" name="Imagen 2">
              <a:extLst>
                <a:ext uri="{FF2B5EF4-FFF2-40B4-BE49-F238E27FC236}">
                  <a16:creationId xmlns:a16="http://schemas.microsoft.com/office/drawing/2014/main" id="{7B3663E8-D6D0-5222-9BCB-DA6F85FB26A1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8344080" y="1620360"/>
              <a:ext cx="525960" cy="4741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8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5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91711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E46A4-0157-A1C7-E195-D5283E4DF4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/>
              <a:t>PAVING THE WAY TOWARDS THE AI FACTORY (I)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9606C5-FDF7-9710-66E5-418A06F1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New Data Center in the Sionlla Industrial Park</a:t>
            </a:r>
          </a:p>
        </p:txBody>
      </p:sp>
      <p:pic>
        <p:nvPicPr>
          <p:cNvPr id="372" name="Picture 3" descr="A building with a glass wall and a street with trees&#10;&#10;AI-generated content may be incorrect.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85800" y="1700000"/>
            <a:ext cx="6600000" cy="3714117"/>
          </a:xfrm>
          <a:prstGeom prst="rect">
            <a:avLst/>
          </a:prstGeom>
          <a:ln w="19080">
            <a:noFill/>
            <a:round/>
          </a:ln>
        </p:spPr>
      </p:pic>
      <p:sp>
        <p:nvSpPr>
          <p:cNvPr id="373" name="Rounded Rectangle 372"/>
          <p:cNvSpPr/>
          <p:nvPr/>
        </p:nvSpPr>
        <p:spPr>
          <a:xfrm>
            <a:off x="7514400" y="1700000"/>
            <a:ext cx="3991800" cy="165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4" name="Rectangle 373"/>
          <p:cNvSpPr/>
          <p:nvPr/>
        </p:nvSpPr>
        <p:spPr>
          <a:xfrm>
            <a:off x="7514400" y="1700000"/>
            <a:ext cx="3991800" cy="381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5" name="TextBox 374"/>
          <p:cNvSpPr txBox="1"/>
          <p:nvPr/>
        </p:nvSpPr>
        <p:spPr>
          <a:xfrm>
            <a:off x="7744400" y="1900000"/>
            <a:ext cx="3531800" cy="2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1">
                <a:solidFill>
                  <a:srgbClr val="0F6FC6"/>
                </a:solidFill>
                <a:latin typeface="Open Sans"/>
              </a:rPr>
              <a:t>WILL MAINLY INCLUDE</a:t>
            </a:r>
          </a:p>
        </p:txBody>
      </p:sp>
      <p:sp>
        <p:nvSpPr>
          <p:cNvPr id="376" name="Rectangle 375"/>
          <p:cNvSpPr/>
          <p:nvPr/>
        </p:nvSpPr>
        <p:spPr>
          <a:xfrm>
            <a:off x="7744400" y="2335000"/>
            <a:ext cx="90000" cy="900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7" name="TextBox 376"/>
          <p:cNvSpPr txBox="1"/>
          <p:nvPr/>
        </p:nvSpPr>
        <p:spPr>
          <a:xfrm>
            <a:off x="7934400" y="2260000"/>
            <a:ext cx="33418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400" b="1">
                <a:solidFill>
                  <a:srgbClr val="0F172A"/>
                </a:solidFill>
                <a:latin typeface="Open Sans"/>
              </a:rPr>
              <a:t>European-scale supercomputers</a:t>
            </a:r>
          </a:p>
        </p:txBody>
      </p:sp>
      <p:sp>
        <p:nvSpPr>
          <p:cNvPr id="378" name="Rectangle 377"/>
          <p:cNvSpPr/>
          <p:nvPr/>
        </p:nvSpPr>
        <p:spPr>
          <a:xfrm>
            <a:off x="7744400" y="2665000"/>
            <a:ext cx="90000" cy="900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9" name="TextBox 378"/>
          <p:cNvSpPr txBox="1"/>
          <p:nvPr/>
        </p:nvSpPr>
        <p:spPr>
          <a:xfrm>
            <a:off x="7934400" y="2590000"/>
            <a:ext cx="33418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400" b="1">
                <a:solidFill>
                  <a:srgbClr val="0F172A"/>
                </a:solidFill>
                <a:latin typeface="Open Sans"/>
              </a:rPr>
              <a:t>Quantum computers</a:t>
            </a:r>
          </a:p>
        </p:txBody>
      </p:sp>
      <p:sp>
        <p:nvSpPr>
          <p:cNvPr id="380" name="Rectangle 379"/>
          <p:cNvSpPr/>
          <p:nvPr/>
        </p:nvSpPr>
        <p:spPr>
          <a:xfrm>
            <a:off x="7744400" y="2995000"/>
            <a:ext cx="90000" cy="900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1" name="TextBox 380"/>
          <p:cNvSpPr txBox="1"/>
          <p:nvPr/>
        </p:nvSpPr>
        <p:spPr>
          <a:xfrm>
            <a:off x="7934400" y="2920000"/>
            <a:ext cx="3341800" cy="2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400" b="1">
                <a:solidFill>
                  <a:srgbClr val="0F172A"/>
                </a:solidFill>
                <a:latin typeface="Open Sans"/>
              </a:rPr>
              <a:t>Laboratories</a:t>
            </a:r>
          </a:p>
        </p:txBody>
      </p:sp>
      <p:pic>
        <p:nvPicPr>
          <p:cNvPr id="370" name="Picture 4" descr="A building with a parking lot&#10;&#10;AI-generated content may be incorrect.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4400" y="3540500"/>
            <a:ext cx="3991800" cy="1873617"/>
          </a:xfrm>
          <a:prstGeom prst="rect">
            <a:avLst/>
          </a:prstGeom>
          <a:ln w="19080">
            <a:noFill/>
            <a:round/>
          </a:ln>
        </p:spPr>
      </p:pic>
      <p:sp>
        <p:nvSpPr>
          <p:cNvPr id="382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6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E46A4-0157-A1C7-E195-D5283E4DF4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/>
              <a:t>PAVING THE WAY TOWARDS THE AI FACTORY (II)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9606C5-FDF7-9710-66E5-418A06F1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FinisTerrae IV: 13× CESGA's Computing Capacity</a:t>
            </a:r>
          </a:p>
        </p:txBody>
      </p:sp>
      <p:sp>
        <p:nvSpPr>
          <p:cNvPr id="378" name="Rounded Rectangle 377"/>
          <p:cNvSpPr/>
          <p:nvPr/>
        </p:nvSpPr>
        <p:spPr>
          <a:xfrm>
            <a:off x="685800" y="1700000"/>
            <a:ext cx="6600000" cy="3880000"/>
          </a:xfrm>
          <a:prstGeom prst="roundRect">
            <a:avLst>
              <a:gd name="adj" fmla="val 2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7" name="Picture 8"/>
          <p:cNvPicPr/>
          <p:nvPr/>
        </p:nvPicPr>
        <p:blipFill>
          <a:blip r:embed="rId2"/>
          <a:stretch/>
        </p:blipFill>
        <p:spPr>
          <a:xfrm>
            <a:off x="805800" y="2111382"/>
            <a:ext cx="6360000" cy="3057235"/>
          </a:xfrm>
          <a:prstGeom prst="rect">
            <a:avLst/>
          </a:prstGeom>
          <a:ln w="19080">
            <a:noFill/>
            <a:round/>
          </a:ln>
        </p:spPr>
      </p:pic>
      <p:sp>
        <p:nvSpPr>
          <p:cNvPr id="379" name="Rounded Rectangle 378"/>
          <p:cNvSpPr/>
          <p:nvPr/>
        </p:nvSpPr>
        <p:spPr>
          <a:xfrm>
            <a:off x="7514400" y="1700000"/>
            <a:ext cx="3991800" cy="225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0" name="Rectangle 379"/>
          <p:cNvSpPr/>
          <p:nvPr/>
        </p:nvSpPr>
        <p:spPr>
          <a:xfrm>
            <a:off x="7514400" y="1700000"/>
            <a:ext cx="3991800" cy="381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1" name="TextBox 380"/>
          <p:cNvSpPr txBox="1"/>
          <p:nvPr/>
        </p:nvSpPr>
        <p:spPr>
          <a:xfrm>
            <a:off x="7744400" y="1900000"/>
            <a:ext cx="3531800" cy="2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1">
                <a:solidFill>
                  <a:srgbClr val="0F6FC6"/>
                </a:solidFill>
                <a:latin typeface="Open Sans"/>
              </a:rPr>
              <a:t>KEY FACTS</a:t>
            </a:r>
          </a:p>
        </p:txBody>
      </p:sp>
      <p:sp>
        <p:nvSpPr>
          <p:cNvPr id="382" name="TextBox 381"/>
          <p:cNvSpPr txBox="1"/>
          <p:nvPr/>
        </p:nvSpPr>
        <p:spPr>
          <a:xfrm>
            <a:off x="7744400" y="2240000"/>
            <a:ext cx="11500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400" b="1">
                <a:solidFill>
                  <a:srgbClr val="0F6FC6"/>
                </a:solidFill>
                <a:latin typeface="Open Sans"/>
              </a:rPr>
              <a:t>13×</a:t>
            </a:r>
          </a:p>
        </p:txBody>
      </p:sp>
      <p:sp>
        <p:nvSpPr>
          <p:cNvPr id="383" name="TextBox 382"/>
          <p:cNvSpPr txBox="1"/>
          <p:nvPr/>
        </p:nvSpPr>
        <p:spPr>
          <a:xfrm>
            <a:off x="8914400" y="2240000"/>
            <a:ext cx="23618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300" b="0">
                <a:solidFill>
                  <a:srgbClr val="475569"/>
                </a:solidFill>
                <a:latin typeface="Open Sans"/>
              </a:rPr>
              <a:t>computing capacity at CESGA</a:t>
            </a:r>
          </a:p>
        </p:txBody>
      </p:sp>
      <p:sp>
        <p:nvSpPr>
          <p:cNvPr id="384" name="TextBox 383"/>
          <p:cNvSpPr txBox="1"/>
          <p:nvPr/>
        </p:nvSpPr>
        <p:spPr>
          <a:xfrm>
            <a:off x="7744400" y="2780000"/>
            <a:ext cx="11500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400" b="1">
                <a:solidFill>
                  <a:srgbClr val="0F6FC6"/>
                </a:solidFill>
                <a:latin typeface="Open Sans"/>
              </a:rPr>
              <a:t>€25M+</a:t>
            </a:r>
          </a:p>
        </p:txBody>
      </p:sp>
      <p:sp>
        <p:nvSpPr>
          <p:cNvPr id="385" name="TextBox 384"/>
          <p:cNvSpPr txBox="1"/>
          <p:nvPr/>
        </p:nvSpPr>
        <p:spPr>
          <a:xfrm>
            <a:off x="8914400" y="2780000"/>
            <a:ext cx="23618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300" b="0">
                <a:solidFill>
                  <a:srgbClr val="475569"/>
                </a:solidFill>
                <a:latin typeface="Open Sans"/>
              </a:rPr>
              <a:t>investment in the new supercomputer</a:t>
            </a:r>
          </a:p>
        </p:txBody>
      </p:sp>
      <p:sp>
        <p:nvSpPr>
          <p:cNvPr id="386" name="TextBox 385"/>
          <p:cNvSpPr txBox="1"/>
          <p:nvPr/>
        </p:nvSpPr>
        <p:spPr>
          <a:xfrm>
            <a:off x="7744400" y="3320000"/>
            <a:ext cx="11500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400" b="1">
                <a:solidFill>
                  <a:srgbClr val="0F6FC6"/>
                </a:solidFill>
                <a:latin typeface="Open Sans"/>
              </a:rPr>
              <a:t>2×</a:t>
            </a:r>
          </a:p>
        </p:txBody>
      </p:sp>
      <p:sp>
        <p:nvSpPr>
          <p:cNvPr id="387" name="TextBox 386"/>
          <p:cNvSpPr txBox="1"/>
          <p:nvPr/>
        </p:nvSpPr>
        <p:spPr>
          <a:xfrm>
            <a:off x="8914400" y="3320000"/>
            <a:ext cx="2361800" cy="5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300" b="0">
                <a:solidFill>
                  <a:srgbClr val="475569"/>
                </a:solidFill>
                <a:latin typeface="Open Sans"/>
              </a:rPr>
              <a:t>storage capacity, designed for AI workloads</a:t>
            </a:r>
          </a:p>
        </p:txBody>
      </p:sp>
      <p:sp>
        <p:nvSpPr>
          <p:cNvPr id="388" name="Rounded Rectangle 387"/>
          <p:cNvSpPr/>
          <p:nvPr/>
        </p:nvSpPr>
        <p:spPr>
          <a:xfrm>
            <a:off x="7514400" y="4140500"/>
            <a:ext cx="3991800" cy="1439500"/>
          </a:xfrm>
          <a:prstGeom prst="roundRect">
            <a:avLst>
              <a:gd name="adj" fmla="val 2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6FA2508-037A-4431-680C-746D04912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920" y="4260500"/>
            <a:ext cx="1520760" cy="1199500"/>
          </a:xfrm>
          <a:prstGeom prst="rect">
            <a:avLst/>
          </a:prstGeom>
          <a:ln>
            <a:noFill/>
          </a:ln>
        </p:spPr>
      </p:pic>
      <p:sp>
        <p:nvSpPr>
          <p:cNvPr id="389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7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1752-B594-CB2A-6227-76886FA35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E46A4-0157-A1C7-E195-D5283E4DF4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/>
              <a:t>PAVING THE WAY TOWARDS THE AI FACTORY (III)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9606C5-FDF7-9710-66E5-418A06F1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OneHealth Dataspace Project</a:t>
            </a:r>
          </a:p>
        </p:txBody>
      </p:sp>
      <p:pic>
        <p:nvPicPr>
          <p:cNvPr id="6" name="Imagen 2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66CF38A1-9C25-93EE-29D7-D502A83B5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747" y="1282306"/>
            <a:ext cx="8044453" cy="5362969"/>
          </a:xfrm>
          <a:prstGeom prst="rect">
            <a:avLst/>
          </a:prstGeom>
          <a:ln>
            <a:noFill/>
          </a:ln>
        </p:spPr>
      </p:pic>
      <p:pic>
        <p:nvPicPr>
          <p:cNvPr id="3" name="Imagen 2" descr="Logo image">
            <a:extLst>
              <a:ext uri="{FF2B5EF4-FFF2-40B4-BE49-F238E27FC236}">
                <a16:creationId xmlns:a16="http://schemas.microsoft.com/office/drawing/2014/main" id="{FB85DC72-A255-0CE9-B43C-2AAC24E7D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19" y="3115755"/>
            <a:ext cx="2300000" cy="866834"/>
          </a:xfrm>
          <a:prstGeom prst="rect">
            <a:avLst/>
          </a:prstGeom>
          <a:ln>
            <a:noFill/>
          </a:ln>
        </p:spPr>
      </p:pic>
      <p:sp>
        <p:nvSpPr>
          <p:cNvPr id="5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8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23819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8488E-86E1-A63F-8B3E-FAD57344C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73421-5FA3-147E-D9D0-8DFCA9BA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Modular Service Catalogue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018206-8EE6-9EC5-3C06-855B2D8ED48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1healthai COMPREHENSIVE OFFER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290140C1-5A76-EBAC-22C7-C1AF565C8ABA}"/>
              </a:ext>
            </a:extLst>
          </p:cNvPr>
          <p:cNvSpPr/>
          <p:nvPr/>
        </p:nvSpPr>
        <p:spPr>
          <a:xfrm>
            <a:off x="457200" y="1933426"/>
            <a:ext cx="2719387" cy="3170187"/>
          </a:xfrm>
          <a:prstGeom prst="roundRect">
            <a:avLst>
              <a:gd name="adj" fmla="val 35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F743966E-0C91-ED6F-BACE-C1D556148EA0}"/>
              </a:ext>
            </a:extLst>
          </p:cNvPr>
          <p:cNvSpPr/>
          <p:nvPr/>
        </p:nvSpPr>
        <p:spPr>
          <a:xfrm>
            <a:off x="3309937" y="1933426"/>
            <a:ext cx="2719387" cy="3170187"/>
          </a:xfrm>
          <a:prstGeom prst="roundRect">
            <a:avLst>
              <a:gd name="adj" fmla="val 35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594214D3-4840-6718-0165-3A63399032F4}"/>
              </a:ext>
            </a:extLst>
          </p:cNvPr>
          <p:cNvSpPr/>
          <p:nvPr/>
        </p:nvSpPr>
        <p:spPr>
          <a:xfrm>
            <a:off x="6162675" y="1933426"/>
            <a:ext cx="2719387" cy="3170187"/>
          </a:xfrm>
          <a:prstGeom prst="roundRect">
            <a:avLst>
              <a:gd name="adj" fmla="val 35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2E6E6049-C340-4046-41E2-428FDD191951}"/>
              </a:ext>
            </a:extLst>
          </p:cNvPr>
          <p:cNvSpPr/>
          <p:nvPr/>
        </p:nvSpPr>
        <p:spPr>
          <a:xfrm>
            <a:off x="9015412" y="1933426"/>
            <a:ext cx="2719387" cy="3170187"/>
          </a:xfrm>
          <a:prstGeom prst="roundRect">
            <a:avLst>
              <a:gd name="adj" fmla="val 35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9E2B7E5-93F1-0327-17B5-CB50746FEE13}"/>
              </a:ext>
            </a:extLst>
          </p:cNvPr>
          <p:cNvSpPr/>
          <p:nvPr/>
        </p:nvSpPr>
        <p:spPr>
          <a:xfrm>
            <a:off x="457200" y="5131227"/>
            <a:ext cx="27193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38F7E7A7-6C19-E1D3-26D1-DD0D5C4A61E9}"/>
              </a:ext>
            </a:extLst>
          </p:cNvPr>
          <p:cNvSpPr/>
          <p:nvPr/>
        </p:nvSpPr>
        <p:spPr>
          <a:xfrm>
            <a:off x="457200" y="1933426"/>
            <a:ext cx="2719387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565EBD04-EA97-2069-0557-16409A6C3314}"/>
              </a:ext>
            </a:extLst>
          </p:cNvPr>
          <p:cNvSpPr/>
          <p:nvPr/>
        </p:nvSpPr>
        <p:spPr>
          <a:xfrm>
            <a:off x="457200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587EE6EA-7F66-44BE-EDDB-8C938E924B26}"/>
              </a:ext>
            </a:extLst>
          </p:cNvPr>
          <p:cNvSpPr/>
          <p:nvPr/>
        </p:nvSpPr>
        <p:spPr>
          <a:xfrm>
            <a:off x="3167062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14E6C-40E6-7D7F-CF2F-2E2421EB7034}"/>
              </a:ext>
            </a:extLst>
          </p:cNvPr>
          <p:cNvSpPr/>
          <p:nvPr/>
        </p:nvSpPr>
        <p:spPr>
          <a:xfrm>
            <a:off x="3309937" y="5189102"/>
            <a:ext cx="27193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22EB57-0619-DB1D-6918-BD2BCBF1E691}"/>
              </a:ext>
            </a:extLst>
          </p:cNvPr>
          <p:cNvSpPr/>
          <p:nvPr/>
        </p:nvSpPr>
        <p:spPr>
          <a:xfrm>
            <a:off x="3309937" y="1933426"/>
            <a:ext cx="2719387" cy="2857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C823FE-A169-A7C3-5A89-6465B5276A02}"/>
              </a:ext>
            </a:extLst>
          </p:cNvPr>
          <p:cNvSpPr/>
          <p:nvPr/>
        </p:nvSpPr>
        <p:spPr>
          <a:xfrm>
            <a:off x="3309937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A05A0F-A9A6-4F45-CA59-D8143C6C32A0}"/>
              </a:ext>
            </a:extLst>
          </p:cNvPr>
          <p:cNvSpPr/>
          <p:nvPr/>
        </p:nvSpPr>
        <p:spPr>
          <a:xfrm>
            <a:off x="6019800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E92A0CB7-366D-D2F8-476F-FE82BEF049DC}"/>
              </a:ext>
            </a:extLst>
          </p:cNvPr>
          <p:cNvSpPr/>
          <p:nvPr/>
        </p:nvSpPr>
        <p:spPr>
          <a:xfrm>
            <a:off x="6162675" y="5206144"/>
            <a:ext cx="27193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41478938-59FD-7C84-0452-E2247D4801F4}"/>
              </a:ext>
            </a:extLst>
          </p:cNvPr>
          <p:cNvSpPr/>
          <p:nvPr/>
        </p:nvSpPr>
        <p:spPr>
          <a:xfrm>
            <a:off x="6162675" y="1933426"/>
            <a:ext cx="2719387" cy="28575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C1A4E45B-014F-8CD5-7455-B3AA802F7B3B}"/>
              </a:ext>
            </a:extLst>
          </p:cNvPr>
          <p:cNvSpPr/>
          <p:nvPr/>
        </p:nvSpPr>
        <p:spPr>
          <a:xfrm>
            <a:off x="6162675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52328FB3-6FD1-F0AD-F997-84688973C746}"/>
              </a:ext>
            </a:extLst>
          </p:cNvPr>
          <p:cNvSpPr/>
          <p:nvPr/>
        </p:nvSpPr>
        <p:spPr>
          <a:xfrm>
            <a:off x="8872537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5BA50DAB-F9BF-A7E7-C784-E86C1FDFD39D}"/>
              </a:ext>
            </a:extLst>
          </p:cNvPr>
          <p:cNvSpPr/>
          <p:nvPr/>
        </p:nvSpPr>
        <p:spPr>
          <a:xfrm>
            <a:off x="9015412" y="5229294"/>
            <a:ext cx="27193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2">
            <a:extLst>
              <a:ext uri="{FF2B5EF4-FFF2-40B4-BE49-F238E27FC236}">
                <a16:creationId xmlns:a16="http://schemas.microsoft.com/office/drawing/2014/main" id="{C741C740-648A-C578-35F6-48270288821E}"/>
              </a:ext>
            </a:extLst>
          </p:cNvPr>
          <p:cNvSpPr/>
          <p:nvPr/>
        </p:nvSpPr>
        <p:spPr>
          <a:xfrm>
            <a:off x="9015412" y="1933426"/>
            <a:ext cx="2719387" cy="285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56F18313-B2D5-5C46-B9BA-258977982CC3}"/>
              </a:ext>
            </a:extLst>
          </p:cNvPr>
          <p:cNvSpPr/>
          <p:nvPr/>
        </p:nvSpPr>
        <p:spPr>
          <a:xfrm>
            <a:off x="9015412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2D98FD9-C273-C4A8-1C28-38227D3BA141}"/>
              </a:ext>
            </a:extLst>
          </p:cNvPr>
          <p:cNvSpPr/>
          <p:nvPr/>
        </p:nvSpPr>
        <p:spPr>
          <a:xfrm>
            <a:off x="11725275" y="1933426"/>
            <a:ext cx="9525" cy="3170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Rectangle 26">
            <a:extLst>
              <a:ext uri="{FF2B5EF4-FFF2-40B4-BE49-F238E27FC236}">
                <a16:creationId xmlns:a16="http://schemas.microsoft.com/office/drawing/2014/main" id="{640B332C-75D2-0098-8B6D-6CE6A632645A}"/>
              </a:ext>
            </a:extLst>
          </p:cNvPr>
          <p:cNvSpPr/>
          <p:nvPr/>
        </p:nvSpPr>
        <p:spPr>
          <a:xfrm>
            <a:off x="457200" y="5800725"/>
            <a:ext cx="2331690" cy="36195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16A4F1ED-CAA5-BADE-6592-62B5F8C568C2}"/>
              </a:ext>
            </a:extLst>
          </p:cNvPr>
          <p:cNvSpPr/>
          <p:nvPr/>
        </p:nvSpPr>
        <p:spPr>
          <a:xfrm>
            <a:off x="2693640" y="5800725"/>
            <a:ext cx="2331690" cy="361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Rectangle 28">
            <a:extLst>
              <a:ext uri="{FF2B5EF4-FFF2-40B4-BE49-F238E27FC236}">
                <a16:creationId xmlns:a16="http://schemas.microsoft.com/office/drawing/2014/main" id="{AC551D1C-C156-F517-363D-86A6B05C50BC}"/>
              </a:ext>
            </a:extLst>
          </p:cNvPr>
          <p:cNvSpPr/>
          <p:nvPr/>
        </p:nvSpPr>
        <p:spPr>
          <a:xfrm>
            <a:off x="4930080" y="5800725"/>
            <a:ext cx="2331690" cy="3619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Rectangle 29">
            <a:extLst>
              <a:ext uri="{FF2B5EF4-FFF2-40B4-BE49-F238E27FC236}">
                <a16:creationId xmlns:a16="http://schemas.microsoft.com/office/drawing/2014/main" id="{66CBD6CC-2776-F395-0AFF-EDBF4F7FFEC7}"/>
              </a:ext>
            </a:extLst>
          </p:cNvPr>
          <p:cNvSpPr/>
          <p:nvPr/>
        </p:nvSpPr>
        <p:spPr>
          <a:xfrm>
            <a:off x="7166520" y="5800725"/>
            <a:ext cx="2331690" cy="3619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" name="Rectangle 30">
            <a:extLst>
              <a:ext uri="{FF2B5EF4-FFF2-40B4-BE49-F238E27FC236}">
                <a16:creationId xmlns:a16="http://schemas.microsoft.com/office/drawing/2014/main" id="{9DFADF69-84C0-CB0B-38B5-CCA274C83611}"/>
              </a:ext>
            </a:extLst>
          </p:cNvPr>
          <p:cNvSpPr/>
          <p:nvPr/>
        </p:nvSpPr>
        <p:spPr>
          <a:xfrm>
            <a:off x="9402960" y="5800725"/>
            <a:ext cx="2331690" cy="3619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4" name="Picture 33" descr="image.png">
            <a:extLst>
              <a:ext uri="{FF2B5EF4-FFF2-40B4-BE49-F238E27FC236}">
                <a16:creationId xmlns:a16="http://schemas.microsoft.com/office/drawing/2014/main" id="{53B3A139-C5F8-846E-22E2-ABE53B560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2133451"/>
            <a:ext cx="361950" cy="361950"/>
          </a:xfrm>
          <a:prstGeom prst="rect">
            <a:avLst/>
          </a:prstGeom>
        </p:spPr>
      </p:pic>
      <p:pic>
        <p:nvPicPr>
          <p:cNvPr id="65" name="Picture 34" descr="image.png">
            <a:extLst>
              <a:ext uri="{FF2B5EF4-FFF2-40B4-BE49-F238E27FC236}">
                <a16:creationId xmlns:a16="http://schemas.microsoft.com/office/drawing/2014/main" id="{89EA8CB8-412F-B443-6596-3E59F976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862" y="2133451"/>
            <a:ext cx="361950" cy="361950"/>
          </a:xfrm>
          <a:prstGeom prst="rect">
            <a:avLst/>
          </a:prstGeom>
        </p:spPr>
      </p:pic>
      <p:pic>
        <p:nvPicPr>
          <p:cNvPr id="66" name="Picture 35" descr="image.png">
            <a:extLst>
              <a:ext uri="{FF2B5EF4-FFF2-40B4-BE49-F238E27FC236}">
                <a16:creationId xmlns:a16="http://schemas.microsoft.com/office/drawing/2014/main" id="{F6B24CCA-EB6D-C59B-ED05-DCD05512E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133451"/>
            <a:ext cx="361950" cy="361950"/>
          </a:xfrm>
          <a:prstGeom prst="rect">
            <a:avLst/>
          </a:prstGeom>
        </p:spPr>
      </p:pic>
      <p:pic>
        <p:nvPicPr>
          <p:cNvPr id="67" name="Picture 36" descr="image.png">
            <a:extLst>
              <a:ext uri="{FF2B5EF4-FFF2-40B4-BE49-F238E27FC236}">
                <a16:creationId xmlns:a16="http://schemas.microsoft.com/office/drawing/2014/main" id="{D6201F9D-8C5B-5E2F-6811-297BD24CF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7337" y="2133451"/>
            <a:ext cx="361950" cy="361950"/>
          </a:xfrm>
          <a:prstGeom prst="rect">
            <a:avLst/>
          </a:prstGeom>
        </p:spPr>
      </p:pic>
      <p:pic>
        <p:nvPicPr>
          <p:cNvPr id="68" name="Picture 37" descr="image.png">
            <a:extLst>
              <a:ext uri="{FF2B5EF4-FFF2-40B4-BE49-F238E27FC236}">
                <a16:creationId xmlns:a16="http://schemas.microsoft.com/office/drawing/2014/main" id="{D27443DF-B4CC-F833-E061-0E7EEFBF6F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137" y="2233463"/>
            <a:ext cx="161925" cy="161925"/>
          </a:xfrm>
          <a:prstGeom prst="rect">
            <a:avLst/>
          </a:prstGeom>
        </p:spPr>
      </p:pic>
      <p:pic>
        <p:nvPicPr>
          <p:cNvPr id="69" name="Picture 38" descr="image.png">
            <a:extLst>
              <a:ext uri="{FF2B5EF4-FFF2-40B4-BE49-F238E27FC236}">
                <a16:creationId xmlns:a16="http://schemas.microsoft.com/office/drawing/2014/main" id="{5CCB861F-0884-A71F-D0B5-CF2A09A83C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400" y="2233463"/>
            <a:ext cx="142875" cy="161925"/>
          </a:xfrm>
          <a:prstGeom prst="rect">
            <a:avLst/>
          </a:prstGeom>
        </p:spPr>
      </p:pic>
      <p:pic>
        <p:nvPicPr>
          <p:cNvPr id="70" name="Picture 39" descr="image.png">
            <a:extLst>
              <a:ext uri="{FF2B5EF4-FFF2-40B4-BE49-F238E27FC236}">
                <a16:creationId xmlns:a16="http://schemas.microsoft.com/office/drawing/2014/main" id="{A0FBC89E-9BB9-82BF-C3C7-9038D6EEA7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4612" y="2233463"/>
            <a:ext cx="161925" cy="161925"/>
          </a:xfrm>
          <a:prstGeom prst="rect">
            <a:avLst/>
          </a:prstGeom>
        </p:spPr>
      </p:pic>
      <p:pic>
        <p:nvPicPr>
          <p:cNvPr id="71" name="Picture 40" descr="image.png">
            <a:extLst>
              <a:ext uri="{FF2B5EF4-FFF2-40B4-BE49-F238E27FC236}">
                <a16:creationId xmlns:a16="http://schemas.microsoft.com/office/drawing/2014/main" id="{D6AE3DDE-BF62-D834-1AE2-D5C7D97B71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7350" y="2233463"/>
            <a:ext cx="161925" cy="161925"/>
          </a:xfrm>
          <a:prstGeom prst="rect">
            <a:avLst/>
          </a:prstGeom>
        </p:spPr>
      </p:pic>
      <p:sp>
        <p:nvSpPr>
          <p:cNvPr id="72" name="TextBox 48">
            <a:extLst>
              <a:ext uri="{FF2B5EF4-FFF2-40B4-BE49-F238E27FC236}">
                <a16:creationId xmlns:a16="http://schemas.microsoft.com/office/drawing/2014/main" id="{F2D53CC5-ECE1-5D3C-4E08-80275FD9E071}"/>
              </a:ext>
            </a:extLst>
          </p:cNvPr>
          <p:cNvSpPr txBox="1"/>
          <p:nvPr/>
        </p:nvSpPr>
        <p:spPr>
          <a:xfrm>
            <a:off x="307985" y="5858590"/>
            <a:ext cx="26098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Acquire Data</a:t>
            </a:r>
          </a:p>
        </p:txBody>
      </p:sp>
      <p:sp>
        <p:nvSpPr>
          <p:cNvPr id="73" name="TextBox 49">
            <a:extLst>
              <a:ext uri="{FF2B5EF4-FFF2-40B4-BE49-F238E27FC236}">
                <a16:creationId xmlns:a16="http://schemas.microsoft.com/office/drawing/2014/main" id="{A607AF47-4260-58B4-9E85-8FE103E435D2}"/>
              </a:ext>
            </a:extLst>
          </p:cNvPr>
          <p:cNvSpPr txBox="1"/>
          <p:nvPr/>
        </p:nvSpPr>
        <p:spPr>
          <a:xfrm>
            <a:off x="2505320" y="5858590"/>
            <a:ext cx="26098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 u="none" dirty="0">
                <a:solidFill>
                  <a:srgbClr val="1E293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 Models</a:t>
            </a:r>
          </a:p>
        </p:txBody>
      </p:sp>
      <p:sp>
        <p:nvSpPr>
          <p:cNvPr id="74" name="TextBox 50">
            <a:extLst>
              <a:ext uri="{FF2B5EF4-FFF2-40B4-BE49-F238E27FC236}">
                <a16:creationId xmlns:a16="http://schemas.microsoft.com/office/drawing/2014/main" id="{359F7663-DB21-853B-DBD3-7BCC30999BF1}"/>
              </a:ext>
            </a:extLst>
          </p:cNvPr>
          <p:cNvSpPr txBox="1"/>
          <p:nvPr/>
        </p:nvSpPr>
        <p:spPr>
          <a:xfrm>
            <a:off x="4800532" y="5858590"/>
            <a:ext cx="26098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 Compliance</a:t>
            </a:r>
          </a:p>
        </p:txBody>
      </p:sp>
      <p:sp>
        <p:nvSpPr>
          <p:cNvPr id="75" name="TextBox 51">
            <a:extLst>
              <a:ext uri="{FF2B5EF4-FFF2-40B4-BE49-F238E27FC236}">
                <a16:creationId xmlns:a16="http://schemas.microsoft.com/office/drawing/2014/main" id="{9DC3EBC7-956F-5119-5631-A97E6365FAB6}"/>
              </a:ext>
            </a:extLst>
          </p:cNvPr>
          <p:cNvSpPr txBox="1"/>
          <p:nvPr/>
        </p:nvSpPr>
        <p:spPr>
          <a:xfrm>
            <a:off x="7017946" y="5858590"/>
            <a:ext cx="26098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 u="non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Deploy Solutions</a:t>
            </a:r>
          </a:p>
        </p:txBody>
      </p:sp>
      <p:sp>
        <p:nvSpPr>
          <p:cNvPr id="76" name="TextBox 52">
            <a:extLst>
              <a:ext uri="{FF2B5EF4-FFF2-40B4-BE49-F238E27FC236}">
                <a16:creationId xmlns:a16="http://schemas.microsoft.com/office/drawing/2014/main" id="{708B2C7D-CE08-A298-DAB6-C0ABF1787F34}"/>
              </a:ext>
            </a:extLst>
          </p:cNvPr>
          <p:cNvSpPr txBox="1"/>
          <p:nvPr/>
        </p:nvSpPr>
        <p:spPr>
          <a:xfrm>
            <a:off x="9263899" y="5858590"/>
            <a:ext cx="26098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 u="non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Upskill Talent</a:t>
            </a:r>
          </a:p>
        </p:txBody>
      </p:sp>
      <p:sp>
        <p:nvSpPr>
          <p:cNvPr id="77" name="TextBox 57">
            <a:extLst>
              <a:ext uri="{FF2B5EF4-FFF2-40B4-BE49-F238E27FC236}">
                <a16:creationId xmlns:a16="http://schemas.microsoft.com/office/drawing/2014/main" id="{FAD9F1B4-2E52-A669-ABEE-FF5776DEA3AE}"/>
              </a:ext>
            </a:extLst>
          </p:cNvPr>
          <p:cNvSpPr txBox="1"/>
          <p:nvPr/>
        </p:nvSpPr>
        <p:spPr>
          <a:xfrm>
            <a:off x="1038225" y="2041411"/>
            <a:ext cx="1524905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000" b="1" i="0" u="none" dirty="0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HPC &amp; AI </a:t>
            </a:r>
          </a:p>
          <a:p>
            <a:pPr algn="l"/>
            <a:r>
              <a:rPr sz="2000" b="1" i="0" u="none" dirty="0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Infrastructure</a:t>
            </a:r>
          </a:p>
        </p:txBody>
      </p:sp>
      <p:sp>
        <p:nvSpPr>
          <p:cNvPr id="78" name="TextBox 58">
            <a:extLst>
              <a:ext uri="{FF2B5EF4-FFF2-40B4-BE49-F238E27FC236}">
                <a16:creationId xmlns:a16="http://schemas.microsoft.com/office/drawing/2014/main" id="{AAB4495A-1CAF-87A8-CFF1-E3B872E1073A}"/>
              </a:ext>
            </a:extLst>
          </p:cNvPr>
          <p:cNvSpPr txBox="1"/>
          <p:nvPr/>
        </p:nvSpPr>
        <p:spPr>
          <a:xfrm>
            <a:off x="3929062" y="2223045"/>
            <a:ext cx="1605055" cy="1962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2000" b="1" i="0" u="none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Data Services</a:t>
            </a:r>
          </a:p>
        </p:txBody>
      </p:sp>
      <p:sp>
        <p:nvSpPr>
          <p:cNvPr id="79" name="TextBox 59">
            <a:extLst>
              <a:ext uri="{FF2B5EF4-FFF2-40B4-BE49-F238E27FC236}">
                <a16:creationId xmlns:a16="http://schemas.microsoft.com/office/drawing/2014/main" id="{235BD09B-CDF7-B7D9-026D-F3247185674E}"/>
              </a:ext>
            </a:extLst>
          </p:cNvPr>
          <p:cNvSpPr txBox="1"/>
          <p:nvPr/>
        </p:nvSpPr>
        <p:spPr>
          <a:xfrm>
            <a:off x="6781800" y="2223045"/>
            <a:ext cx="1865191" cy="1962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2000" b="1" i="0" u="none" dirty="0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AI Development</a:t>
            </a:r>
          </a:p>
        </p:txBody>
      </p:sp>
      <p:sp>
        <p:nvSpPr>
          <p:cNvPr id="80" name="TextBox 60">
            <a:extLst>
              <a:ext uri="{FF2B5EF4-FFF2-40B4-BE49-F238E27FC236}">
                <a16:creationId xmlns:a16="http://schemas.microsoft.com/office/drawing/2014/main" id="{C57594FA-C971-A50A-8311-414F6B007A78}"/>
              </a:ext>
            </a:extLst>
          </p:cNvPr>
          <p:cNvSpPr txBox="1"/>
          <p:nvPr/>
        </p:nvSpPr>
        <p:spPr>
          <a:xfrm>
            <a:off x="9572625" y="2094056"/>
            <a:ext cx="1949957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Regulation, Hub </a:t>
            </a:r>
            <a:endParaRPr lang="es-ES" sz="2000" b="1" i="0" u="none" dirty="0">
              <a:solidFill>
                <a:srgbClr val="0F172A"/>
              </a:solidFill>
              <a:latin typeface="FUTURA MEDIUM" panose="020B0602020204020303" pitchFamily="34" charset="-79"/>
              <a:ea typeface="Open Sans" panose="020B0606030504020204" pitchFamily="34" charset="0"/>
              <a:cs typeface="FUTURA MEDIUM" panose="020B0602020204020303" pitchFamily="34" charset="-79"/>
            </a:endParaRPr>
          </a:p>
          <a:p>
            <a:pPr algn="l"/>
            <a:r>
              <a:rPr sz="2000" b="1" i="0" u="none" dirty="0">
                <a:solidFill>
                  <a:srgbClr val="0F172A"/>
                </a:solidFill>
                <a:latin typeface="FUTURA MEDIUM" panose="020B0602020204020303" pitchFamily="34" charset="-79"/>
                <a:ea typeface="Open Sans" panose="020B0606030504020204" pitchFamily="34" charset="0"/>
                <a:cs typeface="FUTURA MEDIUM" panose="020B0602020204020303" pitchFamily="34" charset="-79"/>
              </a:rPr>
              <a:t>&amp; Talent</a:t>
            </a:r>
          </a:p>
        </p:txBody>
      </p:sp>
      <p:sp>
        <p:nvSpPr>
          <p:cNvPr id="81" name="TextBox 61">
            <a:extLst>
              <a:ext uri="{FF2B5EF4-FFF2-40B4-BE49-F238E27FC236}">
                <a16:creationId xmlns:a16="http://schemas.microsoft.com/office/drawing/2014/main" id="{77941838-D2E1-26ED-D5AD-81B2BD1ED258}"/>
              </a:ext>
            </a:extLst>
          </p:cNvPr>
          <p:cNvSpPr txBox="1"/>
          <p:nvPr/>
        </p:nvSpPr>
        <p:spPr>
          <a:xfrm>
            <a:off x="619125" y="2774558"/>
            <a:ext cx="198753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28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Sovereign Compute</a:t>
            </a:r>
          </a:p>
        </p:txBody>
      </p:sp>
      <p:sp>
        <p:nvSpPr>
          <p:cNvPr id="82" name="TextBox 62">
            <a:extLst>
              <a:ext uri="{FF2B5EF4-FFF2-40B4-BE49-F238E27FC236}">
                <a16:creationId xmlns:a16="http://schemas.microsoft.com/office/drawing/2014/main" id="{D9708824-E327-DDAE-40D3-33DC5F051EC9}"/>
              </a:ext>
            </a:extLst>
          </p:cNvPr>
          <p:cNvSpPr txBox="1"/>
          <p:nvPr/>
        </p:nvSpPr>
        <p:spPr>
          <a:xfrm>
            <a:off x="628650" y="3036290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EuroHPC</a:t>
            </a: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AI-optimized supercomputing node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AI </a:t>
            </a: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GPUs).</a:t>
            </a:r>
          </a:p>
        </p:txBody>
      </p:sp>
      <p:sp>
        <p:nvSpPr>
          <p:cNvPr id="83" name="TextBox 63">
            <a:extLst>
              <a:ext uri="{FF2B5EF4-FFF2-40B4-BE49-F238E27FC236}">
                <a16:creationId xmlns:a16="http://schemas.microsoft.com/office/drawing/2014/main" id="{D926507F-805B-BE84-67EA-6688A9638893}"/>
              </a:ext>
            </a:extLst>
          </p:cNvPr>
          <p:cNvSpPr txBox="1"/>
          <p:nvPr/>
        </p:nvSpPr>
        <p:spPr>
          <a:xfrm>
            <a:off x="600075" y="3615837"/>
            <a:ext cx="184185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28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 Availability</a:t>
            </a:r>
          </a:p>
        </p:txBody>
      </p:sp>
      <p:sp>
        <p:nvSpPr>
          <p:cNvPr id="84" name="TextBox 64">
            <a:extLst>
              <a:ext uri="{FF2B5EF4-FFF2-40B4-BE49-F238E27FC236}">
                <a16:creationId xmlns:a16="http://schemas.microsoft.com/office/drawing/2014/main" id="{6AD729F7-0A99-9B4D-5F3A-A16FA8F82B68}"/>
              </a:ext>
            </a:extLst>
          </p:cNvPr>
          <p:cNvSpPr txBox="1"/>
          <p:nvPr/>
        </p:nvSpPr>
        <p:spPr>
          <a:xfrm>
            <a:off x="592466" y="3902578"/>
            <a:ext cx="2490787" cy="334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repository for instant, secure access to open-weight models.</a:t>
            </a:r>
          </a:p>
        </p:txBody>
      </p:sp>
      <p:sp>
        <p:nvSpPr>
          <p:cNvPr id="87" name="TextBox 67">
            <a:extLst>
              <a:ext uri="{FF2B5EF4-FFF2-40B4-BE49-F238E27FC236}">
                <a16:creationId xmlns:a16="http://schemas.microsoft.com/office/drawing/2014/main" id="{08E18982-FBE5-A79D-F5AB-26200E81C0C1}"/>
              </a:ext>
            </a:extLst>
          </p:cNvPr>
          <p:cNvSpPr txBox="1"/>
          <p:nvPr/>
        </p:nvSpPr>
        <p:spPr>
          <a:xfrm>
            <a:off x="3462105" y="2763795"/>
            <a:ext cx="161723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596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Interoperability</a:t>
            </a:r>
          </a:p>
        </p:txBody>
      </p:sp>
      <p:sp>
        <p:nvSpPr>
          <p:cNvPr id="88" name="TextBox 68">
            <a:extLst>
              <a:ext uri="{FF2B5EF4-FFF2-40B4-BE49-F238E27FC236}">
                <a16:creationId xmlns:a16="http://schemas.microsoft.com/office/drawing/2014/main" id="{88AF61DD-90E8-A574-DBA9-04EF4FD0B6E8}"/>
              </a:ext>
            </a:extLst>
          </p:cNvPr>
          <p:cNvSpPr txBox="1"/>
          <p:nvPr/>
        </p:nvSpPr>
        <p:spPr>
          <a:xfrm>
            <a:off x="3462106" y="2986919"/>
            <a:ext cx="2490787" cy="334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Seamless integration with EU Data Spaces (EHDS/Gaia-X).</a:t>
            </a:r>
          </a:p>
        </p:txBody>
      </p:sp>
      <p:sp>
        <p:nvSpPr>
          <p:cNvPr id="89" name="TextBox 69">
            <a:extLst>
              <a:ext uri="{FF2B5EF4-FFF2-40B4-BE49-F238E27FC236}">
                <a16:creationId xmlns:a16="http://schemas.microsoft.com/office/drawing/2014/main" id="{5B41C064-A7B7-49A3-6E9A-5E8740B254A3}"/>
              </a:ext>
            </a:extLst>
          </p:cNvPr>
          <p:cNvSpPr txBox="1"/>
          <p:nvPr/>
        </p:nvSpPr>
        <p:spPr>
          <a:xfrm>
            <a:off x="3484651" y="3412939"/>
            <a:ext cx="201818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596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Augmentation</a:t>
            </a:r>
          </a:p>
        </p:txBody>
      </p:sp>
      <p:sp>
        <p:nvSpPr>
          <p:cNvPr id="90" name="TextBox 70">
            <a:extLst>
              <a:ext uri="{FF2B5EF4-FFF2-40B4-BE49-F238E27FC236}">
                <a16:creationId xmlns:a16="http://schemas.microsoft.com/office/drawing/2014/main" id="{9A2540E2-A7F8-8C6F-409D-08E642EB2EC8}"/>
              </a:ext>
            </a:extLst>
          </p:cNvPr>
          <p:cNvSpPr txBox="1"/>
          <p:nvPr/>
        </p:nvSpPr>
        <p:spPr>
          <a:xfrm>
            <a:off x="3471862" y="3701983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Advanced synthetic data generation toolbox for health applications.</a:t>
            </a:r>
          </a:p>
        </p:txBody>
      </p:sp>
      <p:sp>
        <p:nvSpPr>
          <p:cNvPr id="91" name="TextBox 71">
            <a:extLst>
              <a:ext uri="{FF2B5EF4-FFF2-40B4-BE49-F238E27FC236}">
                <a16:creationId xmlns:a16="http://schemas.microsoft.com/office/drawing/2014/main" id="{C183EB9F-308C-A8E5-C370-426AC11DCECB}"/>
              </a:ext>
            </a:extLst>
          </p:cNvPr>
          <p:cNvSpPr txBox="1"/>
          <p:nvPr/>
        </p:nvSpPr>
        <p:spPr>
          <a:xfrm>
            <a:off x="3462336" y="4248329"/>
            <a:ext cx="128541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596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Architecture</a:t>
            </a:r>
          </a:p>
        </p:txBody>
      </p:sp>
      <p:sp>
        <p:nvSpPr>
          <p:cNvPr id="92" name="TextBox 72">
            <a:extLst>
              <a:ext uri="{FF2B5EF4-FFF2-40B4-BE49-F238E27FC236}">
                <a16:creationId xmlns:a16="http://schemas.microsoft.com/office/drawing/2014/main" id="{C3913AB9-CEFE-56CF-17A3-5E014A185E5B}"/>
              </a:ext>
            </a:extLst>
          </p:cNvPr>
          <p:cNvSpPr txBox="1"/>
          <p:nvPr/>
        </p:nvSpPr>
        <p:spPr>
          <a:xfrm>
            <a:off x="3462337" y="4502444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MLOps</a:t>
            </a: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federated analytics utilizing PETs and TEEs, and cloud orchestration.</a:t>
            </a:r>
          </a:p>
        </p:txBody>
      </p:sp>
      <p:sp>
        <p:nvSpPr>
          <p:cNvPr id="93" name="TextBox 73">
            <a:extLst>
              <a:ext uri="{FF2B5EF4-FFF2-40B4-BE49-F238E27FC236}">
                <a16:creationId xmlns:a16="http://schemas.microsoft.com/office/drawing/2014/main" id="{E86B6B8A-68F6-25A6-E40E-9A76144889ED}"/>
              </a:ext>
            </a:extLst>
          </p:cNvPr>
          <p:cNvSpPr txBox="1"/>
          <p:nvPr/>
        </p:nvSpPr>
        <p:spPr>
          <a:xfrm>
            <a:off x="6324600" y="2729231"/>
            <a:ext cx="178048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7C3AE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&amp; Tuning</a:t>
            </a:r>
          </a:p>
        </p:txBody>
      </p:sp>
      <p:sp>
        <p:nvSpPr>
          <p:cNvPr id="94" name="TextBox 74">
            <a:extLst>
              <a:ext uri="{FF2B5EF4-FFF2-40B4-BE49-F238E27FC236}">
                <a16:creationId xmlns:a16="http://schemas.microsoft.com/office/drawing/2014/main" id="{8E5B0568-A4E6-F911-F43A-EAE1A420AE97}"/>
              </a:ext>
            </a:extLst>
          </p:cNvPr>
          <p:cNvSpPr txBox="1"/>
          <p:nvPr/>
        </p:nvSpPr>
        <p:spPr>
          <a:xfrm>
            <a:off x="6324600" y="3003929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Pre-training &amp; fine-tuning pipelines for SLMs, LLMs, Computer Vision, and </a:t>
            </a:r>
            <a:r>
              <a:rPr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KGs.</a:t>
            </a:r>
            <a:endParaRPr sz="1200" b="0" i="0" u="none" dirty="0">
              <a:solidFill>
                <a:srgbClr val="4755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5" name="TextBox 75">
            <a:extLst>
              <a:ext uri="{FF2B5EF4-FFF2-40B4-BE49-F238E27FC236}">
                <a16:creationId xmlns:a16="http://schemas.microsoft.com/office/drawing/2014/main" id="{C69F8B99-B014-002C-7890-55BAA65B159B}"/>
              </a:ext>
            </a:extLst>
          </p:cNvPr>
          <p:cNvSpPr txBox="1"/>
          <p:nvPr/>
        </p:nvSpPr>
        <p:spPr>
          <a:xfrm>
            <a:off x="6324600" y="3538852"/>
            <a:ext cx="10442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7C3AE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Validation</a:t>
            </a:r>
          </a:p>
        </p:txBody>
      </p:sp>
      <p:sp>
        <p:nvSpPr>
          <p:cNvPr id="96" name="TextBox 76">
            <a:extLst>
              <a:ext uri="{FF2B5EF4-FFF2-40B4-BE49-F238E27FC236}">
                <a16:creationId xmlns:a16="http://schemas.microsoft.com/office/drawing/2014/main" id="{BBA6D92F-D44C-725B-8107-DCBE225F7CF7}"/>
              </a:ext>
            </a:extLst>
          </p:cNvPr>
          <p:cNvSpPr txBox="1"/>
          <p:nvPr/>
        </p:nvSpPr>
        <p:spPr>
          <a:xfrm>
            <a:off x="6315073" y="3804313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Continuous improvement procedures and Trustworthy AI assurance.</a:t>
            </a:r>
          </a:p>
        </p:txBody>
      </p:sp>
      <p:sp>
        <p:nvSpPr>
          <p:cNvPr id="97" name="TextBox 77">
            <a:extLst>
              <a:ext uri="{FF2B5EF4-FFF2-40B4-BE49-F238E27FC236}">
                <a16:creationId xmlns:a16="http://schemas.microsoft.com/office/drawing/2014/main" id="{9D59945A-98D6-E39D-F75A-9E2BD6496492}"/>
              </a:ext>
            </a:extLst>
          </p:cNvPr>
          <p:cNvSpPr txBox="1"/>
          <p:nvPr/>
        </p:nvSpPr>
        <p:spPr>
          <a:xfrm>
            <a:off x="6326757" y="4313443"/>
            <a:ext cx="100027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7C3AE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Oversight</a:t>
            </a:r>
          </a:p>
        </p:txBody>
      </p:sp>
      <p:sp>
        <p:nvSpPr>
          <p:cNvPr id="98" name="TextBox 78">
            <a:extLst>
              <a:ext uri="{FF2B5EF4-FFF2-40B4-BE49-F238E27FC236}">
                <a16:creationId xmlns:a16="http://schemas.microsoft.com/office/drawing/2014/main" id="{0C2B76EE-A908-43BB-BF93-E7C1A7924635}"/>
              </a:ext>
            </a:extLst>
          </p:cNvPr>
          <p:cNvSpPr txBox="1"/>
          <p:nvPr/>
        </p:nvSpPr>
        <p:spPr>
          <a:xfrm>
            <a:off x="6302006" y="4560888"/>
            <a:ext cx="2490787" cy="334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Rigorous bias auditing and Explainable AI (XAI) verification.</a:t>
            </a:r>
          </a:p>
        </p:txBody>
      </p:sp>
      <p:sp>
        <p:nvSpPr>
          <p:cNvPr id="99" name="TextBox 79">
            <a:extLst>
              <a:ext uri="{FF2B5EF4-FFF2-40B4-BE49-F238E27FC236}">
                <a16:creationId xmlns:a16="http://schemas.microsoft.com/office/drawing/2014/main" id="{D11D0517-0DBC-93D9-3DAD-09F1328CB0AD}"/>
              </a:ext>
            </a:extLst>
          </p:cNvPr>
          <p:cNvSpPr txBox="1"/>
          <p:nvPr/>
        </p:nvSpPr>
        <p:spPr>
          <a:xfrm>
            <a:off x="9177337" y="2729231"/>
            <a:ext cx="120065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D9770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Compliance</a:t>
            </a:r>
          </a:p>
        </p:txBody>
      </p:sp>
      <p:sp>
        <p:nvSpPr>
          <p:cNvPr id="100" name="TextBox 80">
            <a:extLst>
              <a:ext uri="{FF2B5EF4-FFF2-40B4-BE49-F238E27FC236}">
                <a16:creationId xmlns:a16="http://schemas.microsoft.com/office/drawing/2014/main" id="{F0CC986B-7514-4CFF-82F5-8073544A7C2D}"/>
              </a:ext>
            </a:extLst>
          </p:cNvPr>
          <p:cNvSpPr txBox="1"/>
          <p:nvPr/>
        </p:nvSpPr>
        <p:spPr>
          <a:xfrm>
            <a:off x="9177337" y="3013940"/>
            <a:ext cx="2490787" cy="334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AI Act Trust Sandbox for validating high-risk models.</a:t>
            </a:r>
          </a:p>
        </p:txBody>
      </p:sp>
      <p:sp>
        <p:nvSpPr>
          <p:cNvPr id="101" name="TextBox 81">
            <a:extLst>
              <a:ext uri="{FF2B5EF4-FFF2-40B4-BE49-F238E27FC236}">
                <a16:creationId xmlns:a16="http://schemas.microsoft.com/office/drawing/2014/main" id="{41F51E0E-75B2-DA96-2091-42B9AAB1A96E}"/>
              </a:ext>
            </a:extLst>
          </p:cNvPr>
          <p:cNvSpPr txBox="1"/>
          <p:nvPr/>
        </p:nvSpPr>
        <p:spPr>
          <a:xfrm>
            <a:off x="9125719" y="3453131"/>
            <a:ext cx="192591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D9770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Commercialization</a:t>
            </a:r>
          </a:p>
        </p:txBody>
      </p:sp>
      <p:sp>
        <p:nvSpPr>
          <p:cNvPr id="102" name="TextBox 82">
            <a:extLst>
              <a:ext uri="{FF2B5EF4-FFF2-40B4-BE49-F238E27FC236}">
                <a16:creationId xmlns:a16="http://schemas.microsoft.com/office/drawing/2014/main" id="{8FE7800F-B7DE-2A41-1D48-6C34287F8F02}"/>
              </a:ext>
            </a:extLst>
          </p:cNvPr>
          <p:cNvSpPr txBox="1"/>
          <p:nvPr/>
        </p:nvSpPr>
        <p:spPr>
          <a:xfrm>
            <a:off x="9143257" y="3679093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Startup acceleration, Fast Track access, and dedicated investor matchmaking.</a:t>
            </a:r>
          </a:p>
        </p:txBody>
      </p:sp>
      <p:sp>
        <p:nvSpPr>
          <p:cNvPr id="103" name="TextBox 83">
            <a:extLst>
              <a:ext uri="{FF2B5EF4-FFF2-40B4-BE49-F238E27FC236}">
                <a16:creationId xmlns:a16="http://schemas.microsoft.com/office/drawing/2014/main" id="{2B71F167-5F1A-E324-A783-585BBEEE6255}"/>
              </a:ext>
            </a:extLst>
          </p:cNvPr>
          <p:cNvSpPr txBox="1"/>
          <p:nvPr/>
        </p:nvSpPr>
        <p:spPr>
          <a:xfrm>
            <a:off x="9143258" y="4203087"/>
            <a:ext cx="63440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D9770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</a:t>
            </a:r>
          </a:p>
        </p:txBody>
      </p:sp>
      <p:sp>
        <p:nvSpPr>
          <p:cNvPr id="104" name="TextBox 84">
            <a:extLst>
              <a:ext uri="{FF2B5EF4-FFF2-40B4-BE49-F238E27FC236}">
                <a16:creationId xmlns:a16="http://schemas.microsoft.com/office/drawing/2014/main" id="{A2E8C083-8D25-0DE0-8C8E-5E10CAD94517}"/>
              </a:ext>
            </a:extLst>
          </p:cNvPr>
          <p:cNvSpPr txBox="1"/>
          <p:nvPr/>
        </p:nvSpPr>
        <p:spPr>
          <a:xfrm>
            <a:off x="9149537" y="4446398"/>
            <a:ext cx="2490787" cy="501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sz="1200" b="0" i="0" u="none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Factory Academy offering micro-credentials, MOOCs, and AI-Lab bootcamps.</a:t>
            </a:r>
          </a:p>
        </p:txBody>
      </p:sp>
      <p:sp>
        <p:nvSpPr>
          <p:cNvPr id="25" name="TextBox 63">
            <a:extLst>
              <a:ext uri="{FF2B5EF4-FFF2-40B4-BE49-F238E27FC236}">
                <a16:creationId xmlns:a16="http://schemas.microsoft.com/office/drawing/2014/main" id="{C1AAB0BD-AF08-E820-309C-90A9EBE6ED17}"/>
              </a:ext>
            </a:extLst>
          </p:cNvPr>
          <p:cNvSpPr txBox="1"/>
          <p:nvPr/>
        </p:nvSpPr>
        <p:spPr>
          <a:xfrm>
            <a:off x="592655" y="4323840"/>
            <a:ext cx="173284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600" b="1" i="0" u="none" dirty="0">
                <a:solidFill>
                  <a:srgbClr val="028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Easy 24/7 Access </a:t>
            </a:r>
            <a:endParaRPr sz="1600" b="1" i="0" u="none" dirty="0">
              <a:solidFill>
                <a:srgbClr val="0284C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64">
            <a:extLst>
              <a:ext uri="{FF2B5EF4-FFF2-40B4-BE49-F238E27FC236}">
                <a16:creationId xmlns:a16="http://schemas.microsoft.com/office/drawing/2014/main" id="{18BA853D-A1A0-DD8E-7A81-51C303151497}"/>
              </a:ext>
            </a:extLst>
          </p:cNvPr>
          <p:cNvSpPr txBox="1"/>
          <p:nvPr/>
        </p:nvSpPr>
        <p:spPr>
          <a:xfrm>
            <a:off x="585046" y="4575856"/>
            <a:ext cx="2490787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6"/>
              </a:lnSpc>
            </a:pP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s-ES"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upport</a:t>
            </a:r>
            <a:r>
              <a:rPr lang="es-ES"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s-ES"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SMEs</a:t>
            </a:r>
            <a:r>
              <a:rPr lang="es-ES" sz="12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spin-</a:t>
            </a:r>
            <a:r>
              <a:rPr lang="es-ES" sz="1200" b="0" i="0" u="none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offs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innovators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leverage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their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ideas </a:t>
            </a:r>
            <a:r>
              <a:rPr lang="es-ES" sz="1200" dirty="0" err="1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s-ES" sz="1200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AI + HPC</a:t>
            </a:r>
            <a:endParaRPr sz="1200" b="0" i="0" u="none" dirty="0">
              <a:solidFill>
                <a:srgbClr val="4755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5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9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06013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58BC53-0F70-1F04-6AA8-BF001CE84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1"/>
              <a:t>One stop Shop: 5-Stage Procedure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E0A71B-48A0-C1CA-8741-CF753BB4BD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noProof="1"/>
              <a:t>User engagement &amp; delivery model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10905C-3148-C61D-415B-57D255428B9E}"/>
              </a:ext>
            </a:extLst>
          </p:cNvPr>
          <p:cNvSpPr txBox="1"/>
          <p:nvPr/>
        </p:nvSpPr>
        <p:spPr>
          <a:xfrm>
            <a:off x="838200" y="1438965"/>
            <a:ext cx="1102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noProof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structured –and free-process from initial user need to final delivery</a:t>
            </a:r>
          </a:p>
          <a:p>
            <a:endParaRPr lang="es-ES" sz="2000" noProof="1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C2F0B2F-7424-CBA4-77F1-51C3D4B409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0200" y="1944631"/>
            <a:ext cx="2948320" cy="212665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73F2747-0D1E-B166-0FE8-BE05FB05206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b="15835"/>
          <a:stretch>
            <a:fillRect/>
          </a:stretch>
        </p:blipFill>
        <p:spPr>
          <a:xfrm>
            <a:off x="3278520" y="1919591"/>
            <a:ext cx="2865786" cy="210976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01B82-2B0A-A596-9793-679F96666AC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75189" y="1919591"/>
            <a:ext cx="2983036" cy="215169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98BC9FB-CEBA-50E5-FE90-268F9CBE44C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35507" y="3897107"/>
            <a:ext cx="2813014" cy="210976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BA73295-342E-D1D3-806F-6821DCF8917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58225" y="2036854"/>
            <a:ext cx="2700886" cy="203443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7294F66-EC69-74A7-6562-66971BCC9CC1}"/>
              </a:ext>
            </a:extLst>
          </p:cNvPr>
          <p:cNvSpPr txBox="1"/>
          <p:nvPr/>
        </p:nvSpPr>
        <p:spPr>
          <a:xfrm>
            <a:off x="6312609" y="2974066"/>
            <a:ext cx="2463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noProof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identify the services and capabilities that align with your needs</a:t>
            </a:r>
            <a:endParaRPr lang="es-ES" sz="1200" noProof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FFF459C-1078-8E65-3587-AE25854542CC}"/>
              </a:ext>
            </a:extLst>
          </p:cNvPr>
          <p:cNvSpPr txBox="1"/>
          <p:nvPr/>
        </p:nvSpPr>
        <p:spPr>
          <a:xfrm>
            <a:off x="9163136" y="2994069"/>
            <a:ext cx="2497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noProof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right specialists work on the solution, guiding you through the entire process.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DFF7636-B394-B402-F03B-A79D27036E2C}"/>
              </a:ext>
            </a:extLst>
          </p:cNvPr>
          <p:cNvSpPr txBox="1"/>
          <p:nvPr/>
        </p:nvSpPr>
        <p:spPr>
          <a:xfrm>
            <a:off x="4669623" y="4782425"/>
            <a:ext cx="2435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noProof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 completed, we review the results achieved &amp; the impact on your business.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09C8FE5-4875-5252-E178-ECD2EAF03E1B}"/>
              </a:ext>
            </a:extLst>
          </p:cNvPr>
          <p:cNvSpPr txBox="1"/>
          <p:nvPr/>
        </p:nvSpPr>
        <p:spPr>
          <a:xfrm>
            <a:off x="528589" y="2727845"/>
            <a:ext cx="2711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noProof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company explains the problem, idea or project where it wants to implement AI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FC0AE50-C573-849A-8A68-F184317FC708}"/>
              </a:ext>
            </a:extLst>
          </p:cNvPr>
          <p:cNvSpPr txBox="1"/>
          <p:nvPr/>
        </p:nvSpPr>
        <p:spPr>
          <a:xfrm>
            <a:off x="3511695" y="2800291"/>
            <a:ext cx="2463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noProof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understand the most suitable needs and resources for the request</a:t>
            </a:r>
            <a:endParaRPr lang="es-ES" sz="1200" noProof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Rounded Rectangle 1">
            <a:extLst>
              <a:ext uri="{FF2B5EF4-FFF2-40B4-BE49-F238E27FC236}">
                <a16:creationId xmlns:a16="http://schemas.microsoft.com/office/drawing/2014/main" id="{7A8CDA46-48D1-A29A-7070-45F37A361F99}"/>
              </a:ext>
            </a:extLst>
          </p:cNvPr>
          <p:cNvSpPr/>
          <p:nvPr/>
        </p:nvSpPr>
        <p:spPr>
          <a:xfrm>
            <a:off x="528589" y="6098912"/>
            <a:ext cx="10872788" cy="542925"/>
          </a:xfrm>
          <a:prstGeom prst="roundRect">
            <a:avLst>
              <a:gd name="adj" fmla="val 14035"/>
            </a:avLst>
          </a:prstGeom>
          <a:solidFill>
            <a:srgbClr val="F7FAFC"/>
          </a:solidFill>
          <a:ln>
            <a:solidFill>
              <a:srgbClr val="F7FA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1"/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E65DF911-32F3-ABFB-931A-82E07594DAF9}"/>
              </a:ext>
            </a:extLst>
          </p:cNvPr>
          <p:cNvSpPr txBox="1"/>
          <p:nvPr/>
        </p:nvSpPr>
        <p:spPr>
          <a:xfrm>
            <a:off x="757189" y="6270362"/>
            <a:ext cx="902343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600" b="1" i="0" u="none" noProof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Fast-track onboarding and ticket resolution supported by multi-tiered expert escalation.</a:t>
            </a:r>
          </a:p>
        </p:txBody>
      </p:sp>
      <p:sp>
        <p:nvSpPr>
          <p:cNvPr id="25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10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67201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DE0C6-CB9E-7D19-1C50-827FE576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HPC </a:t>
            </a:r>
            <a:r>
              <a:rPr lang="es-ES" dirty="0" err="1"/>
              <a:t>Resource</a:t>
            </a:r>
            <a:r>
              <a:rPr lang="es-ES" dirty="0"/>
              <a:t> Access Modes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43E304-EDA0-D0E3-B90E-20D58A0750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EUROHPC JOINT UNDERTAKING RESOURCE CHANNELS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C1BEBDA0-07B6-3D6A-1A5A-DBBA42C5CF81}"/>
              </a:ext>
            </a:extLst>
          </p:cNvPr>
          <p:cNvSpPr/>
          <p:nvPr/>
        </p:nvSpPr>
        <p:spPr>
          <a:xfrm>
            <a:off x="528589" y="6098912"/>
            <a:ext cx="10872788" cy="542925"/>
          </a:xfrm>
          <a:prstGeom prst="roundRect">
            <a:avLst>
              <a:gd name="adj" fmla="val 1403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621FBD12-6DF4-6111-A104-8C20220AB290}"/>
              </a:ext>
            </a:extLst>
          </p:cNvPr>
          <p:cNvSpPr txBox="1"/>
          <p:nvPr/>
        </p:nvSpPr>
        <p:spPr>
          <a:xfrm>
            <a:off x="757189" y="6270362"/>
            <a:ext cx="800501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EuroHPC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governs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50%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available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time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strategic</a:t>
            </a:r>
            <a:r>
              <a:rPr lang="es-ES" sz="1600" b="1" i="0" u="none" dirty="0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rgbClr val="33415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calls</a:t>
            </a:r>
            <a:endParaRPr lang="es-ES" sz="1600" b="1" i="0" u="none" dirty="0">
              <a:solidFill>
                <a:srgbClr val="33415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D78B0CFA-C4AA-691C-923D-55DF8EC88B42}"/>
              </a:ext>
            </a:extLst>
          </p:cNvPr>
          <p:cNvSpPr/>
          <p:nvPr/>
        </p:nvSpPr>
        <p:spPr>
          <a:xfrm>
            <a:off x="685800" y="2348061"/>
            <a:ext cx="2562225" cy="2618928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298FFA2C-376F-89F3-FECF-01140CF0D253}"/>
              </a:ext>
            </a:extLst>
          </p:cNvPr>
          <p:cNvSpPr/>
          <p:nvPr/>
        </p:nvSpPr>
        <p:spPr>
          <a:xfrm>
            <a:off x="3438525" y="2348061"/>
            <a:ext cx="2562225" cy="2618928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8FF64A52-EBC0-8F63-A0CD-76F8A1DF585E}"/>
              </a:ext>
            </a:extLst>
          </p:cNvPr>
          <p:cNvSpPr/>
          <p:nvPr/>
        </p:nvSpPr>
        <p:spPr>
          <a:xfrm>
            <a:off x="6191250" y="2348061"/>
            <a:ext cx="2562225" cy="2618928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A8CAC651-8AB8-4ED6-41E2-92BE81032E94}"/>
              </a:ext>
            </a:extLst>
          </p:cNvPr>
          <p:cNvSpPr/>
          <p:nvPr/>
        </p:nvSpPr>
        <p:spPr>
          <a:xfrm>
            <a:off x="8943975" y="2348061"/>
            <a:ext cx="2562225" cy="2618928"/>
          </a:xfrm>
          <a:prstGeom prst="roundRect">
            <a:avLst>
              <a:gd name="adj" fmla="val 446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742FF60-18E6-6877-66D2-18969181A3AC}"/>
              </a:ext>
            </a:extLst>
          </p:cNvPr>
          <p:cNvSpPr/>
          <p:nvPr/>
        </p:nvSpPr>
        <p:spPr>
          <a:xfrm>
            <a:off x="923925" y="4611389"/>
            <a:ext cx="20859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382E22BE-0279-3D75-BDE7-192B684E5103}"/>
              </a:ext>
            </a:extLst>
          </p:cNvPr>
          <p:cNvSpPr/>
          <p:nvPr/>
        </p:nvSpPr>
        <p:spPr>
          <a:xfrm>
            <a:off x="3676650" y="4611389"/>
            <a:ext cx="20859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6459CB60-5145-D355-97D7-321C46231B23}"/>
              </a:ext>
            </a:extLst>
          </p:cNvPr>
          <p:cNvSpPr/>
          <p:nvPr/>
        </p:nvSpPr>
        <p:spPr>
          <a:xfrm>
            <a:off x="6429375" y="4611389"/>
            <a:ext cx="20859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B062F01E-A9BB-913E-CA11-3A1AEA195B98}"/>
              </a:ext>
            </a:extLst>
          </p:cNvPr>
          <p:cNvSpPr/>
          <p:nvPr/>
        </p:nvSpPr>
        <p:spPr>
          <a:xfrm>
            <a:off x="9182100" y="4611389"/>
            <a:ext cx="2085975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0" descr="image.png">
            <a:extLst>
              <a:ext uri="{FF2B5EF4-FFF2-40B4-BE49-F238E27FC236}">
                <a16:creationId xmlns:a16="http://schemas.microsoft.com/office/drawing/2014/main" id="{C547FDBE-A953-35E3-71D6-7C643291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633811"/>
            <a:ext cx="180975" cy="209550"/>
          </a:xfrm>
          <a:prstGeom prst="rect">
            <a:avLst/>
          </a:prstGeom>
        </p:spPr>
      </p:pic>
      <p:pic>
        <p:nvPicPr>
          <p:cNvPr id="16" name="Picture 11" descr="image.png">
            <a:extLst>
              <a:ext uri="{FF2B5EF4-FFF2-40B4-BE49-F238E27FC236}">
                <a16:creationId xmlns:a16="http://schemas.microsoft.com/office/drawing/2014/main" id="{F0EF341C-9AA9-F59E-A30A-B346537A1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2633811"/>
            <a:ext cx="180975" cy="209550"/>
          </a:xfrm>
          <a:prstGeom prst="rect">
            <a:avLst/>
          </a:prstGeom>
        </p:spPr>
      </p:pic>
      <p:pic>
        <p:nvPicPr>
          <p:cNvPr id="17" name="Picture 12" descr="image.png">
            <a:extLst>
              <a:ext uri="{FF2B5EF4-FFF2-40B4-BE49-F238E27FC236}">
                <a16:creationId xmlns:a16="http://schemas.microsoft.com/office/drawing/2014/main" id="{F6A1A2BD-3C66-538C-383C-DF1871AABC8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29375" y="2633811"/>
            <a:ext cx="180975" cy="209550"/>
          </a:xfrm>
          <a:prstGeom prst="rect">
            <a:avLst/>
          </a:prstGeom>
        </p:spPr>
      </p:pic>
      <p:pic>
        <p:nvPicPr>
          <p:cNvPr id="18" name="Picture 13" descr="image.png">
            <a:extLst>
              <a:ext uri="{FF2B5EF4-FFF2-40B4-BE49-F238E27FC236}">
                <a16:creationId xmlns:a16="http://schemas.microsoft.com/office/drawing/2014/main" id="{648B7881-4BD6-5A4A-B052-4B4BD2CB5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2100" y="2633811"/>
            <a:ext cx="209550" cy="209550"/>
          </a:xfrm>
          <a:prstGeom prst="rect">
            <a:avLst/>
          </a:prstGeom>
        </p:spPr>
      </p:pic>
      <p:sp>
        <p:nvSpPr>
          <p:cNvPr id="19" name="TextBox 19">
            <a:extLst>
              <a:ext uri="{FF2B5EF4-FFF2-40B4-BE49-F238E27FC236}">
                <a16:creationId xmlns:a16="http://schemas.microsoft.com/office/drawing/2014/main" id="{3F623329-0462-8D5C-058D-CB68104D12BB}"/>
              </a:ext>
            </a:extLst>
          </p:cNvPr>
          <p:cNvSpPr txBox="1"/>
          <p:nvPr/>
        </p:nvSpPr>
        <p:spPr>
          <a:xfrm>
            <a:off x="757189" y="4725689"/>
            <a:ext cx="2505719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Turnaround: Immediate Access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DDAEA2A-668D-C0AF-B41F-E268E4CBB230}"/>
              </a:ext>
            </a:extLst>
          </p:cNvPr>
          <p:cNvSpPr txBox="1"/>
          <p:nvPr/>
        </p:nvSpPr>
        <p:spPr>
          <a:xfrm>
            <a:off x="3501034" y="4725688"/>
            <a:ext cx="249971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Allocation: &lt;50,000 GPU Hours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11B037F-5113-0194-89FB-0ED089559850}"/>
              </a:ext>
            </a:extLst>
          </p:cNvPr>
          <p:cNvSpPr txBox="1"/>
          <p:nvPr/>
        </p:nvSpPr>
        <p:spPr>
          <a:xfrm>
            <a:off x="6337300" y="4711317"/>
            <a:ext cx="2514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Allocation: &gt;50,000 GPU Hours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7188C87-A871-4F1C-4EF7-24E0ACFE6C9E}"/>
              </a:ext>
            </a:extLst>
          </p:cNvPr>
          <p:cNvSpPr txBox="1"/>
          <p:nvPr/>
        </p:nvSpPr>
        <p:spPr>
          <a:xfrm>
            <a:off x="9182100" y="4725689"/>
            <a:ext cx="21812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Target: 80+ Science Apps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DE7BF9CF-89F4-3D13-A339-45EDF2D3F410}"/>
              </a:ext>
            </a:extLst>
          </p:cNvPr>
          <p:cNvSpPr txBox="1"/>
          <p:nvPr/>
        </p:nvSpPr>
        <p:spPr>
          <a:xfrm>
            <a:off x="923925" y="2967186"/>
            <a:ext cx="145360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Playground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F738DE0-35A7-F228-12FB-486A200EDA8E}"/>
              </a:ext>
            </a:extLst>
          </p:cNvPr>
          <p:cNvSpPr txBox="1"/>
          <p:nvPr/>
        </p:nvSpPr>
        <p:spPr>
          <a:xfrm>
            <a:off x="923925" y="3329136"/>
            <a:ext cx="2181225" cy="1090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Rapid code testing, algorithm porting, and benchmark feasibility before formal allocation.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99B7050-2B9A-50E7-DDDE-54A7EB33EE71}"/>
              </a:ext>
            </a:extLst>
          </p:cNvPr>
          <p:cNvSpPr txBox="1"/>
          <p:nvPr/>
        </p:nvSpPr>
        <p:spPr>
          <a:xfrm>
            <a:off x="3676650" y="2967186"/>
            <a:ext cx="122309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Fast Lane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22BFBC90-1CAC-E511-B508-30ADBF81947F}"/>
              </a:ext>
            </a:extLst>
          </p:cNvPr>
          <p:cNvSpPr txBox="1"/>
          <p:nvPr/>
        </p:nvSpPr>
        <p:spPr>
          <a:xfrm>
            <a:off x="3676650" y="3329136"/>
            <a:ext cx="2181225" cy="1090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Agile track for SMEs and researchers requiring up to 50k GPU hours with rapid review cycles.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A4E594EE-1D36-93CC-B111-5CEF15F221D5}"/>
              </a:ext>
            </a:extLst>
          </p:cNvPr>
          <p:cNvSpPr txBox="1"/>
          <p:nvPr/>
        </p:nvSpPr>
        <p:spPr>
          <a:xfrm>
            <a:off x="6429375" y="2967186"/>
            <a:ext cx="143699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Large Scale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C5CC3CEC-46CC-DD2D-A313-1235E118A368}"/>
              </a:ext>
            </a:extLst>
          </p:cNvPr>
          <p:cNvSpPr txBox="1"/>
          <p:nvPr/>
        </p:nvSpPr>
        <p:spPr>
          <a:xfrm>
            <a:off x="6429375" y="3329136"/>
            <a:ext cx="2181225" cy="1081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Massive compute allocation for training foundational and trillion-parameter One Health models.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1FD841A3-5CE4-6FE0-F2B9-2CD8433757EC}"/>
              </a:ext>
            </a:extLst>
          </p:cNvPr>
          <p:cNvSpPr txBox="1"/>
          <p:nvPr/>
        </p:nvSpPr>
        <p:spPr>
          <a:xfrm>
            <a:off x="9182100" y="2967186"/>
            <a:ext cx="144360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Space Grotesk"/>
              </a:rPr>
              <a:t>AI for Science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77F591C4-6E73-AACB-91B2-A9F18C6CD498}"/>
              </a:ext>
            </a:extLst>
          </p:cNvPr>
          <p:cNvSpPr txBox="1"/>
          <p:nvPr/>
        </p:nvSpPr>
        <p:spPr>
          <a:xfrm>
            <a:off x="9182100" y="3329136"/>
            <a:ext cx="2181225" cy="1308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 dirty="0">
                <a:solidFill>
                  <a:srgbClr val="4755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 track for breakthrough interdisciplinary research in biology, genomics, and ecology.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0CBD0CCD-0E3A-E866-A152-29F0B3B56E54}"/>
              </a:ext>
            </a:extLst>
          </p:cNvPr>
          <p:cNvSpPr txBox="1"/>
          <p:nvPr/>
        </p:nvSpPr>
        <p:spPr>
          <a:xfrm>
            <a:off x="1981200" y="2624286"/>
            <a:ext cx="1123950" cy="215444"/>
          </a:xfrm>
          <a:prstGeom prst="rect">
            <a:avLst/>
          </a:prstGeom>
          <a:solidFill>
            <a:srgbClr val="EFF6FF"/>
          </a:soli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284C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Friction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4DE78CA5-7521-EC15-50B6-135B2100EBCE}"/>
              </a:ext>
            </a:extLst>
          </p:cNvPr>
          <p:cNvSpPr txBox="1"/>
          <p:nvPr/>
        </p:nvSpPr>
        <p:spPr>
          <a:xfrm>
            <a:off x="4400550" y="2624286"/>
            <a:ext cx="1457325" cy="215444"/>
          </a:xfrm>
          <a:prstGeom prst="rect">
            <a:avLst/>
          </a:prstGeom>
          <a:solidFill>
            <a:srgbClr val="FEF3C7"/>
          </a:soli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F17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Continuous Call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DA4189CB-43DE-10CC-0420-F1BD135AAFAE}"/>
              </a:ext>
            </a:extLst>
          </p:cNvPr>
          <p:cNvSpPr txBox="1"/>
          <p:nvPr/>
        </p:nvSpPr>
        <p:spPr>
          <a:xfrm>
            <a:off x="7277100" y="2624286"/>
            <a:ext cx="1333500" cy="215444"/>
          </a:xfrm>
          <a:prstGeom prst="rect">
            <a:avLst/>
          </a:prstGeom>
          <a:solidFill>
            <a:srgbClr val="FAF5FF"/>
          </a:soli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Peer Reviewed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E6E1554-5FFF-706D-1168-97C3A0D1AB04}"/>
              </a:ext>
            </a:extLst>
          </p:cNvPr>
          <p:cNvSpPr txBox="1"/>
          <p:nvPr/>
        </p:nvSpPr>
        <p:spPr>
          <a:xfrm>
            <a:off x="9839326" y="2624286"/>
            <a:ext cx="1524000" cy="215444"/>
          </a:xfrm>
          <a:prstGeom prst="rect">
            <a:avLst/>
          </a:prstGeom>
          <a:solidFill>
            <a:srgbClr val="ECFDF5"/>
          </a:soli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596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Scientific Impact</a:t>
            </a:r>
          </a:p>
        </p:txBody>
      </p:sp>
      <p:sp>
        <p:nvSpPr>
          <p:cNvPr id="35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11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43237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2CBC16-C581-EFFC-F07C-C79542886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Example</a:t>
            </a:r>
            <a:r>
              <a:rPr lang="es-ES" dirty="0"/>
              <a:t> </a:t>
            </a:r>
            <a:r>
              <a:rPr lang="es-ES" dirty="0" err="1"/>
              <a:t>Pilots</a:t>
            </a:r>
            <a:r>
              <a:rPr lang="es-ES" dirty="0"/>
              <a:t> &amp; Data </a:t>
            </a:r>
            <a:r>
              <a:rPr lang="es-ES" dirty="0" err="1"/>
              <a:t>Ecosystem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FB5201-6D8B-C283-3F14-184E4578AC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REAL-WORLD TRANSLATIONAL IMPACT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E17F8DF8-4C77-0BA2-3E8C-A3B81E9064BA}"/>
              </a:ext>
            </a:extLst>
          </p:cNvPr>
          <p:cNvSpPr/>
          <p:nvPr/>
        </p:nvSpPr>
        <p:spPr>
          <a:xfrm>
            <a:off x="558800" y="1475581"/>
            <a:ext cx="3555950" cy="3906838"/>
          </a:xfrm>
          <a:prstGeom prst="roundRect">
            <a:avLst>
              <a:gd name="adj" fmla="val 3278"/>
            </a:avLst>
          </a:prstGeom>
          <a:solidFill>
            <a:schemeClr val="bg2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FDE9747-0BAF-ED18-B1F7-CE06E7612E8D}"/>
              </a:ext>
            </a:extLst>
          </p:cNvPr>
          <p:cNvSpPr/>
          <p:nvPr/>
        </p:nvSpPr>
        <p:spPr>
          <a:xfrm>
            <a:off x="4267150" y="1475581"/>
            <a:ext cx="3555950" cy="3906838"/>
          </a:xfrm>
          <a:prstGeom prst="roundRect">
            <a:avLst>
              <a:gd name="adj" fmla="val 327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6640D9EA-5CE5-6527-529E-827F979196CF}"/>
              </a:ext>
            </a:extLst>
          </p:cNvPr>
          <p:cNvSpPr/>
          <p:nvPr/>
        </p:nvSpPr>
        <p:spPr>
          <a:xfrm>
            <a:off x="7975500" y="1475581"/>
            <a:ext cx="3555950" cy="3906838"/>
          </a:xfrm>
          <a:prstGeom prst="roundRect">
            <a:avLst>
              <a:gd name="adj" fmla="val 3278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BD42F45-3E96-17AF-8060-B7C6A369041E}"/>
              </a:ext>
            </a:extLst>
          </p:cNvPr>
          <p:cNvSpPr/>
          <p:nvPr/>
        </p:nvSpPr>
        <p:spPr>
          <a:xfrm>
            <a:off x="758825" y="2008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A2E0358-BBA0-D564-9365-7CCD0605DD11}"/>
              </a:ext>
            </a:extLst>
          </p:cNvPr>
          <p:cNvSpPr/>
          <p:nvPr/>
        </p:nvSpPr>
        <p:spPr>
          <a:xfrm>
            <a:off x="758825" y="2770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FF13E25-5261-B014-F747-3BD2984436AD}"/>
              </a:ext>
            </a:extLst>
          </p:cNvPr>
          <p:cNvSpPr/>
          <p:nvPr/>
        </p:nvSpPr>
        <p:spPr>
          <a:xfrm>
            <a:off x="758825" y="3532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6557958-68B9-EA4C-B443-DEE87EE4F3F8}"/>
              </a:ext>
            </a:extLst>
          </p:cNvPr>
          <p:cNvSpPr/>
          <p:nvPr/>
        </p:nvSpPr>
        <p:spPr>
          <a:xfrm>
            <a:off x="4467175" y="2008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8D418E1A-2EFB-4CA3-F722-A23A68AD9777}"/>
              </a:ext>
            </a:extLst>
          </p:cNvPr>
          <p:cNvSpPr/>
          <p:nvPr/>
        </p:nvSpPr>
        <p:spPr>
          <a:xfrm>
            <a:off x="4467175" y="2770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1AD9E3BF-2818-BB0D-6CE9-A9464AB89B5E}"/>
              </a:ext>
            </a:extLst>
          </p:cNvPr>
          <p:cNvSpPr/>
          <p:nvPr/>
        </p:nvSpPr>
        <p:spPr>
          <a:xfrm>
            <a:off x="4467175" y="3532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D213D079-2C19-A1CE-3A16-A5AAC56125D9}"/>
              </a:ext>
            </a:extLst>
          </p:cNvPr>
          <p:cNvSpPr/>
          <p:nvPr/>
        </p:nvSpPr>
        <p:spPr>
          <a:xfrm>
            <a:off x="8175525" y="2008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D781A2A2-0062-AB44-09E9-131451E26F28}"/>
              </a:ext>
            </a:extLst>
          </p:cNvPr>
          <p:cNvSpPr/>
          <p:nvPr/>
        </p:nvSpPr>
        <p:spPr>
          <a:xfrm>
            <a:off x="8175525" y="2770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97446FB2-E6BA-FC01-E3D9-B4ECAF63F110}"/>
              </a:ext>
            </a:extLst>
          </p:cNvPr>
          <p:cNvSpPr/>
          <p:nvPr/>
        </p:nvSpPr>
        <p:spPr>
          <a:xfrm>
            <a:off x="8175525" y="3532981"/>
            <a:ext cx="31559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3634CACD-01F6-821A-EAF3-793053F69A37}"/>
              </a:ext>
            </a:extLst>
          </p:cNvPr>
          <p:cNvSpPr/>
          <p:nvPr/>
        </p:nvSpPr>
        <p:spPr>
          <a:xfrm>
            <a:off x="758825" y="2008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70F32E31-2FF3-9E6B-C944-5C947EBCB071}"/>
              </a:ext>
            </a:extLst>
          </p:cNvPr>
          <p:cNvSpPr/>
          <p:nvPr/>
        </p:nvSpPr>
        <p:spPr>
          <a:xfrm>
            <a:off x="758825" y="2770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32ECD761-EF57-9BD2-FE09-14F944A63C4F}"/>
              </a:ext>
            </a:extLst>
          </p:cNvPr>
          <p:cNvSpPr/>
          <p:nvPr/>
        </p:nvSpPr>
        <p:spPr>
          <a:xfrm>
            <a:off x="758825" y="3532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BEC1F265-7D80-710F-7323-D7299B6C2923}"/>
              </a:ext>
            </a:extLst>
          </p:cNvPr>
          <p:cNvSpPr/>
          <p:nvPr/>
        </p:nvSpPr>
        <p:spPr>
          <a:xfrm>
            <a:off x="4467175" y="2008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5C61EFB2-DAF9-9221-8B6B-6DDA8A95688C}"/>
              </a:ext>
            </a:extLst>
          </p:cNvPr>
          <p:cNvSpPr/>
          <p:nvPr/>
        </p:nvSpPr>
        <p:spPr>
          <a:xfrm>
            <a:off x="4467175" y="2770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295536F7-13A8-B3F9-F94F-7483C1B78E84}"/>
              </a:ext>
            </a:extLst>
          </p:cNvPr>
          <p:cNvSpPr/>
          <p:nvPr/>
        </p:nvSpPr>
        <p:spPr>
          <a:xfrm>
            <a:off x="4467175" y="3532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5A59A2BC-D979-3964-2B5A-3E1E40C56826}"/>
              </a:ext>
            </a:extLst>
          </p:cNvPr>
          <p:cNvSpPr/>
          <p:nvPr/>
        </p:nvSpPr>
        <p:spPr>
          <a:xfrm>
            <a:off x="8175525" y="2008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91248457-738F-010A-4F80-B12A9027CC1B}"/>
              </a:ext>
            </a:extLst>
          </p:cNvPr>
          <p:cNvSpPr/>
          <p:nvPr/>
        </p:nvSpPr>
        <p:spPr>
          <a:xfrm>
            <a:off x="8175525" y="2770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3F16AA86-4AAD-36B5-5EC5-640C1C56F501}"/>
              </a:ext>
            </a:extLst>
          </p:cNvPr>
          <p:cNvSpPr/>
          <p:nvPr/>
        </p:nvSpPr>
        <p:spPr>
          <a:xfrm>
            <a:off x="8175525" y="3532981"/>
            <a:ext cx="31559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D279AD50-7ACD-ACC3-8D47-19EA7A74F961}"/>
              </a:ext>
            </a:extLst>
          </p:cNvPr>
          <p:cNvSpPr txBox="1"/>
          <p:nvPr/>
        </p:nvSpPr>
        <p:spPr>
          <a:xfrm>
            <a:off x="1063625" y="1623516"/>
            <a:ext cx="153728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Space Grotesk"/>
              </a:rPr>
              <a:t>Human Health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055FE7F5-9B03-1CE2-ED1A-ABBD7176CB76}"/>
              </a:ext>
            </a:extLst>
          </p:cNvPr>
          <p:cNvSpPr txBox="1"/>
          <p:nvPr/>
        </p:nvSpPr>
        <p:spPr>
          <a:xfrm>
            <a:off x="758825" y="2094706"/>
            <a:ext cx="12890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AIDATAMED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E7D5E508-6007-89B4-5E0F-3A0F62AA116E}"/>
              </a:ext>
            </a:extLst>
          </p:cNvPr>
          <p:cNvSpPr txBox="1"/>
          <p:nvPr/>
        </p:nvSpPr>
        <p:spPr>
          <a:xfrm>
            <a:off x="758825" y="2337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Synthetic clinical data generation for medical research (IISGS).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534C3105-6EB7-98F1-267D-4759CD3F9ECD}"/>
              </a:ext>
            </a:extLst>
          </p:cNvPr>
          <p:cNvSpPr txBox="1"/>
          <p:nvPr/>
        </p:nvSpPr>
        <p:spPr>
          <a:xfrm>
            <a:off x="758825" y="2856706"/>
            <a:ext cx="47609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Plus Jakarta Sans"/>
              </a:rPr>
              <a:t>GIFT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483FD9A5-3006-397B-0607-E0BCD0E9428A}"/>
              </a:ext>
            </a:extLst>
          </p:cNvPr>
          <p:cNvSpPr txBox="1"/>
          <p:nvPr/>
        </p:nvSpPr>
        <p:spPr>
          <a:xfrm>
            <a:off x="758825" y="3099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Gastroenterology conversational AI for clinical guidance.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0A126267-AC60-E0A3-A5DA-83A6D0840CF5}"/>
              </a:ext>
            </a:extLst>
          </p:cNvPr>
          <p:cNvSpPr txBox="1"/>
          <p:nvPr/>
        </p:nvSpPr>
        <p:spPr>
          <a:xfrm>
            <a:off x="758825" y="3618706"/>
            <a:ext cx="83599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Plus Jakarta Sans"/>
              </a:rPr>
              <a:t>Brilliant</a:t>
            </a:r>
          </a:p>
        </p:txBody>
      </p:sp>
      <p:sp>
        <p:nvSpPr>
          <p:cNvPr id="35" name="TextBox 37">
            <a:extLst>
              <a:ext uri="{FF2B5EF4-FFF2-40B4-BE49-F238E27FC236}">
                <a16:creationId xmlns:a16="http://schemas.microsoft.com/office/drawing/2014/main" id="{2031080B-3C0D-8C83-75F8-AC8C3C4D3276}"/>
              </a:ext>
            </a:extLst>
          </p:cNvPr>
          <p:cNvSpPr txBox="1"/>
          <p:nvPr/>
        </p:nvSpPr>
        <p:spPr>
          <a:xfrm>
            <a:off x="758825" y="3861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Deep learning sarcopenia analysis on lumbar MRI scans.</a:t>
            </a: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20DFE154-7B59-8AFA-ED8E-7634A9C1BBB9}"/>
              </a:ext>
            </a:extLst>
          </p:cNvPr>
          <p:cNvSpPr txBox="1"/>
          <p:nvPr/>
        </p:nvSpPr>
        <p:spPr>
          <a:xfrm>
            <a:off x="4864831" y="1623516"/>
            <a:ext cx="276349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Space Grotesk"/>
              </a:rPr>
              <a:t>Translational &amp; Social</a:t>
            </a:r>
          </a:p>
        </p:txBody>
      </p:sp>
      <p:sp>
        <p:nvSpPr>
          <p:cNvPr id="37" name="TextBox 39">
            <a:extLst>
              <a:ext uri="{FF2B5EF4-FFF2-40B4-BE49-F238E27FC236}">
                <a16:creationId xmlns:a16="http://schemas.microsoft.com/office/drawing/2014/main" id="{05036836-0D16-71FB-77CE-30E7050145C9}"/>
              </a:ext>
            </a:extLst>
          </p:cNvPr>
          <p:cNvSpPr txBox="1"/>
          <p:nvPr/>
        </p:nvSpPr>
        <p:spPr>
          <a:xfrm>
            <a:off x="4467175" y="2094706"/>
            <a:ext cx="216437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chemeClr val="accent3">
                    <a:lumMod val="75000"/>
                  </a:schemeClr>
                </a:solidFill>
                <a:latin typeface="Plus Jakarta Sans"/>
              </a:rPr>
              <a:t>CeliaSpace</a:t>
            </a:r>
            <a:r>
              <a:rPr sz="2000" b="1" i="0" u="none" dirty="0">
                <a:solidFill>
                  <a:schemeClr val="accent3">
                    <a:lumMod val="75000"/>
                  </a:schemeClr>
                </a:solidFill>
                <a:latin typeface="Plus Jakarta Sans"/>
              </a:rPr>
              <a:t> / Serenia</a:t>
            </a:r>
          </a:p>
        </p:txBody>
      </p:sp>
      <p:sp>
        <p:nvSpPr>
          <p:cNvPr id="38" name="TextBox 40">
            <a:extLst>
              <a:ext uri="{FF2B5EF4-FFF2-40B4-BE49-F238E27FC236}">
                <a16:creationId xmlns:a16="http://schemas.microsoft.com/office/drawing/2014/main" id="{EE17595D-0D25-5393-6541-9E19E24661A8}"/>
              </a:ext>
            </a:extLst>
          </p:cNvPr>
          <p:cNvSpPr txBox="1"/>
          <p:nvPr/>
        </p:nvSpPr>
        <p:spPr>
          <a:xfrm>
            <a:off x="4467175" y="2337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Health conversational assistant with 10,000+ elderly users (</a:t>
            </a:r>
            <a:r>
              <a:rPr sz="1600" b="0" i="0" u="none" dirty="0" err="1">
                <a:solidFill>
                  <a:srgbClr val="475569"/>
                </a:solidFill>
                <a:latin typeface="Plus Jakarta Sans"/>
              </a:rPr>
              <a:t>UVigo</a:t>
            </a:r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).</a:t>
            </a:r>
          </a:p>
        </p:txBody>
      </p:sp>
      <p:sp>
        <p:nvSpPr>
          <p:cNvPr id="39" name="TextBox 41">
            <a:extLst>
              <a:ext uri="{FF2B5EF4-FFF2-40B4-BE49-F238E27FC236}">
                <a16:creationId xmlns:a16="http://schemas.microsoft.com/office/drawing/2014/main" id="{9ED641A1-748D-0E61-B137-954EC139D3EC}"/>
              </a:ext>
            </a:extLst>
          </p:cNvPr>
          <p:cNvSpPr txBox="1"/>
          <p:nvPr/>
        </p:nvSpPr>
        <p:spPr>
          <a:xfrm>
            <a:off x="4467175" y="2856706"/>
            <a:ext cx="274741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chemeClr val="accent3">
                    <a:lumMod val="75000"/>
                  </a:schemeClr>
                </a:solidFill>
                <a:latin typeface="Plus Jakarta Sans"/>
              </a:rPr>
              <a:t>DatIAcare &amp; SALUSBENCH</a:t>
            </a:r>
          </a:p>
        </p:txBody>
      </p:sp>
      <p:sp>
        <p:nvSpPr>
          <p:cNvPr id="40" name="TextBox 42">
            <a:extLst>
              <a:ext uri="{FF2B5EF4-FFF2-40B4-BE49-F238E27FC236}">
                <a16:creationId xmlns:a16="http://schemas.microsoft.com/office/drawing/2014/main" id="{3F293708-4E02-91E7-0151-C9B211D29C25}"/>
              </a:ext>
            </a:extLst>
          </p:cNvPr>
          <p:cNvSpPr txBox="1"/>
          <p:nvPr/>
        </p:nvSpPr>
        <p:spPr>
          <a:xfrm>
            <a:off x="4467175" y="3099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Frailty indexing and inter-hospital benchmarking analytics.</a:t>
            </a:r>
          </a:p>
        </p:txBody>
      </p:sp>
      <p:sp>
        <p:nvSpPr>
          <p:cNvPr id="41" name="TextBox 43">
            <a:extLst>
              <a:ext uri="{FF2B5EF4-FFF2-40B4-BE49-F238E27FC236}">
                <a16:creationId xmlns:a16="http://schemas.microsoft.com/office/drawing/2014/main" id="{B68CF386-FD8B-CBB9-80DF-7200DC9EF177}"/>
              </a:ext>
            </a:extLst>
          </p:cNvPr>
          <p:cNvSpPr txBox="1"/>
          <p:nvPr/>
        </p:nvSpPr>
        <p:spPr>
          <a:xfrm>
            <a:off x="4467175" y="3618706"/>
            <a:ext cx="176247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chemeClr val="accent3">
                    <a:lumMod val="75000"/>
                  </a:schemeClr>
                </a:solidFill>
                <a:latin typeface="Plus Jakarta Sans"/>
              </a:rPr>
              <a:t>Veterinary Pilots</a:t>
            </a:r>
          </a:p>
        </p:txBody>
      </p:sp>
      <p:sp>
        <p:nvSpPr>
          <p:cNvPr id="42" name="TextBox 44">
            <a:extLst>
              <a:ext uri="{FF2B5EF4-FFF2-40B4-BE49-F238E27FC236}">
                <a16:creationId xmlns:a16="http://schemas.microsoft.com/office/drawing/2014/main" id="{1716E647-6A98-11A4-6EF1-5A79BA0E32E4}"/>
              </a:ext>
            </a:extLst>
          </p:cNvPr>
          <p:cNvSpPr txBox="1"/>
          <p:nvPr/>
        </p:nvSpPr>
        <p:spPr>
          <a:xfrm>
            <a:off x="4467175" y="3861595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Predictive clinical assistants for cross-species pathology.</a:t>
            </a:r>
          </a:p>
        </p:txBody>
      </p:sp>
      <p:sp>
        <p:nvSpPr>
          <p:cNvPr id="43" name="TextBox 45">
            <a:extLst>
              <a:ext uri="{FF2B5EF4-FFF2-40B4-BE49-F238E27FC236}">
                <a16:creationId xmlns:a16="http://schemas.microsoft.com/office/drawing/2014/main" id="{78496213-D418-F6D6-9D86-E93507D96C03}"/>
              </a:ext>
            </a:extLst>
          </p:cNvPr>
          <p:cNvSpPr txBox="1"/>
          <p:nvPr/>
        </p:nvSpPr>
        <p:spPr>
          <a:xfrm>
            <a:off x="8527950" y="1637506"/>
            <a:ext cx="258404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Space Grotesk"/>
              </a:rPr>
              <a:t>Ecosystem &amp; Data Space</a:t>
            </a:r>
          </a:p>
        </p:txBody>
      </p:sp>
      <p:sp>
        <p:nvSpPr>
          <p:cNvPr id="44" name="TextBox 47">
            <a:extLst>
              <a:ext uri="{FF2B5EF4-FFF2-40B4-BE49-F238E27FC236}">
                <a16:creationId xmlns:a16="http://schemas.microsoft.com/office/drawing/2014/main" id="{E7E07A74-411E-35EE-0F64-ADDC17DEF4DF}"/>
              </a:ext>
            </a:extLst>
          </p:cNvPr>
          <p:cNvSpPr txBox="1"/>
          <p:nvPr/>
        </p:nvSpPr>
        <p:spPr>
          <a:xfrm>
            <a:off x="8175525" y="2294731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Gut microbiome genetic data fused with environmental factors.</a:t>
            </a:r>
          </a:p>
        </p:txBody>
      </p:sp>
      <p:sp>
        <p:nvSpPr>
          <p:cNvPr id="45" name="TextBox 49">
            <a:extLst>
              <a:ext uri="{FF2B5EF4-FFF2-40B4-BE49-F238E27FC236}">
                <a16:creationId xmlns:a16="http://schemas.microsoft.com/office/drawing/2014/main" id="{15F05F93-78B0-BC1B-894A-727278E9017A}"/>
              </a:ext>
            </a:extLst>
          </p:cNvPr>
          <p:cNvSpPr txBox="1"/>
          <p:nvPr/>
        </p:nvSpPr>
        <p:spPr>
          <a:xfrm>
            <a:off x="8175525" y="3056731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Cross-domain repositories covering marine and agrifood data.</a:t>
            </a:r>
          </a:p>
        </p:txBody>
      </p:sp>
      <p:sp>
        <p:nvSpPr>
          <p:cNvPr id="46" name="TextBox 51">
            <a:extLst>
              <a:ext uri="{FF2B5EF4-FFF2-40B4-BE49-F238E27FC236}">
                <a16:creationId xmlns:a16="http://schemas.microsoft.com/office/drawing/2014/main" id="{CBDE6A52-A0F3-995B-7F6E-0DF9AFE1DB83}"/>
              </a:ext>
            </a:extLst>
          </p:cNvPr>
          <p:cNvSpPr txBox="1"/>
          <p:nvPr/>
        </p:nvSpPr>
        <p:spPr>
          <a:xfrm>
            <a:off x="8175525" y="3818731"/>
            <a:ext cx="3251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20+ spin-offs accelerated through EDIH </a:t>
            </a:r>
            <a:r>
              <a:rPr sz="1600" b="0" i="0" u="none" dirty="0" err="1">
                <a:solidFill>
                  <a:srgbClr val="475569"/>
                </a:solidFill>
                <a:latin typeface="Plus Jakarta Sans"/>
              </a:rPr>
              <a:t>DATAlife</a:t>
            </a:r>
            <a:r>
              <a:rPr sz="1600" b="0" i="0" u="none" dirty="0">
                <a:solidFill>
                  <a:srgbClr val="475569"/>
                </a:solidFill>
                <a:latin typeface="Plus Jakarta Sans"/>
              </a:rPr>
              <a:t> mentorship.</a:t>
            </a:r>
          </a:p>
        </p:txBody>
      </p:sp>
      <p:pic>
        <p:nvPicPr>
          <p:cNvPr id="59" name="Picture 23" descr="image.png">
            <a:extLst>
              <a:ext uri="{FF2B5EF4-FFF2-40B4-BE49-F238E27FC236}">
                <a16:creationId xmlns:a16="http://schemas.microsoft.com/office/drawing/2014/main" id="{15DF6FE1-0888-EA49-EF48-CE95BFAC0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25" y="1708944"/>
            <a:ext cx="152400" cy="152400"/>
          </a:xfrm>
          <a:prstGeom prst="rect">
            <a:avLst/>
          </a:prstGeom>
        </p:spPr>
      </p:pic>
      <p:pic>
        <p:nvPicPr>
          <p:cNvPr id="60" name="Picture 24" descr="image.png">
            <a:extLst>
              <a:ext uri="{FF2B5EF4-FFF2-40B4-BE49-F238E27FC236}">
                <a16:creationId xmlns:a16="http://schemas.microsoft.com/office/drawing/2014/main" id="{1C92C6BF-C83F-9906-4075-B6CF31738D7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67175" y="1708944"/>
            <a:ext cx="190500" cy="152400"/>
          </a:xfrm>
          <a:prstGeom prst="rect">
            <a:avLst/>
          </a:prstGeom>
        </p:spPr>
      </p:pic>
      <p:pic>
        <p:nvPicPr>
          <p:cNvPr id="61" name="Picture 25" descr="image.png">
            <a:extLst>
              <a:ext uri="{FF2B5EF4-FFF2-40B4-BE49-F238E27FC236}">
                <a16:creationId xmlns:a16="http://schemas.microsoft.com/office/drawing/2014/main" id="{4EAB5DF6-0DCE-BFD7-15B9-50EDA6999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525" y="1708944"/>
            <a:ext cx="152400" cy="152400"/>
          </a:xfrm>
          <a:prstGeom prst="rect">
            <a:avLst/>
          </a:prstGeom>
        </p:spPr>
      </p:pic>
      <p:sp>
        <p:nvSpPr>
          <p:cNvPr id="62" name="Rounded Rectangle 1">
            <a:extLst>
              <a:ext uri="{FF2B5EF4-FFF2-40B4-BE49-F238E27FC236}">
                <a16:creationId xmlns:a16="http://schemas.microsoft.com/office/drawing/2014/main" id="{D807E58F-66BD-B3E5-F580-A56FF6B61CF2}"/>
              </a:ext>
            </a:extLst>
          </p:cNvPr>
          <p:cNvSpPr/>
          <p:nvPr/>
        </p:nvSpPr>
        <p:spPr>
          <a:xfrm>
            <a:off x="558800" y="5582444"/>
            <a:ext cx="10999788" cy="1062831"/>
          </a:xfrm>
          <a:prstGeom prst="roundRect">
            <a:avLst>
              <a:gd name="adj" fmla="val 14035"/>
            </a:avLst>
          </a:prstGeom>
          <a:solidFill>
            <a:srgbClr val="F7FAFC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14">
            <a:extLst>
              <a:ext uri="{FF2B5EF4-FFF2-40B4-BE49-F238E27FC236}">
                <a16:creationId xmlns:a16="http://schemas.microsoft.com/office/drawing/2014/main" id="{C15D7C82-B70B-F8F2-274A-1D2926B47F45}"/>
              </a:ext>
            </a:extLst>
          </p:cNvPr>
          <p:cNvSpPr txBox="1"/>
          <p:nvPr/>
        </p:nvSpPr>
        <p:spPr>
          <a:xfrm>
            <a:off x="758825" y="5754553"/>
            <a:ext cx="107726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600" i="0" u="none" noProof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Drug Discovery and Pharmaceutical Development -  Genomics, Bioinformatics, and Antibiotic Resistance</a:t>
            </a:r>
            <a:r>
              <a:rPr lang="en-GB" sz="1600" noProof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n-GB" sz="1600" i="0" u="none" noProof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Earth Observation and Climate-Health Modelling</a:t>
            </a:r>
            <a:r>
              <a:rPr lang="en-GB" sz="1600" noProof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</a:t>
            </a:r>
            <a:r>
              <a:rPr lang="en-GB" sz="1600" i="0" u="none" noProof="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Healthcare Delivery and Personalized Medicine -  Blue Biotechnology and Marine Resource Management -  Agricultural Biotechnology and Functional Foods.</a:t>
            </a:r>
          </a:p>
        </p:txBody>
      </p:sp>
      <p:sp>
        <p:nvSpPr>
          <p:cNvPr id="64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12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08029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">
            <a:extLst>
              <a:ext uri="{FF2B5EF4-FFF2-40B4-BE49-F238E27FC236}">
                <a16:creationId xmlns:a16="http://schemas.microsoft.com/office/drawing/2014/main" id="{A5D5D63E-1606-465D-2E7C-7087AEFBAB65}"/>
              </a:ext>
            </a:extLst>
          </p:cNvPr>
          <p:cNvSpPr/>
          <p:nvPr/>
        </p:nvSpPr>
        <p:spPr>
          <a:xfrm>
            <a:off x="8077250" y="2556915"/>
            <a:ext cx="3555950" cy="2776751"/>
          </a:xfrm>
          <a:prstGeom prst="roundRect">
            <a:avLst>
              <a:gd name="adj" fmla="val 3278"/>
            </a:avLst>
          </a:prstGeom>
          <a:solidFill>
            <a:srgbClr val="FFF1D8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498E3842-2B95-47F5-7919-2913C8AA7EC0}"/>
              </a:ext>
            </a:extLst>
          </p:cNvPr>
          <p:cNvSpPr/>
          <p:nvPr/>
        </p:nvSpPr>
        <p:spPr>
          <a:xfrm>
            <a:off x="4317950" y="2562571"/>
            <a:ext cx="3555950" cy="2776751"/>
          </a:xfrm>
          <a:prstGeom prst="roundRect">
            <a:avLst>
              <a:gd name="adj" fmla="val 3278"/>
            </a:avLst>
          </a:prstGeom>
          <a:solidFill>
            <a:srgbClr val="F7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/>
          </a:p>
        </p:txBody>
      </p:sp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89561089-2044-B44B-2BEE-1CD2ECC548F7}"/>
              </a:ext>
            </a:extLst>
          </p:cNvPr>
          <p:cNvSpPr/>
          <p:nvPr/>
        </p:nvSpPr>
        <p:spPr>
          <a:xfrm>
            <a:off x="558800" y="2556914"/>
            <a:ext cx="3555950" cy="2776751"/>
          </a:xfrm>
          <a:prstGeom prst="roundRect">
            <a:avLst>
              <a:gd name="adj" fmla="val 3278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E4532E-932D-048B-6179-5010C4EF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AI Factory </a:t>
            </a:r>
            <a:r>
              <a:rPr lang="es-ES" dirty="0" err="1"/>
              <a:t>Academy</a:t>
            </a:r>
            <a:r>
              <a:rPr lang="es-ES" dirty="0"/>
              <a:t> &amp; Next </a:t>
            </a:r>
            <a:r>
              <a:rPr lang="es-ES" dirty="0" err="1"/>
              <a:t>Steps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084E75-2504-F3D5-5075-3F6A9CF2CB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/>
              <a:t>HUMAN CAPITAL &amp; ONBOARDING ROADMAP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3D5DE48-B9BB-8311-8D31-57937113FA8E}"/>
              </a:ext>
            </a:extLst>
          </p:cNvPr>
          <p:cNvSpPr/>
          <p:nvPr/>
        </p:nvSpPr>
        <p:spPr>
          <a:xfrm>
            <a:off x="528589" y="6098912"/>
            <a:ext cx="10872788" cy="542925"/>
          </a:xfrm>
          <a:prstGeom prst="roundRect">
            <a:avLst>
              <a:gd name="adj" fmla="val 1403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3C86C461-6289-25EA-54B9-3F08482D0389}"/>
              </a:ext>
            </a:extLst>
          </p:cNvPr>
          <p:cNvSpPr txBox="1"/>
          <p:nvPr/>
        </p:nvSpPr>
        <p:spPr>
          <a:xfrm>
            <a:off x="757189" y="6270362"/>
            <a:ext cx="8909234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Empowering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Europe's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pool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stackable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portable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life-science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AI </a:t>
            </a:r>
            <a:r>
              <a:rPr lang="es-ES" sz="1600" b="1" i="0" u="none" dirty="0" err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competencies</a:t>
            </a:r>
            <a:r>
              <a:rPr lang="es-ES"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l"/>
            <a:endParaRPr lang="es-ES" sz="1600" b="1" i="0" u="none" dirty="0" err="1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3734748-BFCA-D6E6-59D9-E823F4FBAAA1}"/>
              </a:ext>
            </a:extLst>
          </p:cNvPr>
          <p:cNvSpPr/>
          <p:nvPr/>
        </p:nvSpPr>
        <p:spPr>
          <a:xfrm>
            <a:off x="873125" y="4597319"/>
            <a:ext cx="2927300" cy="95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E666BBF4-8812-AA51-18ED-5BACF40733D6}"/>
              </a:ext>
            </a:extLst>
          </p:cNvPr>
          <p:cNvSpPr/>
          <p:nvPr/>
        </p:nvSpPr>
        <p:spPr>
          <a:xfrm>
            <a:off x="4632275" y="4580701"/>
            <a:ext cx="2927300" cy="95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52F5BE85-8703-6F49-9436-7E2300BA06E4}"/>
              </a:ext>
            </a:extLst>
          </p:cNvPr>
          <p:cNvSpPr/>
          <p:nvPr/>
        </p:nvSpPr>
        <p:spPr>
          <a:xfrm>
            <a:off x="8243787" y="4587794"/>
            <a:ext cx="2927300" cy="95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825BAC06-CAAC-8C14-5316-6A0E151F919D}"/>
              </a:ext>
            </a:extLst>
          </p:cNvPr>
          <p:cNvSpPr txBox="1"/>
          <p:nvPr/>
        </p:nvSpPr>
        <p:spPr>
          <a:xfrm>
            <a:off x="1000125" y="2851844"/>
            <a:ext cx="30225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3-Phase Curriculum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006CC9CD-1E5B-8BB3-EE3A-4E6F9EE2F40E}"/>
              </a:ext>
            </a:extLst>
          </p:cNvPr>
          <p:cNvSpPr txBox="1"/>
          <p:nvPr/>
        </p:nvSpPr>
        <p:spPr>
          <a:xfrm>
            <a:off x="1000125" y="4806197"/>
            <a:ext cx="30225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&gt;1,000 Registered Learners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D849A0A2-6700-C520-EE22-FB2016BB6CB5}"/>
              </a:ext>
            </a:extLst>
          </p:cNvPr>
          <p:cNvSpPr txBox="1"/>
          <p:nvPr/>
        </p:nvSpPr>
        <p:spPr>
          <a:xfrm>
            <a:off x="4632275" y="2851844"/>
            <a:ext cx="30225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8BDF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 Standards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7BA1AE91-012D-0668-FDDA-1FACF12264E0}"/>
              </a:ext>
            </a:extLst>
          </p:cNvPr>
          <p:cNvSpPr txBox="1"/>
          <p:nvPr/>
        </p:nvSpPr>
        <p:spPr>
          <a:xfrm>
            <a:off x="4632275" y="4800938"/>
            <a:ext cx="30225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Interoperable Across EU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8E225073-EEDC-B67C-1281-917C773CD3AD}"/>
              </a:ext>
            </a:extLst>
          </p:cNvPr>
          <p:cNvSpPr txBox="1"/>
          <p:nvPr/>
        </p:nvSpPr>
        <p:spPr>
          <a:xfrm>
            <a:off x="8264425" y="2851844"/>
            <a:ext cx="30225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F59E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Milestones &amp; Access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5A90AABC-90A2-D2B0-9621-292C0A147C61}"/>
              </a:ext>
            </a:extLst>
          </p:cNvPr>
          <p:cNvSpPr txBox="1"/>
          <p:nvPr/>
        </p:nvSpPr>
        <p:spPr>
          <a:xfrm>
            <a:off x="8264425" y="4800938"/>
            <a:ext cx="30225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F59E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Launch: Month 12 (M12)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71BE4482-5926-7EFD-3DFD-15CC43299C4F}"/>
              </a:ext>
            </a:extLst>
          </p:cNvPr>
          <p:cNvSpPr txBox="1"/>
          <p:nvPr/>
        </p:nvSpPr>
        <p:spPr>
          <a:xfrm>
            <a:off x="1000125" y="3167262"/>
            <a:ext cx="202299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Academy Portal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26A39E4A-A055-1293-896A-F1683B03AB3F}"/>
              </a:ext>
            </a:extLst>
          </p:cNvPr>
          <p:cNvSpPr txBox="1"/>
          <p:nvPr/>
        </p:nvSpPr>
        <p:spPr>
          <a:xfrm>
            <a:off x="1000125" y="3580565"/>
            <a:ext cx="3022550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30+ interactive modules spanning Early Vocations, Youth Specialization, and Market Maturity tracks.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15DBABD4-D1FB-4865-EE03-AD0C8CF5CDC7}"/>
              </a:ext>
            </a:extLst>
          </p:cNvPr>
          <p:cNvSpPr txBox="1"/>
          <p:nvPr/>
        </p:nvSpPr>
        <p:spPr>
          <a:xfrm>
            <a:off x="4632275" y="3167262"/>
            <a:ext cx="226600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Micro-Credentials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CCC6AC1D-C610-C2C8-16C1-2AE4AEF7A25C}"/>
              </a:ext>
            </a:extLst>
          </p:cNvPr>
          <p:cNvSpPr txBox="1"/>
          <p:nvPr/>
        </p:nvSpPr>
        <p:spPr>
          <a:xfrm>
            <a:off x="4632275" y="3582027"/>
            <a:ext cx="3022550" cy="8784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European skill certification tagged against </a:t>
            </a:r>
            <a:r>
              <a:rPr sz="1600" b="0" i="0" u="none" dirty="0" err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DigComp</a:t>
            </a:r>
            <a:r>
              <a:rPr sz="1600" b="0" i="0" u="none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ESCO, and </a:t>
            </a:r>
            <a:r>
              <a:rPr sz="1600" b="0" i="0" u="none" dirty="0" err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ResearchComp</a:t>
            </a:r>
            <a:r>
              <a:rPr sz="1600" b="0" i="0" u="none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taxonomies.</a:t>
            </a: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F5150842-17FC-F285-3A09-02F090E41B6E}"/>
              </a:ext>
            </a:extLst>
          </p:cNvPr>
          <p:cNvSpPr txBox="1"/>
          <p:nvPr/>
        </p:nvSpPr>
        <p:spPr>
          <a:xfrm>
            <a:off x="8264424" y="3594792"/>
            <a:ext cx="3305276" cy="877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calls launch at M12, 50+ research fellowships, and the European Community of Practice (CoP).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41A8AB-47B6-8EEA-F572-FA42A00B78DF}"/>
              </a:ext>
            </a:extLst>
          </p:cNvPr>
          <p:cNvSpPr txBox="1"/>
          <p:nvPr/>
        </p:nvSpPr>
        <p:spPr>
          <a:xfrm>
            <a:off x="8264424" y="3140874"/>
            <a:ext cx="27431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2000" b="1" i="0" u="non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Adhesion</a:t>
            </a:r>
            <a:r>
              <a:rPr lang="es-ES" sz="2000" b="1" i="0" u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2000" b="1" i="0" u="non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Roadmap</a:t>
            </a:r>
            <a:endParaRPr sz="2000" b="1" i="0" u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Picture 10" descr="image.png">
            <a:extLst>
              <a:ext uri="{FF2B5EF4-FFF2-40B4-BE49-F238E27FC236}">
                <a16:creationId xmlns:a16="http://schemas.microsoft.com/office/drawing/2014/main" id="{9385E199-483E-E735-1F56-CD80A3970F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628900" y="2794545"/>
            <a:ext cx="266700" cy="209550"/>
          </a:xfrm>
          <a:prstGeom prst="rect">
            <a:avLst/>
          </a:prstGeom>
        </p:spPr>
      </p:pic>
      <p:sp>
        <p:nvSpPr>
          <p:cNvPr id="29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13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62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0E46A4-0157-A1C7-E195-D5283E4DF4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noProof="0" dirty="0"/>
              <a:t>COMMON MISCONCEPTIONS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59606C5-FDF7-9710-66E5-418A06F1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 err="1"/>
              <a:t>What an AI Factory is NOT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0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5800" y="191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5800" y="191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5800" y="170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 funding scheme for computing infrastructure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1250" y="170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421250" y="191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1250" y="191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91250" y="170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An exclusively academic research framework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1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5800" y="302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5800" y="302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85800" y="281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 basic IT support center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1250" y="281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21250" y="302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21250" y="302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91250" y="281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 commercial services company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392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15800" y="413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5800" y="413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85800" y="392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 “passive”, stand-alone space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1250" y="3920000"/>
            <a:ext cx="5314950" cy="900000"/>
          </a:xfrm>
          <a:prstGeom prst="roundRect">
            <a:avLst>
              <a:gd name="adj" fmla="val 37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21250" y="4130000"/>
            <a:ext cx="480000" cy="480000"/>
          </a:xfrm>
          <a:prstGeom prst="ellipse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21250" y="4130000"/>
            <a:ext cx="480000" cy="48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600" b="1">
                <a:solidFill>
                  <a:srgbClr val="0F6FC6"/>
                </a:solidFill>
                <a:latin typeface="Open Sans"/>
              </a:rPr>
              <a:t>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91250" y="3920000"/>
            <a:ext cx="4214950" cy="90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700" b="0">
                <a:solidFill>
                  <a:srgbClr val="0F172A"/>
                </a:solidFill>
                <a:latin typeface="Open Sans"/>
              </a:rPr>
              <a:t>A 36-month European project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841502"/>
            <a:ext cx="10820400" cy="542925"/>
          </a:xfrm>
          <a:prstGeom prst="roundRect">
            <a:avLst>
              <a:gd name="adj" fmla="val 14035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65800" y="5841502"/>
            <a:ext cx="10060400" cy="54292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600" b="0">
                <a:solidFill>
                  <a:srgbClr val="17406D"/>
                </a:solidFill>
                <a:latin typeface="Open Sans"/>
              </a:rPr>
              <a:t>It is a </a:t>
            </a:r>
            <a:r>
              <a:rPr sz="1600" b="1">
                <a:solidFill>
                  <a:srgbClr val="17406D"/>
                </a:solidFill>
                <a:latin typeface="Open Sans"/>
              </a:rPr>
              <a:t>long-term, service-oriented AI Center</a:t>
            </a:r>
            <a:r>
              <a:rPr sz="1600" b="0">
                <a:solidFill>
                  <a:srgbClr val="17406D"/>
                </a:solidFill>
                <a:latin typeface="Open Sans"/>
              </a:rPr>
              <a:t> for the One Health ecosystem</a:t>
            </a:r>
          </a:p>
        </p:txBody>
      </p:sp>
      <p:sp>
        <p:nvSpPr>
          <p:cNvPr id="31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14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49832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 redondeado 5">
            <a:extLst>
              <a:ext uri="{FF2B5EF4-FFF2-40B4-BE49-F238E27FC236}">
                <a16:creationId xmlns:a16="http://schemas.microsoft.com/office/drawing/2014/main" id="{BDD7EF6B-B670-78A5-336C-BC8FBD441BD3}"/>
              </a:ext>
            </a:extLst>
          </p:cNvPr>
          <p:cNvSpPr/>
          <p:nvPr/>
        </p:nvSpPr>
        <p:spPr>
          <a:xfrm>
            <a:off x="7854287" y="1408994"/>
            <a:ext cx="2249860" cy="3261006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80">
            <a:solidFill>
              <a:srgbClr val="009AB8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120" tIns="51120" rIns="96120" bIns="5112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gl-ES" sz="1400" spc="-1">
              <a:solidFill>
                <a:srgbClr val="FFFFFF"/>
              </a:solidFill>
              <a:ea typeface="Arial"/>
            </a:endParaRPr>
          </a:p>
        </p:txBody>
      </p:sp>
      <p:sp>
        <p:nvSpPr>
          <p:cNvPr id="28" name="Rectángulo redondeado 5">
            <a:extLst>
              <a:ext uri="{FF2B5EF4-FFF2-40B4-BE49-F238E27FC236}">
                <a16:creationId xmlns:a16="http://schemas.microsoft.com/office/drawing/2014/main" id="{7C3CF248-F68F-7A09-9279-9B6F581BA9FB}"/>
              </a:ext>
            </a:extLst>
          </p:cNvPr>
          <p:cNvSpPr/>
          <p:nvPr/>
        </p:nvSpPr>
        <p:spPr>
          <a:xfrm>
            <a:off x="2048783" y="1408994"/>
            <a:ext cx="5556779" cy="3261006"/>
          </a:xfrm>
          <a:prstGeom prst="roundRect">
            <a:avLst>
              <a:gd name="adj" fmla="val 16667"/>
            </a:avLst>
          </a:prstGeom>
          <a:solidFill>
            <a:srgbClr val="F7FAFC"/>
          </a:solidFill>
          <a:ln w="19080">
            <a:solidFill>
              <a:srgbClr val="009AB8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120" tIns="51120" rIns="96120" bIns="5112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gl-ES" sz="1400" spc="-1">
              <a:solidFill>
                <a:srgbClr val="FFFFFF"/>
              </a:solidFill>
              <a:ea typeface="Arial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7238033-A233-D972-E244-9F680B6D280F}"/>
              </a:ext>
            </a:extLst>
          </p:cNvPr>
          <p:cNvGrpSpPr/>
          <p:nvPr/>
        </p:nvGrpSpPr>
        <p:grpSpPr>
          <a:xfrm>
            <a:off x="2315920" y="2831949"/>
            <a:ext cx="4986614" cy="1689855"/>
            <a:chOff x="2519363" y="2066888"/>
            <a:chExt cx="4986614" cy="1689855"/>
          </a:xfrm>
        </p:grpSpPr>
        <p:sp>
          <p:nvSpPr>
            <p:cNvPr id="6" name="Rectángulo redondeado 6">
              <a:extLst>
                <a:ext uri="{FF2B5EF4-FFF2-40B4-BE49-F238E27FC236}">
                  <a16:creationId xmlns:a16="http://schemas.microsoft.com/office/drawing/2014/main" id="{F47B26EE-D88E-C2AC-07A7-9C3AA4E78AA1}"/>
                </a:ext>
              </a:extLst>
            </p:cNvPr>
            <p:cNvSpPr/>
            <p:nvPr userDrawn="1"/>
          </p:nvSpPr>
          <p:spPr>
            <a:xfrm>
              <a:off x="2519363" y="2066888"/>
              <a:ext cx="4986614" cy="168985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80">
              <a:solidFill>
                <a:srgbClr val="009AB8"/>
              </a:solidFill>
              <a:round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51120" rIns="96120" bIns="5112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gl-ES" sz="1400" spc="-1">
                <a:solidFill>
                  <a:srgbClr val="FFFFFF"/>
                </a:solidFill>
                <a:ea typeface="Arial"/>
              </a:endParaRPr>
            </a:p>
          </p:txBody>
        </p:sp>
        <p:pic>
          <p:nvPicPr>
            <p:cNvPr id="7" name="Picture 8" descr="UDC Logo, symbol, meaning, history, PNG, brand">
              <a:extLst>
                <a:ext uri="{FF2B5EF4-FFF2-40B4-BE49-F238E27FC236}">
                  <a16:creationId xmlns:a16="http://schemas.microsoft.com/office/drawing/2014/main" id="{DFDAB207-837C-3977-4A85-285760D91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0193" y="2171941"/>
              <a:ext cx="1237153" cy="760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>
              <a:extLst>
                <a:ext uri="{FF2B5EF4-FFF2-40B4-BE49-F238E27FC236}">
                  <a16:creationId xmlns:a16="http://schemas.microsoft.com/office/drawing/2014/main" id="{7AC4EC90-2B30-6B1F-2D96-FC2C047358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2242" y="2152650"/>
              <a:ext cx="1069499" cy="761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2" descr="Universidade de Vigo - Cursos.com">
              <a:extLst>
                <a:ext uri="{FF2B5EF4-FFF2-40B4-BE49-F238E27FC236}">
                  <a16:creationId xmlns:a16="http://schemas.microsoft.com/office/drawing/2014/main" id="{5F801856-228D-17F2-12F0-E740033FB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509" y="2322133"/>
              <a:ext cx="1869753" cy="455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4" descr="DATAlife DIH — Hub de Innovación Digital de las PYMES de Galicia">
              <a:extLst>
                <a:ext uri="{FF2B5EF4-FFF2-40B4-BE49-F238E27FC236}">
                  <a16:creationId xmlns:a16="http://schemas.microsoft.com/office/drawing/2014/main" id="{13FF2F5E-7B42-CF29-43DF-AF45C8BA30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4076" y="3083406"/>
              <a:ext cx="2346540" cy="512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6" descr="Press Room - Gradiant">
              <a:extLst>
                <a:ext uri="{FF2B5EF4-FFF2-40B4-BE49-F238E27FC236}">
                  <a16:creationId xmlns:a16="http://schemas.microsoft.com/office/drawing/2014/main" id="{A5663605-8DAE-F77A-8726-739A00478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0466" y="2813804"/>
              <a:ext cx="1738871" cy="906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ángulo redondeado 5">
            <a:extLst>
              <a:ext uri="{FF2B5EF4-FFF2-40B4-BE49-F238E27FC236}">
                <a16:creationId xmlns:a16="http://schemas.microsoft.com/office/drawing/2014/main" id="{D43E9936-DDD1-5FB0-ED51-DE96F66B4DFC}"/>
              </a:ext>
            </a:extLst>
          </p:cNvPr>
          <p:cNvSpPr/>
          <p:nvPr/>
        </p:nvSpPr>
        <p:spPr>
          <a:xfrm>
            <a:off x="2652770" y="1550737"/>
            <a:ext cx="4351406" cy="115359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80">
            <a:solidFill>
              <a:srgbClr val="009AB8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120" tIns="51120" rIns="96120" bIns="5112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gl-ES" sz="1400" spc="-1">
              <a:solidFill>
                <a:srgbClr val="FFFFFF"/>
              </a:solidFill>
              <a:ea typeface="Arial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04927BD-8763-AC4E-E45B-054B778DD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953" y="1953280"/>
            <a:ext cx="1603873" cy="3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2" descr="Logotipo  El contenido generado por IA puede ser incorrecto.">
            <a:extLst>
              <a:ext uri="{FF2B5EF4-FFF2-40B4-BE49-F238E27FC236}">
                <a16:creationId xmlns:a16="http://schemas.microsoft.com/office/drawing/2014/main" id="{8121997E-E4A9-F00A-2AFA-3D20737C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6" y="1925582"/>
            <a:ext cx="1842688" cy="45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3922E7AA-3284-D523-55C1-D29FD65896A3}"/>
              </a:ext>
            </a:extLst>
          </p:cNvPr>
          <p:cNvSpPr/>
          <p:nvPr/>
        </p:nvSpPr>
        <p:spPr>
          <a:xfrm>
            <a:off x="239883" y="5788922"/>
            <a:ext cx="11595266" cy="11408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0" i="0" kern="1200" noProof="0" dirty="0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The acquisition and operation of the </a:t>
            </a:r>
            <a:r>
              <a:rPr lang="en-GB" sz="1200" b="0" i="0" kern="1200" noProof="0" dirty="0" err="1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EuroHPC</a:t>
            </a:r>
            <a:r>
              <a:rPr lang="en-GB" sz="1200" b="0" i="0" kern="1200" noProof="0" dirty="0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 Al-optimised supercomputer is funded jointly by the </a:t>
            </a:r>
            <a:r>
              <a:rPr lang="en-GB" sz="1200" b="0" i="0" kern="1200" noProof="0" dirty="0" err="1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EuroHPC</a:t>
            </a:r>
            <a:r>
              <a:rPr lang="en-GB" sz="1200" b="0" i="0" kern="1200" noProof="0" dirty="0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 Joint Undertaking, through the European Union's Digital Europe Programme, as well as by the Participating State of Spain, and by the Regional Government of Galicia, </a:t>
            </a:r>
            <a:r>
              <a:rPr lang="en-GB" sz="1200" b="0" i="0" kern="1200" noProof="0" dirty="0" err="1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Xunta</a:t>
            </a:r>
            <a:r>
              <a:rPr lang="en-GB" sz="1200" b="0" i="0" kern="1200" noProof="0" dirty="0">
                <a:solidFill>
                  <a:schemeClr val="accent1"/>
                </a:solidFill>
                <a:effectLst/>
                <a:latin typeface=""/>
                <a:ea typeface="+mn-ea"/>
                <a:cs typeface="+mn-cs"/>
              </a:rPr>
              <a:t> de Galicia.</a:t>
            </a:r>
          </a:p>
          <a:p>
            <a: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200" b="0" i="0" kern="1200" noProof="0" dirty="0">
              <a:solidFill>
                <a:schemeClr val="accent1"/>
              </a:solidFill>
              <a:effectLst/>
              <a:latin typeface="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noProof="0" dirty="0">
                <a:solidFill>
                  <a:schemeClr val="accent1"/>
                </a:solidFill>
                <a:effectLst/>
                <a:latin typeface=""/>
              </a:rPr>
              <a:t>Views and opinions expressed are however those of the author(s) only and do not necessarily reflect those of the European Union or </a:t>
            </a:r>
            <a:r>
              <a:rPr lang="en-GB" sz="1200" b="0" i="0" noProof="0" dirty="0" err="1">
                <a:solidFill>
                  <a:schemeClr val="accent1"/>
                </a:solidFill>
                <a:effectLst/>
                <a:latin typeface=""/>
              </a:rPr>
              <a:t>EuroHPC</a:t>
            </a:r>
            <a:r>
              <a:rPr lang="en-GB" sz="1200" b="0" i="0" noProof="0" dirty="0">
                <a:solidFill>
                  <a:schemeClr val="accent1"/>
                </a:solidFill>
                <a:effectLst/>
                <a:latin typeface=""/>
              </a:rPr>
              <a:t> Joint Undertaking. Neither the European Union nor the </a:t>
            </a:r>
            <a:r>
              <a:rPr lang="en-GB" sz="1200" b="0" i="0" noProof="0" dirty="0" err="1">
                <a:solidFill>
                  <a:schemeClr val="accent1"/>
                </a:solidFill>
                <a:effectLst/>
                <a:latin typeface=""/>
              </a:rPr>
              <a:t>EuroHPC</a:t>
            </a:r>
            <a:r>
              <a:rPr lang="en-GB" sz="1200" b="0" i="0" noProof="0" dirty="0">
                <a:solidFill>
                  <a:schemeClr val="accent1"/>
                </a:solidFill>
                <a:effectLst/>
                <a:latin typeface=""/>
              </a:rPr>
              <a:t> Joint Undertaking can be held responsible for them.</a:t>
            </a:r>
            <a:endParaRPr lang="en-GB" sz="1200" b="0" noProof="0" dirty="0">
              <a:solidFill>
                <a:schemeClr val="accent1"/>
              </a:solidFill>
              <a:latin typeface=""/>
            </a:endParaRPr>
          </a:p>
          <a:p>
            <a: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200" b="0" i="0" kern="1200" noProof="0" dirty="0">
              <a:solidFill>
                <a:schemeClr val="accent1"/>
              </a:solidFill>
              <a:effectLst/>
              <a:latin typeface=""/>
              <a:ea typeface="+mn-ea"/>
              <a:cs typeface="+mn-cs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E8D18B2-96DA-25D2-99B9-91BA303B26EF}"/>
              </a:ext>
            </a:extLst>
          </p:cNvPr>
          <p:cNvGrpSpPr/>
          <p:nvPr/>
        </p:nvGrpSpPr>
        <p:grpSpPr>
          <a:xfrm>
            <a:off x="1826019" y="4849388"/>
            <a:ext cx="8571764" cy="900218"/>
            <a:chOff x="720725" y="3060700"/>
            <a:chExt cx="10626524" cy="1116012"/>
          </a:xfrm>
        </p:grpSpPr>
        <p:sp>
          <p:nvSpPr>
            <p:cNvPr id="17" name="Rectángulo redondeado 1">
              <a:extLst>
                <a:ext uri="{FF2B5EF4-FFF2-40B4-BE49-F238E27FC236}">
                  <a16:creationId xmlns:a16="http://schemas.microsoft.com/office/drawing/2014/main" id="{25DF0311-C738-0032-0050-723A377BFB6A}"/>
                </a:ext>
              </a:extLst>
            </p:cNvPr>
            <p:cNvSpPr/>
            <p:nvPr userDrawn="1"/>
          </p:nvSpPr>
          <p:spPr>
            <a:xfrm>
              <a:off x="720725" y="3060700"/>
              <a:ext cx="10626524" cy="111601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80">
              <a:solidFill>
                <a:srgbClr val="009AB8"/>
              </a:solidFill>
              <a:round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6120" tIns="51120" rIns="96120" bIns="5112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gl-ES" sz="1400" spc="-1">
                <a:solidFill>
                  <a:srgbClr val="FFFFFF"/>
                </a:solidFill>
                <a:ea typeface="Arial"/>
              </a:endParaRPr>
            </a:p>
          </p:txBody>
        </p:sp>
        <p:pic>
          <p:nvPicPr>
            <p:cNvPr id="18" name="Imagen 1" descr="Diagrama  El contenido generado por IA puede ser incorrecto.">
              <a:extLst>
                <a:ext uri="{FF2B5EF4-FFF2-40B4-BE49-F238E27FC236}">
                  <a16:creationId xmlns:a16="http://schemas.microsoft.com/office/drawing/2014/main" id="{8628CB21-F4BE-90A1-CF77-B374D2635AF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8723" y="3343184"/>
              <a:ext cx="2119021" cy="579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Picture 1">
              <a:extLst>
                <a:ext uri="{FF2B5EF4-FFF2-40B4-BE49-F238E27FC236}">
                  <a16:creationId xmlns:a16="http://schemas.microsoft.com/office/drawing/2014/main" id="{888F18CC-DE21-7766-6BAA-126BCD8010EA}"/>
                </a:ext>
              </a:extLst>
            </p:cNvPr>
            <p:cNvSpPr/>
            <p:nvPr userDrawn="1"/>
          </p:nvSpPr>
          <p:spPr>
            <a:xfrm>
              <a:off x="6115980" y="3272224"/>
              <a:ext cx="716170" cy="716170"/>
            </a:xfrm>
            <a:prstGeom prst="rect">
              <a:avLst/>
            </a:prstGeom>
            <a:blipFill rotWithShape="0">
              <a:blip r:embed="rId10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Ctr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pc="-1">
                <a:solidFill>
                  <a:srgbClr val="000000"/>
                </a:solidFill>
              </a:endParaRPr>
            </a:p>
          </p:txBody>
        </p:sp>
        <p:pic>
          <p:nvPicPr>
            <p:cNvPr id="20" name="Picture 11" descr="MICIU-logo | Laboratorio Nacional de Fusión">
              <a:extLst>
                <a:ext uri="{FF2B5EF4-FFF2-40B4-BE49-F238E27FC236}">
                  <a16:creationId xmlns:a16="http://schemas.microsoft.com/office/drawing/2014/main" id="{D7F0B4FE-9E1D-D136-62AB-5964B2FCCF4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387" y="3372277"/>
              <a:ext cx="1998957" cy="520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upo 2">
              <a:extLst>
                <a:ext uri="{FF2B5EF4-FFF2-40B4-BE49-F238E27FC236}">
                  <a16:creationId xmlns:a16="http://schemas.microsoft.com/office/drawing/2014/main" id="{062D04AD-D174-AA63-F0D2-62D19F7A8C1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9306345" y="3372277"/>
              <a:ext cx="1676680" cy="478148"/>
              <a:chOff x="4748400" y="3351600"/>
              <a:chExt cx="1263600" cy="360360"/>
            </a:xfrm>
          </p:grpSpPr>
          <p:pic>
            <p:nvPicPr>
              <p:cNvPr id="23" name="Picture 18" descr="Marca principal - Xunta de Galicia">
                <a:extLst>
                  <a:ext uri="{FF2B5EF4-FFF2-40B4-BE49-F238E27FC236}">
                    <a16:creationId xmlns:a16="http://schemas.microsoft.com/office/drawing/2014/main" id="{C318EBA7-1BEE-7E50-2B2F-BD9234650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400" y="3351600"/>
                <a:ext cx="1263600" cy="36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" name="Picture 15">
              <a:extLst>
                <a:ext uri="{FF2B5EF4-FFF2-40B4-BE49-F238E27FC236}">
                  <a16:creationId xmlns:a16="http://schemas.microsoft.com/office/drawing/2014/main" id="{B5FB4807-A5EB-B287-8C94-6B14A9697D2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545" y="3368065"/>
              <a:ext cx="2515018" cy="52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26BD6B48-B9B7-27CE-7B40-E85391EAC1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21679" y="184151"/>
            <a:ext cx="5229832" cy="1110912"/>
          </a:xfrm>
          <a:prstGeom prst="rect">
            <a:avLst/>
          </a:prstGeom>
        </p:spPr>
      </p:pic>
      <p:sp>
        <p:nvSpPr>
          <p:cNvPr id="31" name="TextBox 14">
            <a:extLst>
              <a:ext uri="{FF2B5EF4-FFF2-40B4-BE49-F238E27FC236}">
                <a16:creationId xmlns:a16="http://schemas.microsoft.com/office/drawing/2014/main" id="{D227A606-2C18-F825-31BD-BD39829C9508}"/>
              </a:ext>
            </a:extLst>
          </p:cNvPr>
          <p:cNvSpPr txBox="1"/>
          <p:nvPr/>
        </p:nvSpPr>
        <p:spPr>
          <a:xfrm>
            <a:off x="7982925" y="3870326"/>
            <a:ext cx="219849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b="1" i="0" u="none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info@1healthai.eu</a:t>
            </a:r>
          </a:p>
          <a:p>
            <a:pPr algn="l"/>
            <a:endParaRPr lang="es-ES" sz="1600" b="1" i="0" u="none" dirty="0" err="1">
              <a:solidFill>
                <a:schemeClr val="accent6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5987E9F9-7034-3863-8F83-70A7BEAD5D70}"/>
              </a:ext>
            </a:extLst>
          </p:cNvPr>
          <p:cNvSpPr txBox="1"/>
          <p:nvPr/>
        </p:nvSpPr>
        <p:spPr>
          <a:xfrm>
            <a:off x="7920055" y="3246285"/>
            <a:ext cx="211044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2400" b="1" i="0" u="none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1healthai.eu</a:t>
            </a:r>
          </a:p>
          <a:p>
            <a:pPr algn="l"/>
            <a:endParaRPr lang="es-ES" sz="2400" b="1" i="0" u="none" dirty="0" err="1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Gráfico 33" descr="Internet contorno">
            <a:extLst>
              <a:ext uri="{FF2B5EF4-FFF2-40B4-BE49-F238E27FC236}">
                <a16:creationId xmlns:a16="http://schemas.microsoft.com/office/drawing/2014/main" id="{F5BB3DE8-AE4E-6E51-0828-CC433BF8B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18079" y="2259163"/>
            <a:ext cx="914400" cy="914400"/>
          </a:xfrm>
          <a:prstGeom prst="rect">
            <a:avLst/>
          </a:prstGeom>
        </p:spPr>
      </p:pic>
      <p:sp>
        <p:nvSpPr>
          <p:cNvPr id="36" name="Título 1">
            <a:extLst>
              <a:ext uri="{FF2B5EF4-FFF2-40B4-BE49-F238E27FC236}">
                <a16:creationId xmlns:a16="http://schemas.microsoft.com/office/drawing/2014/main" id="{FAF99EE9-73CE-15B9-71F1-F90E6723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420" y="1857585"/>
            <a:ext cx="1459502" cy="56425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1"/>
                </a:solidFill>
              </a:rPr>
              <a:t>+ </a:t>
            </a:r>
            <a:r>
              <a:rPr lang="es-ES" dirty="0" err="1">
                <a:solidFill>
                  <a:schemeClr val="accent1"/>
                </a:solidFill>
              </a:rPr>
              <a:t>info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7" name="Slide Number"/>
          <p:cNvSpPr txBox="1"/>
          <p:nvPr/>
        </p:nvSpPr>
        <p:spPr>
          <a:xfrm>
            <a:off x="11430000" y="6420000"/>
            <a:ext cx="520000" cy="3000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/>
            <a:fld id="{B6F15528-21DE-4FAA-801E-634DDDAF4B2B}" type="slidenum">
              <a:rPr lang="en-GB" sz="1100" b="1">
                <a:solidFill>
                  <a:srgbClr val="17406D"/>
                </a:solidFill>
                <a:latin typeface="Open Sans"/>
              </a:rPr>
              <a:t>15</a:t>
            </a:fld>
            <a:endParaRPr lang="en-GB" sz="1100" b="1">
              <a:solidFill>
                <a:srgbClr val="17406D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447444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1HAI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9437FF"/>
      </a:accent3>
      <a:accent4>
        <a:srgbClr val="FF9300"/>
      </a:accent4>
      <a:accent5>
        <a:srgbClr val="7CCA62"/>
      </a:accent5>
      <a:accent6>
        <a:srgbClr val="A5C249"/>
      </a:accent6>
      <a:hlink>
        <a:srgbClr val="7980FF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1ACD0062BCA4D9528D8779B1506F0" ma:contentTypeVersion="10" ma:contentTypeDescription="Create a new document." ma:contentTypeScope="" ma:versionID="31a86c9ee475ca8368e4d08adb46e7d9">
  <xsd:schema xmlns:xsd="http://www.w3.org/2001/XMLSchema" xmlns:xs="http://www.w3.org/2001/XMLSchema" xmlns:p="http://schemas.microsoft.com/office/2006/metadata/properties" xmlns:ns2="bfdb5e82-d81a-4752-9a96-6375765598c6" targetNamespace="http://schemas.microsoft.com/office/2006/metadata/properties" ma:root="true" ma:fieldsID="4ba794a567299c9023163cdd35453a77" ns2:_="">
    <xsd:import namespace="bfdb5e82-d81a-4752-9a96-6375765598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db5e82-d81a-4752-9a96-6375765598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0384375-1d1d-4891-9b27-370b1ab71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db5e82-d81a-4752-9a96-6375765598c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ECBE79-F354-4C7A-B576-7A814A3E9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db5e82-d81a-4752-9a96-6375765598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B51B9C-BD18-45AF-A71B-B2E3DA84B844}">
  <ds:schemaRefs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bfdb5e82-d81a-4752-9a96-6375765598c6"/>
  </ds:schemaRefs>
</ds:datastoreItem>
</file>

<file path=customXml/itemProps3.xml><?xml version="1.0" encoding="utf-8"?>
<ds:datastoreItem xmlns:ds="http://schemas.openxmlformats.org/officeDocument/2006/customXml" ds:itemID="{59186964-486F-4572-AF6B-4F6B032E4B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1245</Words>
  <Application>Microsoft Macintosh PowerPoint</Application>
  <PresentationFormat>Widescreen</PresentationFormat>
  <Paragraphs>211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Aptos</vt:lpstr>
      <vt:lpstr>Arial</vt:lpstr>
      <vt:lpstr>Barlow</vt:lpstr>
      <vt:lpstr>Futura</vt:lpstr>
      <vt:lpstr>FUTURA MEDIUM</vt:lpstr>
      <vt:lpstr>Open Sans</vt:lpstr>
      <vt:lpstr>Open Sans Light</vt:lpstr>
      <vt:lpstr>Plus Jakarta Sans</vt:lpstr>
      <vt:lpstr>Space Grotesk</vt:lpstr>
      <vt:lpstr>Verdana</vt:lpstr>
      <vt:lpstr>Tema de Office</vt:lpstr>
      <vt:lpstr>The AI-powered innovation catalyst for the One Health sector in Europe  </vt:lpstr>
      <vt:lpstr>What is a European AI Factory?</vt:lpstr>
      <vt:lpstr>EuroHPC Node &amp; Regional Ecosystem</vt:lpstr>
      <vt:lpstr>The ONE Health Paradigm</vt:lpstr>
      <vt:lpstr>Funding for Sovereign Technological Infrastructure &amp; Services</vt:lpstr>
      <vt:lpstr>New Data Center in the Sionlla Industrial Park</vt:lpstr>
      <vt:lpstr>FinisTerrae IV: 13× CESGA's Computing Capacity</vt:lpstr>
      <vt:lpstr>OneHealth Dataspace Project</vt:lpstr>
      <vt:lpstr>Modular Service Catalogue</vt:lpstr>
      <vt:lpstr>One stop Shop: 5-Stage Procedure</vt:lpstr>
      <vt:lpstr>HPC Resource Access Modes</vt:lpstr>
      <vt:lpstr>Example Pilots &amp; Data Ecosystem</vt:lpstr>
      <vt:lpstr>AI Factory Academy &amp; Next Steps</vt:lpstr>
      <vt:lpstr>What an AI Factory is NOT</vt:lpstr>
      <vt:lpstr>+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AI-powered innovation catalyst for the One Health sector in Europe  </dc:title>
  <dc:creator>María J.b Malmierca</dc:creator>
  <cp:lastModifiedBy>Lois Orosa Nogueira</cp:lastModifiedBy>
  <cp:revision>36</cp:revision>
  <dcterms:created xsi:type="dcterms:W3CDTF">2026-09-25T17:08:33Z</dcterms:created>
  <dcterms:modified xsi:type="dcterms:W3CDTF">2026-10-26T20:55:18Z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0x010100ECA1ACD0062BCA4D9528D8779B1506F0</vt:lpwstr>
  </property>
  <property fmtid="{D5CDD505-2E9C-101B-9397-08002B2CF9AE}" pid="3" name="MediaServiceImageTags">
    <vt:lpwstr/>
  </property>
</Properties>
</file>