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ologue" id="{5F2CAE17-0000-4000-8000-000000000000}">
          <p14:sldIdLst>
            <p14:sldId id="256"/>
            <p14:sldId id="257"/>
            <p14:sldId id="258"/>
          </p14:sldIdLst>
        </p14:section>
        <p14:section name="1 · Describe" id="{E9B04B7B-0000-4000-8000-000000000001}">
          <p14:sldIdLst>
            <p14:sldId id="259"/>
            <p14:sldId id="260"/>
            <p14:sldId id="261"/>
            <p14:sldId id="262"/>
          </p14:sldIdLst>
        </p14:section>
        <p14:section name="2 · Explain" id="{FA0B46F7-0000-4000-8000-000000000002}">
          <p14:sldIdLst>
            <p14:sldId id="263"/>
            <p14:sldId id="264"/>
            <p14:sldId id="265"/>
            <p14:sldId id="266"/>
          </p14:sldIdLst>
        </p14:section>
        <p14:section name="3 · Recommend" id="{4ABC9B12-0000-4000-8000-000000000003}">
          <p14:sldIdLst>
            <p14:sldId id="267"/>
            <p14:sldId id="268"/>
            <p14:sldId id="269"/>
            <p14:sldId id="270"/>
          </p14:sldIdLst>
        </p14:section>
        <p14:section name="4 · Execute" id="{349BFE92-0000-4000-8000-000000000004}">
          <p14:sldIdLst>
            <p14:sldId id="271"/>
            <p14:sldId id="272"/>
            <p14:sldId id="273"/>
          </p14:sldIdLst>
        </p14:section>
        <p14:section name="Close" id="{D3D2E617-0000-4000-8000-000000000005}">
          <p14:sldIdLst>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(Silence, 2 s.) This is the Gran Telescopio Canarias, on La Palma. Every night, it observes the universe. And every night, we want two things. To lose fewer nights. And to make the most of every night. So today, let's observe the observer.</a:t>
            </a:r>
          </a:p>
          <a:p>
            <a:r>
              <a:t>S01 · 0:00 · 21 s · 0 clicks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year ago, an actuator of the secondary mirror failed. About forty days without science. (Pause, 1 s.) You can restore a database. But the sky does not give time back.</a:t>
            </a:r>
          </a:p>
          <a:p>
            <a:r>
              <a:rPr b="1"/>
              <a:t>(Click)</a:t>
            </a:r>
            <a:r>
              <a:t> Failures are loud. Missed chances are quiet. Every morning, our science team plans the night, with options for any sky. Today, the operator follows the plan by hand, and moves to the next option when the sky changes.</a:t>
            </a:r>
          </a:p>
          <a:p>
            <a:r>
              <a:rPr b="1"/>
              <a:t>(Click)</a:t>
            </a:r>
            <a:r>
              <a:t> A twin could also read the machine, and try each option first. A staging environment for the night. Not only foresee. Optimise. Improve. (Pause, 1 s.)</a:t>
            </a:r>
          </a:p>
          <a:p>
            <a:r>
              <a:rPr b="1"/>
              <a:t>(Click)</a:t>
            </a:r>
            <a:r>
              <a:t> So, our question. What if the telescope could warn us before it fails? And help us make the most of every night? (Pause, 2 s.)</a:t>
            </a:r>
          </a:p>
          <a:p>
            <a:r>
              <a:t>S02 · 0:21 · 62 s · 3 clicks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title is the map, in four steps. Describe: what is happening? That is the digital shadow, and it runs today. Explain: why is it happening? That is the cognitive digital twin. Recommend: what should we do? And execute: how do we act, safely? Where are we? Describe, and the first pieces of explain. What are we working on? Explain, and the first recommendations. Where do we want to go? To recommend, and execute. People decide, at every step. Every claim today carries one of these marks: solid, half, or dashed.</a:t>
            </a:r>
          </a:p>
          <a:p>
            <a:r>
              <a:t>S03 · 1:23 · 46 s · 0 clicks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the map land, 2 s.) Part one: describe. What is happening? This is our shadow's geometry. (Advance after the clip stops.)</a:t>
            </a:r>
          </a:p>
          <a:p>
            <a:r>
              <a:t>S04 · 2:09 · 13 s · 0 clicks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Model, shadow, twin. The difference is not the picture. It is the data flow. In a shadow, the sensors update the model automatically. One way. A read replica. The way back is still manual: people act. That is our telescope today: a shadow, in production.</a:t>
            </a:r>
          </a:p>
          <a:p>
            <a:r>
              <a:rPr b="1"/>
              <a:t>(Click)</a:t>
            </a:r>
            <a:r>
              <a:t> A twin adds the way back: the replica can also write. At observatory scale, that is still a proposal: it is our last step, execute. But two pieces already write back. Our control software runs a virtual telescope: from the time, the weather and the guide star, it computes where each axis must point. And an open-loop correction reads elevation and temperatures, and corrects how the structure behaves.</a:t>
            </a:r>
          </a:p>
          <a:p>
            <a:r>
              <a:rPr b="1"/>
              <a:t>(Click)</a:t>
            </a:r>
            <a:r>
              <a:t> We already had twins. We just didn't call them that. (Pause, 1 s.) They read the telescope, and write back. They don't warn. They improve, every night. (Pause, 1 s.)</a:t>
            </a:r>
          </a:p>
          <a:p>
            <a:r>
              <a:t>S05 · 2:22 · 67 s · 2 clicks</a:t>
            </a:r>
          </a:p>
          <a:p>
            <a:r>
              <a:t>CHECKPOINT 2:22 · Start of part one. Just note the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(Silence, 3 s.) This is our digital shadow, built with TouchDesigner. A recorded demo, not a real-time connection. When an alert fires, the view flies there by itself. In production, it receives the telescope state as it changes. Each sensor appears in its place, on the model. Observability, shaped like a telescope. (Advance after the demo ends, about 26 seconds.)</a:t>
            </a:r>
          </a:p>
          <a:p>
            <a:r>
              <a:t>S06 · 3:29 · 30 s · 0 clicks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Follow the data, from the sensors. It splits in two. One channel is the present: what is happening now? Our shadow listens to it. The other is memory: what happened? It flows into our data lake. Models read that memory: some mature, some in testing. At the end, people decide.</a:t>
            </a:r>
          </a:p>
          <a:p>
            <a:r>
              <a:rPr b="1"/>
              <a:t>(Click)</a:t>
            </a:r>
            <a:r>
              <a:t> This river runs today. It tells us what is happening. And AI agents already connect to the lake: we ask in plain language, and they investigate. (Pause, 1 s.) Three in the morning. Something breaks. You know that call. The first question is not what is happening. It's: what changed before?</a:t>
            </a:r>
          </a:p>
          <a:p>
            <a:r>
              <a:t>S07 · 3:59 · 52 s · 1 click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 over the card.) Part two: explain. Why is it happening? (Pause, 1 s.) Cognitive means four verbs. Perceive, remember, reason, learn. Perceive and remember run today, with a document assistant that cites document and page. Reason and learn are in testing.</a:t>
            </a:r>
          </a:p>
          <a:p>
            <a:r>
              <a:rPr b="1"/>
              <a:t>(Click)</a:t>
            </a:r>
            <a:r>
              <a:t> (Silence while it comes apart, 3 s.) One mastodon, or puzzle pieces? Is the twin one giant model, a monolith? No. A puzzle of small twins, one question each. Like microservices.</a:t>
            </a:r>
          </a:p>
          <a:p>
            <a:r>
              <a:t>S08 · 4:51 · 40 s · 1 click</a:t>
            </a:r>
          </a:p>
          <a:p>
            <a:r>
              <a:t>CHECKPOINT 4:51 · Start of part two. 30 s late or more: after S09's last click, type 11 and Enter (skips Wind, or wear?, 38 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real case: pointing. We point at a star, it lands a little off centre, and we centre it. From those offsets, across the sky, we fit the pointing model.</a:t>
            </a:r>
          </a:p>
          <a:p>
            <a:r>
              <a:rPr b="1"/>
              <a:t>(Click)</a:t>
            </a:r>
            <a:r>
              <a:t> But we refit it by hand, from dedicated runs, now and then: that is science time. So it is not a twin yet. Romano Corradi, our director, set a challenge, and the idea of a twin for it. What if the stars we acquire in the night plan kept the model current?</a:t>
            </a:r>
          </a:p>
          <a:p>
            <a:r>
              <a:rPr b="1"/>
              <a:t>(Click)</a:t>
            </a:r>
            <a:r>
              <a:t> An AI agent ran test fits. Two traps. Coverage: we rarely point overhead, or very low. Coherence: mix nights across a machine change, and you fit two telescopes at once. No numbers yet.</a:t>
            </a:r>
          </a:p>
          <a:p>
            <a:r>
              <a:rPr b="1"/>
              <a:t>(Click)</a:t>
            </a:r>
            <a:r>
              <a:t> So Manuel Huertas-López built that twin, of the tracking system. From the star's coordinates, through the sky, telescope and detector frames, to the pixel on the detector. With the pointing-model terms, here in an ideal form. It runs our real pointing libraries, to answer the challenge without depending on the real telescope. An early prototype, not validated yet.</a:t>
            </a:r>
          </a:p>
          <a:p>
            <a:r>
              <a:t>S09 · 5:31 · 83 s · 3 clicks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Manuel's idea: run the twin alongside the telescope. It says what to expect under these conditions: this band.</a:t>
            </a:r>
          </a:p>
          <a:p>
            <a:r>
              <a:rPr b="1"/>
              <a:t>(Click)</a:t>
            </a:r>
            <a:r>
              <a:t> With a gust, the signal goes out and comes back. That is the wind: a condition we could plan around.</a:t>
            </a:r>
          </a:p>
          <a:p>
            <a:r>
              <a:rPr b="1"/>
              <a:t>(Click)</a:t>
            </a:r>
            <a:r>
              <a:t> If it stays out, that is a question worth asking: wear? By design, the difference could flag anomalies, and help explain them. Manuel's interpretable detector is already in testing, on the azimuth axis.</a:t>
            </a:r>
          </a:p>
          <a:p>
            <a:r>
              <a:t>S10 · 6:54 · 38 s · 2 clicks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(Pause, 2 s.) If you build with language models, put this on your wall. Fluency is not evidence. (Pause, 1 s.) On that rule, I am building an agent harness for faults: the safe scaffolding where AI agents work. We call it Prometeo. Read-only, deterministic, no language model in the evidence. When a fault is reported, it goes to every source, and puts them all on one clock.</a:t>
            </a:r>
          </a:p>
          <a:p>
            <a:r>
              <a:rPr b="1"/>
              <a:t>(Click)</a:t>
            </a:r>
            <a:r>
              <a:t> It answers with evidence. The report says: the elevation axis drops. The harness adds what the control system recorded, each fact with its source. Missing data? Silence: I cannot know this, without that. It does not diagnose. A machine that says: I don't know.</a:t>
            </a:r>
          </a:p>
          <a:p>
            <a:r>
              <a:rPr b="1"/>
              <a:t>(Click)</a:t>
            </a:r>
            <a:r>
              <a:t> Our document assistant remembers what was written. The harness reconstructs what happened. Next, by design: connect the two.</a:t>
            </a:r>
          </a:p>
          <a:p>
            <a:r>
              <a:t>S11 · 7:32 · 63 s · 2 clicks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 over the card.) Part three: recommend. What should we do? (Pause, 1 s.) A prescriptive twin recommends. It does not execute. We are developing it. By design, every recommendation shows its evidence, and its doubts. One job: warn. Refit the pointing model. The engineer decides.</a:t>
            </a:r>
          </a:p>
          <a:p>
            <a:r>
              <a:rPr b="1"/>
              <a:t>(Click)</a:t>
            </a:r>
            <a:r>
              <a:t> The other job: optimise. What if thin cloud arrives, and the wind rises? It would propose the next option of the night plan. The operator decides. A pull request, not a push to production.</a:t>
            </a:r>
          </a:p>
          <a:p>
            <a:r>
              <a:t>S12 · 8:35 · 39 s · 1 click</a:t>
            </a:r>
          </a:p>
          <a:p>
            <a:r>
              <a:t>CHECKPOINT 8:35 · Start of part three. 30 s late or more: after S14, type 16 and Enter (skips How far, 34 s). Never skip S13-S14: they set up the ask.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a pull request needs a test you can rerun. To rerun a night, freeze the machine state. Our signals carry their time, and our tables are versioned, today.</a:t>
            </a:r>
          </a:p>
          <a:p>
            <a:r>
              <a:rPr b="1"/>
              <a:t>(Click)</a:t>
            </a:r>
            <a:r>
              <a:t> Model, code and calibration are not linked to the data yet.</a:t>
            </a:r>
          </a:p>
          <a:p>
            <a:r>
              <a:t>S13 · 9:14 · 22 s · 1 click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 as the blocks move.) A snapshot is not a replay. We propose a lock file for a night: one manifest, every version. If one piece changes without a trace, the result moves. In your infrastructure too.</a:t>
            </a:r>
          </a:p>
          <a:p>
            <a:r>
              <a:t>S14 · 9:36 · 17 s · 0 clicks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ladders: what it can do, and what it may do.</a:t>
            </a:r>
          </a:p>
          <a:p>
            <a:r>
              <a:rPr b="1"/>
              <a:t>(Click)</a:t>
            </a:r>
            <a:r>
              <a:t> Imagine a galleon. By design, the twin starts as the lookout. It watches, warns, recommends. With validated trust, it may pilot: bounded, rehearsed moves, like closing hatches in bad weather.</a:t>
            </a:r>
          </a:p>
          <a:p>
            <a:r>
              <a:rPr b="1"/>
              <a:t>(Click)</a:t>
            </a:r>
            <a:r>
              <a:t> And the captain, a person, never leaves the bridge. Today, we are at level one: describe. Our target is four: recommend, under human supervision.</a:t>
            </a:r>
          </a:p>
          <a:p>
            <a:r>
              <a:t>S15 · 9:53 · 34 s · 2 clicks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 over the card.) Part four: execute. How does a recommendation reach the machine, without AI on the controls? AI reasons: in testing. People judge, as they do today. A procedure governs. And deterministic systems execute.</a:t>
            </a:r>
          </a:p>
          <a:p>
            <a:r>
              <a:rPr b="1"/>
              <a:t>(Click)</a:t>
            </a:r>
            <a:r>
              <a:t> This is COMET, our team's orchestrator of standard operating procedures. Here is its prototype: a step waits for its check. No check, no next step. By design, every step is recorded.</a:t>
            </a:r>
          </a:p>
          <a:p>
            <a:r>
              <a:t>S16 · 10:27 · 37 s · 1 click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Remember this view? The way forward runs today. The way back is our proposal.</a:t>
            </a:r>
          </a:p>
          <a:p>
            <a:r>
              <a:rPr b="1"/>
              <a:t>(Click)</a:t>
            </a:r>
            <a:r>
              <a:t> Look who stands in the middle. Not software. A person. Human in the loop. Below, two software gates: COMET's procedures, and a safe connector. By design, routine work goes down to the machine. Judgment goes up to the person.</a:t>
            </a:r>
          </a:p>
          <a:p>
            <a:r>
              <a:rPr b="1"/>
              <a:t>(Click)</a:t>
            </a:r>
            <a:r>
              <a:t> And when something fails, an agent included? Procedures. COMET has no AI inside: it is isolated from the agents. Step by step, like the procedures of pilots, and of NASA. (Silence, 3 s.) Knowing is not permission to act. (Pause, 2 s.)</a:t>
            </a:r>
          </a:p>
          <a:p>
            <a:r>
              <a:t>S17 · 11:04 · 50 s · 2 clicks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honest summary: where we are, what we are working on, where we want to go. Today, people decide.</a:t>
            </a:r>
          </a:p>
          <a:p>
            <a:r>
              <a:rPr b="1"/>
              <a:t>(Click)</a:t>
            </a:r>
            <a:r>
              <a:t> What can travel to your infrastructure? Experiment packages: that lock file for a night. Model contracts: keep the contract, swap the model. And agent evaluation: fluency is not evidence. We propose a real case: the pointing model. Rehearsing many what-ifs takes computing. That's your world. Co-design these packages with us, and rerun them.</a:t>
            </a:r>
          </a:p>
          <a:p>
            <a:r>
              <a:t>S18 · 11:54 · 38 s · 1 click</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 as it fades in.) Back to our question. Can the telescope warn us before it fails? (Pause, 1 s.)</a:t>
            </a:r>
          </a:p>
          <a:p>
            <a:r>
              <a:rPr b="1"/>
              <a:t>(Click)</a:t>
            </a:r>
            <a:r>
              <a:t> We are working on it. An anomaly detector is in testing, and we will look back: did the secondary mirror leave early signs, in the data we kept? And make the most of every night? That is our proposal: a twin that would try the night first. People decide.</a:t>
            </a:r>
          </a:p>
          <a:p>
            <a:r>
              <a:t>S19 · 12:32 · 32 s · 1 click</a:t>
            </a:r>
          </a:p>
          <a:p>
            <a:r>
              <a:t>CHECKPOINT 12:32 · Never cut S19 or S20.</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(Wait for the pull-back.) The sky does not give time back. We want two things: to lose fewer nights, and to make the most of every night. You don't install a twin. It grows. Describe, explain, recommend, execute: one step at a time, with people in charge. A telescope that also observes itself. Thank you. (Questions. The image stays still. Next ends the show.)</a:t>
            </a:r>
          </a:p>
          <a:p>
            <a:r>
              <a:t>S20 · 13:04 · 27 s · 0 clicks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070B1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070B1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070B14"/>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70B1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microsoft.com/office/2007/relationships/media" Target="../media/media1.mp4"/><Relationship Id="rId4" Type="http://schemas.openxmlformats.org/officeDocument/2006/relationships/video" Target="../media/media1.mp4"/><Relationship Id="rId5" Type="http://schemas.openxmlformats.org/officeDocument/2006/relationships/image" Target="../media/image2.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5.png"/><Relationship Id="rId4" Type="http://schemas.microsoft.com/office/2007/relationships/media" Target="../media/media2.mp4"/><Relationship Id="rId5" Type="http://schemas.openxmlformats.org/officeDocument/2006/relationships/video" Target="../media/media2.mp4"/><Relationship Id="rId6" Type="http://schemas.openxmlformats.org/officeDocument/2006/relationships/image" Target="../media/image6.png"/><Relationship Id="rId7" Type="http://schemas.openxmlformats.org/officeDocument/2006/relationships/image" Target="../media/image7.png"/><Relationship Id="rId8" Type="http://schemas.microsoft.com/office/2007/relationships/media" Target="../media/media3.mp4"/><Relationship Id="rId9" Type="http://schemas.openxmlformats.org/officeDocument/2006/relationships/video" Target="../media/media3.mp4"/><Relationship Id="rId10" Type="http://schemas.openxmlformats.org/officeDocument/2006/relationships/image" Target="../media/image8.png"/><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png"/><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4.mp4"/><Relationship Id="rId3" Type="http://schemas.openxmlformats.org/officeDocument/2006/relationships/video" Target="../media/media4.mp4"/><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5.mp4"/><Relationship Id="rId3" Type="http://schemas.openxmlformats.org/officeDocument/2006/relationships/video" Target="../media/media5.mp4"/><Relationship Id="rId4" Type="http://schemas.openxmlformats.org/officeDocument/2006/relationships/image" Target="../media/image16.png"/><Relationship Id="rId5" Type="http://schemas.microsoft.com/office/2007/relationships/media" Target="../media/media6.mp4"/><Relationship Id="rId6" Type="http://schemas.openxmlformats.org/officeDocument/2006/relationships/video" Target="../media/media6.mp4"/><Relationship Id="rId7" Type="http://schemas.openxmlformats.org/officeDocument/2006/relationships/image" Target="../media/image17.png"/><Relationship Id="rId8" Type="http://schemas.microsoft.com/office/2007/relationships/media" Target="../media/media7.mp4"/><Relationship Id="rId9" Type="http://schemas.openxmlformats.org/officeDocument/2006/relationships/video" Target="../media/media7.mp4"/><Relationship Id="rId10" Type="http://schemas.openxmlformats.org/officeDocument/2006/relationships/image" Target="../media/image18.png"/><Relationship Id="rId11" Type="http://schemas.openxmlformats.org/officeDocument/2006/relationships/image" Target="../media/image19.png"/><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 Id="rId3" Type="http://schemas.openxmlformats.org/officeDocument/2006/relationships/image" Target="../media/image21.png"/><Relationship Id="rId4" Type="http://schemas.openxmlformats.org/officeDocument/2006/relationships/image" Target="../media/image22.png"/><Relationship Id="rId5" Type="http://schemas.microsoft.com/office/2007/relationships/media" Target="../media/media8.mp4"/><Relationship Id="rId6" Type="http://schemas.openxmlformats.org/officeDocument/2006/relationships/video" Target="../media/media8.mp4"/><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9.mp4"/><Relationship Id="rId3" Type="http://schemas.openxmlformats.org/officeDocument/2006/relationships/video" Target="../media/media9.mp4"/><Relationship Id="rId4" Type="http://schemas.openxmlformats.org/officeDocument/2006/relationships/image" Target="../media/image25.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0.mp4"/><Relationship Id="rId3" Type="http://schemas.openxmlformats.org/officeDocument/2006/relationships/video" Target="../media/media10.mp4"/><Relationship Id="rId4" Type="http://schemas.openxmlformats.org/officeDocument/2006/relationships/image" Target="../media/image38.png"/><Relationship Id="rId5" Type="http://schemas.openxmlformats.org/officeDocument/2006/relationships/image" Target="../media/image39.png"/><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1.mp4"/><Relationship Id="rId3" Type="http://schemas.openxmlformats.org/officeDocument/2006/relationships/video" Target="../media/media11.mp4"/><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4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g"/><Relationship Id="rId3" Type="http://schemas.openxmlformats.org/officeDocument/2006/relationships/image" Target="../media/image4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notesSlide" Target="../notesSlides/notesSlide2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0" y="-254000"/>
            <a:ext cx="12192000" cy="8134350"/>
          </a:xfrm>
          <a:prstGeom prst="rect">
            <a:avLst/>
          </a:prstGeom>
        </p:spPr>
      </p:pic>
      <p:sp>
        <p:nvSpPr>
          <p:cNvPr id="3" name="!!reticle"/>
          <p:cNvSpPr/>
          <p:nvPr/>
        </p:nvSpPr>
        <p:spPr>
          <a:xfrm>
            <a:off x="5944375" y="3079750"/>
            <a:ext cx="379449" cy="438150"/>
          </a:xfrm>
          <a:custGeom>
            <a:avLst/>
            <a:gdLst/>
            <a:ahLst/>
            <a:cxnLst/>
            <a:rect l="0" t="0" r="r" b="b"/>
            <a:pathLst>
              <a:path w="379449" h="438150" fill="none">
                <a:moveTo>
                  <a:pt x="189725" y="0"/>
                </a:moveTo>
                <a:lnTo>
                  <a:pt x="379449" y="109538"/>
                </a:lnTo>
                <a:lnTo>
                  <a:pt x="379449" y="328612"/>
                </a:lnTo>
                <a:lnTo>
                  <a:pt x="189725" y="438150"/>
                </a:lnTo>
                <a:lnTo>
                  <a:pt x="0" y="328612"/>
                </a:lnTo>
                <a:lnTo>
                  <a:pt x="0" y="109538"/>
                </a:lnTo>
                <a:close/>
              </a:path>
            </a:pathLst>
          </a:custGeom>
          <a:noFill/>
          <a:ln w="19050" cap="rnd">
            <a:solidFill>
              <a:srgbClr val="FFFFFF">
                <a:alpha val="0"/>
              </a:srgbClr>
            </a:solidFill>
            <a:round/>
          </a:ln>
          <a:effectLst/>
        </p:spPr>
        <p:txBody>
          <a:bodyPr rtlCol="0" anchor="ctr"/>
          <a:lstStyle/>
          <a:p>
            <a:pPr algn="ctr"/>
            <a:endParaRPr/>
          </a:p>
        </p:txBody>
      </p:sp>
      <p:sp>
        <p:nvSpPr>
          <p:cNvPr id="4" name="!!grad_top"/>
          <p:cNvSpPr/>
          <p:nvPr/>
        </p:nvSpPr>
        <p:spPr>
          <a:xfrm>
            <a:off x="0" y="0"/>
            <a:ext cx="12192000" cy="2921000"/>
          </a:xfrm>
          <a:prstGeom prst="rect">
            <a:avLst/>
          </a:prstGeom>
          <a:gradFill rotWithShape="1">
            <a:gsLst>
              <a:gs pos="0">
                <a:srgbClr val="070B14">
                  <a:alpha val="85000"/>
                </a:srgbClr>
              </a:gs>
              <a:gs pos="100000">
                <a:srgbClr val="070B14">
                  <a:alpha val="0"/>
                </a:srgbClr>
              </a:gs>
            </a:gsLst>
            <a:lin ang="5400000" scaled="0"/>
          </a:gradFill>
          <a:ln>
            <a:noFill/>
          </a:ln>
          <a:effectLst/>
        </p:spPr>
        <p:txBody>
          <a:bodyPr rtlCol="0" anchor="ctr"/>
          <a:lstStyle/>
          <a:p>
            <a:pPr algn="ctr"/>
            <a:endParaRPr/>
          </a:p>
        </p:txBody>
      </p:sp>
      <p:sp>
        <p:nvSpPr>
          <p:cNvPr id="5" name="!!grad_bottom"/>
          <p:cNvSpPr/>
          <p:nvPr/>
        </p:nvSpPr>
        <p:spPr>
          <a:xfrm>
            <a:off x="0" y="4953000"/>
            <a:ext cx="12192000" cy="1905000"/>
          </a:xfrm>
          <a:prstGeom prst="rect">
            <a:avLst/>
          </a:prstGeom>
          <a:gradFill rotWithShape="1">
            <a:gsLst>
              <a:gs pos="0">
                <a:srgbClr val="070B14">
                  <a:alpha val="0"/>
                </a:srgbClr>
              </a:gs>
              <a:gs pos="45000">
                <a:srgbClr val="070B14">
                  <a:alpha val="62000"/>
                </a:srgbClr>
              </a:gs>
              <a:gs pos="100000">
                <a:srgbClr val="070B14">
                  <a:alpha val="93000"/>
                </a:srgbClr>
              </a:gs>
            </a:gsLst>
            <a:lin ang="5400000" scaled="0"/>
          </a:gradFill>
          <a:ln>
            <a:noFill/>
          </a:ln>
          <a:effectLst/>
        </p:spPr>
        <p:txBody>
          <a:bodyPr rtlCol="0" anchor="ctr"/>
          <a:lstStyle/>
          <a:p>
            <a:pPr algn="ctr"/>
            <a:endParaRPr/>
          </a:p>
        </p:txBody>
      </p:sp>
      <p:sp>
        <p:nvSpPr>
          <p:cNvPr id="6" name="!!grad_left"/>
          <p:cNvSpPr/>
          <p:nvPr/>
        </p:nvSpPr>
        <p:spPr>
          <a:xfrm>
            <a:off x="0" y="0"/>
            <a:ext cx="7874000" cy="6858000"/>
          </a:xfrm>
          <a:prstGeom prst="rect">
            <a:avLst/>
          </a:prstGeom>
          <a:gradFill rotWithShape="1">
            <a:gsLst>
              <a:gs pos="0">
                <a:srgbClr val="070B14">
                  <a:alpha val="0"/>
                </a:srgbClr>
              </a:gs>
              <a:gs pos="38700">
                <a:srgbClr val="070B14">
                  <a:alpha val="0"/>
                </a:srgbClr>
              </a:gs>
              <a:gs pos="62000">
                <a:srgbClr val="070B14">
                  <a:alpha val="0"/>
                </a:srgbClr>
              </a:gs>
              <a:gs pos="82000">
                <a:srgbClr val="070B14">
                  <a:alpha val="0"/>
                </a:srgbClr>
              </a:gs>
              <a:gs pos="100000">
                <a:srgbClr val="070B14">
                  <a:alpha val="0"/>
                </a:srgbClr>
              </a:gs>
            </a:gsLst>
            <a:lin ang="0" scaled="0"/>
          </a:gradFill>
          <a:ln>
            <a:noFill/>
          </a:ln>
          <a:effectLst/>
        </p:spPr>
        <p:txBody>
          <a:bodyPr rtlCol="0" anchor="ctr"/>
          <a:lstStyle/>
          <a:p>
            <a:pPr algn="ctr"/>
            <a:endParaRPr/>
          </a:p>
        </p:txBody>
      </p:sp>
      <p:sp>
        <p:nvSpPr>
          <p:cNvPr id="7" name="cover_title"/>
          <p:cNvSpPr txBox="1"/>
          <p:nvPr/>
        </p:nvSpPr>
        <p:spPr>
          <a:xfrm>
            <a:off x="609600" y="330200"/>
            <a:ext cx="10972800" cy="5080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FFFFFF"/>
                </a:solidFill>
                <a:latin typeface="Segoe UI Semibold"/>
                <a:cs typeface="Segoe UI Semibold"/>
              </a:rPr>
              <a:t>From digital shadow to cognitive digital twin:</a:t>
            </a:r>
            <a:endParaRPr lang="en-US" sz="3200" dirty="0"/>
          </a:p>
        </p:txBody>
      </p:sp>
      <p:sp>
        <p:nvSpPr>
          <p:cNvPr id="8" name="cover_subtitle"/>
          <p:cNvSpPr txBox="1"/>
          <p:nvPr/>
        </p:nvSpPr>
        <p:spPr>
          <a:xfrm>
            <a:off x="609600" y="863600"/>
            <a:ext cx="10972800" cy="355600"/>
          </a:xfrm>
          <a:prstGeom prst="rect">
            <a:avLst/>
          </a:prstGeom>
          <a:noFill/>
        </p:spPr>
        <p:txBody>
          <a:bodyPr wrap="none" lIns="0" tIns="0" rIns="0" bIns="0" rtlCol="0" anchor="t">
            <a:noAutofit/>
          </a:bodyPr>
          <a:lstStyle/>
          <a:p>
            <a:pPr algn="l">
              <a:lnSpc>
                <a:spcPts val="2650"/>
              </a:lnSpc>
              <a:spcBef>
                <a:spcPts val="0"/>
              </a:spcBef>
              <a:spcAft>
                <a:spcPts val="0"/>
              </a:spcAft>
              <a:buNone/>
            </a:pPr>
            <a:r>
              <a:rPr lang="en-US" sz="2200" b="0" i="0" dirty="0">
                <a:solidFill>
                  <a:srgbClr val="EDEFF2"/>
                </a:solidFill>
                <a:latin typeface="Segoe UI Semibold"/>
                <a:cs typeface="Segoe UI Semibold"/>
              </a:rPr>
              <a:t>AI assisted operations at Gran Telescopio Canarias</a:t>
            </a:r>
            <a:endParaRPr lang="en-US" sz="2200" dirty="0"/>
          </a:p>
        </p:txBody>
      </p:sp>
      <p:sp>
        <p:nvSpPr>
          <p:cNvPr id="9" name="cover_speaker"/>
          <p:cNvSpPr txBox="1"/>
          <p:nvPr/>
        </p:nvSpPr>
        <p:spPr>
          <a:xfrm>
            <a:off x="609600" y="1358900"/>
            <a:ext cx="5715000" cy="304800"/>
          </a:xfrm>
          <a:prstGeom prst="rect">
            <a:avLst/>
          </a:prstGeom>
          <a:noFill/>
        </p:spPr>
        <p:txBody>
          <a:bodyPr wrap="none" lIns="0" tIns="0" rIns="0" bIns="0" rtlCol="0" anchor="t">
            <a:noAutofit/>
          </a:bodyPr>
          <a:lstStyle/>
          <a:p>
            <a:pPr algn="l">
              <a:lnSpc>
                <a:spcPts val="2150"/>
              </a:lnSpc>
              <a:spcBef>
                <a:spcPts val="0"/>
              </a:spcBef>
              <a:spcAft>
                <a:spcPts val="0"/>
              </a:spcAft>
              <a:buNone/>
            </a:pPr>
            <a:r>
              <a:rPr lang="en-US" sz="1800" b="0" i="0" dirty="0">
                <a:solidFill>
                  <a:srgbClr val="EDEFF2"/>
                </a:solidFill>
                <a:latin typeface="Segoe UI Semibold"/>
                <a:cs typeface="Segoe UI Semibold"/>
              </a:rPr>
              <a:t>Sebastián Fernández-García</a:t>
            </a:r>
            <a:endParaRPr lang="en-US" sz="1800" dirty="0"/>
          </a:p>
        </p:txBody>
      </p:sp>
      <p:sp>
        <p:nvSpPr>
          <p:cNvPr id="10" name="cover_coauthors"/>
          <p:cNvSpPr txBox="1"/>
          <p:nvPr/>
        </p:nvSpPr>
        <p:spPr>
          <a:xfrm>
            <a:off x="609600" y="5651500"/>
            <a:ext cx="10160000" cy="4826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400" b="0" i="0" dirty="0">
                <a:solidFill>
                  <a:srgbClr val="EDEFF2"/>
                </a:solidFill>
                <a:latin typeface="Segoe UI"/>
                <a:cs typeface="Segoe UI"/>
              </a:rPr>
              <a:t>with Luis Alberto Rodríguez-García · Romano L. M. Corradi · Josué Toledo-Castro · Manuel Huertas-López</a:t>
            </a:r>
            <a:endParaRPr lang="en-US" sz="1400" dirty="0"/>
          </a:p>
          <a:p>
            <a:pPr>
              <a:lnSpc>
                <a:spcPts val="1800"/>
              </a:lnSpc>
            </a:pPr>
            <a:r>
              <a:rPr lang="en-US" sz="1400" b="0" i="0" dirty="0">
                <a:solidFill>
                  <a:srgbClr val="EDEFF2"/>
                </a:solidFill>
                <a:latin typeface="Segoe UI"/>
                <a:cs typeface="Segoe UI"/>
              </a:rPr>
              <a:t>Raúl Domínguez-Domínguez · Henry Brito-Martín · Ismael Álvarez-Candelario · </a:t>
            </a:r>
            <a:r>
              <a:rPr lang="en-US" sz="1400" dirty="0">
                <a:solidFill>
                  <a:srgbClr val="EDEFF2"/>
                </a:solidFill>
                <a:cs typeface="Segoe UI"/>
              </a:rPr>
              <a:t>ULPGC · </a:t>
            </a:r>
            <a:r>
              <a:rPr lang="en-US" sz="1400" b="0" i="0" dirty="0">
                <a:solidFill>
                  <a:srgbClr val="EDEFF2"/>
                </a:solidFill>
                <a:latin typeface="Segoe UI"/>
                <a:cs typeface="Segoe UI"/>
              </a:rPr>
              <a:t>GRANTECAN</a:t>
            </a:r>
            <a:endParaRPr lang="en-US" sz="1400" dirty="0"/>
          </a:p>
        </p:txBody>
      </p:sp>
      <p:sp>
        <p:nvSpPr>
          <p:cNvPr id="11" name="cover_event"/>
          <p:cNvSpPr txBox="1"/>
          <p:nvPr/>
        </p:nvSpPr>
        <p:spPr>
          <a:xfrm>
            <a:off x="609600" y="6223000"/>
            <a:ext cx="7620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8FA3B8"/>
                </a:solidFill>
                <a:latin typeface="Segoe UI"/>
                <a:cs typeface="Segoe UI"/>
              </a:rPr>
              <a:t>IBERGRID 2026 · Santiago de Compostela · 27-29 October 2026</a:t>
            </a:r>
            <a:endParaRPr lang="en-US" sz="1300" dirty="0"/>
          </a:p>
        </p:txBody>
      </p:sp>
      <p:sp>
        <p:nvSpPr>
          <p:cNvPr id="12" name="photo_credit"/>
          <p:cNvSpPr txBox="1"/>
          <p:nvPr/>
        </p:nvSpPr>
        <p:spPr>
          <a:xfrm>
            <a:off x="7772400" y="6451600"/>
            <a:ext cx="3810000" cy="203200"/>
          </a:xfrm>
          <a:prstGeom prst="rect">
            <a:avLst/>
          </a:prstGeom>
          <a:noFill/>
        </p:spPr>
        <p:txBody>
          <a:bodyPr wrap="none" lIns="0" tIns="0" rIns="0" bIns="0" rtlCol="0" anchor="t">
            <a:noAutofit/>
          </a:bodyPr>
          <a:lstStyle/>
          <a:p>
            <a:pPr algn="r">
              <a:lnSpc>
                <a:spcPts val="1450"/>
              </a:lnSpc>
              <a:spcBef>
                <a:spcPts val="0"/>
              </a:spcBef>
              <a:spcAft>
                <a:spcPts val="0"/>
              </a:spcAft>
              <a:buNone/>
            </a:pPr>
            <a:r>
              <a:rPr lang="en-US" sz="1200" b="0" i="0" dirty="0">
                <a:solidFill>
                  <a:srgbClr val="8FA3B8"/>
                </a:solidFill>
                <a:latin typeface="Segoe UI"/>
                <a:cs typeface="Segoe UI"/>
              </a:rPr>
              <a:t>Photo: GRANTECAN</a:t>
            </a:r>
            <a:endParaRPr lang="en-US" sz="1200" dirty="0"/>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16021050" y="-11201400"/>
            <a:ext cx="48748950" cy="32512000"/>
          </a:xfrm>
          <a:prstGeom prst="rect">
            <a:avLst/>
          </a:prstGeom>
        </p:spPr>
      </p:pic>
      <p:sp>
        <p:nvSpPr>
          <p:cNvPr id="3" name="!!reticle"/>
          <p:cNvSpPr/>
          <p:nvPr/>
        </p:nvSpPr>
        <p:spPr>
          <a:xfrm>
            <a:off x="7557628" y="1885950"/>
            <a:ext cx="1902744" cy="2197100"/>
          </a:xfrm>
          <a:custGeom>
            <a:avLst/>
            <a:gdLst/>
            <a:ahLst/>
            <a:cxnLst/>
            <a:rect l="0" t="0" r="r" b="b"/>
            <a:pathLst>
              <a:path w="1902744" h="2197100" fill="none">
                <a:moveTo>
                  <a:pt x="951372" y="0"/>
                </a:moveTo>
                <a:lnTo>
                  <a:pt x="1902744" y="549275"/>
                </a:lnTo>
                <a:lnTo>
                  <a:pt x="1902744" y="1647825"/>
                </a:lnTo>
                <a:lnTo>
                  <a:pt x="951372" y="2197100"/>
                </a:lnTo>
                <a:lnTo>
                  <a:pt x="0" y="1647825"/>
                </a:lnTo>
                <a:lnTo>
                  <a:pt x="0" y="549275"/>
                </a:lnTo>
                <a:close/>
              </a:path>
            </a:pathLst>
          </a:custGeom>
          <a:noFill/>
          <a:ln w="19050" cap="rnd">
            <a:solidFill>
              <a:srgbClr val="FFFFFF"/>
            </a:solidFill>
            <a:round/>
          </a:ln>
          <a:effectLst/>
        </p:spPr>
        <p:txBody>
          <a:bodyPr rtlCol="0" anchor="ctr"/>
          <a:lstStyle/>
          <a:p>
            <a:pPr algn="ctr"/>
            <a:endParaRPr/>
          </a:p>
        </p:txBody>
      </p:sp>
      <p:sp>
        <p:nvSpPr>
          <p:cNvPr id="4" name="reticle_ticks"/>
          <p:cNvSpPr/>
          <p:nvPr/>
        </p:nvSpPr>
        <p:spPr>
          <a:xfrm>
            <a:off x="7429500" y="1758950"/>
            <a:ext cx="2159000" cy="2451100"/>
          </a:xfrm>
          <a:custGeom>
            <a:avLst/>
            <a:gdLst/>
            <a:ahLst/>
            <a:cxnLst/>
            <a:rect l="0" t="0" r="r" b="b"/>
            <a:pathLst>
              <a:path w="2159000" h="2451100" fill="none">
                <a:moveTo>
                  <a:pt x="0" y="190500"/>
                </a:moveTo>
                <a:lnTo>
                  <a:pt x="0" y="0"/>
                </a:lnTo>
                <a:lnTo>
                  <a:pt x="190500" y="0"/>
                </a:lnTo>
              </a:path>
              <a:path w="2159000" h="2451100" fill="none">
                <a:moveTo>
                  <a:pt x="1968500" y="0"/>
                </a:moveTo>
                <a:lnTo>
                  <a:pt x="2159000" y="0"/>
                </a:lnTo>
                <a:lnTo>
                  <a:pt x="2159000" y="190500"/>
                </a:lnTo>
              </a:path>
              <a:path w="2159000" h="2451100" fill="none">
                <a:moveTo>
                  <a:pt x="2159000" y="2260600"/>
                </a:moveTo>
                <a:lnTo>
                  <a:pt x="2159000" y="2451100"/>
                </a:lnTo>
                <a:lnTo>
                  <a:pt x="1968500" y="2451100"/>
                </a:lnTo>
              </a:path>
              <a:path w="2159000" h="2451100" fill="none">
                <a:moveTo>
                  <a:pt x="190500" y="2451100"/>
                </a:moveTo>
                <a:lnTo>
                  <a:pt x="0" y="2451100"/>
                </a:lnTo>
                <a:lnTo>
                  <a:pt x="0" y="2260600"/>
                </a:lnTo>
              </a:path>
            </a:pathLst>
          </a:custGeom>
          <a:noFill/>
          <a:ln w="19050" cap="sq">
            <a:solidFill>
              <a:srgbClr val="FFFFFF"/>
            </a:solidFill>
            <a:miter lim="800000"/>
          </a:ln>
          <a:effectLst/>
        </p:spPr>
        <p:txBody>
          <a:bodyPr rtlCol="0" anchor="ctr"/>
          <a:lstStyle/>
          <a:p>
            <a:pPr algn="ctr"/>
            <a:endParaRPr/>
          </a:p>
        </p:txBody>
      </p:sp>
      <p:sp>
        <p:nvSpPr>
          <p:cNvPr id="5" name="!!grad_top"/>
          <p:cNvSpPr/>
          <p:nvPr/>
        </p:nvSpPr>
        <p:spPr>
          <a:xfrm>
            <a:off x="0" y="0"/>
            <a:ext cx="12192000" cy="2921000"/>
          </a:xfrm>
          <a:prstGeom prst="rect">
            <a:avLst/>
          </a:prstGeom>
          <a:gradFill rotWithShape="1">
            <a:gsLst>
              <a:gs pos="0">
                <a:srgbClr val="070B14">
                  <a:alpha val="0"/>
                </a:srgbClr>
              </a:gs>
              <a:gs pos="100000">
                <a:srgbClr val="070B14">
                  <a:alpha val="0"/>
                </a:srgbClr>
              </a:gs>
            </a:gsLst>
            <a:lin ang="5400000" scaled="0"/>
          </a:gradFill>
          <a:ln>
            <a:noFill/>
          </a:ln>
          <a:effectLst/>
        </p:spPr>
        <p:txBody>
          <a:bodyPr rtlCol="0" anchor="ctr"/>
          <a:lstStyle/>
          <a:p>
            <a:pPr algn="ctr"/>
            <a:endParaRPr/>
          </a:p>
        </p:txBody>
      </p:sp>
      <p:sp>
        <p:nvSpPr>
          <p:cNvPr id="6" name="!!grad_bottom"/>
          <p:cNvSpPr/>
          <p:nvPr/>
        </p:nvSpPr>
        <p:spPr>
          <a:xfrm>
            <a:off x="0" y="4953000"/>
            <a:ext cx="12192000" cy="1905000"/>
          </a:xfrm>
          <a:prstGeom prst="rect">
            <a:avLst/>
          </a:prstGeom>
          <a:gradFill rotWithShape="1">
            <a:gsLst>
              <a:gs pos="0">
                <a:srgbClr val="070B14">
                  <a:alpha val="0"/>
                </a:srgbClr>
              </a:gs>
              <a:gs pos="45000">
                <a:srgbClr val="070B14">
                  <a:alpha val="0"/>
                </a:srgbClr>
              </a:gs>
              <a:gs pos="100000">
                <a:srgbClr val="070B14">
                  <a:alpha val="0"/>
                </a:srgbClr>
              </a:gs>
            </a:gsLst>
            <a:lin ang="5400000" scaled="0"/>
          </a:gradFill>
          <a:ln>
            <a:noFill/>
          </a:ln>
          <a:effectLst/>
        </p:spPr>
        <p:txBody>
          <a:bodyPr rtlCol="0" anchor="ctr"/>
          <a:lstStyle/>
          <a:p>
            <a:pPr algn="ctr"/>
            <a:endParaRPr/>
          </a:p>
        </p:txBody>
      </p:sp>
      <p:sp>
        <p:nvSpPr>
          <p:cNvPr id="7" name="!!grad_left"/>
          <p:cNvSpPr/>
          <p:nvPr/>
        </p:nvSpPr>
        <p:spPr>
          <a:xfrm>
            <a:off x="0" y="0"/>
            <a:ext cx="7874000" cy="6858000"/>
          </a:xfrm>
          <a:prstGeom prst="rect">
            <a:avLst/>
          </a:prstGeom>
          <a:gradFill rotWithShape="1">
            <a:gsLst>
              <a:gs pos="0">
                <a:srgbClr val="070B14">
                  <a:alpha val="92000"/>
                </a:srgbClr>
              </a:gs>
              <a:gs pos="38700">
                <a:srgbClr val="070B14">
                  <a:alpha val="92000"/>
                </a:srgbClr>
              </a:gs>
              <a:gs pos="62000">
                <a:srgbClr val="070B14">
                  <a:alpha val="55000"/>
                </a:srgbClr>
              </a:gs>
              <a:gs pos="82000">
                <a:srgbClr val="070B14">
                  <a:alpha val="18000"/>
                </a:srgbClr>
              </a:gs>
              <a:gs pos="100000">
                <a:srgbClr val="070B14">
                  <a:alpha val="0"/>
                </a:srgbClr>
              </a:gs>
            </a:gsLst>
            <a:lin ang="0" scaled="0"/>
          </a:gradFill>
          <a:ln>
            <a:noFill/>
          </a:ln>
          <a:effectLst/>
        </p:spPr>
        <p:txBody>
          <a:bodyPr rtlCol="0" anchor="ctr"/>
          <a:lstStyle/>
          <a:p>
            <a:pPr algn="ctr"/>
            <a:endParaRPr/>
          </a:p>
        </p:txBody>
      </p:sp>
      <p:sp>
        <p:nvSpPr>
          <p:cNvPr id="8" name="m2_leader"/>
          <p:cNvSpPr/>
          <p:nvPr/>
        </p:nvSpPr>
        <p:spPr>
          <a:xfrm>
            <a:off x="9461500" y="1663700"/>
            <a:ext cx="317500" cy="768350"/>
          </a:xfrm>
          <a:custGeom>
            <a:avLst/>
            <a:gdLst/>
            <a:ahLst/>
            <a:cxnLst/>
            <a:rect l="0" t="0" r="r" b="b"/>
            <a:pathLst>
              <a:path w="317500" h="768350" fill="none">
                <a:moveTo>
                  <a:pt x="0" y="768350"/>
                </a:moveTo>
                <a:lnTo>
                  <a:pt x="317500" y="0"/>
                </a:lnTo>
              </a:path>
            </a:pathLst>
          </a:custGeom>
          <a:noFill/>
          <a:ln w="12700" cap="rnd">
            <a:solidFill>
              <a:srgbClr val="EDEFF2"/>
            </a:solidFill>
            <a:round/>
          </a:ln>
          <a:effectLst/>
        </p:spPr>
        <p:txBody>
          <a:bodyPr rtlCol="0" anchor="ctr"/>
          <a:lstStyle/>
          <a:p>
            <a:pPr algn="ctr"/>
            <a:endParaRPr/>
          </a:p>
        </p:txBody>
      </p:sp>
      <p:sp>
        <p:nvSpPr>
          <p:cNvPr id="9" name="m2_label_bg"/>
          <p:cNvSpPr/>
          <p:nvPr/>
        </p:nvSpPr>
        <p:spPr>
          <a:xfrm>
            <a:off x="9194800" y="1384300"/>
            <a:ext cx="1585912"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10" name="m2_label"/>
          <p:cNvSpPr txBox="1"/>
          <p:nvPr/>
        </p:nvSpPr>
        <p:spPr>
          <a:xfrm>
            <a:off x="9296400" y="1397000"/>
            <a:ext cx="1484312" cy="254000"/>
          </a:xfrm>
          <a:prstGeom prst="rect">
            <a:avLst/>
          </a:prstGeom>
          <a:noFill/>
        </p:spPr>
        <p:txBody>
          <a:bodyPr wrap="none" lIns="0" tIns="0" rIns="0" bIns="0" rtlCol="0" anchor="ctr">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secondary mirror</a:t>
            </a:r>
            <a:endParaRPr lang="en-US" sz="1400" dirty="0"/>
          </a:p>
        </p:txBody>
      </p:sp>
      <p:sp>
        <p:nvSpPr>
          <p:cNvPr id="11" name="date"/>
          <p:cNvSpPr txBox="1"/>
          <p:nvPr/>
        </p:nvSpPr>
        <p:spPr>
          <a:xfrm>
            <a:off x="609600" y="1244600"/>
            <a:ext cx="67310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8FA3B8"/>
                </a:solidFill>
                <a:latin typeface="Segoe UI"/>
                <a:cs typeface="Segoe UI"/>
              </a:rPr>
              <a:t>October 2025 · an actuator failure on the secondary mirror</a:t>
            </a:r>
            <a:endParaRPr lang="en-US" sz="1600" dirty="0"/>
          </a:p>
        </p:txBody>
      </p:sp>
      <p:sp>
        <p:nvSpPr>
          <p:cNvPr id="12" name="bignum"/>
          <p:cNvSpPr txBox="1"/>
          <p:nvPr/>
        </p:nvSpPr>
        <p:spPr>
          <a:xfrm>
            <a:off x="444500" y="1524000"/>
            <a:ext cx="4445000" cy="2133600"/>
          </a:xfrm>
          <a:prstGeom prst="rect">
            <a:avLst/>
          </a:prstGeom>
          <a:noFill/>
        </p:spPr>
        <p:txBody>
          <a:bodyPr wrap="none" lIns="0" tIns="0" rIns="0" bIns="0" rtlCol="0" anchor="t">
            <a:noAutofit/>
          </a:bodyPr>
          <a:lstStyle/>
          <a:p>
            <a:pPr algn="l">
              <a:lnSpc>
                <a:spcPts val="14000"/>
              </a:lnSpc>
              <a:spcBef>
                <a:spcPts val="0"/>
              </a:spcBef>
              <a:spcAft>
                <a:spcPts val="0"/>
              </a:spcAft>
              <a:buNone/>
            </a:pPr>
            <a:r>
              <a:rPr lang="en-US" sz="14000" b="0" i="0" dirty="0">
                <a:solidFill>
                  <a:srgbClr val="FFFFFF"/>
                </a:solidFill>
                <a:latin typeface="Segoe UI Semibold"/>
                <a:cs typeface="Segoe UI Semibold"/>
              </a:rPr>
              <a:t>~40</a:t>
            </a:r>
            <a:endParaRPr lang="en-US" sz="14000" dirty="0"/>
          </a:p>
        </p:txBody>
      </p:sp>
      <p:sp>
        <p:nvSpPr>
          <p:cNvPr id="13" name="days"/>
          <p:cNvSpPr txBox="1"/>
          <p:nvPr/>
        </p:nvSpPr>
        <p:spPr>
          <a:xfrm>
            <a:off x="609600" y="3111500"/>
            <a:ext cx="6350000" cy="482600"/>
          </a:xfrm>
          <a:prstGeom prst="rect">
            <a:avLst/>
          </a:prstGeom>
          <a:noFill/>
        </p:spPr>
        <p:txBody>
          <a:bodyPr wrap="none" lIns="0" tIns="0" rIns="0" bIns="0" rtlCol="0" anchor="t">
            <a:noAutofit/>
          </a:bodyPr>
          <a:lstStyle/>
          <a:p>
            <a:pPr algn="l">
              <a:lnSpc>
                <a:spcPts val="3600"/>
              </a:lnSpc>
              <a:spcBef>
                <a:spcPts val="0"/>
              </a:spcBef>
              <a:spcAft>
                <a:spcPts val="0"/>
              </a:spcAft>
              <a:buNone/>
            </a:pPr>
            <a:r>
              <a:rPr lang="en-US" sz="3000" b="0" i="0" dirty="0">
                <a:solidFill>
                  <a:srgbClr val="EDEFF2"/>
                </a:solidFill>
                <a:latin typeface="Segoe UI Semibold"/>
                <a:cs typeface="Segoe UI Semibold"/>
              </a:rPr>
              <a:t>days without science</a:t>
            </a:r>
            <a:endParaRPr lang="en-US" sz="3000" dirty="0"/>
          </a:p>
        </p:txBody>
      </p:sp>
      <p:sp>
        <p:nvSpPr>
          <p:cNvPr id="14" name="src"/>
          <p:cNvSpPr txBox="1"/>
          <p:nvPr/>
        </p:nvSpPr>
        <p:spPr>
          <a:xfrm>
            <a:off x="609600" y="3683000"/>
            <a:ext cx="6985000" cy="2159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Source: GRANTECAN news · science resumed on 25 November 2025</a:t>
            </a:r>
            <a:endParaRPr lang="en-US" sz="1200" dirty="0"/>
          </a:p>
        </p:txBody>
      </p:sp>
      <p:sp>
        <p:nvSpPr>
          <p:cNvPr id="15" name="sky_line"/>
          <p:cNvSpPr txBox="1"/>
          <p:nvPr/>
        </p:nvSpPr>
        <p:spPr>
          <a:xfrm>
            <a:off x="609600" y="4927600"/>
            <a:ext cx="7239000" cy="406400"/>
          </a:xfrm>
          <a:prstGeom prst="rect">
            <a:avLst/>
          </a:prstGeom>
          <a:noFill/>
        </p:spPr>
        <p:txBody>
          <a:bodyPr wrap="none" lIns="0" tIns="0" rIns="0" bIns="0" rtlCol="0" anchor="t">
            <a:noAutofit/>
          </a:bodyPr>
          <a:lstStyle/>
          <a:p>
            <a:pPr algn="l">
              <a:lnSpc>
                <a:spcPts val="2900"/>
              </a:lnSpc>
              <a:spcBef>
                <a:spcPts val="0"/>
              </a:spcBef>
              <a:spcAft>
                <a:spcPts val="0"/>
              </a:spcAft>
              <a:buNone/>
            </a:pPr>
            <a:r>
              <a:rPr lang="en-US" sz="2400" b="0" i="0" dirty="0">
                <a:solidFill>
                  <a:srgbClr val="FFFFFF"/>
                </a:solidFill>
                <a:latin typeface="Segoe UI Semibold"/>
                <a:cs typeface="Segoe UI Semibold"/>
              </a:rPr>
              <a:t>The sky does not give time back.</a:t>
            </a:r>
            <a:endParaRPr lang="en-US" sz="2400" dirty="0"/>
          </a:p>
        </p:txBody>
      </p:sp>
      <p:sp>
        <p:nvSpPr>
          <p:cNvPr id="16" name="veil1"/>
          <p:cNvSpPr/>
          <p:nvPr/>
        </p:nvSpPr>
        <p:spPr>
          <a:xfrm>
            <a:off x="0" y="0"/>
            <a:ext cx="12192000" cy="6858000"/>
          </a:xfrm>
          <a:prstGeom prst="rect">
            <a:avLst/>
          </a:prstGeom>
          <a:solidFill>
            <a:srgbClr val="070B14">
              <a:alpha val="94000"/>
            </a:srgbClr>
          </a:solidFill>
          <a:ln>
            <a:noFill/>
          </a:ln>
          <a:effectLst/>
        </p:spPr>
        <p:txBody>
          <a:bodyPr rtlCol="0" anchor="ctr"/>
          <a:lstStyle/>
          <a:p>
            <a:pPr algn="ctr"/>
            <a:endParaRPr/>
          </a:p>
        </p:txBody>
      </p:sp>
      <p:sp>
        <p:nvSpPr>
          <p:cNvPr id="17" name="night_title"/>
          <p:cNvSpPr txBox="1"/>
          <p:nvPr/>
        </p:nvSpPr>
        <p:spPr>
          <a:xfrm>
            <a:off x="609600" y="330200"/>
            <a:ext cx="8890000" cy="457200"/>
          </a:xfrm>
          <a:prstGeom prst="rect">
            <a:avLst/>
          </a:prstGeom>
          <a:noFill/>
        </p:spPr>
        <p:txBody>
          <a:bodyPr wrap="none" lIns="0" tIns="0" rIns="0" bIns="0" rtlCol="0" anchor="t">
            <a:noAutofit/>
          </a:bodyPr>
          <a:lstStyle/>
          <a:p>
            <a:pPr algn="l">
              <a:lnSpc>
                <a:spcPts val="3350"/>
              </a:lnSpc>
              <a:spcBef>
                <a:spcPts val="0"/>
              </a:spcBef>
              <a:spcAft>
                <a:spcPts val="0"/>
              </a:spcAft>
              <a:buNone/>
            </a:pPr>
            <a:r>
              <a:rPr lang="en-US" sz="2800" b="0" i="0" dirty="0">
                <a:solidFill>
                  <a:srgbClr val="FFFFFF"/>
                </a:solidFill>
                <a:latin typeface="Segoe UI Semibold"/>
                <a:cs typeface="Segoe UI Semibold"/>
              </a:rPr>
              <a:t>Every night has a plan for any sky</a:t>
            </a:r>
            <a:endParaRPr lang="en-US" sz="2800" dirty="0"/>
          </a:p>
        </p:txBody>
      </p:sp>
      <p:sp>
        <p:nvSpPr>
          <p:cNvPr id="18" name="night_kicker"/>
          <p:cNvSpPr txBox="1"/>
          <p:nvPr/>
        </p:nvSpPr>
        <p:spPr>
          <a:xfrm>
            <a:off x="609600" y="838200"/>
            <a:ext cx="9525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One real night plan · simplified, no programme names</a:t>
            </a:r>
            <a:endParaRPr lang="en-US" sz="1200" dirty="0"/>
          </a:p>
        </p:txBody>
      </p:sp>
      <p:sp>
        <p:nvSpPr>
          <p:cNvPr id="19" name="plan_hdr"/>
          <p:cNvSpPr txBox="1"/>
          <p:nvPr/>
        </p:nvSpPr>
        <p:spPr>
          <a:xfrm>
            <a:off x="609600" y="1270000"/>
            <a:ext cx="23495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Sky · seeing</a:t>
            </a:r>
            <a:endParaRPr lang="en-US" sz="1200" dirty="0"/>
          </a:p>
        </p:txBody>
      </p:sp>
      <p:sp>
        <p:nvSpPr>
          <p:cNvPr id="20" name="plan_tick0"/>
          <p:cNvSpPr txBox="1"/>
          <p:nvPr/>
        </p:nvSpPr>
        <p:spPr>
          <a:xfrm>
            <a:off x="3175000" y="1270000"/>
            <a:ext cx="61337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18:00</a:t>
            </a:r>
            <a:endParaRPr lang="en-US" sz="1200" dirty="0"/>
          </a:p>
        </p:txBody>
      </p:sp>
      <p:sp>
        <p:nvSpPr>
          <p:cNvPr id="21" name="plan_tick1"/>
          <p:cNvSpPr txBox="1"/>
          <p:nvPr/>
        </p:nvSpPr>
        <p:spPr>
          <a:xfrm>
            <a:off x="4662954" y="1270000"/>
            <a:ext cx="387052"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20:30</a:t>
            </a:r>
            <a:endParaRPr lang="en-US" sz="1200" dirty="0"/>
          </a:p>
        </p:txBody>
      </p:sp>
      <p:sp>
        <p:nvSpPr>
          <p:cNvPr id="22" name="plan_tick2"/>
          <p:cNvSpPr txBox="1"/>
          <p:nvPr/>
        </p:nvSpPr>
        <p:spPr>
          <a:xfrm>
            <a:off x="7017026" y="1270000"/>
            <a:ext cx="387052"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00:00</a:t>
            </a:r>
            <a:endParaRPr lang="en-US" sz="1200" dirty="0"/>
          </a:p>
        </p:txBody>
      </p:sp>
      <p:sp>
        <p:nvSpPr>
          <p:cNvPr id="23" name="plan_tick3"/>
          <p:cNvSpPr txBox="1"/>
          <p:nvPr/>
        </p:nvSpPr>
        <p:spPr>
          <a:xfrm>
            <a:off x="9034802" y="1270000"/>
            <a:ext cx="387052"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03:00</a:t>
            </a:r>
            <a:endParaRPr lang="en-US" sz="1200" dirty="0"/>
          </a:p>
        </p:txBody>
      </p:sp>
      <p:sp>
        <p:nvSpPr>
          <p:cNvPr id="24" name="plan_tick4"/>
          <p:cNvSpPr txBox="1"/>
          <p:nvPr/>
        </p:nvSpPr>
        <p:spPr>
          <a:xfrm>
            <a:off x="11195348" y="1270000"/>
            <a:ext cx="387052"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06:30</a:t>
            </a:r>
            <a:endParaRPr lang="en-US" sz="1200" dirty="0"/>
          </a:p>
        </p:txBody>
      </p:sp>
      <p:sp>
        <p:nvSpPr>
          <p:cNvPr id="25" name="plan_setup_lbl"/>
          <p:cNvSpPr txBox="1"/>
          <p:nvPr/>
        </p:nvSpPr>
        <p:spPr>
          <a:xfrm>
            <a:off x="609600" y="15621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8FA3B8"/>
                </a:solidFill>
                <a:latin typeface="Segoe UI"/>
                <a:cs typeface="Segoe UI"/>
              </a:rPr>
              <a:t>any sky</a:t>
            </a:r>
            <a:endParaRPr lang="en-US" sz="1300" dirty="0"/>
          </a:p>
        </p:txBody>
      </p:sp>
      <p:sp>
        <p:nvSpPr>
          <p:cNvPr id="26" name="plan_setup_bar"/>
          <p:cNvSpPr/>
          <p:nvPr/>
        </p:nvSpPr>
        <p:spPr>
          <a:xfrm>
            <a:off x="3175000" y="1562100"/>
            <a:ext cx="1579880" cy="203200"/>
          </a:xfrm>
          <a:prstGeom prst="roundRect">
            <a:avLst>
              <a:gd name="adj" fmla="val 18750"/>
            </a:avLst>
          </a:prstGeom>
          <a:solidFill>
            <a:srgbClr val="0E1726"/>
          </a:solidFill>
          <a:ln w="9525" cap="rnd">
            <a:solidFill>
              <a:srgbClr val="2C6E8C"/>
            </a:solidFill>
            <a:round/>
          </a:ln>
          <a:effectLst/>
        </p:spPr>
        <p:txBody>
          <a:bodyPr rtlCol="0" anchor="ctr"/>
          <a:lstStyle/>
          <a:p>
            <a:pPr algn="ctr"/>
            <a:endParaRPr/>
          </a:p>
        </p:txBody>
      </p:sp>
      <p:sp>
        <p:nvSpPr>
          <p:cNvPr id="27" name="plan_setup_txt"/>
          <p:cNvSpPr txBox="1"/>
          <p:nvPr/>
        </p:nvSpPr>
        <p:spPr>
          <a:xfrm>
            <a:off x="3175000" y="1562100"/>
            <a:ext cx="1579880" cy="203200"/>
          </a:xfrm>
          <a:prstGeom prst="rect">
            <a:avLst/>
          </a:prstGeom>
          <a:noFill/>
        </p:spPr>
        <p:txBody>
          <a:bodyPr wrap="none" lIns="0" tIns="0" rIns="0" bIns="0" rtlCol="0" anchor="ctr">
            <a:noAutofit/>
          </a:bodyPr>
          <a:lstStyle/>
          <a:p>
            <a:pPr algn="ctr">
              <a:lnSpc>
                <a:spcPts val="1450"/>
              </a:lnSpc>
              <a:spcBef>
                <a:spcPts val="0"/>
              </a:spcBef>
              <a:spcAft>
                <a:spcPts val="0"/>
              </a:spcAft>
              <a:buNone/>
            </a:pPr>
            <a:r>
              <a:rPr lang="en-US" sz="1200" b="0" i="0" dirty="0">
                <a:solidFill>
                  <a:srgbClr val="EDEFF2"/>
                </a:solidFill>
                <a:latin typeface="Segoe UI"/>
                <a:cs typeface="Segoe UI"/>
              </a:rPr>
              <a:t>dome · flats · optics</a:t>
            </a:r>
            <a:endParaRPr lang="en-US" sz="1200" dirty="0"/>
          </a:p>
        </p:txBody>
      </p:sp>
      <p:sp>
        <p:nvSpPr>
          <p:cNvPr id="28" name="plan_grid2"/>
          <p:cNvSpPr/>
          <p:nvPr/>
        </p:nvSpPr>
        <p:spPr>
          <a:xfrm>
            <a:off x="7210552" y="1511300"/>
            <a:ext cx="3175" cy="2286000"/>
          </a:xfrm>
          <a:custGeom>
            <a:avLst/>
            <a:gdLst/>
            <a:ahLst/>
            <a:cxnLst/>
            <a:rect l="0" t="0" r="r" b="b"/>
            <a:pathLst>
              <a:path w="3175" h="2286000" fill="none">
                <a:moveTo>
                  <a:pt x="0" y="0"/>
                </a:moveTo>
                <a:lnTo>
                  <a:pt x="0" y="2286000"/>
                </a:lnTo>
              </a:path>
            </a:pathLst>
          </a:custGeom>
          <a:noFill/>
          <a:ln w="6350" cap="rnd">
            <a:solidFill>
              <a:srgbClr val="8FA3B8">
                <a:alpha val="35000"/>
              </a:srgbClr>
            </a:solidFill>
            <a:custDash>
              <a:ds d="400000" sp="600000"/>
            </a:custDash>
            <a:round/>
          </a:ln>
          <a:effectLst/>
        </p:spPr>
        <p:txBody>
          <a:bodyPr rtlCol="0" anchor="ctr"/>
          <a:lstStyle/>
          <a:p>
            <a:pPr algn="ctr"/>
            <a:endParaRPr/>
          </a:p>
        </p:txBody>
      </p:sp>
      <p:sp>
        <p:nvSpPr>
          <p:cNvPr id="29" name="plan_grid3"/>
          <p:cNvSpPr/>
          <p:nvPr/>
        </p:nvSpPr>
        <p:spPr>
          <a:xfrm>
            <a:off x="9228328" y="1511300"/>
            <a:ext cx="3175" cy="2286000"/>
          </a:xfrm>
          <a:custGeom>
            <a:avLst/>
            <a:gdLst/>
            <a:ahLst/>
            <a:cxnLst/>
            <a:rect l="0" t="0" r="r" b="b"/>
            <a:pathLst>
              <a:path w="3175" h="2286000" fill="none">
                <a:moveTo>
                  <a:pt x="0" y="0"/>
                </a:moveTo>
                <a:lnTo>
                  <a:pt x="0" y="2286000"/>
                </a:lnTo>
              </a:path>
            </a:pathLst>
          </a:custGeom>
          <a:noFill/>
          <a:ln w="6350" cap="rnd">
            <a:solidFill>
              <a:srgbClr val="8FA3B8">
                <a:alpha val="35000"/>
              </a:srgbClr>
            </a:solidFill>
            <a:custDash>
              <a:ds d="400000" sp="600000"/>
            </a:custDash>
            <a:round/>
          </a:ln>
          <a:effectLst/>
        </p:spPr>
        <p:txBody>
          <a:bodyPr rtlCol="0" anchor="ctr"/>
          <a:lstStyle/>
          <a:p>
            <a:pPr algn="ctr"/>
            <a:endParaRPr/>
          </a:p>
        </p:txBody>
      </p:sp>
      <p:sp>
        <p:nvSpPr>
          <p:cNvPr id="30" name="plan_lbl0"/>
          <p:cNvSpPr txBox="1"/>
          <p:nvPr/>
        </p:nvSpPr>
        <p:spPr>
          <a:xfrm>
            <a:off x="609600" y="19431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clear · &lt; 0.9″</a:t>
            </a:r>
            <a:endParaRPr lang="en-US" sz="1300" dirty="0"/>
          </a:p>
        </p:txBody>
      </p:sp>
      <p:sp>
        <p:nvSpPr>
          <p:cNvPr id="31" name="plan_bar00"/>
          <p:cNvSpPr/>
          <p:nvPr/>
        </p:nvSpPr>
        <p:spPr>
          <a:xfrm>
            <a:off x="4970780" y="1943100"/>
            <a:ext cx="6611620" cy="203200"/>
          </a:xfrm>
          <a:prstGeom prst="roundRect">
            <a:avLst>
              <a:gd name="adj" fmla="val 18750"/>
            </a:avLst>
          </a:prstGeom>
          <a:solidFill>
            <a:srgbClr val="2C6E8C"/>
          </a:solidFill>
          <a:ln>
            <a:noFill/>
          </a:ln>
          <a:effectLst/>
        </p:spPr>
        <p:txBody>
          <a:bodyPr rtlCol="0" anchor="ctr"/>
          <a:lstStyle/>
          <a:p>
            <a:pPr algn="ctr"/>
            <a:endParaRPr/>
          </a:p>
        </p:txBody>
      </p:sp>
      <p:sp>
        <p:nvSpPr>
          <p:cNvPr id="32" name="plan_lbl1"/>
          <p:cNvSpPr txBox="1"/>
          <p:nvPr/>
        </p:nvSpPr>
        <p:spPr>
          <a:xfrm>
            <a:off x="609600" y="22733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clear · &lt; 1.2″</a:t>
            </a:r>
            <a:endParaRPr lang="en-US" sz="1300" dirty="0"/>
          </a:p>
        </p:txBody>
      </p:sp>
      <p:sp>
        <p:nvSpPr>
          <p:cNvPr id="33" name="plan_bar10"/>
          <p:cNvSpPr/>
          <p:nvPr/>
        </p:nvSpPr>
        <p:spPr>
          <a:xfrm>
            <a:off x="4970780" y="2273300"/>
            <a:ext cx="4238498" cy="203200"/>
          </a:xfrm>
          <a:prstGeom prst="roundRect">
            <a:avLst>
              <a:gd name="adj" fmla="val 18750"/>
            </a:avLst>
          </a:prstGeom>
          <a:solidFill>
            <a:srgbClr val="2C6E8C"/>
          </a:solidFill>
          <a:ln>
            <a:noFill/>
          </a:ln>
          <a:effectLst/>
        </p:spPr>
        <p:txBody>
          <a:bodyPr rtlCol="0" anchor="ctr"/>
          <a:lstStyle/>
          <a:p>
            <a:pPr algn="ctr"/>
            <a:endParaRPr/>
          </a:p>
        </p:txBody>
      </p:sp>
      <p:sp>
        <p:nvSpPr>
          <p:cNvPr id="34" name="plan_bar11"/>
          <p:cNvSpPr/>
          <p:nvPr/>
        </p:nvSpPr>
        <p:spPr>
          <a:xfrm>
            <a:off x="9247378" y="2273300"/>
            <a:ext cx="2335022" cy="203200"/>
          </a:xfrm>
          <a:prstGeom prst="roundRect">
            <a:avLst>
              <a:gd name="adj" fmla="val 18750"/>
            </a:avLst>
          </a:prstGeom>
          <a:solidFill>
            <a:srgbClr val="454F5E"/>
          </a:solidFill>
          <a:ln>
            <a:noFill/>
          </a:ln>
          <a:effectLst/>
        </p:spPr>
        <p:txBody>
          <a:bodyPr rtlCol="0" anchor="ctr"/>
          <a:lstStyle/>
          <a:p>
            <a:pPr algn="ctr"/>
            <a:endParaRPr/>
          </a:p>
        </p:txBody>
      </p:sp>
      <p:sp>
        <p:nvSpPr>
          <p:cNvPr id="35" name="plan_lbl2"/>
          <p:cNvSpPr txBox="1"/>
          <p:nvPr/>
        </p:nvSpPr>
        <p:spPr>
          <a:xfrm>
            <a:off x="609600" y="26035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clear · &lt; 1.5″</a:t>
            </a:r>
            <a:endParaRPr lang="en-US" sz="1300" dirty="0"/>
          </a:p>
        </p:txBody>
      </p:sp>
      <p:sp>
        <p:nvSpPr>
          <p:cNvPr id="36" name="plan_bar20"/>
          <p:cNvSpPr/>
          <p:nvPr/>
        </p:nvSpPr>
        <p:spPr>
          <a:xfrm>
            <a:off x="4970780" y="2603500"/>
            <a:ext cx="6611620" cy="203200"/>
          </a:xfrm>
          <a:prstGeom prst="roundRect">
            <a:avLst>
              <a:gd name="adj" fmla="val 18750"/>
            </a:avLst>
          </a:prstGeom>
          <a:solidFill>
            <a:srgbClr val="2C6E8C"/>
          </a:solidFill>
          <a:ln>
            <a:noFill/>
          </a:ln>
          <a:effectLst/>
        </p:spPr>
        <p:txBody>
          <a:bodyPr rtlCol="0" anchor="ctr"/>
          <a:lstStyle/>
          <a:p>
            <a:pPr algn="ctr"/>
            <a:endParaRPr/>
          </a:p>
        </p:txBody>
      </p:sp>
      <p:sp>
        <p:nvSpPr>
          <p:cNvPr id="37" name="plan_lbl3"/>
          <p:cNvSpPr txBox="1"/>
          <p:nvPr/>
        </p:nvSpPr>
        <p:spPr>
          <a:xfrm>
            <a:off x="609600" y="29337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thin cloud · &lt; 1.2″</a:t>
            </a:r>
            <a:endParaRPr lang="en-US" sz="1300" dirty="0"/>
          </a:p>
        </p:txBody>
      </p:sp>
      <p:sp>
        <p:nvSpPr>
          <p:cNvPr id="38" name="plan_bar30"/>
          <p:cNvSpPr/>
          <p:nvPr/>
        </p:nvSpPr>
        <p:spPr>
          <a:xfrm>
            <a:off x="4970780" y="2933700"/>
            <a:ext cx="3565906" cy="203200"/>
          </a:xfrm>
          <a:prstGeom prst="roundRect">
            <a:avLst>
              <a:gd name="adj" fmla="val 18750"/>
            </a:avLst>
          </a:prstGeom>
          <a:solidFill>
            <a:srgbClr val="2C6E8C"/>
          </a:solidFill>
          <a:ln>
            <a:noFill/>
          </a:ln>
          <a:effectLst/>
        </p:spPr>
        <p:txBody>
          <a:bodyPr rtlCol="0" anchor="ctr"/>
          <a:lstStyle/>
          <a:p>
            <a:pPr algn="ctr"/>
            <a:endParaRPr/>
          </a:p>
        </p:txBody>
      </p:sp>
      <p:sp>
        <p:nvSpPr>
          <p:cNvPr id="39" name="plan_bar31"/>
          <p:cNvSpPr/>
          <p:nvPr/>
        </p:nvSpPr>
        <p:spPr>
          <a:xfrm>
            <a:off x="8574786" y="2933700"/>
            <a:ext cx="3007614" cy="203200"/>
          </a:xfrm>
          <a:prstGeom prst="roundRect">
            <a:avLst>
              <a:gd name="adj" fmla="val 18750"/>
            </a:avLst>
          </a:prstGeom>
          <a:solidFill>
            <a:srgbClr val="454F5E"/>
          </a:solidFill>
          <a:ln>
            <a:noFill/>
          </a:ln>
          <a:effectLst/>
        </p:spPr>
        <p:txBody>
          <a:bodyPr rtlCol="0" anchor="ctr"/>
          <a:lstStyle/>
          <a:p>
            <a:pPr algn="ctr"/>
            <a:endParaRPr/>
          </a:p>
        </p:txBody>
      </p:sp>
      <p:sp>
        <p:nvSpPr>
          <p:cNvPr id="40" name="plan_lbl4"/>
          <p:cNvSpPr txBox="1"/>
          <p:nvPr/>
        </p:nvSpPr>
        <p:spPr>
          <a:xfrm>
            <a:off x="609600" y="32639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thin cloud · &lt; 1.5″</a:t>
            </a:r>
            <a:endParaRPr lang="en-US" sz="1300" dirty="0"/>
          </a:p>
        </p:txBody>
      </p:sp>
      <p:sp>
        <p:nvSpPr>
          <p:cNvPr id="41" name="plan_bar40"/>
          <p:cNvSpPr/>
          <p:nvPr/>
        </p:nvSpPr>
        <p:spPr>
          <a:xfrm>
            <a:off x="4970780" y="3263900"/>
            <a:ext cx="1884426" cy="203200"/>
          </a:xfrm>
          <a:prstGeom prst="roundRect">
            <a:avLst>
              <a:gd name="adj" fmla="val 18750"/>
            </a:avLst>
          </a:prstGeom>
          <a:solidFill>
            <a:srgbClr val="2C6E8C"/>
          </a:solidFill>
          <a:ln>
            <a:noFill/>
          </a:ln>
          <a:effectLst/>
        </p:spPr>
        <p:txBody>
          <a:bodyPr rtlCol="0" anchor="ctr"/>
          <a:lstStyle/>
          <a:p>
            <a:pPr algn="ctr"/>
            <a:endParaRPr/>
          </a:p>
        </p:txBody>
      </p:sp>
      <p:sp>
        <p:nvSpPr>
          <p:cNvPr id="42" name="plan_bar41"/>
          <p:cNvSpPr/>
          <p:nvPr/>
        </p:nvSpPr>
        <p:spPr>
          <a:xfrm>
            <a:off x="6893306" y="3263900"/>
            <a:ext cx="4689094" cy="203200"/>
          </a:xfrm>
          <a:prstGeom prst="roundRect">
            <a:avLst>
              <a:gd name="adj" fmla="val 18750"/>
            </a:avLst>
          </a:prstGeom>
          <a:solidFill>
            <a:srgbClr val="454F5E"/>
          </a:solidFill>
          <a:ln>
            <a:noFill/>
          </a:ln>
          <a:effectLst/>
        </p:spPr>
        <p:txBody>
          <a:bodyPr rtlCol="0" anchor="ctr"/>
          <a:lstStyle/>
          <a:p>
            <a:pPr algn="ctr"/>
            <a:endParaRPr/>
          </a:p>
        </p:txBody>
      </p:sp>
      <p:sp>
        <p:nvSpPr>
          <p:cNvPr id="43" name="plan_lbl5"/>
          <p:cNvSpPr txBox="1"/>
          <p:nvPr/>
        </p:nvSpPr>
        <p:spPr>
          <a:xfrm>
            <a:off x="609600" y="3594100"/>
            <a:ext cx="2413000" cy="2032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clear or thin · &gt; 1.5″</a:t>
            </a:r>
            <a:endParaRPr lang="en-US" sz="1300" dirty="0"/>
          </a:p>
        </p:txBody>
      </p:sp>
      <p:sp>
        <p:nvSpPr>
          <p:cNvPr id="44" name="plan_bar50"/>
          <p:cNvSpPr/>
          <p:nvPr/>
        </p:nvSpPr>
        <p:spPr>
          <a:xfrm>
            <a:off x="4970780" y="3594100"/>
            <a:ext cx="539242" cy="203200"/>
          </a:xfrm>
          <a:prstGeom prst="roundRect">
            <a:avLst>
              <a:gd name="adj" fmla="val 18750"/>
            </a:avLst>
          </a:prstGeom>
          <a:solidFill>
            <a:srgbClr val="2C6E8C"/>
          </a:solidFill>
          <a:ln>
            <a:noFill/>
          </a:ln>
          <a:effectLst/>
        </p:spPr>
        <p:txBody>
          <a:bodyPr rtlCol="0" anchor="ctr"/>
          <a:lstStyle/>
          <a:p>
            <a:pPr algn="ctr"/>
            <a:endParaRPr/>
          </a:p>
        </p:txBody>
      </p:sp>
      <p:sp>
        <p:nvSpPr>
          <p:cNvPr id="45" name="plan_bar51"/>
          <p:cNvSpPr/>
          <p:nvPr/>
        </p:nvSpPr>
        <p:spPr>
          <a:xfrm>
            <a:off x="5548122" y="3594100"/>
            <a:ext cx="6034278" cy="203200"/>
          </a:xfrm>
          <a:prstGeom prst="roundRect">
            <a:avLst>
              <a:gd name="adj" fmla="val 18750"/>
            </a:avLst>
          </a:prstGeom>
          <a:solidFill>
            <a:srgbClr val="454F5E"/>
          </a:solidFill>
          <a:ln>
            <a:noFill/>
          </a:ln>
          <a:effectLst/>
        </p:spPr>
        <p:txBody>
          <a:bodyPr rtlCol="0" anchor="ctr"/>
          <a:lstStyle/>
          <a:p>
            <a:pPr algn="ctr"/>
            <a:endParaRPr/>
          </a:p>
        </p:txBody>
      </p:sp>
      <p:sp>
        <p:nvSpPr>
          <p:cNvPr id="46" name="plan_seeing"/>
          <p:cNvSpPr txBox="1"/>
          <p:nvPr/>
        </p:nvSpPr>
        <p:spPr>
          <a:xfrm>
            <a:off x="609600" y="3949700"/>
            <a:ext cx="109728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Seeing: how much the atmosphere blurs a star, in arcseconds. Lower is sharper.</a:t>
            </a:r>
            <a:endParaRPr lang="en-US" sz="1200" dirty="0"/>
          </a:p>
        </p:txBody>
      </p:sp>
      <p:sp>
        <p:nvSpPr>
          <p:cNvPr id="47" name="twin_scan"/>
          <p:cNvSpPr/>
          <p:nvPr/>
        </p:nvSpPr>
        <p:spPr>
          <a:xfrm>
            <a:off x="508000" y="1892300"/>
            <a:ext cx="11176000" cy="3175"/>
          </a:xfrm>
          <a:custGeom>
            <a:avLst/>
            <a:gdLst/>
            <a:ahLst/>
            <a:cxnLst/>
            <a:rect l="0" t="0" r="r" b="b"/>
            <a:pathLst>
              <a:path w="11176000" h="3175" fill="none">
                <a:moveTo>
                  <a:pt x="0" y="0"/>
                </a:moveTo>
                <a:lnTo>
                  <a:pt x="11176000" y="0"/>
                </a:lnTo>
              </a:path>
            </a:pathLst>
          </a:custGeom>
          <a:noFill/>
          <a:ln w="25400" cap="rnd">
            <a:solidFill>
              <a:srgbClr val="F2B134"/>
            </a:solidFill>
            <a:round/>
          </a:ln>
          <a:effectLst>
            <a:glow rad="50800">
              <a:srgbClr val="F2B134">
                <a:alpha val="50000"/>
              </a:srgbClr>
            </a:glow>
          </a:effectLst>
        </p:spPr>
        <p:txBody>
          <a:bodyPr rtlCol="0" anchor="ctr"/>
          <a:lstStyle/>
          <a:p>
            <a:pPr algn="ctr"/>
            <a:endParaRPr/>
          </a:p>
        </p:txBody>
      </p:sp>
      <p:sp>
        <p:nvSpPr>
          <p:cNvPr id="48" name="twin_hl"/>
          <p:cNvSpPr/>
          <p:nvPr/>
        </p:nvSpPr>
        <p:spPr>
          <a:xfrm>
            <a:off x="508000" y="2882900"/>
            <a:ext cx="11176000" cy="304800"/>
          </a:xfrm>
          <a:prstGeom prst="roundRect">
            <a:avLst>
              <a:gd name="adj" fmla="val 25000"/>
            </a:avLst>
          </a:prstGeom>
          <a:noFill/>
          <a:ln w="19050" cap="rnd">
            <a:solidFill>
              <a:srgbClr val="F2B134"/>
            </a:solidFill>
            <a:custDash>
              <a:ds d="300000" sp="200000"/>
            </a:custDash>
            <a:round/>
          </a:ln>
          <a:effectLst>
            <a:glow rad="38100">
              <a:srgbClr val="F2B134">
                <a:alpha val="35000"/>
              </a:srgbClr>
            </a:glow>
          </a:effectLst>
        </p:spPr>
        <p:txBody>
          <a:bodyPr rtlCol="0" anchor="ctr"/>
          <a:lstStyle/>
          <a:p>
            <a:pPr algn="ctr"/>
            <a:endParaRPr/>
          </a:p>
        </p:txBody>
      </p:sp>
      <p:sp>
        <p:nvSpPr>
          <p:cNvPr id="49" name="twin_in"/>
          <p:cNvSpPr txBox="1"/>
          <p:nvPr/>
        </p:nvSpPr>
        <p:spPr>
          <a:xfrm>
            <a:off x="609600" y="4038600"/>
            <a:ext cx="109728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 twin could try each option first, weighing </a:t>
            </a:r>
            <a:r>
              <a:rPr lang="en-US" sz="1400" b="0" i="0" dirty="0">
                <a:solidFill>
                  <a:srgbClr val="5CCBF0"/>
                </a:solidFill>
                <a:latin typeface="Segoe UI"/>
                <a:cs typeface="Segoe UI"/>
              </a:rPr>
              <a:t>sky · seeing · pointing · wind · instruments</a:t>
            </a:r>
            <a:r>
              <a:rPr lang="en-US" sz="1400" b="0" i="0" dirty="0">
                <a:solidFill>
                  <a:srgbClr val="EDEFF2"/>
                </a:solidFill>
                <a:latin typeface="Segoe UI"/>
                <a:cs typeface="Segoe UI"/>
              </a:rPr>
              <a:t>.</a:t>
            </a:r>
            <a:endParaRPr lang="en-US" sz="1400" dirty="0"/>
          </a:p>
        </p:txBody>
      </p:sp>
      <p:sp>
        <p:nvSpPr>
          <p:cNvPr id="50" name="twin_tag_pill"/>
          <p:cNvSpPr/>
          <p:nvPr/>
        </p:nvSpPr>
        <p:spPr>
          <a:xfrm>
            <a:off x="609600" y="4368800"/>
            <a:ext cx="264795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51" name="twin_tag_glyph"/>
          <p:cNvSpPr/>
          <p:nvPr/>
        </p:nvSpPr>
        <p:spPr>
          <a:xfrm>
            <a:off x="711200" y="44196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52" name="twin_tag_txt"/>
          <p:cNvSpPr txBox="1"/>
          <p:nvPr/>
        </p:nvSpPr>
        <p:spPr>
          <a:xfrm>
            <a:off x="965200" y="4368800"/>
            <a:ext cx="221615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illustrative, not a result</a:t>
            </a:r>
            <a:endParaRPr lang="en-US" sz="1200" dirty="0"/>
          </a:p>
        </p:txBody>
      </p:sp>
      <p:sp>
        <p:nvSpPr>
          <p:cNvPr id="53" name="hero"/>
          <p:cNvSpPr txBox="1"/>
          <p:nvPr/>
        </p:nvSpPr>
        <p:spPr>
          <a:xfrm>
            <a:off x="609600" y="4775200"/>
            <a:ext cx="109728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FFFFFF"/>
                </a:solidFill>
                <a:latin typeface="Segoe UI Semibold"/>
                <a:cs typeface="Segoe UI Semibold"/>
              </a:rPr>
              <a:t>Not only foresee.</a:t>
            </a:r>
            <a:r>
              <a:rPr lang="en-US" sz="3200" b="0" i="0" dirty="0">
                <a:solidFill>
                  <a:srgbClr val="F2B134"/>
                </a:solidFill>
                <a:latin typeface="Segoe UI Semibold"/>
                <a:cs typeface="Segoe UI Semibold"/>
              </a:rPr>
              <a:t> Optimise. Improve.</a:t>
            </a:r>
            <a:endParaRPr lang="en-US" sz="3200" dirty="0"/>
          </a:p>
        </p:txBody>
      </p:sp>
      <p:sp>
        <p:nvSpPr>
          <p:cNvPr id="54" name="!!veil"/>
          <p:cNvSpPr/>
          <p:nvPr/>
        </p:nvSpPr>
        <p:spPr>
          <a:xfrm>
            <a:off x="0" y="0"/>
            <a:ext cx="12192000" cy="6858000"/>
          </a:xfrm>
          <a:prstGeom prst="rect">
            <a:avLst/>
          </a:prstGeom>
          <a:solidFill>
            <a:srgbClr val="070B14">
              <a:alpha val="88000"/>
            </a:srgbClr>
          </a:solidFill>
          <a:ln>
            <a:noFill/>
          </a:ln>
          <a:effectLst/>
        </p:spPr>
        <p:txBody>
          <a:bodyPr rtlCol="0" anchor="ctr"/>
          <a:lstStyle/>
          <a:p>
            <a:pPr algn="ctr"/>
            <a:endParaRPr/>
          </a:p>
        </p:txBody>
      </p:sp>
      <p:sp>
        <p:nvSpPr>
          <p:cNvPr id="55" name="question"/>
          <p:cNvSpPr txBox="1"/>
          <p:nvPr/>
        </p:nvSpPr>
        <p:spPr>
          <a:xfrm>
            <a:off x="609600" y="2413000"/>
            <a:ext cx="10972800" cy="1016000"/>
          </a:xfrm>
          <a:prstGeom prst="rect">
            <a:avLst/>
          </a:prstGeom>
          <a:noFill/>
        </p:spPr>
        <p:txBody>
          <a:bodyPr wrap="none" lIns="0" tIns="0" rIns="0" bIns="0" rtlCol="0" anchor="t">
            <a:noAutofit/>
          </a:bodyPr>
          <a:lstStyle/>
          <a:p>
            <a:pPr algn="ctr">
              <a:lnSpc>
                <a:spcPts val="3800"/>
              </a:lnSpc>
              <a:spcBef>
                <a:spcPts val="0"/>
              </a:spcBef>
              <a:spcAft>
                <a:spcPts val="0"/>
              </a:spcAft>
              <a:buNone/>
            </a:pPr>
            <a:r>
              <a:rPr lang="en-US" sz="3000" b="0" i="0" dirty="0">
                <a:solidFill>
                  <a:srgbClr val="F2B134"/>
                </a:solidFill>
                <a:latin typeface="Segoe UI Semibold"/>
                <a:cs typeface="Segoe UI Semibold"/>
              </a:rPr>
              <a:t>What if the telescope could </a:t>
            </a:r>
            <a:r>
              <a:rPr lang="en-US" sz="3000" b="0" i="0" dirty="0">
                <a:solidFill>
                  <a:srgbClr val="FFFFFF"/>
                </a:solidFill>
                <a:latin typeface="Segoe UI Semibold"/>
                <a:cs typeface="Segoe UI Semibold"/>
              </a:rPr>
              <a:t>warn us before it fails</a:t>
            </a:r>
            <a:r>
              <a:rPr lang="en-US" sz="3000" b="0" i="0" dirty="0">
                <a:solidFill>
                  <a:srgbClr val="F2B134"/>
                </a:solidFill>
                <a:latin typeface="Segoe UI Semibold"/>
                <a:cs typeface="Segoe UI Semibold"/>
              </a:rPr>
              <a:t>,</a:t>
            </a:r>
            <a:endParaRPr lang="en-US" sz="3000" dirty="0"/>
          </a:p>
          <a:p>
            <a:pPr algn="ctr">
              <a:lnSpc>
                <a:spcPts val="3800"/>
              </a:lnSpc>
              <a:spcBef>
                <a:spcPts val="0"/>
              </a:spcBef>
              <a:spcAft>
                <a:spcPts val="0"/>
              </a:spcAft>
              <a:buNone/>
            </a:pPr>
            <a:r>
              <a:rPr lang="en-US" sz="3000" b="0" i="0" dirty="0">
                <a:solidFill>
                  <a:srgbClr val="F2B134"/>
                </a:solidFill>
                <a:latin typeface="Segoe UI Semibold"/>
                <a:cs typeface="Segoe UI Semibold"/>
              </a:rPr>
              <a:t>and help us </a:t>
            </a:r>
            <a:r>
              <a:rPr lang="en-US" sz="3000" b="0" i="0" dirty="0">
                <a:solidFill>
                  <a:srgbClr val="FFFFFF"/>
                </a:solidFill>
                <a:latin typeface="Segoe UI Semibold"/>
                <a:cs typeface="Segoe UI Semibold"/>
              </a:rPr>
              <a:t>make the most of every night</a:t>
            </a:r>
            <a:r>
              <a:rPr lang="en-US" sz="3000" b="0" i="0" dirty="0">
                <a:solidFill>
                  <a:srgbClr val="F2B134"/>
                </a:solidFill>
                <a:latin typeface="Segoe UI Semibold"/>
                <a:cs typeface="Segoe UI Semibold"/>
              </a:rPr>
              <a:t>?</a:t>
            </a:r>
            <a:endParaRPr lang="en-US" sz="3000" dirty="0"/>
          </a:p>
        </p:txBody>
      </p:sp>
      <p:sp>
        <p:nvSpPr>
          <p:cNvPr id="56" name="pick_bar"/>
          <p:cNvSpPr/>
          <p:nvPr/>
        </p:nvSpPr>
        <p:spPr>
          <a:xfrm>
            <a:off x="4972050" y="2933700"/>
            <a:ext cx="3568700" cy="203200"/>
          </a:xfrm>
          <a:prstGeom prst="roundRect">
            <a:avLst>
              <a:gd name="adj" fmla="val 12500"/>
            </a:avLst>
          </a:prstGeom>
          <a:solidFill>
            <a:srgbClr val="F2B134">
              <a:alpha val="92000"/>
            </a:srgbClr>
          </a:solidFill>
          <a:ln>
            <a:noFill/>
          </a:ln>
          <a:effectLst>
            <a:glow rad="76200">
              <a:srgbClr val="F2B134">
                <a:alpha val="50000"/>
              </a:srgbClr>
            </a:glow>
          </a:effectLst>
        </p:spPr>
        <p:txBody>
          <a:bodyPr rtlCol="0" anchor="ctr"/>
          <a:lstStyle/>
          <a:p>
            <a:pPr algn="ctr"/>
          </a:p>
        </p:txBody>
      </p:sp>
      <p:sp>
        <p:nvSpPr>
          <p:cNvPr id="57" name="!!tl_dest"/>
          <p:cNvSpPr/>
          <p:nvPr/>
        </p:nvSpPr>
        <p:spPr>
          <a:xfrm>
            <a:off x="5918200" y="3784600"/>
            <a:ext cx="355600" cy="355600"/>
          </a:xfrm>
          <a:prstGeom prst="ellipse">
            <a:avLst/>
          </a:prstGeom>
          <a:noFill/>
          <a:ln w="19050" cap="rnd">
            <a:solidFill>
              <a:srgbClr val="F2B134"/>
            </a:solidFill>
            <a:round/>
          </a:ln>
          <a:effectLst/>
        </p:spPr>
        <p:txBody>
          <a:bodyPr rtlCol="0" anchor="ctr"/>
          <a:lstStyle/>
          <a:p>
            <a:pPr algn="ct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6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6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400"/>
                                        <p:tgtEl>
                                          <p:spTgt spid="8"/>
                                        </p:tgtEl>
                                      </p:cBhvr>
                                    </p:animEffect>
                                  </p:childTnLst>
                                </p:cTn>
                              </p:par>
                              <p:par>
                                <p:cTn id="8" presetID="10" presetClass="entr" presetSubtype="0" fill="hold" nodeType="withEffect" grpId="0">
                                  <p:stCondLst>
                                    <p:cond delay="8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400"/>
                                        <p:tgtEl>
                                          <p:spTgt spid="9"/>
                                        </p:tgtEl>
                                      </p:cBhvr>
                                    </p:animEffect>
                                  </p:childTnLst>
                                </p:cTn>
                              </p:par>
                              <p:par>
                                <p:cTn id="11" presetID="10" presetClass="entr" presetSubtype="0" fill="hold" nodeType="withEffect" grpId="0">
                                  <p:stCondLst>
                                    <p:cond delay="8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400"/>
                                        <p:tgtEl>
                                          <p:spTgt spid="10"/>
                                        </p:tgtEl>
                                      </p:cBhvr>
                                    </p:animEffect>
                                  </p:childTnLst>
                                </p:cTn>
                              </p:par>
                              <p:par>
                                <p:cTn id="14" presetID="10" presetClass="entr" presetSubtype="0" fill="hold" nodeType="withEffect" grpId="0">
                                  <p:stCondLst>
                                    <p:cond delay="12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400"/>
                                        <p:tgtEl>
                                          <p:spTgt spid="11"/>
                                        </p:tgtEl>
                                      </p:cBhvr>
                                    </p:animEffect>
                                  </p:childTnLst>
                                </p:cTn>
                              </p:par>
                              <p:par>
                                <p:cTn id="17" presetID="42" presetClass="entr" presetSubtype="0" fill="hold" nodeType="withEffect" grpId="0">
                                  <p:stCondLst>
                                    <p:cond delay="14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800"/>
                                        <p:tgtEl>
                                          <p:spTgt spid="12"/>
                                        </p:tgtEl>
                                      </p:cBhvr>
                                    </p:animEffect>
                                    <p:anim calcmode="lin" valueType="num">
                                      <p:cBhvr>
                                        <p:cTn id="20" dur="800" fill="hold"/>
                                        <p:tgtEl>
                                          <p:spTgt spid="12"/>
                                        </p:tgtEl>
                                        <p:attrNameLst>
                                          <p:attrName>ppt_x</p:attrName>
                                        </p:attrNameLst>
                                      </p:cBhvr>
                                      <p:tavLst>
                                        <p:tav tm="0">
                                          <p:val>
                                            <p:strVal val="#ppt_x"/>
                                          </p:val>
                                        </p:tav>
                                        <p:tav tm="100000">
                                          <p:val>
                                            <p:strVal val="#ppt_x"/>
                                          </p:val>
                                        </p:tav>
                                      </p:tavLst>
                                    </p:anim>
                                    <p:anim calcmode="lin" valueType="num">
                                      <p:cBhvr>
                                        <p:cTn id="21" dur="800" fill="hold" decel="100000"/>
                                        <p:tgtEl>
                                          <p:spTgt spid="12"/>
                                        </p:tgtEl>
                                        <p:attrNameLst>
                                          <p:attrName>ppt_y</p:attrName>
                                        </p:attrNameLst>
                                      </p:cBhvr>
                                      <p:tavLst>
                                        <p:tav tm="0">
                                          <p:val>
                                            <p:strVal val="#ppt_y+0.05"/>
                                          </p:val>
                                        </p:tav>
                                        <p:tav tm="100000">
                                          <p:val>
                                            <p:strVal val="#ppt_y"/>
                                          </p:val>
                                        </p:tav>
                                      </p:tavLst>
                                    </p:anim>
                                  </p:childTnLst>
                                </p:cTn>
                              </p:par>
                              <p:par>
                                <p:cTn id="22" presetID="10" presetClass="entr" presetSubtype="0" fill="hold" nodeType="withEffect" grpId="0">
                                  <p:stCondLst>
                                    <p:cond delay="17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nodeType="withEffect" grpId="0">
                                  <p:stCondLst>
                                    <p:cond delay="20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400"/>
                                        <p:tgtEl>
                                          <p:spTgt spid="14"/>
                                        </p:tgtEl>
                                      </p:cBhvr>
                                    </p:animEffect>
                                  </p:childTnLst>
                                </p:cTn>
                              </p:par>
                              <p:par>
                                <p:cTn id="28" presetID="42" presetClass="entr" presetSubtype="0" fill="hold" nodeType="withEffect" grpId="0">
                                  <p:stCondLst>
                                    <p:cond delay="9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700"/>
                                        <p:tgtEl>
                                          <p:spTgt spid="15"/>
                                        </p:tgtEl>
                                      </p:cBhvr>
                                    </p:animEffect>
                                    <p:anim calcmode="lin" valueType="num">
                                      <p:cBhvr>
                                        <p:cTn id="31" dur="700" fill="hold"/>
                                        <p:tgtEl>
                                          <p:spTgt spid="15"/>
                                        </p:tgtEl>
                                        <p:attrNameLst>
                                          <p:attrName>ppt_x</p:attrName>
                                        </p:attrNameLst>
                                      </p:cBhvr>
                                      <p:tavLst>
                                        <p:tav tm="0">
                                          <p:val>
                                            <p:strVal val="#ppt_x"/>
                                          </p:val>
                                        </p:tav>
                                        <p:tav tm="100000">
                                          <p:val>
                                            <p:strVal val="#ppt_x"/>
                                          </p:val>
                                        </p:tav>
                                      </p:tavLst>
                                    </p:anim>
                                    <p:anim calcmode="lin" valueType="num">
                                      <p:cBhvr>
                                        <p:cTn id="32" dur="700" fill="hold" decel="100000"/>
                                        <p:tgtEl>
                                          <p:spTgt spid="15"/>
                                        </p:tgtEl>
                                        <p:attrNameLst>
                                          <p:attrName>ppt_y</p:attrName>
                                        </p:attrNameLst>
                                      </p:cBhvr>
                                      <p:tavLst>
                                        <p:tav tm="0">
                                          <p:val>
                                            <p:strVal val="#ppt_y+0.05"/>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grpId="0">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600"/>
                                        <p:tgtEl>
                                          <p:spTgt spid="16"/>
                                        </p:tgtEl>
                                      </p:cBhvr>
                                    </p:animEffect>
                                  </p:childTnLst>
                                </p:cTn>
                              </p:par>
                              <p:par>
                                <p:cTn id="38" presetID="10" presetClass="exit" presetSubtype="0" fill="hold" nodeType="withEffect" grpId="0">
                                  <p:stCondLst>
                                    <p:cond delay="0"/>
                                  </p:stCondLst>
                                  <p:childTnLst>
                                    <p:animEffect transition="out" filter="fade">
                                      <p:cBhvr>
                                        <p:cTn id="39" dur="300"/>
                                        <p:tgtEl>
                                          <p:spTgt spid="4"/>
                                        </p:tgtEl>
                                      </p:cBhvr>
                                    </p:animEffect>
                                    <p:set>
                                      <p:cBhvr>
                                        <p:cTn id="40" dur="1" fill="hold">
                                          <p:stCondLst>
                                            <p:cond delay="299"/>
                                          </p:stCondLst>
                                        </p:cTn>
                                        <p:tgtEl>
                                          <p:spTgt spid="4"/>
                                        </p:tgtEl>
                                        <p:attrNameLst>
                                          <p:attrName>style.visibility</p:attrName>
                                        </p:attrNameLst>
                                      </p:cBhvr>
                                      <p:to>
                                        <p:strVal val="hidden"/>
                                      </p:to>
                                    </p:set>
                                  </p:childTnLst>
                                </p:cTn>
                              </p:par>
                              <p:par>
                                <p:cTn id="41" presetID="10" presetClass="exit" presetSubtype="0" fill="hold" nodeType="withEffect" grpId="1">
                                  <p:stCondLst>
                                    <p:cond delay="0"/>
                                  </p:stCondLst>
                                  <p:childTnLst>
                                    <p:animEffect transition="out" filter="fade">
                                      <p:cBhvr>
                                        <p:cTn id="42" dur="300"/>
                                        <p:tgtEl>
                                          <p:spTgt spid="8"/>
                                        </p:tgtEl>
                                      </p:cBhvr>
                                    </p:animEffect>
                                    <p:set>
                                      <p:cBhvr>
                                        <p:cTn id="43" dur="1" fill="hold">
                                          <p:stCondLst>
                                            <p:cond delay="299"/>
                                          </p:stCondLst>
                                        </p:cTn>
                                        <p:tgtEl>
                                          <p:spTgt spid="8"/>
                                        </p:tgtEl>
                                        <p:attrNameLst>
                                          <p:attrName>style.visibility</p:attrName>
                                        </p:attrNameLst>
                                      </p:cBhvr>
                                      <p:to>
                                        <p:strVal val="hidden"/>
                                      </p:to>
                                    </p:set>
                                  </p:childTnLst>
                                </p:cTn>
                              </p:par>
                              <p:par>
                                <p:cTn id="44" presetID="10" presetClass="exit" presetSubtype="0" fill="hold" nodeType="withEffect" grpId="1">
                                  <p:stCondLst>
                                    <p:cond delay="0"/>
                                  </p:stCondLst>
                                  <p:childTnLst>
                                    <p:animEffect transition="out" filter="fade">
                                      <p:cBhvr>
                                        <p:cTn id="45" dur="300"/>
                                        <p:tgtEl>
                                          <p:spTgt spid="9"/>
                                        </p:tgtEl>
                                      </p:cBhvr>
                                    </p:animEffect>
                                    <p:set>
                                      <p:cBhvr>
                                        <p:cTn id="46" dur="1" fill="hold">
                                          <p:stCondLst>
                                            <p:cond delay="299"/>
                                          </p:stCondLst>
                                        </p:cTn>
                                        <p:tgtEl>
                                          <p:spTgt spid="9"/>
                                        </p:tgtEl>
                                        <p:attrNameLst>
                                          <p:attrName>style.visibility</p:attrName>
                                        </p:attrNameLst>
                                      </p:cBhvr>
                                      <p:to>
                                        <p:strVal val="hidden"/>
                                      </p:to>
                                    </p:set>
                                  </p:childTnLst>
                                </p:cTn>
                              </p:par>
                              <p:par>
                                <p:cTn id="47" presetID="10" presetClass="exit" presetSubtype="0" fill="hold" nodeType="withEffect" grpId="1">
                                  <p:stCondLst>
                                    <p:cond delay="0"/>
                                  </p:stCondLst>
                                  <p:childTnLst>
                                    <p:animEffect transition="out" filter="fade">
                                      <p:cBhvr>
                                        <p:cTn id="48" dur="300"/>
                                        <p:tgtEl>
                                          <p:spTgt spid="10"/>
                                        </p:tgtEl>
                                      </p:cBhvr>
                                    </p:animEffect>
                                    <p:set>
                                      <p:cBhvr>
                                        <p:cTn id="49" dur="1" fill="hold">
                                          <p:stCondLst>
                                            <p:cond delay="299"/>
                                          </p:stCondLst>
                                        </p:cTn>
                                        <p:tgtEl>
                                          <p:spTgt spid="10"/>
                                        </p:tgtEl>
                                        <p:attrNameLst>
                                          <p:attrName>style.visibility</p:attrName>
                                        </p:attrNameLst>
                                      </p:cBhvr>
                                      <p:to>
                                        <p:strVal val="hidden"/>
                                      </p:to>
                                    </p:set>
                                  </p:childTnLst>
                                </p:cTn>
                              </p:par>
                              <p:par>
                                <p:cTn id="50" presetID="10" presetClass="exit" presetSubtype="0" fill="hold" nodeType="withEffect" grpId="1">
                                  <p:stCondLst>
                                    <p:cond delay="0"/>
                                  </p:stCondLst>
                                  <p:childTnLst>
                                    <p:animEffect transition="out" filter="fade">
                                      <p:cBhvr>
                                        <p:cTn id="51" dur="300"/>
                                        <p:tgtEl>
                                          <p:spTgt spid="11"/>
                                        </p:tgtEl>
                                      </p:cBhvr>
                                    </p:animEffect>
                                    <p:set>
                                      <p:cBhvr>
                                        <p:cTn id="52" dur="1" fill="hold">
                                          <p:stCondLst>
                                            <p:cond delay="299"/>
                                          </p:stCondLst>
                                        </p:cTn>
                                        <p:tgtEl>
                                          <p:spTgt spid="11"/>
                                        </p:tgtEl>
                                        <p:attrNameLst>
                                          <p:attrName>style.visibility</p:attrName>
                                        </p:attrNameLst>
                                      </p:cBhvr>
                                      <p:to>
                                        <p:strVal val="hidden"/>
                                      </p:to>
                                    </p:set>
                                  </p:childTnLst>
                                </p:cTn>
                              </p:par>
                              <p:par>
                                <p:cTn id="53" presetID="10" presetClass="exit" presetSubtype="0" fill="hold" nodeType="withEffect" grpId="1">
                                  <p:stCondLst>
                                    <p:cond delay="0"/>
                                  </p:stCondLst>
                                  <p:childTnLst>
                                    <p:animEffect transition="out" filter="fade">
                                      <p:cBhvr>
                                        <p:cTn id="54" dur="300"/>
                                        <p:tgtEl>
                                          <p:spTgt spid="12"/>
                                        </p:tgtEl>
                                      </p:cBhvr>
                                    </p:animEffect>
                                    <p:set>
                                      <p:cBhvr>
                                        <p:cTn id="55" dur="1" fill="hold">
                                          <p:stCondLst>
                                            <p:cond delay="299"/>
                                          </p:stCondLst>
                                        </p:cTn>
                                        <p:tgtEl>
                                          <p:spTgt spid="12"/>
                                        </p:tgtEl>
                                        <p:attrNameLst>
                                          <p:attrName>style.visibility</p:attrName>
                                        </p:attrNameLst>
                                      </p:cBhvr>
                                      <p:to>
                                        <p:strVal val="hidden"/>
                                      </p:to>
                                    </p:set>
                                  </p:childTnLst>
                                </p:cTn>
                              </p:par>
                              <p:par>
                                <p:cTn id="56" presetID="10" presetClass="exit" presetSubtype="0" fill="hold" nodeType="withEffect" grpId="1">
                                  <p:stCondLst>
                                    <p:cond delay="0"/>
                                  </p:stCondLst>
                                  <p:childTnLst>
                                    <p:animEffect transition="out" filter="fade">
                                      <p:cBhvr>
                                        <p:cTn id="57" dur="300"/>
                                        <p:tgtEl>
                                          <p:spTgt spid="13"/>
                                        </p:tgtEl>
                                      </p:cBhvr>
                                    </p:animEffect>
                                    <p:set>
                                      <p:cBhvr>
                                        <p:cTn id="58" dur="1" fill="hold">
                                          <p:stCondLst>
                                            <p:cond delay="299"/>
                                          </p:stCondLst>
                                        </p:cTn>
                                        <p:tgtEl>
                                          <p:spTgt spid="13"/>
                                        </p:tgtEl>
                                        <p:attrNameLst>
                                          <p:attrName>style.visibility</p:attrName>
                                        </p:attrNameLst>
                                      </p:cBhvr>
                                      <p:to>
                                        <p:strVal val="hidden"/>
                                      </p:to>
                                    </p:set>
                                  </p:childTnLst>
                                </p:cTn>
                              </p:par>
                              <p:par>
                                <p:cTn id="59" presetID="10" presetClass="exit" presetSubtype="0" fill="hold" nodeType="withEffect" grpId="1">
                                  <p:stCondLst>
                                    <p:cond delay="0"/>
                                  </p:stCondLst>
                                  <p:childTnLst>
                                    <p:animEffect transition="out" filter="fade">
                                      <p:cBhvr>
                                        <p:cTn id="60" dur="300"/>
                                        <p:tgtEl>
                                          <p:spTgt spid="14"/>
                                        </p:tgtEl>
                                      </p:cBhvr>
                                    </p:animEffect>
                                    <p:set>
                                      <p:cBhvr>
                                        <p:cTn id="61" dur="1" fill="hold">
                                          <p:stCondLst>
                                            <p:cond delay="299"/>
                                          </p:stCondLst>
                                        </p:cTn>
                                        <p:tgtEl>
                                          <p:spTgt spid="14"/>
                                        </p:tgtEl>
                                        <p:attrNameLst>
                                          <p:attrName>style.visibility</p:attrName>
                                        </p:attrNameLst>
                                      </p:cBhvr>
                                      <p:to>
                                        <p:strVal val="hidden"/>
                                      </p:to>
                                    </p:set>
                                  </p:childTnLst>
                                </p:cTn>
                              </p:par>
                              <p:par>
                                <p:cTn id="62" presetID="10" presetClass="exit" presetSubtype="0" fill="hold" nodeType="withEffect" grpId="1">
                                  <p:stCondLst>
                                    <p:cond delay="0"/>
                                  </p:stCondLst>
                                  <p:childTnLst>
                                    <p:animEffect transition="out" filter="fade">
                                      <p:cBhvr>
                                        <p:cTn id="63" dur="300"/>
                                        <p:tgtEl>
                                          <p:spTgt spid="15"/>
                                        </p:tgtEl>
                                      </p:cBhvr>
                                    </p:animEffect>
                                    <p:set>
                                      <p:cBhvr>
                                        <p:cTn id="64" dur="1" fill="hold">
                                          <p:stCondLst>
                                            <p:cond delay="299"/>
                                          </p:stCondLst>
                                        </p:cTn>
                                        <p:tgtEl>
                                          <p:spTgt spid="15"/>
                                        </p:tgtEl>
                                        <p:attrNameLst>
                                          <p:attrName>style.visibility</p:attrName>
                                        </p:attrNameLst>
                                      </p:cBhvr>
                                      <p:to>
                                        <p:strVal val="hidden"/>
                                      </p:to>
                                    </p:set>
                                  </p:childTnLst>
                                </p:cTn>
                              </p:par>
                              <p:par>
                                <p:cTn id="65" presetID="10" presetClass="entr" presetSubtype="0" fill="hold" nodeType="withEffect" grpId="0">
                                  <p:stCondLst>
                                    <p:cond delay="3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10" presetClass="entr" presetSubtype="0" fill="hold" nodeType="withEffect" grpId="0">
                                  <p:stCondLst>
                                    <p:cond delay="60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400"/>
                                        <p:tgtEl>
                                          <p:spTgt spid="18"/>
                                        </p:tgtEl>
                                      </p:cBhvr>
                                    </p:animEffect>
                                  </p:childTnLst>
                                </p:cTn>
                              </p:par>
                              <p:par>
                                <p:cTn id="71" presetID="10" presetClass="entr" presetSubtype="0" fill="hold" nodeType="withEffect" grpId="0">
                                  <p:stCondLst>
                                    <p:cond delay="90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400"/>
                                        <p:tgtEl>
                                          <p:spTgt spid="19"/>
                                        </p:tgtEl>
                                      </p:cBhvr>
                                    </p:animEffect>
                                  </p:childTnLst>
                                </p:cTn>
                              </p:par>
                              <p:par>
                                <p:cTn id="74" presetID="10" presetClass="entr" presetSubtype="0" fill="hold" nodeType="withEffect" grpId="0">
                                  <p:stCondLst>
                                    <p:cond delay="90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400"/>
                                        <p:tgtEl>
                                          <p:spTgt spid="20"/>
                                        </p:tgtEl>
                                      </p:cBhvr>
                                    </p:animEffect>
                                  </p:childTnLst>
                                </p:cTn>
                              </p:par>
                              <p:par>
                                <p:cTn id="77" presetID="10" presetClass="entr" presetSubtype="0" fill="hold" nodeType="withEffect" grpId="0">
                                  <p:stCondLst>
                                    <p:cond delay="9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400"/>
                                        <p:tgtEl>
                                          <p:spTgt spid="21"/>
                                        </p:tgtEl>
                                      </p:cBhvr>
                                    </p:animEffect>
                                  </p:childTnLst>
                                </p:cTn>
                              </p:par>
                              <p:par>
                                <p:cTn id="80" presetID="10" presetClass="entr" presetSubtype="0" fill="hold" nodeType="withEffect" grpId="0">
                                  <p:stCondLst>
                                    <p:cond delay="90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400"/>
                                        <p:tgtEl>
                                          <p:spTgt spid="22"/>
                                        </p:tgtEl>
                                      </p:cBhvr>
                                    </p:animEffect>
                                  </p:childTnLst>
                                </p:cTn>
                              </p:par>
                              <p:par>
                                <p:cTn id="83" presetID="10" presetClass="entr" presetSubtype="0" fill="hold" nodeType="withEffect" grpId="0">
                                  <p:stCondLst>
                                    <p:cond delay="90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400"/>
                                        <p:tgtEl>
                                          <p:spTgt spid="23"/>
                                        </p:tgtEl>
                                      </p:cBhvr>
                                    </p:animEffect>
                                  </p:childTnLst>
                                </p:cTn>
                              </p:par>
                              <p:par>
                                <p:cTn id="86" presetID="10" presetClass="entr" presetSubtype="0" fill="hold" nodeType="withEffect" grpId="0">
                                  <p:stCondLst>
                                    <p:cond delay="90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400"/>
                                        <p:tgtEl>
                                          <p:spTgt spid="24"/>
                                        </p:tgtEl>
                                      </p:cBhvr>
                                    </p:animEffect>
                                  </p:childTnLst>
                                </p:cTn>
                              </p:par>
                              <p:par>
                                <p:cTn id="89" presetID="10" presetClass="entr" presetSubtype="0" fill="hold" nodeType="withEffect" grpId="0">
                                  <p:stCondLst>
                                    <p:cond delay="90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400"/>
                                        <p:tgtEl>
                                          <p:spTgt spid="25"/>
                                        </p:tgtEl>
                                      </p:cBhvr>
                                    </p:animEffect>
                                  </p:childTnLst>
                                </p:cTn>
                              </p:par>
                              <p:par>
                                <p:cTn id="92" presetID="10" presetClass="entr" presetSubtype="0" fill="hold" nodeType="withEffect" grpId="0">
                                  <p:stCondLst>
                                    <p:cond delay="9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400"/>
                                        <p:tgtEl>
                                          <p:spTgt spid="26"/>
                                        </p:tgtEl>
                                      </p:cBhvr>
                                    </p:animEffect>
                                  </p:childTnLst>
                                </p:cTn>
                              </p:par>
                              <p:par>
                                <p:cTn id="95" presetID="10" presetClass="entr" presetSubtype="0" fill="hold" nodeType="withEffect" grpId="0">
                                  <p:stCondLst>
                                    <p:cond delay="90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400"/>
                                        <p:tgtEl>
                                          <p:spTgt spid="27"/>
                                        </p:tgtEl>
                                      </p:cBhvr>
                                    </p:animEffect>
                                  </p:childTnLst>
                                </p:cTn>
                              </p:par>
                              <p:par>
                                <p:cTn id="98" presetID="22" presetClass="entr" presetSubtype="8" fill="hold" nodeType="withEffect" grpId="0">
                                  <p:stCondLst>
                                    <p:cond delay="1300"/>
                                  </p:stCondLst>
                                  <p:childTnLst>
                                    <p:set>
                                      <p:cBhvr>
                                        <p:cTn id="99" dur="1" fill="hold">
                                          <p:stCondLst>
                                            <p:cond delay="0"/>
                                          </p:stCondLst>
                                        </p:cTn>
                                        <p:tgtEl>
                                          <p:spTgt spid="28"/>
                                        </p:tgtEl>
                                        <p:attrNameLst>
                                          <p:attrName>style.visibility</p:attrName>
                                        </p:attrNameLst>
                                      </p:cBhvr>
                                      <p:to>
                                        <p:strVal val="visible"/>
                                      </p:to>
                                    </p:set>
                                    <p:animEffect transition="in" filter="wipe(left)">
                                      <p:cBhvr>
                                        <p:cTn id="100" dur="1000"/>
                                        <p:tgtEl>
                                          <p:spTgt spid="28"/>
                                        </p:tgtEl>
                                      </p:cBhvr>
                                    </p:animEffect>
                                  </p:childTnLst>
                                </p:cTn>
                              </p:par>
                              <p:par>
                                <p:cTn id="101" presetID="22" presetClass="entr" presetSubtype="8" fill="hold" nodeType="withEffect" grpId="0">
                                  <p:stCondLst>
                                    <p:cond delay="1300"/>
                                  </p:stCondLst>
                                  <p:childTnLst>
                                    <p:set>
                                      <p:cBhvr>
                                        <p:cTn id="102" dur="1" fill="hold">
                                          <p:stCondLst>
                                            <p:cond delay="0"/>
                                          </p:stCondLst>
                                        </p:cTn>
                                        <p:tgtEl>
                                          <p:spTgt spid="29"/>
                                        </p:tgtEl>
                                        <p:attrNameLst>
                                          <p:attrName>style.visibility</p:attrName>
                                        </p:attrNameLst>
                                      </p:cBhvr>
                                      <p:to>
                                        <p:strVal val="visible"/>
                                      </p:to>
                                    </p:set>
                                    <p:animEffect transition="in" filter="wipe(left)">
                                      <p:cBhvr>
                                        <p:cTn id="103" dur="1000"/>
                                        <p:tgtEl>
                                          <p:spTgt spid="29"/>
                                        </p:tgtEl>
                                      </p:cBhvr>
                                    </p:animEffect>
                                  </p:childTnLst>
                                </p:cTn>
                              </p:par>
                              <p:par>
                                <p:cTn id="104" presetID="22" presetClass="entr" presetSubtype="8" fill="hold" nodeType="withEffect" grpId="0">
                                  <p:stCondLst>
                                    <p:cond delay="1300"/>
                                  </p:stCondLst>
                                  <p:childTnLst>
                                    <p:set>
                                      <p:cBhvr>
                                        <p:cTn id="105" dur="1" fill="hold">
                                          <p:stCondLst>
                                            <p:cond delay="0"/>
                                          </p:stCondLst>
                                        </p:cTn>
                                        <p:tgtEl>
                                          <p:spTgt spid="30"/>
                                        </p:tgtEl>
                                        <p:attrNameLst>
                                          <p:attrName>style.visibility</p:attrName>
                                        </p:attrNameLst>
                                      </p:cBhvr>
                                      <p:to>
                                        <p:strVal val="visible"/>
                                      </p:to>
                                    </p:set>
                                    <p:animEffect transition="in" filter="wipe(left)">
                                      <p:cBhvr>
                                        <p:cTn id="106" dur="1000"/>
                                        <p:tgtEl>
                                          <p:spTgt spid="30"/>
                                        </p:tgtEl>
                                      </p:cBhvr>
                                    </p:animEffect>
                                  </p:childTnLst>
                                </p:cTn>
                              </p:par>
                              <p:par>
                                <p:cTn id="107" presetID="22" presetClass="entr" presetSubtype="8" fill="hold" nodeType="withEffect" grpId="0">
                                  <p:stCondLst>
                                    <p:cond delay="1300"/>
                                  </p:stCondLst>
                                  <p:childTnLst>
                                    <p:set>
                                      <p:cBhvr>
                                        <p:cTn id="108" dur="1" fill="hold">
                                          <p:stCondLst>
                                            <p:cond delay="0"/>
                                          </p:stCondLst>
                                        </p:cTn>
                                        <p:tgtEl>
                                          <p:spTgt spid="31"/>
                                        </p:tgtEl>
                                        <p:attrNameLst>
                                          <p:attrName>style.visibility</p:attrName>
                                        </p:attrNameLst>
                                      </p:cBhvr>
                                      <p:to>
                                        <p:strVal val="visible"/>
                                      </p:to>
                                    </p:set>
                                    <p:animEffect transition="in" filter="wipe(left)">
                                      <p:cBhvr>
                                        <p:cTn id="109" dur="1000"/>
                                        <p:tgtEl>
                                          <p:spTgt spid="31"/>
                                        </p:tgtEl>
                                      </p:cBhvr>
                                    </p:animEffect>
                                  </p:childTnLst>
                                </p:cTn>
                              </p:par>
                              <p:par>
                                <p:cTn id="110" presetID="22" presetClass="entr" presetSubtype="8" fill="hold" nodeType="withEffect" grpId="0">
                                  <p:stCondLst>
                                    <p:cond delay="1300"/>
                                  </p:stCondLst>
                                  <p:childTnLst>
                                    <p:set>
                                      <p:cBhvr>
                                        <p:cTn id="111" dur="1" fill="hold">
                                          <p:stCondLst>
                                            <p:cond delay="0"/>
                                          </p:stCondLst>
                                        </p:cTn>
                                        <p:tgtEl>
                                          <p:spTgt spid="32"/>
                                        </p:tgtEl>
                                        <p:attrNameLst>
                                          <p:attrName>style.visibility</p:attrName>
                                        </p:attrNameLst>
                                      </p:cBhvr>
                                      <p:to>
                                        <p:strVal val="visible"/>
                                      </p:to>
                                    </p:set>
                                    <p:animEffect transition="in" filter="wipe(left)">
                                      <p:cBhvr>
                                        <p:cTn id="112" dur="1000"/>
                                        <p:tgtEl>
                                          <p:spTgt spid="32"/>
                                        </p:tgtEl>
                                      </p:cBhvr>
                                    </p:animEffect>
                                  </p:childTnLst>
                                </p:cTn>
                              </p:par>
                              <p:par>
                                <p:cTn id="113" presetID="22" presetClass="entr" presetSubtype="8" fill="hold" nodeType="withEffect" grpId="0">
                                  <p:stCondLst>
                                    <p:cond delay="1300"/>
                                  </p:stCondLst>
                                  <p:childTnLst>
                                    <p:set>
                                      <p:cBhvr>
                                        <p:cTn id="114" dur="1" fill="hold">
                                          <p:stCondLst>
                                            <p:cond delay="0"/>
                                          </p:stCondLst>
                                        </p:cTn>
                                        <p:tgtEl>
                                          <p:spTgt spid="33"/>
                                        </p:tgtEl>
                                        <p:attrNameLst>
                                          <p:attrName>style.visibility</p:attrName>
                                        </p:attrNameLst>
                                      </p:cBhvr>
                                      <p:to>
                                        <p:strVal val="visible"/>
                                      </p:to>
                                    </p:set>
                                    <p:animEffect transition="in" filter="wipe(left)">
                                      <p:cBhvr>
                                        <p:cTn id="115" dur="1000"/>
                                        <p:tgtEl>
                                          <p:spTgt spid="33"/>
                                        </p:tgtEl>
                                      </p:cBhvr>
                                    </p:animEffect>
                                  </p:childTnLst>
                                </p:cTn>
                              </p:par>
                              <p:par>
                                <p:cTn id="116" presetID="22" presetClass="entr" presetSubtype="8" fill="hold" nodeType="withEffect" grpId="0">
                                  <p:stCondLst>
                                    <p:cond delay="1300"/>
                                  </p:stCondLst>
                                  <p:childTnLst>
                                    <p:set>
                                      <p:cBhvr>
                                        <p:cTn id="117" dur="1" fill="hold">
                                          <p:stCondLst>
                                            <p:cond delay="0"/>
                                          </p:stCondLst>
                                        </p:cTn>
                                        <p:tgtEl>
                                          <p:spTgt spid="34"/>
                                        </p:tgtEl>
                                        <p:attrNameLst>
                                          <p:attrName>style.visibility</p:attrName>
                                        </p:attrNameLst>
                                      </p:cBhvr>
                                      <p:to>
                                        <p:strVal val="visible"/>
                                      </p:to>
                                    </p:set>
                                    <p:animEffect transition="in" filter="wipe(left)">
                                      <p:cBhvr>
                                        <p:cTn id="118" dur="1000"/>
                                        <p:tgtEl>
                                          <p:spTgt spid="34"/>
                                        </p:tgtEl>
                                      </p:cBhvr>
                                    </p:animEffect>
                                  </p:childTnLst>
                                </p:cTn>
                              </p:par>
                              <p:par>
                                <p:cTn id="119" presetID="22" presetClass="entr" presetSubtype="8" fill="hold" nodeType="withEffect" grpId="0">
                                  <p:stCondLst>
                                    <p:cond delay="1300"/>
                                  </p:stCondLst>
                                  <p:childTnLst>
                                    <p:set>
                                      <p:cBhvr>
                                        <p:cTn id="120" dur="1" fill="hold">
                                          <p:stCondLst>
                                            <p:cond delay="0"/>
                                          </p:stCondLst>
                                        </p:cTn>
                                        <p:tgtEl>
                                          <p:spTgt spid="35"/>
                                        </p:tgtEl>
                                        <p:attrNameLst>
                                          <p:attrName>style.visibility</p:attrName>
                                        </p:attrNameLst>
                                      </p:cBhvr>
                                      <p:to>
                                        <p:strVal val="visible"/>
                                      </p:to>
                                    </p:set>
                                    <p:animEffect transition="in" filter="wipe(left)">
                                      <p:cBhvr>
                                        <p:cTn id="121" dur="1000"/>
                                        <p:tgtEl>
                                          <p:spTgt spid="35"/>
                                        </p:tgtEl>
                                      </p:cBhvr>
                                    </p:animEffect>
                                  </p:childTnLst>
                                </p:cTn>
                              </p:par>
                              <p:par>
                                <p:cTn id="122" presetID="22" presetClass="entr" presetSubtype="8" fill="hold" nodeType="withEffect" grpId="0">
                                  <p:stCondLst>
                                    <p:cond delay="1300"/>
                                  </p:stCondLst>
                                  <p:childTnLst>
                                    <p:set>
                                      <p:cBhvr>
                                        <p:cTn id="123" dur="1" fill="hold">
                                          <p:stCondLst>
                                            <p:cond delay="0"/>
                                          </p:stCondLst>
                                        </p:cTn>
                                        <p:tgtEl>
                                          <p:spTgt spid="36"/>
                                        </p:tgtEl>
                                        <p:attrNameLst>
                                          <p:attrName>style.visibility</p:attrName>
                                        </p:attrNameLst>
                                      </p:cBhvr>
                                      <p:to>
                                        <p:strVal val="visible"/>
                                      </p:to>
                                    </p:set>
                                    <p:animEffect transition="in" filter="wipe(left)">
                                      <p:cBhvr>
                                        <p:cTn id="124" dur="1000"/>
                                        <p:tgtEl>
                                          <p:spTgt spid="36"/>
                                        </p:tgtEl>
                                      </p:cBhvr>
                                    </p:animEffect>
                                  </p:childTnLst>
                                </p:cTn>
                              </p:par>
                              <p:par>
                                <p:cTn id="125" presetID="22" presetClass="entr" presetSubtype="8" fill="hold" nodeType="withEffect" grpId="0">
                                  <p:stCondLst>
                                    <p:cond delay="1300"/>
                                  </p:stCondLst>
                                  <p:childTnLst>
                                    <p:set>
                                      <p:cBhvr>
                                        <p:cTn id="126" dur="1" fill="hold">
                                          <p:stCondLst>
                                            <p:cond delay="0"/>
                                          </p:stCondLst>
                                        </p:cTn>
                                        <p:tgtEl>
                                          <p:spTgt spid="37"/>
                                        </p:tgtEl>
                                        <p:attrNameLst>
                                          <p:attrName>style.visibility</p:attrName>
                                        </p:attrNameLst>
                                      </p:cBhvr>
                                      <p:to>
                                        <p:strVal val="visible"/>
                                      </p:to>
                                    </p:set>
                                    <p:animEffect transition="in" filter="wipe(left)">
                                      <p:cBhvr>
                                        <p:cTn id="127" dur="1000"/>
                                        <p:tgtEl>
                                          <p:spTgt spid="37"/>
                                        </p:tgtEl>
                                      </p:cBhvr>
                                    </p:animEffect>
                                  </p:childTnLst>
                                </p:cTn>
                              </p:par>
                              <p:par>
                                <p:cTn id="128" presetID="22" presetClass="entr" presetSubtype="8" fill="hold" nodeType="withEffect" grpId="0">
                                  <p:stCondLst>
                                    <p:cond delay="1300"/>
                                  </p:stCondLst>
                                  <p:childTnLst>
                                    <p:set>
                                      <p:cBhvr>
                                        <p:cTn id="129" dur="1" fill="hold">
                                          <p:stCondLst>
                                            <p:cond delay="0"/>
                                          </p:stCondLst>
                                        </p:cTn>
                                        <p:tgtEl>
                                          <p:spTgt spid="38"/>
                                        </p:tgtEl>
                                        <p:attrNameLst>
                                          <p:attrName>style.visibility</p:attrName>
                                        </p:attrNameLst>
                                      </p:cBhvr>
                                      <p:to>
                                        <p:strVal val="visible"/>
                                      </p:to>
                                    </p:set>
                                    <p:animEffect transition="in" filter="wipe(left)">
                                      <p:cBhvr>
                                        <p:cTn id="130" dur="1000"/>
                                        <p:tgtEl>
                                          <p:spTgt spid="38"/>
                                        </p:tgtEl>
                                      </p:cBhvr>
                                    </p:animEffect>
                                  </p:childTnLst>
                                </p:cTn>
                              </p:par>
                              <p:par>
                                <p:cTn id="131" presetID="22" presetClass="entr" presetSubtype="8" fill="hold" nodeType="withEffect" grpId="0">
                                  <p:stCondLst>
                                    <p:cond delay="1300"/>
                                  </p:stCondLst>
                                  <p:childTnLst>
                                    <p:set>
                                      <p:cBhvr>
                                        <p:cTn id="132" dur="1" fill="hold">
                                          <p:stCondLst>
                                            <p:cond delay="0"/>
                                          </p:stCondLst>
                                        </p:cTn>
                                        <p:tgtEl>
                                          <p:spTgt spid="39"/>
                                        </p:tgtEl>
                                        <p:attrNameLst>
                                          <p:attrName>style.visibility</p:attrName>
                                        </p:attrNameLst>
                                      </p:cBhvr>
                                      <p:to>
                                        <p:strVal val="visible"/>
                                      </p:to>
                                    </p:set>
                                    <p:animEffect transition="in" filter="wipe(left)">
                                      <p:cBhvr>
                                        <p:cTn id="133" dur="1000"/>
                                        <p:tgtEl>
                                          <p:spTgt spid="39"/>
                                        </p:tgtEl>
                                      </p:cBhvr>
                                    </p:animEffect>
                                  </p:childTnLst>
                                </p:cTn>
                              </p:par>
                              <p:par>
                                <p:cTn id="134" presetID="22" presetClass="entr" presetSubtype="8" fill="hold" nodeType="withEffect" grpId="0">
                                  <p:stCondLst>
                                    <p:cond delay="1300"/>
                                  </p:stCondLst>
                                  <p:childTnLst>
                                    <p:set>
                                      <p:cBhvr>
                                        <p:cTn id="135" dur="1" fill="hold">
                                          <p:stCondLst>
                                            <p:cond delay="0"/>
                                          </p:stCondLst>
                                        </p:cTn>
                                        <p:tgtEl>
                                          <p:spTgt spid="40"/>
                                        </p:tgtEl>
                                        <p:attrNameLst>
                                          <p:attrName>style.visibility</p:attrName>
                                        </p:attrNameLst>
                                      </p:cBhvr>
                                      <p:to>
                                        <p:strVal val="visible"/>
                                      </p:to>
                                    </p:set>
                                    <p:animEffect transition="in" filter="wipe(left)">
                                      <p:cBhvr>
                                        <p:cTn id="136" dur="1000"/>
                                        <p:tgtEl>
                                          <p:spTgt spid="40"/>
                                        </p:tgtEl>
                                      </p:cBhvr>
                                    </p:animEffect>
                                  </p:childTnLst>
                                </p:cTn>
                              </p:par>
                              <p:par>
                                <p:cTn id="137" presetID="22" presetClass="entr" presetSubtype="8" fill="hold" nodeType="withEffect" grpId="0">
                                  <p:stCondLst>
                                    <p:cond delay="1300"/>
                                  </p:stCondLst>
                                  <p:childTnLst>
                                    <p:set>
                                      <p:cBhvr>
                                        <p:cTn id="138" dur="1" fill="hold">
                                          <p:stCondLst>
                                            <p:cond delay="0"/>
                                          </p:stCondLst>
                                        </p:cTn>
                                        <p:tgtEl>
                                          <p:spTgt spid="41"/>
                                        </p:tgtEl>
                                        <p:attrNameLst>
                                          <p:attrName>style.visibility</p:attrName>
                                        </p:attrNameLst>
                                      </p:cBhvr>
                                      <p:to>
                                        <p:strVal val="visible"/>
                                      </p:to>
                                    </p:set>
                                    <p:animEffect transition="in" filter="wipe(left)">
                                      <p:cBhvr>
                                        <p:cTn id="139" dur="1000"/>
                                        <p:tgtEl>
                                          <p:spTgt spid="41"/>
                                        </p:tgtEl>
                                      </p:cBhvr>
                                    </p:animEffect>
                                  </p:childTnLst>
                                </p:cTn>
                              </p:par>
                              <p:par>
                                <p:cTn id="140" presetID="22" presetClass="entr" presetSubtype="8" fill="hold" nodeType="withEffect" grpId="0">
                                  <p:stCondLst>
                                    <p:cond delay="1300"/>
                                  </p:stCondLst>
                                  <p:childTnLst>
                                    <p:set>
                                      <p:cBhvr>
                                        <p:cTn id="141" dur="1" fill="hold">
                                          <p:stCondLst>
                                            <p:cond delay="0"/>
                                          </p:stCondLst>
                                        </p:cTn>
                                        <p:tgtEl>
                                          <p:spTgt spid="42"/>
                                        </p:tgtEl>
                                        <p:attrNameLst>
                                          <p:attrName>style.visibility</p:attrName>
                                        </p:attrNameLst>
                                      </p:cBhvr>
                                      <p:to>
                                        <p:strVal val="visible"/>
                                      </p:to>
                                    </p:set>
                                    <p:animEffect transition="in" filter="wipe(left)">
                                      <p:cBhvr>
                                        <p:cTn id="142" dur="1000"/>
                                        <p:tgtEl>
                                          <p:spTgt spid="42"/>
                                        </p:tgtEl>
                                      </p:cBhvr>
                                    </p:animEffect>
                                  </p:childTnLst>
                                </p:cTn>
                              </p:par>
                              <p:par>
                                <p:cTn id="143" presetID="22" presetClass="entr" presetSubtype="8" fill="hold" nodeType="withEffect" grpId="0">
                                  <p:stCondLst>
                                    <p:cond delay="1300"/>
                                  </p:stCondLst>
                                  <p:childTnLst>
                                    <p:set>
                                      <p:cBhvr>
                                        <p:cTn id="144" dur="1" fill="hold">
                                          <p:stCondLst>
                                            <p:cond delay="0"/>
                                          </p:stCondLst>
                                        </p:cTn>
                                        <p:tgtEl>
                                          <p:spTgt spid="43"/>
                                        </p:tgtEl>
                                        <p:attrNameLst>
                                          <p:attrName>style.visibility</p:attrName>
                                        </p:attrNameLst>
                                      </p:cBhvr>
                                      <p:to>
                                        <p:strVal val="visible"/>
                                      </p:to>
                                    </p:set>
                                    <p:animEffect transition="in" filter="wipe(left)">
                                      <p:cBhvr>
                                        <p:cTn id="145" dur="1000"/>
                                        <p:tgtEl>
                                          <p:spTgt spid="43"/>
                                        </p:tgtEl>
                                      </p:cBhvr>
                                    </p:animEffect>
                                  </p:childTnLst>
                                </p:cTn>
                              </p:par>
                              <p:par>
                                <p:cTn id="146" presetID="22" presetClass="entr" presetSubtype="8" fill="hold" nodeType="withEffect" grpId="0">
                                  <p:stCondLst>
                                    <p:cond delay="1300"/>
                                  </p:stCondLst>
                                  <p:childTnLst>
                                    <p:set>
                                      <p:cBhvr>
                                        <p:cTn id="147" dur="1" fill="hold">
                                          <p:stCondLst>
                                            <p:cond delay="0"/>
                                          </p:stCondLst>
                                        </p:cTn>
                                        <p:tgtEl>
                                          <p:spTgt spid="44"/>
                                        </p:tgtEl>
                                        <p:attrNameLst>
                                          <p:attrName>style.visibility</p:attrName>
                                        </p:attrNameLst>
                                      </p:cBhvr>
                                      <p:to>
                                        <p:strVal val="visible"/>
                                      </p:to>
                                    </p:set>
                                    <p:animEffect transition="in" filter="wipe(left)">
                                      <p:cBhvr>
                                        <p:cTn id="148" dur="1000"/>
                                        <p:tgtEl>
                                          <p:spTgt spid="44"/>
                                        </p:tgtEl>
                                      </p:cBhvr>
                                    </p:animEffect>
                                  </p:childTnLst>
                                </p:cTn>
                              </p:par>
                              <p:par>
                                <p:cTn id="149" presetID="22" presetClass="entr" presetSubtype="8" fill="hold" nodeType="withEffect" grpId="0">
                                  <p:stCondLst>
                                    <p:cond delay="1300"/>
                                  </p:stCondLst>
                                  <p:childTnLst>
                                    <p:set>
                                      <p:cBhvr>
                                        <p:cTn id="150" dur="1" fill="hold">
                                          <p:stCondLst>
                                            <p:cond delay="0"/>
                                          </p:stCondLst>
                                        </p:cTn>
                                        <p:tgtEl>
                                          <p:spTgt spid="45"/>
                                        </p:tgtEl>
                                        <p:attrNameLst>
                                          <p:attrName>style.visibility</p:attrName>
                                        </p:attrNameLst>
                                      </p:cBhvr>
                                      <p:to>
                                        <p:strVal val="visible"/>
                                      </p:to>
                                    </p:set>
                                    <p:animEffect transition="in" filter="wipe(left)">
                                      <p:cBhvr>
                                        <p:cTn id="151" dur="1000"/>
                                        <p:tgtEl>
                                          <p:spTgt spid="45"/>
                                        </p:tgtEl>
                                      </p:cBhvr>
                                    </p:animEffect>
                                  </p:childTnLst>
                                </p:cTn>
                              </p:par>
                              <p:par>
                                <p:cTn id="152" presetID="10" presetClass="entr" presetSubtype="0" fill="hold" nodeType="withEffect" grpId="0">
                                  <p:stCondLst>
                                    <p:cond delay="2300"/>
                                  </p:stCondLst>
                                  <p:childTnLst>
                                    <p:set>
                                      <p:cBhvr>
                                        <p:cTn id="153" dur="1" fill="hold">
                                          <p:stCondLst>
                                            <p:cond delay="0"/>
                                          </p:stCondLst>
                                        </p:cTn>
                                        <p:tgtEl>
                                          <p:spTgt spid="46"/>
                                        </p:tgtEl>
                                        <p:attrNameLst>
                                          <p:attrName>style.visibility</p:attrName>
                                        </p:attrNameLst>
                                      </p:cBhvr>
                                      <p:to>
                                        <p:strVal val="visible"/>
                                      </p:to>
                                    </p:set>
                                    <p:animEffect transition="in" filter="fade">
                                      <p:cBhvr>
                                        <p:cTn id="154" dur="400"/>
                                        <p:tgtEl>
                                          <p:spTgt spid="46"/>
                                        </p:tgtEl>
                                      </p:cBhvr>
                                    </p:animEffect>
                                  </p:childTnLst>
                                </p:cTn>
                              </p:par>
                            </p:childTnLst>
                          </p:cTn>
                        </p:par>
                      </p:childTnLst>
                    </p:cTn>
                  </p:par>
                  <p:par>
                    <p:cTn id="155" fill="hold">
                      <p:stCondLst>
                        <p:cond delay="indefinite"/>
                      </p:stCondLst>
                      <p:childTnLst>
                        <p:par>
                          <p:cTn id="156" fill="hold">
                            <p:stCondLst>
                              <p:cond delay="0"/>
                            </p:stCondLst>
                            <p:childTnLst>
                              <p:par>
                                <p:cTn id="157" presetID="10" presetClass="exit" presetSubtype="0" fill="hold" nodeType="clickEffect" grpId="1">
                                  <p:stCondLst>
                                    <p:cond delay="0"/>
                                  </p:stCondLst>
                                  <p:childTnLst>
                                    <p:animEffect transition="out" filter="fade">
                                      <p:cBhvr>
                                        <p:cTn id="158" dur="300"/>
                                        <p:tgtEl>
                                          <p:spTgt spid="46"/>
                                        </p:tgtEl>
                                      </p:cBhvr>
                                    </p:animEffect>
                                    <p:set>
                                      <p:cBhvr>
                                        <p:cTn id="159" dur="1" fill="hold">
                                          <p:stCondLst>
                                            <p:cond delay="299"/>
                                          </p:stCondLst>
                                        </p:cTn>
                                        <p:tgtEl>
                                          <p:spTgt spid="46"/>
                                        </p:tgtEl>
                                        <p:attrNameLst>
                                          <p:attrName>style.visibility</p:attrName>
                                        </p:attrNameLst>
                                      </p:cBhvr>
                                      <p:to>
                                        <p:strVal val="hidden"/>
                                      </p:to>
                                    </p:set>
                                  </p:childTnLst>
                                </p:cTn>
                              </p:par>
                              <p:par>
                                <p:cTn id="160" presetID="10" presetClass="entr" presetSubtype="0" fill="hold" nodeType="withEffect" grpId="0">
                                  <p:stCondLst>
                                    <p:cond delay="200"/>
                                  </p:stCondLst>
                                  <p:childTnLst>
                                    <p:set>
                                      <p:cBhvr>
                                        <p:cTn id="161" dur="1" fill="hold">
                                          <p:stCondLst>
                                            <p:cond delay="0"/>
                                          </p:stCondLst>
                                        </p:cTn>
                                        <p:tgtEl>
                                          <p:spTgt spid="47"/>
                                        </p:tgtEl>
                                        <p:attrNameLst>
                                          <p:attrName>style.visibility</p:attrName>
                                        </p:attrNameLst>
                                      </p:cBhvr>
                                      <p:to>
                                        <p:strVal val="visible"/>
                                      </p:to>
                                    </p:set>
                                    <p:animEffect transition="in" filter="fade">
                                      <p:cBhvr>
                                        <p:cTn id="162" dur="150"/>
                                        <p:tgtEl>
                                          <p:spTgt spid="47"/>
                                        </p:tgtEl>
                                      </p:cBhvr>
                                    </p:animEffect>
                                  </p:childTnLst>
                                </p:cTn>
                              </p:par>
                              <p:par>
                                <p:cTn id="163" presetID="0" presetClass="path" presetSubtype="0" fill="hold" nodeType="withEffect" accel="50000" decel="50000" grpId="1">
                                  <p:stCondLst>
                                    <p:cond delay="200"/>
                                  </p:stCondLst>
                                  <p:childTnLst>
                                    <p:animMotion origin="layout" path="M 0 0 L 0.0000 0.2870 E" pathEditMode="relative" rAng="0" ptsTypes="AA">
                                      <p:cBhvr>
                                        <p:cTn id="164" dur="1400" fill="hold"/>
                                        <p:tgtEl>
                                          <p:spTgt spid="47"/>
                                        </p:tgtEl>
                                        <p:attrNameLst>
                                          <p:attrName>ppt_x</p:attrName>
                                          <p:attrName>ppt_y</p:attrName>
                                        </p:attrNameLst>
                                      </p:cBhvr>
                                      <p:rCtr x="0" y="14351"/>
                                    </p:animMotion>
                                  </p:childTnLst>
                                </p:cTn>
                              </p:par>
                              <p:par>
                                <p:cTn id="165" presetID="10" presetClass="exit" presetSubtype="0" fill="hold" nodeType="withEffect" grpId="2">
                                  <p:stCondLst>
                                    <p:cond delay="1600"/>
                                  </p:stCondLst>
                                  <p:childTnLst>
                                    <p:animEffect transition="out" filter="fade">
                                      <p:cBhvr>
                                        <p:cTn id="166" dur="200"/>
                                        <p:tgtEl>
                                          <p:spTgt spid="47"/>
                                        </p:tgtEl>
                                      </p:cBhvr>
                                    </p:animEffect>
                                    <p:set>
                                      <p:cBhvr>
                                        <p:cTn id="167" dur="1" fill="hold">
                                          <p:stCondLst>
                                            <p:cond delay="199"/>
                                          </p:stCondLst>
                                        </p:cTn>
                                        <p:tgtEl>
                                          <p:spTgt spid="47"/>
                                        </p:tgtEl>
                                        <p:attrNameLst>
                                          <p:attrName>style.visibility</p:attrName>
                                        </p:attrNameLst>
                                      </p:cBhvr>
                                      <p:to>
                                        <p:strVal val="hidden"/>
                                      </p:to>
                                    </p:set>
                                  </p:childTnLst>
                                </p:cTn>
                              </p:par>
                              <p:par>
                                <p:cTn id="168" presetID="10" presetClass="entr" presetSubtype="0" fill="hold" nodeType="withEffect" grpId="0">
                                  <p:stCondLst>
                                    <p:cond delay="1700"/>
                                  </p:stCondLst>
                                  <p:childTnLst>
                                    <p:set>
                                      <p:cBhvr>
                                        <p:cTn id="169" dur="1" fill="hold">
                                          <p:stCondLst>
                                            <p:cond delay="0"/>
                                          </p:stCondLst>
                                        </p:cTn>
                                        <p:tgtEl>
                                          <p:spTgt spid="48"/>
                                        </p:tgtEl>
                                        <p:attrNameLst>
                                          <p:attrName>style.visibility</p:attrName>
                                        </p:attrNameLst>
                                      </p:cBhvr>
                                      <p:to>
                                        <p:strVal val="visible"/>
                                      </p:to>
                                    </p:set>
                                    <p:animEffect transition="in" filter="fade">
                                      <p:cBhvr>
                                        <p:cTn id="170" dur="400"/>
                                        <p:tgtEl>
                                          <p:spTgt spid="48"/>
                                        </p:tgtEl>
                                      </p:cBhvr>
                                    </p:animEffect>
                                  </p:childTnLst>
                                </p:cTn>
                              </p:par>
                              <p:par>
                                <p:cTn id="171" presetID="9" presetClass="emph" presetSubtype="0" fill="hold" nodeType="withEffect" grpId="1">
                                  <p:stCondLst>
                                    <p:cond delay="1900"/>
                                  </p:stCondLst>
                                  <p:childTnLst>
                                    <p:set>
                                      <p:cBhvr>
                                        <p:cTn id="172" dur="400" fill="hold"/>
                                        <p:tgtEl>
                                          <p:spTgt spid="30"/>
                                        </p:tgtEl>
                                        <p:attrNameLst>
                                          <p:attrName>style.opacity</p:attrName>
                                        </p:attrNameLst>
                                      </p:cBhvr>
                                      <p:to>
                                        <p:strVal val="0.35"/>
                                      </p:to>
                                    </p:set>
                                    <p:animEffect filter="image" prLst="opacity: 0.35">
                                      <p:cBhvr rctx="IE">
                                        <p:cTn id="173" dur="400" fill="hold"/>
                                        <p:tgtEl>
                                          <p:spTgt spid="30"/>
                                        </p:tgtEl>
                                      </p:cBhvr>
                                    </p:animEffect>
                                  </p:childTnLst>
                                </p:cTn>
                              </p:par>
                              <p:par>
                                <p:cTn id="174" presetID="9" presetClass="emph" presetSubtype="0" fill="hold" nodeType="withEffect" grpId="1">
                                  <p:stCondLst>
                                    <p:cond delay="1900"/>
                                  </p:stCondLst>
                                  <p:childTnLst>
                                    <p:set>
                                      <p:cBhvr>
                                        <p:cTn id="175" dur="400" fill="hold"/>
                                        <p:tgtEl>
                                          <p:spTgt spid="31"/>
                                        </p:tgtEl>
                                        <p:attrNameLst>
                                          <p:attrName>style.opacity</p:attrName>
                                        </p:attrNameLst>
                                      </p:cBhvr>
                                      <p:to>
                                        <p:strVal val="0.35"/>
                                      </p:to>
                                    </p:set>
                                    <p:animEffect filter="image" prLst="opacity: 0.35">
                                      <p:cBhvr rctx="IE">
                                        <p:cTn id="176" dur="400" fill="hold"/>
                                        <p:tgtEl>
                                          <p:spTgt spid="31"/>
                                        </p:tgtEl>
                                      </p:cBhvr>
                                    </p:animEffect>
                                  </p:childTnLst>
                                </p:cTn>
                              </p:par>
                              <p:par>
                                <p:cTn id="177" presetID="9" presetClass="emph" presetSubtype="0" fill="hold" nodeType="withEffect" grpId="1">
                                  <p:stCondLst>
                                    <p:cond delay="1900"/>
                                  </p:stCondLst>
                                  <p:childTnLst>
                                    <p:set>
                                      <p:cBhvr>
                                        <p:cTn id="178" dur="400" fill="hold"/>
                                        <p:tgtEl>
                                          <p:spTgt spid="32"/>
                                        </p:tgtEl>
                                        <p:attrNameLst>
                                          <p:attrName>style.opacity</p:attrName>
                                        </p:attrNameLst>
                                      </p:cBhvr>
                                      <p:to>
                                        <p:strVal val="0.35"/>
                                      </p:to>
                                    </p:set>
                                    <p:animEffect filter="image" prLst="opacity: 0.35">
                                      <p:cBhvr rctx="IE">
                                        <p:cTn id="179" dur="400" fill="hold"/>
                                        <p:tgtEl>
                                          <p:spTgt spid="32"/>
                                        </p:tgtEl>
                                      </p:cBhvr>
                                    </p:animEffect>
                                  </p:childTnLst>
                                </p:cTn>
                              </p:par>
                              <p:par>
                                <p:cTn id="180" presetID="9" presetClass="emph" presetSubtype="0" fill="hold" nodeType="withEffect" grpId="1">
                                  <p:stCondLst>
                                    <p:cond delay="1900"/>
                                  </p:stCondLst>
                                  <p:childTnLst>
                                    <p:set>
                                      <p:cBhvr>
                                        <p:cTn id="181" dur="400" fill="hold"/>
                                        <p:tgtEl>
                                          <p:spTgt spid="33"/>
                                        </p:tgtEl>
                                        <p:attrNameLst>
                                          <p:attrName>style.opacity</p:attrName>
                                        </p:attrNameLst>
                                      </p:cBhvr>
                                      <p:to>
                                        <p:strVal val="0.35"/>
                                      </p:to>
                                    </p:set>
                                    <p:animEffect filter="image" prLst="opacity: 0.35">
                                      <p:cBhvr rctx="IE">
                                        <p:cTn id="182" dur="400" fill="hold"/>
                                        <p:tgtEl>
                                          <p:spTgt spid="33"/>
                                        </p:tgtEl>
                                      </p:cBhvr>
                                    </p:animEffect>
                                  </p:childTnLst>
                                </p:cTn>
                              </p:par>
                              <p:par>
                                <p:cTn id="183" presetID="9" presetClass="emph" presetSubtype="0" fill="hold" nodeType="withEffect" grpId="1">
                                  <p:stCondLst>
                                    <p:cond delay="1900"/>
                                  </p:stCondLst>
                                  <p:childTnLst>
                                    <p:set>
                                      <p:cBhvr>
                                        <p:cTn id="184" dur="400" fill="hold"/>
                                        <p:tgtEl>
                                          <p:spTgt spid="34"/>
                                        </p:tgtEl>
                                        <p:attrNameLst>
                                          <p:attrName>style.opacity</p:attrName>
                                        </p:attrNameLst>
                                      </p:cBhvr>
                                      <p:to>
                                        <p:strVal val="0.35"/>
                                      </p:to>
                                    </p:set>
                                    <p:animEffect filter="image" prLst="opacity: 0.35">
                                      <p:cBhvr rctx="IE">
                                        <p:cTn id="185" dur="400" fill="hold"/>
                                        <p:tgtEl>
                                          <p:spTgt spid="34"/>
                                        </p:tgtEl>
                                      </p:cBhvr>
                                    </p:animEffect>
                                  </p:childTnLst>
                                </p:cTn>
                              </p:par>
                              <p:par>
                                <p:cTn id="186" presetID="9" presetClass="emph" presetSubtype="0" fill="hold" nodeType="withEffect" grpId="1">
                                  <p:stCondLst>
                                    <p:cond delay="1900"/>
                                  </p:stCondLst>
                                  <p:childTnLst>
                                    <p:set>
                                      <p:cBhvr>
                                        <p:cTn id="187" dur="400" fill="hold"/>
                                        <p:tgtEl>
                                          <p:spTgt spid="35"/>
                                        </p:tgtEl>
                                        <p:attrNameLst>
                                          <p:attrName>style.opacity</p:attrName>
                                        </p:attrNameLst>
                                      </p:cBhvr>
                                      <p:to>
                                        <p:strVal val="0.35"/>
                                      </p:to>
                                    </p:set>
                                    <p:animEffect filter="image" prLst="opacity: 0.35">
                                      <p:cBhvr rctx="IE">
                                        <p:cTn id="188" dur="400" fill="hold"/>
                                        <p:tgtEl>
                                          <p:spTgt spid="35"/>
                                        </p:tgtEl>
                                      </p:cBhvr>
                                    </p:animEffect>
                                  </p:childTnLst>
                                </p:cTn>
                              </p:par>
                              <p:par>
                                <p:cTn id="189" presetID="9" presetClass="emph" presetSubtype="0" fill="hold" nodeType="withEffect" grpId="1">
                                  <p:stCondLst>
                                    <p:cond delay="1900"/>
                                  </p:stCondLst>
                                  <p:childTnLst>
                                    <p:set>
                                      <p:cBhvr>
                                        <p:cTn id="190" dur="400" fill="hold"/>
                                        <p:tgtEl>
                                          <p:spTgt spid="36"/>
                                        </p:tgtEl>
                                        <p:attrNameLst>
                                          <p:attrName>style.opacity</p:attrName>
                                        </p:attrNameLst>
                                      </p:cBhvr>
                                      <p:to>
                                        <p:strVal val="0.35"/>
                                      </p:to>
                                    </p:set>
                                    <p:animEffect filter="image" prLst="opacity: 0.35">
                                      <p:cBhvr rctx="IE">
                                        <p:cTn id="191" dur="400" fill="hold"/>
                                        <p:tgtEl>
                                          <p:spTgt spid="36"/>
                                        </p:tgtEl>
                                      </p:cBhvr>
                                    </p:animEffect>
                                  </p:childTnLst>
                                </p:cTn>
                              </p:par>
                              <p:par>
                                <p:cTn id="192" presetID="9" presetClass="emph" presetSubtype="0" fill="hold" nodeType="withEffect" grpId="1">
                                  <p:stCondLst>
                                    <p:cond delay="1900"/>
                                  </p:stCondLst>
                                  <p:childTnLst>
                                    <p:set>
                                      <p:cBhvr>
                                        <p:cTn id="193" dur="400" fill="hold"/>
                                        <p:tgtEl>
                                          <p:spTgt spid="40"/>
                                        </p:tgtEl>
                                        <p:attrNameLst>
                                          <p:attrName>style.opacity</p:attrName>
                                        </p:attrNameLst>
                                      </p:cBhvr>
                                      <p:to>
                                        <p:strVal val="0.35"/>
                                      </p:to>
                                    </p:set>
                                    <p:animEffect filter="image" prLst="opacity: 0.35">
                                      <p:cBhvr rctx="IE">
                                        <p:cTn id="194" dur="400" fill="hold"/>
                                        <p:tgtEl>
                                          <p:spTgt spid="40"/>
                                        </p:tgtEl>
                                      </p:cBhvr>
                                    </p:animEffect>
                                  </p:childTnLst>
                                </p:cTn>
                              </p:par>
                              <p:par>
                                <p:cTn id="195" presetID="9" presetClass="emph" presetSubtype="0" fill="hold" nodeType="withEffect" grpId="1">
                                  <p:stCondLst>
                                    <p:cond delay="1900"/>
                                  </p:stCondLst>
                                  <p:childTnLst>
                                    <p:set>
                                      <p:cBhvr>
                                        <p:cTn id="196" dur="400" fill="hold"/>
                                        <p:tgtEl>
                                          <p:spTgt spid="41"/>
                                        </p:tgtEl>
                                        <p:attrNameLst>
                                          <p:attrName>style.opacity</p:attrName>
                                        </p:attrNameLst>
                                      </p:cBhvr>
                                      <p:to>
                                        <p:strVal val="0.35"/>
                                      </p:to>
                                    </p:set>
                                    <p:animEffect filter="image" prLst="opacity: 0.35">
                                      <p:cBhvr rctx="IE">
                                        <p:cTn id="197" dur="400" fill="hold"/>
                                        <p:tgtEl>
                                          <p:spTgt spid="41"/>
                                        </p:tgtEl>
                                      </p:cBhvr>
                                    </p:animEffect>
                                  </p:childTnLst>
                                </p:cTn>
                              </p:par>
                              <p:par>
                                <p:cTn id="198" presetID="9" presetClass="emph" presetSubtype="0" fill="hold" nodeType="withEffect" grpId="1">
                                  <p:stCondLst>
                                    <p:cond delay="1900"/>
                                  </p:stCondLst>
                                  <p:childTnLst>
                                    <p:set>
                                      <p:cBhvr>
                                        <p:cTn id="199" dur="400" fill="hold"/>
                                        <p:tgtEl>
                                          <p:spTgt spid="42"/>
                                        </p:tgtEl>
                                        <p:attrNameLst>
                                          <p:attrName>style.opacity</p:attrName>
                                        </p:attrNameLst>
                                      </p:cBhvr>
                                      <p:to>
                                        <p:strVal val="0.35"/>
                                      </p:to>
                                    </p:set>
                                    <p:animEffect filter="image" prLst="opacity: 0.35">
                                      <p:cBhvr rctx="IE">
                                        <p:cTn id="200" dur="400" fill="hold"/>
                                        <p:tgtEl>
                                          <p:spTgt spid="42"/>
                                        </p:tgtEl>
                                      </p:cBhvr>
                                    </p:animEffect>
                                  </p:childTnLst>
                                </p:cTn>
                              </p:par>
                              <p:par>
                                <p:cTn id="201" presetID="9" presetClass="emph" presetSubtype="0" fill="hold" nodeType="withEffect" grpId="1">
                                  <p:stCondLst>
                                    <p:cond delay="1900"/>
                                  </p:stCondLst>
                                  <p:childTnLst>
                                    <p:set>
                                      <p:cBhvr>
                                        <p:cTn id="202" dur="400" fill="hold"/>
                                        <p:tgtEl>
                                          <p:spTgt spid="43"/>
                                        </p:tgtEl>
                                        <p:attrNameLst>
                                          <p:attrName>style.opacity</p:attrName>
                                        </p:attrNameLst>
                                      </p:cBhvr>
                                      <p:to>
                                        <p:strVal val="0.35"/>
                                      </p:to>
                                    </p:set>
                                    <p:animEffect filter="image" prLst="opacity: 0.35">
                                      <p:cBhvr rctx="IE">
                                        <p:cTn id="203" dur="400" fill="hold"/>
                                        <p:tgtEl>
                                          <p:spTgt spid="43"/>
                                        </p:tgtEl>
                                      </p:cBhvr>
                                    </p:animEffect>
                                  </p:childTnLst>
                                </p:cTn>
                              </p:par>
                              <p:par>
                                <p:cTn id="204" presetID="9" presetClass="emph" presetSubtype="0" fill="hold" nodeType="withEffect" grpId="1">
                                  <p:stCondLst>
                                    <p:cond delay="1900"/>
                                  </p:stCondLst>
                                  <p:childTnLst>
                                    <p:set>
                                      <p:cBhvr>
                                        <p:cTn id="205" dur="400" fill="hold"/>
                                        <p:tgtEl>
                                          <p:spTgt spid="44"/>
                                        </p:tgtEl>
                                        <p:attrNameLst>
                                          <p:attrName>style.opacity</p:attrName>
                                        </p:attrNameLst>
                                      </p:cBhvr>
                                      <p:to>
                                        <p:strVal val="0.35"/>
                                      </p:to>
                                    </p:set>
                                    <p:animEffect filter="image" prLst="opacity: 0.35">
                                      <p:cBhvr rctx="IE">
                                        <p:cTn id="206" dur="400" fill="hold"/>
                                        <p:tgtEl>
                                          <p:spTgt spid="44"/>
                                        </p:tgtEl>
                                      </p:cBhvr>
                                    </p:animEffect>
                                  </p:childTnLst>
                                </p:cTn>
                              </p:par>
                              <p:par>
                                <p:cTn id="207" presetID="9" presetClass="emph" presetSubtype="0" fill="hold" nodeType="withEffect" grpId="1">
                                  <p:stCondLst>
                                    <p:cond delay="1900"/>
                                  </p:stCondLst>
                                  <p:childTnLst>
                                    <p:set>
                                      <p:cBhvr>
                                        <p:cTn id="208" dur="400" fill="hold"/>
                                        <p:tgtEl>
                                          <p:spTgt spid="45"/>
                                        </p:tgtEl>
                                        <p:attrNameLst>
                                          <p:attrName>style.opacity</p:attrName>
                                        </p:attrNameLst>
                                      </p:cBhvr>
                                      <p:to>
                                        <p:strVal val="0.35"/>
                                      </p:to>
                                    </p:set>
                                    <p:animEffect filter="image" prLst="opacity: 0.35">
                                      <p:cBhvr rctx="IE">
                                        <p:cTn id="209" dur="400" fill="hold"/>
                                        <p:tgtEl>
                                          <p:spTgt spid="45"/>
                                        </p:tgtEl>
                                      </p:cBhvr>
                                    </p:animEffect>
                                  </p:childTnLst>
                                </p:cTn>
                              </p:par>
                              <p:par>
                                <p:cTn id="210" presetID="10" presetClass="entr" presetSubtype="0" fill="hold" nodeType="withEffect" grpId="0">
                                  <p:stCondLst>
                                    <p:cond delay="2000"/>
                                  </p:stCondLst>
                                  <p:childTnLst>
                                    <p:set>
                                      <p:cBhvr>
                                        <p:cTn id="211" dur="1" fill="hold">
                                          <p:stCondLst>
                                            <p:cond delay="0"/>
                                          </p:stCondLst>
                                        </p:cTn>
                                        <p:tgtEl>
                                          <p:spTgt spid="56"/>
                                        </p:tgtEl>
                                        <p:attrNameLst>
                                          <p:attrName>style.visibility</p:attrName>
                                        </p:attrNameLst>
                                      </p:cBhvr>
                                      <p:to>
                                        <p:strVal val="visible"/>
                                      </p:to>
                                    </p:set>
                                    <p:animEffect transition="in" filter="fade">
                                      <p:cBhvr>
                                        <p:cTn id="212" dur="500"/>
                                        <p:tgtEl>
                                          <p:spTgt spid="56"/>
                                        </p:tgtEl>
                                      </p:cBhvr>
                                    </p:animEffect>
                                  </p:childTnLst>
                                </p:cTn>
                              </p:par>
                              <p:par>
                                <p:cTn id="213" presetID="42" presetClass="entr" presetSubtype="0" fill="hold" nodeType="withEffect" grpId="0">
                                  <p:stCondLst>
                                    <p:cond delay="2300"/>
                                  </p:stCondLst>
                                  <p:childTnLst>
                                    <p:set>
                                      <p:cBhvr>
                                        <p:cTn id="214" dur="1" fill="hold">
                                          <p:stCondLst>
                                            <p:cond delay="0"/>
                                          </p:stCondLst>
                                        </p:cTn>
                                        <p:tgtEl>
                                          <p:spTgt spid="49"/>
                                        </p:tgtEl>
                                        <p:attrNameLst>
                                          <p:attrName>style.visibility</p:attrName>
                                        </p:attrNameLst>
                                      </p:cBhvr>
                                      <p:to>
                                        <p:strVal val="visible"/>
                                      </p:to>
                                    </p:set>
                                    <p:animEffect transition="in" filter="fade">
                                      <p:cBhvr>
                                        <p:cTn id="215" dur="600"/>
                                        <p:tgtEl>
                                          <p:spTgt spid="49"/>
                                        </p:tgtEl>
                                      </p:cBhvr>
                                    </p:animEffect>
                                    <p:anim calcmode="lin" valueType="num">
                                      <p:cBhvr>
                                        <p:cTn id="216" dur="600" fill="hold"/>
                                        <p:tgtEl>
                                          <p:spTgt spid="49"/>
                                        </p:tgtEl>
                                        <p:attrNameLst>
                                          <p:attrName>ppt_x</p:attrName>
                                        </p:attrNameLst>
                                      </p:cBhvr>
                                      <p:tavLst>
                                        <p:tav tm="0">
                                          <p:val>
                                            <p:strVal val="#ppt_x"/>
                                          </p:val>
                                        </p:tav>
                                        <p:tav tm="100000">
                                          <p:val>
                                            <p:strVal val="#ppt_x"/>
                                          </p:val>
                                        </p:tav>
                                      </p:tavLst>
                                    </p:anim>
                                    <p:anim calcmode="lin" valueType="num">
                                      <p:cBhvr>
                                        <p:cTn id="217" dur="600" fill="hold" decel="100000"/>
                                        <p:tgtEl>
                                          <p:spTgt spid="49"/>
                                        </p:tgtEl>
                                        <p:attrNameLst>
                                          <p:attrName>ppt_y</p:attrName>
                                        </p:attrNameLst>
                                      </p:cBhvr>
                                      <p:tavLst>
                                        <p:tav tm="0">
                                          <p:val>
                                            <p:strVal val="#ppt_y+0.05"/>
                                          </p:val>
                                        </p:tav>
                                        <p:tav tm="100000">
                                          <p:val>
                                            <p:strVal val="#ppt_y"/>
                                          </p:val>
                                        </p:tav>
                                      </p:tavLst>
                                    </p:anim>
                                  </p:childTnLst>
                                </p:cTn>
                              </p:par>
                              <p:par>
                                <p:cTn id="218" presetID="10" presetClass="entr" presetSubtype="0" fill="hold" nodeType="withEffect" grpId="0">
                                  <p:stCondLst>
                                    <p:cond delay="2900"/>
                                  </p:stCondLst>
                                  <p:childTnLst>
                                    <p:set>
                                      <p:cBhvr>
                                        <p:cTn id="219" dur="1" fill="hold">
                                          <p:stCondLst>
                                            <p:cond delay="0"/>
                                          </p:stCondLst>
                                        </p:cTn>
                                        <p:tgtEl>
                                          <p:spTgt spid="50"/>
                                        </p:tgtEl>
                                        <p:attrNameLst>
                                          <p:attrName>style.visibility</p:attrName>
                                        </p:attrNameLst>
                                      </p:cBhvr>
                                      <p:to>
                                        <p:strVal val="visible"/>
                                      </p:to>
                                    </p:set>
                                    <p:animEffect transition="in" filter="fade">
                                      <p:cBhvr>
                                        <p:cTn id="220" dur="400"/>
                                        <p:tgtEl>
                                          <p:spTgt spid="50"/>
                                        </p:tgtEl>
                                      </p:cBhvr>
                                    </p:animEffect>
                                  </p:childTnLst>
                                </p:cTn>
                              </p:par>
                              <p:par>
                                <p:cTn id="221" presetID="10" presetClass="entr" presetSubtype="0" fill="hold" nodeType="withEffect" grpId="0">
                                  <p:stCondLst>
                                    <p:cond delay="2900"/>
                                  </p:stCondLst>
                                  <p:childTnLst>
                                    <p:set>
                                      <p:cBhvr>
                                        <p:cTn id="222" dur="1" fill="hold">
                                          <p:stCondLst>
                                            <p:cond delay="0"/>
                                          </p:stCondLst>
                                        </p:cTn>
                                        <p:tgtEl>
                                          <p:spTgt spid="51"/>
                                        </p:tgtEl>
                                        <p:attrNameLst>
                                          <p:attrName>style.visibility</p:attrName>
                                        </p:attrNameLst>
                                      </p:cBhvr>
                                      <p:to>
                                        <p:strVal val="visible"/>
                                      </p:to>
                                    </p:set>
                                    <p:animEffect transition="in" filter="fade">
                                      <p:cBhvr>
                                        <p:cTn id="223" dur="400"/>
                                        <p:tgtEl>
                                          <p:spTgt spid="51"/>
                                        </p:tgtEl>
                                      </p:cBhvr>
                                    </p:animEffect>
                                  </p:childTnLst>
                                </p:cTn>
                              </p:par>
                              <p:par>
                                <p:cTn id="224" presetID="10" presetClass="entr" presetSubtype="0" fill="hold" nodeType="withEffect" grpId="0">
                                  <p:stCondLst>
                                    <p:cond delay="2900"/>
                                  </p:stCondLst>
                                  <p:childTnLst>
                                    <p:set>
                                      <p:cBhvr>
                                        <p:cTn id="225" dur="1" fill="hold">
                                          <p:stCondLst>
                                            <p:cond delay="0"/>
                                          </p:stCondLst>
                                        </p:cTn>
                                        <p:tgtEl>
                                          <p:spTgt spid="52"/>
                                        </p:tgtEl>
                                        <p:attrNameLst>
                                          <p:attrName>style.visibility</p:attrName>
                                        </p:attrNameLst>
                                      </p:cBhvr>
                                      <p:to>
                                        <p:strVal val="visible"/>
                                      </p:to>
                                    </p:set>
                                    <p:animEffect transition="in" filter="fade">
                                      <p:cBhvr>
                                        <p:cTn id="226" dur="400"/>
                                        <p:tgtEl>
                                          <p:spTgt spid="52"/>
                                        </p:tgtEl>
                                      </p:cBhvr>
                                    </p:animEffect>
                                  </p:childTnLst>
                                </p:cTn>
                              </p:par>
                              <p:par>
                                <p:cTn id="227" presetID="42" presetClass="entr" presetSubtype="0" fill="hold" nodeType="withEffect" grpId="0">
                                  <p:stCondLst>
                                    <p:cond delay="3600"/>
                                  </p:stCondLst>
                                  <p:childTnLst>
                                    <p:set>
                                      <p:cBhvr>
                                        <p:cTn id="228" dur="1" fill="hold">
                                          <p:stCondLst>
                                            <p:cond delay="0"/>
                                          </p:stCondLst>
                                        </p:cTn>
                                        <p:tgtEl>
                                          <p:spTgt spid="53"/>
                                        </p:tgtEl>
                                        <p:attrNameLst>
                                          <p:attrName>style.visibility</p:attrName>
                                        </p:attrNameLst>
                                      </p:cBhvr>
                                      <p:to>
                                        <p:strVal val="visible"/>
                                      </p:to>
                                    </p:set>
                                    <p:animEffect transition="in" filter="fade">
                                      <p:cBhvr>
                                        <p:cTn id="229" dur="700"/>
                                        <p:tgtEl>
                                          <p:spTgt spid="53"/>
                                        </p:tgtEl>
                                      </p:cBhvr>
                                    </p:animEffect>
                                    <p:anim calcmode="lin" valueType="num">
                                      <p:cBhvr>
                                        <p:cTn id="230" dur="700" fill="hold"/>
                                        <p:tgtEl>
                                          <p:spTgt spid="53"/>
                                        </p:tgtEl>
                                        <p:attrNameLst>
                                          <p:attrName>ppt_x</p:attrName>
                                        </p:attrNameLst>
                                      </p:cBhvr>
                                      <p:tavLst>
                                        <p:tav tm="0">
                                          <p:val>
                                            <p:strVal val="#ppt_x"/>
                                          </p:val>
                                        </p:tav>
                                        <p:tav tm="100000">
                                          <p:val>
                                            <p:strVal val="#ppt_x"/>
                                          </p:val>
                                        </p:tav>
                                      </p:tavLst>
                                    </p:anim>
                                    <p:anim calcmode="lin" valueType="num">
                                      <p:cBhvr>
                                        <p:cTn id="231" dur="700" fill="hold" decel="100000"/>
                                        <p:tgtEl>
                                          <p:spTgt spid="53"/>
                                        </p:tgtEl>
                                        <p:attrNameLst>
                                          <p:attrName>ppt_y</p:attrName>
                                        </p:attrNameLst>
                                      </p:cBhvr>
                                      <p:tavLst>
                                        <p:tav tm="0">
                                          <p:val>
                                            <p:strVal val="#ppt_y+0.05"/>
                                          </p:val>
                                        </p:tav>
                                        <p:tav tm="100000">
                                          <p:val>
                                            <p:strVal val="#ppt_y"/>
                                          </p:val>
                                        </p:tav>
                                      </p:tavLst>
                                    </p:anim>
                                  </p:childTnLst>
                                </p:cTn>
                              </p:par>
                            </p:childTnLst>
                          </p:cTn>
                        </p:par>
                      </p:childTnLst>
                    </p:cTn>
                  </p:par>
                  <p:par>
                    <p:cTn id="232" fill="hold">
                      <p:stCondLst>
                        <p:cond delay="indefinite"/>
                      </p:stCondLst>
                      <p:childTnLst>
                        <p:par>
                          <p:cTn id="233" fill="hold">
                            <p:stCondLst>
                              <p:cond delay="0"/>
                            </p:stCondLst>
                            <p:childTnLst>
                              <p:par>
                                <p:cTn id="234" presetID="10" presetClass="entr" presetSubtype="0" fill="hold" nodeType="clickEffect" grpId="0">
                                  <p:stCondLst>
                                    <p:cond delay="0"/>
                                  </p:stCondLst>
                                  <p:childTnLst>
                                    <p:set>
                                      <p:cBhvr>
                                        <p:cTn id="235" dur="1" fill="hold">
                                          <p:stCondLst>
                                            <p:cond delay="0"/>
                                          </p:stCondLst>
                                        </p:cTn>
                                        <p:tgtEl>
                                          <p:spTgt spid="54"/>
                                        </p:tgtEl>
                                        <p:attrNameLst>
                                          <p:attrName>style.visibility</p:attrName>
                                        </p:attrNameLst>
                                      </p:cBhvr>
                                      <p:to>
                                        <p:strVal val="visible"/>
                                      </p:to>
                                    </p:set>
                                    <p:animEffect transition="in" filter="fade">
                                      <p:cBhvr>
                                        <p:cTn id="236" dur="600"/>
                                        <p:tgtEl>
                                          <p:spTgt spid="54"/>
                                        </p:tgtEl>
                                      </p:cBhvr>
                                    </p:animEffect>
                                  </p:childTnLst>
                                </p:cTn>
                              </p:par>
                              <p:par>
                                <p:cTn id="237" presetID="42" presetClass="entr" presetSubtype="0" fill="hold" nodeType="withEffect" grpId="0">
                                  <p:stCondLst>
                                    <p:cond delay="300"/>
                                  </p:stCondLst>
                                  <p:childTnLst>
                                    <p:set>
                                      <p:cBhvr>
                                        <p:cTn id="238" dur="1" fill="hold">
                                          <p:stCondLst>
                                            <p:cond delay="0"/>
                                          </p:stCondLst>
                                        </p:cTn>
                                        <p:tgtEl>
                                          <p:spTgt spid="55"/>
                                        </p:tgtEl>
                                        <p:attrNameLst>
                                          <p:attrName>style.visibility</p:attrName>
                                        </p:attrNameLst>
                                      </p:cBhvr>
                                      <p:to>
                                        <p:strVal val="visible"/>
                                      </p:to>
                                    </p:set>
                                    <p:animEffect transition="in" filter="fade">
                                      <p:cBhvr>
                                        <p:cTn id="239" dur="800"/>
                                        <p:tgtEl>
                                          <p:spTgt spid="55"/>
                                        </p:tgtEl>
                                      </p:cBhvr>
                                    </p:animEffect>
                                    <p:anim calcmode="lin" valueType="num">
                                      <p:cBhvr>
                                        <p:cTn id="240" dur="800" fill="hold"/>
                                        <p:tgtEl>
                                          <p:spTgt spid="55"/>
                                        </p:tgtEl>
                                        <p:attrNameLst>
                                          <p:attrName>ppt_x</p:attrName>
                                        </p:attrNameLst>
                                      </p:cBhvr>
                                      <p:tavLst>
                                        <p:tav tm="0">
                                          <p:val>
                                            <p:strVal val="#ppt_x"/>
                                          </p:val>
                                        </p:tav>
                                        <p:tav tm="100000">
                                          <p:val>
                                            <p:strVal val="#ppt_x"/>
                                          </p:val>
                                        </p:tav>
                                      </p:tavLst>
                                    </p:anim>
                                    <p:anim calcmode="lin" valueType="num">
                                      <p:cBhvr>
                                        <p:cTn id="241" dur="800" fill="hold" decel="100000"/>
                                        <p:tgtEl>
                                          <p:spTgt spid="55"/>
                                        </p:tgtEl>
                                        <p:attrNameLst>
                                          <p:attrName>ppt_y</p:attrName>
                                        </p:attrNameLst>
                                      </p:cBhvr>
                                      <p:tavLst>
                                        <p:tav tm="0">
                                          <p:val>
                                            <p:strVal val="#ppt_y+0.05"/>
                                          </p:val>
                                        </p:tav>
                                        <p:tav tm="100000">
                                          <p:val>
                                            <p:strVal val="#ppt_y"/>
                                          </p:val>
                                        </p:tav>
                                      </p:tavLst>
                                    </p:anim>
                                  </p:childTnLst>
                                </p:cTn>
                              </p:par>
                              <p:par>
                                <p:cTn id="242" presetID="10" presetClass="exit" presetSubtype="0" fill="hold" nodeType="withEffect" grpId="1">
                                  <p:stCondLst>
                                    <p:cond delay="700"/>
                                  </p:stCondLst>
                                  <p:childTnLst>
                                    <p:animEffect transition="out" filter="fade">
                                      <p:cBhvr>
                                        <p:cTn id="243" dur="1"/>
                                        <p:tgtEl>
                                          <p:spTgt spid="17"/>
                                        </p:tgtEl>
                                      </p:cBhvr>
                                    </p:animEffect>
                                    <p:set>
                                      <p:cBhvr>
                                        <p:cTn id="244" dur="1" fill="hold">
                                          <p:stCondLst>
                                            <p:cond delay="0"/>
                                          </p:stCondLst>
                                        </p:cTn>
                                        <p:tgtEl>
                                          <p:spTgt spid="17"/>
                                        </p:tgtEl>
                                        <p:attrNameLst>
                                          <p:attrName>style.visibility</p:attrName>
                                        </p:attrNameLst>
                                      </p:cBhvr>
                                      <p:to>
                                        <p:strVal val="hidden"/>
                                      </p:to>
                                    </p:set>
                                  </p:childTnLst>
                                </p:cTn>
                              </p:par>
                              <p:par>
                                <p:cTn id="245" presetID="10" presetClass="exit" presetSubtype="0" fill="hold" nodeType="withEffect" grpId="1">
                                  <p:stCondLst>
                                    <p:cond delay="700"/>
                                  </p:stCondLst>
                                  <p:childTnLst>
                                    <p:animEffect transition="out" filter="fade">
                                      <p:cBhvr>
                                        <p:cTn id="246" dur="1"/>
                                        <p:tgtEl>
                                          <p:spTgt spid="18"/>
                                        </p:tgtEl>
                                      </p:cBhvr>
                                    </p:animEffect>
                                    <p:set>
                                      <p:cBhvr>
                                        <p:cTn id="247" dur="1" fill="hold">
                                          <p:stCondLst>
                                            <p:cond delay="0"/>
                                          </p:stCondLst>
                                        </p:cTn>
                                        <p:tgtEl>
                                          <p:spTgt spid="18"/>
                                        </p:tgtEl>
                                        <p:attrNameLst>
                                          <p:attrName>style.visibility</p:attrName>
                                        </p:attrNameLst>
                                      </p:cBhvr>
                                      <p:to>
                                        <p:strVal val="hidden"/>
                                      </p:to>
                                    </p:set>
                                  </p:childTnLst>
                                </p:cTn>
                              </p:par>
                              <p:par>
                                <p:cTn id="248" presetID="10" presetClass="exit" presetSubtype="0" fill="hold" nodeType="withEffect" grpId="1">
                                  <p:stCondLst>
                                    <p:cond delay="700"/>
                                  </p:stCondLst>
                                  <p:childTnLst>
                                    <p:animEffect transition="out" filter="fade">
                                      <p:cBhvr>
                                        <p:cTn id="249" dur="1"/>
                                        <p:tgtEl>
                                          <p:spTgt spid="19"/>
                                        </p:tgtEl>
                                      </p:cBhvr>
                                    </p:animEffect>
                                    <p:set>
                                      <p:cBhvr>
                                        <p:cTn id="250" dur="1" fill="hold">
                                          <p:stCondLst>
                                            <p:cond delay="0"/>
                                          </p:stCondLst>
                                        </p:cTn>
                                        <p:tgtEl>
                                          <p:spTgt spid="19"/>
                                        </p:tgtEl>
                                        <p:attrNameLst>
                                          <p:attrName>style.visibility</p:attrName>
                                        </p:attrNameLst>
                                      </p:cBhvr>
                                      <p:to>
                                        <p:strVal val="hidden"/>
                                      </p:to>
                                    </p:set>
                                  </p:childTnLst>
                                </p:cTn>
                              </p:par>
                              <p:par>
                                <p:cTn id="251" presetID="10" presetClass="exit" presetSubtype="0" fill="hold" nodeType="withEffect" grpId="1">
                                  <p:stCondLst>
                                    <p:cond delay="700"/>
                                  </p:stCondLst>
                                  <p:childTnLst>
                                    <p:animEffect transition="out" filter="fade">
                                      <p:cBhvr>
                                        <p:cTn id="252" dur="1"/>
                                        <p:tgtEl>
                                          <p:spTgt spid="20"/>
                                        </p:tgtEl>
                                      </p:cBhvr>
                                    </p:animEffect>
                                    <p:set>
                                      <p:cBhvr>
                                        <p:cTn id="253" dur="1" fill="hold">
                                          <p:stCondLst>
                                            <p:cond delay="0"/>
                                          </p:stCondLst>
                                        </p:cTn>
                                        <p:tgtEl>
                                          <p:spTgt spid="20"/>
                                        </p:tgtEl>
                                        <p:attrNameLst>
                                          <p:attrName>style.visibility</p:attrName>
                                        </p:attrNameLst>
                                      </p:cBhvr>
                                      <p:to>
                                        <p:strVal val="hidden"/>
                                      </p:to>
                                    </p:set>
                                  </p:childTnLst>
                                </p:cTn>
                              </p:par>
                              <p:par>
                                <p:cTn id="254" presetID="10" presetClass="exit" presetSubtype="0" fill="hold" nodeType="withEffect" grpId="1">
                                  <p:stCondLst>
                                    <p:cond delay="700"/>
                                  </p:stCondLst>
                                  <p:childTnLst>
                                    <p:animEffect transition="out" filter="fade">
                                      <p:cBhvr>
                                        <p:cTn id="255" dur="1"/>
                                        <p:tgtEl>
                                          <p:spTgt spid="21"/>
                                        </p:tgtEl>
                                      </p:cBhvr>
                                    </p:animEffect>
                                    <p:set>
                                      <p:cBhvr>
                                        <p:cTn id="256" dur="1" fill="hold">
                                          <p:stCondLst>
                                            <p:cond delay="0"/>
                                          </p:stCondLst>
                                        </p:cTn>
                                        <p:tgtEl>
                                          <p:spTgt spid="21"/>
                                        </p:tgtEl>
                                        <p:attrNameLst>
                                          <p:attrName>style.visibility</p:attrName>
                                        </p:attrNameLst>
                                      </p:cBhvr>
                                      <p:to>
                                        <p:strVal val="hidden"/>
                                      </p:to>
                                    </p:set>
                                  </p:childTnLst>
                                </p:cTn>
                              </p:par>
                              <p:par>
                                <p:cTn id="257" presetID="10" presetClass="exit" presetSubtype="0" fill="hold" nodeType="withEffect" grpId="1">
                                  <p:stCondLst>
                                    <p:cond delay="700"/>
                                  </p:stCondLst>
                                  <p:childTnLst>
                                    <p:animEffect transition="out" filter="fade">
                                      <p:cBhvr>
                                        <p:cTn id="258" dur="1"/>
                                        <p:tgtEl>
                                          <p:spTgt spid="22"/>
                                        </p:tgtEl>
                                      </p:cBhvr>
                                    </p:animEffect>
                                    <p:set>
                                      <p:cBhvr>
                                        <p:cTn id="259" dur="1" fill="hold">
                                          <p:stCondLst>
                                            <p:cond delay="0"/>
                                          </p:stCondLst>
                                        </p:cTn>
                                        <p:tgtEl>
                                          <p:spTgt spid="22"/>
                                        </p:tgtEl>
                                        <p:attrNameLst>
                                          <p:attrName>style.visibility</p:attrName>
                                        </p:attrNameLst>
                                      </p:cBhvr>
                                      <p:to>
                                        <p:strVal val="hidden"/>
                                      </p:to>
                                    </p:set>
                                  </p:childTnLst>
                                </p:cTn>
                              </p:par>
                              <p:par>
                                <p:cTn id="260" presetID="10" presetClass="exit" presetSubtype="0" fill="hold" nodeType="withEffect" grpId="1">
                                  <p:stCondLst>
                                    <p:cond delay="700"/>
                                  </p:stCondLst>
                                  <p:childTnLst>
                                    <p:animEffect transition="out" filter="fade">
                                      <p:cBhvr>
                                        <p:cTn id="261" dur="1"/>
                                        <p:tgtEl>
                                          <p:spTgt spid="23"/>
                                        </p:tgtEl>
                                      </p:cBhvr>
                                    </p:animEffect>
                                    <p:set>
                                      <p:cBhvr>
                                        <p:cTn id="262" dur="1" fill="hold">
                                          <p:stCondLst>
                                            <p:cond delay="0"/>
                                          </p:stCondLst>
                                        </p:cTn>
                                        <p:tgtEl>
                                          <p:spTgt spid="23"/>
                                        </p:tgtEl>
                                        <p:attrNameLst>
                                          <p:attrName>style.visibility</p:attrName>
                                        </p:attrNameLst>
                                      </p:cBhvr>
                                      <p:to>
                                        <p:strVal val="hidden"/>
                                      </p:to>
                                    </p:set>
                                  </p:childTnLst>
                                </p:cTn>
                              </p:par>
                              <p:par>
                                <p:cTn id="263" presetID="10" presetClass="exit" presetSubtype="0" fill="hold" nodeType="withEffect" grpId="1">
                                  <p:stCondLst>
                                    <p:cond delay="700"/>
                                  </p:stCondLst>
                                  <p:childTnLst>
                                    <p:animEffect transition="out" filter="fade">
                                      <p:cBhvr>
                                        <p:cTn id="264" dur="1"/>
                                        <p:tgtEl>
                                          <p:spTgt spid="24"/>
                                        </p:tgtEl>
                                      </p:cBhvr>
                                    </p:animEffect>
                                    <p:set>
                                      <p:cBhvr>
                                        <p:cTn id="265" dur="1" fill="hold">
                                          <p:stCondLst>
                                            <p:cond delay="0"/>
                                          </p:stCondLst>
                                        </p:cTn>
                                        <p:tgtEl>
                                          <p:spTgt spid="24"/>
                                        </p:tgtEl>
                                        <p:attrNameLst>
                                          <p:attrName>style.visibility</p:attrName>
                                        </p:attrNameLst>
                                      </p:cBhvr>
                                      <p:to>
                                        <p:strVal val="hidden"/>
                                      </p:to>
                                    </p:set>
                                  </p:childTnLst>
                                </p:cTn>
                              </p:par>
                              <p:par>
                                <p:cTn id="266" presetID="10" presetClass="exit" presetSubtype="0" fill="hold" nodeType="withEffect" grpId="1">
                                  <p:stCondLst>
                                    <p:cond delay="700"/>
                                  </p:stCondLst>
                                  <p:childTnLst>
                                    <p:animEffect transition="out" filter="fade">
                                      <p:cBhvr>
                                        <p:cTn id="267" dur="1"/>
                                        <p:tgtEl>
                                          <p:spTgt spid="25"/>
                                        </p:tgtEl>
                                      </p:cBhvr>
                                    </p:animEffect>
                                    <p:set>
                                      <p:cBhvr>
                                        <p:cTn id="268" dur="1" fill="hold">
                                          <p:stCondLst>
                                            <p:cond delay="0"/>
                                          </p:stCondLst>
                                        </p:cTn>
                                        <p:tgtEl>
                                          <p:spTgt spid="25"/>
                                        </p:tgtEl>
                                        <p:attrNameLst>
                                          <p:attrName>style.visibility</p:attrName>
                                        </p:attrNameLst>
                                      </p:cBhvr>
                                      <p:to>
                                        <p:strVal val="hidden"/>
                                      </p:to>
                                    </p:set>
                                  </p:childTnLst>
                                </p:cTn>
                              </p:par>
                              <p:par>
                                <p:cTn id="269" presetID="10" presetClass="exit" presetSubtype="0" fill="hold" nodeType="withEffect" grpId="1">
                                  <p:stCondLst>
                                    <p:cond delay="700"/>
                                  </p:stCondLst>
                                  <p:childTnLst>
                                    <p:animEffect transition="out" filter="fade">
                                      <p:cBhvr>
                                        <p:cTn id="270" dur="1"/>
                                        <p:tgtEl>
                                          <p:spTgt spid="26"/>
                                        </p:tgtEl>
                                      </p:cBhvr>
                                    </p:animEffect>
                                    <p:set>
                                      <p:cBhvr>
                                        <p:cTn id="271" dur="1" fill="hold">
                                          <p:stCondLst>
                                            <p:cond delay="0"/>
                                          </p:stCondLst>
                                        </p:cTn>
                                        <p:tgtEl>
                                          <p:spTgt spid="26"/>
                                        </p:tgtEl>
                                        <p:attrNameLst>
                                          <p:attrName>style.visibility</p:attrName>
                                        </p:attrNameLst>
                                      </p:cBhvr>
                                      <p:to>
                                        <p:strVal val="hidden"/>
                                      </p:to>
                                    </p:set>
                                  </p:childTnLst>
                                </p:cTn>
                              </p:par>
                              <p:par>
                                <p:cTn id="272" presetID="10" presetClass="exit" presetSubtype="0" fill="hold" nodeType="withEffect" grpId="1">
                                  <p:stCondLst>
                                    <p:cond delay="700"/>
                                  </p:stCondLst>
                                  <p:childTnLst>
                                    <p:animEffect transition="out" filter="fade">
                                      <p:cBhvr>
                                        <p:cTn id="273" dur="1"/>
                                        <p:tgtEl>
                                          <p:spTgt spid="27"/>
                                        </p:tgtEl>
                                      </p:cBhvr>
                                    </p:animEffect>
                                    <p:set>
                                      <p:cBhvr>
                                        <p:cTn id="274" dur="1" fill="hold">
                                          <p:stCondLst>
                                            <p:cond delay="0"/>
                                          </p:stCondLst>
                                        </p:cTn>
                                        <p:tgtEl>
                                          <p:spTgt spid="27"/>
                                        </p:tgtEl>
                                        <p:attrNameLst>
                                          <p:attrName>style.visibility</p:attrName>
                                        </p:attrNameLst>
                                      </p:cBhvr>
                                      <p:to>
                                        <p:strVal val="hidden"/>
                                      </p:to>
                                    </p:set>
                                  </p:childTnLst>
                                </p:cTn>
                              </p:par>
                              <p:par>
                                <p:cTn id="275" presetID="10" presetClass="exit" presetSubtype="0" fill="hold" nodeType="withEffect" grpId="1">
                                  <p:stCondLst>
                                    <p:cond delay="700"/>
                                  </p:stCondLst>
                                  <p:childTnLst>
                                    <p:animEffect transition="out" filter="fade">
                                      <p:cBhvr>
                                        <p:cTn id="276" dur="1"/>
                                        <p:tgtEl>
                                          <p:spTgt spid="28"/>
                                        </p:tgtEl>
                                      </p:cBhvr>
                                    </p:animEffect>
                                    <p:set>
                                      <p:cBhvr>
                                        <p:cTn id="277" dur="1" fill="hold">
                                          <p:stCondLst>
                                            <p:cond delay="0"/>
                                          </p:stCondLst>
                                        </p:cTn>
                                        <p:tgtEl>
                                          <p:spTgt spid="28"/>
                                        </p:tgtEl>
                                        <p:attrNameLst>
                                          <p:attrName>style.visibility</p:attrName>
                                        </p:attrNameLst>
                                      </p:cBhvr>
                                      <p:to>
                                        <p:strVal val="hidden"/>
                                      </p:to>
                                    </p:set>
                                  </p:childTnLst>
                                </p:cTn>
                              </p:par>
                              <p:par>
                                <p:cTn id="278" presetID="10" presetClass="exit" presetSubtype="0" fill="hold" nodeType="withEffect" grpId="1">
                                  <p:stCondLst>
                                    <p:cond delay="700"/>
                                  </p:stCondLst>
                                  <p:childTnLst>
                                    <p:animEffect transition="out" filter="fade">
                                      <p:cBhvr>
                                        <p:cTn id="279" dur="1"/>
                                        <p:tgtEl>
                                          <p:spTgt spid="29"/>
                                        </p:tgtEl>
                                      </p:cBhvr>
                                    </p:animEffect>
                                    <p:set>
                                      <p:cBhvr>
                                        <p:cTn id="280" dur="1" fill="hold">
                                          <p:stCondLst>
                                            <p:cond delay="0"/>
                                          </p:stCondLst>
                                        </p:cTn>
                                        <p:tgtEl>
                                          <p:spTgt spid="29"/>
                                        </p:tgtEl>
                                        <p:attrNameLst>
                                          <p:attrName>style.visibility</p:attrName>
                                        </p:attrNameLst>
                                      </p:cBhvr>
                                      <p:to>
                                        <p:strVal val="hidden"/>
                                      </p:to>
                                    </p:set>
                                  </p:childTnLst>
                                </p:cTn>
                              </p:par>
                              <p:par>
                                <p:cTn id="281" presetID="10" presetClass="exit" presetSubtype="0" fill="hold" nodeType="withEffect" grpId="2">
                                  <p:stCondLst>
                                    <p:cond delay="700"/>
                                  </p:stCondLst>
                                  <p:childTnLst>
                                    <p:animEffect transition="out" filter="fade">
                                      <p:cBhvr>
                                        <p:cTn id="282" dur="1"/>
                                        <p:tgtEl>
                                          <p:spTgt spid="30"/>
                                        </p:tgtEl>
                                      </p:cBhvr>
                                    </p:animEffect>
                                    <p:set>
                                      <p:cBhvr>
                                        <p:cTn id="283" dur="1" fill="hold">
                                          <p:stCondLst>
                                            <p:cond delay="0"/>
                                          </p:stCondLst>
                                        </p:cTn>
                                        <p:tgtEl>
                                          <p:spTgt spid="30"/>
                                        </p:tgtEl>
                                        <p:attrNameLst>
                                          <p:attrName>style.visibility</p:attrName>
                                        </p:attrNameLst>
                                      </p:cBhvr>
                                      <p:to>
                                        <p:strVal val="hidden"/>
                                      </p:to>
                                    </p:set>
                                  </p:childTnLst>
                                </p:cTn>
                              </p:par>
                              <p:par>
                                <p:cTn id="284" presetID="10" presetClass="exit" presetSubtype="0" fill="hold" nodeType="withEffect" grpId="2">
                                  <p:stCondLst>
                                    <p:cond delay="700"/>
                                  </p:stCondLst>
                                  <p:childTnLst>
                                    <p:animEffect transition="out" filter="fade">
                                      <p:cBhvr>
                                        <p:cTn id="285" dur="1"/>
                                        <p:tgtEl>
                                          <p:spTgt spid="31"/>
                                        </p:tgtEl>
                                      </p:cBhvr>
                                    </p:animEffect>
                                    <p:set>
                                      <p:cBhvr>
                                        <p:cTn id="286" dur="1" fill="hold">
                                          <p:stCondLst>
                                            <p:cond delay="0"/>
                                          </p:stCondLst>
                                        </p:cTn>
                                        <p:tgtEl>
                                          <p:spTgt spid="31"/>
                                        </p:tgtEl>
                                        <p:attrNameLst>
                                          <p:attrName>style.visibility</p:attrName>
                                        </p:attrNameLst>
                                      </p:cBhvr>
                                      <p:to>
                                        <p:strVal val="hidden"/>
                                      </p:to>
                                    </p:set>
                                  </p:childTnLst>
                                </p:cTn>
                              </p:par>
                              <p:par>
                                <p:cTn id="287" presetID="10" presetClass="exit" presetSubtype="0" fill="hold" nodeType="withEffect" grpId="2">
                                  <p:stCondLst>
                                    <p:cond delay="700"/>
                                  </p:stCondLst>
                                  <p:childTnLst>
                                    <p:animEffect transition="out" filter="fade">
                                      <p:cBhvr>
                                        <p:cTn id="288" dur="1"/>
                                        <p:tgtEl>
                                          <p:spTgt spid="32"/>
                                        </p:tgtEl>
                                      </p:cBhvr>
                                    </p:animEffect>
                                    <p:set>
                                      <p:cBhvr>
                                        <p:cTn id="289" dur="1" fill="hold">
                                          <p:stCondLst>
                                            <p:cond delay="0"/>
                                          </p:stCondLst>
                                        </p:cTn>
                                        <p:tgtEl>
                                          <p:spTgt spid="32"/>
                                        </p:tgtEl>
                                        <p:attrNameLst>
                                          <p:attrName>style.visibility</p:attrName>
                                        </p:attrNameLst>
                                      </p:cBhvr>
                                      <p:to>
                                        <p:strVal val="hidden"/>
                                      </p:to>
                                    </p:set>
                                  </p:childTnLst>
                                </p:cTn>
                              </p:par>
                              <p:par>
                                <p:cTn id="290" presetID="10" presetClass="exit" presetSubtype="0" fill="hold" nodeType="withEffect" grpId="2">
                                  <p:stCondLst>
                                    <p:cond delay="700"/>
                                  </p:stCondLst>
                                  <p:childTnLst>
                                    <p:animEffect transition="out" filter="fade">
                                      <p:cBhvr>
                                        <p:cTn id="291" dur="1"/>
                                        <p:tgtEl>
                                          <p:spTgt spid="33"/>
                                        </p:tgtEl>
                                      </p:cBhvr>
                                    </p:animEffect>
                                    <p:set>
                                      <p:cBhvr>
                                        <p:cTn id="292" dur="1" fill="hold">
                                          <p:stCondLst>
                                            <p:cond delay="0"/>
                                          </p:stCondLst>
                                        </p:cTn>
                                        <p:tgtEl>
                                          <p:spTgt spid="33"/>
                                        </p:tgtEl>
                                        <p:attrNameLst>
                                          <p:attrName>style.visibility</p:attrName>
                                        </p:attrNameLst>
                                      </p:cBhvr>
                                      <p:to>
                                        <p:strVal val="hidden"/>
                                      </p:to>
                                    </p:set>
                                  </p:childTnLst>
                                </p:cTn>
                              </p:par>
                              <p:par>
                                <p:cTn id="293" presetID="10" presetClass="exit" presetSubtype="0" fill="hold" nodeType="withEffect" grpId="2">
                                  <p:stCondLst>
                                    <p:cond delay="700"/>
                                  </p:stCondLst>
                                  <p:childTnLst>
                                    <p:animEffect transition="out" filter="fade">
                                      <p:cBhvr>
                                        <p:cTn id="294" dur="1"/>
                                        <p:tgtEl>
                                          <p:spTgt spid="34"/>
                                        </p:tgtEl>
                                      </p:cBhvr>
                                    </p:animEffect>
                                    <p:set>
                                      <p:cBhvr>
                                        <p:cTn id="295" dur="1" fill="hold">
                                          <p:stCondLst>
                                            <p:cond delay="0"/>
                                          </p:stCondLst>
                                        </p:cTn>
                                        <p:tgtEl>
                                          <p:spTgt spid="34"/>
                                        </p:tgtEl>
                                        <p:attrNameLst>
                                          <p:attrName>style.visibility</p:attrName>
                                        </p:attrNameLst>
                                      </p:cBhvr>
                                      <p:to>
                                        <p:strVal val="hidden"/>
                                      </p:to>
                                    </p:set>
                                  </p:childTnLst>
                                </p:cTn>
                              </p:par>
                              <p:par>
                                <p:cTn id="296" presetID="10" presetClass="exit" presetSubtype="0" fill="hold" nodeType="withEffect" grpId="2">
                                  <p:stCondLst>
                                    <p:cond delay="700"/>
                                  </p:stCondLst>
                                  <p:childTnLst>
                                    <p:animEffect transition="out" filter="fade">
                                      <p:cBhvr>
                                        <p:cTn id="297" dur="1"/>
                                        <p:tgtEl>
                                          <p:spTgt spid="35"/>
                                        </p:tgtEl>
                                      </p:cBhvr>
                                    </p:animEffect>
                                    <p:set>
                                      <p:cBhvr>
                                        <p:cTn id="298" dur="1" fill="hold">
                                          <p:stCondLst>
                                            <p:cond delay="0"/>
                                          </p:stCondLst>
                                        </p:cTn>
                                        <p:tgtEl>
                                          <p:spTgt spid="35"/>
                                        </p:tgtEl>
                                        <p:attrNameLst>
                                          <p:attrName>style.visibility</p:attrName>
                                        </p:attrNameLst>
                                      </p:cBhvr>
                                      <p:to>
                                        <p:strVal val="hidden"/>
                                      </p:to>
                                    </p:set>
                                  </p:childTnLst>
                                </p:cTn>
                              </p:par>
                              <p:par>
                                <p:cTn id="299" presetID="10" presetClass="exit" presetSubtype="0" fill="hold" nodeType="withEffect" grpId="2">
                                  <p:stCondLst>
                                    <p:cond delay="700"/>
                                  </p:stCondLst>
                                  <p:childTnLst>
                                    <p:animEffect transition="out" filter="fade">
                                      <p:cBhvr>
                                        <p:cTn id="300" dur="1"/>
                                        <p:tgtEl>
                                          <p:spTgt spid="36"/>
                                        </p:tgtEl>
                                      </p:cBhvr>
                                    </p:animEffect>
                                    <p:set>
                                      <p:cBhvr>
                                        <p:cTn id="301" dur="1" fill="hold">
                                          <p:stCondLst>
                                            <p:cond delay="0"/>
                                          </p:stCondLst>
                                        </p:cTn>
                                        <p:tgtEl>
                                          <p:spTgt spid="36"/>
                                        </p:tgtEl>
                                        <p:attrNameLst>
                                          <p:attrName>style.visibility</p:attrName>
                                        </p:attrNameLst>
                                      </p:cBhvr>
                                      <p:to>
                                        <p:strVal val="hidden"/>
                                      </p:to>
                                    </p:set>
                                  </p:childTnLst>
                                </p:cTn>
                              </p:par>
                              <p:par>
                                <p:cTn id="302" presetID="10" presetClass="exit" presetSubtype="0" fill="hold" nodeType="withEffect" grpId="1">
                                  <p:stCondLst>
                                    <p:cond delay="700"/>
                                  </p:stCondLst>
                                  <p:childTnLst>
                                    <p:animEffect transition="out" filter="fade">
                                      <p:cBhvr>
                                        <p:cTn id="303" dur="1"/>
                                        <p:tgtEl>
                                          <p:spTgt spid="37"/>
                                        </p:tgtEl>
                                      </p:cBhvr>
                                    </p:animEffect>
                                    <p:set>
                                      <p:cBhvr>
                                        <p:cTn id="304" dur="1" fill="hold">
                                          <p:stCondLst>
                                            <p:cond delay="0"/>
                                          </p:stCondLst>
                                        </p:cTn>
                                        <p:tgtEl>
                                          <p:spTgt spid="37"/>
                                        </p:tgtEl>
                                        <p:attrNameLst>
                                          <p:attrName>style.visibility</p:attrName>
                                        </p:attrNameLst>
                                      </p:cBhvr>
                                      <p:to>
                                        <p:strVal val="hidden"/>
                                      </p:to>
                                    </p:set>
                                  </p:childTnLst>
                                </p:cTn>
                              </p:par>
                              <p:par>
                                <p:cTn id="305" presetID="10" presetClass="exit" presetSubtype="0" fill="hold" nodeType="withEffect" grpId="1">
                                  <p:stCondLst>
                                    <p:cond delay="700"/>
                                  </p:stCondLst>
                                  <p:childTnLst>
                                    <p:animEffect transition="out" filter="fade">
                                      <p:cBhvr>
                                        <p:cTn id="306" dur="1"/>
                                        <p:tgtEl>
                                          <p:spTgt spid="38"/>
                                        </p:tgtEl>
                                      </p:cBhvr>
                                    </p:animEffect>
                                    <p:set>
                                      <p:cBhvr>
                                        <p:cTn id="307" dur="1" fill="hold">
                                          <p:stCondLst>
                                            <p:cond delay="0"/>
                                          </p:stCondLst>
                                        </p:cTn>
                                        <p:tgtEl>
                                          <p:spTgt spid="38"/>
                                        </p:tgtEl>
                                        <p:attrNameLst>
                                          <p:attrName>style.visibility</p:attrName>
                                        </p:attrNameLst>
                                      </p:cBhvr>
                                      <p:to>
                                        <p:strVal val="hidden"/>
                                      </p:to>
                                    </p:set>
                                  </p:childTnLst>
                                </p:cTn>
                              </p:par>
                              <p:par>
                                <p:cTn id="308" presetID="10" presetClass="exit" presetSubtype="0" fill="hold" nodeType="withEffect" grpId="1">
                                  <p:stCondLst>
                                    <p:cond delay="700"/>
                                  </p:stCondLst>
                                  <p:childTnLst>
                                    <p:animEffect transition="out" filter="fade">
                                      <p:cBhvr>
                                        <p:cTn id="309" dur="1"/>
                                        <p:tgtEl>
                                          <p:spTgt spid="39"/>
                                        </p:tgtEl>
                                      </p:cBhvr>
                                    </p:animEffect>
                                    <p:set>
                                      <p:cBhvr>
                                        <p:cTn id="310" dur="1" fill="hold">
                                          <p:stCondLst>
                                            <p:cond delay="0"/>
                                          </p:stCondLst>
                                        </p:cTn>
                                        <p:tgtEl>
                                          <p:spTgt spid="39"/>
                                        </p:tgtEl>
                                        <p:attrNameLst>
                                          <p:attrName>style.visibility</p:attrName>
                                        </p:attrNameLst>
                                      </p:cBhvr>
                                      <p:to>
                                        <p:strVal val="hidden"/>
                                      </p:to>
                                    </p:set>
                                  </p:childTnLst>
                                </p:cTn>
                              </p:par>
                              <p:par>
                                <p:cTn id="311" presetID="10" presetClass="exit" presetSubtype="0" fill="hold" nodeType="withEffect" grpId="2">
                                  <p:stCondLst>
                                    <p:cond delay="700"/>
                                  </p:stCondLst>
                                  <p:childTnLst>
                                    <p:animEffect transition="out" filter="fade">
                                      <p:cBhvr>
                                        <p:cTn id="312" dur="1"/>
                                        <p:tgtEl>
                                          <p:spTgt spid="40"/>
                                        </p:tgtEl>
                                      </p:cBhvr>
                                    </p:animEffect>
                                    <p:set>
                                      <p:cBhvr>
                                        <p:cTn id="313" dur="1" fill="hold">
                                          <p:stCondLst>
                                            <p:cond delay="0"/>
                                          </p:stCondLst>
                                        </p:cTn>
                                        <p:tgtEl>
                                          <p:spTgt spid="40"/>
                                        </p:tgtEl>
                                        <p:attrNameLst>
                                          <p:attrName>style.visibility</p:attrName>
                                        </p:attrNameLst>
                                      </p:cBhvr>
                                      <p:to>
                                        <p:strVal val="hidden"/>
                                      </p:to>
                                    </p:set>
                                  </p:childTnLst>
                                </p:cTn>
                              </p:par>
                              <p:par>
                                <p:cTn id="314" presetID="10" presetClass="exit" presetSubtype="0" fill="hold" nodeType="withEffect" grpId="2">
                                  <p:stCondLst>
                                    <p:cond delay="700"/>
                                  </p:stCondLst>
                                  <p:childTnLst>
                                    <p:animEffect transition="out" filter="fade">
                                      <p:cBhvr>
                                        <p:cTn id="315" dur="1"/>
                                        <p:tgtEl>
                                          <p:spTgt spid="41"/>
                                        </p:tgtEl>
                                      </p:cBhvr>
                                    </p:animEffect>
                                    <p:set>
                                      <p:cBhvr>
                                        <p:cTn id="316" dur="1" fill="hold">
                                          <p:stCondLst>
                                            <p:cond delay="0"/>
                                          </p:stCondLst>
                                        </p:cTn>
                                        <p:tgtEl>
                                          <p:spTgt spid="41"/>
                                        </p:tgtEl>
                                        <p:attrNameLst>
                                          <p:attrName>style.visibility</p:attrName>
                                        </p:attrNameLst>
                                      </p:cBhvr>
                                      <p:to>
                                        <p:strVal val="hidden"/>
                                      </p:to>
                                    </p:set>
                                  </p:childTnLst>
                                </p:cTn>
                              </p:par>
                              <p:par>
                                <p:cTn id="317" presetID="10" presetClass="exit" presetSubtype="0" fill="hold" nodeType="withEffect" grpId="2">
                                  <p:stCondLst>
                                    <p:cond delay="700"/>
                                  </p:stCondLst>
                                  <p:childTnLst>
                                    <p:animEffect transition="out" filter="fade">
                                      <p:cBhvr>
                                        <p:cTn id="318" dur="1"/>
                                        <p:tgtEl>
                                          <p:spTgt spid="42"/>
                                        </p:tgtEl>
                                      </p:cBhvr>
                                    </p:animEffect>
                                    <p:set>
                                      <p:cBhvr>
                                        <p:cTn id="319" dur="1" fill="hold">
                                          <p:stCondLst>
                                            <p:cond delay="0"/>
                                          </p:stCondLst>
                                        </p:cTn>
                                        <p:tgtEl>
                                          <p:spTgt spid="42"/>
                                        </p:tgtEl>
                                        <p:attrNameLst>
                                          <p:attrName>style.visibility</p:attrName>
                                        </p:attrNameLst>
                                      </p:cBhvr>
                                      <p:to>
                                        <p:strVal val="hidden"/>
                                      </p:to>
                                    </p:set>
                                  </p:childTnLst>
                                </p:cTn>
                              </p:par>
                              <p:par>
                                <p:cTn id="320" presetID="10" presetClass="exit" presetSubtype="0" fill="hold" nodeType="withEffect" grpId="2">
                                  <p:stCondLst>
                                    <p:cond delay="700"/>
                                  </p:stCondLst>
                                  <p:childTnLst>
                                    <p:animEffect transition="out" filter="fade">
                                      <p:cBhvr>
                                        <p:cTn id="321" dur="1"/>
                                        <p:tgtEl>
                                          <p:spTgt spid="43"/>
                                        </p:tgtEl>
                                      </p:cBhvr>
                                    </p:animEffect>
                                    <p:set>
                                      <p:cBhvr>
                                        <p:cTn id="322" dur="1" fill="hold">
                                          <p:stCondLst>
                                            <p:cond delay="0"/>
                                          </p:stCondLst>
                                        </p:cTn>
                                        <p:tgtEl>
                                          <p:spTgt spid="43"/>
                                        </p:tgtEl>
                                        <p:attrNameLst>
                                          <p:attrName>style.visibility</p:attrName>
                                        </p:attrNameLst>
                                      </p:cBhvr>
                                      <p:to>
                                        <p:strVal val="hidden"/>
                                      </p:to>
                                    </p:set>
                                  </p:childTnLst>
                                </p:cTn>
                              </p:par>
                              <p:par>
                                <p:cTn id="323" presetID="10" presetClass="exit" presetSubtype="0" fill="hold" nodeType="withEffect" grpId="2">
                                  <p:stCondLst>
                                    <p:cond delay="700"/>
                                  </p:stCondLst>
                                  <p:childTnLst>
                                    <p:animEffect transition="out" filter="fade">
                                      <p:cBhvr>
                                        <p:cTn id="324" dur="1"/>
                                        <p:tgtEl>
                                          <p:spTgt spid="44"/>
                                        </p:tgtEl>
                                      </p:cBhvr>
                                    </p:animEffect>
                                    <p:set>
                                      <p:cBhvr>
                                        <p:cTn id="325" dur="1" fill="hold">
                                          <p:stCondLst>
                                            <p:cond delay="0"/>
                                          </p:stCondLst>
                                        </p:cTn>
                                        <p:tgtEl>
                                          <p:spTgt spid="44"/>
                                        </p:tgtEl>
                                        <p:attrNameLst>
                                          <p:attrName>style.visibility</p:attrName>
                                        </p:attrNameLst>
                                      </p:cBhvr>
                                      <p:to>
                                        <p:strVal val="hidden"/>
                                      </p:to>
                                    </p:set>
                                  </p:childTnLst>
                                </p:cTn>
                              </p:par>
                              <p:par>
                                <p:cTn id="326" presetID="10" presetClass="exit" presetSubtype="0" fill="hold" nodeType="withEffect" grpId="2">
                                  <p:stCondLst>
                                    <p:cond delay="700"/>
                                  </p:stCondLst>
                                  <p:childTnLst>
                                    <p:animEffect transition="out" filter="fade">
                                      <p:cBhvr>
                                        <p:cTn id="327" dur="1"/>
                                        <p:tgtEl>
                                          <p:spTgt spid="45"/>
                                        </p:tgtEl>
                                      </p:cBhvr>
                                    </p:animEffect>
                                    <p:set>
                                      <p:cBhvr>
                                        <p:cTn id="328" dur="1" fill="hold">
                                          <p:stCondLst>
                                            <p:cond delay="0"/>
                                          </p:stCondLst>
                                        </p:cTn>
                                        <p:tgtEl>
                                          <p:spTgt spid="45"/>
                                        </p:tgtEl>
                                        <p:attrNameLst>
                                          <p:attrName>style.visibility</p:attrName>
                                        </p:attrNameLst>
                                      </p:cBhvr>
                                      <p:to>
                                        <p:strVal val="hidden"/>
                                      </p:to>
                                    </p:set>
                                  </p:childTnLst>
                                </p:cTn>
                              </p:par>
                              <p:par>
                                <p:cTn id="329" presetID="10" presetClass="exit" presetSubtype="0" fill="hold" nodeType="withEffect" grpId="1">
                                  <p:stCondLst>
                                    <p:cond delay="700"/>
                                  </p:stCondLst>
                                  <p:childTnLst>
                                    <p:animEffect transition="out" filter="fade">
                                      <p:cBhvr>
                                        <p:cTn id="330" dur="1"/>
                                        <p:tgtEl>
                                          <p:spTgt spid="48"/>
                                        </p:tgtEl>
                                      </p:cBhvr>
                                    </p:animEffect>
                                    <p:set>
                                      <p:cBhvr>
                                        <p:cTn id="331" dur="1" fill="hold">
                                          <p:stCondLst>
                                            <p:cond delay="0"/>
                                          </p:stCondLst>
                                        </p:cTn>
                                        <p:tgtEl>
                                          <p:spTgt spid="48"/>
                                        </p:tgtEl>
                                        <p:attrNameLst>
                                          <p:attrName>style.visibility</p:attrName>
                                        </p:attrNameLst>
                                      </p:cBhvr>
                                      <p:to>
                                        <p:strVal val="hidden"/>
                                      </p:to>
                                    </p:set>
                                  </p:childTnLst>
                                </p:cTn>
                              </p:par>
                              <p:par>
                                <p:cTn id="332" presetID="10" presetClass="exit" presetSubtype="0" fill="hold" nodeType="withEffect" grpId="1">
                                  <p:stCondLst>
                                    <p:cond delay="700"/>
                                  </p:stCondLst>
                                  <p:childTnLst>
                                    <p:animEffect transition="out" filter="fade">
                                      <p:cBhvr>
                                        <p:cTn id="333" dur="1"/>
                                        <p:tgtEl>
                                          <p:spTgt spid="49"/>
                                        </p:tgtEl>
                                      </p:cBhvr>
                                    </p:animEffect>
                                    <p:set>
                                      <p:cBhvr>
                                        <p:cTn id="334" dur="1" fill="hold">
                                          <p:stCondLst>
                                            <p:cond delay="0"/>
                                          </p:stCondLst>
                                        </p:cTn>
                                        <p:tgtEl>
                                          <p:spTgt spid="49"/>
                                        </p:tgtEl>
                                        <p:attrNameLst>
                                          <p:attrName>style.visibility</p:attrName>
                                        </p:attrNameLst>
                                      </p:cBhvr>
                                      <p:to>
                                        <p:strVal val="hidden"/>
                                      </p:to>
                                    </p:set>
                                  </p:childTnLst>
                                </p:cTn>
                              </p:par>
                              <p:par>
                                <p:cTn id="335" presetID="10" presetClass="exit" presetSubtype="0" fill="hold" nodeType="withEffect" grpId="1">
                                  <p:stCondLst>
                                    <p:cond delay="700"/>
                                  </p:stCondLst>
                                  <p:childTnLst>
                                    <p:animEffect transition="out" filter="fade">
                                      <p:cBhvr>
                                        <p:cTn id="336" dur="1"/>
                                        <p:tgtEl>
                                          <p:spTgt spid="50"/>
                                        </p:tgtEl>
                                      </p:cBhvr>
                                    </p:animEffect>
                                    <p:set>
                                      <p:cBhvr>
                                        <p:cTn id="337" dur="1" fill="hold">
                                          <p:stCondLst>
                                            <p:cond delay="0"/>
                                          </p:stCondLst>
                                        </p:cTn>
                                        <p:tgtEl>
                                          <p:spTgt spid="50"/>
                                        </p:tgtEl>
                                        <p:attrNameLst>
                                          <p:attrName>style.visibility</p:attrName>
                                        </p:attrNameLst>
                                      </p:cBhvr>
                                      <p:to>
                                        <p:strVal val="hidden"/>
                                      </p:to>
                                    </p:set>
                                  </p:childTnLst>
                                </p:cTn>
                              </p:par>
                              <p:par>
                                <p:cTn id="338" presetID="10" presetClass="exit" presetSubtype="0" fill="hold" nodeType="withEffect" grpId="1">
                                  <p:stCondLst>
                                    <p:cond delay="700"/>
                                  </p:stCondLst>
                                  <p:childTnLst>
                                    <p:animEffect transition="out" filter="fade">
                                      <p:cBhvr>
                                        <p:cTn id="339" dur="1"/>
                                        <p:tgtEl>
                                          <p:spTgt spid="51"/>
                                        </p:tgtEl>
                                      </p:cBhvr>
                                    </p:animEffect>
                                    <p:set>
                                      <p:cBhvr>
                                        <p:cTn id="340" dur="1" fill="hold">
                                          <p:stCondLst>
                                            <p:cond delay="0"/>
                                          </p:stCondLst>
                                        </p:cTn>
                                        <p:tgtEl>
                                          <p:spTgt spid="51"/>
                                        </p:tgtEl>
                                        <p:attrNameLst>
                                          <p:attrName>style.visibility</p:attrName>
                                        </p:attrNameLst>
                                      </p:cBhvr>
                                      <p:to>
                                        <p:strVal val="hidden"/>
                                      </p:to>
                                    </p:set>
                                  </p:childTnLst>
                                </p:cTn>
                              </p:par>
                              <p:par>
                                <p:cTn id="341" presetID="10" presetClass="exit" presetSubtype="0" fill="hold" nodeType="withEffect" grpId="1">
                                  <p:stCondLst>
                                    <p:cond delay="700"/>
                                  </p:stCondLst>
                                  <p:childTnLst>
                                    <p:animEffect transition="out" filter="fade">
                                      <p:cBhvr>
                                        <p:cTn id="342" dur="1"/>
                                        <p:tgtEl>
                                          <p:spTgt spid="52"/>
                                        </p:tgtEl>
                                      </p:cBhvr>
                                    </p:animEffect>
                                    <p:set>
                                      <p:cBhvr>
                                        <p:cTn id="343" dur="1" fill="hold">
                                          <p:stCondLst>
                                            <p:cond delay="0"/>
                                          </p:stCondLst>
                                        </p:cTn>
                                        <p:tgtEl>
                                          <p:spTgt spid="52"/>
                                        </p:tgtEl>
                                        <p:attrNameLst>
                                          <p:attrName>style.visibility</p:attrName>
                                        </p:attrNameLst>
                                      </p:cBhvr>
                                      <p:to>
                                        <p:strVal val="hidden"/>
                                      </p:to>
                                    </p:set>
                                  </p:childTnLst>
                                </p:cTn>
                              </p:par>
                              <p:par>
                                <p:cTn id="344" presetID="10" presetClass="exit" presetSubtype="0" fill="hold" nodeType="withEffect" grpId="1">
                                  <p:stCondLst>
                                    <p:cond delay="700"/>
                                  </p:stCondLst>
                                  <p:childTnLst>
                                    <p:animEffect transition="out" filter="fade">
                                      <p:cBhvr>
                                        <p:cTn id="345" dur="1"/>
                                        <p:tgtEl>
                                          <p:spTgt spid="53"/>
                                        </p:tgtEl>
                                      </p:cBhvr>
                                    </p:animEffect>
                                    <p:set>
                                      <p:cBhvr>
                                        <p:cTn id="346" dur="1" fill="hold">
                                          <p:stCondLst>
                                            <p:cond delay="0"/>
                                          </p:stCondLst>
                                        </p:cTn>
                                        <p:tgtEl>
                                          <p:spTgt spid="53"/>
                                        </p:tgtEl>
                                        <p:attrNameLst>
                                          <p:attrName>style.visibility</p:attrName>
                                        </p:attrNameLst>
                                      </p:cBhvr>
                                      <p:to>
                                        <p:strVal val="hidden"/>
                                      </p:to>
                                    </p:set>
                                  </p:childTnLst>
                                </p:cTn>
                              </p:par>
                              <p:par>
                                <p:cTn id="347" presetID="10" presetClass="exit" presetSubtype="0" fill="hold" nodeType="withEffect" grpId="1">
                                  <p:stCondLst>
                                    <p:cond delay="700"/>
                                  </p:stCondLst>
                                  <p:childTnLst>
                                    <p:animEffect transition="out" filter="fade">
                                      <p:cBhvr>
                                        <p:cTn id="348" dur="1"/>
                                        <p:tgtEl>
                                          <p:spTgt spid="56"/>
                                        </p:tgtEl>
                                      </p:cBhvr>
                                    </p:animEffect>
                                    <p:set>
                                      <p:cBhvr>
                                        <p:cTn id="349" dur="1" fill="hold">
                                          <p:stCondLst>
                                            <p:cond delay="0"/>
                                          </p:stCondLst>
                                        </p:cTn>
                                        <p:tgtEl>
                                          <p:spTgt spid="56"/>
                                        </p:tgtEl>
                                        <p:attrNameLst>
                                          <p:attrName>style.visibility</p:attrName>
                                        </p:attrNameLst>
                                      </p:cBhvr>
                                      <p:to>
                                        <p:strVal val="hidden"/>
                                      </p:to>
                                    </p:set>
                                  </p:childTnLst>
                                </p:cTn>
                              </p:par>
                              <p:par>
                                <p:cTn id="350" presetID="10" presetClass="exit" presetSubtype="0" fill="hold" nodeType="withEffect" grpId="1">
                                  <p:stCondLst>
                                    <p:cond delay="700"/>
                                  </p:stCondLst>
                                  <p:childTnLst>
                                    <p:animEffect transition="out" filter="fade">
                                      <p:cBhvr>
                                        <p:cTn id="351" dur="600"/>
                                        <p:tgtEl>
                                          <p:spTgt spid="16"/>
                                        </p:tgtEl>
                                      </p:cBhvr>
                                    </p:animEffect>
                                    <p:set>
                                      <p:cBhvr>
                                        <p:cTn id="352" dur="1" fill="hold">
                                          <p:stCondLst>
                                            <p:cond delay="599"/>
                                          </p:stCondLst>
                                        </p:cTn>
                                        <p:tgtEl>
                                          <p:spTgt spid="16"/>
                                        </p:tgtEl>
                                        <p:attrNameLst>
                                          <p:attrName>style.visibility</p:attrName>
                                        </p:attrNameLst>
                                      </p:cBhvr>
                                      <p:to>
                                        <p:strVal val="hidden"/>
                                      </p:to>
                                    </p:set>
                                  </p:childTnLst>
                                </p:cTn>
                              </p:par>
                              <p:par>
                                <p:cTn id="353" presetID="53" presetClass="entr" presetSubtype="16" fill="hold" nodeType="withEffect" grpId="0">
                                  <p:stCondLst>
                                    <p:cond delay="1400"/>
                                  </p:stCondLst>
                                  <p:childTnLst>
                                    <p:set>
                                      <p:cBhvr>
                                        <p:cTn id="354" dur="1" fill="hold">
                                          <p:stCondLst>
                                            <p:cond delay="0"/>
                                          </p:stCondLst>
                                        </p:cTn>
                                        <p:tgtEl>
                                          <p:spTgt spid="57"/>
                                        </p:tgtEl>
                                        <p:attrNameLst>
                                          <p:attrName>style.visibility</p:attrName>
                                        </p:attrNameLst>
                                      </p:cBhvr>
                                      <p:to>
                                        <p:strVal val="visible"/>
                                      </p:to>
                                    </p:set>
                                    <p:anim calcmode="lin" valueType="num">
                                      <p:cBhvr>
                                        <p:cTn id="355" dur="500" fill="hold" decel="100000"/>
                                        <p:tgtEl>
                                          <p:spTgt spid="57"/>
                                        </p:tgtEl>
                                        <p:attrNameLst>
                                          <p:attrName>ppt_w</p:attrName>
                                        </p:attrNameLst>
                                      </p:cBhvr>
                                      <p:tavLst>
                                        <p:tav tm="0">
                                          <p:val>
                                            <p:strVal val="#ppt_w*0.70"/>
                                          </p:val>
                                        </p:tav>
                                        <p:tav tm="100000">
                                          <p:val>
                                            <p:strVal val="#ppt_w"/>
                                          </p:val>
                                        </p:tav>
                                      </p:tavLst>
                                    </p:anim>
                                    <p:anim calcmode="lin" valueType="num">
                                      <p:cBhvr>
                                        <p:cTn id="356" dur="500" fill="hold" decel="100000"/>
                                        <p:tgtEl>
                                          <p:spTgt spid="57"/>
                                        </p:tgtEl>
                                        <p:attrNameLst>
                                          <p:attrName>ppt_h</p:attrName>
                                        </p:attrNameLst>
                                      </p:cBhvr>
                                      <p:tavLst>
                                        <p:tav tm="0">
                                          <p:val>
                                            <p:strVal val="#ppt_h*0.70"/>
                                          </p:val>
                                        </p:tav>
                                        <p:tav tm="100000">
                                          <p:val>
                                            <p:strVal val="#ppt_h"/>
                                          </p:val>
                                        </p:tav>
                                      </p:tavLst>
                                    </p:anim>
                                    <p:animEffect transition="in" filter="fade">
                                      <p:cBhvr>
                                        <p:cTn id="35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7" grpId="0" animBg="1"/>
      <p:bldP spid="27" grpId="1" animBg="1"/>
      <p:bldP spid="30" grpId="0" animBg="1"/>
      <p:bldP spid="30" grpId="1" animBg="1"/>
      <p:bldP spid="30" grpId="2" animBg="1"/>
      <p:bldP spid="32" grpId="0" animBg="1"/>
      <p:bldP spid="32" grpId="1" animBg="1"/>
      <p:bldP spid="32" grpId="2" animBg="1"/>
      <p:bldP spid="35" grpId="0" animBg="1"/>
      <p:bldP spid="35" grpId="1" animBg="1"/>
      <p:bldP spid="35" grpId="2" animBg="1"/>
      <p:bldP spid="37" grpId="0" animBg="1"/>
      <p:bldP spid="37" grpId="1" animBg="1"/>
      <p:bldP spid="40" grpId="0" animBg="1"/>
      <p:bldP spid="40" grpId="1" animBg="1"/>
      <p:bldP spid="40" grpId="2" animBg="1"/>
      <p:bldP spid="43" grpId="0" animBg="1"/>
      <p:bldP spid="43" grpId="1" animBg="1"/>
      <p:bldP spid="43" grpId="2" animBg="1"/>
      <p:bldP spid="46" grpId="0" animBg="1"/>
      <p:bldP spid="46" grpId="1" animBg="1"/>
      <p:bldP spid="49" grpId="0" animBg="1"/>
      <p:bldP spid="49" grpId="1" animBg="1"/>
      <p:bldP spid="52" grpId="0" animBg="1"/>
      <p:bldP spid="52" grpId="1" animBg="1"/>
      <p:bldP spid="53" grpId="0" animBg="1"/>
      <p:bldP spid="53" grpId="1" animBg="1"/>
      <p:bldP spid="55" grpId="0" animBg="1"/>
    </p:bld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16021050" y="-11201400"/>
            <a:ext cx="48748950" cy="32512000"/>
          </a:xfrm>
          <a:prstGeom prst="rect">
            <a:avLst/>
          </a:prstGeom>
        </p:spPr>
      </p:pic>
      <p:sp>
        <p:nvSpPr>
          <p:cNvPr id="3" name="!!veil"/>
          <p:cNvSpPr/>
          <p:nvPr/>
        </p:nvSpPr>
        <p:spPr>
          <a:xfrm>
            <a:off x="0" y="0"/>
            <a:ext cx="12192000" cy="6858000"/>
          </a:xfrm>
          <a:prstGeom prst="rect">
            <a:avLst/>
          </a:prstGeom>
          <a:solidFill>
            <a:srgbClr val="070B14">
              <a:alpha val="88000"/>
            </a:srgbClr>
          </a:solidFill>
          <a:ln>
            <a:noFill/>
          </a:ln>
          <a:effectLst/>
        </p:spPr>
        <p:txBody>
          <a:bodyPr rtlCol="0" anchor="ctr"/>
          <a:lstStyle/>
          <a:p>
            <a:pPr algn="ctr"/>
            <a:endParaRPr/>
          </a:p>
        </p:txBody>
      </p:sp>
      <p:sp>
        <p:nvSpPr>
          <p:cNvPr id="4" name="m_route1"/>
          <p:cNvSpPr/>
          <p:nvPr/>
        </p:nvSpPr>
        <p:spPr>
          <a:xfrm>
            <a:off x="2362200" y="2400300"/>
            <a:ext cx="1981200" cy="3175"/>
          </a:xfrm>
          <a:custGeom>
            <a:avLst/>
            <a:gdLst/>
            <a:ahLst/>
            <a:cxnLst/>
            <a:rect l="0" t="0" r="r" b="b"/>
            <a:pathLst>
              <a:path w="1981200" h="3175" fill="none">
                <a:moveTo>
                  <a:pt x="0" y="0"/>
                </a:moveTo>
                <a:lnTo>
                  <a:pt x="1981200" y="0"/>
                </a:lnTo>
              </a:path>
            </a:pathLst>
          </a:custGeom>
          <a:noFill/>
          <a:ln w="19050" cap="rnd">
            <a:solidFill>
              <a:srgbClr val="5CCBF0">
                <a:alpha val="70000"/>
              </a:srgbClr>
            </a:solidFill>
            <a:round/>
          </a:ln>
          <a:effectLst/>
        </p:spPr>
        <p:txBody>
          <a:bodyPr rtlCol="0" anchor="ctr"/>
          <a:lstStyle/>
          <a:p>
            <a:pPr algn="ctr"/>
          </a:p>
        </p:txBody>
      </p:sp>
      <p:sp>
        <p:nvSpPr>
          <p:cNvPr id="5" name="m_route2"/>
          <p:cNvSpPr/>
          <p:nvPr/>
        </p:nvSpPr>
        <p:spPr>
          <a:xfrm>
            <a:off x="5105400" y="2400300"/>
            <a:ext cx="1981200" cy="3175"/>
          </a:xfrm>
          <a:custGeom>
            <a:avLst/>
            <a:gdLst/>
            <a:ahLst/>
            <a:cxnLst/>
            <a:rect l="0" t="0" r="r" b="b"/>
            <a:pathLst>
              <a:path w="1981200" h="3175" fill="none">
                <a:moveTo>
                  <a:pt x="0" y="0"/>
                </a:moveTo>
                <a:lnTo>
                  <a:pt x="1981200" y="0"/>
                </a:lnTo>
              </a:path>
            </a:pathLst>
          </a:custGeom>
          <a:noFill/>
          <a:ln w="19050" cap="rnd">
            <a:solidFill>
              <a:srgbClr val="F2B134">
                <a:alpha val="80000"/>
              </a:srgbClr>
            </a:solidFill>
            <a:custDash>
              <a:ds d="333333" sp="266667"/>
            </a:custDash>
            <a:round/>
          </a:ln>
          <a:effectLst/>
        </p:spPr>
        <p:txBody>
          <a:bodyPr rtlCol="0" anchor="ctr"/>
          <a:lstStyle/>
          <a:p>
            <a:pPr algn="ctr"/>
          </a:p>
        </p:txBody>
      </p:sp>
      <p:sp>
        <p:nvSpPr>
          <p:cNvPr id="6" name="m_route3"/>
          <p:cNvSpPr/>
          <p:nvPr/>
        </p:nvSpPr>
        <p:spPr>
          <a:xfrm>
            <a:off x="7848600" y="2400300"/>
            <a:ext cx="1981200" cy="3175"/>
          </a:xfrm>
          <a:custGeom>
            <a:avLst/>
            <a:gdLst/>
            <a:ahLst/>
            <a:cxnLst/>
            <a:rect l="0" t="0" r="r" b="b"/>
            <a:pathLst>
              <a:path w="1981200" h="3175" fill="none">
                <a:moveTo>
                  <a:pt x="0" y="0"/>
                </a:moveTo>
                <a:lnTo>
                  <a:pt x="1981200" y="0"/>
                </a:lnTo>
              </a:path>
            </a:pathLst>
          </a:custGeom>
          <a:noFill/>
          <a:ln w="19050" cap="rnd">
            <a:solidFill>
              <a:srgbClr val="F2B134">
                <a:alpha val="80000"/>
              </a:srgbClr>
            </a:solidFill>
            <a:custDash>
              <a:ds d="333333" sp="266667"/>
            </a:custDash>
            <a:round/>
            <a:tailEnd type="triangle" w="med" len="med"/>
          </a:ln>
          <a:effectLst/>
        </p:spPr>
        <p:txBody>
          <a:bodyPr rtlCol="0" anchor="ctr"/>
          <a:lstStyle/>
          <a:p>
            <a:pPr algn="ctr"/>
          </a:p>
        </p:txBody>
      </p:sp>
      <p:sp>
        <p:nvSpPr>
          <p:cNvPr id="7" name="m_g1"/>
          <p:cNvSpPr/>
          <p:nvPr/>
        </p:nvSpPr>
        <p:spPr>
          <a:xfrm>
            <a:off x="1651244" y="2019300"/>
            <a:ext cx="659911" cy="762000"/>
          </a:xfrm>
          <a:custGeom>
            <a:avLst/>
            <a:gdLst/>
            <a:ahLst/>
            <a:cxnLst/>
            <a:rect l="0" t="0" r="r" b="b"/>
            <a:pathLst>
              <a:path w="659911" h="762000">
                <a:moveTo>
                  <a:pt x="329956" y="0"/>
                </a:moveTo>
                <a:lnTo>
                  <a:pt x="659911" y="190500"/>
                </a:lnTo>
                <a:lnTo>
                  <a:pt x="659911" y="571500"/>
                </a:lnTo>
                <a:lnTo>
                  <a:pt x="329956" y="762000"/>
                </a:lnTo>
                <a:lnTo>
                  <a:pt x="0" y="571500"/>
                </a:lnTo>
                <a:lnTo>
                  <a:pt x="0" y="190500"/>
                </a:lnTo>
                <a:close/>
              </a:path>
            </a:pathLst>
          </a:custGeom>
          <a:solidFill>
            <a:srgbClr val="5CCBF0"/>
          </a:solidFill>
          <a:ln>
            <a:noFill/>
          </a:ln>
          <a:effectLst/>
        </p:spPr>
        <p:txBody>
          <a:bodyPr rtlCol="0" anchor="ctr"/>
          <a:lstStyle/>
          <a:p>
            <a:pPr algn="ctr"/>
          </a:p>
        </p:txBody>
      </p:sp>
      <p:sp>
        <p:nvSpPr>
          <p:cNvPr id="9" name="m_words1"/>
          <p:cNvSpPr txBox="1"/>
          <p:nvPr/>
        </p:nvSpPr>
        <p:spPr>
          <a:xfrm>
            <a:off x="609600" y="3378200"/>
            <a:ext cx="2743200" cy="279400"/>
          </a:xfrm>
          <a:prstGeom prst="rect">
            <a:avLst/>
          </a:prstGeom>
          <a:noFill/>
        </p:spPr>
        <p:txBody>
          <a:bodyPr wrap="none" lIns="0" tIns="0" rIns="0" bIns="0" anchor="t" rtlCol="0">
            <a:noAutofit/>
          </a:bodyPr>
          <a:lstStyle/>
          <a:p>
            <a:pPr algn="ctr">
              <a:lnSpc>
                <a:spcPts val="1900"/>
              </a:lnSpc>
              <a:spcBef>
                <a:spcPts val="0"/>
              </a:spcBef>
              <a:spcAft>
                <a:spcPts val="0"/>
              </a:spcAft>
              <a:buNone/>
            </a:pPr>
            <a:r>
              <a:rPr lang="en-US" sz="1600" b="0" i="0" dirty="0">
                <a:solidFill>
                  <a:srgbClr val="EDEFF2"/>
                </a:solidFill>
                <a:latin typeface="Segoe UI"/>
                <a:cs typeface="Segoe UI"/>
              </a:rPr>
              <a:t>digital shadow</a:t>
            </a:r>
            <a:endParaRPr lang="en-US" sz="1600" dirty="0"/>
          </a:p>
        </p:txBody>
      </p:sp>
      <p:sp>
        <p:nvSpPr>
          <p:cNvPr id="10" name="m_q1"/>
          <p:cNvSpPr txBox="1"/>
          <p:nvPr/>
        </p:nvSpPr>
        <p:spPr>
          <a:xfrm>
            <a:off x="609600" y="3708400"/>
            <a:ext cx="2743200" cy="254000"/>
          </a:xfrm>
          <a:prstGeom prst="rect">
            <a:avLst/>
          </a:prstGeom>
          <a:noFill/>
        </p:spPr>
        <p:txBody>
          <a:bodyPr wrap="none" lIns="0" tIns="0" rIns="0" bIns="0" anchor="t" rtlCol="0">
            <a:noAutofit/>
          </a:bodyPr>
          <a:lstStyle/>
          <a:p>
            <a:pPr algn="ctr">
              <a:lnSpc>
                <a:spcPts val="1700"/>
              </a:lnSpc>
              <a:spcBef>
                <a:spcPts val="0"/>
              </a:spcBef>
              <a:spcAft>
                <a:spcPts val="0"/>
              </a:spcAft>
              <a:buNone/>
            </a:pPr>
            <a:r>
              <a:rPr lang="en-US" sz="1400" b="0" i="0" dirty="0">
                <a:solidFill>
                  <a:srgbClr val="8FA3B8"/>
                </a:solidFill>
                <a:latin typeface="Segoe UI"/>
                <a:cs typeface="Segoe UI"/>
              </a:rPr>
              <a:t>What is happening?</a:t>
            </a:r>
            <a:endParaRPr lang="en-US" sz="1400" dirty="0"/>
          </a:p>
        </p:txBody>
      </p:sp>
      <p:sp>
        <p:nvSpPr>
          <p:cNvPr id="11" name="m_t1_pill"/>
          <p:cNvSpPr/>
          <p:nvPr/>
        </p:nvSpPr>
        <p:spPr>
          <a:xfrm>
            <a:off x="999579" y="4064000"/>
            <a:ext cx="1963241"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2" name="m_t1_glyph"/>
          <p:cNvSpPr/>
          <p:nvPr/>
        </p:nvSpPr>
        <p:spPr>
          <a:xfrm>
            <a:off x="1101179" y="41148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13" name="m_t1_txt"/>
          <p:cNvSpPr txBox="1"/>
          <p:nvPr/>
        </p:nvSpPr>
        <p:spPr>
          <a:xfrm>
            <a:off x="1355179" y="4064000"/>
            <a:ext cx="1531441"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in production</a:t>
            </a:r>
            <a:endParaRPr lang="en-US" sz="1200" dirty="0"/>
          </a:p>
        </p:txBody>
      </p:sp>
      <p:sp>
        <p:nvSpPr>
          <p:cNvPr id="14" name="m_seg1"/>
          <p:cNvSpPr/>
          <p:nvPr/>
        </p:nvSpPr>
        <p:spPr>
          <a:xfrm>
            <a:off x="736600" y="4527550"/>
            <a:ext cx="2489200" cy="38100"/>
          </a:xfrm>
          <a:prstGeom prst="roundRect">
            <a:avLst>
              <a:gd name="adj" fmla="val 50000"/>
            </a:avLst>
          </a:prstGeom>
          <a:solidFill>
            <a:srgbClr val="5CCBF0">
              <a:alpha val="85000"/>
            </a:srgbClr>
          </a:solidFill>
          <a:ln>
            <a:noFill/>
          </a:ln>
          <a:effectLst/>
        </p:spPr>
        <p:txBody>
          <a:bodyPr rtlCol="0" anchor="ctr"/>
          <a:lstStyle/>
          <a:p>
            <a:pPr algn="ctr"/>
          </a:p>
        </p:txBody>
      </p:sp>
      <p:sp>
        <p:nvSpPr>
          <p:cNvPr id="15" name="m_g2"/>
          <p:cNvSpPr/>
          <p:nvPr/>
        </p:nvSpPr>
        <p:spPr>
          <a:xfrm>
            <a:off x="4394444" y="2019300"/>
            <a:ext cx="659911" cy="762000"/>
          </a:xfrm>
          <a:custGeom>
            <a:avLst/>
            <a:gdLst/>
            <a:ahLst/>
            <a:cxnLst/>
            <a:rect l="0" t="0" r="r" b="b"/>
            <a:pathLst>
              <a:path w="659911" h="762000" fill="none">
                <a:moveTo>
                  <a:pt x="329956" y="0"/>
                </a:moveTo>
                <a:lnTo>
                  <a:pt x="659911" y="190500"/>
                </a:lnTo>
                <a:lnTo>
                  <a:pt x="659911" y="571500"/>
                </a:lnTo>
                <a:lnTo>
                  <a:pt x="329956" y="762000"/>
                </a:lnTo>
                <a:lnTo>
                  <a:pt x="0" y="571500"/>
                </a:lnTo>
                <a:lnTo>
                  <a:pt x="0" y="190500"/>
                </a:lnTo>
                <a:close/>
              </a:path>
              <a:path w="659911" h="762000" stroke="0">
                <a:moveTo>
                  <a:pt x="0" y="381000"/>
                </a:moveTo>
                <a:lnTo>
                  <a:pt x="659911" y="381000"/>
                </a:lnTo>
                <a:lnTo>
                  <a:pt x="659911" y="571500"/>
                </a:lnTo>
                <a:lnTo>
                  <a:pt x="329956" y="762000"/>
                </a:lnTo>
                <a:lnTo>
                  <a:pt x="0" y="571500"/>
                </a:lnTo>
                <a:close/>
              </a:path>
            </a:pathLst>
          </a:custGeom>
          <a:solidFill>
            <a:srgbClr val="5CCBF0"/>
          </a:solidFill>
          <a:ln w="31750" cap="rnd">
            <a:solidFill>
              <a:srgbClr val="5CCBF0"/>
            </a:solidFill>
            <a:round/>
          </a:ln>
          <a:effectLst/>
        </p:spPr>
        <p:txBody>
          <a:bodyPr rtlCol="0" anchor="ctr"/>
          <a:lstStyle/>
          <a:p>
            <a:pPr algn="ctr"/>
          </a:p>
        </p:txBody>
      </p:sp>
      <p:sp>
        <p:nvSpPr>
          <p:cNvPr id="17" name="m_words2"/>
          <p:cNvSpPr txBox="1"/>
          <p:nvPr/>
        </p:nvSpPr>
        <p:spPr>
          <a:xfrm>
            <a:off x="3352800" y="3378200"/>
            <a:ext cx="2743200" cy="279400"/>
          </a:xfrm>
          <a:prstGeom prst="rect">
            <a:avLst/>
          </a:prstGeom>
          <a:noFill/>
        </p:spPr>
        <p:txBody>
          <a:bodyPr wrap="none" lIns="0" tIns="0" rIns="0" bIns="0" anchor="t" rtlCol="0">
            <a:noAutofit/>
          </a:bodyPr>
          <a:lstStyle/>
          <a:p>
            <a:pPr algn="ctr">
              <a:lnSpc>
                <a:spcPts val="1900"/>
              </a:lnSpc>
              <a:spcBef>
                <a:spcPts val="0"/>
              </a:spcBef>
              <a:spcAft>
                <a:spcPts val="0"/>
              </a:spcAft>
              <a:buNone/>
            </a:pPr>
            <a:r>
              <a:rPr lang="en-US" sz="1600" b="0" i="0" dirty="0">
                <a:solidFill>
                  <a:srgbClr val="EDEFF2"/>
                </a:solidFill>
                <a:latin typeface="Segoe UI"/>
                <a:cs typeface="Segoe UI"/>
              </a:rPr>
              <a:t>cognitive digital twin</a:t>
            </a:r>
            <a:endParaRPr lang="en-US" sz="1600" dirty="0"/>
          </a:p>
        </p:txBody>
      </p:sp>
      <p:sp>
        <p:nvSpPr>
          <p:cNvPr id="18" name="m_q2"/>
          <p:cNvSpPr txBox="1"/>
          <p:nvPr/>
        </p:nvSpPr>
        <p:spPr>
          <a:xfrm>
            <a:off x="3352800" y="3708400"/>
            <a:ext cx="2743200" cy="254000"/>
          </a:xfrm>
          <a:prstGeom prst="rect">
            <a:avLst/>
          </a:prstGeom>
          <a:noFill/>
        </p:spPr>
        <p:txBody>
          <a:bodyPr wrap="none" lIns="0" tIns="0" rIns="0" bIns="0" anchor="t" rtlCol="0">
            <a:noAutofit/>
          </a:bodyPr>
          <a:lstStyle/>
          <a:p>
            <a:pPr algn="ctr">
              <a:lnSpc>
                <a:spcPts val="1700"/>
              </a:lnSpc>
              <a:spcBef>
                <a:spcPts val="0"/>
              </a:spcBef>
              <a:spcAft>
                <a:spcPts val="0"/>
              </a:spcAft>
              <a:buNone/>
            </a:pPr>
            <a:r>
              <a:rPr lang="en-US" sz="1400" b="0" i="0" dirty="0">
                <a:solidFill>
                  <a:srgbClr val="8FA3B8"/>
                </a:solidFill>
                <a:latin typeface="Segoe UI"/>
                <a:cs typeface="Segoe UI"/>
              </a:rPr>
              <a:t>Why is it happening?</a:t>
            </a:r>
            <a:endParaRPr lang="en-US" sz="1400" dirty="0"/>
          </a:p>
        </p:txBody>
      </p:sp>
      <p:sp>
        <p:nvSpPr>
          <p:cNvPr id="19" name="m_t2_pill"/>
          <p:cNvSpPr/>
          <p:nvPr/>
        </p:nvSpPr>
        <p:spPr>
          <a:xfrm>
            <a:off x="3666877" y="4064000"/>
            <a:ext cx="2115046"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20" name="m_t2_glyph"/>
          <p:cNvSpPr/>
          <p:nvPr/>
        </p:nvSpPr>
        <p:spPr>
          <a:xfrm>
            <a:off x="3768477" y="41148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21" name="m_t2_txt"/>
          <p:cNvSpPr txBox="1"/>
          <p:nvPr/>
        </p:nvSpPr>
        <p:spPr>
          <a:xfrm>
            <a:off x="4022477" y="4064000"/>
            <a:ext cx="1683246"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in testing</a:t>
            </a:r>
            <a:endParaRPr lang="en-US" sz="1200" dirty="0"/>
          </a:p>
        </p:txBody>
      </p:sp>
      <p:sp>
        <p:nvSpPr>
          <p:cNvPr id="22" name="m_seg2"/>
          <p:cNvSpPr/>
          <p:nvPr/>
        </p:nvSpPr>
        <p:spPr>
          <a:xfrm>
            <a:off x="3479800" y="4527550"/>
            <a:ext cx="2489200" cy="38100"/>
          </a:xfrm>
          <a:prstGeom prst="roundRect">
            <a:avLst>
              <a:gd name="adj" fmla="val 50000"/>
            </a:avLst>
          </a:prstGeom>
          <a:solidFill>
            <a:srgbClr val="5CCBF0">
              <a:alpha val="85000"/>
            </a:srgbClr>
          </a:solidFill>
          <a:ln>
            <a:noFill/>
          </a:ln>
          <a:effectLst/>
        </p:spPr>
        <p:txBody>
          <a:bodyPr rtlCol="0" anchor="ctr"/>
          <a:lstStyle/>
          <a:p>
            <a:pPr algn="ctr"/>
          </a:p>
        </p:txBody>
      </p:sp>
      <p:sp>
        <p:nvSpPr>
          <p:cNvPr id="23" name="m_g3"/>
          <p:cNvSpPr/>
          <p:nvPr/>
        </p:nvSpPr>
        <p:spPr>
          <a:xfrm>
            <a:off x="7137644" y="2019300"/>
            <a:ext cx="659911" cy="762000"/>
          </a:xfrm>
          <a:custGeom>
            <a:avLst/>
            <a:gdLst/>
            <a:ahLst/>
            <a:cxnLst/>
            <a:rect l="0" t="0" r="r" b="b"/>
            <a:pathLst>
              <a:path w="659911" h="762000" fill="none">
                <a:moveTo>
                  <a:pt x="329956" y="0"/>
                </a:moveTo>
                <a:lnTo>
                  <a:pt x="659911" y="190500"/>
                </a:lnTo>
                <a:lnTo>
                  <a:pt x="659911" y="571500"/>
                </a:lnTo>
                <a:lnTo>
                  <a:pt x="329956" y="762000"/>
                </a:lnTo>
                <a:lnTo>
                  <a:pt x="0" y="571500"/>
                </a:lnTo>
                <a:lnTo>
                  <a:pt x="0" y="190500"/>
                </a:lnTo>
                <a:close/>
              </a:path>
            </a:pathLst>
          </a:custGeom>
          <a:noFill/>
          <a:ln w="31750" cap="rnd">
            <a:solidFill>
              <a:srgbClr val="F2B134"/>
            </a:solidFill>
            <a:custDash>
              <a:ds d="240000" sp="140000"/>
            </a:custDash>
            <a:round/>
          </a:ln>
          <a:effectLst/>
        </p:spPr>
        <p:txBody>
          <a:bodyPr rtlCol="0" anchor="ctr"/>
          <a:lstStyle/>
          <a:p>
            <a:pPr algn="ctr"/>
          </a:p>
        </p:txBody>
      </p:sp>
      <p:sp>
        <p:nvSpPr>
          <p:cNvPr id="25" name="m_words3"/>
          <p:cNvSpPr txBox="1"/>
          <p:nvPr/>
        </p:nvSpPr>
        <p:spPr>
          <a:xfrm>
            <a:off x="6096000" y="3378200"/>
            <a:ext cx="2743200" cy="279400"/>
          </a:xfrm>
          <a:prstGeom prst="rect">
            <a:avLst/>
          </a:prstGeom>
          <a:noFill/>
        </p:spPr>
        <p:txBody>
          <a:bodyPr wrap="none" lIns="0" tIns="0" rIns="0" bIns="0" anchor="t" rtlCol="0">
            <a:noAutofit/>
          </a:bodyPr>
          <a:lstStyle/>
          <a:p>
            <a:pPr algn="ctr">
              <a:lnSpc>
                <a:spcPts val="1900"/>
              </a:lnSpc>
              <a:spcBef>
                <a:spcPts val="0"/>
              </a:spcBef>
              <a:spcAft>
                <a:spcPts val="0"/>
              </a:spcAft>
              <a:buNone/>
            </a:pPr>
            <a:r>
              <a:rPr lang="en-US" sz="1600" b="0" i="0" dirty="0">
                <a:solidFill>
                  <a:srgbClr val="EDEFF2"/>
                </a:solidFill>
                <a:latin typeface="Segoe UI"/>
                <a:cs typeface="Segoe UI"/>
              </a:rPr>
              <a:t>AI assisted operations</a:t>
            </a:r>
            <a:endParaRPr lang="en-US" sz="1600" dirty="0"/>
          </a:p>
        </p:txBody>
      </p:sp>
      <p:sp>
        <p:nvSpPr>
          <p:cNvPr id="26" name="m_q3"/>
          <p:cNvSpPr txBox="1"/>
          <p:nvPr/>
        </p:nvSpPr>
        <p:spPr>
          <a:xfrm>
            <a:off x="6096000" y="3708400"/>
            <a:ext cx="2743200" cy="254000"/>
          </a:xfrm>
          <a:prstGeom prst="rect">
            <a:avLst/>
          </a:prstGeom>
          <a:noFill/>
        </p:spPr>
        <p:txBody>
          <a:bodyPr wrap="none" lIns="0" tIns="0" rIns="0" bIns="0" anchor="t" rtlCol="0">
            <a:noAutofit/>
          </a:bodyPr>
          <a:lstStyle/>
          <a:p>
            <a:pPr algn="ctr">
              <a:lnSpc>
                <a:spcPts val="1700"/>
              </a:lnSpc>
              <a:spcBef>
                <a:spcPts val="0"/>
              </a:spcBef>
              <a:spcAft>
                <a:spcPts val="0"/>
              </a:spcAft>
              <a:buNone/>
            </a:pPr>
            <a:r>
              <a:rPr lang="en-US" sz="1400" b="0" i="0" dirty="0">
                <a:solidFill>
                  <a:srgbClr val="8FA3B8"/>
                </a:solidFill>
                <a:latin typeface="Segoe UI"/>
                <a:cs typeface="Segoe UI"/>
              </a:rPr>
              <a:t>What should we do?</a:t>
            </a:r>
            <a:endParaRPr lang="en-US" sz="1400" dirty="0"/>
          </a:p>
        </p:txBody>
      </p:sp>
      <p:sp>
        <p:nvSpPr>
          <p:cNvPr id="27" name="m_t3_pill"/>
          <p:cNvSpPr/>
          <p:nvPr/>
        </p:nvSpPr>
        <p:spPr>
          <a:xfrm>
            <a:off x="6379121" y="4064000"/>
            <a:ext cx="2176959"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28" name="m_t3_glyph"/>
          <p:cNvSpPr/>
          <p:nvPr/>
        </p:nvSpPr>
        <p:spPr>
          <a:xfrm>
            <a:off x="6480721" y="41148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29" name="m_t3_txt"/>
          <p:cNvSpPr txBox="1"/>
          <p:nvPr/>
        </p:nvSpPr>
        <p:spPr>
          <a:xfrm>
            <a:off x="6734721" y="4064000"/>
            <a:ext cx="1745159"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in development</a:t>
            </a:r>
            <a:endParaRPr lang="en-US" sz="1200" dirty="0"/>
          </a:p>
        </p:txBody>
      </p:sp>
      <p:sp>
        <p:nvSpPr>
          <p:cNvPr id="30" name="m_seg3"/>
          <p:cNvSpPr/>
          <p:nvPr/>
        </p:nvSpPr>
        <p:spPr>
          <a:xfrm>
            <a:off x="6223000" y="4527550"/>
            <a:ext cx="2489200" cy="38100"/>
          </a:xfrm>
          <a:prstGeom prst="roundRect">
            <a:avLst>
              <a:gd name="adj" fmla="val 50000"/>
            </a:avLst>
          </a:prstGeom>
          <a:solidFill>
            <a:srgbClr val="F2B134">
              <a:alpha val="85000"/>
            </a:srgbClr>
          </a:solidFill>
          <a:ln>
            <a:noFill/>
          </a:ln>
          <a:effectLst/>
        </p:spPr>
        <p:txBody>
          <a:bodyPr rtlCol="0" anchor="ctr"/>
          <a:lstStyle/>
          <a:p>
            <a:pPr algn="ctr"/>
          </a:p>
        </p:txBody>
      </p:sp>
      <p:sp>
        <p:nvSpPr>
          <p:cNvPr id="31" name="m_g4"/>
          <p:cNvSpPr/>
          <p:nvPr/>
        </p:nvSpPr>
        <p:spPr>
          <a:xfrm>
            <a:off x="9880844" y="2019300"/>
            <a:ext cx="659911" cy="762000"/>
          </a:xfrm>
          <a:custGeom>
            <a:avLst/>
            <a:gdLst/>
            <a:ahLst/>
            <a:cxnLst/>
            <a:rect l="0" t="0" r="r" b="b"/>
            <a:pathLst>
              <a:path w="659911" h="762000" fill="none">
                <a:moveTo>
                  <a:pt x="329956" y="0"/>
                </a:moveTo>
                <a:lnTo>
                  <a:pt x="659911" y="190500"/>
                </a:lnTo>
                <a:lnTo>
                  <a:pt x="659911" y="571500"/>
                </a:lnTo>
                <a:lnTo>
                  <a:pt x="329956" y="762000"/>
                </a:lnTo>
                <a:lnTo>
                  <a:pt x="0" y="571500"/>
                </a:lnTo>
                <a:lnTo>
                  <a:pt x="0" y="190500"/>
                </a:lnTo>
                <a:close/>
              </a:path>
            </a:pathLst>
          </a:custGeom>
          <a:noFill/>
          <a:ln w="31750" cap="rnd">
            <a:solidFill>
              <a:srgbClr val="F2B134"/>
            </a:solidFill>
            <a:custDash>
              <a:ds d="240000" sp="140000"/>
            </a:custDash>
            <a:round/>
          </a:ln>
          <a:effectLst/>
        </p:spPr>
        <p:txBody>
          <a:bodyPr rtlCol="0" anchor="ctr"/>
          <a:lstStyle/>
          <a:p>
            <a:pPr algn="ctr"/>
          </a:p>
        </p:txBody>
      </p:sp>
      <p:sp>
        <p:nvSpPr>
          <p:cNvPr id="33" name="m_words4"/>
          <p:cNvSpPr txBox="1"/>
          <p:nvPr/>
        </p:nvSpPr>
        <p:spPr>
          <a:xfrm>
            <a:off x="8839200" y="3378200"/>
            <a:ext cx="2743200" cy="279400"/>
          </a:xfrm>
          <a:prstGeom prst="rect">
            <a:avLst/>
          </a:prstGeom>
          <a:noFill/>
        </p:spPr>
        <p:txBody>
          <a:bodyPr wrap="none" lIns="0" tIns="0" rIns="0" bIns="0" anchor="t" rtlCol="0">
            <a:noAutofit/>
          </a:bodyPr>
          <a:lstStyle/>
          <a:p>
            <a:pPr algn="ctr">
              <a:lnSpc>
                <a:spcPts val="1900"/>
              </a:lnSpc>
              <a:spcBef>
                <a:spcPts val="0"/>
              </a:spcBef>
              <a:spcAft>
                <a:spcPts val="0"/>
              </a:spcAft>
              <a:buNone/>
            </a:pPr>
            <a:r>
              <a:rPr lang="en-US" sz="1600" b="0" i="0" dirty="0">
                <a:solidFill>
                  <a:srgbClr val="EDEFF2"/>
                </a:solidFill>
                <a:latin typeface="Segoe UI"/>
                <a:cs typeface="Segoe UI"/>
              </a:rPr>
              <a:t>governed action</a:t>
            </a:r>
            <a:endParaRPr lang="en-US" sz="1600" dirty="0"/>
          </a:p>
        </p:txBody>
      </p:sp>
      <p:sp>
        <p:nvSpPr>
          <p:cNvPr id="34" name="m_q4"/>
          <p:cNvSpPr txBox="1"/>
          <p:nvPr/>
        </p:nvSpPr>
        <p:spPr>
          <a:xfrm>
            <a:off x="8839200" y="3708400"/>
            <a:ext cx="2743200" cy="254000"/>
          </a:xfrm>
          <a:prstGeom prst="rect">
            <a:avLst/>
          </a:prstGeom>
          <a:noFill/>
        </p:spPr>
        <p:txBody>
          <a:bodyPr wrap="none" lIns="0" tIns="0" rIns="0" bIns="0" anchor="t" rtlCol="0">
            <a:noAutofit/>
          </a:bodyPr>
          <a:lstStyle/>
          <a:p>
            <a:pPr algn="ctr">
              <a:lnSpc>
                <a:spcPts val="1700"/>
              </a:lnSpc>
              <a:spcBef>
                <a:spcPts val="0"/>
              </a:spcBef>
              <a:spcAft>
                <a:spcPts val="0"/>
              </a:spcAft>
              <a:buNone/>
            </a:pPr>
            <a:r>
              <a:rPr lang="en-US" sz="1400" b="0" i="0" dirty="0">
                <a:solidFill>
                  <a:srgbClr val="8FA3B8"/>
                </a:solidFill>
                <a:latin typeface="Segoe UI"/>
                <a:cs typeface="Segoe UI"/>
              </a:rPr>
              <a:t>How do we act, safely?</a:t>
            </a:r>
            <a:endParaRPr lang="en-US" sz="1400" dirty="0"/>
          </a:p>
        </p:txBody>
      </p:sp>
      <p:sp>
        <p:nvSpPr>
          <p:cNvPr id="35" name="m_t4_pill"/>
          <p:cNvSpPr/>
          <p:nvPr/>
        </p:nvSpPr>
        <p:spPr>
          <a:xfrm>
            <a:off x="9325719" y="4064000"/>
            <a:ext cx="177016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6" name="m_t4_glyph"/>
          <p:cNvSpPr/>
          <p:nvPr/>
        </p:nvSpPr>
        <p:spPr>
          <a:xfrm>
            <a:off x="9427319" y="41148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37" name="m_t4_txt"/>
          <p:cNvSpPr txBox="1"/>
          <p:nvPr/>
        </p:nvSpPr>
        <p:spPr>
          <a:xfrm>
            <a:off x="9681319" y="4064000"/>
            <a:ext cx="133836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proposed</a:t>
            </a:r>
            <a:endParaRPr lang="en-US" sz="1200" dirty="0"/>
          </a:p>
        </p:txBody>
      </p:sp>
      <p:sp>
        <p:nvSpPr>
          <p:cNvPr id="38" name="m_seg4"/>
          <p:cNvSpPr/>
          <p:nvPr/>
        </p:nvSpPr>
        <p:spPr>
          <a:xfrm>
            <a:off x="8966200" y="4527550"/>
            <a:ext cx="2489200" cy="38100"/>
          </a:xfrm>
          <a:prstGeom prst="roundRect">
            <a:avLst>
              <a:gd name="adj" fmla="val 50000"/>
            </a:avLst>
          </a:prstGeom>
          <a:solidFill>
            <a:srgbClr val="F2B134">
              <a:alpha val="85000"/>
            </a:srgbClr>
          </a:solidFill>
          <a:ln>
            <a:noFill/>
          </a:ln>
          <a:effectLst/>
        </p:spPr>
        <p:txBody>
          <a:bodyPr rtlCol="0" anchor="ctr"/>
          <a:lstStyle/>
          <a:p>
            <a:pPr algn="ctr"/>
          </a:p>
        </p:txBody>
      </p:sp>
      <p:sp>
        <p:nvSpPr>
          <p:cNvPr id="39" name="m_b1"/>
          <p:cNvSpPr txBox="1"/>
          <p:nvPr/>
        </p:nvSpPr>
        <p:spPr>
          <a:xfrm>
            <a:off x="762000" y="1346200"/>
            <a:ext cx="3886200" cy="228600"/>
          </a:xfrm>
          <a:prstGeom prst="rect">
            <a:avLst/>
          </a:prstGeom>
          <a:noFill/>
        </p:spPr>
        <p:txBody>
          <a:bodyPr wrap="none" lIns="0" tIns="0" rIns="0" bIns="0" anchor="t" rtlCol="0">
            <a:noAutofit/>
          </a:bodyPr>
          <a:lstStyle/>
          <a:p>
            <a:pPr algn="ctr">
              <a:lnSpc>
                <a:spcPts val="1450"/>
              </a:lnSpc>
              <a:spcBef>
                <a:spcPts val="0"/>
              </a:spcBef>
              <a:spcAft>
                <a:spcPts val="0"/>
              </a:spcAft>
              <a:buNone/>
            </a:pPr>
            <a:r>
              <a:rPr lang="en-US" sz="1200" b="0" i="0" dirty="0" cap="all" spc="120">
                <a:solidFill>
                  <a:srgbClr val="5CCBF0"/>
                </a:solidFill>
                <a:latin typeface="Segoe UI Semibold"/>
                <a:cs typeface="Segoe UI Semibold"/>
              </a:rPr>
              <a:t>WHERE WE ARE</a:t>
            </a:r>
            <a:endParaRPr lang="en-US" sz="1200" dirty="0"/>
          </a:p>
        </p:txBody>
      </p:sp>
      <p:sp>
        <p:nvSpPr>
          <p:cNvPr id="40" name="m_bl1"/>
          <p:cNvSpPr/>
          <p:nvPr/>
        </p:nvSpPr>
        <p:spPr>
          <a:xfrm>
            <a:off x="762000" y="1663700"/>
            <a:ext cx="3886200" cy="88900"/>
          </a:xfrm>
          <a:custGeom>
            <a:avLst/>
            <a:gdLst/>
            <a:ahLst/>
            <a:cxnLst/>
            <a:rect l="0" t="0" r="r" b="b"/>
            <a:pathLst>
              <a:path w="3886200" h="88900" fill="none">
                <a:moveTo>
                  <a:pt x="0" y="88900"/>
                </a:moveTo>
                <a:lnTo>
                  <a:pt x="0" y="0"/>
                </a:lnTo>
                <a:lnTo>
                  <a:pt x="3886200" y="0"/>
                </a:lnTo>
                <a:lnTo>
                  <a:pt x="3886200" y="88900"/>
                </a:lnTo>
              </a:path>
            </a:pathLst>
          </a:custGeom>
          <a:noFill/>
          <a:ln w="19050" cap="rnd">
            <a:solidFill>
              <a:srgbClr val="5CCBF0"/>
            </a:solidFill>
            <a:round/>
          </a:ln>
          <a:effectLst/>
        </p:spPr>
        <p:txBody>
          <a:bodyPr rtlCol="0" anchor="ctr"/>
          <a:lstStyle/>
          <a:p>
            <a:pPr algn="ctr"/>
          </a:p>
        </p:txBody>
      </p:sp>
      <p:sp>
        <p:nvSpPr>
          <p:cNvPr id="41" name="m_b2"/>
          <p:cNvSpPr txBox="1"/>
          <p:nvPr/>
        </p:nvSpPr>
        <p:spPr>
          <a:xfrm>
            <a:off x="4800600" y="1346200"/>
            <a:ext cx="2590800" cy="228600"/>
          </a:xfrm>
          <a:prstGeom prst="rect">
            <a:avLst/>
          </a:prstGeom>
          <a:noFill/>
        </p:spPr>
        <p:txBody>
          <a:bodyPr wrap="none" lIns="0" tIns="0" rIns="0" bIns="0" anchor="t" rtlCol="0">
            <a:noAutofit/>
          </a:bodyPr>
          <a:lstStyle/>
          <a:p>
            <a:pPr algn="ctr">
              <a:lnSpc>
                <a:spcPts val="1450"/>
              </a:lnSpc>
              <a:spcBef>
                <a:spcPts val="0"/>
              </a:spcBef>
              <a:spcAft>
                <a:spcPts val="0"/>
              </a:spcAft>
              <a:buNone/>
            </a:pPr>
            <a:r>
              <a:rPr lang="en-US" sz="1200" b="0" i="0" dirty="0" cap="all" spc="120">
                <a:solidFill>
                  <a:srgbClr val="5CCBF0"/>
                </a:solidFill>
                <a:latin typeface="Segoe UI Semibold"/>
                <a:cs typeface="Segoe UI Semibold"/>
              </a:rPr>
              <a:t>WHAT WE ARE WORKING ON</a:t>
            </a:r>
            <a:endParaRPr lang="en-US" sz="1200" dirty="0"/>
          </a:p>
        </p:txBody>
      </p:sp>
      <p:sp>
        <p:nvSpPr>
          <p:cNvPr id="42" name="m_bl2"/>
          <p:cNvSpPr/>
          <p:nvPr/>
        </p:nvSpPr>
        <p:spPr>
          <a:xfrm>
            <a:off x="4800600" y="1663700"/>
            <a:ext cx="2590800" cy="88900"/>
          </a:xfrm>
          <a:custGeom>
            <a:avLst/>
            <a:gdLst/>
            <a:ahLst/>
            <a:cxnLst/>
            <a:rect l="0" t="0" r="r" b="b"/>
            <a:pathLst>
              <a:path w="2590800" h="88900" fill="none">
                <a:moveTo>
                  <a:pt x="0" y="88900"/>
                </a:moveTo>
                <a:lnTo>
                  <a:pt x="0" y="0"/>
                </a:lnTo>
                <a:lnTo>
                  <a:pt x="2590800" y="0"/>
                </a:lnTo>
                <a:lnTo>
                  <a:pt x="2590800" y="88900"/>
                </a:lnTo>
              </a:path>
            </a:pathLst>
          </a:custGeom>
          <a:noFill/>
          <a:ln w="19050" cap="rnd">
            <a:solidFill>
              <a:srgbClr val="5CCBF0"/>
            </a:solidFill>
            <a:round/>
          </a:ln>
          <a:effectLst/>
        </p:spPr>
        <p:txBody>
          <a:bodyPr rtlCol="0" anchor="ctr"/>
          <a:lstStyle/>
          <a:p>
            <a:pPr algn="ctr"/>
          </a:p>
        </p:txBody>
      </p:sp>
      <p:sp>
        <p:nvSpPr>
          <p:cNvPr id="43" name="m_b3"/>
          <p:cNvSpPr txBox="1"/>
          <p:nvPr/>
        </p:nvSpPr>
        <p:spPr>
          <a:xfrm>
            <a:off x="7543800" y="1346200"/>
            <a:ext cx="3886200" cy="228600"/>
          </a:xfrm>
          <a:prstGeom prst="rect">
            <a:avLst/>
          </a:prstGeom>
          <a:noFill/>
        </p:spPr>
        <p:txBody>
          <a:bodyPr wrap="none" lIns="0" tIns="0" rIns="0" bIns="0" anchor="t" rtlCol="0">
            <a:noAutofit/>
          </a:bodyPr>
          <a:lstStyle/>
          <a:p>
            <a:pPr algn="ctr">
              <a:lnSpc>
                <a:spcPts val="1450"/>
              </a:lnSpc>
              <a:spcBef>
                <a:spcPts val="0"/>
              </a:spcBef>
              <a:spcAft>
                <a:spcPts val="0"/>
              </a:spcAft>
              <a:buNone/>
            </a:pPr>
            <a:r>
              <a:rPr lang="en-US" sz="1200" b="0" i="0" dirty="0" cap="all" spc="120">
                <a:solidFill>
                  <a:srgbClr val="F2B134"/>
                </a:solidFill>
                <a:latin typeface="Segoe UI Semibold"/>
                <a:cs typeface="Segoe UI Semibold"/>
              </a:rPr>
              <a:t>WHERE WE WANT TO GO</a:t>
            </a:r>
            <a:endParaRPr lang="en-US" sz="1200" dirty="0"/>
          </a:p>
        </p:txBody>
      </p:sp>
      <p:sp>
        <p:nvSpPr>
          <p:cNvPr id="44" name="m_bl3"/>
          <p:cNvSpPr/>
          <p:nvPr/>
        </p:nvSpPr>
        <p:spPr>
          <a:xfrm>
            <a:off x="7543800" y="1663700"/>
            <a:ext cx="3886200" cy="88900"/>
          </a:xfrm>
          <a:custGeom>
            <a:avLst/>
            <a:gdLst/>
            <a:ahLst/>
            <a:cxnLst/>
            <a:rect l="0" t="0" r="r" b="b"/>
            <a:pathLst>
              <a:path w="3886200" h="88900" fill="none">
                <a:moveTo>
                  <a:pt x="0" y="88900"/>
                </a:moveTo>
                <a:lnTo>
                  <a:pt x="0" y="0"/>
                </a:lnTo>
                <a:lnTo>
                  <a:pt x="3886200" y="0"/>
                </a:lnTo>
                <a:lnTo>
                  <a:pt x="3886200" y="88900"/>
                </a:lnTo>
              </a:path>
            </a:pathLst>
          </a:custGeom>
          <a:noFill/>
          <a:ln w="19050" cap="rnd">
            <a:solidFill>
              <a:srgbClr val="F2B134"/>
            </a:solidFill>
            <a:custDash>
              <a:ds d="266667" sp="200000"/>
            </a:custDash>
            <a:round/>
          </a:ln>
          <a:effectLst/>
        </p:spPr>
        <p:txBody>
          <a:bodyPr rtlCol="0" anchor="ctr"/>
          <a:lstStyle/>
          <a:p>
            <a:pPr algn="ctr"/>
          </a:p>
        </p:txBody>
      </p:sp>
      <p:sp>
        <p:nvSpPr>
          <p:cNvPr id="45" name="m_people"/>
          <p:cNvSpPr txBox="1"/>
          <p:nvPr/>
        </p:nvSpPr>
        <p:spPr>
          <a:xfrm>
            <a:off x="609600" y="4889500"/>
            <a:ext cx="10972800" cy="355600"/>
          </a:xfrm>
          <a:prstGeom prst="rect">
            <a:avLst/>
          </a:prstGeom>
          <a:noFill/>
        </p:spPr>
        <p:txBody>
          <a:bodyPr wrap="none" lIns="0" tIns="0" rIns="0" bIns="0" anchor="t" rtlCol="0">
            <a:noAutofit/>
          </a:bodyPr>
          <a:lstStyle/>
          <a:p>
            <a:pPr algn="ctr">
              <a:lnSpc>
                <a:spcPts val="2400"/>
              </a:lnSpc>
              <a:spcBef>
                <a:spcPts val="0"/>
              </a:spcBef>
              <a:spcAft>
                <a:spcPts val="0"/>
              </a:spcAft>
              <a:buNone/>
            </a:pPr>
            <a:r>
              <a:rPr lang="en-US" sz="2000" b="0" i="0" dirty="0">
                <a:solidFill>
                  <a:srgbClr val="FFFFFF"/>
                </a:solidFill>
                <a:latin typeface="Segoe UI Semibold"/>
                <a:cs typeface="Segoe UI Semibold"/>
              </a:rPr>
              <a:t>People decide, at every step.</a:t>
            </a:r>
            <a:endParaRPr lang="en-US" sz="2000" dirty="0"/>
          </a:p>
        </p:txBody>
      </p:sp>
      <p:sp>
        <p:nvSpPr>
          <p:cNvPr id="46" name="m_marks"/>
          <p:cNvSpPr txBox="1"/>
          <p:nvPr/>
        </p:nvSpPr>
        <p:spPr>
          <a:xfrm>
            <a:off x="609600" y="5372100"/>
            <a:ext cx="10972800" cy="254000"/>
          </a:xfrm>
          <a:prstGeom prst="rect">
            <a:avLst/>
          </a:prstGeom>
          <a:noFill/>
        </p:spPr>
        <p:txBody>
          <a:bodyPr wrap="none" lIns="0" tIns="0" rIns="0" bIns="0" anchor="t" rtlCol="0">
            <a:noAutofit/>
          </a:bodyPr>
          <a:lstStyle/>
          <a:p>
            <a:pPr algn="ctr">
              <a:lnSpc>
                <a:spcPts val="1550"/>
              </a:lnSpc>
              <a:spcBef>
                <a:spcPts val="0"/>
              </a:spcBef>
              <a:spcAft>
                <a:spcPts val="0"/>
              </a:spcAft>
              <a:buNone/>
            </a:pPr>
            <a:r>
              <a:rPr lang="en-US" sz="1300" b="0" i="0" dirty="0">
                <a:solidFill>
                  <a:srgbClr val="8FA3B8"/>
                </a:solidFill>
                <a:latin typeface="Segoe UI"/>
                <a:cs typeface="Segoe UI"/>
              </a:rPr>
              <a:t>Solid, half or dashed: every status claim that follows carries one of these marks.</a:t>
            </a:r>
            <a:endParaRPr lang="en-US" sz="1300" dirty="0"/>
          </a:p>
        </p:txBody>
      </p:sp>
      <p:sp>
        <p:nvSpPr>
          <p:cNvPr id="8" name="!!tl_l1"/>
          <p:cNvSpPr txBox="1"/>
          <p:nvPr/>
        </p:nvSpPr>
        <p:spPr>
          <a:xfrm>
            <a:off x="609600" y="2933700"/>
            <a:ext cx="2743200" cy="406400"/>
          </a:xfrm>
          <a:prstGeom prst="rect">
            <a:avLst/>
          </a:prstGeom>
          <a:noFill/>
        </p:spPr>
        <p:txBody>
          <a:bodyPr wrap="none" lIns="0" tIns="0" rIns="0" bIns="0" anchor="t" rtlCol="0">
            <a:noAutofit/>
          </a:bodyPr>
          <a:lstStyle/>
          <a:p>
            <a:pPr algn="ctr">
              <a:lnSpc>
                <a:spcPts val="2900"/>
              </a:lnSpc>
              <a:spcBef>
                <a:spcPts val="0"/>
              </a:spcBef>
              <a:spcAft>
                <a:spcPts val="0"/>
              </a:spcAft>
              <a:buNone/>
            </a:pPr>
            <a:r>
              <a:rPr lang="en-US" sz="2400" b="0" i="0" dirty="0" cap="all" spc="144">
                <a:solidFill>
                  <a:srgbClr val="FFFFFF"/>
                </a:solidFill>
                <a:latin typeface="Segoe UI Semibold"/>
                <a:cs typeface="Segoe UI Semibold"/>
              </a:rPr>
              <a:t>DESCRIBE</a:t>
            </a:r>
            <a:endParaRPr lang="en-US" sz="2400" dirty="0"/>
          </a:p>
        </p:txBody>
      </p:sp>
      <p:sp>
        <p:nvSpPr>
          <p:cNvPr id="16" name="!!tl_l2"/>
          <p:cNvSpPr txBox="1"/>
          <p:nvPr/>
        </p:nvSpPr>
        <p:spPr>
          <a:xfrm>
            <a:off x="3352800" y="2933700"/>
            <a:ext cx="2743200" cy="406400"/>
          </a:xfrm>
          <a:prstGeom prst="rect">
            <a:avLst/>
          </a:prstGeom>
          <a:noFill/>
        </p:spPr>
        <p:txBody>
          <a:bodyPr wrap="none" lIns="0" tIns="0" rIns="0" bIns="0" anchor="t" rtlCol="0">
            <a:noAutofit/>
          </a:bodyPr>
          <a:lstStyle/>
          <a:p>
            <a:pPr algn="ctr">
              <a:lnSpc>
                <a:spcPts val="2900"/>
              </a:lnSpc>
              <a:spcBef>
                <a:spcPts val="0"/>
              </a:spcBef>
              <a:spcAft>
                <a:spcPts val="0"/>
              </a:spcAft>
              <a:buNone/>
            </a:pPr>
            <a:r>
              <a:rPr lang="en-US" sz="2400" b="0" i="0" dirty="0" cap="all" spc="144">
                <a:solidFill>
                  <a:srgbClr val="FFFFFF"/>
                </a:solidFill>
                <a:latin typeface="Segoe UI Semibold"/>
                <a:cs typeface="Segoe UI Semibold"/>
              </a:rPr>
              <a:t>EXPLAIN</a:t>
            </a:r>
            <a:endParaRPr lang="en-US" sz="2400" dirty="0"/>
          </a:p>
        </p:txBody>
      </p:sp>
      <p:sp>
        <p:nvSpPr>
          <p:cNvPr id="24" name="!!tl_l3"/>
          <p:cNvSpPr txBox="1"/>
          <p:nvPr/>
        </p:nvSpPr>
        <p:spPr>
          <a:xfrm>
            <a:off x="6096000" y="2933700"/>
            <a:ext cx="2743200" cy="406400"/>
          </a:xfrm>
          <a:prstGeom prst="rect">
            <a:avLst/>
          </a:prstGeom>
          <a:noFill/>
        </p:spPr>
        <p:txBody>
          <a:bodyPr wrap="none" lIns="0" tIns="0" rIns="0" bIns="0" anchor="t" rtlCol="0">
            <a:noAutofit/>
          </a:bodyPr>
          <a:lstStyle/>
          <a:p>
            <a:pPr algn="ctr">
              <a:lnSpc>
                <a:spcPts val="2900"/>
              </a:lnSpc>
              <a:spcBef>
                <a:spcPts val="0"/>
              </a:spcBef>
              <a:spcAft>
                <a:spcPts val="0"/>
              </a:spcAft>
              <a:buNone/>
            </a:pPr>
            <a:r>
              <a:rPr lang="en-US" sz="2400" b="0" i="0" dirty="0" cap="all" spc="144">
                <a:solidFill>
                  <a:srgbClr val="FFFFFF"/>
                </a:solidFill>
                <a:latin typeface="Segoe UI Semibold"/>
                <a:cs typeface="Segoe UI Semibold"/>
              </a:rPr>
              <a:t>RECOMMEND</a:t>
            </a:r>
            <a:endParaRPr lang="en-US" sz="2400" dirty="0"/>
          </a:p>
        </p:txBody>
      </p:sp>
      <p:sp>
        <p:nvSpPr>
          <p:cNvPr id="32" name="!!tl_l4"/>
          <p:cNvSpPr txBox="1"/>
          <p:nvPr/>
        </p:nvSpPr>
        <p:spPr>
          <a:xfrm>
            <a:off x="8839200" y="2933700"/>
            <a:ext cx="2743200" cy="406400"/>
          </a:xfrm>
          <a:prstGeom prst="rect">
            <a:avLst/>
          </a:prstGeom>
          <a:noFill/>
        </p:spPr>
        <p:txBody>
          <a:bodyPr wrap="none" lIns="0" tIns="0" rIns="0" bIns="0" anchor="t" rtlCol="0">
            <a:noAutofit/>
          </a:bodyPr>
          <a:lstStyle/>
          <a:p>
            <a:pPr algn="ctr">
              <a:lnSpc>
                <a:spcPts val="2900"/>
              </a:lnSpc>
              <a:spcBef>
                <a:spcPts val="0"/>
              </a:spcBef>
              <a:spcAft>
                <a:spcPts val="0"/>
              </a:spcAft>
              <a:buNone/>
            </a:pPr>
            <a:r>
              <a:rPr lang="en-US" sz="2400" b="0" i="0" dirty="0" cap="all" spc="144">
                <a:solidFill>
                  <a:srgbClr val="FFFFFF"/>
                </a:solidFill>
                <a:latin typeface="Segoe UI Semibold"/>
                <a:cs typeface="Segoe UI Semibold"/>
              </a:rPr>
              <a:t>EXECUTE</a:t>
            </a:r>
            <a:endParaRPr lang="en-US" sz="2400" dirty="0"/>
          </a:p>
        </p:txBody>
      </p:sp>
      <p:sp>
        <p:nvSpPr>
          <p:cNvPr id="47" name="!!tl_track"/>
          <p:cNvSpPr/>
          <p:nvPr/>
        </p:nvSpPr>
        <p:spPr>
          <a:xfrm>
            <a:off x="609600" y="4546600"/>
            <a:ext cx="10972800" cy="3175"/>
          </a:xfrm>
          <a:custGeom>
            <a:avLst/>
            <a:gdLst/>
            <a:ahLst/>
            <a:cxnLst/>
            <a:rect l="0" t="0" r="r" b="b"/>
            <a:pathLst>
              <a:path w="10972800" h="3175" fill="none">
                <a:moveTo>
                  <a:pt x="0" y="0"/>
                </a:moveTo>
                <a:lnTo>
                  <a:pt x="10972800" y="0"/>
                </a:lnTo>
              </a:path>
            </a:pathLst>
          </a:custGeom>
          <a:noFill/>
          <a:ln w="25400" cap="rnd">
            <a:solidFill>
              <a:srgbClr val="8FA3B8">
                <a:alpha val="60000"/>
              </a:srgbClr>
            </a:solidFill>
            <a:round/>
          </a:ln>
          <a:effectLst/>
        </p:spPr>
        <p:txBody>
          <a:bodyPr rtlCol="0" anchor="ctr"/>
          <a:lstStyle/>
          <a:p>
            <a:pPr algn="ctr"/>
          </a:p>
        </p:txBody>
      </p:sp>
      <p:sp>
        <p:nvSpPr>
          <p:cNvPr id="48" name="!!tl_tick1"/>
          <p:cNvSpPr/>
          <p:nvPr/>
        </p:nvSpPr>
        <p:spPr>
          <a:xfrm>
            <a:off x="3352800" y="44831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49" name="!!tl_tick2"/>
          <p:cNvSpPr/>
          <p:nvPr/>
        </p:nvSpPr>
        <p:spPr>
          <a:xfrm>
            <a:off x="6096000" y="44831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0" name="!!tl_tick3"/>
          <p:cNvSpPr/>
          <p:nvPr/>
        </p:nvSpPr>
        <p:spPr>
          <a:xfrm>
            <a:off x="8839200" y="44831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1" name="!!tl_c01_m"/>
          <p:cNvSpPr/>
          <p:nvPr/>
        </p:nvSpPr>
        <p:spPr>
          <a:xfrm>
            <a:off x="577850" y="4514850"/>
            <a:ext cx="63500" cy="63500"/>
          </a:xfrm>
          <a:prstGeom prst="ellipse">
            <a:avLst/>
          </a:prstGeom>
          <a:solidFill>
            <a:srgbClr val="5CCBF0">
              <a:alpha val="0"/>
            </a:srgbClr>
          </a:solidFill>
          <a:ln>
            <a:noFill/>
          </a:ln>
          <a:effectLst/>
        </p:spPr>
        <p:txBody>
          <a:bodyPr rtlCol="0" anchor="ctr"/>
          <a:lstStyle/>
          <a:p>
            <a:pPr algn="ctr"/>
          </a:p>
        </p:txBody>
      </p:sp>
      <p:sp>
        <p:nvSpPr>
          <p:cNvPr id="52" name="!!tl_c02_m"/>
          <p:cNvSpPr/>
          <p:nvPr/>
        </p:nvSpPr>
        <p:spPr>
          <a:xfrm>
            <a:off x="2440517" y="4514850"/>
            <a:ext cx="63500" cy="63500"/>
          </a:xfrm>
          <a:prstGeom prst="ellipse">
            <a:avLst/>
          </a:prstGeom>
          <a:solidFill>
            <a:srgbClr val="5CCBF0">
              <a:alpha val="0"/>
            </a:srgbClr>
          </a:solidFill>
          <a:ln>
            <a:noFill/>
          </a:ln>
          <a:effectLst/>
        </p:spPr>
        <p:txBody>
          <a:bodyPr rtlCol="0" anchor="ctr"/>
          <a:lstStyle/>
          <a:p>
            <a:pPr algn="ctr"/>
          </a:p>
        </p:txBody>
      </p:sp>
      <p:sp>
        <p:nvSpPr>
          <p:cNvPr id="53" name="!!tl_c03_m"/>
          <p:cNvSpPr/>
          <p:nvPr/>
        </p:nvSpPr>
        <p:spPr>
          <a:xfrm>
            <a:off x="3321050" y="4514850"/>
            <a:ext cx="63500" cy="63500"/>
          </a:xfrm>
          <a:prstGeom prst="ellipse">
            <a:avLst/>
          </a:prstGeom>
          <a:solidFill>
            <a:srgbClr val="5CCBF0">
              <a:alpha val="0"/>
            </a:srgbClr>
          </a:solidFill>
          <a:ln>
            <a:noFill/>
          </a:ln>
          <a:effectLst/>
        </p:spPr>
        <p:txBody>
          <a:bodyPr rtlCol="0" anchor="ctr"/>
          <a:lstStyle/>
          <a:p>
            <a:pPr algn="ctr"/>
          </a:p>
        </p:txBody>
      </p:sp>
      <p:sp>
        <p:nvSpPr>
          <p:cNvPr id="54" name="!!tl_c04_m"/>
          <p:cNvSpPr/>
          <p:nvPr/>
        </p:nvSpPr>
        <p:spPr>
          <a:xfrm>
            <a:off x="3810907" y="4514850"/>
            <a:ext cx="63500" cy="63500"/>
          </a:xfrm>
          <a:prstGeom prst="ellipse">
            <a:avLst/>
          </a:prstGeom>
          <a:solidFill>
            <a:srgbClr val="5CCBF0">
              <a:alpha val="0"/>
            </a:srgbClr>
          </a:solidFill>
          <a:ln>
            <a:noFill/>
          </a:ln>
          <a:effectLst/>
        </p:spPr>
        <p:txBody>
          <a:bodyPr rtlCol="0" anchor="ctr"/>
          <a:lstStyle/>
          <a:p>
            <a:pPr algn="ctr"/>
          </a:p>
        </p:txBody>
      </p:sp>
      <p:sp>
        <p:nvSpPr>
          <p:cNvPr id="55" name="!!tl_c05_m"/>
          <p:cNvSpPr/>
          <p:nvPr/>
        </p:nvSpPr>
        <p:spPr>
          <a:xfrm>
            <a:off x="4827361" y="4514850"/>
            <a:ext cx="63500" cy="63500"/>
          </a:xfrm>
          <a:prstGeom prst="ellipse">
            <a:avLst/>
          </a:prstGeom>
          <a:solidFill>
            <a:srgbClr val="5CCBF0">
              <a:alpha val="0"/>
            </a:srgbClr>
          </a:solidFill>
          <a:ln>
            <a:noFill/>
          </a:ln>
          <a:effectLst/>
        </p:spPr>
        <p:txBody>
          <a:bodyPr rtlCol="0" anchor="ctr"/>
          <a:lstStyle/>
          <a:p>
            <a:pPr algn="ctr"/>
          </a:p>
        </p:txBody>
      </p:sp>
      <p:sp>
        <p:nvSpPr>
          <p:cNvPr id="56" name="!!tl_c06_m"/>
          <p:cNvSpPr/>
          <p:nvPr/>
        </p:nvSpPr>
        <p:spPr>
          <a:xfrm>
            <a:off x="5292725" y="4514850"/>
            <a:ext cx="63500" cy="63500"/>
          </a:xfrm>
          <a:prstGeom prst="ellipse">
            <a:avLst/>
          </a:prstGeom>
          <a:solidFill>
            <a:srgbClr val="5CCBF0">
              <a:alpha val="0"/>
            </a:srgbClr>
          </a:solidFill>
          <a:ln>
            <a:noFill/>
          </a:ln>
          <a:effectLst/>
        </p:spPr>
        <p:txBody>
          <a:bodyPr rtlCol="0" anchor="ctr"/>
          <a:lstStyle/>
          <a:p>
            <a:pPr algn="ctr"/>
          </a:p>
        </p:txBody>
      </p:sp>
      <p:sp>
        <p:nvSpPr>
          <p:cNvPr id="57" name="!!tl_c07_m"/>
          <p:cNvSpPr/>
          <p:nvPr/>
        </p:nvSpPr>
        <p:spPr>
          <a:xfrm>
            <a:off x="6064250" y="4514850"/>
            <a:ext cx="63500" cy="63500"/>
          </a:xfrm>
          <a:prstGeom prst="ellipse">
            <a:avLst/>
          </a:prstGeom>
          <a:solidFill>
            <a:srgbClr val="5CCBF0">
              <a:alpha val="0"/>
            </a:srgbClr>
          </a:solidFill>
          <a:ln>
            <a:noFill/>
          </a:ln>
          <a:effectLst/>
        </p:spPr>
        <p:txBody>
          <a:bodyPr rtlCol="0" anchor="ctr"/>
          <a:lstStyle/>
          <a:p>
            <a:pPr algn="ctr"/>
          </a:p>
        </p:txBody>
      </p:sp>
      <p:sp>
        <p:nvSpPr>
          <p:cNvPr id="58" name="!!tl_c08_m"/>
          <p:cNvSpPr/>
          <p:nvPr/>
        </p:nvSpPr>
        <p:spPr>
          <a:xfrm>
            <a:off x="7019471" y="4514850"/>
            <a:ext cx="63500" cy="63500"/>
          </a:xfrm>
          <a:prstGeom prst="ellipse">
            <a:avLst/>
          </a:prstGeom>
          <a:solidFill>
            <a:srgbClr val="5CCBF0">
              <a:alpha val="0"/>
            </a:srgbClr>
          </a:solidFill>
          <a:ln>
            <a:noFill/>
          </a:ln>
          <a:effectLst/>
        </p:spPr>
        <p:txBody>
          <a:bodyPr rtlCol="0" anchor="ctr"/>
          <a:lstStyle/>
          <a:p>
            <a:pPr algn="ctr"/>
          </a:p>
        </p:txBody>
      </p:sp>
      <p:sp>
        <p:nvSpPr>
          <p:cNvPr id="59" name="!!tl_c09_m"/>
          <p:cNvSpPr/>
          <p:nvPr/>
        </p:nvSpPr>
        <p:spPr>
          <a:xfrm>
            <a:off x="7974693" y="4514850"/>
            <a:ext cx="63500" cy="63500"/>
          </a:xfrm>
          <a:prstGeom prst="ellipse">
            <a:avLst/>
          </a:prstGeom>
          <a:solidFill>
            <a:srgbClr val="5CCBF0">
              <a:alpha val="0"/>
            </a:srgbClr>
          </a:solidFill>
          <a:ln>
            <a:noFill/>
          </a:ln>
          <a:effectLst/>
        </p:spPr>
        <p:txBody>
          <a:bodyPr rtlCol="0" anchor="ctr"/>
          <a:lstStyle/>
          <a:p>
            <a:pPr algn="ctr"/>
          </a:p>
        </p:txBody>
      </p:sp>
      <p:sp>
        <p:nvSpPr>
          <p:cNvPr id="60" name="!!tl_c10_m"/>
          <p:cNvSpPr/>
          <p:nvPr/>
        </p:nvSpPr>
        <p:spPr>
          <a:xfrm>
            <a:off x="8807450" y="4514850"/>
            <a:ext cx="63500" cy="63500"/>
          </a:xfrm>
          <a:prstGeom prst="ellipse">
            <a:avLst/>
          </a:prstGeom>
          <a:solidFill>
            <a:srgbClr val="5CCBF0">
              <a:alpha val="0"/>
            </a:srgbClr>
          </a:solidFill>
          <a:ln>
            <a:noFill/>
          </a:ln>
          <a:effectLst/>
        </p:spPr>
        <p:txBody>
          <a:bodyPr rtlCol="0" anchor="ctr"/>
          <a:lstStyle/>
          <a:p>
            <a:pPr algn="ctr"/>
          </a:p>
        </p:txBody>
      </p:sp>
      <p:sp>
        <p:nvSpPr>
          <p:cNvPr id="61" name="!!tl_c11_m"/>
          <p:cNvSpPr/>
          <p:nvPr/>
        </p:nvSpPr>
        <p:spPr>
          <a:xfrm>
            <a:off x="9974098" y="4514850"/>
            <a:ext cx="63500" cy="63500"/>
          </a:xfrm>
          <a:prstGeom prst="ellipse">
            <a:avLst/>
          </a:prstGeom>
          <a:solidFill>
            <a:srgbClr val="5CCBF0">
              <a:alpha val="0"/>
            </a:srgbClr>
          </a:solidFill>
          <a:ln>
            <a:noFill/>
          </a:ln>
          <a:effectLst/>
        </p:spPr>
        <p:txBody>
          <a:bodyPr rtlCol="0" anchor="ctr"/>
          <a:lstStyle/>
          <a:p>
            <a:pPr algn="ctr"/>
          </a:p>
        </p:txBody>
      </p:sp>
      <p:sp>
        <p:nvSpPr>
          <p:cNvPr id="62" name="!!tl_dest"/>
          <p:cNvSpPr/>
          <p:nvPr/>
        </p:nvSpPr>
        <p:spPr>
          <a:xfrm>
            <a:off x="11506200" y="4470400"/>
            <a:ext cx="152400" cy="152400"/>
          </a:xfrm>
          <a:prstGeom prst="ellipse">
            <a:avLst/>
          </a:prstGeom>
          <a:noFill/>
          <a:ln w="19050" cap="rnd">
            <a:solidFill>
              <a:srgbClr val="F2B134"/>
            </a:solidFill>
            <a:round/>
          </a:ln>
          <a:effectLst/>
        </p:spPr>
        <p:txBody>
          <a:bodyPr rtlCol="0" anchor="ctr"/>
          <a:lstStyle/>
          <a:p>
            <a:pPr algn="ct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grpId="0">
                                  <p:stCondLst>
                                    <p:cond delay="4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decel="100000"/>
                                        <p:tgtEl>
                                          <p:spTgt spid="7"/>
                                        </p:tgtEl>
                                        <p:attrNameLst>
                                          <p:attrName>ppt_w</p:attrName>
                                        </p:attrNameLst>
                                      </p:cBhvr>
                                      <p:tavLst>
                                        <p:tav tm="0">
                                          <p:val>
                                            <p:strVal val="#ppt_w*0.70"/>
                                          </p:val>
                                        </p:tav>
                                        <p:tav tm="100000">
                                          <p:val>
                                            <p:strVal val="#ppt_w"/>
                                          </p:val>
                                        </p:tav>
                                      </p:tavLst>
                                    </p:anim>
                                    <p:anim calcmode="lin" valueType="num">
                                      <p:cBhvr>
                                        <p:cTn id="8" dur="500" fill="hold" decel="100000"/>
                                        <p:tgtEl>
                                          <p:spTgt spid="7"/>
                                        </p:tgtEl>
                                        <p:attrNameLst>
                                          <p:attrName>ppt_h</p:attrName>
                                        </p:attrNameLst>
                                      </p:cBhvr>
                                      <p:tavLst>
                                        <p:tav tm="0">
                                          <p:val>
                                            <p:strVal val="#ppt_h*0.70"/>
                                          </p:val>
                                        </p:tav>
                                        <p:tav tm="100000">
                                          <p:val>
                                            <p:strVal val="#ppt_h"/>
                                          </p:val>
                                        </p:tav>
                                      </p:tavLst>
                                    </p:anim>
                                    <p:animEffect transition="in" filter="fade">
                                      <p:cBhvr>
                                        <p:cTn id="9" dur="500"/>
                                        <p:tgtEl>
                                          <p:spTgt spid="7"/>
                                        </p:tgtEl>
                                      </p:cBhvr>
                                    </p:animEffect>
                                  </p:childTnLst>
                                </p:cTn>
                              </p:par>
                              <p:par>
                                <p:cTn id="10" presetID="10" presetClass="entr" presetSubtype="0" fill="hold" nodeType="withEffect" grpId="0">
                                  <p:stCondLst>
                                    <p:cond delay="6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grpId="0">
                                  <p:stCondLst>
                                    <p:cond delay="6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grpId="0">
                                  <p:stCondLst>
                                    <p:cond delay="6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grpId="0">
                                  <p:stCondLst>
                                    <p:cond delay="6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grpId="0">
                                  <p:stCondLst>
                                    <p:cond delay="6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nodeType="withEffect" grpId="0">
                                  <p:stCondLst>
                                    <p:cond delay="6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grpId="0">
                                  <p:stCondLst>
                                    <p:cond delay="60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22" presetClass="entr" presetSubtype="8" fill="hold" nodeType="withEffect" grpId="0">
                                  <p:stCondLst>
                                    <p:cond delay="110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par>
                                <p:cTn id="34" presetID="53" presetClass="entr" presetSubtype="16" fill="hold" nodeType="withEffect" grpId="0">
                                  <p:stCondLst>
                                    <p:cond delay="140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decel="100000"/>
                                        <p:tgtEl>
                                          <p:spTgt spid="15"/>
                                        </p:tgtEl>
                                        <p:attrNameLst>
                                          <p:attrName>ppt_w</p:attrName>
                                        </p:attrNameLst>
                                      </p:cBhvr>
                                      <p:tavLst>
                                        <p:tav tm="0">
                                          <p:val>
                                            <p:strVal val="#ppt_w*0.70"/>
                                          </p:val>
                                        </p:tav>
                                        <p:tav tm="100000">
                                          <p:val>
                                            <p:strVal val="#ppt_w"/>
                                          </p:val>
                                        </p:tav>
                                      </p:tavLst>
                                    </p:anim>
                                    <p:anim calcmode="lin" valueType="num">
                                      <p:cBhvr>
                                        <p:cTn id="37" dur="500" fill="hold" decel="100000"/>
                                        <p:tgtEl>
                                          <p:spTgt spid="15"/>
                                        </p:tgtEl>
                                        <p:attrNameLst>
                                          <p:attrName>ppt_h</p:attrName>
                                        </p:attrNameLst>
                                      </p:cBhvr>
                                      <p:tavLst>
                                        <p:tav tm="0">
                                          <p:val>
                                            <p:strVal val="#ppt_h*0.70"/>
                                          </p:val>
                                        </p:tav>
                                        <p:tav tm="100000">
                                          <p:val>
                                            <p:strVal val="#ppt_h"/>
                                          </p:val>
                                        </p:tav>
                                      </p:tavLst>
                                    </p:anim>
                                    <p:animEffect transition="in" filter="fade">
                                      <p:cBhvr>
                                        <p:cTn id="38" dur="500"/>
                                        <p:tgtEl>
                                          <p:spTgt spid="15"/>
                                        </p:tgtEl>
                                      </p:cBhvr>
                                    </p:animEffect>
                                  </p:childTnLst>
                                </p:cTn>
                              </p:par>
                              <p:par>
                                <p:cTn id="39" presetID="10" presetClass="entr" presetSubtype="0" fill="hold" nodeType="withEffect" grpId="0">
                                  <p:stCondLst>
                                    <p:cond delay="16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nodeType="withEffect" grpId="0">
                                  <p:stCondLst>
                                    <p:cond delay="16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grpId="0">
                                  <p:stCondLst>
                                    <p:cond delay="16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nodeType="withEffect" grpId="0">
                                  <p:stCondLst>
                                    <p:cond delay="16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nodeType="withEffect" grpId="0">
                                  <p:stCondLst>
                                    <p:cond delay="16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nodeType="withEffect" grpId="0">
                                  <p:stCondLst>
                                    <p:cond delay="16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nodeType="withEffect" grpId="0">
                                  <p:stCondLst>
                                    <p:cond delay="160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22" presetClass="entr" presetSubtype="8" fill="hold" nodeType="withEffect" grpId="0">
                                  <p:stCondLst>
                                    <p:cond delay="220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500"/>
                                        <p:tgtEl>
                                          <p:spTgt spid="5"/>
                                        </p:tgtEl>
                                      </p:cBhvr>
                                    </p:animEffect>
                                  </p:childTnLst>
                                </p:cTn>
                              </p:par>
                              <p:par>
                                <p:cTn id="63" presetID="53" presetClass="entr" presetSubtype="16" fill="hold" nodeType="withEffect" grpId="0">
                                  <p:stCondLst>
                                    <p:cond delay="250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decel="100000"/>
                                        <p:tgtEl>
                                          <p:spTgt spid="23"/>
                                        </p:tgtEl>
                                        <p:attrNameLst>
                                          <p:attrName>ppt_w</p:attrName>
                                        </p:attrNameLst>
                                      </p:cBhvr>
                                      <p:tavLst>
                                        <p:tav tm="0">
                                          <p:val>
                                            <p:strVal val="#ppt_w*0.70"/>
                                          </p:val>
                                        </p:tav>
                                        <p:tav tm="100000">
                                          <p:val>
                                            <p:strVal val="#ppt_w"/>
                                          </p:val>
                                        </p:tav>
                                      </p:tavLst>
                                    </p:anim>
                                    <p:anim calcmode="lin" valueType="num">
                                      <p:cBhvr>
                                        <p:cTn id="66" dur="500" fill="hold" decel="100000"/>
                                        <p:tgtEl>
                                          <p:spTgt spid="23"/>
                                        </p:tgtEl>
                                        <p:attrNameLst>
                                          <p:attrName>ppt_h</p:attrName>
                                        </p:attrNameLst>
                                      </p:cBhvr>
                                      <p:tavLst>
                                        <p:tav tm="0">
                                          <p:val>
                                            <p:strVal val="#ppt_h*0.70"/>
                                          </p:val>
                                        </p:tav>
                                        <p:tav tm="100000">
                                          <p:val>
                                            <p:strVal val="#ppt_h"/>
                                          </p:val>
                                        </p:tav>
                                      </p:tavLst>
                                    </p:anim>
                                    <p:animEffect transition="in" filter="fade">
                                      <p:cBhvr>
                                        <p:cTn id="67" dur="500"/>
                                        <p:tgtEl>
                                          <p:spTgt spid="23"/>
                                        </p:tgtEl>
                                      </p:cBhvr>
                                    </p:animEffect>
                                  </p:childTnLst>
                                </p:cTn>
                              </p:par>
                              <p:par>
                                <p:cTn id="68" presetID="10" presetClass="entr" presetSubtype="0" fill="hold" nodeType="withEffect" grpId="0">
                                  <p:stCondLst>
                                    <p:cond delay="270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nodeType="withEffect" grpId="0">
                                  <p:stCondLst>
                                    <p:cond delay="27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nodeType="withEffect" grpId="0">
                                  <p:stCondLst>
                                    <p:cond delay="27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nodeType="withEffect" grpId="0">
                                  <p:stCondLst>
                                    <p:cond delay="27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nodeType="withEffect" grpId="0">
                                  <p:stCondLst>
                                    <p:cond delay="27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nodeType="withEffect" grpId="0">
                                  <p:stCondLst>
                                    <p:cond delay="270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childTnLst>
                                </p:cTn>
                              </p:par>
                              <p:par>
                                <p:cTn id="86" presetID="10" presetClass="entr" presetSubtype="0" fill="hold" nodeType="withEffect" grpId="0">
                                  <p:stCondLst>
                                    <p:cond delay="270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500"/>
                                        <p:tgtEl>
                                          <p:spTgt spid="30"/>
                                        </p:tgtEl>
                                      </p:cBhvr>
                                    </p:animEffect>
                                  </p:childTnLst>
                                </p:cTn>
                              </p:par>
                              <p:par>
                                <p:cTn id="89" presetID="22" presetClass="entr" presetSubtype="8" fill="hold" nodeType="withEffect" grpId="0">
                                  <p:stCondLst>
                                    <p:cond delay="3200"/>
                                  </p:stCondLst>
                                  <p:childTnLst>
                                    <p:set>
                                      <p:cBhvr>
                                        <p:cTn id="90" dur="1" fill="hold">
                                          <p:stCondLst>
                                            <p:cond delay="0"/>
                                          </p:stCondLst>
                                        </p:cTn>
                                        <p:tgtEl>
                                          <p:spTgt spid="6"/>
                                        </p:tgtEl>
                                        <p:attrNameLst>
                                          <p:attrName>style.visibility</p:attrName>
                                        </p:attrNameLst>
                                      </p:cBhvr>
                                      <p:to>
                                        <p:strVal val="visible"/>
                                      </p:to>
                                    </p:set>
                                    <p:animEffect transition="in" filter="wipe(left)">
                                      <p:cBhvr>
                                        <p:cTn id="91" dur="500"/>
                                        <p:tgtEl>
                                          <p:spTgt spid="6"/>
                                        </p:tgtEl>
                                      </p:cBhvr>
                                    </p:animEffect>
                                  </p:childTnLst>
                                </p:cTn>
                              </p:par>
                              <p:par>
                                <p:cTn id="92" presetID="53" presetClass="entr" presetSubtype="16" fill="hold" nodeType="withEffect" grpId="0">
                                  <p:stCondLst>
                                    <p:cond delay="3500"/>
                                  </p:stCondLst>
                                  <p:childTnLst>
                                    <p:set>
                                      <p:cBhvr>
                                        <p:cTn id="93" dur="1" fill="hold">
                                          <p:stCondLst>
                                            <p:cond delay="0"/>
                                          </p:stCondLst>
                                        </p:cTn>
                                        <p:tgtEl>
                                          <p:spTgt spid="31"/>
                                        </p:tgtEl>
                                        <p:attrNameLst>
                                          <p:attrName>style.visibility</p:attrName>
                                        </p:attrNameLst>
                                      </p:cBhvr>
                                      <p:to>
                                        <p:strVal val="visible"/>
                                      </p:to>
                                    </p:set>
                                    <p:anim calcmode="lin" valueType="num">
                                      <p:cBhvr>
                                        <p:cTn id="94" dur="500" fill="hold" decel="100000"/>
                                        <p:tgtEl>
                                          <p:spTgt spid="31"/>
                                        </p:tgtEl>
                                        <p:attrNameLst>
                                          <p:attrName>ppt_w</p:attrName>
                                        </p:attrNameLst>
                                      </p:cBhvr>
                                      <p:tavLst>
                                        <p:tav tm="0">
                                          <p:val>
                                            <p:strVal val="#ppt_w*0.70"/>
                                          </p:val>
                                        </p:tav>
                                        <p:tav tm="100000">
                                          <p:val>
                                            <p:strVal val="#ppt_w"/>
                                          </p:val>
                                        </p:tav>
                                      </p:tavLst>
                                    </p:anim>
                                    <p:anim calcmode="lin" valueType="num">
                                      <p:cBhvr>
                                        <p:cTn id="95" dur="500" fill="hold" decel="100000"/>
                                        <p:tgtEl>
                                          <p:spTgt spid="31"/>
                                        </p:tgtEl>
                                        <p:attrNameLst>
                                          <p:attrName>ppt_h</p:attrName>
                                        </p:attrNameLst>
                                      </p:cBhvr>
                                      <p:tavLst>
                                        <p:tav tm="0">
                                          <p:val>
                                            <p:strVal val="#ppt_h*0.70"/>
                                          </p:val>
                                        </p:tav>
                                        <p:tav tm="100000">
                                          <p:val>
                                            <p:strVal val="#ppt_h"/>
                                          </p:val>
                                        </p:tav>
                                      </p:tavLst>
                                    </p:anim>
                                    <p:animEffect transition="in" filter="fade">
                                      <p:cBhvr>
                                        <p:cTn id="96" dur="500"/>
                                        <p:tgtEl>
                                          <p:spTgt spid="31"/>
                                        </p:tgtEl>
                                      </p:cBhvr>
                                    </p:animEffect>
                                  </p:childTnLst>
                                </p:cTn>
                              </p:par>
                              <p:par>
                                <p:cTn id="97" presetID="10" presetClass="entr" presetSubtype="0" fill="hold" nodeType="withEffect" grpId="0">
                                  <p:stCondLst>
                                    <p:cond delay="3700"/>
                                  </p:stCondLst>
                                  <p:childTnLst>
                                    <p:set>
                                      <p:cBhvr>
                                        <p:cTn id="98" dur="1" fill="hold">
                                          <p:stCondLst>
                                            <p:cond delay="0"/>
                                          </p:stCondLst>
                                        </p:cTn>
                                        <p:tgtEl>
                                          <p:spTgt spid="32"/>
                                        </p:tgtEl>
                                        <p:attrNameLst>
                                          <p:attrName>style.visibility</p:attrName>
                                        </p:attrNameLst>
                                      </p:cBhvr>
                                      <p:to>
                                        <p:strVal val="visible"/>
                                      </p:to>
                                    </p:set>
                                    <p:animEffect transition="in" filter="fade">
                                      <p:cBhvr>
                                        <p:cTn id="99" dur="500"/>
                                        <p:tgtEl>
                                          <p:spTgt spid="32"/>
                                        </p:tgtEl>
                                      </p:cBhvr>
                                    </p:animEffect>
                                  </p:childTnLst>
                                </p:cTn>
                              </p:par>
                              <p:par>
                                <p:cTn id="100" presetID="10" presetClass="entr" presetSubtype="0" fill="hold" nodeType="withEffect" grpId="0">
                                  <p:stCondLst>
                                    <p:cond delay="370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500"/>
                                        <p:tgtEl>
                                          <p:spTgt spid="33"/>
                                        </p:tgtEl>
                                      </p:cBhvr>
                                    </p:animEffect>
                                  </p:childTnLst>
                                </p:cTn>
                              </p:par>
                              <p:par>
                                <p:cTn id="103" presetID="10" presetClass="entr" presetSubtype="0" fill="hold" nodeType="withEffect" grpId="0">
                                  <p:stCondLst>
                                    <p:cond delay="370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500"/>
                                        <p:tgtEl>
                                          <p:spTgt spid="34"/>
                                        </p:tgtEl>
                                      </p:cBhvr>
                                    </p:animEffect>
                                  </p:childTnLst>
                                </p:cTn>
                              </p:par>
                              <p:par>
                                <p:cTn id="106" presetID="10" presetClass="entr" presetSubtype="0" fill="hold" nodeType="withEffect" grpId="0">
                                  <p:stCondLst>
                                    <p:cond delay="370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500"/>
                                        <p:tgtEl>
                                          <p:spTgt spid="35"/>
                                        </p:tgtEl>
                                      </p:cBhvr>
                                    </p:animEffect>
                                  </p:childTnLst>
                                </p:cTn>
                              </p:par>
                              <p:par>
                                <p:cTn id="109" presetID="10" presetClass="entr" presetSubtype="0" fill="hold" nodeType="withEffect" grpId="0">
                                  <p:stCondLst>
                                    <p:cond delay="370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par>
                                <p:cTn id="112" presetID="10" presetClass="entr" presetSubtype="0" fill="hold" nodeType="withEffect" grpId="0">
                                  <p:stCondLst>
                                    <p:cond delay="370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500"/>
                                        <p:tgtEl>
                                          <p:spTgt spid="37"/>
                                        </p:tgtEl>
                                      </p:cBhvr>
                                    </p:animEffect>
                                  </p:childTnLst>
                                </p:cTn>
                              </p:par>
                              <p:par>
                                <p:cTn id="115" presetID="10" presetClass="entr" presetSubtype="0" fill="hold" nodeType="withEffect" grpId="0">
                                  <p:stCondLst>
                                    <p:cond delay="370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500"/>
                                        <p:tgtEl>
                                          <p:spTgt spid="38"/>
                                        </p:tgtEl>
                                      </p:cBhvr>
                                    </p:animEffect>
                                  </p:childTnLst>
                                </p:cTn>
                              </p:par>
                              <p:par>
                                <p:cTn id="118" presetID="10" presetClass="entr" presetSubtype="0" fill="hold" nodeType="withEffect" grpId="0">
                                  <p:stCondLst>
                                    <p:cond delay="4200"/>
                                  </p:stCondLst>
                                  <p:childTnLst>
                                    <p:set>
                                      <p:cBhvr>
                                        <p:cTn id="119" dur="1" fill="hold">
                                          <p:stCondLst>
                                            <p:cond delay="0"/>
                                          </p:stCondLst>
                                        </p:cTn>
                                        <p:tgtEl>
                                          <p:spTgt spid="47"/>
                                        </p:tgtEl>
                                        <p:attrNameLst>
                                          <p:attrName>style.visibility</p:attrName>
                                        </p:attrNameLst>
                                      </p:cBhvr>
                                      <p:to>
                                        <p:strVal val="visible"/>
                                      </p:to>
                                    </p:set>
                                    <p:animEffect transition="in" filter="fade">
                                      <p:cBhvr>
                                        <p:cTn id="120" dur="500"/>
                                        <p:tgtEl>
                                          <p:spTgt spid="47"/>
                                        </p:tgtEl>
                                      </p:cBhvr>
                                    </p:animEffect>
                                  </p:childTnLst>
                                </p:cTn>
                              </p:par>
                              <p:par>
                                <p:cTn id="121" presetID="10" presetClass="entr" presetSubtype="0" fill="hold" nodeType="withEffect" grpId="0">
                                  <p:stCondLst>
                                    <p:cond delay="4200"/>
                                  </p:stCondLst>
                                  <p:childTnLst>
                                    <p:set>
                                      <p:cBhvr>
                                        <p:cTn id="122" dur="1" fill="hold">
                                          <p:stCondLst>
                                            <p:cond delay="0"/>
                                          </p:stCondLst>
                                        </p:cTn>
                                        <p:tgtEl>
                                          <p:spTgt spid="48"/>
                                        </p:tgtEl>
                                        <p:attrNameLst>
                                          <p:attrName>style.visibility</p:attrName>
                                        </p:attrNameLst>
                                      </p:cBhvr>
                                      <p:to>
                                        <p:strVal val="visible"/>
                                      </p:to>
                                    </p:set>
                                    <p:animEffect transition="in" filter="fade">
                                      <p:cBhvr>
                                        <p:cTn id="123" dur="500"/>
                                        <p:tgtEl>
                                          <p:spTgt spid="48"/>
                                        </p:tgtEl>
                                      </p:cBhvr>
                                    </p:animEffect>
                                  </p:childTnLst>
                                </p:cTn>
                              </p:par>
                              <p:par>
                                <p:cTn id="124" presetID="10" presetClass="entr" presetSubtype="0" fill="hold" nodeType="withEffect" grpId="0">
                                  <p:stCondLst>
                                    <p:cond delay="4200"/>
                                  </p:stCondLst>
                                  <p:childTnLst>
                                    <p:set>
                                      <p:cBhvr>
                                        <p:cTn id="125" dur="1" fill="hold">
                                          <p:stCondLst>
                                            <p:cond delay="0"/>
                                          </p:stCondLst>
                                        </p:cTn>
                                        <p:tgtEl>
                                          <p:spTgt spid="49"/>
                                        </p:tgtEl>
                                        <p:attrNameLst>
                                          <p:attrName>style.visibility</p:attrName>
                                        </p:attrNameLst>
                                      </p:cBhvr>
                                      <p:to>
                                        <p:strVal val="visible"/>
                                      </p:to>
                                    </p:set>
                                    <p:animEffect transition="in" filter="fade">
                                      <p:cBhvr>
                                        <p:cTn id="126" dur="500"/>
                                        <p:tgtEl>
                                          <p:spTgt spid="49"/>
                                        </p:tgtEl>
                                      </p:cBhvr>
                                    </p:animEffect>
                                  </p:childTnLst>
                                </p:cTn>
                              </p:par>
                              <p:par>
                                <p:cTn id="127" presetID="10" presetClass="entr" presetSubtype="0" fill="hold" nodeType="withEffect" grpId="0">
                                  <p:stCondLst>
                                    <p:cond delay="4200"/>
                                  </p:stCondLst>
                                  <p:childTnLst>
                                    <p:set>
                                      <p:cBhvr>
                                        <p:cTn id="128" dur="1" fill="hold">
                                          <p:stCondLst>
                                            <p:cond delay="0"/>
                                          </p:stCondLst>
                                        </p:cTn>
                                        <p:tgtEl>
                                          <p:spTgt spid="50"/>
                                        </p:tgtEl>
                                        <p:attrNameLst>
                                          <p:attrName>style.visibility</p:attrName>
                                        </p:attrNameLst>
                                      </p:cBhvr>
                                      <p:to>
                                        <p:strVal val="visible"/>
                                      </p:to>
                                    </p:set>
                                    <p:animEffect transition="in" filter="fade">
                                      <p:cBhvr>
                                        <p:cTn id="129" dur="500"/>
                                        <p:tgtEl>
                                          <p:spTgt spid="50"/>
                                        </p:tgtEl>
                                      </p:cBhvr>
                                    </p:animEffect>
                                  </p:childTnLst>
                                </p:cTn>
                              </p:par>
                              <p:par>
                                <p:cTn id="130" presetID="22" presetClass="entr" presetSubtype="8" fill="hold" nodeType="withEffect" grpId="0">
                                  <p:stCondLst>
                                    <p:cond delay="15000"/>
                                  </p:stCondLst>
                                  <p:childTnLst>
                                    <p:set>
                                      <p:cBhvr>
                                        <p:cTn id="131" dur="1" fill="hold">
                                          <p:stCondLst>
                                            <p:cond delay="0"/>
                                          </p:stCondLst>
                                        </p:cTn>
                                        <p:tgtEl>
                                          <p:spTgt spid="40"/>
                                        </p:tgtEl>
                                        <p:attrNameLst>
                                          <p:attrName>style.visibility</p:attrName>
                                        </p:attrNameLst>
                                      </p:cBhvr>
                                      <p:to>
                                        <p:strVal val="visible"/>
                                      </p:to>
                                    </p:set>
                                    <p:animEffect transition="in" filter="wipe(left)">
                                      <p:cBhvr>
                                        <p:cTn id="132" dur="800"/>
                                        <p:tgtEl>
                                          <p:spTgt spid="40"/>
                                        </p:tgtEl>
                                      </p:cBhvr>
                                    </p:animEffect>
                                  </p:childTnLst>
                                </p:cTn>
                              </p:par>
                              <p:par>
                                <p:cTn id="133" presetID="10" presetClass="entr" presetSubtype="0" fill="hold" nodeType="withEffect" grpId="0">
                                  <p:stCondLst>
                                    <p:cond delay="15300"/>
                                  </p:stCondLst>
                                  <p:childTnLst>
                                    <p:set>
                                      <p:cBhvr>
                                        <p:cTn id="134" dur="1" fill="hold">
                                          <p:stCondLst>
                                            <p:cond delay="0"/>
                                          </p:stCondLst>
                                        </p:cTn>
                                        <p:tgtEl>
                                          <p:spTgt spid="39"/>
                                        </p:tgtEl>
                                        <p:attrNameLst>
                                          <p:attrName>style.visibility</p:attrName>
                                        </p:attrNameLst>
                                      </p:cBhvr>
                                      <p:to>
                                        <p:strVal val="visible"/>
                                      </p:to>
                                    </p:set>
                                    <p:animEffect transition="in" filter="fade">
                                      <p:cBhvr>
                                        <p:cTn id="135" dur="400"/>
                                        <p:tgtEl>
                                          <p:spTgt spid="39"/>
                                        </p:tgtEl>
                                      </p:cBhvr>
                                    </p:animEffect>
                                  </p:childTnLst>
                                </p:cTn>
                              </p:par>
                              <p:par>
                                <p:cTn id="136" presetID="22" presetClass="entr" presetSubtype="8" fill="hold" nodeType="withEffect" grpId="0">
                                  <p:stCondLst>
                                    <p:cond delay="18500"/>
                                  </p:stCondLst>
                                  <p:childTnLst>
                                    <p:set>
                                      <p:cBhvr>
                                        <p:cTn id="137" dur="1" fill="hold">
                                          <p:stCondLst>
                                            <p:cond delay="0"/>
                                          </p:stCondLst>
                                        </p:cTn>
                                        <p:tgtEl>
                                          <p:spTgt spid="42"/>
                                        </p:tgtEl>
                                        <p:attrNameLst>
                                          <p:attrName>style.visibility</p:attrName>
                                        </p:attrNameLst>
                                      </p:cBhvr>
                                      <p:to>
                                        <p:strVal val="visible"/>
                                      </p:to>
                                    </p:set>
                                    <p:animEffect transition="in" filter="wipe(left)">
                                      <p:cBhvr>
                                        <p:cTn id="138" dur="700"/>
                                        <p:tgtEl>
                                          <p:spTgt spid="42"/>
                                        </p:tgtEl>
                                      </p:cBhvr>
                                    </p:animEffect>
                                  </p:childTnLst>
                                </p:cTn>
                              </p:par>
                              <p:par>
                                <p:cTn id="139" presetID="10" presetClass="entr" presetSubtype="0" fill="hold" nodeType="withEffect" grpId="0">
                                  <p:stCondLst>
                                    <p:cond delay="18800"/>
                                  </p:stCondLst>
                                  <p:childTnLst>
                                    <p:set>
                                      <p:cBhvr>
                                        <p:cTn id="140" dur="1" fill="hold">
                                          <p:stCondLst>
                                            <p:cond delay="0"/>
                                          </p:stCondLst>
                                        </p:cTn>
                                        <p:tgtEl>
                                          <p:spTgt spid="41"/>
                                        </p:tgtEl>
                                        <p:attrNameLst>
                                          <p:attrName>style.visibility</p:attrName>
                                        </p:attrNameLst>
                                      </p:cBhvr>
                                      <p:to>
                                        <p:strVal val="visible"/>
                                      </p:to>
                                    </p:set>
                                    <p:animEffect transition="in" filter="fade">
                                      <p:cBhvr>
                                        <p:cTn id="141" dur="400"/>
                                        <p:tgtEl>
                                          <p:spTgt spid="41"/>
                                        </p:tgtEl>
                                      </p:cBhvr>
                                    </p:animEffect>
                                  </p:childTnLst>
                                </p:cTn>
                              </p:par>
                              <p:par>
                                <p:cTn id="142" presetID="22" presetClass="entr" presetSubtype="8" fill="hold" nodeType="withEffect" grpId="0">
                                  <p:stCondLst>
                                    <p:cond delay="22000"/>
                                  </p:stCondLst>
                                  <p:childTnLst>
                                    <p:set>
                                      <p:cBhvr>
                                        <p:cTn id="143" dur="1" fill="hold">
                                          <p:stCondLst>
                                            <p:cond delay="0"/>
                                          </p:stCondLst>
                                        </p:cTn>
                                        <p:tgtEl>
                                          <p:spTgt spid="44"/>
                                        </p:tgtEl>
                                        <p:attrNameLst>
                                          <p:attrName>style.visibility</p:attrName>
                                        </p:attrNameLst>
                                      </p:cBhvr>
                                      <p:to>
                                        <p:strVal val="visible"/>
                                      </p:to>
                                    </p:set>
                                    <p:animEffect transition="in" filter="wipe(left)">
                                      <p:cBhvr>
                                        <p:cTn id="144" dur="800"/>
                                        <p:tgtEl>
                                          <p:spTgt spid="44"/>
                                        </p:tgtEl>
                                      </p:cBhvr>
                                    </p:animEffect>
                                  </p:childTnLst>
                                </p:cTn>
                              </p:par>
                              <p:par>
                                <p:cTn id="145" presetID="10" presetClass="entr" presetSubtype="0" fill="hold" nodeType="withEffect" grpId="0">
                                  <p:stCondLst>
                                    <p:cond delay="22300"/>
                                  </p:stCondLst>
                                  <p:childTnLst>
                                    <p:set>
                                      <p:cBhvr>
                                        <p:cTn id="146" dur="1" fill="hold">
                                          <p:stCondLst>
                                            <p:cond delay="0"/>
                                          </p:stCondLst>
                                        </p:cTn>
                                        <p:tgtEl>
                                          <p:spTgt spid="43"/>
                                        </p:tgtEl>
                                        <p:attrNameLst>
                                          <p:attrName>style.visibility</p:attrName>
                                        </p:attrNameLst>
                                      </p:cBhvr>
                                      <p:to>
                                        <p:strVal val="visible"/>
                                      </p:to>
                                    </p:set>
                                    <p:animEffect transition="in" filter="fade">
                                      <p:cBhvr>
                                        <p:cTn id="147" dur="400"/>
                                        <p:tgtEl>
                                          <p:spTgt spid="43"/>
                                        </p:tgtEl>
                                      </p:cBhvr>
                                    </p:animEffect>
                                  </p:childTnLst>
                                </p:cTn>
                              </p:par>
                              <p:par>
                                <p:cTn id="148" presetID="10" presetClass="entr" presetSubtype="0" fill="hold" nodeType="withEffect" grpId="0">
                                  <p:stCondLst>
                                    <p:cond delay="26500"/>
                                  </p:stCondLst>
                                  <p:childTnLst>
                                    <p:set>
                                      <p:cBhvr>
                                        <p:cTn id="149" dur="1" fill="hold">
                                          <p:stCondLst>
                                            <p:cond delay="0"/>
                                          </p:stCondLst>
                                        </p:cTn>
                                        <p:tgtEl>
                                          <p:spTgt spid="45"/>
                                        </p:tgtEl>
                                        <p:attrNameLst>
                                          <p:attrName>style.visibility</p:attrName>
                                        </p:attrNameLst>
                                      </p:cBhvr>
                                      <p:to>
                                        <p:strVal val="visible"/>
                                      </p:to>
                                    </p:set>
                                    <p:animEffect transition="in" filter="fade">
                                      <p:cBhvr>
                                        <p:cTn id="150" dur="500"/>
                                        <p:tgtEl>
                                          <p:spTgt spid="45"/>
                                        </p:tgtEl>
                                      </p:cBhvr>
                                    </p:animEffect>
                                  </p:childTnLst>
                                </p:cTn>
                              </p:par>
                              <p:par>
                                <p:cTn id="151" presetID="10" presetClass="entr" presetSubtype="0" fill="hold" nodeType="withEffect" grpId="0">
                                  <p:stCondLst>
                                    <p:cond delay="29000"/>
                                  </p:stCondLst>
                                  <p:childTnLst>
                                    <p:set>
                                      <p:cBhvr>
                                        <p:cTn id="152" dur="1" fill="hold">
                                          <p:stCondLst>
                                            <p:cond delay="0"/>
                                          </p:stCondLst>
                                        </p:cTn>
                                        <p:tgtEl>
                                          <p:spTgt spid="46"/>
                                        </p:tgtEl>
                                        <p:attrNameLst>
                                          <p:attrName>style.visibility</p:attrName>
                                        </p:attrNameLst>
                                      </p:cBhvr>
                                      <p:to>
                                        <p:strVal val="visible"/>
                                      </p:to>
                                    </p:set>
                                    <p:animEffect transition="in" filter="fade">
                                      <p:cBhvr>
                                        <p:cTn id="153"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P spid="16" grpId="0" animBg="1"/>
      <p:bldP spid="17" grpId="0" animBg="1"/>
      <p:bldP spid="18" grpId="0" animBg="1"/>
      <p:bldP spid="21" grpId="0" animBg="1"/>
      <p:bldP spid="24" grpId="0" animBg="1"/>
      <p:bldP spid="25" grpId="0" animBg="1"/>
      <p:bldP spid="26" grpId="0" animBg="1"/>
      <p:bldP spid="29" grpId="0" animBg="1"/>
      <p:bldP spid="32" grpId="0" animBg="1"/>
      <p:bldP spid="33" grpId="0" animBg="1"/>
      <p:bldP spid="34" grpId="0" animBg="1"/>
      <p:bldP spid="37" grpId="0" animBg="1"/>
      <p:bldP spid="39" grpId="0" animBg="1"/>
      <p:bldP spid="41" grpId="0" animBg="1"/>
      <p:bldP spid="43" grpId="0" animBg="1"/>
      <p:bldP spid="45" grpId="0" animBg="1"/>
      <p:bldP spid="46"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16021050" y="-11201400"/>
            <a:ext cx="48748950" cy="32512000"/>
          </a:xfrm>
          <a:prstGeom prst="rect">
            <a:avLst/>
          </a:prstGeom>
        </p:spPr>
      </p:pic>
      <p:pic>
        <p:nvPicPr>
          <p:cNvPr id="3" name="matchcut">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0" y="0"/>
            <a:ext cx="12192000" cy="6858000"/>
          </a:xfrm>
          <a:prstGeom prst="rect">
            <a:avLst/>
          </a:prstGeom>
        </p:spPr>
      </p:pic>
      <p:pic>
        <p:nvPicPr>
          <p:cNvPr id="4" name="mc_last" descr="Slide illustration"/>
          <p:cNvPicPr>
            <a:picLocks noChangeAspect="1"/>
          </p:cNvPicPr>
          <p:nvPr/>
        </p:nvPicPr>
        <p:blipFill>
          <a:blip r:embed="rId6"/>
          <a:stretch>
            <a:fillRect/>
          </a:stretch>
        </p:blipFill>
        <p:spPr>
          <a:xfrm>
            <a:off x="0" y="0"/>
            <a:ext cx="12192000" cy="6858000"/>
          </a:xfrm>
          <a:prstGeom prst="rect">
            <a:avLst/>
          </a:prstGeom>
        </p:spPr>
      </p:pic>
      <p:pic>
        <p:nvPicPr>
          <p:cNvPr id="5" name="halo05" descr="3D shadow geometry, steel look, with a soft halo behind it (offline render)"/>
          <p:cNvPicPr>
            <a:picLocks noChangeAspect="1"/>
          </p:cNvPicPr>
          <p:nvPr/>
        </p:nvPicPr>
        <p:blipFill>
          <a:blip r:embed="rId7"/>
          <a:stretch>
            <a:fillRect/>
          </a:stretch>
        </p:blipFill>
        <p:spPr>
          <a:xfrm>
            <a:off x="6902450" y="1035050"/>
            <a:ext cx="5207000" cy="5715000"/>
          </a:xfrm>
          <a:prstGeom prst="rect">
            <a:avLst/>
          </a:prstGeom>
        </p:spPr>
      </p:pic>
      <p:sp>
        <p:nvSpPr>
          <p:cNvPr id="6" name="p1_part"/>
          <p:cNvSpPr txBox="1"/>
          <p:nvPr/>
        </p:nvSpPr>
        <p:spPr>
          <a:xfrm>
            <a:off x="609600" y="749300"/>
            <a:ext cx="7620000" cy="254000"/>
          </a:xfrm>
          <a:prstGeom prst="rect">
            <a:avLst/>
          </a:prstGeom>
          <a:noFill/>
        </p:spPr>
        <p:txBody>
          <a:bodyPr wrap="none" lIns="0" tIns="0" rIns="0" bIns="0" anchor="t" rtlCol="0">
            <a:noAutofit/>
          </a:bodyPr>
          <a:lstStyle/>
          <a:p>
            <a:pPr algn="l">
              <a:lnSpc>
                <a:spcPts val="1550"/>
              </a:lnSpc>
              <a:spcBef>
                <a:spcPts val="0"/>
              </a:spcBef>
              <a:spcAft>
                <a:spcPts val="0"/>
              </a:spcAft>
              <a:buNone/>
            </a:pPr>
            <a:r>
              <a:rPr lang="en-US" sz="1300" b="0" i="0" dirty="0" cap="all" spc="130">
                <a:solidFill>
                  <a:srgbClr val="5CCBF0"/>
                </a:solidFill>
                <a:effectLst>
                  <a:outerShdw blurRad="76200" dist="0" dir="0" algn="ctr" rotWithShape="0">
                    <a:srgbClr val="070B14">
                      <a:alpha val="90000"/>
                    </a:srgbClr>
                  </a:outerShdw>
                </a:effectLst>
                <a:latin typeface="Segoe UI Semibold"/>
                <a:cs typeface="Segoe UI Semibold"/>
              </a:rPr>
              <a:t>Part one · where we are</a:t>
            </a:r>
            <a:endParaRPr lang="en-US" sz="1300" dirty="0"/>
          </a:p>
        </p:txBody>
      </p:sp>
      <p:sp>
        <p:nvSpPr>
          <p:cNvPr id="7" name="p1_q"/>
          <p:cNvSpPr txBox="1"/>
          <p:nvPr/>
        </p:nvSpPr>
        <p:spPr>
          <a:xfrm>
            <a:off x="609600" y="1028700"/>
            <a:ext cx="8890000" cy="508000"/>
          </a:xfrm>
          <a:prstGeom prst="rect">
            <a:avLst/>
          </a:prstGeom>
          <a:noFill/>
        </p:spPr>
        <p:txBody>
          <a:bodyPr wrap="none" lIns="0" tIns="0" rIns="0" bIns="0" anchor="t" rtlCol="0">
            <a:noAutofit/>
          </a:bodyPr>
          <a:lstStyle/>
          <a:p>
            <a:pPr algn="l">
              <a:lnSpc>
                <a:spcPts val="3600"/>
              </a:lnSpc>
              <a:spcBef>
                <a:spcPts val="0"/>
              </a:spcBef>
              <a:spcAft>
                <a:spcPts val="0"/>
              </a:spcAft>
              <a:buNone/>
            </a:pPr>
            <a:r>
              <a:rPr lang="en-US" sz="3000" b="0" i="0" dirty="0">
                <a:solidFill>
                  <a:srgbClr val="FFFFFF"/>
                </a:solidFill>
                <a:effectLst>
                  <a:outerShdw blurRad="101600" dist="0" dir="0" algn="ctr" rotWithShape="0">
                    <a:srgbClr val="070B14">
                      <a:alpha val="90000"/>
                    </a:srgbClr>
                  </a:outerShdw>
                </a:effectLst>
                <a:latin typeface="Segoe UI Semibold"/>
                <a:cs typeface="Segoe UI Semibold"/>
              </a:rPr>
              <a:t>Describe: what is happening?</a:t>
            </a:r>
            <a:endParaRPr lang="en-US" sz="3000" dirty="0"/>
          </a:p>
        </p:txBody>
      </p:sp>
      <p:sp>
        <p:nvSpPr>
          <p:cNvPr id="8" name="!!tl_scrim"/>
          <p:cNvSpPr/>
          <p:nvPr/>
        </p:nvSpPr>
        <p:spPr>
          <a:xfrm>
            <a:off x="0" y="0"/>
            <a:ext cx="12192000" cy="1270000"/>
          </a:xfrm>
          <a:prstGeom prst="rect">
            <a:avLst/>
          </a:prstGeom>
          <a:gradFill rotWithShape="1">
            <a:gsLst>
              <a:gs pos="0">
                <a:srgbClr val="070B14">
                  <a:alpha val="92000"/>
                </a:srgbClr>
              </a:gs>
              <a:gs pos="45000">
                <a:srgbClr val="070B14">
                  <a:alpha val="85000"/>
                </a:srgbClr>
              </a:gs>
              <a:gs pos="100000">
                <a:srgbClr val="070B14">
                  <a:alpha val="0"/>
                </a:srgbClr>
              </a:gs>
            </a:gsLst>
            <a:lin ang="5400000" scaled="0"/>
          </a:gradFill>
          <a:ln>
            <a:noFill/>
          </a:ln>
          <a:effectLst/>
        </p:spPr>
        <p:txBody>
          <a:bodyPr rtlCol="0" anchor="ctr"/>
          <a:lstStyle/>
          <a:p>
            <a:pPr algn="ctr"/>
          </a:p>
        </p:txBody>
      </p:sp>
      <p:sp>
        <p:nvSpPr>
          <p:cNvPr id="9"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10" name="!!tl_done"/>
          <p:cNvSpPr/>
          <p:nvPr/>
        </p:nvSpPr>
        <p:spPr>
          <a:xfrm>
            <a:off x="609600" y="457200"/>
            <a:ext cx="3175" cy="3175"/>
          </a:xfrm>
          <a:custGeom>
            <a:avLst/>
            <a:gdLst/>
            <a:ahLst/>
            <a:cxnLst/>
            <a:rect l="0" t="0" r="r" b="b"/>
            <a:pathLst>
              <a:path w="3175" h="3175" fill="none">
                <a:moveTo>
                  <a:pt x="0" y="0"/>
                </a:moveTo>
                <a:lnTo>
                  <a:pt x="3175" y="0"/>
                </a:lnTo>
              </a:path>
            </a:pathLst>
          </a:custGeom>
          <a:noFill/>
          <a:ln w="38100" cap="flat">
            <a:solidFill>
              <a:srgbClr val="5CCBF0">
                <a:alpha val="0"/>
              </a:srgbClr>
            </a:solidFill>
            <a:round/>
          </a:ln>
          <a:effectLst/>
        </p:spPr>
        <p:txBody>
          <a:bodyPr rtlCol="0" anchor="ctr"/>
          <a:lstStyle/>
          <a:p>
            <a:pPr algn="ctr"/>
          </a:p>
        </p:txBody>
      </p:sp>
      <p:sp>
        <p:nvSpPr>
          <p:cNvPr id="11" name="!!tl_step"/>
          <p:cNvSpPr/>
          <p:nvPr/>
        </p:nvSpPr>
        <p:spPr>
          <a:xfrm>
            <a:off x="609600" y="457200"/>
            <a:ext cx="3175" cy="3175"/>
          </a:xfrm>
          <a:custGeom>
            <a:avLst/>
            <a:gdLst/>
            <a:ahLst/>
            <a:cxnLst/>
            <a:rect l="0" t="0" r="r" b="b"/>
            <a:pathLst>
              <a:path w="3175" h="3175" fill="none">
                <a:moveTo>
                  <a:pt x="0" y="0"/>
                </a:moveTo>
                <a:lnTo>
                  <a:pt x="3175" y="0"/>
                </a:lnTo>
              </a:path>
            </a:pathLst>
          </a:custGeom>
          <a:noFill/>
          <a:ln w="38100" cap="flat">
            <a:solidFill>
              <a:srgbClr val="5CCBF0">
                <a:alpha val="0"/>
              </a:srgbClr>
            </a:solidFill>
            <a:round/>
          </a:ln>
          <a:effectLst/>
        </p:spPr>
        <p:txBody>
          <a:bodyPr rtlCol="0" anchor="ctr"/>
          <a:lstStyle/>
          <a:p>
            <a:pPr algn="ctr"/>
          </a:p>
        </p:txBody>
      </p:sp>
      <p:sp>
        <p:nvSpPr>
          <p:cNvPr id="12" name="tl_now_S04"/>
          <p:cNvSpPr/>
          <p:nvPr/>
        </p:nvSpPr>
        <p:spPr>
          <a:xfrm>
            <a:off x="609600" y="457200"/>
            <a:ext cx="112615" cy="3175"/>
          </a:xfrm>
          <a:custGeom>
            <a:avLst/>
            <a:gdLst/>
            <a:ahLst/>
            <a:cxnLst/>
            <a:rect l="0" t="0" r="r" b="b"/>
            <a:pathLst>
              <a:path w="112615" h="3175" fill="none">
                <a:moveTo>
                  <a:pt x="0" y="0"/>
                </a:moveTo>
                <a:lnTo>
                  <a:pt x="112615"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13"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4"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5"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6" name="!!tl_c01_m"/>
          <p:cNvSpPr/>
          <p:nvPr/>
        </p:nvSpPr>
        <p:spPr>
          <a:xfrm>
            <a:off x="57785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17" name="!!tl_c02_m"/>
          <p:cNvSpPr/>
          <p:nvPr/>
        </p:nvSpPr>
        <p:spPr>
          <a:xfrm>
            <a:off x="1530742"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8" name="!!tl_c03_m"/>
          <p:cNvSpPr/>
          <p:nvPr/>
        </p:nvSpPr>
        <p:spPr>
          <a:xfrm>
            <a:off x="19812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9" name="!!tl_c04_m"/>
          <p:cNvSpPr/>
          <p:nvPr/>
        </p:nvSpPr>
        <p:spPr>
          <a:xfrm>
            <a:off x="223179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0" name="!!tl_c05_m"/>
          <p:cNvSpPr/>
          <p:nvPr/>
        </p:nvSpPr>
        <p:spPr>
          <a:xfrm>
            <a:off x="275179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1"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2"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3"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4"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5"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6"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27" name="tl_run_S04"/>
          <p:cNvSpPr/>
          <p:nvPr/>
        </p:nvSpPr>
        <p:spPr>
          <a:xfrm>
            <a:off x="55880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28" name="tl_dot_S04"/>
          <p:cNvSpPr/>
          <p:nvPr/>
        </p:nvSpPr>
        <p:spPr>
          <a:xfrm>
            <a:off x="671415"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29"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30"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latin typeface="Segoe UI Semibold"/>
                <a:cs typeface="Segoe UI Semibold"/>
              </a:rPr>
              <a:t>DESCRIBE</a:t>
            </a:r>
            <a:endParaRPr lang="en-US" sz="1300" dirty="0"/>
          </a:p>
        </p:txBody>
      </p:sp>
      <p:sp>
        <p:nvSpPr>
          <p:cNvPr id="31" name="tl_lit1_S04"/>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DESCRIBE</a:t>
            </a:r>
            <a:endParaRPr lang="en-US" sz="1300" dirty="0"/>
          </a:p>
        </p:txBody>
      </p:sp>
      <p:sp>
        <p:nvSpPr>
          <p:cNvPr id="32"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33"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34"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35" name="!!tl_ch_lbl"/>
          <p:cNvSpPr txBox="1"/>
          <p:nvPr/>
        </p:nvSpPr>
        <p:spPr>
          <a:xfrm>
            <a:off x="6350000" y="165100"/>
            <a:ext cx="672405"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shadow</a:t>
            </a:r>
            <a:endParaRPr lang="en-US" sz="1200" dirty="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grpId="0">
                                  <p:stCondLst>
                                    <p:cond delay="10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300"/>
                                        <p:tgtEl>
                                          <p:spTgt spid="31"/>
                                        </p:tgtEl>
                                      </p:cBhvr>
                                    </p:animEffect>
                                  </p:childTnLst>
                                </p:cTn>
                              </p:par>
                              <p:par>
                                <p:cTn id="8" presetID="6" presetClass="emph" presetSubtype="0" fill="hold" nodeType="withEffect" grpId="0">
                                  <p:stCondLst>
                                    <p:cond delay="350"/>
                                  </p:stCondLst>
                                  <p:childTnLst>
                                    <p:animScale>
                                      <p:cBhvr>
                                        <p:cTn id="9" dur="250" fill="hold"/>
                                        <p:tgtEl>
                                          <p:spTgt spid="16"/>
                                        </p:tgtEl>
                                      </p:cBhvr>
                                      <p:by x="180000" y="180000"/>
                                    </p:animScale>
                                  </p:childTnLst>
                                </p:cTn>
                              </p:par>
                              <p:par>
                                <p:cTn id="10" presetID="6" presetClass="emph" presetSubtype="0" fill="hold" nodeType="withEffect" grpId="1">
                                  <p:stCondLst>
                                    <p:cond delay="600"/>
                                  </p:stCondLst>
                                  <p:childTnLst>
                                    <p:animScale>
                                      <p:cBhvr>
                                        <p:cTn id="11" dur="250" fill="hold"/>
                                        <p:tgtEl>
                                          <p:spTgt spid="16"/>
                                        </p:tgtEl>
                                      </p:cBhvr>
                                      <p:by x="55556" y="55556"/>
                                    </p:animScale>
                                  </p:childTnLst>
                                </p:cTn>
                              </p:par>
                              <p:par>
                                <p:cTn id="12" presetID="42" presetClass="entr" presetSubtype="0" fill="hold" nodeType="withEffect" grpId="0">
                                  <p:stCondLst>
                                    <p:cond delay="35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400"/>
                                        <p:tgtEl>
                                          <p:spTgt spid="35"/>
                                        </p:tgtEl>
                                      </p:cBhvr>
                                    </p:animEffect>
                                    <p:anim calcmode="lin" valueType="num">
                                      <p:cBhvr>
                                        <p:cTn id="15" dur="400" fill="hold"/>
                                        <p:tgtEl>
                                          <p:spTgt spid="35"/>
                                        </p:tgtEl>
                                        <p:attrNameLst>
                                          <p:attrName>ppt_x</p:attrName>
                                        </p:attrNameLst>
                                      </p:cBhvr>
                                      <p:tavLst>
                                        <p:tav tm="0">
                                          <p:val>
                                            <p:strVal val="#ppt_x"/>
                                          </p:val>
                                        </p:tav>
                                        <p:tav tm="100000">
                                          <p:val>
                                            <p:strVal val="#ppt_x"/>
                                          </p:val>
                                        </p:tav>
                                      </p:tavLst>
                                    </p:anim>
                                    <p:anim calcmode="lin" valueType="num">
                                      <p:cBhvr>
                                        <p:cTn id="16" dur="400" fill="hold" decel="100000"/>
                                        <p:tgtEl>
                                          <p:spTgt spid="35"/>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35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900"/>
                                        <p:tgtEl>
                                          <p:spTgt spid="12"/>
                                        </p:tgtEl>
                                      </p:cBhvr>
                                    </p:animEffect>
                                  </p:childTnLst>
                                </p:cTn>
                              </p:par>
                              <p:par>
                                <p:cTn id="20" presetID="1" presetClass="entr" presetSubtype="0" fill="hold" nodeType="withEffect" grpId="0">
                                  <p:stCondLst>
                                    <p:cond delay="350"/>
                                  </p:stCondLst>
                                  <p:childTnLst>
                                    <p:set>
                                      <p:cBhvr>
                                        <p:cTn id="21" dur="1" fill="hold">
                                          <p:stCondLst>
                                            <p:cond delay="0"/>
                                          </p:stCondLst>
                                        </p:cTn>
                                        <p:tgtEl>
                                          <p:spTgt spid="27"/>
                                        </p:tgtEl>
                                        <p:attrNameLst>
                                          <p:attrName>style.visibility</p:attrName>
                                        </p:attrNameLst>
                                      </p:cBhvr>
                                      <p:to>
                                        <p:strVal val="visible"/>
                                      </p:to>
                                    </p:set>
                                  </p:childTnLst>
                                </p:cTn>
                              </p:par>
                              <p:par>
                                <p:cTn id="22" presetID="0" presetClass="path" presetSubtype="0" fill="hold" nodeType="withEffect" grpId="1">
                                  <p:stCondLst>
                                    <p:cond delay="350"/>
                                  </p:stCondLst>
                                  <p:childTnLst>
                                    <p:animMotion origin="layout" path="M 0 0 L 0.0092 0.0000 E" pathEditMode="relative" rAng="0" ptsTypes="AA">
                                      <p:cBhvr>
                                        <p:cTn id="23" dur="900" fill="hold"/>
                                        <p:tgtEl>
                                          <p:spTgt spid="27"/>
                                        </p:tgtEl>
                                        <p:attrNameLst>
                                          <p:attrName>ppt_x</p:attrName>
                                          <p:attrName>ppt_y</p:attrName>
                                        </p:attrNameLst>
                                      </p:cBhvr>
                                      <p:rCtr x="461" y="0"/>
                                    </p:animMotion>
                                  </p:childTnLst>
                                </p:cTn>
                              </p:par>
                              <p:par>
                                <p:cTn id="24" presetID="10" presetClass="exit" presetSubtype="0" fill="hold" nodeType="withEffect" grpId="2">
                                  <p:stCondLst>
                                    <p:cond delay="1250"/>
                                  </p:stCondLst>
                                  <p:childTnLst>
                                    <p:animEffect transition="out" filter="fade">
                                      <p:cBhvr>
                                        <p:cTn id="25" dur="1"/>
                                        <p:tgtEl>
                                          <p:spTgt spid="27"/>
                                        </p:tgtEl>
                                      </p:cBhvr>
                                    </p:animEffect>
                                    <p:set>
                                      <p:cBhvr>
                                        <p:cTn id="26" dur="1" fill="hold">
                                          <p:stCondLst>
                                            <p:cond delay="0"/>
                                          </p:stCondLst>
                                        </p:cTn>
                                        <p:tgtEl>
                                          <p:spTgt spid="27"/>
                                        </p:tgtEl>
                                        <p:attrNameLst>
                                          <p:attrName>style.visibility</p:attrName>
                                        </p:attrNameLst>
                                      </p:cBhvr>
                                      <p:to>
                                        <p:strVal val="hidden"/>
                                      </p:to>
                                    </p:set>
                                  </p:childTnLst>
                                </p:cTn>
                              </p:par>
                              <p:par>
                                <p:cTn id="27" presetID="1" presetClass="entr" presetSubtype="0" fill="hold" nodeType="withEffect" grpId="0">
                                  <p:stCondLst>
                                    <p:cond delay="125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mediacall" presetSubtype="0" fill="hold" nodeType="withEffect">
                                  <p:stCondLst>
                                    <p:cond delay="200"/>
                                  </p:stCondLst>
                                  <p:childTnLst>
                                    <p:cmd type="call" cmd="playFrom(0.0)">
                                      <p:cBhvr>
                                        <p:cTn id="30" dur="7000" fill="hold"/>
                                        <p:tgtEl>
                                          <p:spTgt spid="3"/>
                                        </p:tgtEl>
                                      </p:cBhvr>
                                    </p:cmd>
                                  </p:childTnLst>
                                </p:cTn>
                              </p:par>
                              <p:par>
                                <p:cTn id="31" presetID="1" presetClass="entr" presetSubtype="0" fill="hold" nodeType="withEffect" grpId="0">
                                  <p:stCondLst>
                                    <p:cond delay="7200"/>
                                  </p:stCondLst>
                                  <p:childTnLst>
                                    <p:set>
                                      <p:cBhvr>
                                        <p:cTn id="32" dur="1" fill="hold">
                                          <p:stCondLst>
                                            <p:cond delay="0"/>
                                          </p:stCondLst>
                                        </p:cTn>
                                        <p:tgtEl>
                                          <p:spTgt spid="4"/>
                                        </p:tgtEl>
                                        <p:attrNameLst>
                                          <p:attrName>style.visibility</p:attrName>
                                        </p:attrNameLst>
                                      </p:cBhvr>
                                      <p:to>
                                        <p:strVal val="visible"/>
                                      </p:to>
                                    </p:set>
                                  </p:childTnLst>
                                </p:cTn>
                              </p:par>
                              <p:par>
                                <p:cTn id="33" presetID="10" presetClass="entr" presetSubtype="0" fill="hold" nodeType="withEffect" grpId="0">
                                  <p:stCondLst>
                                    <p:cond delay="720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900"/>
                                        <p:tgtEl>
                                          <p:spTgt spid="5"/>
                                        </p:tgtEl>
                                      </p:cBhvr>
                                    </p:animEffect>
                                  </p:childTnLst>
                                </p:cTn>
                              </p:par>
                              <p:par>
                                <p:cTn id="36" presetID="10" presetClass="entr" presetSubtype="0" fill="hold" nodeType="withEffect" grpId="0">
                                  <p:stCondLst>
                                    <p:cond delay="60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600"/>
                                        <p:tgtEl>
                                          <p:spTgt spid="6"/>
                                        </p:tgtEl>
                                      </p:cBhvr>
                                    </p:animEffect>
                                  </p:childTnLst>
                                </p:cTn>
                              </p:par>
                              <p:par>
                                <p:cTn id="39" presetID="10" presetClass="entr" presetSubtype="0" fill="hold" nodeType="withEffect" grpId="0">
                                  <p:stCondLst>
                                    <p:cond delay="60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600"/>
                                        <p:tgtEl>
                                          <p:spTgt spid="7"/>
                                        </p:tgtEl>
                                      </p:cBhvr>
                                    </p:animEffect>
                                  </p:childTnLst>
                                </p:cTn>
                              </p:par>
                              <p:par>
                                <p:cTn id="42" presetID="10" presetClass="exit" presetSubtype="0" fill="hold" nodeType="withEffect" grpId="1">
                                  <p:stCondLst>
                                    <p:cond delay="3400"/>
                                  </p:stCondLst>
                                  <p:childTnLst>
                                    <p:animEffect transition="out" filter="fade">
                                      <p:cBhvr>
                                        <p:cTn id="43" dur="600"/>
                                        <p:tgtEl>
                                          <p:spTgt spid="6"/>
                                        </p:tgtEl>
                                      </p:cBhvr>
                                    </p:animEffect>
                                    <p:set>
                                      <p:cBhvr>
                                        <p:cTn id="44" dur="1" fill="hold">
                                          <p:stCondLst>
                                            <p:cond delay="599"/>
                                          </p:stCondLst>
                                        </p:cTn>
                                        <p:tgtEl>
                                          <p:spTgt spid="6"/>
                                        </p:tgtEl>
                                        <p:attrNameLst>
                                          <p:attrName>style.visibility</p:attrName>
                                        </p:attrNameLst>
                                      </p:cBhvr>
                                      <p:to>
                                        <p:strVal val="hidden"/>
                                      </p:to>
                                    </p:set>
                                  </p:childTnLst>
                                </p:cTn>
                              </p:par>
                              <p:par>
                                <p:cTn id="45" presetID="10" presetClass="exit" presetSubtype="0" fill="hold" nodeType="withEffect" grpId="1">
                                  <p:stCondLst>
                                    <p:cond delay="3400"/>
                                  </p:stCondLst>
                                  <p:childTnLst>
                                    <p:animEffect transition="out" filter="fade">
                                      <p:cBhvr>
                                        <p:cTn id="46" dur="600"/>
                                        <p:tgtEl>
                                          <p:spTgt spid="7"/>
                                        </p:tgtEl>
                                      </p:cBhvr>
                                    </p:animEffect>
                                    <p:set>
                                      <p:cBhvr>
                                        <p:cTn id="47" dur="1" fill="hold">
                                          <p:stCondLst>
                                            <p:cond delay="5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48" fill="hold" display="0">
                  <p:stCondLst>
                    <p:cond delay="indefinite"/>
                  </p:stCondLst>
                </p:cTn>
                <p:tgtEl>
                  <p:spTgt spid="3"/>
                </p:tgtEl>
              </p:cMediaNode>
            </p:video>
          </p:childTnLst>
        </p:cTn>
      </p:par>
    </p:tnLst>
    <p:bldLst>
      <p:bldP spid="6" grpId="0" animBg="1"/>
      <p:bldP spid="6" grpId="1" animBg="1"/>
      <p:bldP spid="7" grpId="0" animBg="1"/>
      <p:bldP spid="7" grpId="1" animBg="1"/>
      <p:bldP spid="31" grpId="0" animBg="1"/>
      <p:bldP spid="35"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8" name="!!title"/>
          <p:cNvSpPr txBox="1"/>
          <p:nvPr/>
        </p:nvSpPr>
        <p:spPr>
          <a:xfrm>
            <a:off x="609600" y="558800"/>
            <a:ext cx="635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Digital shadow</a:t>
            </a:r>
            <a:endParaRPr lang="en-US" sz="3200" dirty="0"/>
          </a:p>
        </p:txBody>
      </p:sp>
      <p:sp>
        <p:nvSpPr>
          <p:cNvPr id="9" name="!!def"/>
          <p:cNvSpPr txBox="1"/>
          <p:nvPr/>
        </p:nvSpPr>
        <p:spPr>
          <a:xfrm>
            <a:off x="609600" y="1117600"/>
            <a:ext cx="6604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8FA3B8"/>
                </a:solidFill>
                <a:latin typeface="Segoe UI"/>
                <a:cs typeface="Segoe UI"/>
              </a:rPr>
              <a:t>Measurements update the digital side automatically. One way.</a:t>
            </a:r>
            <a:endParaRPr lang="en-US" sz="1500" dirty="0"/>
          </a:p>
        </p:txBody>
      </p:sp>
      <p:pic>
        <p:nvPicPr>
          <p:cNvPr id="10" name="!!phys_panel" descr="The GTC dome at night above a sea of clouds, La Palma"/>
          <p:cNvPicPr>
            <a:picLocks noChangeAspect="1"/>
          </p:cNvPicPr>
          <p:nvPr/>
        </p:nvPicPr>
        <p:blipFill>
          <a:blip r:embed="rId2"/>
          <a:srcRect l="24509" t="17225" r="24432" b="6220"/>
          <a:stretch>
            <a:fillRect/>
          </a:stretch>
        </p:blipFill>
        <p:spPr>
          <a:xfrm>
            <a:off x="609600" y="1498600"/>
            <a:ext cx="4318000" cy="4318000"/>
          </a:xfrm>
          <a:prstGeom prst="rect">
            <a:avLst/>
          </a:prstGeom>
        </p:spPr>
      </p:pic>
      <p:sp>
        <p:nvSpPr>
          <p:cNvPr id="11" name="!!lbl_phys"/>
          <p:cNvSpPr txBox="1"/>
          <p:nvPr/>
        </p:nvSpPr>
        <p:spPr>
          <a:xfrm>
            <a:off x="609600" y="5892800"/>
            <a:ext cx="4318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cap="all" spc="104" dirty="0">
                <a:solidFill>
                  <a:srgbClr val="8FA3B8"/>
                </a:solidFill>
                <a:latin typeface="Segoe UI Semibold"/>
                <a:cs typeface="Segoe UI Semibold"/>
              </a:rPr>
              <a:t>PHYSICAL TELESCOPE</a:t>
            </a:r>
            <a:endParaRPr lang="en-US" sz="1300" dirty="0"/>
          </a:p>
        </p:txBody>
      </p:sp>
      <p:sp>
        <p:nvSpPr>
          <p:cNvPr id="12" name="!!lbl_digi"/>
          <p:cNvSpPr txBox="1"/>
          <p:nvPr/>
        </p:nvSpPr>
        <p:spPr>
          <a:xfrm>
            <a:off x="7264400" y="5892800"/>
            <a:ext cx="4318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cap="all" spc="104" dirty="0">
                <a:solidFill>
                  <a:srgbClr val="8FA3B8"/>
                </a:solidFill>
                <a:latin typeface="Segoe UI Semibold"/>
                <a:cs typeface="Segoe UI Semibold"/>
              </a:rPr>
              <a:t>DIGITAL REPRESENTATION</a:t>
            </a:r>
            <a:endParaRPr lang="en-US" sz="1300" dirty="0"/>
          </a:p>
        </p:txBody>
      </p:sp>
      <p:sp>
        <p:nvSpPr>
          <p:cNvPr id="13" name="!!fwd_lbl"/>
          <p:cNvSpPr txBox="1"/>
          <p:nvPr/>
        </p:nvSpPr>
        <p:spPr>
          <a:xfrm>
            <a:off x="5130800" y="2616200"/>
            <a:ext cx="1930400" cy="254000"/>
          </a:xfrm>
          <a:prstGeom prst="rect">
            <a:avLst/>
          </a:prstGeom>
          <a:noFill/>
        </p:spPr>
        <p:txBody>
          <a:bodyPr wrap="none" lIns="0" tIns="0" rIns="0" bIns="0" rtlCol="0" anchor="t">
            <a:noAutofit/>
          </a:bodyPr>
          <a:lstStyle/>
          <a:p>
            <a:pPr algn="ctr">
              <a:lnSpc>
                <a:spcPts val="1800"/>
              </a:lnSpc>
              <a:spcBef>
                <a:spcPts val="0"/>
              </a:spcBef>
              <a:spcAft>
                <a:spcPts val="0"/>
              </a:spcAft>
              <a:buNone/>
            </a:pPr>
            <a:r>
              <a:rPr lang="en-US" sz="1500" b="0" i="0" dirty="0">
                <a:solidFill>
                  <a:srgbClr val="5CCBF0"/>
                </a:solidFill>
                <a:latin typeface="Segoe UI"/>
                <a:cs typeface="Segoe UI"/>
              </a:rPr>
              <a:t>automatic</a:t>
            </a:r>
            <a:endParaRPr lang="en-US" sz="1500" dirty="0"/>
          </a:p>
        </p:txBody>
      </p:sp>
      <p:pic>
        <p:nvPicPr>
          <p:cNvPr id="14" name="!!digi_still" descr="Slide illustration"/>
          <p:cNvPicPr>
            <a:picLocks noChangeAspect="1"/>
          </p:cNvPicPr>
          <p:nvPr/>
        </p:nvPicPr>
        <p:blipFill>
          <a:blip r:embed="rId3"/>
          <a:stretch>
            <a:fillRect/>
          </a:stretch>
        </p:blipFill>
        <p:spPr>
          <a:xfrm>
            <a:off x="7264400" y="1498600"/>
            <a:ext cx="4318000" cy="4318000"/>
          </a:xfrm>
          <a:prstGeom prst="rect">
            <a:avLst/>
          </a:prstGeom>
        </p:spPr>
      </p:pic>
      <p:pic>
        <p:nvPicPr>
          <p:cNvPr id="15" name="digi_scan">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264400" y="1498600"/>
            <a:ext cx="4318000" cy="4318000"/>
          </a:xfrm>
          <a:prstGeom prst="rect">
            <a:avLst/>
          </a:prstGeom>
        </p:spPr>
      </p:pic>
      <p:pic>
        <p:nvPicPr>
          <p:cNvPr id="16" name="!!digi_holo" descr="Slide illustration"/>
          <p:cNvPicPr>
            <a:picLocks noChangeAspect="1"/>
          </p:cNvPicPr>
          <p:nvPr/>
        </p:nvPicPr>
        <p:blipFill>
          <a:blip r:embed="rId7"/>
          <a:stretch>
            <a:fillRect/>
          </a:stretch>
        </p:blipFill>
        <p:spPr>
          <a:xfrm>
            <a:off x="7264400" y="1498600"/>
            <a:ext cx="4318000" cy="4318000"/>
          </a:xfrm>
          <a:prstGeom prst="rect">
            <a:avLst/>
          </a:prstGeom>
        </p:spPr>
      </p:pic>
      <p:pic>
        <p:nvPicPr>
          <p:cNvPr id="17" name="holo_loop">
            <a:hlinkClick r:id="" action="ppaction://media"/>
          </p:cNvPr>
          <p:cNvPicPr>
            <a:picLocks noChangeAspect="1"/>
          </p:cNvPicPr>
          <p:nvPr>
            <a:videoFile r:link="rId9"/>
            <p:extLst>
              <p:ext uri="{DAA4B4D4-6D71-4841-9C94-3DE7FCFB9230}">
                <p14:media xmlns:p14="http://schemas.microsoft.com/office/powerpoint/2010/main" r:embed="rId8"/>
              </p:ext>
            </p:extLst>
          </p:nvPr>
        </p:nvPicPr>
        <p:blipFill>
          <a:blip r:embed="rId10"/>
          <a:stretch>
            <a:fillRect/>
          </a:stretch>
        </p:blipFill>
        <p:spPr>
          <a:xfrm>
            <a:off x="7264400" y="1498600"/>
            <a:ext cx="4318000" cy="4318000"/>
          </a:xfrm>
          <a:prstGeom prst="rect">
            <a:avLst/>
          </a:prstGeom>
        </p:spPr>
      </p:pic>
      <p:sp>
        <p:nvSpPr>
          <p:cNvPr id="18" name="!!fwd"/>
          <p:cNvSpPr/>
          <p:nvPr/>
        </p:nvSpPr>
        <p:spPr>
          <a:xfrm>
            <a:off x="5130800" y="2984500"/>
            <a:ext cx="1930400" cy="3175"/>
          </a:xfrm>
          <a:custGeom>
            <a:avLst/>
            <a:gdLst/>
            <a:ahLst/>
            <a:cxnLst/>
            <a:rect l="0" t="0" r="r" b="b"/>
            <a:pathLst>
              <a:path w="1930400" h="3175" fill="none">
                <a:moveTo>
                  <a:pt x="0" y="0"/>
                </a:moveTo>
                <a:lnTo>
                  <a:pt x="1930400" y="0"/>
                </a:lnTo>
              </a:path>
            </a:pathLst>
          </a:custGeom>
          <a:noFill/>
          <a:ln w="50800" cap="rnd">
            <a:solidFill>
              <a:srgbClr val="5CCBF0"/>
            </a:solidFill>
            <a:round/>
            <a:tailEnd type="triangle" w="med" len="med"/>
          </a:ln>
          <a:effectLst>
            <a:glow rad="50800">
              <a:srgbClr val="5CCBF0">
                <a:alpha val="35000"/>
              </a:srgbClr>
            </a:glow>
          </a:effectLst>
        </p:spPr>
        <p:txBody>
          <a:bodyPr rtlCol="0" anchor="ctr"/>
          <a:lstStyle/>
          <a:p>
            <a:pPr algn="ctr"/>
            <a:endParaRPr/>
          </a:p>
        </p:txBody>
      </p:sp>
      <p:sp>
        <p:nvSpPr>
          <p:cNvPr id="19" name="pulses_fwd_1"/>
          <p:cNvSpPr/>
          <p:nvPr/>
        </p:nvSpPr>
        <p:spPr>
          <a:xfrm>
            <a:off x="51308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20" name="pulses_fwd_2"/>
          <p:cNvSpPr/>
          <p:nvPr/>
        </p:nvSpPr>
        <p:spPr>
          <a:xfrm>
            <a:off x="51308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21" name="pulses_fwd_3"/>
          <p:cNvSpPr/>
          <p:nvPr/>
        </p:nvSpPr>
        <p:spPr>
          <a:xfrm>
            <a:off x="51308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22" name="!!ret"/>
          <p:cNvSpPr/>
          <p:nvPr/>
        </p:nvSpPr>
        <p:spPr>
          <a:xfrm>
            <a:off x="5130800" y="4381500"/>
            <a:ext cx="1930400" cy="3175"/>
          </a:xfrm>
          <a:custGeom>
            <a:avLst/>
            <a:gdLst/>
            <a:ahLst/>
            <a:cxnLst/>
            <a:rect l="0" t="0" r="r" b="b"/>
            <a:pathLst>
              <a:path w="1930400" h="3175" fill="none">
                <a:moveTo>
                  <a:pt x="1930400" y="0"/>
                </a:moveTo>
                <a:lnTo>
                  <a:pt x="0" y="0"/>
                </a:lnTo>
              </a:path>
            </a:pathLst>
          </a:custGeom>
          <a:noFill/>
          <a:ln w="38100" cap="rnd">
            <a:solidFill>
              <a:srgbClr val="8FA3B8"/>
            </a:solidFill>
            <a:custDash>
              <a:ds d="400000" sp="266667"/>
            </a:custDash>
            <a:round/>
            <a:tailEnd type="triangle" w="med" len="med"/>
          </a:ln>
          <a:effectLst/>
        </p:spPr>
        <p:txBody>
          <a:bodyPr rtlCol="0" anchor="ctr"/>
          <a:lstStyle/>
          <a:p>
            <a:pPr algn="ctr"/>
            <a:endParaRPr/>
          </a:p>
        </p:txBody>
      </p:sp>
      <p:sp>
        <p:nvSpPr>
          <p:cNvPr id="23" name="!!ret_lbl"/>
          <p:cNvSpPr txBox="1"/>
          <p:nvPr/>
        </p:nvSpPr>
        <p:spPr>
          <a:xfrm>
            <a:off x="5130800" y="4457700"/>
            <a:ext cx="1930400" cy="254000"/>
          </a:xfrm>
          <a:prstGeom prst="rect">
            <a:avLst/>
          </a:prstGeom>
          <a:noFill/>
        </p:spPr>
        <p:txBody>
          <a:bodyPr wrap="none" lIns="0" tIns="0" rIns="0" bIns="0" rtlCol="0" anchor="t">
            <a:noAutofit/>
          </a:bodyPr>
          <a:lstStyle/>
          <a:p>
            <a:pPr algn="ctr">
              <a:lnSpc>
                <a:spcPts val="1800"/>
              </a:lnSpc>
              <a:spcBef>
                <a:spcPts val="0"/>
              </a:spcBef>
              <a:spcAft>
                <a:spcPts val="0"/>
              </a:spcAft>
              <a:buNone/>
            </a:pPr>
            <a:r>
              <a:rPr lang="en-US" sz="1500" b="0" i="0" dirty="0">
                <a:solidFill>
                  <a:srgbClr val="8FA3B8"/>
                </a:solidFill>
                <a:latin typeface="Segoe UI"/>
                <a:cs typeface="Segoe UI"/>
              </a:rPr>
              <a:t>manual</a:t>
            </a:r>
            <a:endParaRPr lang="en-US" sz="1500" dirty="0"/>
          </a:p>
        </p:txBody>
      </p:sp>
      <p:sp>
        <p:nvSpPr>
          <p:cNvPr id="24" name="title2"/>
          <p:cNvSpPr txBox="1"/>
          <p:nvPr/>
        </p:nvSpPr>
        <p:spPr>
          <a:xfrm>
            <a:off x="609600" y="558800"/>
            <a:ext cx="635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Digital twin</a:t>
            </a:r>
            <a:endParaRPr lang="en-US" sz="3200" dirty="0"/>
          </a:p>
        </p:txBody>
      </p:sp>
      <p:sp>
        <p:nvSpPr>
          <p:cNvPr id="25" name="def2"/>
          <p:cNvSpPr txBox="1"/>
          <p:nvPr/>
        </p:nvSpPr>
        <p:spPr>
          <a:xfrm>
            <a:off x="609600" y="1117600"/>
            <a:ext cx="6604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8FA3B8"/>
                </a:solidFill>
                <a:latin typeface="Segoe UI"/>
                <a:cs typeface="Segoe UI"/>
              </a:rPr>
              <a:t>Decisions also flow back. Both ways.</a:t>
            </a:r>
            <a:endParaRPr lang="en-US" sz="1500" dirty="0"/>
          </a:p>
        </p:txBody>
      </p:sp>
      <p:sp>
        <p:nvSpPr>
          <p:cNvPr id="26" name="ret_amber"/>
          <p:cNvSpPr/>
          <p:nvPr/>
        </p:nvSpPr>
        <p:spPr>
          <a:xfrm>
            <a:off x="5130800" y="4381500"/>
            <a:ext cx="1930400" cy="3175"/>
          </a:xfrm>
          <a:custGeom>
            <a:avLst/>
            <a:gdLst/>
            <a:ahLst/>
            <a:cxnLst/>
            <a:rect l="0" t="0" r="r" b="b"/>
            <a:pathLst>
              <a:path w="1930400" h="3175" fill="none">
                <a:moveTo>
                  <a:pt x="1930400" y="0"/>
                </a:moveTo>
                <a:lnTo>
                  <a:pt x="0" y="0"/>
                </a:lnTo>
              </a:path>
            </a:pathLst>
          </a:custGeom>
          <a:noFill/>
          <a:ln w="50800" cap="rnd">
            <a:solidFill>
              <a:srgbClr val="F2B134"/>
            </a:solidFill>
            <a:custDash>
              <a:ds d="300000" sp="200000"/>
            </a:custDash>
            <a:round/>
            <a:tailEnd type="triangle" w="med" len="med"/>
          </a:ln>
          <a:effectLst>
            <a:glow rad="38100">
              <a:srgbClr val="F2B134">
                <a:alpha val="30000"/>
              </a:srgbClr>
            </a:glow>
          </a:effectLst>
        </p:spPr>
        <p:txBody>
          <a:bodyPr rtlCol="0" anchor="ctr"/>
          <a:lstStyle/>
          <a:p>
            <a:pPr algn="ctr"/>
            <a:endParaRPr/>
          </a:p>
        </p:txBody>
      </p:sp>
      <p:sp>
        <p:nvSpPr>
          <p:cNvPr id="27" name="ret_amber_lbl"/>
          <p:cNvSpPr txBox="1"/>
          <p:nvPr/>
        </p:nvSpPr>
        <p:spPr>
          <a:xfrm>
            <a:off x="5016500" y="4457700"/>
            <a:ext cx="2159000" cy="482600"/>
          </a:xfrm>
          <a:prstGeom prst="rect">
            <a:avLst/>
          </a:prstGeom>
          <a:noFill/>
        </p:spPr>
        <p:txBody>
          <a:bodyPr wrap="none" lIns="0" tIns="0" rIns="0" bIns="0" rtlCol="0" anchor="t">
            <a:noAutofit/>
          </a:bodyPr>
          <a:lstStyle/>
          <a:p>
            <a:pPr algn="ctr">
              <a:lnSpc>
                <a:spcPts val="1800"/>
              </a:lnSpc>
              <a:spcBef>
                <a:spcPts val="0"/>
              </a:spcBef>
              <a:spcAft>
                <a:spcPts val="0"/>
              </a:spcAft>
              <a:buNone/>
            </a:pPr>
            <a:r>
              <a:rPr lang="en-US" sz="1500" b="0" i="0" dirty="0">
                <a:solidFill>
                  <a:srgbClr val="F2B134"/>
                </a:solidFill>
                <a:latin typeface="Segoe UI Semibold"/>
                <a:cs typeface="Segoe UI Semibold"/>
              </a:rPr>
              <a:t>the way back</a:t>
            </a:r>
            <a:endParaRPr lang="en-US" sz="1500" dirty="0"/>
          </a:p>
          <a:p>
            <a:pPr algn="ctr">
              <a:lnSpc>
                <a:spcPts val="1800"/>
              </a:lnSpc>
              <a:spcBef>
                <a:spcPts val="0"/>
              </a:spcBef>
              <a:spcAft>
                <a:spcPts val="0"/>
              </a:spcAft>
              <a:buNone/>
            </a:pPr>
            <a:r>
              <a:rPr lang="en-US" sz="1500" b="0" i="0" dirty="0">
                <a:solidFill>
                  <a:srgbClr val="F2B134"/>
                </a:solidFill>
                <a:latin typeface="Segoe UI Semibold"/>
                <a:cs typeface="Segoe UI Semibold"/>
              </a:rPr>
              <a:t>proposed</a:t>
            </a:r>
            <a:endParaRPr lang="en-US" sz="1500" dirty="0"/>
          </a:p>
        </p:txBody>
      </p:sp>
      <p:sp>
        <p:nvSpPr>
          <p:cNvPr id="28" name="loop_pointing"/>
          <p:cNvSpPr/>
          <p:nvPr/>
        </p:nvSpPr>
        <p:spPr>
          <a:xfrm>
            <a:off x="1905000" y="1905000"/>
            <a:ext cx="1270000" cy="698500"/>
          </a:xfrm>
          <a:custGeom>
            <a:avLst/>
            <a:gdLst/>
            <a:ahLst/>
            <a:cxnLst/>
            <a:rect l="0" t="0" r="r" b="b"/>
            <a:pathLst>
              <a:path w="1270000" h="698500" fill="none">
                <a:moveTo>
                  <a:pt x="0" y="698500"/>
                </a:moveTo>
                <a:lnTo>
                  <a:pt x="0" y="523875"/>
                </a:lnTo>
                <a:cubicBezTo>
                  <a:pt x="0" y="104775"/>
                  <a:pt x="279400" y="0"/>
                  <a:pt x="635000" y="0"/>
                </a:cubicBezTo>
                <a:cubicBezTo>
                  <a:pt x="990600" y="0"/>
                  <a:pt x="1270000" y="104775"/>
                  <a:pt x="1270000" y="523875"/>
                </a:cubicBezTo>
                <a:lnTo>
                  <a:pt x="1270000" y="698500"/>
                </a:lnTo>
              </a:path>
            </a:pathLst>
          </a:custGeom>
          <a:noFill/>
          <a:ln w="38100" cap="rnd">
            <a:solidFill>
              <a:srgbClr val="5CCBF0"/>
            </a:solidFill>
            <a:round/>
            <a:tailEnd type="triangle" w="med" len="med"/>
          </a:ln>
          <a:effectLst>
            <a:glow rad="38100">
              <a:srgbClr val="5CCBF0">
                <a:alpha val="35000"/>
              </a:srgbClr>
            </a:glow>
          </a:effectLst>
        </p:spPr>
        <p:txBody>
          <a:bodyPr rtlCol="0" anchor="ctr"/>
          <a:lstStyle/>
          <a:p>
            <a:pPr algn="ctr"/>
            <a:endParaRPr/>
          </a:p>
        </p:txBody>
      </p:sp>
      <p:sp>
        <p:nvSpPr>
          <p:cNvPr id="29" name="loop_pointing_t_bg"/>
          <p:cNvSpPr/>
          <p:nvPr/>
        </p:nvSpPr>
        <p:spPr>
          <a:xfrm>
            <a:off x="1739900" y="2590800"/>
            <a:ext cx="1363861"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30" name="loop_pointing_t"/>
          <p:cNvSpPr txBox="1"/>
          <p:nvPr/>
        </p:nvSpPr>
        <p:spPr>
          <a:xfrm>
            <a:off x="1841500" y="2616200"/>
            <a:ext cx="1262261" cy="2286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Virtual telescope</a:t>
            </a:r>
            <a:endParaRPr lang="en-US" sz="1200" dirty="0"/>
          </a:p>
        </p:txBody>
      </p:sp>
      <p:sp>
        <p:nvSpPr>
          <p:cNvPr id="31" name="loop_olaco"/>
          <p:cNvSpPr/>
          <p:nvPr/>
        </p:nvSpPr>
        <p:spPr>
          <a:xfrm>
            <a:off x="2794000" y="3810000"/>
            <a:ext cx="1397000" cy="603250"/>
          </a:xfrm>
          <a:custGeom>
            <a:avLst/>
            <a:gdLst/>
            <a:ahLst/>
            <a:cxnLst/>
            <a:rect l="0" t="0" r="r" b="b"/>
            <a:pathLst>
              <a:path w="1397000" h="603250" fill="none">
                <a:moveTo>
                  <a:pt x="0" y="603250"/>
                </a:moveTo>
                <a:lnTo>
                  <a:pt x="0" y="452438"/>
                </a:lnTo>
                <a:cubicBezTo>
                  <a:pt x="0" y="90488"/>
                  <a:pt x="307340" y="0"/>
                  <a:pt x="698500" y="0"/>
                </a:cubicBezTo>
                <a:cubicBezTo>
                  <a:pt x="1089660" y="0"/>
                  <a:pt x="1397000" y="90488"/>
                  <a:pt x="1397000" y="452438"/>
                </a:cubicBezTo>
                <a:lnTo>
                  <a:pt x="1397000" y="603250"/>
                </a:lnTo>
              </a:path>
            </a:pathLst>
          </a:custGeom>
          <a:noFill/>
          <a:ln w="38100" cap="rnd">
            <a:solidFill>
              <a:srgbClr val="5CCBF0"/>
            </a:solidFill>
            <a:round/>
            <a:tailEnd type="triangle" w="med" len="med"/>
          </a:ln>
          <a:effectLst>
            <a:glow rad="38100">
              <a:srgbClr val="5CCBF0">
                <a:alpha val="35000"/>
              </a:srgbClr>
            </a:glow>
          </a:effectLst>
        </p:spPr>
        <p:txBody>
          <a:bodyPr rtlCol="0" anchor="ctr"/>
          <a:lstStyle/>
          <a:p>
            <a:pPr algn="ctr"/>
            <a:endParaRPr/>
          </a:p>
        </p:txBody>
      </p:sp>
      <p:sp>
        <p:nvSpPr>
          <p:cNvPr id="32" name="loop_olaco_t_bg"/>
          <p:cNvSpPr/>
          <p:nvPr/>
        </p:nvSpPr>
        <p:spPr>
          <a:xfrm>
            <a:off x="2184400" y="4508500"/>
            <a:ext cx="1698427"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33" name="loop_olaco_t"/>
          <p:cNvSpPr txBox="1"/>
          <p:nvPr/>
        </p:nvSpPr>
        <p:spPr>
          <a:xfrm>
            <a:off x="2286000" y="4533900"/>
            <a:ext cx="1596827" cy="2286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Open-loop correction</a:t>
            </a:r>
            <a:endParaRPr lang="en-US" sz="1200" dirty="0"/>
          </a:p>
        </p:txBody>
      </p:sp>
      <p:sp>
        <p:nvSpPr>
          <p:cNvPr id="43" name="local_tag_pill"/>
          <p:cNvSpPr/>
          <p:nvPr/>
        </p:nvSpPr>
        <p:spPr>
          <a:xfrm>
            <a:off x="711200" y="5435600"/>
            <a:ext cx="1778595"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44" name="local_tag_glyph"/>
          <p:cNvSpPr/>
          <p:nvPr/>
        </p:nvSpPr>
        <p:spPr>
          <a:xfrm>
            <a:off x="812800" y="54864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45" name="local_tag_txt"/>
          <p:cNvSpPr txBox="1"/>
          <p:nvPr/>
        </p:nvSpPr>
        <p:spPr>
          <a:xfrm>
            <a:off x="1066800" y="5435600"/>
            <a:ext cx="1346795"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local loops</a:t>
            </a:r>
            <a:endParaRPr lang="en-US" sz="1200" dirty="0"/>
          </a:p>
        </p:txBody>
      </p:sp>
      <p:pic>
        <p:nvPicPr>
          <p:cNvPr id="42" name="aha_plate" descr="s05_aha_plate.png"/>
          <p:cNvPicPr>
            <a:picLocks noChangeAspect="1"/>
          </p:cNvPicPr>
          <p:nvPr/>
        </p:nvPicPr>
        <p:blipFill>
          <a:blip r:embed="rId11"/>
          <a:stretch>
            <a:fillRect/>
          </a:stretch>
        </p:blipFill>
        <p:spPr>
          <a:xfrm>
            <a:off x="0" y="0"/>
            <a:ext cx="12192000" cy="6858000"/>
          </a:xfrm>
          <a:prstGeom prst="rect">
            <a:avLst/>
          </a:prstGeom>
        </p:spPr>
      </p:pic>
      <p:sp>
        <p:nvSpPr>
          <p:cNvPr id="37" name="aha"/>
          <p:cNvSpPr txBox="1"/>
          <p:nvPr/>
        </p:nvSpPr>
        <p:spPr>
          <a:xfrm>
            <a:off x="1016000" y="1460500"/>
            <a:ext cx="10160000" cy="1079500"/>
          </a:xfrm>
          <a:prstGeom prst="rect">
            <a:avLst/>
          </a:prstGeom>
          <a:noFill/>
        </p:spPr>
        <p:txBody>
          <a:bodyPr wrap="none" lIns="0" tIns="0" rIns="0" bIns="0" rtlCol="0" anchor="t">
            <a:noAutofit/>
          </a:bodyPr>
          <a:lstStyle/>
          <a:p>
            <a:pPr algn="ctr">
              <a:lnSpc>
                <a:spcPts val="3850"/>
              </a:lnSpc>
              <a:spcBef>
                <a:spcPts val="0"/>
              </a:spcBef>
              <a:spcAft>
                <a:spcPts val="0"/>
              </a:spcAft>
              <a:buNone/>
            </a:pPr>
            <a:r>
              <a:rPr lang="en-US" sz="3200" b="0" i="0" dirty="0">
                <a:solidFill>
                  <a:srgbClr val="FFFFFF"/>
                </a:solidFill>
                <a:latin typeface="Segoe UI Semibold"/>
                <a:cs typeface="Segoe UI Semibold"/>
              </a:rPr>
              <a:t>We already had twins.</a:t>
            </a:r>
            <a:endParaRPr lang="en-US" sz="3200" dirty="0"/>
          </a:p>
          <a:p>
            <a:pPr algn="ctr">
              <a:lnSpc>
                <a:spcPts val="3850"/>
              </a:lnSpc>
              <a:spcBef>
                <a:spcPts val="0"/>
              </a:spcBef>
              <a:spcAft>
                <a:spcPts val="0"/>
              </a:spcAft>
              <a:buNone/>
            </a:pPr>
            <a:r>
              <a:rPr lang="en-US" sz="3200" b="0" i="0" dirty="0">
                <a:solidFill>
                  <a:srgbClr val="FFFFFF"/>
                </a:solidFill>
                <a:latin typeface="Segoe UI Semibold"/>
                <a:cs typeface="Segoe UI Semibold"/>
              </a:rPr>
              <a:t>We just didn’t call them that.</a:t>
            </a:r>
            <a:endParaRPr lang="en-US" sz="3200" dirty="0"/>
          </a:p>
        </p:txBody>
      </p:sp>
      <p:sp>
        <p:nvSpPr>
          <p:cNvPr id="38" name="aha2"/>
          <p:cNvSpPr txBox="1"/>
          <p:nvPr/>
        </p:nvSpPr>
        <p:spPr>
          <a:xfrm>
            <a:off x="1016000" y="4127500"/>
            <a:ext cx="10160000" cy="355600"/>
          </a:xfrm>
          <a:prstGeom prst="rect">
            <a:avLst/>
          </a:prstGeom>
          <a:noFill/>
        </p:spPr>
        <p:txBody>
          <a:bodyPr wrap="none" lIns="0" tIns="0" rIns="0" bIns="0" rtlCol="0" anchor="t">
            <a:noAutofit/>
          </a:bodyPr>
          <a:lstStyle/>
          <a:p>
            <a:pPr algn="ctr">
              <a:lnSpc>
                <a:spcPts val="2400"/>
              </a:lnSpc>
              <a:spcBef>
                <a:spcPts val="0"/>
              </a:spcBef>
              <a:spcAft>
                <a:spcPts val="0"/>
              </a:spcAft>
              <a:buNone/>
            </a:pPr>
            <a:r>
              <a:rPr lang="en-US" sz="2000" b="0" i="0" dirty="0">
                <a:solidFill>
                  <a:srgbClr val="5CCBF0"/>
                </a:solidFill>
                <a:latin typeface="Segoe UI"/>
                <a:cs typeface="Segoe UI"/>
              </a:rPr>
              <a:t>They don’t warn. They improve, every night.</a:t>
            </a:r>
            <a:endParaRPr lang="en-US" sz="2000" dirty="0"/>
          </a:p>
        </p:txBody>
      </p:sp>
      <p:sp>
        <p:nvSpPr>
          <p:cNvPr id="46" name="aha_tag_pill"/>
          <p:cNvSpPr/>
          <p:nvPr/>
        </p:nvSpPr>
        <p:spPr>
          <a:xfrm>
            <a:off x="5016500" y="4610100"/>
            <a:ext cx="2605088"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47" name="aha_tag_glyph"/>
          <p:cNvSpPr/>
          <p:nvPr/>
        </p:nvSpPr>
        <p:spPr>
          <a:xfrm>
            <a:off x="5118100" y="46609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48" name="aha_tag_txt"/>
          <p:cNvSpPr txBox="1"/>
          <p:nvPr/>
        </p:nvSpPr>
        <p:spPr>
          <a:xfrm>
            <a:off x="5372100" y="4610100"/>
            <a:ext cx="2173288"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local loops, every night</a:t>
            </a:r>
            <a:endParaRPr lang="en-US" sz="1200" dirty="0"/>
          </a:p>
        </p:txBody>
      </p:sp>
      <p:sp>
        <p:nvSpPr>
          <p:cNvPr id="49" name="ex1_bg"/>
          <p:cNvSpPr/>
          <p:nvPr/>
        </p:nvSpPr>
        <p:spPr>
          <a:xfrm>
            <a:off x="2159000" y="2844800"/>
            <a:ext cx="3810000" cy="952500"/>
          </a:xfrm>
          <a:prstGeom prst="roundRect">
            <a:avLst>
              <a:gd name="adj" fmla="val 9333"/>
            </a:avLst>
          </a:prstGeom>
          <a:solidFill>
            <a:srgbClr val="0E1726">
              <a:alpha val="92000"/>
            </a:srgbClr>
          </a:solidFill>
          <a:ln w="9525" cap="rnd">
            <a:solidFill>
              <a:srgbClr val="2C6E8C"/>
            </a:solidFill>
            <a:round/>
          </a:ln>
          <a:effectLst/>
        </p:spPr>
        <p:txBody>
          <a:bodyPr rtlCol="0" anchor="ctr"/>
          <a:lstStyle/>
          <a:p>
            <a:pPr algn="ctr"/>
          </a:p>
        </p:txBody>
      </p:sp>
      <p:pic>
        <p:nvPicPr>
          <p:cNvPr id="50" name="ex1_ic" descr="target.png"/>
          <p:cNvPicPr>
            <a:picLocks noChangeAspect="1"/>
          </p:cNvPicPr>
          <p:nvPr/>
        </p:nvPicPr>
        <p:blipFill>
          <a:blip r:embed="rId12"/>
          <a:stretch>
            <a:fillRect/>
          </a:stretch>
        </p:blipFill>
        <p:spPr>
          <a:xfrm>
            <a:off x="2324100" y="3117850"/>
            <a:ext cx="406400" cy="406400"/>
          </a:xfrm>
          <a:prstGeom prst="rect">
            <a:avLst/>
          </a:prstGeom>
        </p:spPr>
      </p:pic>
      <p:sp>
        <p:nvSpPr>
          <p:cNvPr id="51" name="ex1_t"/>
          <p:cNvSpPr txBox="1"/>
          <p:nvPr/>
        </p:nvSpPr>
        <p:spPr>
          <a:xfrm>
            <a:off x="2870200" y="2959100"/>
            <a:ext cx="29845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a:solidFill>
                  <a:srgbClr val="FFFFFF"/>
                </a:solidFill>
                <a:latin typeface="Segoe UI Semibold"/>
                <a:cs typeface="Segoe UI Semibold"/>
              </a:rPr>
              <a:t>Virtual telescope</a:t>
            </a:r>
            <a:endParaRPr lang="en-US" sz="1500" dirty="0"/>
          </a:p>
        </p:txBody>
      </p:sp>
      <p:sp>
        <p:nvSpPr>
          <p:cNvPr id="52" name="ex1_rw"/>
          <p:cNvSpPr txBox="1"/>
          <p:nvPr/>
        </p:nvSpPr>
        <p:spPr>
          <a:xfrm>
            <a:off x="2870200" y="3263900"/>
            <a:ext cx="2984500" cy="406400"/>
          </a:xfrm>
          <a:prstGeom prst="rect">
            <a:avLst/>
          </a:prstGeom>
          <a:noFill/>
        </p:spPr>
        <p:txBody>
          <a:bodyPr wrap="none" lIns="0" tIns="0" rIns="0" bIns="0" anchor="t" rtlCol="0">
            <a:noAutofit/>
          </a:bodyPr>
          <a:lstStyle/>
          <a:p>
            <a:pPr algn="l">
              <a:lnSpc>
                <a:spcPts val="1600"/>
              </a:lnSpc>
              <a:spcBef>
                <a:spcPts val="0"/>
              </a:spcBef>
              <a:spcAft>
                <a:spcPts val="0"/>
              </a:spcAft>
              <a:buNone/>
            </a:pPr>
            <a:r>
              <a:rPr lang="en-US" sz="1200" b="0" i="0" dirty="0">
                <a:solidFill>
                  <a:srgbClr val="8FA3B8"/>
                </a:solidFill>
                <a:latin typeface="Segoe UI"/>
                <a:cs typeface="Segoe UI"/>
              </a:rPr>
              <a:t xml:space="preserve">reads  </a:t>
            </a:r>
            <a:r>
              <a:rPr lang="en-US" sz="1200" b="0" i="0" dirty="0">
                <a:solidFill>
                  <a:srgbClr val="EDEFF2"/>
                </a:solidFill>
                <a:latin typeface="Segoe UI"/>
                <a:cs typeface="Segoe UI"/>
              </a:rPr>
              <a:t>time, weather, the guide star</a:t>
            </a:r>
            <a:endParaRPr lang="en-US" sz="1200" dirty="0"/>
          </a:p>
          <a:p>
            <a:pPr algn="l">
              <a:lnSpc>
                <a:spcPts val="1600"/>
              </a:lnSpc>
              <a:spcBef>
                <a:spcPts val="0"/>
              </a:spcBef>
              <a:spcAft>
                <a:spcPts val="0"/>
              </a:spcAft>
              <a:buNone/>
            </a:pPr>
            <a:r>
              <a:rPr lang="en-US" sz="1200" b="0" i="0" dirty="0">
                <a:solidFill>
                  <a:srgbClr val="8FA3B8"/>
                </a:solidFill>
                <a:latin typeface="Segoe UI"/>
                <a:cs typeface="Segoe UI"/>
              </a:rPr>
              <a:t xml:space="preserve">writes  </a:t>
            </a:r>
            <a:r>
              <a:rPr lang="en-US" sz="1200" b="0" i="0" dirty="0">
                <a:solidFill>
                  <a:srgbClr val="EDEFF2"/>
                </a:solidFill>
                <a:latin typeface="Segoe UI"/>
                <a:cs typeface="Segoe UI"/>
              </a:rPr>
              <a:t>where each axis must point</a:t>
            </a:r>
            <a:endParaRPr lang="en-US" sz="1200" dirty="0"/>
          </a:p>
        </p:txBody>
      </p:sp>
      <p:sp>
        <p:nvSpPr>
          <p:cNvPr id="53" name="ex2_bg"/>
          <p:cNvSpPr/>
          <p:nvPr/>
        </p:nvSpPr>
        <p:spPr>
          <a:xfrm>
            <a:off x="6223000" y="2844800"/>
            <a:ext cx="3810000" cy="952500"/>
          </a:xfrm>
          <a:prstGeom prst="roundRect">
            <a:avLst>
              <a:gd name="adj" fmla="val 9333"/>
            </a:avLst>
          </a:prstGeom>
          <a:solidFill>
            <a:srgbClr val="0E1726">
              <a:alpha val="92000"/>
            </a:srgbClr>
          </a:solidFill>
          <a:ln w="9525" cap="rnd">
            <a:solidFill>
              <a:srgbClr val="2C6E8C"/>
            </a:solidFill>
            <a:round/>
          </a:ln>
          <a:effectLst/>
        </p:spPr>
        <p:txBody>
          <a:bodyPr rtlCol="0" anchor="ctr"/>
          <a:lstStyle/>
          <a:p>
            <a:pPr algn="ctr"/>
          </a:p>
        </p:txBody>
      </p:sp>
      <p:pic>
        <p:nvPicPr>
          <p:cNvPr id="54" name="ex2_ic" descr="thermo.png"/>
          <p:cNvPicPr>
            <a:picLocks noChangeAspect="1"/>
          </p:cNvPicPr>
          <p:nvPr/>
        </p:nvPicPr>
        <p:blipFill>
          <a:blip r:embed="rId13"/>
          <a:stretch>
            <a:fillRect/>
          </a:stretch>
        </p:blipFill>
        <p:spPr>
          <a:xfrm>
            <a:off x="6388100" y="3117850"/>
            <a:ext cx="406400" cy="406400"/>
          </a:xfrm>
          <a:prstGeom prst="rect">
            <a:avLst/>
          </a:prstGeom>
        </p:spPr>
      </p:pic>
      <p:sp>
        <p:nvSpPr>
          <p:cNvPr id="55" name="ex2_t"/>
          <p:cNvSpPr txBox="1"/>
          <p:nvPr/>
        </p:nvSpPr>
        <p:spPr>
          <a:xfrm>
            <a:off x="6934200" y="2959100"/>
            <a:ext cx="29845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a:solidFill>
                  <a:srgbClr val="FFFFFF"/>
                </a:solidFill>
                <a:latin typeface="Segoe UI Semibold"/>
                <a:cs typeface="Segoe UI Semibold"/>
              </a:rPr>
              <a:t>Open-loop correction</a:t>
            </a:r>
            <a:endParaRPr lang="en-US" sz="1500" dirty="0"/>
          </a:p>
        </p:txBody>
      </p:sp>
      <p:sp>
        <p:nvSpPr>
          <p:cNvPr id="56" name="ex2_rw"/>
          <p:cNvSpPr txBox="1"/>
          <p:nvPr/>
        </p:nvSpPr>
        <p:spPr>
          <a:xfrm>
            <a:off x="6934200" y="3263900"/>
            <a:ext cx="2984500" cy="406400"/>
          </a:xfrm>
          <a:prstGeom prst="rect">
            <a:avLst/>
          </a:prstGeom>
          <a:noFill/>
        </p:spPr>
        <p:txBody>
          <a:bodyPr wrap="none" lIns="0" tIns="0" rIns="0" bIns="0" anchor="t" rtlCol="0">
            <a:noAutofit/>
          </a:bodyPr>
          <a:lstStyle/>
          <a:p>
            <a:pPr algn="l">
              <a:lnSpc>
                <a:spcPts val="1600"/>
              </a:lnSpc>
              <a:spcBef>
                <a:spcPts val="0"/>
              </a:spcBef>
              <a:spcAft>
                <a:spcPts val="0"/>
              </a:spcAft>
              <a:buNone/>
            </a:pPr>
            <a:r>
              <a:rPr lang="en-US" sz="1200" b="0" i="0" dirty="0">
                <a:solidFill>
                  <a:srgbClr val="8FA3B8"/>
                </a:solidFill>
                <a:latin typeface="Segoe UI"/>
                <a:cs typeface="Segoe UI"/>
              </a:rPr>
              <a:t xml:space="preserve">reads  </a:t>
            </a:r>
            <a:r>
              <a:rPr lang="en-US" sz="1200" b="0" i="0" dirty="0">
                <a:solidFill>
                  <a:srgbClr val="EDEFF2"/>
                </a:solidFill>
                <a:latin typeface="Segoe UI"/>
                <a:cs typeface="Segoe UI"/>
              </a:rPr>
              <a:t>elevation, temperatures</a:t>
            </a:r>
            <a:endParaRPr lang="en-US" sz="1200" dirty="0"/>
          </a:p>
          <a:p>
            <a:pPr algn="l">
              <a:lnSpc>
                <a:spcPts val="1600"/>
              </a:lnSpc>
              <a:spcBef>
                <a:spcPts val="0"/>
              </a:spcBef>
              <a:spcAft>
                <a:spcPts val="0"/>
              </a:spcAft>
              <a:buNone/>
            </a:pPr>
            <a:r>
              <a:rPr lang="en-US" sz="1200" b="0" i="0" dirty="0">
                <a:solidFill>
                  <a:srgbClr val="8FA3B8"/>
                </a:solidFill>
                <a:latin typeface="Segoe UI"/>
                <a:cs typeface="Segoe UI"/>
              </a:rPr>
              <a:t xml:space="preserve">writes  </a:t>
            </a:r>
            <a:r>
              <a:rPr lang="en-US" sz="1200" b="0" i="0" dirty="0">
                <a:solidFill>
                  <a:srgbClr val="EDEFF2"/>
                </a:solidFill>
                <a:latin typeface="Segoe UI"/>
                <a:cs typeface="Segoe UI"/>
              </a:rPr>
              <a:t>how the structure behaves</a:t>
            </a:r>
            <a:endParaRPr lang="en-US" sz="1200" dirty="0"/>
          </a:p>
        </p:txBody>
      </p:sp>
      <p:sp>
        <p:nvSpPr>
          <p:cNvPr id="2" name="!!status_pill"/>
          <p:cNvSpPr/>
          <p:nvPr/>
        </p:nvSpPr>
        <p:spPr>
          <a:xfrm>
            <a:off x="8767266" y="203200"/>
            <a:ext cx="2815134"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 name="!!status_glyph"/>
          <p:cNvSpPr/>
          <p:nvPr/>
        </p:nvSpPr>
        <p:spPr>
          <a:xfrm>
            <a:off x="8868866" y="2540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4" name="!!status_txt"/>
          <p:cNvSpPr txBox="1"/>
          <p:nvPr/>
        </p:nvSpPr>
        <p:spPr>
          <a:xfrm>
            <a:off x="9122866" y="203200"/>
            <a:ext cx="2383334"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the shadow, in production</a:t>
            </a:r>
            <a:endParaRPr lang="en-US" sz="1200" dirty="0"/>
          </a:p>
        </p:txBody>
      </p:sp>
      <p:sp>
        <p:nvSpPr>
          <p:cNvPr id="5" name="status2_pill"/>
          <p:cNvSpPr/>
          <p:nvPr/>
        </p:nvSpPr>
        <p:spPr>
          <a:xfrm>
            <a:off x="7894241" y="203200"/>
            <a:ext cx="3688159"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6" name="status2_glyph"/>
          <p:cNvSpPr/>
          <p:nvPr/>
        </p:nvSpPr>
        <p:spPr>
          <a:xfrm>
            <a:off x="7995841"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7" name="status2_txt"/>
          <p:cNvSpPr txBox="1"/>
          <p:nvPr/>
        </p:nvSpPr>
        <p:spPr>
          <a:xfrm>
            <a:off x="8249841" y="203200"/>
            <a:ext cx="3256359"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observatory-scale way back, proposed</a:t>
            </a:r>
            <a:endParaRPr lang="en-US" sz="1200" dirty="0"/>
          </a:p>
        </p:txBody>
      </p:sp>
      <p:sp>
        <p:nvSpPr>
          <p:cNvPr id="57"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58" name="!!tl_done"/>
          <p:cNvSpPr/>
          <p:nvPr/>
        </p:nvSpPr>
        <p:spPr>
          <a:xfrm>
            <a:off x="609600" y="457200"/>
            <a:ext cx="3175" cy="3175"/>
          </a:xfrm>
          <a:custGeom>
            <a:avLst/>
            <a:gdLst/>
            <a:ahLst/>
            <a:cxnLst/>
            <a:rect l="0" t="0" r="r" b="b"/>
            <a:pathLst>
              <a:path w="3175" h="3175" fill="none">
                <a:moveTo>
                  <a:pt x="0" y="0"/>
                </a:moveTo>
                <a:lnTo>
                  <a:pt x="3175" y="0"/>
                </a:lnTo>
              </a:path>
            </a:pathLst>
          </a:custGeom>
          <a:noFill/>
          <a:ln w="38100" cap="flat">
            <a:solidFill>
              <a:srgbClr val="5CCBF0">
                <a:alpha val="0"/>
              </a:srgbClr>
            </a:solidFill>
            <a:round/>
          </a:ln>
          <a:effectLst/>
        </p:spPr>
        <p:txBody>
          <a:bodyPr rtlCol="0" anchor="ctr"/>
          <a:lstStyle/>
          <a:p>
            <a:pPr algn="ctr"/>
          </a:p>
        </p:txBody>
      </p:sp>
      <p:sp>
        <p:nvSpPr>
          <p:cNvPr id="59" name="!!tl_step"/>
          <p:cNvSpPr/>
          <p:nvPr/>
        </p:nvSpPr>
        <p:spPr>
          <a:xfrm>
            <a:off x="609600" y="457200"/>
            <a:ext cx="112615" cy="3175"/>
          </a:xfrm>
          <a:custGeom>
            <a:avLst/>
            <a:gdLst/>
            <a:ahLst/>
            <a:cxnLst/>
            <a:rect l="0" t="0" r="r" b="b"/>
            <a:pathLst>
              <a:path w="112615" h="3175" fill="none">
                <a:moveTo>
                  <a:pt x="0" y="0"/>
                </a:moveTo>
                <a:lnTo>
                  <a:pt x="112615" y="0"/>
                </a:lnTo>
              </a:path>
            </a:pathLst>
          </a:custGeom>
          <a:noFill/>
          <a:ln w="38100" cap="flat">
            <a:solidFill>
              <a:srgbClr val="5CCBF0"/>
            </a:solidFill>
            <a:round/>
          </a:ln>
          <a:effectLst/>
        </p:spPr>
        <p:txBody>
          <a:bodyPr rtlCol="0" anchor="ctr"/>
          <a:lstStyle/>
          <a:p>
            <a:pPr algn="ctr"/>
          </a:p>
        </p:txBody>
      </p:sp>
      <p:sp>
        <p:nvSpPr>
          <p:cNvPr id="60" name="tl_now_S05"/>
          <p:cNvSpPr/>
          <p:nvPr/>
        </p:nvSpPr>
        <p:spPr>
          <a:xfrm>
            <a:off x="722215" y="457200"/>
            <a:ext cx="580398" cy="3175"/>
          </a:xfrm>
          <a:custGeom>
            <a:avLst/>
            <a:gdLst/>
            <a:ahLst/>
            <a:cxnLst/>
            <a:rect l="0" t="0" r="r" b="b"/>
            <a:pathLst>
              <a:path w="580398" h="3175" fill="none">
                <a:moveTo>
                  <a:pt x="0" y="0"/>
                </a:moveTo>
                <a:lnTo>
                  <a:pt x="58039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61"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62"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63"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64" name="!!tl_c01_m"/>
          <p:cNvSpPr/>
          <p:nvPr/>
        </p:nvSpPr>
        <p:spPr>
          <a:xfrm>
            <a:off x="57785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65" name="!!tl_c02_m"/>
          <p:cNvSpPr/>
          <p:nvPr/>
        </p:nvSpPr>
        <p:spPr>
          <a:xfrm>
            <a:off x="1530742"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66" name="!!tl_c03_m"/>
          <p:cNvSpPr/>
          <p:nvPr/>
        </p:nvSpPr>
        <p:spPr>
          <a:xfrm>
            <a:off x="19812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67" name="!!tl_c04_m"/>
          <p:cNvSpPr/>
          <p:nvPr/>
        </p:nvSpPr>
        <p:spPr>
          <a:xfrm>
            <a:off x="223179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68" name="!!tl_c05_m"/>
          <p:cNvSpPr/>
          <p:nvPr/>
        </p:nvSpPr>
        <p:spPr>
          <a:xfrm>
            <a:off x="275179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69"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0"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1"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2"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3"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4"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5" name="tl_run_S05"/>
          <p:cNvSpPr/>
          <p:nvPr/>
        </p:nvSpPr>
        <p:spPr>
          <a:xfrm>
            <a:off x="671415"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76" name="tl_dot_S05"/>
          <p:cNvSpPr/>
          <p:nvPr/>
        </p:nvSpPr>
        <p:spPr>
          <a:xfrm>
            <a:off x="1251812"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77"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78"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DESCRIBE</a:t>
            </a:r>
            <a:endParaRPr lang="en-US" sz="1300" dirty="0"/>
          </a:p>
        </p:txBody>
      </p:sp>
      <p:sp>
        <p:nvSpPr>
          <p:cNvPr id="79"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80"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81"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82" name="!!tl_ch_lbl"/>
          <p:cNvSpPr txBox="1"/>
          <p:nvPr/>
        </p:nvSpPr>
        <p:spPr>
          <a:xfrm>
            <a:off x="6350000" y="165100"/>
            <a:ext cx="672405"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shadow</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4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nodeType="withEffect" grpId="0">
                                  <p:stCondLst>
                                    <p:cond delay="45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900"/>
                                        <p:tgtEl>
                                          <p:spTgt spid="60"/>
                                        </p:tgtEl>
                                      </p:cBhvr>
                                    </p:animEffect>
                                  </p:childTnLst>
                                </p:cTn>
                              </p:par>
                              <p:par>
                                <p:cTn id="11" presetID="1" presetClass="entr" presetSubtype="0" fill="hold" nodeType="withEffect" grpId="0">
                                  <p:stCondLst>
                                    <p:cond delay="450"/>
                                  </p:stCondLst>
                                  <p:childTnLst>
                                    <p:set>
                                      <p:cBhvr>
                                        <p:cTn id="12" dur="1" fill="hold">
                                          <p:stCondLst>
                                            <p:cond delay="0"/>
                                          </p:stCondLst>
                                        </p:cTn>
                                        <p:tgtEl>
                                          <p:spTgt spid="75"/>
                                        </p:tgtEl>
                                        <p:attrNameLst>
                                          <p:attrName>style.visibility</p:attrName>
                                        </p:attrNameLst>
                                      </p:cBhvr>
                                      <p:to>
                                        <p:strVal val="visible"/>
                                      </p:to>
                                    </p:set>
                                  </p:childTnLst>
                                </p:cTn>
                              </p:par>
                              <p:par>
                                <p:cTn id="13" presetID="0" presetClass="path" presetSubtype="0" fill="hold" nodeType="withEffect" grpId="1">
                                  <p:stCondLst>
                                    <p:cond delay="450"/>
                                  </p:stCondLst>
                                  <p:childTnLst>
                                    <p:animMotion origin="layout" path="M 0 0 L 0.0476 0.0000 E" pathEditMode="relative" rAng="0" ptsTypes="AA">
                                      <p:cBhvr>
                                        <p:cTn id="14" dur="900" fill="hold"/>
                                        <p:tgtEl>
                                          <p:spTgt spid="75"/>
                                        </p:tgtEl>
                                        <p:attrNameLst>
                                          <p:attrName>ppt_x</p:attrName>
                                          <p:attrName>ppt_y</p:attrName>
                                        </p:attrNameLst>
                                      </p:cBhvr>
                                      <p:rCtr x="2380" y="0"/>
                                    </p:animMotion>
                                  </p:childTnLst>
                                </p:cTn>
                              </p:par>
                              <p:par>
                                <p:cTn id="15" presetID="10" presetClass="exit" presetSubtype="0" fill="hold" nodeType="withEffect" grpId="2">
                                  <p:stCondLst>
                                    <p:cond delay="1350"/>
                                  </p:stCondLst>
                                  <p:childTnLst>
                                    <p:animEffect transition="out" filter="fade">
                                      <p:cBhvr>
                                        <p:cTn id="16" dur="1"/>
                                        <p:tgtEl>
                                          <p:spTgt spid="75"/>
                                        </p:tgtEl>
                                      </p:cBhvr>
                                    </p:animEffect>
                                    <p:set>
                                      <p:cBhvr>
                                        <p:cTn id="17" dur="1" fill="hold">
                                          <p:stCondLst>
                                            <p:cond delay="0"/>
                                          </p:stCondLst>
                                        </p:cTn>
                                        <p:tgtEl>
                                          <p:spTgt spid="75"/>
                                        </p:tgtEl>
                                        <p:attrNameLst>
                                          <p:attrName>style.visibility</p:attrName>
                                        </p:attrNameLst>
                                      </p:cBhvr>
                                      <p:to>
                                        <p:strVal val="hidden"/>
                                      </p:to>
                                    </p:set>
                                  </p:childTnLst>
                                </p:cTn>
                              </p:par>
                              <p:par>
                                <p:cTn id="18" presetID="1" presetClass="entr" presetSubtype="0" fill="hold" nodeType="withEffect" grpId="0">
                                  <p:stCondLst>
                                    <p:cond delay="1350"/>
                                  </p:stCondLst>
                                  <p:childTnLst>
                                    <p:set>
                                      <p:cBhvr>
                                        <p:cTn id="19" dur="1" fill="hold">
                                          <p:stCondLst>
                                            <p:cond delay="0"/>
                                          </p:stCondLst>
                                        </p:cTn>
                                        <p:tgtEl>
                                          <p:spTgt spid="76"/>
                                        </p:tgtEl>
                                        <p:attrNameLst>
                                          <p:attrName>style.visibility</p:attrName>
                                        </p:attrNameLst>
                                      </p:cBhvr>
                                      <p:to>
                                        <p:strVal val="visible"/>
                                      </p:to>
                                    </p:set>
                                  </p:childTnLst>
                                </p:cTn>
                              </p:par>
                              <p:par>
                                <p:cTn id="20" presetID="1" presetClass="mediacall" presetSubtype="0" fill="hold" nodeType="withEffect">
                                  <p:stCondLst>
                                    <p:cond delay="300"/>
                                  </p:stCondLst>
                                  <p:childTnLst>
                                    <p:cmd type="call" cmd="playFrom(0.0)">
                                      <p:cBhvr>
                                        <p:cTn id="21" dur="8000" fill="hold"/>
                                        <p:tgtEl>
                                          <p:spTgt spid="15"/>
                                        </p:tgtEl>
                                      </p:cBhvr>
                                    </p:cmd>
                                  </p:childTnLst>
                                </p:cTn>
                              </p:par>
                              <p:par>
                                <p:cTn id="22" presetID="10" presetClass="exit" presetSubtype="0" fill="hold" nodeType="withEffect" grpId="0">
                                  <p:stCondLst>
                                    <p:cond delay="400"/>
                                  </p:stCondLst>
                                  <p:childTnLst>
                                    <p:animEffect transition="out" filter="fade">
                                      <p:cBhvr>
                                        <p:cTn id="23" dur="1"/>
                                        <p:tgtEl>
                                          <p:spTgt spid="14"/>
                                        </p:tgtEl>
                                      </p:cBhvr>
                                    </p:animEffect>
                                    <p:set>
                                      <p:cBhvr>
                                        <p:cTn id="24" dur="1" fill="hold">
                                          <p:stCondLst>
                                            <p:cond delay="0"/>
                                          </p:stCondLst>
                                        </p:cTn>
                                        <p:tgtEl>
                                          <p:spTgt spid="14"/>
                                        </p:tgtEl>
                                        <p:attrNameLst>
                                          <p:attrName>style.visibility</p:attrName>
                                        </p:attrNameLst>
                                      </p:cBhvr>
                                      <p:to>
                                        <p:strVal val="hidden"/>
                                      </p:to>
                                    </p:set>
                                  </p:childTnLst>
                                </p:cTn>
                              </p:par>
                              <p:par>
                                <p:cTn id="25" presetID="1" presetClass="entr" presetSubtype="0" fill="hold" nodeType="withEffect" grpId="0">
                                  <p:stCondLst>
                                    <p:cond delay="830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grpId="0">
                                  <p:stCondLst>
                                    <p:cond delay="830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mediacall" presetSubtype="0" fill="hold" nodeType="withEffect">
                                  <p:stCondLst>
                                    <p:cond delay="8300"/>
                                  </p:stCondLst>
                                  <p:childTnLst>
                                    <p:cmd type="call" cmd="playFrom(0.0)">
                                      <p:cBhvr>
                                        <p:cTn id="30" dur="12567" fill="hold"/>
                                        <p:tgtEl>
                                          <p:spTgt spid="17"/>
                                        </p:tgtEl>
                                      </p:cBhvr>
                                    </p:cmd>
                                  </p:childTnLst>
                                </p:cTn>
                              </p:par>
                              <p:par>
                                <p:cTn id="31" presetID="1" presetClass="entr" presetSubtype="0" fill="hold" nodeType="withEffect" grpId="0">
                                  <p:stCondLst>
                                    <p:cond delay="1200"/>
                                  </p:stCondLst>
                                  <p:childTnLst>
                                    <p:set>
                                      <p:cBhvr>
                                        <p:cTn id="32" dur="1" fill="hold">
                                          <p:stCondLst>
                                            <p:cond delay="0"/>
                                          </p:stCondLst>
                                        </p:cTn>
                                        <p:tgtEl>
                                          <p:spTgt spid="19"/>
                                        </p:tgtEl>
                                        <p:attrNameLst>
                                          <p:attrName>style.visibility</p:attrName>
                                        </p:attrNameLst>
                                      </p:cBhvr>
                                      <p:to>
                                        <p:strVal val="visible"/>
                                      </p:to>
                                    </p:set>
                                  </p:childTnLst>
                                </p:cTn>
                              </p:par>
                              <p:par>
                                <p:cTn id="33" presetID="0" presetClass="path" presetSubtype="0" fill="hold" nodeType="withEffect" repeatCount="indefinite" grpId="1">
                                  <p:stCondLst>
                                    <p:cond delay="1200"/>
                                  </p:stCondLst>
                                  <p:childTnLst>
                                    <p:animMotion origin="layout" path="M 0 0 L 0.1521 0.0000 E" pathEditMode="relative" rAng="0" ptsTypes="AA">
                                      <p:cBhvr>
                                        <p:cTn id="34" dur="1400" fill="hold"/>
                                        <p:tgtEl>
                                          <p:spTgt spid="19"/>
                                        </p:tgtEl>
                                        <p:attrNameLst>
                                          <p:attrName>ppt_x</p:attrName>
                                          <p:attrName>ppt_y</p:attrName>
                                        </p:attrNameLst>
                                      </p:cBhvr>
                                      <p:rCtr x="7604" y="0"/>
                                    </p:animMotion>
                                  </p:childTnLst>
                                </p:cTn>
                              </p:par>
                              <p:par>
                                <p:cTn id="35" presetID="1" presetClass="entr" presetSubtype="0" fill="hold" nodeType="withEffect" grpId="0">
                                  <p:stCondLst>
                                    <p:cond delay="1650"/>
                                  </p:stCondLst>
                                  <p:childTnLst>
                                    <p:set>
                                      <p:cBhvr>
                                        <p:cTn id="36" dur="1" fill="hold">
                                          <p:stCondLst>
                                            <p:cond delay="0"/>
                                          </p:stCondLst>
                                        </p:cTn>
                                        <p:tgtEl>
                                          <p:spTgt spid="20"/>
                                        </p:tgtEl>
                                        <p:attrNameLst>
                                          <p:attrName>style.visibility</p:attrName>
                                        </p:attrNameLst>
                                      </p:cBhvr>
                                      <p:to>
                                        <p:strVal val="visible"/>
                                      </p:to>
                                    </p:set>
                                  </p:childTnLst>
                                </p:cTn>
                              </p:par>
                              <p:par>
                                <p:cTn id="37" presetID="0" presetClass="path" presetSubtype="0" fill="hold" nodeType="withEffect" repeatCount="indefinite" grpId="1">
                                  <p:stCondLst>
                                    <p:cond delay="1650"/>
                                  </p:stCondLst>
                                  <p:childTnLst>
                                    <p:animMotion origin="layout" path="M 0 0 L 0.1521 0.0000 E" pathEditMode="relative" rAng="0" ptsTypes="AA">
                                      <p:cBhvr>
                                        <p:cTn id="38" dur="1400" fill="hold"/>
                                        <p:tgtEl>
                                          <p:spTgt spid="20"/>
                                        </p:tgtEl>
                                        <p:attrNameLst>
                                          <p:attrName>ppt_x</p:attrName>
                                          <p:attrName>ppt_y</p:attrName>
                                        </p:attrNameLst>
                                      </p:cBhvr>
                                      <p:rCtr x="7604" y="0"/>
                                    </p:animMotion>
                                  </p:childTnLst>
                                </p:cTn>
                              </p:par>
                              <p:par>
                                <p:cTn id="39" presetID="1" presetClass="entr" presetSubtype="0" fill="hold" nodeType="withEffect" grpId="0">
                                  <p:stCondLst>
                                    <p:cond delay="2100"/>
                                  </p:stCondLst>
                                  <p:childTnLst>
                                    <p:set>
                                      <p:cBhvr>
                                        <p:cTn id="40" dur="1" fill="hold">
                                          <p:stCondLst>
                                            <p:cond delay="0"/>
                                          </p:stCondLst>
                                        </p:cTn>
                                        <p:tgtEl>
                                          <p:spTgt spid="21"/>
                                        </p:tgtEl>
                                        <p:attrNameLst>
                                          <p:attrName>style.visibility</p:attrName>
                                        </p:attrNameLst>
                                      </p:cBhvr>
                                      <p:to>
                                        <p:strVal val="visible"/>
                                      </p:to>
                                    </p:set>
                                  </p:childTnLst>
                                </p:cTn>
                              </p:par>
                              <p:par>
                                <p:cTn id="41" presetID="0" presetClass="path" presetSubtype="0" fill="hold" nodeType="withEffect" repeatCount="indefinite" grpId="1">
                                  <p:stCondLst>
                                    <p:cond delay="2100"/>
                                  </p:stCondLst>
                                  <p:childTnLst>
                                    <p:animMotion origin="layout" path="M 0 0 L 0.1521 0.0000 E" pathEditMode="relative" rAng="0" ptsTypes="AA">
                                      <p:cBhvr>
                                        <p:cTn id="42" dur="1400" fill="hold"/>
                                        <p:tgtEl>
                                          <p:spTgt spid="21"/>
                                        </p:tgtEl>
                                        <p:attrNameLst>
                                          <p:attrName>ppt_x</p:attrName>
                                          <p:attrName>ppt_y</p:attrName>
                                        </p:attrNameLst>
                                      </p:cBhvr>
                                      <p:rCtr x="7604" y="0"/>
                                    </p:animMotion>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grpId="0">
                                  <p:stCondLst>
                                    <p:cond delay="0"/>
                                  </p:stCondLst>
                                  <p:childTnLst>
                                    <p:animEffect transition="out" filter="fade">
                                      <p:cBhvr>
                                        <p:cTn id="46" dur="300"/>
                                        <p:tgtEl>
                                          <p:spTgt spid="2"/>
                                        </p:tgtEl>
                                      </p:cBhvr>
                                    </p:animEffect>
                                    <p:set>
                                      <p:cBhvr>
                                        <p:cTn id="47" dur="1" fill="hold">
                                          <p:stCondLst>
                                            <p:cond delay="299"/>
                                          </p:stCondLst>
                                        </p:cTn>
                                        <p:tgtEl>
                                          <p:spTgt spid="2"/>
                                        </p:tgtEl>
                                        <p:attrNameLst>
                                          <p:attrName>style.visibility</p:attrName>
                                        </p:attrNameLst>
                                      </p:cBhvr>
                                      <p:to>
                                        <p:strVal val="hidden"/>
                                      </p:to>
                                    </p:set>
                                  </p:childTnLst>
                                </p:cTn>
                              </p:par>
                              <p:par>
                                <p:cTn id="48" presetID="10" presetClass="exit" presetSubtype="0" fill="hold" nodeType="withEffect" grpId="0">
                                  <p:stCondLst>
                                    <p:cond delay="0"/>
                                  </p:stCondLst>
                                  <p:childTnLst>
                                    <p:animEffect transition="out" filter="fade">
                                      <p:cBhvr>
                                        <p:cTn id="49" dur="300"/>
                                        <p:tgtEl>
                                          <p:spTgt spid="3"/>
                                        </p:tgtEl>
                                      </p:cBhvr>
                                    </p:animEffect>
                                    <p:set>
                                      <p:cBhvr>
                                        <p:cTn id="50" dur="1" fill="hold">
                                          <p:stCondLst>
                                            <p:cond delay="299"/>
                                          </p:stCondLst>
                                        </p:cTn>
                                        <p:tgtEl>
                                          <p:spTgt spid="3"/>
                                        </p:tgtEl>
                                        <p:attrNameLst>
                                          <p:attrName>style.visibility</p:attrName>
                                        </p:attrNameLst>
                                      </p:cBhvr>
                                      <p:to>
                                        <p:strVal val="hidden"/>
                                      </p:to>
                                    </p:set>
                                  </p:childTnLst>
                                </p:cTn>
                              </p:par>
                              <p:par>
                                <p:cTn id="51" presetID="10" presetClass="exit" presetSubtype="0" fill="hold" nodeType="withEffect" grpId="0">
                                  <p:stCondLst>
                                    <p:cond delay="0"/>
                                  </p:stCondLst>
                                  <p:childTnLst>
                                    <p:animEffect transition="out" filter="fade">
                                      <p:cBhvr>
                                        <p:cTn id="52" dur="300"/>
                                        <p:tgtEl>
                                          <p:spTgt spid="4"/>
                                        </p:tgtEl>
                                      </p:cBhvr>
                                    </p:animEffect>
                                    <p:set>
                                      <p:cBhvr>
                                        <p:cTn id="53" dur="1" fill="hold">
                                          <p:stCondLst>
                                            <p:cond delay="299"/>
                                          </p:stCondLst>
                                        </p:cTn>
                                        <p:tgtEl>
                                          <p:spTgt spid="4"/>
                                        </p:tgtEl>
                                        <p:attrNameLst>
                                          <p:attrName>style.visibility</p:attrName>
                                        </p:attrNameLst>
                                      </p:cBhvr>
                                      <p:to>
                                        <p:strVal val="hidden"/>
                                      </p:to>
                                    </p:set>
                                  </p:childTnLst>
                                </p:cTn>
                              </p:par>
                              <p:par>
                                <p:cTn id="54" presetID="10" presetClass="exit" presetSubtype="0" fill="hold" nodeType="withEffect" grpId="0">
                                  <p:stCondLst>
                                    <p:cond delay="0"/>
                                  </p:stCondLst>
                                  <p:childTnLst>
                                    <p:animEffect transition="out" filter="fade">
                                      <p:cBhvr>
                                        <p:cTn id="55" dur="300"/>
                                        <p:tgtEl>
                                          <p:spTgt spid="8"/>
                                        </p:tgtEl>
                                      </p:cBhvr>
                                    </p:animEffect>
                                    <p:set>
                                      <p:cBhvr>
                                        <p:cTn id="56" dur="1" fill="hold">
                                          <p:stCondLst>
                                            <p:cond delay="299"/>
                                          </p:stCondLst>
                                        </p:cTn>
                                        <p:tgtEl>
                                          <p:spTgt spid="8"/>
                                        </p:tgtEl>
                                        <p:attrNameLst>
                                          <p:attrName>style.visibility</p:attrName>
                                        </p:attrNameLst>
                                      </p:cBhvr>
                                      <p:to>
                                        <p:strVal val="hidden"/>
                                      </p:to>
                                    </p:set>
                                  </p:childTnLst>
                                </p:cTn>
                              </p:par>
                              <p:par>
                                <p:cTn id="57" presetID="10" presetClass="exit" presetSubtype="0" fill="hold" nodeType="withEffect" grpId="0">
                                  <p:stCondLst>
                                    <p:cond delay="0"/>
                                  </p:stCondLst>
                                  <p:childTnLst>
                                    <p:animEffect transition="out" filter="fade">
                                      <p:cBhvr>
                                        <p:cTn id="58" dur="300"/>
                                        <p:tgtEl>
                                          <p:spTgt spid="9"/>
                                        </p:tgtEl>
                                      </p:cBhvr>
                                    </p:animEffect>
                                    <p:set>
                                      <p:cBhvr>
                                        <p:cTn id="59" dur="1" fill="hold">
                                          <p:stCondLst>
                                            <p:cond delay="299"/>
                                          </p:stCondLst>
                                        </p:cTn>
                                        <p:tgtEl>
                                          <p:spTgt spid="9"/>
                                        </p:tgtEl>
                                        <p:attrNameLst>
                                          <p:attrName>style.visibility</p:attrName>
                                        </p:attrNameLst>
                                      </p:cBhvr>
                                      <p:to>
                                        <p:strVal val="hidden"/>
                                      </p:to>
                                    </p:set>
                                  </p:childTnLst>
                                </p:cTn>
                              </p:par>
                              <p:par>
                                <p:cTn id="60" presetID="10" presetClass="entr" presetSubtype="0" fill="hold" nodeType="withEffect" grpId="0">
                                  <p:stCondLst>
                                    <p:cond delay="30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400"/>
                                        <p:tgtEl>
                                          <p:spTgt spid="24"/>
                                        </p:tgtEl>
                                      </p:cBhvr>
                                    </p:animEffect>
                                  </p:childTnLst>
                                </p:cTn>
                              </p:par>
                              <p:par>
                                <p:cTn id="63" presetID="10" presetClass="entr" presetSubtype="0" fill="hold" nodeType="withEffect" grpId="0">
                                  <p:stCondLst>
                                    <p:cond delay="30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400"/>
                                        <p:tgtEl>
                                          <p:spTgt spid="25"/>
                                        </p:tgtEl>
                                      </p:cBhvr>
                                    </p:animEffect>
                                  </p:childTnLst>
                                </p:cTn>
                              </p:par>
                              <p:par>
                                <p:cTn id="66" presetID="10" presetClass="entr" presetSubtype="0" fill="hold" nodeType="withEffect" grpId="0">
                                  <p:stCondLst>
                                    <p:cond delay="600"/>
                                  </p:stCondLst>
                                  <p:childTnLst>
                                    <p:set>
                                      <p:cBhvr>
                                        <p:cTn id="67" dur="1" fill="hold">
                                          <p:stCondLst>
                                            <p:cond delay="0"/>
                                          </p:stCondLst>
                                        </p:cTn>
                                        <p:tgtEl>
                                          <p:spTgt spid="5"/>
                                        </p:tgtEl>
                                        <p:attrNameLst>
                                          <p:attrName>style.visibility</p:attrName>
                                        </p:attrNameLst>
                                      </p:cBhvr>
                                      <p:to>
                                        <p:strVal val="visible"/>
                                      </p:to>
                                    </p:set>
                                    <p:animEffect transition="in" filter="fade">
                                      <p:cBhvr>
                                        <p:cTn id="68" dur="400"/>
                                        <p:tgtEl>
                                          <p:spTgt spid="5"/>
                                        </p:tgtEl>
                                      </p:cBhvr>
                                    </p:animEffect>
                                  </p:childTnLst>
                                </p:cTn>
                              </p:par>
                              <p:par>
                                <p:cTn id="69" presetID="10" presetClass="entr" presetSubtype="0" fill="hold" nodeType="withEffect" grpId="0">
                                  <p:stCondLst>
                                    <p:cond delay="60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400"/>
                                        <p:tgtEl>
                                          <p:spTgt spid="6"/>
                                        </p:tgtEl>
                                      </p:cBhvr>
                                    </p:animEffect>
                                  </p:childTnLst>
                                </p:cTn>
                              </p:par>
                              <p:par>
                                <p:cTn id="72" presetID="10" presetClass="entr" presetSubtype="0" fill="hold" nodeType="withEffect" grpId="0">
                                  <p:stCondLst>
                                    <p:cond delay="600"/>
                                  </p:stCondLst>
                                  <p:childTnLst>
                                    <p:set>
                                      <p:cBhvr>
                                        <p:cTn id="73" dur="1" fill="hold">
                                          <p:stCondLst>
                                            <p:cond delay="0"/>
                                          </p:stCondLst>
                                        </p:cTn>
                                        <p:tgtEl>
                                          <p:spTgt spid="7"/>
                                        </p:tgtEl>
                                        <p:attrNameLst>
                                          <p:attrName>style.visibility</p:attrName>
                                        </p:attrNameLst>
                                      </p:cBhvr>
                                      <p:to>
                                        <p:strVal val="visible"/>
                                      </p:to>
                                    </p:set>
                                    <p:animEffect transition="in" filter="fade">
                                      <p:cBhvr>
                                        <p:cTn id="74" dur="400"/>
                                        <p:tgtEl>
                                          <p:spTgt spid="7"/>
                                        </p:tgtEl>
                                      </p:cBhvr>
                                    </p:animEffect>
                                  </p:childTnLst>
                                </p:cTn>
                              </p:par>
                              <p:par>
                                <p:cTn id="75" presetID="10" presetClass="exit" presetSubtype="0" fill="hold" nodeType="withEffect" grpId="0">
                                  <p:stCondLst>
                                    <p:cond delay="0"/>
                                  </p:stCondLst>
                                  <p:childTnLst>
                                    <p:animEffect transition="out" filter="fade">
                                      <p:cBhvr>
                                        <p:cTn id="76" dur="300"/>
                                        <p:tgtEl>
                                          <p:spTgt spid="22"/>
                                        </p:tgtEl>
                                      </p:cBhvr>
                                    </p:animEffect>
                                    <p:set>
                                      <p:cBhvr>
                                        <p:cTn id="77" dur="1" fill="hold">
                                          <p:stCondLst>
                                            <p:cond delay="299"/>
                                          </p:stCondLst>
                                        </p:cTn>
                                        <p:tgtEl>
                                          <p:spTgt spid="22"/>
                                        </p:tgtEl>
                                        <p:attrNameLst>
                                          <p:attrName>style.visibility</p:attrName>
                                        </p:attrNameLst>
                                      </p:cBhvr>
                                      <p:to>
                                        <p:strVal val="hidden"/>
                                      </p:to>
                                    </p:set>
                                  </p:childTnLst>
                                </p:cTn>
                              </p:par>
                              <p:par>
                                <p:cTn id="78" presetID="10" presetClass="exit" presetSubtype="0" fill="hold" nodeType="withEffect" grpId="0">
                                  <p:stCondLst>
                                    <p:cond delay="0"/>
                                  </p:stCondLst>
                                  <p:childTnLst>
                                    <p:animEffect transition="out" filter="fade">
                                      <p:cBhvr>
                                        <p:cTn id="79" dur="300"/>
                                        <p:tgtEl>
                                          <p:spTgt spid="23"/>
                                        </p:tgtEl>
                                      </p:cBhvr>
                                    </p:animEffect>
                                    <p:set>
                                      <p:cBhvr>
                                        <p:cTn id="80" dur="1" fill="hold">
                                          <p:stCondLst>
                                            <p:cond delay="299"/>
                                          </p:stCondLst>
                                        </p:cTn>
                                        <p:tgtEl>
                                          <p:spTgt spid="23"/>
                                        </p:tgtEl>
                                        <p:attrNameLst>
                                          <p:attrName>style.visibility</p:attrName>
                                        </p:attrNameLst>
                                      </p:cBhvr>
                                      <p:to>
                                        <p:strVal val="hidden"/>
                                      </p:to>
                                    </p:set>
                                  </p:childTnLst>
                                </p:cTn>
                              </p:par>
                              <p:par>
                                <p:cTn id="81" presetID="22" presetClass="entr" presetSubtype="2" fill="hold" nodeType="withEffect" grpId="0">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right)">
                                      <p:cBhvr>
                                        <p:cTn id="83" dur="1000"/>
                                        <p:tgtEl>
                                          <p:spTgt spid="26"/>
                                        </p:tgtEl>
                                      </p:cBhvr>
                                    </p:animEffect>
                                  </p:childTnLst>
                                </p:cTn>
                              </p:par>
                              <p:par>
                                <p:cTn id="84" presetID="10" presetClass="entr" presetSubtype="0" fill="hold" nodeType="withEffect" grpId="0">
                                  <p:stCondLst>
                                    <p:cond delay="80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400"/>
                                        <p:tgtEl>
                                          <p:spTgt spid="27"/>
                                        </p:tgtEl>
                                      </p:cBhvr>
                                    </p:animEffect>
                                  </p:childTnLst>
                                </p:cTn>
                              </p:par>
                              <p:par>
                                <p:cTn id="87" presetID="22" presetClass="entr" presetSubtype="8" fill="hold" nodeType="withEffect" grpId="0">
                                  <p:stCondLst>
                                    <p:cond delay="140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600"/>
                                        <p:tgtEl>
                                          <p:spTgt spid="28"/>
                                        </p:tgtEl>
                                      </p:cBhvr>
                                    </p:animEffect>
                                  </p:childTnLst>
                                </p:cTn>
                              </p:par>
                              <p:par>
                                <p:cTn id="90" presetID="10" presetClass="entr" presetSubtype="0" fill="hold" nodeType="withEffect" grpId="0">
                                  <p:stCondLst>
                                    <p:cond delay="17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400"/>
                                        <p:tgtEl>
                                          <p:spTgt spid="29"/>
                                        </p:tgtEl>
                                      </p:cBhvr>
                                    </p:animEffect>
                                  </p:childTnLst>
                                </p:cTn>
                              </p:par>
                              <p:par>
                                <p:cTn id="93" presetID="10" presetClass="entr" presetSubtype="0" fill="hold" nodeType="withEffect" grpId="0">
                                  <p:stCondLst>
                                    <p:cond delay="170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400"/>
                                        <p:tgtEl>
                                          <p:spTgt spid="30"/>
                                        </p:tgtEl>
                                      </p:cBhvr>
                                    </p:animEffect>
                                  </p:childTnLst>
                                </p:cTn>
                              </p:par>
                              <p:par>
                                <p:cTn id="96" presetID="22" presetClass="entr" presetSubtype="8" fill="hold" nodeType="withEffect" grpId="0">
                                  <p:stCondLst>
                                    <p:cond delay="1700"/>
                                  </p:stCondLst>
                                  <p:childTnLst>
                                    <p:set>
                                      <p:cBhvr>
                                        <p:cTn id="97" dur="1" fill="hold">
                                          <p:stCondLst>
                                            <p:cond delay="0"/>
                                          </p:stCondLst>
                                        </p:cTn>
                                        <p:tgtEl>
                                          <p:spTgt spid="31"/>
                                        </p:tgtEl>
                                        <p:attrNameLst>
                                          <p:attrName>style.visibility</p:attrName>
                                        </p:attrNameLst>
                                      </p:cBhvr>
                                      <p:to>
                                        <p:strVal val="visible"/>
                                      </p:to>
                                    </p:set>
                                    <p:animEffect transition="in" filter="wipe(left)">
                                      <p:cBhvr>
                                        <p:cTn id="98" dur="600"/>
                                        <p:tgtEl>
                                          <p:spTgt spid="31"/>
                                        </p:tgtEl>
                                      </p:cBhvr>
                                    </p:animEffect>
                                  </p:childTnLst>
                                </p:cTn>
                              </p:par>
                              <p:par>
                                <p:cTn id="99" presetID="10" presetClass="entr" presetSubtype="0" fill="hold" nodeType="withEffect" grpId="0">
                                  <p:stCondLst>
                                    <p:cond delay="200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400"/>
                                        <p:tgtEl>
                                          <p:spTgt spid="32"/>
                                        </p:tgtEl>
                                      </p:cBhvr>
                                    </p:animEffect>
                                  </p:childTnLst>
                                </p:cTn>
                              </p:par>
                              <p:par>
                                <p:cTn id="102" presetID="10" presetClass="entr" presetSubtype="0" fill="hold" nodeType="withEffect" grpId="0">
                                  <p:stCondLst>
                                    <p:cond delay="200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400"/>
                                        <p:tgtEl>
                                          <p:spTgt spid="33"/>
                                        </p:tgtEl>
                                      </p:cBhvr>
                                    </p:animEffect>
                                  </p:childTnLst>
                                </p:cTn>
                              </p:par>
                              <p:par>
                                <p:cTn id="105" presetID="10" presetClass="entr" presetSubtype="0" fill="hold" nodeType="withEffect" grpId="0">
                                  <p:stCondLst>
                                    <p:cond delay="23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400"/>
                                        <p:tgtEl>
                                          <p:spTgt spid="43"/>
                                        </p:tgtEl>
                                      </p:cBhvr>
                                    </p:animEffect>
                                  </p:childTnLst>
                                </p:cTn>
                              </p:par>
                              <p:par>
                                <p:cTn id="108" presetID="10" presetClass="entr" presetSubtype="0" fill="hold" nodeType="withEffect" grpId="0">
                                  <p:stCondLst>
                                    <p:cond delay="2300"/>
                                  </p:stCondLst>
                                  <p:childTnLst>
                                    <p:set>
                                      <p:cBhvr>
                                        <p:cTn id="109" dur="1" fill="hold">
                                          <p:stCondLst>
                                            <p:cond delay="0"/>
                                          </p:stCondLst>
                                        </p:cTn>
                                        <p:tgtEl>
                                          <p:spTgt spid="44"/>
                                        </p:tgtEl>
                                        <p:attrNameLst>
                                          <p:attrName>style.visibility</p:attrName>
                                        </p:attrNameLst>
                                      </p:cBhvr>
                                      <p:to>
                                        <p:strVal val="visible"/>
                                      </p:to>
                                    </p:set>
                                    <p:animEffect transition="in" filter="fade">
                                      <p:cBhvr>
                                        <p:cTn id="110" dur="400"/>
                                        <p:tgtEl>
                                          <p:spTgt spid="44"/>
                                        </p:tgtEl>
                                      </p:cBhvr>
                                    </p:animEffect>
                                  </p:childTnLst>
                                </p:cTn>
                              </p:par>
                              <p:par>
                                <p:cTn id="111" presetID="10" presetClass="entr" presetSubtype="0" fill="hold" nodeType="withEffect" grpId="0">
                                  <p:stCondLst>
                                    <p:cond delay="23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400"/>
                                        <p:tgtEl>
                                          <p:spTgt spid="45"/>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grpId="0">
                                  <p:stCondLst>
                                    <p:cond delay="0"/>
                                  </p:stCondLst>
                                  <p:childTnLst>
                                    <p:set>
                                      <p:cBhvr>
                                        <p:cTn id="117" dur="1" fill="hold">
                                          <p:stCondLst>
                                            <p:cond delay="0"/>
                                          </p:stCondLst>
                                        </p:cTn>
                                        <p:tgtEl>
                                          <p:spTgt spid="42"/>
                                        </p:tgtEl>
                                        <p:attrNameLst>
                                          <p:attrName>style.visibility</p:attrName>
                                        </p:attrNameLst>
                                      </p:cBhvr>
                                      <p:to>
                                        <p:strVal val="visible"/>
                                      </p:to>
                                    </p:set>
                                    <p:animEffect transition="in" filter="fade">
                                      <p:cBhvr>
                                        <p:cTn id="118" dur="600"/>
                                        <p:tgtEl>
                                          <p:spTgt spid="42"/>
                                        </p:tgtEl>
                                      </p:cBhvr>
                                    </p:animEffect>
                                  </p:childTnLst>
                                </p:cTn>
                              </p:par>
                              <p:par>
                                <p:cTn id="119" presetID="10" presetClass="exit" presetSubtype="0" fill="hold" nodeType="withEffect" grpId="1">
                                  <p:stCondLst>
                                    <p:cond delay="0"/>
                                  </p:stCondLst>
                                  <p:childTnLst>
                                    <p:animEffect transition="out" filter="fade">
                                      <p:cBhvr>
                                        <p:cTn id="120" dur="300"/>
                                        <p:tgtEl>
                                          <p:spTgt spid="24"/>
                                        </p:tgtEl>
                                      </p:cBhvr>
                                    </p:animEffect>
                                    <p:set>
                                      <p:cBhvr>
                                        <p:cTn id="121" dur="1" fill="hold">
                                          <p:stCondLst>
                                            <p:cond delay="299"/>
                                          </p:stCondLst>
                                        </p:cTn>
                                        <p:tgtEl>
                                          <p:spTgt spid="24"/>
                                        </p:tgtEl>
                                        <p:attrNameLst>
                                          <p:attrName>style.visibility</p:attrName>
                                        </p:attrNameLst>
                                      </p:cBhvr>
                                      <p:to>
                                        <p:strVal val="hidden"/>
                                      </p:to>
                                    </p:set>
                                  </p:childTnLst>
                                </p:cTn>
                              </p:par>
                              <p:par>
                                <p:cTn id="122" presetID="10" presetClass="exit" presetSubtype="0" fill="hold" nodeType="withEffect" grpId="1">
                                  <p:stCondLst>
                                    <p:cond delay="0"/>
                                  </p:stCondLst>
                                  <p:childTnLst>
                                    <p:animEffect transition="out" filter="fade">
                                      <p:cBhvr>
                                        <p:cTn id="123" dur="300"/>
                                        <p:tgtEl>
                                          <p:spTgt spid="25"/>
                                        </p:tgtEl>
                                      </p:cBhvr>
                                    </p:animEffect>
                                    <p:set>
                                      <p:cBhvr>
                                        <p:cTn id="124" dur="1" fill="hold">
                                          <p:stCondLst>
                                            <p:cond delay="299"/>
                                          </p:stCondLst>
                                        </p:cTn>
                                        <p:tgtEl>
                                          <p:spTgt spid="25"/>
                                        </p:tgtEl>
                                        <p:attrNameLst>
                                          <p:attrName>style.visibility</p:attrName>
                                        </p:attrNameLst>
                                      </p:cBhvr>
                                      <p:to>
                                        <p:strVal val="hidden"/>
                                      </p:to>
                                    </p:set>
                                  </p:childTnLst>
                                </p:cTn>
                              </p:par>
                              <p:par>
                                <p:cTn id="125" presetID="42" presetClass="entr" presetSubtype="0" fill="hold" nodeType="withEffect" grpId="0">
                                  <p:stCondLst>
                                    <p:cond delay="20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700"/>
                                        <p:tgtEl>
                                          <p:spTgt spid="37"/>
                                        </p:tgtEl>
                                      </p:cBhvr>
                                    </p:animEffect>
                                    <p:anim calcmode="lin" valueType="num">
                                      <p:cBhvr>
                                        <p:cTn id="128" dur="700" fill="hold"/>
                                        <p:tgtEl>
                                          <p:spTgt spid="37"/>
                                        </p:tgtEl>
                                        <p:attrNameLst>
                                          <p:attrName>ppt_x</p:attrName>
                                        </p:attrNameLst>
                                      </p:cBhvr>
                                      <p:tavLst>
                                        <p:tav tm="0">
                                          <p:val>
                                            <p:strVal val="#ppt_x"/>
                                          </p:val>
                                        </p:tav>
                                        <p:tav tm="100000">
                                          <p:val>
                                            <p:strVal val="#ppt_x"/>
                                          </p:val>
                                        </p:tav>
                                      </p:tavLst>
                                    </p:anim>
                                    <p:anim calcmode="lin" valueType="num">
                                      <p:cBhvr>
                                        <p:cTn id="129" dur="700" fill="hold" decel="100000"/>
                                        <p:tgtEl>
                                          <p:spTgt spid="37"/>
                                        </p:tgtEl>
                                        <p:attrNameLst>
                                          <p:attrName>ppt_y</p:attrName>
                                        </p:attrNameLst>
                                      </p:cBhvr>
                                      <p:tavLst>
                                        <p:tav tm="0">
                                          <p:val>
                                            <p:strVal val="#ppt_y+0.05"/>
                                          </p:val>
                                        </p:tav>
                                        <p:tav tm="100000">
                                          <p:val>
                                            <p:strVal val="#ppt_y"/>
                                          </p:val>
                                        </p:tav>
                                      </p:tavLst>
                                    </p:anim>
                                  </p:childTnLst>
                                </p:cTn>
                              </p:par>
                              <p:par>
                                <p:cTn id="130" presetID="42" presetClass="entr" presetSubtype="0" fill="hold" nodeType="withEffect" grpId="0">
                                  <p:stCondLst>
                                    <p:cond delay="170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600"/>
                                        <p:tgtEl>
                                          <p:spTgt spid="49"/>
                                        </p:tgtEl>
                                      </p:cBhvr>
                                    </p:animEffect>
                                    <p:anim calcmode="lin" valueType="num">
                                      <p:cBhvr>
                                        <p:cTn id="133" dur="600" fill="hold"/>
                                        <p:tgtEl>
                                          <p:spTgt spid="49"/>
                                        </p:tgtEl>
                                        <p:attrNameLst>
                                          <p:attrName>ppt_x</p:attrName>
                                        </p:attrNameLst>
                                      </p:cBhvr>
                                      <p:tavLst>
                                        <p:tav tm="0">
                                          <p:val>
                                            <p:strVal val="#ppt_x"/>
                                          </p:val>
                                        </p:tav>
                                        <p:tav tm="100000">
                                          <p:val>
                                            <p:strVal val="#ppt_x"/>
                                          </p:val>
                                        </p:tav>
                                      </p:tavLst>
                                    </p:anim>
                                    <p:anim calcmode="lin" valueType="num">
                                      <p:cBhvr>
                                        <p:cTn id="134" dur="600" fill="hold" decel="100000"/>
                                        <p:tgtEl>
                                          <p:spTgt spid="49"/>
                                        </p:tgtEl>
                                        <p:attrNameLst>
                                          <p:attrName>ppt_y</p:attrName>
                                        </p:attrNameLst>
                                      </p:cBhvr>
                                      <p:tavLst>
                                        <p:tav tm="0">
                                          <p:val>
                                            <p:strVal val="#ppt_y+0.05"/>
                                          </p:val>
                                        </p:tav>
                                        <p:tav tm="100000">
                                          <p:val>
                                            <p:strVal val="#ppt_y"/>
                                          </p:val>
                                        </p:tav>
                                      </p:tavLst>
                                    </p:anim>
                                  </p:childTnLst>
                                </p:cTn>
                              </p:par>
                              <p:par>
                                <p:cTn id="135" presetID="42" presetClass="entr" presetSubtype="0" fill="hold" nodeType="withEffect" grpId="0">
                                  <p:stCondLst>
                                    <p:cond delay="1700"/>
                                  </p:stCondLst>
                                  <p:childTnLst>
                                    <p:set>
                                      <p:cBhvr>
                                        <p:cTn id="136" dur="1" fill="hold">
                                          <p:stCondLst>
                                            <p:cond delay="0"/>
                                          </p:stCondLst>
                                        </p:cTn>
                                        <p:tgtEl>
                                          <p:spTgt spid="50"/>
                                        </p:tgtEl>
                                        <p:attrNameLst>
                                          <p:attrName>style.visibility</p:attrName>
                                        </p:attrNameLst>
                                      </p:cBhvr>
                                      <p:to>
                                        <p:strVal val="visible"/>
                                      </p:to>
                                    </p:set>
                                    <p:animEffect transition="in" filter="fade">
                                      <p:cBhvr>
                                        <p:cTn id="137" dur="600"/>
                                        <p:tgtEl>
                                          <p:spTgt spid="50"/>
                                        </p:tgtEl>
                                      </p:cBhvr>
                                    </p:animEffect>
                                    <p:anim calcmode="lin" valueType="num">
                                      <p:cBhvr>
                                        <p:cTn id="138" dur="600" fill="hold"/>
                                        <p:tgtEl>
                                          <p:spTgt spid="50"/>
                                        </p:tgtEl>
                                        <p:attrNameLst>
                                          <p:attrName>ppt_x</p:attrName>
                                        </p:attrNameLst>
                                      </p:cBhvr>
                                      <p:tavLst>
                                        <p:tav tm="0">
                                          <p:val>
                                            <p:strVal val="#ppt_x"/>
                                          </p:val>
                                        </p:tav>
                                        <p:tav tm="100000">
                                          <p:val>
                                            <p:strVal val="#ppt_x"/>
                                          </p:val>
                                        </p:tav>
                                      </p:tavLst>
                                    </p:anim>
                                    <p:anim calcmode="lin" valueType="num">
                                      <p:cBhvr>
                                        <p:cTn id="139" dur="600" fill="hold" decel="100000"/>
                                        <p:tgtEl>
                                          <p:spTgt spid="50"/>
                                        </p:tgtEl>
                                        <p:attrNameLst>
                                          <p:attrName>ppt_y</p:attrName>
                                        </p:attrNameLst>
                                      </p:cBhvr>
                                      <p:tavLst>
                                        <p:tav tm="0">
                                          <p:val>
                                            <p:strVal val="#ppt_y+0.05"/>
                                          </p:val>
                                        </p:tav>
                                        <p:tav tm="100000">
                                          <p:val>
                                            <p:strVal val="#ppt_y"/>
                                          </p:val>
                                        </p:tav>
                                      </p:tavLst>
                                    </p:anim>
                                  </p:childTnLst>
                                </p:cTn>
                              </p:par>
                              <p:par>
                                <p:cTn id="140" presetID="42" presetClass="entr" presetSubtype="0" fill="hold" nodeType="withEffect" grpId="0">
                                  <p:stCondLst>
                                    <p:cond delay="1700"/>
                                  </p:stCondLst>
                                  <p:childTnLst>
                                    <p:set>
                                      <p:cBhvr>
                                        <p:cTn id="141" dur="1" fill="hold">
                                          <p:stCondLst>
                                            <p:cond delay="0"/>
                                          </p:stCondLst>
                                        </p:cTn>
                                        <p:tgtEl>
                                          <p:spTgt spid="51"/>
                                        </p:tgtEl>
                                        <p:attrNameLst>
                                          <p:attrName>style.visibility</p:attrName>
                                        </p:attrNameLst>
                                      </p:cBhvr>
                                      <p:to>
                                        <p:strVal val="visible"/>
                                      </p:to>
                                    </p:set>
                                    <p:animEffect transition="in" filter="fade">
                                      <p:cBhvr>
                                        <p:cTn id="142" dur="600"/>
                                        <p:tgtEl>
                                          <p:spTgt spid="51"/>
                                        </p:tgtEl>
                                      </p:cBhvr>
                                    </p:animEffect>
                                    <p:anim calcmode="lin" valueType="num">
                                      <p:cBhvr>
                                        <p:cTn id="143" dur="600" fill="hold"/>
                                        <p:tgtEl>
                                          <p:spTgt spid="51"/>
                                        </p:tgtEl>
                                        <p:attrNameLst>
                                          <p:attrName>ppt_x</p:attrName>
                                        </p:attrNameLst>
                                      </p:cBhvr>
                                      <p:tavLst>
                                        <p:tav tm="0">
                                          <p:val>
                                            <p:strVal val="#ppt_x"/>
                                          </p:val>
                                        </p:tav>
                                        <p:tav tm="100000">
                                          <p:val>
                                            <p:strVal val="#ppt_x"/>
                                          </p:val>
                                        </p:tav>
                                      </p:tavLst>
                                    </p:anim>
                                    <p:anim calcmode="lin" valueType="num">
                                      <p:cBhvr>
                                        <p:cTn id="144" dur="600" fill="hold" decel="100000"/>
                                        <p:tgtEl>
                                          <p:spTgt spid="51"/>
                                        </p:tgtEl>
                                        <p:attrNameLst>
                                          <p:attrName>ppt_y</p:attrName>
                                        </p:attrNameLst>
                                      </p:cBhvr>
                                      <p:tavLst>
                                        <p:tav tm="0">
                                          <p:val>
                                            <p:strVal val="#ppt_y+0.05"/>
                                          </p:val>
                                        </p:tav>
                                        <p:tav tm="100000">
                                          <p:val>
                                            <p:strVal val="#ppt_y"/>
                                          </p:val>
                                        </p:tav>
                                      </p:tavLst>
                                    </p:anim>
                                  </p:childTnLst>
                                </p:cTn>
                              </p:par>
                              <p:par>
                                <p:cTn id="145" presetID="42" presetClass="entr" presetSubtype="0" fill="hold" nodeType="withEffect" grpId="0">
                                  <p:stCondLst>
                                    <p:cond delay="1700"/>
                                  </p:stCondLst>
                                  <p:childTnLst>
                                    <p:set>
                                      <p:cBhvr>
                                        <p:cTn id="146" dur="1" fill="hold">
                                          <p:stCondLst>
                                            <p:cond delay="0"/>
                                          </p:stCondLst>
                                        </p:cTn>
                                        <p:tgtEl>
                                          <p:spTgt spid="52"/>
                                        </p:tgtEl>
                                        <p:attrNameLst>
                                          <p:attrName>style.visibility</p:attrName>
                                        </p:attrNameLst>
                                      </p:cBhvr>
                                      <p:to>
                                        <p:strVal val="visible"/>
                                      </p:to>
                                    </p:set>
                                    <p:animEffect transition="in" filter="fade">
                                      <p:cBhvr>
                                        <p:cTn id="147" dur="600"/>
                                        <p:tgtEl>
                                          <p:spTgt spid="52"/>
                                        </p:tgtEl>
                                      </p:cBhvr>
                                    </p:animEffect>
                                    <p:anim calcmode="lin" valueType="num">
                                      <p:cBhvr>
                                        <p:cTn id="148" dur="600" fill="hold"/>
                                        <p:tgtEl>
                                          <p:spTgt spid="52"/>
                                        </p:tgtEl>
                                        <p:attrNameLst>
                                          <p:attrName>ppt_x</p:attrName>
                                        </p:attrNameLst>
                                      </p:cBhvr>
                                      <p:tavLst>
                                        <p:tav tm="0">
                                          <p:val>
                                            <p:strVal val="#ppt_x"/>
                                          </p:val>
                                        </p:tav>
                                        <p:tav tm="100000">
                                          <p:val>
                                            <p:strVal val="#ppt_x"/>
                                          </p:val>
                                        </p:tav>
                                      </p:tavLst>
                                    </p:anim>
                                    <p:anim calcmode="lin" valueType="num">
                                      <p:cBhvr>
                                        <p:cTn id="149" dur="600" fill="hold" decel="100000"/>
                                        <p:tgtEl>
                                          <p:spTgt spid="52"/>
                                        </p:tgtEl>
                                        <p:attrNameLst>
                                          <p:attrName>ppt_y</p:attrName>
                                        </p:attrNameLst>
                                      </p:cBhvr>
                                      <p:tavLst>
                                        <p:tav tm="0">
                                          <p:val>
                                            <p:strVal val="#ppt_y+0.05"/>
                                          </p:val>
                                        </p:tav>
                                        <p:tav tm="100000">
                                          <p:val>
                                            <p:strVal val="#ppt_y"/>
                                          </p:val>
                                        </p:tav>
                                      </p:tavLst>
                                    </p:anim>
                                  </p:childTnLst>
                                </p:cTn>
                              </p:par>
                              <p:par>
                                <p:cTn id="150" presetID="42" presetClass="entr" presetSubtype="0" fill="hold" nodeType="withEffect" grpId="0">
                                  <p:stCondLst>
                                    <p:cond delay="2100"/>
                                  </p:stCondLst>
                                  <p:childTnLst>
                                    <p:set>
                                      <p:cBhvr>
                                        <p:cTn id="151" dur="1" fill="hold">
                                          <p:stCondLst>
                                            <p:cond delay="0"/>
                                          </p:stCondLst>
                                        </p:cTn>
                                        <p:tgtEl>
                                          <p:spTgt spid="53"/>
                                        </p:tgtEl>
                                        <p:attrNameLst>
                                          <p:attrName>style.visibility</p:attrName>
                                        </p:attrNameLst>
                                      </p:cBhvr>
                                      <p:to>
                                        <p:strVal val="visible"/>
                                      </p:to>
                                    </p:set>
                                    <p:animEffect transition="in" filter="fade">
                                      <p:cBhvr>
                                        <p:cTn id="152" dur="600"/>
                                        <p:tgtEl>
                                          <p:spTgt spid="53"/>
                                        </p:tgtEl>
                                      </p:cBhvr>
                                    </p:animEffect>
                                    <p:anim calcmode="lin" valueType="num">
                                      <p:cBhvr>
                                        <p:cTn id="153" dur="600" fill="hold"/>
                                        <p:tgtEl>
                                          <p:spTgt spid="53"/>
                                        </p:tgtEl>
                                        <p:attrNameLst>
                                          <p:attrName>ppt_x</p:attrName>
                                        </p:attrNameLst>
                                      </p:cBhvr>
                                      <p:tavLst>
                                        <p:tav tm="0">
                                          <p:val>
                                            <p:strVal val="#ppt_x"/>
                                          </p:val>
                                        </p:tav>
                                        <p:tav tm="100000">
                                          <p:val>
                                            <p:strVal val="#ppt_x"/>
                                          </p:val>
                                        </p:tav>
                                      </p:tavLst>
                                    </p:anim>
                                    <p:anim calcmode="lin" valueType="num">
                                      <p:cBhvr>
                                        <p:cTn id="154" dur="600" fill="hold" decel="100000"/>
                                        <p:tgtEl>
                                          <p:spTgt spid="53"/>
                                        </p:tgtEl>
                                        <p:attrNameLst>
                                          <p:attrName>ppt_y</p:attrName>
                                        </p:attrNameLst>
                                      </p:cBhvr>
                                      <p:tavLst>
                                        <p:tav tm="0">
                                          <p:val>
                                            <p:strVal val="#ppt_y+0.05"/>
                                          </p:val>
                                        </p:tav>
                                        <p:tav tm="100000">
                                          <p:val>
                                            <p:strVal val="#ppt_y"/>
                                          </p:val>
                                        </p:tav>
                                      </p:tavLst>
                                    </p:anim>
                                  </p:childTnLst>
                                </p:cTn>
                              </p:par>
                              <p:par>
                                <p:cTn id="155" presetID="42" presetClass="entr" presetSubtype="0" fill="hold" nodeType="withEffect" grpId="0">
                                  <p:stCondLst>
                                    <p:cond delay="2100"/>
                                  </p:stCondLst>
                                  <p:childTnLst>
                                    <p:set>
                                      <p:cBhvr>
                                        <p:cTn id="156" dur="1" fill="hold">
                                          <p:stCondLst>
                                            <p:cond delay="0"/>
                                          </p:stCondLst>
                                        </p:cTn>
                                        <p:tgtEl>
                                          <p:spTgt spid="54"/>
                                        </p:tgtEl>
                                        <p:attrNameLst>
                                          <p:attrName>style.visibility</p:attrName>
                                        </p:attrNameLst>
                                      </p:cBhvr>
                                      <p:to>
                                        <p:strVal val="visible"/>
                                      </p:to>
                                    </p:set>
                                    <p:animEffect transition="in" filter="fade">
                                      <p:cBhvr>
                                        <p:cTn id="157" dur="600"/>
                                        <p:tgtEl>
                                          <p:spTgt spid="54"/>
                                        </p:tgtEl>
                                      </p:cBhvr>
                                    </p:animEffect>
                                    <p:anim calcmode="lin" valueType="num">
                                      <p:cBhvr>
                                        <p:cTn id="158" dur="600" fill="hold"/>
                                        <p:tgtEl>
                                          <p:spTgt spid="54"/>
                                        </p:tgtEl>
                                        <p:attrNameLst>
                                          <p:attrName>ppt_x</p:attrName>
                                        </p:attrNameLst>
                                      </p:cBhvr>
                                      <p:tavLst>
                                        <p:tav tm="0">
                                          <p:val>
                                            <p:strVal val="#ppt_x"/>
                                          </p:val>
                                        </p:tav>
                                        <p:tav tm="100000">
                                          <p:val>
                                            <p:strVal val="#ppt_x"/>
                                          </p:val>
                                        </p:tav>
                                      </p:tavLst>
                                    </p:anim>
                                    <p:anim calcmode="lin" valueType="num">
                                      <p:cBhvr>
                                        <p:cTn id="159" dur="600" fill="hold" decel="100000"/>
                                        <p:tgtEl>
                                          <p:spTgt spid="54"/>
                                        </p:tgtEl>
                                        <p:attrNameLst>
                                          <p:attrName>ppt_y</p:attrName>
                                        </p:attrNameLst>
                                      </p:cBhvr>
                                      <p:tavLst>
                                        <p:tav tm="0">
                                          <p:val>
                                            <p:strVal val="#ppt_y+0.05"/>
                                          </p:val>
                                        </p:tav>
                                        <p:tav tm="100000">
                                          <p:val>
                                            <p:strVal val="#ppt_y"/>
                                          </p:val>
                                        </p:tav>
                                      </p:tavLst>
                                    </p:anim>
                                  </p:childTnLst>
                                </p:cTn>
                              </p:par>
                              <p:par>
                                <p:cTn id="160" presetID="42" presetClass="entr" presetSubtype="0" fill="hold" nodeType="withEffect" grpId="0">
                                  <p:stCondLst>
                                    <p:cond delay="2100"/>
                                  </p:stCondLst>
                                  <p:childTnLst>
                                    <p:set>
                                      <p:cBhvr>
                                        <p:cTn id="161" dur="1" fill="hold">
                                          <p:stCondLst>
                                            <p:cond delay="0"/>
                                          </p:stCondLst>
                                        </p:cTn>
                                        <p:tgtEl>
                                          <p:spTgt spid="55"/>
                                        </p:tgtEl>
                                        <p:attrNameLst>
                                          <p:attrName>style.visibility</p:attrName>
                                        </p:attrNameLst>
                                      </p:cBhvr>
                                      <p:to>
                                        <p:strVal val="visible"/>
                                      </p:to>
                                    </p:set>
                                    <p:animEffect transition="in" filter="fade">
                                      <p:cBhvr>
                                        <p:cTn id="162" dur="600"/>
                                        <p:tgtEl>
                                          <p:spTgt spid="55"/>
                                        </p:tgtEl>
                                      </p:cBhvr>
                                    </p:animEffect>
                                    <p:anim calcmode="lin" valueType="num">
                                      <p:cBhvr>
                                        <p:cTn id="163" dur="600" fill="hold"/>
                                        <p:tgtEl>
                                          <p:spTgt spid="55"/>
                                        </p:tgtEl>
                                        <p:attrNameLst>
                                          <p:attrName>ppt_x</p:attrName>
                                        </p:attrNameLst>
                                      </p:cBhvr>
                                      <p:tavLst>
                                        <p:tav tm="0">
                                          <p:val>
                                            <p:strVal val="#ppt_x"/>
                                          </p:val>
                                        </p:tav>
                                        <p:tav tm="100000">
                                          <p:val>
                                            <p:strVal val="#ppt_x"/>
                                          </p:val>
                                        </p:tav>
                                      </p:tavLst>
                                    </p:anim>
                                    <p:anim calcmode="lin" valueType="num">
                                      <p:cBhvr>
                                        <p:cTn id="164" dur="600" fill="hold" decel="100000"/>
                                        <p:tgtEl>
                                          <p:spTgt spid="55"/>
                                        </p:tgtEl>
                                        <p:attrNameLst>
                                          <p:attrName>ppt_y</p:attrName>
                                        </p:attrNameLst>
                                      </p:cBhvr>
                                      <p:tavLst>
                                        <p:tav tm="0">
                                          <p:val>
                                            <p:strVal val="#ppt_y+0.05"/>
                                          </p:val>
                                        </p:tav>
                                        <p:tav tm="100000">
                                          <p:val>
                                            <p:strVal val="#ppt_y"/>
                                          </p:val>
                                        </p:tav>
                                      </p:tavLst>
                                    </p:anim>
                                  </p:childTnLst>
                                </p:cTn>
                              </p:par>
                              <p:par>
                                <p:cTn id="165" presetID="42" presetClass="entr" presetSubtype="0" fill="hold" nodeType="withEffect" grpId="0">
                                  <p:stCondLst>
                                    <p:cond delay="2100"/>
                                  </p:stCondLst>
                                  <p:childTnLst>
                                    <p:set>
                                      <p:cBhvr>
                                        <p:cTn id="166" dur="1" fill="hold">
                                          <p:stCondLst>
                                            <p:cond delay="0"/>
                                          </p:stCondLst>
                                        </p:cTn>
                                        <p:tgtEl>
                                          <p:spTgt spid="56"/>
                                        </p:tgtEl>
                                        <p:attrNameLst>
                                          <p:attrName>style.visibility</p:attrName>
                                        </p:attrNameLst>
                                      </p:cBhvr>
                                      <p:to>
                                        <p:strVal val="visible"/>
                                      </p:to>
                                    </p:set>
                                    <p:animEffect transition="in" filter="fade">
                                      <p:cBhvr>
                                        <p:cTn id="167" dur="600"/>
                                        <p:tgtEl>
                                          <p:spTgt spid="56"/>
                                        </p:tgtEl>
                                      </p:cBhvr>
                                    </p:animEffect>
                                    <p:anim calcmode="lin" valueType="num">
                                      <p:cBhvr>
                                        <p:cTn id="168" dur="600" fill="hold"/>
                                        <p:tgtEl>
                                          <p:spTgt spid="56"/>
                                        </p:tgtEl>
                                        <p:attrNameLst>
                                          <p:attrName>ppt_x</p:attrName>
                                        </p:attrNameLst>
                                      </p:cBhvr>
                                      <p:tavLst>
                                        <p:tav tm="0">
                                          <p:val>
                                            <p:strVal val="#ppt_x"/>
                                          </p:val>
                                        </p:tav>
                                        <p:tav tm="100000">
                                          <p:val>
                                            <p:strVal val="#ppt_x"/>
                                          </p:val>
                                        </p:tav>
                                      </p:tavLst>
                                    </p:anim>
                                    <p:anim calcmode="lin" valueType="num">
                                      <p:cBhvr>
                                        <p:cTn id="169" dur="600" fill="hold" decel="100000"/>
                                        <p:tgtEl>
                                          <p:spTgt spid="56"/>
                                        </p:tgtEl>
                                        <p:attrNameLst>
                                          <p:attrName>ppt_y</p:attrName>
                                        </p:attrNameLst>
                                      </p:cBhvr>
                                      <p:tavLst>
                                        <p:tav tm="0">
                                          <p:val>
                                            <p:strVal val="#ppt_y+0.05"/>
                                          </p:val>
                                        </p:tav>
                                        <p:tav tm="100000">
                                          <p:val>
                                            <p:strVal val="#ppt_y"/>
                                          </p:val>
                                        </p:tav>
                                      </p:tavLst>
                                    </p:anim>
                                  </p:childTnLst>
                                </p:cTn>
                              </p:par>
                              <p:par>
                                <p:cTn id="170" presetID="42" presetClass="entr" presetSubtype="0" fill="hold" nodeType="withEffect" grpId="0">
                                  <p:stCondLst>
                                    <p:cond delay="4600"/>
                                  </p:stCondLst>
                                  <p:childTnLst>
                                    <p:set>
                                      <p:cBhvr>
                                        <p:cTn id="171" dur="1" fill="hold">
                                          <p:stCondLst>
                                            <p:cond delay="0"/>
                                          </p:stCondLst>
                                        </p:cTn>
                                        <p:tgtEl>
                                          <p:spTgt spid="38"/>
                                        </p:tgtEl>
                                        <p:attrNameLst>
                                          <p:attrName>style.visibility</p:attrName>
                                        </p:attrNameLst>
                                      </p:cBhvr>
                                      <p:to>
                                        <p:strVal val="visible"/>
                                      </p:to>
                                    </p:set>
                                    <p:animEffect transition="in" filter="fade">
                                      <p:cBhvr>
                                        <p:cTn id="172" dur="600"/>
                                        <p:tgtEl>
                                          <p:spTgt spid="38"/>
                                        </p:tgtEl>
                                      </p:cBhvr>
                                    </p:animEffect>
                                    <p:anim calcmode="lin" valueType="num">
                                      <p:cBhvr>
                                        <p:cTn id="173" dur="600" fill="hold"/>
                                        <p:tgtEl>
                                          <p:spTgt spid="38"/>
                                        </p:tgtEl>
                                        <p:attrNameLst>
                                          <p:attrName>ppt_x</p:attrName>
                                        </p:attrNameLst>
                                      </p:cBhvr>
                                      <p:tavLst>
                                        <p:tav tm="0">
                                          <p:val>
                                            <p:strVal val="#ppt_x"/>
                                          </p:val>
                                        </p:tav>
                                        <p:tav tm="100000">
                                          <p:val>
                                            <p:strVal val="#ppt_x"/>
                                          </p:val>
                                        </p:tav>
                                      </p:tavLst>
                                    </p:anim>
                                    <p:anim calcmode="lin" valueType="num">
                                      <p:cBhvr>
                                        <p:cTn id="174" dur="600" fill="hold" decel="100000"/>
                                        <p:tgtEl>
                                          <p:spTgt spid="38"/>
                                        </p:tgtEl>
                                        <p:attrNameLst>
                                          <p:attrName>ppt_y</p:attrName>
                                        </p:attrNameLst>
                                      </p:cBhvr>
                                      <p:tavLst>
                                        <p:tav tm="0">
                                          <p:val>
                                            <p:strVal val="#ppt_y+0.05"/>
                                          </p:val>
                                        </p:tav>
                                        <p:tav tm="100000">
                                          <p:val>
                                            <p:strVal val="#ppt_y"/>
                                          </p:val>
                                        </p:tav>
                                      </p:tavLst>
                                    </p:anim>
                                  </p:childTnLst>
                                </p:cTn>
                              </p:par>
                              <p:par>
                                <p:cTn id="175" presetID="10" presetClass="entr" presetSubtype="0" fill="hold" nodeType="withEffect" grpId="0">
                                  <p:stCondLst>
                                    <p:cond delay="5000"/>
                                  </p:stCondLst>
                                  <p:childTnLst>
                                    <p:set>
                                      <p:cBhvr>
                                        <p:cTn id="176" dur="1" fill="hold">
                                          <p:stCondLst>
                                            <p:cond delay="0"/>
                                          </p:stCondLst>
                                        </p:cTn>
                                        <p:tgtEl>
                                          <p:spTgt spid="46"/>
                                        </p:tgtEl>
                                        <p:attrNameLst>
                                          <p:attrName>style.visibility</p:attrName>
                                        </p:attrNameLst>
                                      </p:cBhvr>
                                      <p:to>
                                        <p:strVal val="visible"/>
                                      </p:to>
                                    </p:set>
                                    <p:animEffect transition="in" filter="fade">
                                      <p:cBhvr>
                                        <p:cTn id="177" dur="400"/>
                                        <p:tgtEl>
                                          <p:spTgt spid="46"/>
                                        </p:tgtEl>
                                      </p:cBhvr>
                                    </p:animEffect>
                                  </p:childTnLst>
                                </p:cTn>
                              </p:par>
                              <p:par>
                                <p:cTn id="178" presetID="10" presetClass="entr" presetSubtype="0" fill="hold" nodeType="withEffect" grpId="0">
                                  <p:stCondLst>
                                    <p:cond delay="5000"/>
                                  </p:stCondLst>
                                  <p:childTnLst>
                                    <p:set>
                                      <p:cBhvr>
                                        <p:cTn id="179" dur="1" fill="hold">
                                          <p:stCondLst>
                                            <p:cond delay="0"/>
                                          </p:stCondLst>
                                        </p:cTn>
                                        <p:tgtEl>
                                          <p:spTgt spid="47"/>
                                        </p:tgtEl>
                                        <p:attrNameLst>
                                          <p:attrName>style.visibility</p:attrName>
                                        </p:attrNameLst>
                                      </p:cBhvr>
                                      <p:to>
                                        <p:strVal val="visible"/>
                                      </p:to>
                                    </p:set>
                                    <p:animEffect transition="in" filter="fade">
                                      <p:cBhvr>
                                        <p:cTn id="180" dur="400"/>
                                        <p:tgtEl>
                                          <p:spTgt spid="47"/>
                                        </p:tgtEl>
                                      </p:cBhvr>
                                    </p:animEffect>
                                  </p:childTnLst>
                                </p:cTn>
                              </p:par>
                              <p:par>
                                <p:cTn id="181" presetID="10" presetClass="entr" presetSubtype="0" fill="hold" nodeType="withEffect" grpId="0">
                                  <p:stCondLst>
                                    <p:cond delay="5000"/>
                                  </p:stCondLst>
                                  <p:childTnLst>
                                    <p:set>
                                      <p:cBhvr>
                                        <p:cTn id="182" dur="1" fill="hold">
                                          <p:stCondLst>
                                            <p:cond delay="0"/>
                                          </p:stCondLst>
                                        </p:cTn>
                                        <p:tgtEl>
                                          <p:spTgt spid="48"/>
                                        </p:tgtEl>
                                        <p:attrNameLst>
                                          <p:attrName>style.visibility</p:attrName>
                                        </p:attrNameLst>
                                      </p:cBhvr>
                                      <p:to>
                                        <p:strVal val="visible"/>
                                      </p:to>
                                    </p:set>
                                    <p:animEffect transition="in" filter="fade">
                                      <p:cBhvr>
                                        <p:cTn id="183" dur="4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184" fill="hold" display="0">
                  <p:stCondLst>
                    <p:cond delay="indefinite"/>
                  </p:stCondLst>
                </p:cTn>
                <p:tgtEl>
                  <p:spTgt spid="15"/>
                </p:tgtEl>
              </p:cMediaNode>
            </p:video>
            <p:video>
              <p:cMediaNode vol="0">
                <p:cTn id="185" fill="hold" display="0" repeatCount="indefinite">
                  <p:stCondLst>
                    <p:cond delay="indefinite"/>
                  </p:stCondLst>
                </p:cTn>
                <p:tgtEl>
                  <p:spTgt spid="17"/>
                </p:tgtEl>
              </p:cMediaNode>
            </p:video>
          </p:childTnLst>
        </p:cTn>
      </p:par>
    </p:tnLst>
    <p:bldLst>
      <p:bldP spid="4" grpId="0" animBg="1"/>
      <p:bldP spid="7" grpId="0" animBg="1"/>
      <p:bldP spid="8" grpId="0" animBg="1"/>
      <p:bldP spid="9" grpId="0" animBg="1"/>
      <p:bldP spid="23" grpId="0" animBg="1"/>
      <p:bldP spid="24" grpId="0" animBg="1"/>
      <p:bldP spid="24" grpId="1" animBg="1"/>
      <p:bldP spid="25" grpId="0" animBg="1"/>
      <p:bldP spid="25" grpId="1" animBg="1"/>
      <p:bldP spid="27" grpId="0" animBg="1"/>
      <p:bldP spid="30" grpId="0" animBg="1"/>
      <p:bldP spid="33" grpId="0" animBg="1"/>
      <p:bldP spid="37" grpId="0" animBg="1"/>
      <p:bldP spid="38" grpId="0" animBg="1"/>
      <p:bldP spid="45" grpId="0" animBg="1"/>
      <p:bldP spid="48" grpId="0" animBg="1"/>
      <p:bldP spid="51" grpId="0" animBg="1"/>
      <p:bldP spid="52" grpId="0" animBg="1"/>
      <p:bldP spid="55" grpId="0" animBg="1"/>
      <p:bldP spid="5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demo">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pic>
        <p:nvPicPr>
          <p:cNvPr id="3" name="demo_last" descr="Recorded demo of the TouchDesigner digital shadow on a touch table"/>
          <p:cNvPicPr>
            <a:picLocks noChangeAspect="1"/>
          </p:cNvPicPr>
          <p:nvPr/>
        </p:nvPicPr>
        <p:blipFill>
          <a:blip r:embed="rId5"/>
          <a:stretch>
            <a:fillRect/>
          </a:stretch>
        </p:blipFill>
        <p:spPr>
          <a:xfrm>
            <a:off x="0" y="0"/>
            <a:ext cx="12192000" cy="6858000"/>
          </a:xfrm>
          <a:prstGeom prst="rect">
            <a:avLst/>
          </a:prstGeom>
        </p:spPr>
      </p:pic>
      <p:sp>
        <p:nvSpPr>
          <p:cNvPr id="4" name="band"/>
          <p:cNvSpPr/>
          <p:nvPr/>
        </p:nvSpPr>
        <p:spPr>
          <a:xfrm>
            <a:off x="0" y="5334000"/>
            <a:ext cx="12192000" cy="1524000"/>
          </a:xfrm>
          <a:prstGeom prst="rect">
            <a:avLst/>
          </a:prstGeom>
          <a:gradFill rotWithShape="1">
            <a:gsLst>
              <a:gs pos="0">
                <a:srgbClr val="070B14">
                  <a:alpha val="0"/>
                </a:srgbClr>
              </a:gs>
              <a:gs pos="100000">
                <a:srgbClr val="070B14">
                  <a:alpha val="80000"/>
                </a:srgbClr>
              </a:gs>
            </a:gsLst>
            <a:lin ang="5400000" scaled="0"/>
          </a:gradFill>
          <a:ln>
            <a:noFill/>
          </a:ln>
          <a:effectLst/>
        </p:spPr>
        <p:txBody>
          <a:bodyPr rtlCol="0" anchor="ctr"/>
          <a:lstStyle/>
          <a:p>
            <a:pPr algn="ctr"/>
            <a:endParaRPr/>
          </a:p>
        </p:txBody>
      </p:sp>
      <p:sp>
        <p:nvSpPr>
          <p:cNvPr id="5" name="lower_title"/>
          <p:cNvSpPr txBox="1"/>
          <p:nvPr/>
        </p:nvSpPr>
        <p:spPr>
          <a:xfrm>
            <a:off x="609600" y="5969000"/>
            <a:ext cx="762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Our digital shadow</a:t>
            </a:r>
            <a:endParaRPr lang="en-US" sz="3200" dirty="0"/>
          </a:p>
        </p:txBody>
      </p:sp>
      <p:sp>
        <p:nvSpPr>
          <p:cNvPr id="6" name="rec_chip_bg"/>
          <p:cNvSpPr/>
          <p:nvPr/>
        </p:nvSpPr>
        <p:spPr>
          <a:xfrm>
            <a:off x="609600" y="203200"/>
            <a:ext cx="3588445" cy="279400"/>
          </a:xfrm>
          <a:prstGeom prst="roundRect">
            <a:avLst>
              <a:gd name="adj" fmla="val 50000"/>
            </a:avLst>
          </a:prstGeom>
          <a:solidFill>
            <a:srgbClr val="070B14">
              <a:alpha val="70000"/>
            </a:srgbClr>
          </a:solidFill>
          <a:ln w="12700" cap="rnd">
            <a:solidFill>
              <a:srgbClr val="8FA3B8"/>
            </a:solidFill>
            <a:round/>
          </a:ln>
          <a:effectLst/>
        </p:spPr>
        <p:txBody>
          <a:bodyPr rtlCol="0" anchor="ctr"/>
          <a:lstStyle/>
          <a:p>
            <a:pPr algn="ctr"/>
            <a:endParaRPr/>
          </a:p>
        </p:txBody>
      </p:sp>
      <p:sp>
        <p:nvSpPr>
          <p:cNvPr id="7" name="rec_chip"/>
          <p:cNvSpPr txBox="1"/>
          <p:nvPr/>
        </p:nvSpPr>
        <p:spPr>
          <a:xfrm>
            <a:off x="749300" y="203200"/>
            <a:ext cx="3385245" cy="2794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Semibold"/>
                <a:cs typeface="Segoe UI Semibold"/>
              </a:rPr>
              <a:t>RECORDED DEMO · TouchDesigner interface</a:t>
            </a:r>
            <a:endParaRPr lang="en-US" sz="1300" dirty="0"/>
          </a:p>
        </p:txBody>
      </p:sp>
      <p:sp>
        <p:nvSpPr>
          <p:cNvPr id="8" name="!!status_pill"/>
          <p:cNvSpPr/>
          <p:nvPr/>
        </p:nvSpPr>
        <p:spPr>
          <a:xfrm>
            <a:off x="8750300" y="203200"/>
            <a:ext cx="28321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9" name="!!status_glyph"/>
          <p:cNvSpPr/>
          <p:nvPr/>
        </p:nvSpPr>
        <p:spPr>
          <a:xfrm>
            <a:off x="8851900" y="2540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10" name="!!status_txt"/>
          <p:cNvSpPr txBox="1"/>
          <p:nvPr/>
        </p:nvSpPr>
        <p:spPr>
          <a:xfrm>
            <a:off x="9105900" y="203200"/>
            <a:ext cx="24003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the shadow, in production</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600" fill="hold"/>
                                        <p:tgtEl>
                                          <p:spTgt spid="2"/>
                                        </p:tgtEl>
                                      </p:cBhvr>
                                    </p:cmd>
                                  </p:childTnLst>
                                </p:cTn>
                              </p:par>
                              <p:par>
                                <p:cTn id="7" presetID="1" presetClass="entr" presetSubtype="0" fill="hold" nodeType="withEffect" grpId="0">
                                  <p:stCondLst>
                                    <p:cond delay="25600"/>
                                  </p:stCondLst>
                                  <p:childTnLst>
                                    <p:set>
                                      <p:cBhvr>
                                        <p:cTn id="8" dur="1" fill="hold">
                                          <p:stCondLst>
                                            <p:cond delay="0"/>
                                          </p:stCondLst>
                                        </p:cTn>
                                        <p:tgtEl>
                                          <p:spTgt spid="3"/>
                                        </p:tgtEl>
                                        <p:attrNameLst>
                                          <p:attrName>style.visibility</p:attrName>
                                        </p:attrNameLst>
                                      </p:cBhvr>
                                      <p:to>
                                        <p:strVal val="visible"/>
                                      </p:to>
                                    </p:set>
                                  </p:childTnLst>
                                </p:cTn>
                              </p:par>
                              <p:par>
                                <p:cTn id="9" presetID="10" presetClass="entr" presetSubtype="0" fill="hold" nodeType="withEffect" grpId="0">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600"/>
                                        <p:tgtEl>
                                          <p:spTgt spid="4"/>
                                        </p:tgtEl>
                                      </p:cBhvr>
                                    </p:animEffect>
                                  </p:childTnLst>
                                </p:cTn>
                              </p:par>
                              <p:par>
                                <p:cTn id="12" presetID="10" presetClass="entr" presetSubtype="0" fill="hold" nodeType="withEffect" grpId="0">
                                  <p:stCondLst>
                                    <p:cond delay="10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600"/>
                                        <p:tgtEl>
                                          <p:spTgt spid="5"/>
                                        </p:tgtEl>
                                      </p:cBhvr>
                                    </p:animEffect>
                                  </p:childTnLst>
                                </p:cTn>
                              </p:par>
                              <p:par>
                                <p:cTn id="15" presetID="10" presetClass="exit" presetSubtype="0" fill="hold" nodeType="withEffect" grpId="1">
                                  <p:stCondLst>
                                    <p:cond delay="8000"/>
                                  </p:stCondLst>
                                  <p:childTnLst>
                                    <p:animEffect transition="out" filter="fade">
                                      <p:cBhvr>
                                        <p:cTn id="16" dur="600"/>
                                        <p:tgtEl>
                                          <p:spTgt spid="4"/>
                                        </p:tgtEl>
                                      </p:cBhvr>
                                    </p:animEffect>
                                    <p:set>
                                      <p:cBhvr>
                                        <p:cTn id="17" dur="1" fill="hold">
                                          <p:stCondLst>
                                            <p:cond delay="599"/>
                                          </p:stCondLst>
                                        </p:cTn>
                                        <p:tgtEl>
                                          <p:spTgt spid="4"/>
                                        </p:tgtEl>
                                        <p:attrNameLst>
                                          <p:attrName>style.visibility</p:attrName>
                                        </p:attrNameLst>
                                      </p:cBhvr>
                                      <p:to>
                                        <p:strVal val="hidden"/>
                                      </p:to>
                                    </p:set>
                                  </p:childTnLst>
                                </p:cTn>
                              </p:par>
                              <p:par>
                                <p:cTn id="18" presetID="10" presetClass="exit" presetSubtype="0" fill="hold" nodeType="withEffect" grpId="1">
                                  <p:stCondLst>
                                    <p:cond delay="8000"/>
                                  </p:stCondLst>
                                  <p:childTnLst>
                                    <p:animEffect transition="out" filter="fade">
                                      <p:cBhvr>
                                        <p:cTn id="19" dur="600"/>
                                        <p:tgtEl>
                                          <p:spTgt spid="5"/>
                                        </p:tgtEl>
                                      </p:cBhvr>
                                    </p:animEffect>
                                    <p:set>
                                      <p:cBhvr>
                                        <p:cTn id="20" dur="1" fill="hold">
                                          <p:stCondLst>
                                            <p:cond delay="5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21" fill="hold" display="0">
                  <p:stCondLst>
                    <p:cond delay="indefinite"/>
                  </p:stCondLst>
                </p:cTn>
                <p:tgtEl>
                  <p:spTgt spid="2"/>
                </p:tgtEl>
              </p:cMediaNode>
            </p:video>
          </p:childTnLst>
        </p:cTn>
      </p:par>
    </p:tnLst>
    <p:bldLst>
      <p:bldP spid="5" grpId="0" animBg="1"/>
      <p:bldP spid="5" grpId="1"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phys_strip" descr="The GTC dome at night above a sea of clouds, La Palma"/>
          <p:cNvPicPr>
            <a:picLocks noChangeAspect="1"/>
          </p:cNvPicPr>
          <p:nvPr/>
        </p:nvPicPr>
        <p:blipFill>
          <a:blip r:embed="rId2"/>
          <a:srcRect l="33955" r="33929"/>
          <a:stretch>
            <a:fillRect/>
          </a:stretch>
        </p:blipFill>
        <p:spPr>
          <a:xfrm>
            <a:off x="0" y="0"/>
            <a:ext cx="3302000" cy="6858000"/>
          </a:xfrm>
          <a:prstGeom prst="rect">
            <a:avLst/>
          </a:prstGeom>
        </p:spPr>
      </p:pic>
      <p:sp>
        <p:nvSpPr>
          <p:cNvPr id="3" name="!!strip_fade"/>
          <p:cNvSpPr/>
          <p:nvPr/>
        </p:nvSpPr>
        <p:spPr>
          <a:xfrm>
            <a:off x="2032000" y="0"/>
            <a:ext cx="1270000" cy="6858000"/>
          </a:xfrm>
          <a:prstGeom prst="rect">
            <a:avLst/>
          </a:prstGeom>
          <a:gradFill rotWithShape="1">
            <a:gsLst>
              <a:gs pos="0">
                <a:srgbClr val="070B14">
                  <a:alpha val="0"/>
                </a:srgbClr>
              </a:gs>
              <a:gs pos="100000">
                <a:srgbClr val="070B14"/>
              </a:gs>
            </a:gsLst>
            <a:lin ang="0" scaled="0"/>
          </a:gradFill>
          <a:ln>
            <a:noFill/>
          </a:ln>
          <a:effectLst/>
        </p:spPr>
        <p:txBody>
          <a:bodyPr rtlCol="0" anchor="ctr"/>
          <a:lstStyle/>
          <a:p>
            <a:pPr algn="ctr"/>
            <a:endParaRPr/>
          </a:p>
        </p:txBody>
      </p:sp>
      <p:sp>
        <p:nvSpPr>
          <p:cNvPr id="4" name="!!lbl_phys_bg"/>
          <p:cNvSpPr/>
          <p:nvPr/>
        </p:nvSpPr>
        <p:spPr>
          <a:xfrm>
            <a:off x="520700" y="6375400"/>
            <a:ext cx="1900718" cy="279400"/>
          </a:xfrm>
          <a:prstGeom prst="roundRect">
            <a:avLst>
              <a:gd name="adj" fmla="val 50000"/>
            </a:avLst>
          </a:prstGeom>
          <a:solidFill>
            <a:srgbClr val="070B14">
              <a:alpha val="75000"/>
            </a:srgbClr>
          </a:solidFill>
          <a:ln>
            <a:noFill/>
          </a:ln>
          <a:effectLst/>
        </p:spPr>
        <p:txBody>
          <a:bodyPr rtlCol="0" anchor="ctr"/>
          <a:lstStyle/>
          <a:p>
            <a:pPr algn="ctr"/>
            <a:endParaRPr/>
          </a:p>
        </p:txBody>
      </p:sp>
      <p:sp>
        <p:nvSpPr>
          <p:cNvPr id="5" name="!!lbl_phys"/>
          <p:cNvSpPr txBox="1"/>
          <p:nvPr/>
        </p:nvSpPr>
        <p:spPr>
          <a:xfrm>
            <a:off x="609600" y="6413500"/>
            <a:ext cx="1811818" cy="2032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PHYSICAL TELESCOPE</a:t>
            </a:r>
            <a:endParaRPr lang="en-US" sz="1200" dirty="0"/>
          </a:p>
        </p:txBody>
      </p:sp>
      <p:sp>
        <p:nvSpPr>
          <p:cNvPr id="6" name="!!title"/>
          <p:cNvSpPr txBox="1"/>
          <p:nvPr/>
        </p:nvSpPr>
        <p:spPr>
          <a:xfrm>
            <a:off x="609600" y="558800"/>
            <a:ext cx="635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From sensor to people</a:t>
            </a:r>
            <a:endParaRPr lang="en-US" sz="3200" dirty="0"/>
          </a:p>
        </p:txBody>
      </p:sp>
      <p:sp>
        <p:nvSpPr>
          <p:cNvPr id="7" name="!!chip_iiot_bg"/>
          <p:cNvSpPr/>
          <p:nvPr/>
        </p:nvSpPr>
        <p:spPr>
          <a:xfrm>
            <a:off x="2489200" y="1905000"/>
            <a:ext cx="2540000" cy="330200"/>
          </a:xfrm>
          <a:prstGeom prst="roundRect">
            <a:avLst>
              <a:gd name="adj" fmla="val 50000"/>
            </a:avLst>
          </a:prstGeom>
          <a:solidFill>
            <a:srgbClr val="0E1726">
              <a:alpha val="85000"/>
            </a:srgbClr>
          </a:solidFill>
          <a:ln w="12700" cap="rnd">
            <a:solidFill>
              <a:srgbClr val="2C6E8C"/>
            </a:solidFill>
            <a:round/>
          </a:ln>
          <a:effectLst/>
        </p:spPr>
        <p:txBody>
          <a:bodyPr rtlCol="0" anchor="ctr"/>
          <a:lstStyle/>
          <a:p>
            <a:pPr algn="ctr"/>
            <a:endParaRPr/>
          </a:p>
        </p:txBody>
      </p:sp>
      <p:sp>
        <p:nvSpPr>
          <p:cNvPr id="8" name="!!chip_iiot_dot"/>
          <p:cNvSpPr/>
          <p:nvPr/>
        </p:nvSpPr>
        <p:spPr>
          <a:xfrm>
            <a:off x="2603500" y="2032000"/>
            <a:ext cx="76200" cy="76200"/>
          </a:xfrm>
          <a:prstGeom prst="ellipse">
            <a:avLst/>
          </a:prstGeom>
          <a:solidFill>
            <a:srgbClr val="5CCBF0"/>
          </a:solidFill>
          <a:ln>
            <a:noFill/>
          </a:ln>
          <a:effectLst>
            <a:glow rad="31750">
              <a:srgbClr val="5CCBF0">
                <a:alpha val="50000"/>
              </a:srgbClr>
            </a:glow>
          </a:effectLst>
        </p:spPr>
        <p:txBody>
          <a:bodyPr rtlCol="0" anchor="ctr"/>
          <a:lstStyle/>
          <a:p>
            <a:pPr algn="ctr"/>
            <a:endParaRPr/>
          </a:p>
        </p:txBody>
      </p:sp>
      <p:sp>
        <p:nvSpPr>
          <p:cNvPr id="9" name="!!chip_iiot"/>
          <p:cNvSpPr txBox="1"/>
          <p:nvPr/>
        </p:nvSpPr>
        <p:spPr>
          <a:xfrm>
            <a:off x="2755900" y="1905000"/>
            <a:ext cx="2222500" cy="330200"/>
          </a:xfrm>
          <a:prstGeom prst="rect">
            <a:avLst/>
          </a:prstGeom>
          <a:noFill/>
        </p:spPr>
        <p:txBody>
          <a:bodyPr wrap="none" lIns="0" tIns="0" rIns="0" bIns="0" rtlCol="0" anchor="ctr">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Sensors · cameras</a:t>
            </a:r>
            <a:endParaRPr lang="en-US" sz="1400" dirty="0"/>
          </a:p>
        </p:txBody>
      </p:sp>
      <p:sp>
        <p:nvSpPr>
          <p:cNvPr id="10" name="!!chip_gcs_bg"/>
          <p:cNvSpPr/>
          <p:nvPr/>
        </p:nvSpPr>
        <p:spPr>
          <a:xfrm>
            <a:off x="2489200" y="2476500"/>
            <a:ext cx="2540000" cy="330200"/>
          </a:xfrm>
          <a:prstGeom prst="roundRect">
            <a:avLst>
              <a:gd name="adj" fmla="val 50000"/>
            </a:avLst>
          </a:prstGeom>
          <a:solidFill>
            <a:srgbClr val="0E1726">
              <a:alpha val="85000"/>
            </a:srgbClr>
          </a:solidFill>
          <a:ln w="12700" cap="rnd">
            <a:solidFill>
              <a:srgbClr val="2C6E8C"/>
            </a:solidFill>
            <a:round/>
          </a:ln>
          <a:effectLst/>
        </p:spPr>
        <p:txBody>
          <a:bodyPr rtlCol="0" anchor="ctr"/>
          <a:lstStyle/>
          <a:p>
            <a:pPr algn="ctr"/>
            <a:endParaRPr/>
          </a:p>
        </p:txBody>
      </p:sp>
      <p:sp>
        <p:nvSpPr>
          <p:cNvPr id="11" name="!!chip_gcs_dot"/>
          <p:cNvSpPr/>
          <p:nvPr/>
        </p:nvSpPr>
        <p:spPr>
          <a:xfrm>
            <a:off x="2603500" y="2603500"/>
            <a:ext cx="76200" cy="76200"/>
          </a:xfrm>
          <a:prstGeom prst="ellipse">
            <a:avLst/>
          </a:prstGeom>
          <a:solidFill>
            <a:srgbClr val="5CCBF0"/>
          </a:solidFill>
          <a:ln>
            <a:noFill/>
          </a:ln>
          <a:effectLst>
            <a:glow rad="31750">
              <a:srgbClr val="5CCBF0">
                <a:alpha val="50000"/>
              </a:srgbClr>
            </a:glow>
          </a:effectLst>
        </p:spPr>
        <p:txBody>
          <a:bodyPr rtlCol="0" anchor="ctr"/>
          <a:lstStyle/>
          <a:p>
            <a:pPr algn="ctr"/>
            <a:endParaRPr/>
          </a:p>
        </p:txBody>
      </p:sp>
      <p:sp>
        <p:nvSpPr>
          <p:cNvPr id="12" name="!!chip_gcs"/>
          <p:cNvSpPr txBox="1"/>
          <p:nvPr/>
        </p:nvSpPr>
        <p:spPr>
          <a:xfrm>
            <a:off x="2755900" y="2476500"/>
            <a:ext cx="2222500" cy="330200"/>
          </a:xfrm>
          <a:prstGeom prst="rect">
            <a:avLst/>
          </a:prstGeom>
          <a:noFill/>
        </p:spPr>
        <p:txBody>
          <a:bodyPr wrap="none" lIns="0" tIns="0" rIns="0" bIns="0" rtlCol="0" anchor="ctr">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Telescope control</a:t>
            </a:r>
            <a:endParaRPr lang="en-US" sz="1400" dirty="0"/>
          </a:p>
        </p:txBody>
      </p:sp>
      <p:sp>
        <p:nvSpPr>
          <p:cNvPr id="13" name="!!chip_env_bg"/>
          <p:cNvSpPr/>
          <p:nvPr/>
        </p:nvSpPr>
        <p:spPr>
          <a:xfrm>
            <a:off x="2489200" y="3048000"/>
            <a:ext cx="2540000" cy="330200"/>
          </a:xfrm>
          <a:prstGeom prst="roundRect">
            <a:avLst>
              <a:gd name="adj" fmla="val 50000"/>
            </a:avLst>
          </a:prstGeom>
          <a:solidFill>
            <a:srgbClr val="0E1726">
              <a:alpha val="85000"/>
            </a:srgbClr>
          </a:solidFill>
          <a:ln w="12700" cap="rnd">
            <a:solidFill>
              <a:srgbClr val="2C6E8C"/>
            </a:solidFill>
            <a:round/>
          </a:ln>
          <a:effectLst/>
        </p:spPr>
        <p:txBody>
          <a:bodyPr rtlCol="0" anchor="ctr"/>
          <a:lstStyle/>
          <a:p>
            <a:pPr algn="ctr"/>
            <a:endParaRPr/>
          </a:p>
        </p:txBody>
      </p:sp>
      <p:sp>
        <p:nvSpPr>
          <p:cNvPr id="14" name="!!chip_env_dot"/>
          <p:cNvSpPr/>
          <p:nvPr/>
        </p:nvSpPr>
        <p:spPr>
          <a:xfrm>
            <a:off x="2603500" y="3175000"/>
            <a:ext cx="76200" cy="76200"/>
          </a:xfrm>
          <a:prstGeom prst="ellipse">
            <a:avLst/>
          </a:prstGeom>
          <a:solidFill>
            <a:srgbClr val="5CCBF0"/>
          </a:solidFill>
          <a:ln>
            <a:noFill/>
          </a:ln>
          <a:effectLst>
            <a:glow rad="31750">
              <a:srgbClr val="5CCBF0">
                <a:alpha val="50000"/>
              </a:srgbClr>
            </a:glow>
          </a:effectLst>
        </p:spPr>
        <p:txBody>
          <a:bodyPr rtlCol="0" anchor="ctr"/>
          <a:lstStyle/>
          <a:p>
            <a:pPr algn="ctr"/>
            <a:endParaRPr/>
          </a:p>
        </p:txBody>
      </p:sp>
      <p:sp>
        <p:nvSpPr>
          <p:cNvPr id="15" name="!!chip_env"/>
          <p:cNvSpPr txBox="1"/>
          <p:nvPr/>
        </p:nvSpPr>
        <p:spPr>
          <a:xfrm>
            <a:off x="2755900" y="3048000"/>
            <a:ext cx="2222500" cy="330200"/>
          </a:xfrm>
          <a:prstGeom prst="rect">
            <a:avLst/>
          </a:prstGeom>
          <a:noFill/>
        </p:spPr>
        <p:txBody>
          <a:bodyPr wrap="none" lIns="0" tIns="0" rIns="0" bIns="0" rtlCol="0" anchor="ctr">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Environment · weather</a:t>
            </a:r>
            <a:endParaRPr lang="en-US" sz="1400" dirty="0"/>
          </a:p>
        </p:txBody>
      </p:sp>
      <p:sp>
        <p:nvSpPr>
          <p:cNvPr id="16" name="!!ctx_line"/>
          <p:cNvSpPr/>
          <p:nvPr/>
        </p:nvSpPr>
        <p:spPr>
          <a:xfrm>
            <a:off x="5029200" y="2070100"/>
            <a:ext cx="4851400" cy="3175"/>
          </a:xfrm>
          <a:custGeom>
            <a:avLst/>
            <a:gdLst/>
            <a:ahLst/>
            <a:cxnLst/>
            <a:rect l="0" t="0" r="r" b="b"/>
            <a:pathLst>
              <a:path w="4851400" h="3175" fill="none">
                <a:moveTo>
                  <a:pt x="0" y="0"/>
                </a:moveTo>
                <a:lnTo>
                  <a:pt x="4851400" y="0"/>
                </a:lnTo>
              </a:path>
            </a:pathLst>
          </a:custGeom>
          <a:noFill/>
          <a:ln w="38100" cap="rnd">
            <a:solidFill>
              <a:srgbClr val="5CCBF0"/>
            </a:solidFill>
            <a:round/>
          </a:ln>
          <a:effectLst>
            <a:glow rad="50800">
              <a:srgbClr val="5CCBF0">
                <a:alpha val="45000"/>
              </a:srgbClr>
            </a:glow>
          </a:effectLst>
        </p:spPr>
        <p:txBody>
          <a:bodyPr rtlCol="0" anchor="ctr"/>
          <a:lstStyle/>
          <a:p>
            <a:pPr algn="ctr"/>
            <a:endParaRPr/>
          </a:p>
        </p:txBody>
      </p:sp>
      <p:sp>
        <p:nvSpPr>
          <p:cNvPr id="17" name="!!mem_line"/>
          <p:cNvSpPr/>
          <p:nvPr/>
        </p:nvSpPr>
        <p:spPr>
          <a:xfrm>
            <a:off x="5143500" y="4127500"/>
            <a:ext cx="4508500" cy="3175"/>
          </a:xfrm>
          <a:custGeom>
            <a:avLst/>
            <a:gdLst/>
            <a:ahLst/>
            <a:cxnLst/>
            <a:rect l="0" t="0" r="r" b="b"/>
            <a:pathLst>
              <a:path w="4508500" h="3175" fill="none">
                <a:moveTo>
                  <a:pt x="0" y="0"/>
                </a:moveTo>
                <a:lnTo>
                  <a:pt x="4508500" y="0"/>
                </a:lnTo>
              </a:path>
            </a:pathLst>
          </a:custGeom>
          <a:noFill/>
          <a:ln w="38100" cap="rnd">
            <a:solidFill>
              <a:srgbClr val="5CCBF0"/>
            </a:solidFill>
            <a:round/>
          </a:ln>
          <a:effectLst>
            <a:glow rad="50800">
              <a:srgbClr val="5CCBF0">
                <a:alpha val="45000"/>
              </a:srgbClr>
            </a:glow>
          </a:effectLst>
        </p:spPr>
        <p:txBody>
          <a:bodyPr rtlCol="0" anchor="ctr"/>
          <a:lstStyle/>
          <a:p>
            <a:pPr algn="ctr"/>
            <a:endParaRPr/>
          </a:p>
        </p:txBody>
      </p:sp>
      <p:sp>
        <p:nvSpPr>
          <p:cNvPr id="18" name="!!src_bus"/>
          <p:cNvSpPr/>
          <p:nvPr/>
        </p:nvSpPr>
        <p:spPr>
          <a:xfrm>
            <a:off x="5143500" y="2051050"/>
            <a:ext cx="3175" cy="2095500"/>
          </a:xfrm>
          <a:custGeom>
            <a:avLst/>
            <a:gdLst/>
            <a:ahLst/>
            <a:cxnLst/>
            <a:rect l="0" t="0" r="r" b="b"/>
            <a:pathLst>
              <a:path w="3175" h="2095500" fill="none">
                <a:moveTo>
                  <a:pt x="0" y="0"/>
                </a:moveTo>
                <a:lnTo>
                  <a:pt x="0" y="2095500"/>
                </a:lnTo>
              </a:path>
            </a:pathLst>
          </a:custGeom>
          <a:noFill/>
          <a:ln w="38100" cap="rnd">
            <a:solidFill>
              <a:srgbClr val="5CCBF0"/>
            </a:solidFill>
            <a:round/>
          </a:ln>
          <a:effectLst>
            <a:glow rad="50800">
              <a:srgbClr val="5CCBF0">
                <a:alpha val="45000"/>
              </a:srgbClr>
            </a:glow>
          </a:effectLst>
        </p:spPr>
        <p:txBody>
          <a:bodyPr rtlCol="0" anchor="ctr"/>
          <a:lstStyle/>
          <a:p>
            <a:pPr algn="ctr"/>
            <a:endParaRPr/>
          </a:p>
        </p:txBody>
      </p:sp>
      <p:sp>
        <p:nvSpPr>
          <p:cNvPr id="19" name="!!stub_gcs"/>
          <p:cNvSpPr/>
          <p:nvPr/>
        </p:nvSpPr>
        <p:spPr>
          <a:xfrm>
            <a:off x="5029200" y="2641600"/>
            <a:ext cx="114300" cy="3175"/>
          </a:xfrm>
          <a:custGeom>
            <a:avLst/>
            <a:gdLst/>
            <a:ahLst/>
            <a:cxnLst/>
            <a:rect l="0" t="0" r="r" b="b"/>
            <a:pathLst>
              <a:path w="114300" h="3175" fill="none">
                <a:moveTo>
                  <a:pt x="0" y="0"/>
                </a:moveTo>
                <a:lnTo>
                  <a:pt x="114300" y="0"/>
                </a:lnTo>
              </a:path>
            </a:pathLst>
          </a:custGeom>
          <a:noFill/>
          <a:ln w="38100" cap="rnd">
            <a:solidFill>
              <a:srgbClr val="5CCBF0"/>
            </a:solidFill>
            <a:round/>
          </a:ln>
          <a:effectLst>
            <a:glow rad="50800">
              <a:srgbClr val="5CCBF0">
                <a:alpha val="45000"/>
              </a:srgbClr>
            </a:glow>
          </a:effectLst>
        </p:spPr>
        <p:txBody>
          <a:bodyPr rtlCol="0" anchor="ctr"/>
          <a:lstStyle/>
          <a:p>
            <a:pPr algn="ctr"/>
            <a:endParaRPr/>
          </a:p>
        </p:txBody>
      </p:sp>
      <p:sp>
        <p:nvSpPr>
          <p:cNvPr id="20" name="!!stub_env"/>
          <p:cNvSpPr/>
          <p:nvPr/>
        </p:nvSpPr>
        <p:spPr>
          <a:xfrm>
            <a:off x="5029200" y="3213100"/>
            <a:ext cx="114300" cy="3175"/>
          </a:xfrm>
          <a:custGeom>
            <a:avLst/>
            <a:gdLst/>
            <a:ahLst/>
            <a:cxnLst/>
            <a:rect l="0" t="0" r="r" b="b"/>
            <a:pathLst>
              <a:path w="114300" h="3175" fill="none">
                <a:moveTo>
                  <a:pt x="0" y="0"/>
                </a:moveTo>
                <a:lnTo>
                  <a:pt x="114300" y="0"/>
                </a:lnTo>
              </a:path>
            </a:pathLst>
          </a:custGeom>
          <a:noFill/>
          <a:ln w="38100" cap="rnd">
            <a:solidFill>
              <a:srgbClr val="5CCBF0"/>
            </a:solidFill>
            <a:round/>
          </a:ln>
          <a:effectLst>
            <a:glow rad="50800">
              <a:srgbClr val="5CCBF0">
                <a:alpha val="45000"/>
              </a:srgbClr>
            </a:glow>
          </a:effectLst>
        </p:spPr>
        <p:txBody>
          <a:bodyPr rtlCol="0" anchor="ctr"/>
          <a:lstStyle/>
          <a:p>
            <a:pPr algn="ctr"/>
            <a:endParaRPr/>
          </a:p>
        </p:txBody>
      </p:sp>
      <p:sp>
        <p:nvSpPr>
          <p:cNvPr id="21" name="!!node_orion_bg"/>
          <p:cNvSpPr/>
          <p:nvPr/>
        </p:nvSpPr>
        <p:spPr>
          <a:xfrm>
            <a:off x="5257800" y="1727200"/>
            <a:ext cx="2057400" cy="660400"/>
          </a:xfrm>
          <a:prstGeom prst="roundRect">
            <a:avLst>
              <a:gd name="adj" fmla="val 13462"/>
            </a:avLst>
          </a:prstGeom>
          <a:solidFill>
            <a:srgbClr val="0E1726"/>
          </a:solidFill>
          <a:ln w="12700" cap="rnd">
            <a:solidFill>
              <a:srgbClr val="2C6E8C"/>
            </a:solidFill>
            <a:round/>
          </a:ln>
          <a:effectLst/>
        </p:spPr>
        <p:txBody>
          <a:bodyPr rtlCol="0" anchor="ctr"/>
          <a:lstStyle/>
          <a:p>
            <a:pPr algn="ctr"/>
            <a:endParaRPr/>
          </a:p>
        </p:txBody>
      </p:sp>
      <p:sp>
        <p:nvSpPr>
          <p:cNvPr id="22" name="!!node_orion"/>
          <p:cNvSpPr txBox="1"/>
          <p:nvPr/>
        </p:nvSpPr>
        <p:spPr>
          <a:xfrm>
            <a:off x="5359400" y="1790700"/>
            <a:ext cx="1905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The present</a:t>
            </a:r>
            <a:endParaRPr lang="en-US" sz="1500" dirty="0"/>
          </a:p>
        </p:txBody>
      </p:sp>
      <p:sp>
        <p:nvSpPr>
          <p:cNvPr id="23" name="!!node_orion_2"/>
          <p:cNvSpPr txBox="1"/>
          <p:nvPr/>
        </p:nvSpPr>
        <p:spPr>
          <a:xfrm>
            <a:off x="5359400" y="2095500"/>
            <a:ext cx="1905000" cy="2032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what is happening now?</a:t>
            </a:r>
            <a:endParaRPr lang="en-US" sz="1300" dirty="0"/>
          </a:p>
        </p:txBody>
      </p:sp>
      <p:pic>
        <p:nvPicPr>
          <p:cNvPr id="24" name="!!node_shadow" descr="Recorded demo frame of the 3D digital shadow"/>
          <p:cNvPicPr>
            <a:picLocks noChangeAspect="1"/>
          </p:cNvPicPr>
          <p:nvPr/>
        </p:nvPicPr>
        <p:blipFill>
          <a:blip r:embed="rId3"/>
          <a:stretch>
            <a:fillRect/>
          </a:stretch>
        </p:blipFill>
        <p:spPr>
          <a:xfrm>
            <a:off x="7493000" y="1358900"/>
            <a:ext cx="2235200" cy="1257300"/>
          </a:xfrm>
          <a:prstGeom prst="rect">
            <a:avLst/>
          </a:prstGeom>
          <a:ln w="6350" cap="rnd">
            <a:solidFill>
              <a:srgbClr val="2C6E8C"/>
            </a:solidFill>
            <a:round/>
          </a:ln>
        </p:spPr>
      </p:pic>
      <p:sp>
        <p:nvSpPr>
          <p:cNvPr id="25" name="!!shadow_lbl"/>
          <p:cNvSpPr txBox="1"/>
          <p:nvPr/>
        </p:nvSpPr>
        <p:spPr>
          <a:xfrm>
            <a:off x="7493000" y="2654300"/>
            <a:ext cx="22352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Semibold"/>
                <a:cs typeface="Segoe UI Semibold"/>
              </a:rPr>
              <a:t>the shadow</a:t>
            </a:r>
            <a:endParaRPr lang="en-US" sz="1300" dirty="0"/>
          </a:p>
        </p:txBody>
      </p:sp>
      <p:sp>
        <p:nvSpPr>
          <p:cNvPr id="26" name="!!shadow_lbl2"/>
          <p:cNvSpPr txBox="1"/>
          <p:nvPr/>
        </p:nvSpPr>
        <p:spPr>
          <a:xfrm>
            <a:off x="7493000" y="2895600"/>
            <a:ext cx="22352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recorded demo frame</a:t>
            </a:r>
            <a:endParaRPr lang="en-US" sz="1200" dirty="0"/>
          </a:p>
        </p:txBody>
      </p:sp>
      <p:sp>
        <p:nvSpPr>
          <p:cNvPr id="27" name="!!ctx_func"/>
          <p:cNvSpPr txBox="1"/>
          <p:nvPr/>
        </p:nvSpPr>
        <p:spPr>
          <a:xfrm>
            <a:off x="5257800" y="2451100"/>
            <a:ext cx="2413000" cy="4064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which component · which value</a:t>
            </a:r>
            <a:endParaRPr lang="en-US" sz="1200" dirty="0"/>
          </a:p>
          <a:p>
            <a:pPr algn="l">
              <a:lnSpc>
                <a:spcPts val="1450"/>
              </a:lnSpc>
              <a:spcBef>
                <a:spcPts val="0"/>
              </a:spcBef>
              <a:spcAft>
                <a:spcPts val="0"/>
              </a:spcAft>
              <a:buNone/>
            </a:pPr>
            <a:r>
              <a:rPr lang="en-US" sz="1200" b="0" i="0" dirty="0">
                <a:solidFill>
                  <a:srgbClr val="8FA3B8"/>
                </a:solidFill>
                <a:latin typeface="Segoe UI"/>
                <a:cs typeface="Segoe UI"/>
              </a:rPr>
              <a:t>and when</a:t>
            </a:r>
            <a:endParaRPr lang="en-US" sz="1200" dirty="0"/>
          </a:p>
        </p:txBody>
      </p:sp>
      <p:sp>
        <p:nvSpPr>
          <p:cNvPr id="28" name="!!node_kafka_bg"/>
          <p:cNvSpPr/>
          <p:nvPr/>
        </p:nvSpPr>
        <p:spPr>
          <a:xfrm>
            <a:off x="5257800" y="3810000"/>
            <a:ext cx="1143000" cy="635000"/>
          </a:xfrm>
          <a:prstGeom prst="roundRect">
            <a:avLst>
              <a:gd name="adj" fmla="val 14000"/>
            </a:avLst>
          </a:prstGeom>
          <a:solidFill>
            <a:srgbClr val="0E1726"/>
          </a:solidFill>
          <a:ln w="12700" cap="rnd">
            <a:solidFill>
              <a:srgbClr val="2C6E8C"/>
            </a:solidFill>
            <a:round/>
          </a:ln>
          <a:effectLst/>
        </p:spPr>
        <p:txBody>
          <a:bodyPr rtlCol="0" anchor="ctr"/>
          <a:lstStyle/>
          <a:p>
            <a:pPr algn="ctr"/>
            <a:endParaRPr/>
          </a:p>
        </p:txBody>
      </p:sp>
      <p:sp>
        <p:nvSpPr>
          <p:cNvPr id="29" name="!!node_kafka"/>
          <p:cNvSpPr txBox="1"/>
          <p:nvPr/>
        </p:nvSpPr>
        <p:spPr>
          <a:xfrm>
            <a:off x="5359400" y="3873500"/>
            <a:ext cx="952500" cy="2540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Streams</a:t>
            </a:r>
            <a:endParaRPr lang="en-US" sz="1500" dirty="0"/>
          </a:p>
        </p:txBody>
      </p:sp>
      <p:sp>
        <p:nvSpPr>
          <p:cNvPr id="30" name="!!node_kafka_2"/>
          <p:cNvSpPr txBox="1"/>
          <p:nvPr/>
        </p:nvSpPr>
        <p:spPr>
          <a:xfrm>
            <a:off x="5359400" y="4152900"/>
            <a:ext cx="952500" cy="2032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telemetry</a:t>
            </a:r>
            <a:endParaRPr lang="en-US" sz="1300" dirty="0"/>
          </a:p>
        </p:txBody>
      </p:sp>
      <p:sp>
        <p:nvSpPr>
          <p:cNvPr id="31" name="!!node_idafe_bg"/>
          <p:cNvSpPr/>
          <p:nvPr/>
        </p:nvSpPr>
        <p:spPr>
          <a:xfrm>
            <a:off x="6604000" y="3556000"/>
            <a:ext cx="2870200" cy="1524000"/>
          </a:xfrm>
          <a:prstGeom prst="roundRect">
            <a:avLst>
              <a:gd name="adj" fmla="val 5833"/>
            </a:avLst>
          </a:prstGeom>
          <a:solidFill>
            <a:srgbClr val="0E1726"/>
          </a:solidFill>
          <a:ln w="12700" cap="rnd">
            <a:solidFill>
              <a:srgbClr val="2C6E8C"/>
            </a:solidFill>
            <a:round/>
          </a:ln>
          <a:effectLst/>
        </p:spPr>
        <p:txBody>
          <a:bodyPr rtlCol="0" anchor="ctr"/>
          <a:lstStyle/>
          <a:p>
            <a:pPr algn="ctr"/>
            <a:endParaRPr/>
          </a:p>
        </p:txBody>
      </p:sp>
      <p:sp>
        <p:nvSpPr>
          <p:cNvPr id="32" name="!!node_idafe_slab1"/>
          <p:cNvSpPr/>
          <p:nvPr/>
        </p:nvSpPr>
        <p:spPr>
          <a:xfrm>
            <a:off x="8915400" y="3670300"/>
            <a:ext cx="406400" cy="63500"/>
          </a:xfrm>
          <a:prstGeom prst="roundRect">
            <a:avLst>
              <a:gd name="adj" fmla="val 30000"/>
            </a:avLst>
          </a:prstGeom>
          <a:solidFill>
            <a:srgbClr val="2C6E8C">
              <a:alpha val="45000"/>
            </a:srgbClr>
          </a:solidFill>
          <a:ln>
            <a:noFill/>
          </a:ln>
          <a:effectLst/>
        </p:spPr>
        <p:txBody>
          <a:bodyPr rtlCol="0" anchor="ctr"/>
          <a:lstStyle/>
          <a:p>
            <a:pPr algn="ctr"/>
            <a:endParaRPr/>
          </a:p>
        </p:txBody>
      </p:sp>
      <p:sp>
        <p:nvSpPr>
          <p:cNvPr id="33" name="!!node_idafe_slab2"/>
          <p:cNvSpPr/>
          <p:nvPr/>
        </p:nvSpPr>
        <p:spPr>
          <a:xfrm>
            <a:off x="8953500" y="3759200"/>
            <a:ext cx="406400" cy="63500"/>
          </a:xfrm>
          <a:prstGeom prst="roundRect">
            <a:avLst>
              <a:gd name="adj" fmla="val 30000"/>
            </a:avLst>
          </a:prstGeom>
          <a:solidFill>
            <a:srgbClr val="2C6E8C">
              <a:alpha val="60000"/>
            </a:srgbClr>
          </a:solidFill>
          <a:ln>
            <a:noFill/>
          </a:ln>
          <a:effectLst/>
        </p:spPr>
        <p:txBody>
          <a:bodyPr rtlCol="0" anchor="ctr"/>
          <a:lstStyle/>
          <a:p>
            <a:pPr algn="ctr"/>
            <a:endParaRPr/>
          </a:p>
        </p:txBody>
      </p:sp>
      <p:sp>
        <p:nvSpPr>
          <p:cNvPr id="34" name="!!node_idafe_slab3"/>
          <p:cNvSpPr/>
          <p:nvPr/>
        </p:nvSpPr>
        <p:spPr>
          <a:xfrm>
            <a:off x="8991600" y="3848100"/>
            <a:ext cx="406400" cy="63500"/>
          </a:xfrm>
          <a:prstGeom prst="roundRect">
            <a:avLst>
              <a:gd name="adj" fmla="val 30000"/>
            </a:avLst>
          </a:prstGeom>
          <a:solidFill>
            <a:srgbClr val="2C6E8C">
              <a:alpha val="80000"/>
            </a:srgbClr>
          </a:solidFill>
          <a:ln>
            <a:noFill/>
          </a:ln>
          <a:effectLst/>
        </p:spPr>
        <p:txBody>
          <a:bodyPr rtlCol="0" anchor="ctr"/>
          <a:lstStyle/>
          <a:p>
            <a:pPr algn="ctr"/>
            <a:endParaRPr/>
          </a:p>
        </p:txBody>
      </p:sp>
      <p:sp>
        <p:nvSpPr>
          <p:cNvPr id="35" name="!!node_idafe"/>
          <p:cNvSpPr txBox="1"/>
          <p:nvPr/>
        </p:nvSpPr>
        <p:spPr>
          <a:xfrm>
            <a:off x="6731000" y="3632200"/>
            <a:ext cx="1905000" cy="304800"/>
          </a:xfrm>
          <a:prstGeom prst="rect">
            <a:avLst/>
          </a:prstGeom>
          <a:noFill/>
        </p:spPr>
        <p:txBody>
          <a:bodyPr wrap="none" lIns="0" tIns="0" rIns="0" bIns="0" rtlCol="0" anchor="t">
            <a:noAutofit/>
          </a:bodyPr>
          <a:lstStyle/>
          <a:p>
            <a:pPr algn="l">
              <a:lnSpc>
                <a:spcPts val="2400"/>
              </a:lnSpc>
              <a:spcBef>
                <a:spcPts val="0"/>
              </a:spcBef>
              <a:spcAft>
                <a:spcPts val="0"/>
              </a:spcAft>
              <a:buNone/>
            </a:pPr>
            <a:r>
              <a:rPr lang="en-US" sz="2000" b="0" i="0" dirty="0">
                <a:solidFill>
                  <a:srgbClr val="EDEFF2"/>
                </a:solidFill>
                <a:latin typeface="Segoe UI Semibold"/>
                <a:cs typeface="Segoe UI Semibold"/>
              </a:rPr>
              <a:t>Data lake</a:t>
            </a:r>
            <a:endParaRPr lang="en-US" sz="2000" dirty="0"/>
          </a:p>
        </p:txBody>
      </p:sp>
      <p:sp>
        <p:nvSpPr>
          <p:cNvPr id="36" name="!!node_idafe_2"/>
          <p:cNvSpPr txBox="1"/>
          <p:nvPr/>
        </p:nvSpPr>
        <p:spPr>
          <a:xfrm>
            <a:off x="6731000" y="3962400"/>
            <a:ext cx="26670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5CCBF0"/>
                </a:solidFill>
                <a:latin typeface="Segoe UI"/>
                <a:cs typeface="Segoe UI"/>
              </a:rPr>
              <a:t>memory: what happened?</a:t>
            </a:r>
            <a:endParaRPr lang="en-US" sz="1300" dirty="0"/>
          </a:p>
        </p:txBody>
      </p:sp>
      <p:sp>
        <p:nvSpPr>
          <p:cNvPr id="37" name="!!node_idafe_3"/>
          <p:cNvSpPr txBox="1"/>
          <p:nvPr/>
        </p:nvSpPr>
        <p:spPr>
          <a:xfrm>
            <a:off x="6731000" y="4229100"/>
            <a:ext cx="2667000" cy="2032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telemetry · logs · alarms</a:t>
            </a:r>
            <a:endParaRPr lang="en-US" sz="1300" dirty="0"/>
          </a:p>
        </p:txBody>
      </p:sp>
      <p:sp>
        <p:nvSpPr>
          <p:cNvPr id="38" name="!!node_idafe_4"/>
          <p:cNvSpPr txBox="1"/>
          <p:nvPr/>
        </p:nvSpPr>
        <p:spPr>
          <a:xfrm>
            <a:off x="6731000" y="4470400"/>
            <a:ext cx="2667000" cy="2032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versioned tables</a:t>
            </a:r>
            <a:endParaRPr lang="en-US" sz="1300" dirty="0"/>
          </a:p>
        </p:txBody>
      </p:sp>
      <p:sp>
        <p:nvSpPr>
          <p:cNvPr id="39" name="!!node_ana_bg"/>
          <p:cNvSpPr/>
          <p:nvPr/>
        </p:nvSpPr>
        <p:spPr>
          <a:xfrm>
            <a:off x="9652000" y="3556000"/>
            <a:ext cx="1930400" cy="1524000"/>
          </a:xfrm>
          <a:prstGeom prst="roundRect">
            <a:avLst>
              <a:gd name="adj" fmla="val 5833"/>
            </a:avLst>
          </a:prstGeom>
          <a:solidFill>
            <a:srgbClr val="0E1726"/>
          </a:solidFill>
          <a:ln w="12700" cap="rnd">
            <a:solidFill>
              <a:srgbClr val="2C6E8C"/>
            </a:solidFill>
            <a:round/>
          </a:ln>
          <a:effectLst/>
        </p:spPr>
        <p:txBody>
          <a:bodyPr rtlCol="0" anchor="ctr"/>
          <a:lstStyle/>
          <a:p>
            <a:pPr algn="ctr"/>
            <a:endParaRPr/>
          </a:p>
        </p:txBody>
      </p:sp>
      <p:sp>
        <p:nvSpPr>
          <p:cNvPr id="40" name="!!ana_g1"/>
          <p:cNvSpPr/>
          <p:nvPr/>
        </p:nvSpPr>
        <p:spPr>
          <a:xfrm>
            <a:off x="9740904" y="365125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endParaRPr/>
          </a:p>
        </p:txBody>
      </p:sp>
      <p:sp>
        <p:nvSpPr>
          <p:cNvPr id="41" name="!!node_ana"/>
          <p:cNvSpPr txBox="1"/>
          <p:nvPr/>
        </p:nvSpPr>
        <p:spPr>
          <a:xfrm>
            <a:off x="9944100" y="3632200"/>
            <a:ext cx="15875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Models · statistics</a:t>
            </a:r>
            <a:endParaRPr lang="en-US" sz="1400" dirty="0"/>
          </a:p>
        </p:txBody>
      </p:sp>
      <p:sp>
        <p:nvSpPr>
          <p:cNvPr id="42" name="!!ana_g2"/>
          <p:cNvSpPr/>
          <p:nvPr/>
        </p:nvSpPr>
        <p:spPr>
          <a:xfrm>
            <a:off x="9740904" y="421005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43" name="!!node_agent"/>
          <p:cNvSpPr txBox="1"/>
          <p:nvPr/>
        </p:nvSpPr>
        <p:spPr>
          <a:xfrm>
            <a:off x="9944100" y="4191000"/>
            <a:ext cx="15875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AI agents</a:t>
            </a:r>
            <a:endParaRPr lang="en-US" sz="1400" dirty="0"/>
          </a:p>
        </p:txBody>
      </p:sp>
      <p:sp>
        <p:nvSpPr>
          <p:cNvPr id="44" name="!!node_agent_2"/>
          <p:cNvSpPr txBox="1"/>
          <p:nvPr/>
        </p:nvSpPr>
        <p:spPr>
          <a:xfrm>
            <a:off x="9944100" y="4470400"/>
            <a:ext cx="1587500" cy="4445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investigate the lake</a:t>
            </a:r>
            <a:endParaRPr lang="en-US" sz="1300" dirty="0"/>
          </a:p>
          <a:p>
            <a:pPr algn="l">
              <a:lnSpc>
                <a:spcPts val="1550"/>
              </a:lnSpc>
              <a:spcBef>
                <a:spcPts val="0"/>
              </a:spcBef>
              <a:spcAft>
                <a:spcPts val="0"/>
              </a:spcAft>
              <a:buNone/>
            </a:pPr>
            <a:r>
              <a:rPr lang="en-US" sz="1300" b="0" i="0" dirty="0">
                <a:solidFill>
                  <a:srgbClr val="EDEFF2"/>
                </a:solidFill>
                <a:latin typeface="Segoe UI"/>
                <a:cs typeface="Segoe UI"/>
              </a:rPr>
              <a:t>in plain language</a:t>
            </a:r>
            <a:endParaRPr lang="en-US" sz="1300" dirty="0"/>
          </a:p>
        </p:txBody>
      </p:sp>
      <p:sp>
        <p:nvSpPr>
          <p:cNvPr id="45" name="!!agent_link"/>
          <p:cNvSpPr/>
          <p:nvPr/>
        </p:nvSpPr>
        <p:spPr>
          <a:xfrm>
            <a:off x="9493250" y="4318000"/>
            <a:ext cx="139700" cy="3175"/>
          </a:xfrm>
          <a:custGeom>
            <a:avLst/>
            <a:gdLst/>
            <a:ahLst/>
            <a:cxnLst/>
            <a:rect l="0" t="0" r="r" b="b"/>
            <a:pathLst>
              <a:path w="139700" h="3175" fill="none">
                <a:moveTo>
                  <a:pt x="0" y="0"/>
                </a:moveTo>
                <a:lnTo>
                  <a:pt x="139700" y="0"/>
                </a:lnTo>
              </a:path>
            </a:pathLst>
          </a:custGeom>
          <a:noFill/>
          <a:ln w="19050" cap="rnd">
            <a:solidFill>
              <a:srgbClr val="5CCBF0"/>
            </a:solidFill>
            <a:round/>
            <a:headEnd type="triangle" w="sm" len="sm"/>
            <a:tailEnd type="triangle" w="sm" len="sm"/>
          </a:ln>
          <a:effectLst>
            <a:glow rad="31750">
              <a:srgbClr val="5CCBF0">
                <a:alpha val="35000"/>
              </a:srgbClr>
            </a:glow>
          </a:effectLst>
        </p:spPr>
        <p:txBody>
          <a:bodyPr rtlCol="0" anchor="ctr"/>
          <a:lstStyle/>
          <a:p>
            <a:pPr algn="ctr"/>
            <a:endParaRPr/>
          </a:p>
        </p:txBody>
      </p:sp>
      <p:sp>
        <p:nvSpPr>
          <p:cNvPr id="46" name="!!node_people_bg"/>
          <p:cNvSpPr/>
          <p:nvPr/>
        </p:nvSpPr>
        <p:spPr>
          <a:xfrm>
            <a:off x="9880600" y="1308100"/>
            <a:ext cx="1701800" cy="1524000"/>
          </a:xfrm>
          <a:prstGeom prst="roundRect">
            <a:avLst>
              <a:gd name="adj" fmla="val 5833"/>
            </a:avLst>
          </a:prstGeom>
          <a:solidFill>
            <a:srgbClr val="0E1726"/>
          </a:solidFill>
          <a:ln w="12700" cap="rnd">
            <a:solidFill>
              <a:srgbClr val="2C6E8C"/>
            </a:solidFill>
            <a:round/>
          </a:ln>
          <a:effectLst/>
        </p:spPr>
        <p:txBody>
          <a:bodyPr rtlCol="0" anchor="ctr"/>
          <a:lstStyle/>
          <a:p>
            <a:pPr algn="ctr"/>
            <a:endParaRPr/>
          </a:p>
        </p:txBody>
      </p:sp>
      <p:pic>
        <p:nvPicPr>
          <p:cNvPr id="47" name="people_icon" descr="Person icon"/>
          <p:cNvPicPr>
            <a:picLocks noChangeAspect="1"/>
          </p:cNvPicPr>
          <p:nvPr/>
        </p:nvPicPr>
        <p:blipFill>
          <a:blip r:embed="rId4"/>
          <a:stretch>
            <a:fillRect/>
          </a:stretch>
        </p:blipFill>
        <p:spPr>
          <a:xfrm>
            <a:off x="9944100" y="1581150"/>
            <a:ext cx="355600" cy="355600"/>
          </a:xfrm>
          <a:prstGeom prst="rect">
            <a:avLst/>
          </a:prstGeom>
        </p:spPr>
      </p:pic>
      <p:sp>
        <p:nvSpPr>
          <p:cNvPr id="48" name="!!node_people"/>
          <p:cNvSpPr txBox="1"/>
          <p:nvPr/>
        </p:nvSpPr>
        <p:spPr>
          <a:xfrm>
            <a:off x="9982200" y="2025650"/>
            <a:ext cx="1549400" cy="279400"/>
          </a:xfrm>
          <a:prstGeom prst="rect">
            <a:avLst/>
          </a:prstGeom>
          <a:noFill/>
        </p:spPr>
        <p:txBody>
          <a:bodyPr wrap="none" lIns="0" tIns="0" rIns="0" bIns="0" rtlCol="0" anchor="t">
            <a:noAutofit/>
          </a:bodyPr>
          <a:lstStyle/>
          <a:p>
            <a:pPr algn="l">
              <a:lnSpc>
                <a:spcPts val="2150"/>
              </a:lnSpc>
              <a:spcBef>
                <a:spcPts val="0"/>
              </a:spcBef>
              <a:spcAft>
                <a:spcPts val="0"/>
              </a:spcAft>
              <a:buNone/>
            </a:pPr>
            <a:r>
              <a:rPr lang="en-US" sz="1800" b="0" i="0" dirty="0">
                <a:solidFill>
                  <a:srgbClr val="FFFFFF"/>
                </a:solidFill>
                <a:latin typeface="Segoe UI Semibold"/>
                <a:cs typeface="Segoe UI Semibold"/>
              </a:rPr>
              <a:t>People decide</a:t>
            </a:r>
            <a:endParaRPr lang="en-US" sz="1800" dirty="0"/>
          </a:p>
        </p:txBody>
      </p:sp>
      <p:sp>
        <p:nvSpPr>
          <p:cNvPr id="49" name="!!node_people_2"/>
          <p:cNvSpPr txBox="1"/>
          <p:nvPr/>
        </p:nvSpPr>
        <p:spPr>
          <a:xfrm>
            <a:off x="9982200" y="2355850"/>
            <a:ext cx="1549400" cy="2032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8FA3B8"/>
                </a:solidFill>
                <a:latin typeface="Segoe UI"/>
                <a:cs typeface="Segoe UI"/>
              </a:rPr>
              <a:t>shadow · dashboards</a:t>
            </a:r>
            <a:endParaRPr lang="en-US" sz="1300" dirty="0"/>
          </a:p>
        </p:txBody>
      </p:sp>
      <p:sp>
        <p:nvSpPr>
          <p:cNvPr id="50" name="ana_up"/>
          <p:cNvSpPr/>
          <p:nvPr/>
        </p:nvSpPr>
        <p:spPr>
          <a:xfrm>
            <a:off x="10655300" y="2832100"/>
            <a:ext cx="3175" cy="723900"/>
          </a:xfrm>
          <a:custGeom>
            <a:avLst/>
            <a:gdLst/>
            <a:ahLst/>
            <a:cxnLst/>
            <a:rect l="0" t="0" r="r" b="b"/>
            <a:pathLst>
              <a:path w="3175" h="723900" fill="none">
                <a:moveTo>
                  <a:pt x="0" y="0"/>
                </a:moveTo>
                <a:lnTo>
                  <a:pt x="0" y="723900"/>
                </a:lnTo>
              </a:path>
            </a:pathLst>
          </a:custGeom>
          <a:noFill/>
          <a:ln w="25400" cap="rnd">
            <a:solidFill>
              <a:srgbClr val="5CCBF0"/>
            </a:solidFill>
            <a:round/>
          </a:ln>
          <a:effectLst/>
        </p:spPr>
        <p:txBody>
          <a:bodyPr rtlCol="0" anchor="ctr"/>
          <a:lstStyle/>
          <a:p>
            <a:pPr algn="ctr"/>
            <a:endParaRPr/>
          </a:p>
        </p:txBody>
      </p:sp>
      <p:sp>
        <p:nvSpPr>
          <p:cNvPr id="51" name="pulses_all_c_1"/>
          <p:cNvSpPr/>
          <p:nvPr/>
        </p:nvSpPr>
        <p:spPr>
          <a:xfrm>
            <a:off x="5029200" y="20383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52" name="pulses_all_c_2"/>
          <p:cNvSpPr/>
          <p:nvPr/>
        </p:nvSpPr>
        <p:spPr>
          <a:xfrm>
            <a:off x="5029200" y="20383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53" name="pulses_all_c_3"/>
          <p:cNvSpPr/>
          <p:nvPr/>
        </p:nvSpPr>
        <p:spPr>
          <a:xfrm>
            <a:off x="5029200" y="20383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54" name="pulses_all_m_1"/>
          <p:cNvSpPr/>
          <p:nvPr/>
        </p:nvSpPr>
        <p:spPr>
          <a:xfrm>
            <a:off x="5143500" y="40957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55" name="pulses_all_m_2"/>
          <p:cNvSpPr/>
          <p:nvPr/>
        </p:nvSpPr>
        <p:spPr>
          <a:xfrm>
            <a:off x="5143500" y="40957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56" name="pulses_all_m_3"/>
          <p:cNvSpPr/>
          <p:nvPr/>
        </p:nvSpPr>
        <p:spPr>
          <a:xfrm>
            <a:off x="5143500" y="4095750"/>
            <a:ext cx="63500" cy="635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65" name="river_a"/>
          <p:cNvSpPr/>
          <p:nvPr/>
        </p:nvSpPr>
        <p:spPr>
          <a:xfrm>
            <a:off x="4978400" y="2019300"/>
            <a:ext cx="101600" cy="101600"/>
          </a:xfrm>
          <a:prstGeom prst="ellipse">
            <a:avLst/>
          </a:prstGeom>
          <a:solidFill>
            <a:srgbClr val="FFFFFF"/>
          </a:solidFill>
          <a:ln>
            <a:noFill/>
          </a:ln>
          <a:effectLst>
            <a:glow rad="88900">
              <a:srgbClr val="5CCBF0">
                <a:alpha val="80000"/>
              </a:srgbClr>
            </a:glow>
          </a:effectLst>
        </p:spPr>
        <p:txBody>
          <a:bodyPr rtlCol="0" anchor="ctr"/>
          <a:lstStyle/>
          <a:p>
            <a:pPr algn="ctr"/>
          </a:p>
        </p:txBody>
      </p:sp>
      <p:sp>
        <p:nvSpPr>
          <p:cNvPr id="66" name="river_b"/>
          <p:cNvSpPr/>
          <p:nvPr/>
        </p:nvSpPr>
        <p:spPr>
          <a:xfrm>
            <a:off x="5092700" y="2019300"/>
            <a:ext cx="101600" cy="101600"/>
          </a:xfrm>
          <a:prstGeom prst="ellipse">
            <a:avLst/>
          </a:prstGeom>
          <a:solidFill>
            <a:srgbClr val="FFFFFF"/>
          </a:solidFill>
          <a:ln>
            <a:noFill/>
          </a:ln>
          <a:effectLst>
            <a:glow rad="88900">
              <a:srgbClr val="5CCBF0">
                <a:alpha val="80000"/>
              </a:srgbClr>
            </a:glow>
          </a:effectLst>
        </p:spPr>
        <p:txBody>
          <a:bodyPr rtlCol="0" anchor="ctr"/>
          <a:lstStyle/>
          <a:p>
            <a:pPr algn="ctr"/>
          </a:p>
        </p:txBody>
      </p:sp>
      <p:sp>
        <p:nvSpPr>
          <p:cNvPr id="57" name="act1_close"/>
          <p:cNvSpPr txBox="1"/>
          <p:nvPr/>
        </p:nvSpPr>
        <p:spPr>
          <a:xfrm>
            <a:off x="3810000" y="5156200"/>
            <a:ext cx="7772400" cy="355600"/>
          </a:xfrm>
          <a:prstGeom prst="rect">
            <a:avLst/>
          </a:prstGeom>
          <a:noFill/>
        </p:spPr>
        <p:txBody>
          <a:bodyPr wrap="none" lIns="0" tIns="0" rIns="0" bIns="0" rtlCol="0" anchor="t">
            <a:noAutofit/>
          </a:bodyPr>
          <a:lstStyle/>
          <a:p>
            <a:pPr algn="l">
              <a:lnSpc>
                <a:spcPts val="2650"/>
              </a:lnSpc>
              <a:spcBef>
                <a:spcPts val="0"/>
              </a:spcBef>
              <a:spcAft>
                <a:spcPts val="0"/>
              </a:spcAft>
              <a:buNone/>
            </a:pPr>
            <a:r>
              <a:rPr lang="en-US" sz="2200" b="0" i="0" dirty="0">
                <a:solidFill>
                  <a:srgbClr val="FFFFFF"/>
                </a:solidFill>
                <a:latin typeface="Segoe UI Semibold"/>
                <a:cs typeface="Segoe UI Semibold"/>
              </a:rPr>
              <a:t>This river runs today. It tells us what is happening.</a:t>
            </a:r>
            <a:endParaRPr lang="en-US" sz="2200" dirty="0"/>
          </a:p>
        </p:txBody>
      </p:sp>
      <p:sp>
        <p:nvSpPr>
          <p:cNvPr id="58" name="rail_scrim"/>
          <p:cNvSpPr/>
          <p:nvPr/>
        </p:nvSpPr>
        <p:spPr>
          <a:xfrm>
            <a:off x="0" y="0"/>
            <a:ext cx="12192000" cy="762000"/>
          </a:xfrm>
          <a:prstGeom prst="rect">
            <a:avLst/>
          </a:prstGeom>
          <a:gradFill rotWithShape="1">
            <a:gsLst>
              <a:gs pos="0">
                <a:srgbClr val="070B14">
                  <a:alpha val="92000"/>
                </a:srgbClr>
              </a:gs>
              <a:gs pos="70000">
                <a:srgbClr val="070B14">
                  <a:alpha val="75000"/>
                </a:srgbClr>
              </a:gs>
              <a:gs pos="100000">
                <a:srgbClr val="070B14">
                  <a:alpha val="0"/>
                </a:srgbClr>
              </a:gs>
            </a:gsLst>
            <a:lin ang="5400000" scaled="0"/>
          </a:gradFill>
          <a:ln>
            <a:noFill/>
          </a:ln>
          <a:effectLst/>
        </p:spPr>
        <p:txBody>
          <a:bodyPr rtlCol="0" anchor="ctr"/>
          <a:lstStyle/>
          <a:p>
            <a:pPr algn="ctr"/>
          </a:p>
        </p:txBody>
      </p:sp>
      <p:sp>
        <p:nvSpPr>
          <p:cNvPr id="62" name="agents_line"/>
          <p:cNvSpPr txBox="1"/>
          <p:nvPr/>
        </p:nvSpPr>
        <p:spPr>
          <a:xfrm>
            <a:off x="3810000" y="5575300"/>
            <a:ext cx="7772400" cy="279400"/>
          </a:xfrm>
          <a:prstGeom prst="rect">
            <a:avLst/>
          </a:prstGeom>
          <a:noFill/>
        </p:spPr>
        <p:txBody>
          <a:bodyPr wrap="none" lIns="0" tIns="0" rIns="0" bIns="0" anchor="t" rtlCol="0">
            <a:noAutofit/>
          </a:bodyPr>
          <a:lstStyle/>
          <a:p>
            <a:pPr algn="l">
              <a:lnSpc>
                <a:spcPts val="1900"/>
              </a:lnSpc>
              <a:spcBef>
                <a:spcPts val="0"/>
              </a:spcBef>
              <a:spcAft>
                <a:spcPts val="0"/>
              </a:spcAft>
              <a:buNone/>
            </a:pPr>
            <a:r>
              <a:rPr lang="en-US" sz="1600" b="0" i="0" dirty="0">
                <a:solidFill>
                  <a:srgbClr val="5CCBF0"/>
                </a:solidFill>
                <a:latin typeface="Segoe UI Semibold"/>
                <a:cs typeface="Segoe UI Semibold"/>
              </a:rPr>
              <a:t>And AI agents already connect to the lake, to investigate.</a:t>
            </a:r>
            <a:endParaRPr lang="en-US" sz="1600" dirty="0"/>
          </a:p>
        </p:txBody>
      </p:sp>
      <p:sp>
        <p:nvSpPr>
          <p:cNvPr id="63" name="agent_glow"/>
          <p:cNvSpPr/>
          <p:nvPr/>
        </p:nvSpPr>
        <p:spPr>
          <a:xfrm>
            <a:off x="9690100" y="4114800"/>
            <a:ext cx="1854200" cy="927100"/>
          </a:xfrm>
          <a:prstGeom prst="roundRect">
            <a:avLst>
              <a:gd name="adj" fmla="val 8219"/>
            </a:avLst>
          </a:prstGeom>
          <a:noFill/>
          <a:ln w="19050" cap="rnd">
            <a:solidFill>
              <a:srgbClr val="5CCBF0"/>
            </a:solidFill>
            <a:round/>
          </a:ln>
          <a:effectLst>
            <a:glow rad="101600">
              <a:srgbClr val="5CCBF0">
                <a:alpha val="60000"/>
              </a:srgbClr>
            </a:glow>
          </a:effectLst>
        </p:spPr>
        <p:txBody>
          <a:bodyPr rtlCol="0" anchor="ctr"/>
          <a:lstStyle/>
          <a:p>
            <a:pPr algn="ctr"/>
          </a:p>
        </p:txBody>
      </p:sp>
      <p:sp>
        <p:nvSpPr>
          <p:cNvPr id="64" name="three_am"/>
          <p:cNvSpPr txBox="1"/>
          <p:nvPr/>
        </p:nvSpPr>
        <p:spPr>
          <a:xfrm>
            <a:off x="3810000" y="5943600"/>
            <a:ext cx="7772400" cy="279400"/>
          </a:xfrm>
          <a:prstGeom prst="rect">
            <a:avLst/>
          </a:prstGeom>
          <a:noFill/>
        </p:spPr>
        <p:txBody>
          <a:bodyPr wrap="none" lIns="0" tIns="0" rIns="0" bIns="0" anchor="t" rtlCol="0">
            <a:noAutofit/>
          </a:bodyPr>
          <a:lstStyle/>
          <a:p>
            <a:pPr algn="l">
              <a:lnSpc>
                <a:spcPts val="1900"/>
              </a:lnSpc>
              <a:spcBef>
                <a:spcPts val="0"/>
              </a:spcBef>
              <a:spcAft>
                <a:spcPts val="0"/>
              </a:spcAft>
              <a:buNone/>
            </a:pPr>
            <a:r>
              <a:rPr lang="en-US" sz="1600" b="0" i="0" dirty="0">
                <a:solidFill>
                  <a:srgbClr val="F2B134"/>
                </a:solidFill>
                <a:latin typeface="Segoe UI Semibold"/>
                <a:cs typeface="Segoe UI Semibold"/>
              </a:rPr>
              <a:t>Three in the morning, something breaks: what changed before?</a:t>
            </a:r>
            <a:endParaRPr lang="en-US" sz="1600" dirty="0"/>
          </a:p>
        </p:txBody>
      </p:sp>
      <p:sp>
        <p:nvSpPr>
          <p:cNvPr id="67" name="people_glow"/>
          <p:cNvSpPr/>
          <p:nvPr/>
        </p:nvSpPr>
        <p:spPr>
          <a:xfrm>
            <a:off x="9842500" y="1270000"/>
            <a:ext cx="1778000" cy="1600200"/>
          </a:xfrm>
          <a:prstGeom prst="roundRect">
            <a:avLst>
              <a:gd name="adj" fmla="val 5556"/>
            </a:avLst>
          </a:prstGeom>
          <a:noFill/>
          <a:ln w="19050" cap="rnd">
            <a:solidFill>
              <a:srgbClr val="5CCBF0"/>
            </a:solidFill>
            <a:round/>
          </a:ln>
          <a:effectLst>
            <a:glow rad="101600">
              <a:srgbClr val="5CCBF0">
                <a:alpha val="60000"/>
              </a:srgbClr>
            </a:glow>
          </a:effectLst>
        </p:spPr>
        <p:txBody>
          <a:bodyPr rtlCol="0" anchor="ctr"/>
          <a:lstStyle/>
          <a:p>
            <a:pPr algn="ctr"/>
          </a:p>
        </p:txBody>
      </p:sp>
      <p:sp>
        <p:nvSpPr>
          <p:cNvPr id="59" name="!!status_pill"/>
          <p:cNvSpPr/>
          <p:nvPr/>
        </p:nvSpPr>
        <p:spPr>
          <a:xfrm>
            <a:off x="9812536" y="203200"/>
            <a:ext cx="1769864"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60" name="!!status_glyph"/>
          <p:cNvSpPr/>
          <p:nvPr/>
        </p:nvSpPr>
        <p:spPr>
          <a:xfrm>
            <a:off x="9914136" y="2540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61" name="!!status_txt"/>
          <p:cNvSpPr txBox="1"/>
          <p:nvPr/>
        </p:nvSpPr>
        <p:spPr>
          <a:xfrm>
            <a:off x="10168136" y="203200"/>
            <a:ext cx="1338064"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runs today</a:t>
            </a:r>
            <a:endParaRPr lang="en-US" sz="1200" dirty="0"/>
          </a:p>
        </p:txBody>
      </p:sp>
      <p:sp>
        <p:nvSpPr>
          <p:cNvPr id="68"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69" name="!!tl_done"/>
          <p:cNvSpPr/>
          <p:nvPr/>
        </p:nvSpPr>
        <p:spPr>
          <a:xfrm>
            <a:off x="609600" y="457200"/>
            <a:ext cx="693012" cy="3175"/>
          </a:xfrm>
          <a:custGeom>
            <a:avLst/>
            <a:gdLst/>
            <a:ahLst/>
            <a:cxnLst/>
            <a:rect l="0" t="0" r="r" b="b"/>
            <a:pathLst>
              <a:path w="693012" h="3175" fill="none">
                <a:moveTo>
                  <a:pt x="0" y="0"/>
                </a:moveTo>
                <a:lnTo>
                  <a:pt x="693012" y="0"/>
                </a:lnTo>
              </a:path>
            </a:pathLst>
          </a:custGeom>
          <a:noFill/>
          <a:ln w="38100" cap="flat">
            <a:solidFill>
              <a:srgbClr val="5CCBF0"/>
            </a:solidFill>
            <a:round/>
          </a:ln>
          <a:effectLst/>
        </p:spPr>
        <p:txBody>
          <a:bodyPr rtlCol="0" anchor="ctr"/>
          <a:lstStyle/>
          <a:p>
            <a:pPr algn="ctr"/>
          </a:p>
        </p:txBody>
      </p:sp>
      <p:sp>
        <p:nvSpPr>
          <p:cNvPr id="70" name="!!tl_step"/>
          <p:cNvSpPr/>
          <p:nvPr/>
        </p:nvSpPr>
        <p:spPr>
          <a:xfrm>
            <a:off x="1302612" y="457200"/>
            <a:ext cx="259880" cy="3175"/>
          </a:xfrm>
          <a:custGeom>
            <a:avLst/>
            <a:gdLst/>
            <a:ahLst/>
            <a:cxnLst/>
            <a:rect l="0" t="0" r="r" b="b"/>
            <a:pathLst>
              <a:path w="259880" h="3175" fill="none">
                <a:moveTo>
                  <a:pt x="0" y="0"/>
                </a:moveTo>
                <a:lnTo>
                  <a:pt x="259880" y="0"/>
                </a:lnTo>
              </a:path>
            </a:pathLst>
          </a:custGeom>
          <a:noFill/>
          <a:ln w="38100" cap="flat">
            <a:solidFill>
              <a:srgbClr val="5CCBF0"/>
            </a:solidFill>
            <a:round/>
          </a:ln>
          <a:effectLst/>
        </p:spPr>
        <p:txBody>
          <a:bodyPr rtlCol="0" anchor="ctr"/>
          <a:lstStyle/>
          <a:p>
            <a:pPr algn="ctr"/>
          </a:p>
        </p:txBody>
      </p:sp>
      <p:sp>
        <p:nvSpPr>
          <p:cNvPr id="71" name="tl_now_S07"/>
          <p:cNvSpPr/>
          <p:nvPr/>
        </p:nvSpPr>
        <p:spPr>
          <a:xfrm>
            <a:off x="1562492" y="457200"/>
            <a:ext cx="450458" cy="3175"/>
          </a:xfrm>
          <a:custGeom>
            <a:avLst/>
            <a:gdLst/>
            <a:ahLst/>
            <a:cxnLst/>
            <a:rect l="0" t="0" r="r" b="b"/>
            <a:pathLst>
              <a:path w="450458" h="3175" fill="none">
                <a:moveTo>
                  <a:pt x="0" y="0"/>
                </a:moveTo>
                <a:lnTo>
                  <a:pt x="45045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72"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73"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74"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75"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76" name="!!tl_c02_m"/>
          <p:cNvSpPr/>
          <p:nvPr/>
        </p:nvSpPr>
        <p:spPr>
          <a:xfrm>
            <a:off x="1530742"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77" name="!!tl_c03_m"/>
          <p:cNvSpPr/>
          <p:nvPr/>
        </p:nvSpPr>
        <p:spPr>
          <a:xfrm>
            <a:off x="19812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8" name="!!tl_c04_m"/>
          <p:cNvSpPr/>
          <p:nvPr/>
        </p:nvSpPr>
        <p:spPr>
          <a:xfrm>
            <a:off x="223179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9" name="!!tl_c05_m"/>
          <p:cNvSpPr/>
          <p:nvPr/>
        </p:nvSpPr>
        <p:spPr>
          <a:xfrm>
            <a:off x="275179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0"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1"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2"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3"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4"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5"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86" name="tl_run_S07"/>
          <p:cNvSpPr/>
          <p:nvPr/>
        </p:nvSpPr>
        <p:spPr>
          <a:xfrm>
            <a:off x="1511692"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87" name="tl_dot_S07"/>
          <p:cNvSpPr/>
          <p:nvPr/>
        </p:nvSpPr>
        <p:spPr>
          <a:xfrm>
            <a:off x="196215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88"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89"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DESCRIBE</a:t>
            </a:r>
            <a:endParaRPr lang="en-US" sz="1300" dirty="0"/>
          </a:p>
        </p:txBody>
      </p:sp>
      <p:sp>
        <p:nvSpPr>
          <p:cNvPr id="90"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91"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92"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93" name="!!tl_ch_lbl"/>
          <p:cNvSpPr txBox="1"/>
          <p:nvPr/>
        </p:nvSpPr>
        <p:spPr>
          <a:xfrm>
            <a:off x="6350000" y="165100"/>
            <a:ext cx="78869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data river</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par>
                                <p:cTn id="8" presetID="6" presetClass="emph" presetSubtype="0" fill="hold" nodeType="withEffect" grpId="0">
                                  <p:stCondLst>
                                    <p:cond delay="450"/>
                                  </p:stCondLst>
                                  <p:childTnLst>
                                    <p:animScale>
                                      <p:cBhvr>
                                        <p:cTn id="9" dur="250" fill="hold"/>
                                        <p:tgtEl>
                                          <p:spTgt spid="76"/>
                                        </p:tgtEl>
                                      </p:cBhvr>
                                      <p:by x="180000" y="180000"/>
                                    </p:animScale>
                                  </p:childTnLst>
                                </p:cTn>
                              </p:par>
                              <p:par>
                                <p:cTn id="10" presetID="6" presetClass="emph" presetSubtype="0" fill="hold" nodeType="withEffect" grpId="1">
                                  <p:stCondLst>
                                    <p:cond delay="700"/>
                                  </p:stCondLst>
                                  <p:childTnLst>
                                    <p:animScale>
                                      <p:cBhvr>
                                        <p:cTn id="11" dur="250" fill="hold"/>
                                        <p:tgtEl>
                                          <p:spTgt spid="76"/>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93"/>
                                        </p:tgtEl>
                                        <p:attrNameLst>
                                          <p:attrName>style.visibility</p:attrName>
                                        </p:attrNameLst>
                                      </p:cBhvr>
                                      <p:to>
                                        <p:strVal val="visible"/>
                                      </p:to>
                                    </p:set>
                                    <p:animEffect transition="in" filter="fade">
                                      <p:cBhvr>
                                        <p:cTn id="14" dur="400"/>
                                        <p:tgtEl>
                                          <p:spTgt spid="93"/>
                                        </p:tgtEl>
                                      </p:cBhvr>
                                    </p:animEffect>
                                    <p:anim calcmode="lin" valueType="num">
                                      <p:cBhvr>
                                        <p:cTn id="15" dur="400" fill="hold"/>
                                        <p:tgtEl>
                                          <p:spTgt spid="93"/>
                                        </p:tgtEl>
                                        <p:attrNameLst>
                                          <p:attrName>ppt_x</p:attrName>
                                        </p:attrNameLst>
                                      </p:cBhvr>
                                      <p:tavLst>
                                        <p:tav tm="0">
                                          <p:val>
                                            <p:strVal val="#ppt_x"/>
                                          </p:val>
                                        </p:tav>
                                        <p:tav tm="100000">
                                          <p:val>
                                            <p:strVal val="#ppt_x"/>
                                          </p:val>
                                        </p:tav>
                                      </p:tavLst>
                                    </p:anim>
                                    <p:anim calcmode="lin" valueType="num">
                                      <p:cBhvr>
                                        <p:cTn id="16" dur="400" fill="hold" decel="100000"/>
                                        <p:tgtEl>
                                          <p:spTgt spid="93"/>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71"/>
                                        </p:tgtEl>
                                        <p:attrNameLst>
                                          <p:attrName>style.visibility</p:attrName>
                                        </p:attrNameLst>
                                      </p:cBhvr>
                                      <p:to>
                                        <p:strVal val="visible"/>
                                      </p:to>
                                    </p:set>
                                    <p:animEffect transition="in" filter="wipe(left)">
                                      <p:cBhvr>
                                        <p:cTn id="19" dur="900"/>
                                        <p:tgtEl>
                                          <p:spTgt spid="71"/>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86"/>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369 0.0000 E" pathEditMode="relative" rAng="0" ptsTypes="AA">
                                      <p:cBhvr>
                                        <p:cTn id="23" dur="900" fill="hold"/>
                                        <p:tgtEl>
                                          <p:spTgt spid="86"/>
                                        </p:tgtEl>
                                        <p:attrNameLst>
                                          <p:attrName>ppt_x</p:attrName>
                                          <p:attrName>ppt_y</p:attrName>
                                        </p:attrNameLst>
                                      </p:cBhvr>
                                      <p:rCtr x="1847" y="0"/>
                                    </p:animMotion>
                                  </p:childTnLst>
                                </p:cTn>
                              </p:par>
                              <p:par>
                                <p:cTn id="24" presetID="10" presetClass="exit" presetSubtype="0" fill="hold" nodeType="withEffect" grpId="2">
                                  <p:stCondLst>
                                    <p:cond delay="1350"/>
                                  </p:stCondLst>
                                  <p:childTnLst>
                                    <p:animEffect transition="out" filter="fade">
                                      <p:cBhvr>
                                        <p:cTn id="25" dur="1"/>
                                        <p:tgtEl>
                                          <p:spTgt spid="86"/>
                                        </p:tgtEl>
                                      </p:cBhvr>
                                    </p:animEffect>
                                    <p:set>
                                      <p:cBhvr>
                                        <p:cTn id="26" dur="1" fill="hold">
                                          <p:stCondLst>
                                            <p:cond delay="0"/>
                                          </p:stCondLst>
                                        </p:cTn>
                                        <p:tgtEl>
                                          <p:spTgt spid="86"/>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87"/>
                                        </p:tgtEl>
                                        <p:attrNameLst>
                                          <p:attrName>style.visibility</p:attrName>
                                        </p:attrNameLst>
                                      </p:cBhvr>
                                      <p:to>
                                        <p:strVal val="visible"/>
                                      </p:to>
                                    </p:set>
                                  </p:childTnLst>
                                </p:cTn>
                              </p:par>
                              <p:par>
                                <p:cTn id="29" presetID="42" presetClass="entr" presetSubtype="0" fill="hold" nodeType="withEffect" grpId="0">
                                  <p:stCondLst>
                                    <p:cond delay="3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decel="100000"/>
                                        <p:tgtEl>
                                          <p:spTgt spid="7"/>
                                        </p:tgtEl>
                                        <p:attrNameLst>
                                          <p:attrName>ppt_y</p:attrName>
                                        </p:attrNameLst>
                                      </p:cBhvr>
                                      <p:tavLst>
                                        <p:tav tm="0">
                                          <p:val>
                                            <p:strVal val="#ppt_y+0.05"/>
                                          </p:val>
                                        </p:tav>
                                        <p:tav tm="100000">
                                          <p:val>
                                            <p:strVal val="#ppt_y"/>
                                          </p:val>
                                        </p:tav>
                                      </p:tavLst>
                                    </p:anim>
                                  </p:childTnLst>
                                </p:cTn>
                              </p:par>
                              <p:par>
                                <p:cTn id="34" presetID="42" presetClass="entr" presetSubtype="0" fill="hold" nodeType="withEffect" grpId="0">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anim calcmode="lin" valueType="num">
                                      <p:cBhvr>
                                        <p:cTn id="37" dur="500" fill="hold"/>
                                        <p:tgtEl>
                                          <p:spTgt spid="8"/>
                                        </p:tgtEl>
                                        <p:attrNameLst>
                                          <p:attrName>ppt_x</p:attrName>
                                        </p:attrNameLst>
                                      </p:cBhvr>
                                      <p:tavLst>
                                        <p:tav tm="0">
                                          <p:val>
                                            <p:strVal val="#ppt_x"/>
                                          </p:val>
                                        </p:tav>
                                        <p:tav tm="100000">
                                          <p:val>
                                            <p:strVal val="#ppt_x"/>
                                          </p:val>
                                        </p:tav>
                                      </p:tavLst>
                                    </p:anim>
                                    <p:anim calcmode="lin" valueType="num">
                                      <p:cBhvr>
                                        <p:cTn id="38" dur="500" fill="hold" decel="100000"/>
                                        <p:tgtEl>
                                          <p:spTgt spid="8"/>
                                        </p:tgtEl>
                                        <p:attrNameLst>
                                          <p:attrName>ppt_y</p:attrName>
                                        </p:attrNameLst>
                                      </p:cBhvr>
                                      <p:tavLst>
                                        <p:tav tm="0">
                                          <p:val>
                                            <p:strVal val="#ppt_y+0.05"/>
                                          </p:val>
                                        </p:tav>
                                        <p:tav tm="100000">
                                          <p:val>
                                            <p:strVal val="#ppt_y"/>
                                          </p:val>
                                        </p:tav>
                                      </p:tavLst>
                                    </p:anim>
                                  </p:childTnLst>
                                </p:cTn>
                              </p:par>
                              <p:par>
                                <p:cTn id="39" presetID="42" presetClass="entr" presetSubtype="0" fill="hold" nodeType="withEffect" grpId="0">
                                  <p:stCondLst>
                                    <p:cond delay="3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anim calcmode="lin" valueType="num">
                                      <p:cBhvr>
                                        <p:cTn id="42" dur="500" fill="hold"/>
                                        <p:tgtEl>
                                          <p:spTgt spid="9"/>
                                        </p:tgtEl>
                                        <p:attrNameLst>
                                          <p:attrName>ppt_x</p:attrName>
                                        </p:attrNameLst>
                                      </p:cBhvr>
                                      <p:tavLst>
                                        <p:tav tm="0">
                                          <p:val>
                                            <p:strVal val="#ppt_x"/>
                                          </p:val>
                                        </p:tav>
                                        <p:tav tm="100000">
                                          <p:val>
                                            <p:strVal val="#ppt_x"/>
                                          </p:val>
                                        </p:tav>
                                      </p:tavLst>
                                    </p:anim>
                                    <p:anim calcmode="lin" valueType="num">
                                      <p:cBhvr>
                                        <p:cTn id="43" dur="500" fill="hold" decel="100000"/>
                                        <p:tgtEl>
                                          <p:spTgt spid="9"/>
                                        </p:tgtEl>
                                        <p:attrNameLst>
                                          <p:attrName>ppt_y</p:attrName>
                                        </p:attrNameLst>
                                      </p:cBhvr>
                                      <p:tavLst>
                                        <p:tav tm="0">
                                          <p:val>
                                            <p:strVal val="#ppt_y+0.05"/>
                                          </p:val>
                                        </p:tav>
                                        <p:tav tm="100000">
                                          <p:val>
                                            <p:strVal val="#ppt_y"/>
                                          </p:val>
                                        </p:tav>
                                      </p:tavLst>
                                    </p:anim>
                                  </p:childTnLst>
                                </p:cTn>
                              </p:par>
                              <p:par>
                                <p:cTn id="44" presetID="42" presetClass="entr" presetSubtype="0" fill="hold" nodeType="withEffect" grpId="0">
                                  <p:stCondLst>
                                    <p:cond delay="50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anim calcmode="lin" valueType="num">
                                      <p:cBhvr>
                                        <p:cTn id="47" dur="500" fill="hold"/>
                                        <p:tgtEl>
                                          <p:spTgt spid="10"/>
                                        </p:tgtEl>
                                        <p:attrNameLst>
                                          <p:attrName>ppt_x</p:attrName>
                                        </p:attrNameLst>
                                      </p:cBhvr>
                                      <p:tavLst>
                                        <p:tav tm="0">
                                          <p:val>
                                            <p:strVal val="#ppt_x"/>
                                          </p:val>
                                        </p:tav>
                                        <p:tav tm="100000">
                                          <p:val>
                                            <p:strVal val="#ppt_x"/>
                                          </p:val>
                                        </p:tav>
                                      </p:tavLst>
                                    </p:anim>
                                    <p:anim calcmode="lin" valueType="num">
                                      <p:cBhvr>
                                        <p:cTn id="48" dur="500" fill="hold" decel="100000"/>
                                        <p:tgtEl>
                                          <p:spTgt spid="10"/>
                                        </p:tgtEl>
                                        <p:attrNameLst>
                                          <p:attrName>ppt_y</p:attrName>
                                        </p:attrNameLst>
                                      </p:cBhvr>
                                      <p:tavLst>
                                        <p:tav tm="0">
                                          <p:val>
                                            <p:strVal val="#ppt_y+0.05"/>
                                          </p:val>
                                        </p:tav>
                                        <p:tav tm="100000">
                                          <p:val>
                                            <p:strVal val="#ppt_y"/>
                                          </p:val>
                                        </p:tav>
                                      </p:tavLst>
                                    </p:anim>
                                  </p:childTnLst>
                                </p:cTn>
                              </p:par>
                              <p:par>
                                <p:cTn id="49" presetID="42" presetClass="entr" presetSubtype="0" fill="hold" nodeType="withEffect" grpId="0">
                                  <p:stCondLst>
                                    <p:cond delay="50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anim calcmode="lin" valueType="num">
                                      <p:cBhvr>
                                        <p:cTn id="52" dur="500" fill="hold"/>
                                        <p:tgtEl>
                                          <p:spTgt spid="11"/>
                                        </p:tgtEl>
                                        <p:attrNameLst>
                                          <p:attrName>ppt_x</p:attrName>
                                        </p:attrNameLst>
                                      </p:cBhvr>
                                      <p:tavLst>
                                        <p:tav tm="0">
                                          <p:val>
                                            <p:strVal val="#ppt_x"/>
                                          </p:val>
                                        </p:tav>
                                        <p:tav tm="100000">
                                          <p:val>
                                            <p:strVal val="#ppt_x"/>
                                          </p:val>
                                        </p:tav>
                                      </p:tavLst>
                                    </p:anim>
                                    <p:anim calcmode="lin" valueType="num">
                                      <p:cBhvr>
                                        <p:cTn id="53" dur="500" fill="hold" decel="100000"/>
                                        <p:tgtEl>
                                          <p:spTgt spid="11"/>
                                        </p:tgtEl>
                                        <p:attrNameLst>
                                          <p:attrName>ppt_y</p:attrName>
                                        </p:attrNameLst>
                                      </p:cBhvr>
                                      <p:tavLst>
                                        <p:tav tm="0">
                                          <p:val>
                                            <p:strVal val="#ppt_y+0.05"/>
                                          </p:val>
                                        </p:tav>
                                        <p:tav tm="100000">
                                          <p:val>
                                            <p:strVal val="#ppt_y"/>
                                          </p:val>
                                        </p:tav>
                                      </p:tavLst>
                                    </p:anim>
                                  </p:childTnLst>
                                </p:cTn>
                              </p:par>
                              <p:par>
                                <p:cTn id="54" presetID="42" presetClass="entr" presetSubtype="0" fill="hold" nodeType="withEffect" grpId="0">
                                  <p:stCondLst>
                                    <p:cond delay="50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500" fill="hold" decel="100000"/>
                                        <p:tgtEl>
                                          <p:spTgt spid="12"/>
                                        </p:tgtEl>
                                        <p:attrNameLst>
                                          <p:attrName>ppt_y</p:attrName>
                                        </p:attrNameLst>
                                      </p:cBhvr>
                                      <p:tavLst>
                                        <p:tav tm="0">
                                          <p:val>
                                            <p:strVal val="#ppt_y+0.05"/>
                                          </p:val>
                                        </p:tav>
                                        <p:tav tm="100000">
                                          <p:val>
                                            <p:strVal val="#ppt_y"/>
                                          </p:val>
                                        </p:tav>
                                      </p:tavLst>
                                    </p:anim>
                                  </p:childTnLst>
                                </p:cTn>
                              </p:par>
                              <p:par>
                                <p:cTn id="59" presetID="42" presetClass="entr" presetSubtype="0" fill="hold" nodeType="withEffect" grpId="0">
                                  <p:stCondLst>
                                    <p:cond delay="70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decel="100000"/>
                                        <p:tgtEl>
                                          <p:spTgt spid="13"/>
                                        </p:tgtEl>
                                        <p:attrNameLst>
                                          <p:attrName>ppt_y</p:attrName>
                                        </p:attrNameLst>
                                      </p:cBhvr>
                                      <p:tavLst>
                                        <p:tav tm="0">
                                          <p:val>
                                            <p:strVal val="#ppt_y+0.05"/>
                                          </p:val>
                                        </p:tav>
                                        <p:tav tm="100000">
                                          <p:val>
                                            <p:strVal val="#ppt_y"/>
                                          </p:val>
                                        </p:tav>
                                      </p:tavLst>
                                    </p:anim>
                                  </p:childTnLst>
                                </p:cTn>
                              </p:par>
                              <p:par>
                                <p:cTn id="64" presetID="42" presetClass="entr" presetSubtype="0" fill="hold" nodeType="withEffect" grpId="0">
                                  <p:stCondLst>
                                    <p:cond delay="70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anim calcmode="lin" valueType="num">
                                      <p:cBhvr>
                                        <p:cTn id="67" dur="500" fill="hold"/>
                                        <p:tgtEl>
                                          <p:spTgt spid="14"/>
                                        </p:tgtEl>
                                        <p:attrNameLst>
                                          <p:attrName>ppt_x</p:attrName>
                                        </p:attrNameLst>
                                      </p:cBhvr>
                                      <p:tavLst>
                                        <p:tav tm="0">
                                          <p:val>
                                            <p:strVal val="#ppt_x"/>
                                          </p:val>
                                        </p:tav>
                                        <p:tav tm="100000">
                                          <p:val>
                                            <p:strVal val="#ppt_x"/>
                                          </p:val>
                                        </p:tav>
                                      </p:tavLst>
                                    </p:anim>
                                    <p:anim calcmode="lin" valueType="num">
                                      <p:cBhvr>
                                        <p:cTn id="68" dur="500" fill="hold" decel="100000"/>
                                        <p:tgtEl>
                                          <p:spTgt spid="14"/>
                                        </p:tgtEl>
                                        <p:attrNameLst>
                                          <p:attrName>ppt_y</p:attrName>
                                        </p:attrNameLst>
                                      </p:cBhvr>
                                      <p:tavLst>
                                        <p:tav tm="0">
                                          <p:val>
                                            <p:strVal val="#ppt_y+0.05"/>
                                          </p:val>
                                        </p:tav>
                                        <p:tav tm="100000">
                                          <p:val>
                                            <p:strVal val="#ppt_y"/>
                                          </p:val>
                                        </p:tav>
                                      </p:tavLst>
                                    </p:anim>
                                  </p:childTnLst>
                                </p:cTn>
                              </p:par>
                              <p:par>
                                <p:cTn id="69" presetID="42" presetClass="entr" presetSubtype="0" fill="hold" nodeType="withEffect" grpId="0">
                                  <p:stCondLst>
                                    <p:cond delay="70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500"/>
                                        <p:tgtEl>
                                          <p:spTgt spid="15"/>
                                        </p:tgtEl>
                                      </p:cBhvr>
                                    </p:animEffec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decel="100000"/>
                                        <p:tgtEl>
                                          <p:spTgt spid="15"/>
                                        </p:tgtEl>
                                        <p:attrNameLst>
                                          <p:attrName>ppt_y</p:attrName>
                                        </p:attrNameLst>
                                      </p:cBhvr>
                                      <p:tavLst>
                                        <p:tav tm="0">
                                          <p:val>
                                            <p:strVal val="#ppt_y+0.05"/>
                                          </p:val>
                                        </p:tav>
                                        <p:tav tm="100000">
                                          <p:val>
                                            <p:strVal val="#ppt_y"/>
                                          </p:val>
                                        </p:tav>
                                      </p:tavLst>
                                    </p:anim>
                                  </p:childTnLst>
                                </p:cTn>
                              </p:par>
                              <p:par>
                                <p:cTn id="74" presetID="10" presetClass="entr" presetSubtype="0" fill="hold" nodeType="withEffect" grpId="0">
                                  <p:stCondLst>
                                    <p:cond delay="100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400"/>
                                        <p:tgtEl>
                                          <p:spTgt spid="18"/>
                                        </p:tgtEl>
                                      </p:cBhvr>
                                    </p:animEffect>
                                  </p:childTnLst>
                                </p:cTn>
                              </p:par>
                              <p:par>
                                <p:cTn id="77" presetID="10" presetClass="entr" presetSubtype="0" fill="hold" nodeType="withEffect" grpId="0">
                                  <p:stCondLst>
                                    <p:cond delay="100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400"/>
                                        <p:tgtEl>
                                          <p:spTgt spid="19"/>
                                        </p:tgtEl>
                                      </p:cBhvr>
                                    </p:animEffect>
                                  </p:childTnLst>
                                </p:cTn>
                              </p:par>
                              <p:par>
                                <p:cTn id="80" presetID="10" presetClass="entr" presetSubtype="0" fill="hold" nodeType="withEffect" grpId="0">
                                  <p:stCondLst>
                                    <p:cond delay="100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400"/>
                                        <p:tgtEl>
                                          <p:spTgt spid="20"/>
                                        </p:tgtEl>
                                      </p:cBhvr>
                                    </p:animEffect>
                                  </p:childTnLst>
                                </p:cTn>
                              </p:par>
                              <p:par>
                                <p:cTn id="83" presetID="22" presetClass="entr" presetSubtype="8" fill="hold" nodeType="withEffect" grpId="0">
                                  <p:stCondLst>
                                    <p:cond delay="130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700"/>
                                        <p:tgtEl>
                                          <p:spTgt spid="16"/>
                                        </p:tgtEl>
                                      </p:cBhvr>
                                    </p:animEffect>
                                  </p:childTnLst>
                                </p:cTn>
                              </p:par>
                              <p:par>
                                <p:cTn id="86" presetID="10" presetClass="entr" presetSubtype="0" fill="hold" nodeType="withEffect" grpId="0">
                                  <p:stCondLst>
                                    <p:cond delay="1800"/>
                                  </p:stCondLst>
                                  <p:childTnLst>
                                    <p:set>
                                      <p:cBhvr>
                                        <p:cTn id="87" dur="1" fill="hold">
                                          <p:stCondLst>
                                            <p:cond delay="0"/>
                                          </p:stCondLst>
                                        </p:cTn>
                                        <p:tgtEl>
                                          <p:spTgt spid="21"/>
                                        </p:tgtEl>
                                        <p:attrNameLst>
                                          <p:attrName>style.visibility</p:attrName>
                                        </p:attrNameLst>
                                      </p:cBhvr>
                                      <p:to>
                                        <p:strVal val="visible"/>
                                      </p:to>
                                    </p:set>
                                    <p:animEffect transition="in" filter="fade">
                                      <p:cBhvr>
                                        <p:cTn id="88" dur="400"/>
                                        <p:tgtEl>
                                          <p:spTgt spid="21"/>
                                        </p:tgtEl>
                                      </p:cBhvr>
                                    </p:animEffect>
                                  </p:childTnLst>
                                </p:cTn>
                              </p:par>
                              <p:par>
                                <p:cTn id="89" presetID="10" presetClass="entr" presetSubtype="0" fill="hold" nodeType="withEffect" grpId="0">
                                  <p:stCondLst>
                                    <p:cond delay="180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400"/>
                                        <p:tgtEl>
                                          <p:spTgt spid="22"/>
                                        </p:tgtEl>
                                      </p:cBhvr>
                                    </p:animEffect>
                                  </p:childTnLst>
                                </p:cTn>
                              </p:par>
                              <p:par>
                                <p:cTn id="92" presetID="10" presetClass="entr" presetSubtype="0" fill="hold" nodeType="withEffect" grpId="0">
                                  <p:stCondLst>
                                    <p:cond delay="180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400"/>
                                        <p:tgtEl>
                                          <p:spTgt spid="23"/>
                                        </p:tgtEl>
                                      </p:cBhvr>
                                    </p:animEffect>
                                  </p:childTnLst>
                                </p:cTn>
                              </p:par>
                              <p:par>
                                <p:cTn id="95" presetID="10" presetClass="entr" presetSubtype="0" fill="hold" nodeType="withEffect" grpId="0">
                                  <p:stCondLst>
                                    <p:cond delay="220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par>
                                <p:cTn id="98" presetID="10" presetClass="entr" presetSubtype="0" fill="hold" nodeType="withEffect" grpId="0">
                                  <p:stCondLst>
                                    <p:cond delay="2200"/>
                                  </p:stCondLst>
                                  <p:childTnLst>
                                    <p:set>
                                      <p:cBhvr>
                                        <p:cTn id="99" dur="1" fill="hold">
                                          <p:stCondLst>
                                            <p:cond delay="0"/>
                                          </p:stCondLst>
                                        </p:cTn>
                                        <p:tgtEl>
                                          <p:spTgt spid="25"/>
                                        </p:tgtEl>
                                        <p:attrNameLst>
                                          <p:attrName>style.visibility</p:attrName>
                                        </p:attrNameLst>
                                      </p:cBhvr>
                                      <p:to>
                                        <p:strVal val="visible"/>
                                      </p:to>
                                    </p:set>
                                    <p:animEffect transition="in" filter="fade">
                                      <p:cBhvr>
                                        <p:cTn id="100" dur="500"/>
                                        <p:tgtEl>
                                          <p:spTgt spid="25"/>
                                        </p:tgtEl>
                                      </p:cBhvr>
                                    </p:animEffect>
                                  </p:childTnLst>
                                </p:cTn>
                              </p:par>
                              <p:par>
                                <p:cTn id="101" presetID="10" presetClass="entr" presetSubtype="0" fill="hold" nodeType="withEffect" grpId="0">
                                  <p:stCondLst>
                                    <p:cond delay="220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par>
                                <p:cTn id="104" presetID="10" presetClass="entr" presetSubtype="0" fill="hold" nodeType="withEffect" grpId="0">
                                  <p:stCondLst>
                                    <p:cond delay="2500"/>
                                  </p:stCondLst>
                                  <p:childTnLst>
                                    <p:set>
                                      <p:cBhvr>
                                        <p:cTn id="105" dur="1" fill="hold">
                                          <p:stCondLst>
                                            <p:cond delay="0"/>
                                          </p:stCondLst>
                                        </p:cTn>
                                        <p:tgtEl>
                                          <p:spTgt spid="27"/>
                                        </p:tgtEl>
                                        <p:attrNameLst>
                                          <p:attrName>style.visibility</p:attrName>
                                        </p:attrNameLst>
                                      </p:cBhvr>
                                      <p:to>
                                        <p:strVal val="visible"/>
                                      </p:to>
                                    </p:set>
                                    <p:animEffect transition="in" filter="fade">
                                      <p:cBhvr>
                                        <p:cTn id="106" dur="400"/>
                                        <p:tgtEl>
                                          <p:spTgt spid="27"/>
                                        </p:tgtEl>
                                      </p:cBhvr>
                                    </p:animEffect>
                                  </p:childTnLst>
                                </p:cTn>
                              </p:par>
                              <p:par>
                                <p:cTn id="107" presetID="22" presetClass="entr" presetSubtype="8" fill="hold" nodeType="withEffect" grpId="0">
                                  <p:stCondLst>
                                    <p:cond delay="270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700"/>
                                        <p:tgtEl>
                                          <p:spTgt spid="17"/>
                                        </p:tgtEl>
                                      </p:cBhvr>
                                    </p:animEffect>
                                  </p:childTnLst>
                                </p:cTn>
                              </p:par>
                              <p:par>
                                <p:cTn id="110" presetID="10" presetClass="entr" presetSubtype="0" fill="hold" nodeType="withEffect" grpId="0">
                                  <p:stCondLst>
                                    <p:cond delay="3100"/>
                                  </p:stCondLst>
                                  <p:childTnLst>
                                    <p:set>
                                      <p:cBhvr>
                                        <p:cTn id="111" dur="1" fill="hold">
                                          <p:stCondLst>
                                            <p:cond delay="0"/>
                                          </p:stCondLst>
                                        </p:cTn>
                                        <p:tgtEl>
                                          <p:spTgt spid="28"/>
                                        </p:tgtEl>
                                        <p:attrNameLst>
                                          <p:attrName>style.visibility</p:attrName>
                                        </p:attrNameLst>
                                      </p:cBhvr>
                                      <p:to>
                                        <p:strVal val="visible"/>
                                      </p:to>
                                    </p:set>
                                    <p:animEffect transition="in" filter="fade">
                                      <p:cBhvr>
                                        <p:cTn id="112" dur="400"/>
                                        <p:tgtEl>
                                          <p:spTgt spid="28"/>
                                        </p:tgtEl>
                                      </p:cBhvr>
                                    </p:animEffect>
                                  </p:childTnLst>
                                </p:cTn>
                              </p:par>
                              <p:par>
                                <p:cTn id="113" presetID="10" presetClass="entr" presetSubtype="0" fill="hold" nodeType="withEffect" grpId="0">
                                  <p:stCondLst>
                                    <p:cond delay="310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400"/>
                                        <p:tgtEl>
                                          <p:spTgt spid="29"/>
                                        </p:tgtEl>
                                      </p:cBhvr>
                                    </p:animEffect>
                                  </p:childTnLst>
                                </p:cTn>
                              </p:par>
                              <p:par>
                                <p:cTn id="116" presetID="10" presetClass="entr" presetSubtype="0" fill="hold" nodeType="withEffect" grpId="0">
                                  <p:stCondLst>
                                    <p:cond delay="310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400"/>
                                        <p:tgtEl>
                                          <p:spTgt spid="30"/>
                                        </p:tgtEl>
                                      </p:cBhvr>
                                    </p:animEffect>
                                  </p:childTnLst>
                                </p:cTn>
                              </p:par>
                              <p:par>
                                <p:cTn id="119" presetID="10" presetClass="entr" presetSubtype="0" fill="hold" nodeType="withEffect" grpId="0">
                                  <p:stCondLst>
                                    <p:cond delay="3500"/>
                                  </p:stCondLst>
                                  <p:childTnLst>
                                    <p:set>
                                      <p:cBhvr>
                                        <p:cTn id="120" dur="1" fill="hold">
                                          <p:stCondLst>
                                            <p:cond delay="0"/>
                                          </p:stCondLst>
                                        </p:cTn>
                                        <p:tgtEl>
                                          <p:spTgt spid="31"/>
                                        </p:tgtEl>
                                        <p:attrNameLst>
                                          <p:attrName>style.visibility</p:attrName>
                                        </p:attrNameLst>
                                      </p:cBhvr>
                                      <p:to>
                                        <p:strVal val="visible"/>
                                      </p:to>
                                    </p:set>
                                    <p:animEffect transition="in" filter="fade">
                                      <p:cBhvr>
                                        <p:cTn id="121" dur="500"/>
                                        <p:tgtEl>
                                          <p:spTgt spid="31"/>
                                        </p:tgtEl>
                                      </p:cBhvr>
                                    </p:animEffect>
                                  </p:childTnLst>
                                </p:cTn>
                              </p:par>
                              <p:par>
                                <p:cTn id="122" presetID="10" presetClass="entr" presetSubtype="0" fill="hold" nodeType="withEffect" grpId="0">
                                  <p:stCondLst>
                                    <p:cond delay="3500"/>
                                  </p:stCondLst>
                                  <p:childTnLst>
                                    <p:set>
                                      <p:cBhvr>
                                        <p:cTn id="123" dur="1" fill="hold">
                                          <p:stCondLst>
                                            <p:cond delay="0"/>
                                          </p:stCondLst>
                                        </p:cTn>
                                        <p:tgtEl>
                                          <p:spTgt spid="32"/>
                                        </p:tgtEl>
                                        <p:attrNameLst>
                                          <p:attrName>style.visibility</p:attrName>
                                        </p:attrNameLst>
                                      </p:cBhvr>
                                      <p:to>
                                        <p:strVal val="visible"/>
                                      </p:to>
                                    </p:set>
                                    <p:animEffect transition="in" filter="fade">
                                      <p:cBhvr>
                                        <p:cTn id="124" dur="500"/>
                                        <p:tgtEl>
                                          <p:spTgt spid="32"/>
                                        </p:tgtEl>
                                      </p:cBhvr>
                                    </p:animEffect>
                                  </p:childTnLst>
                                </p:cTn>
                              </p:par>
                              <p:par>
                                <p:cTn id="125" presetID="10" presetClass="entr" presetSubtype="0" fill="hold" nodeType="withEffect" grpId="0">
                                  <p:stCondLst>
                                    <p:cond delay="3500"/>
                                  </p:stCondLst>
                                  <p:childTnLst>
                                    <p:set>
                                      <p:cBhvr>
                                        <p:cTn id="126" dur="1" fill="hold">
                                          <p:stCondLst>
                                            <p:cond delay="0"/>
                                          </p:stCondLst>
                                        </p:cTn>
                                        <p:tgtEl>
                                          <p:spTgt spid="33"/>
                                        </p:tgtEl>
                                        <p:attrNameLst>
                                          <p:attrName>style.visibility</p:attrName>
                                        </p:attrNameLst>
                                      </p:cBhvr>
                                      <p:to>
                                        <p:strVal val="visible"/>
                                      </p:to>
                                    </p:set>
                                    <p:animEffect transition="in" filter="fade">
                                      <p:cBhvr>
                                        <p:cTn id="127" dur="500"/>
                                        <p:tgtEl>
                                          <p:spTgt spid="33"/>
                                        </p:tgtEl>
                                      </p:cBhvr>
                                    </p:animEffect>
                                  </p:childTnLst>
                                </p:cTn>
                              </p:par>
                              <p:par>
                                <p:cTn id="128" presetID="10" presetClass="entr" presetSubtype="0" fill="hold" nodeType="withEffect" grpId="0">
                                  <p:stCondLst>
                                    <p:cond delay="3500"/>
                                  </p:stCondLst>
                                  <p:childTnLst>
                                    <p:set>
                                      <p:cBhvr>
                                        <p:cTn id="129" dur="1" fill="hold">
                                          <p:stCondLst>
                                            <p:cond delay="0"/>
                                          </p:stCondLst>
                                        </p:cTn>
                                        <p:tgtEl>
                                          <p:spTgt spid="34"/>
                                        </p:tgtEl>
                                        <p:attrNameLst>
                                          <p:attrName>style.visibility</p:attrName>
                                        </p:attrNameLst>
                                      </p:cBhvr>
                                      <p:to>
                                        <p:strVal val="visible"/>
                                      </p:to>
                                    </p:set>
                                    <p:animEffect transition="in" filter="fade">
                                      <p:cBhvr>
                                        <p:cTn id="130" dur="500"/>
                                        <p:tgtEl>
                                          <p:spTgt spid="34"/>
                                        </p:tgtEl>
                                      </p:cBhvr>
                                    </p:animEffect>
                                  </p:childTnLst>
                                </p:cTn>
                              </p:par>
                              <p:par>
                                <p:cTn id="131" presetID="10" presetClass="entr" presetSubtype="0" fill="hold" nodeType="withEffect" grpId="0">
                                  <p:stCondLst>
                                    <p:cond delay="3500"/>
                                  </p:stCondLst>
                                  <p:childTnLst>
                                    <p:set>
                                      <p:cBhvr>
                                        <p:cTn id="132" dur="1" fill="hold">
                                          <p:stCondLst>
                                            <p:cond delay="0"/>
                                          </p:stCondLst>
                                        </p:cTn>
                                        <p:tgtEl>
                                          <p:spTgt spid="35"/>
                                        </p:tgtEl>
                                        <p:attrNameLst>
                                          <p:attrName>style.visibility</p:attrName>
                                        </p:attrNameLst>
                                      </p:cBhvr>
                                      <p:to>
                                        <p:strVal val="visible"/>
                                      </p:to>
                                    </p:set>
                                    <p:animEffect transition="in" filter="fade">
                                      <p:cBhvr>
                                        <p:cTn id="133" dur="500"/>
                                        <p:tgtEl>
                                          <p:spTgt spid="35"/>
                                        </p:tgtEl>
                                      </p:cBhvr>
                                    </p:animEffect>
                                  </p:childTnLst>
                                </p:cTn>
                              </p:par>
                              <p:par>
                                <p:cTn id="134" presetID="10" presetClass="entr" presetSubtype="0" fill="hold" nodeType="withEffect" grpId="0">
                                  <p:stCondLst>
                                    <p:cond delay="3500"/>
                                  </p:stCondLst>
                                  <p:childTnLst>
                                    <p:set>
                                      <p:cBhvr>
                                        <p:cTn id="135" dur="1" fill="hold">
                                          <p:stCondLst>
                                            <p:cond delay="0"/>
                                          </p:stCondLst>
                                        </p:cTn>
                                        <p:tgtEl>
                                          <p:spTgt spid="36"/>
                                        </p:tgtEl>
                                        <p:attrNameLst>
                                          <p:attrName>style.visibility</p:attrName>
                                        </p:attrNameLst>
                                      </p:cBhvr>
                                      <p:to>
                                        <p:strVal val="visible"/>
                                      </p:to>
                                    </p:set>
                                    <p:animEffect transition="in" filter="fade">
                                      <p:cBhvr>
                                        <p:cTn id="136" dur="500"/>
                                        <p:tgtEl>
                                          <p:spTgt spid="36"/>
                                        </p:tgtEl>
                                      </p:cBhvr>
                                    </p:animEffect>
                                  </p:childTnLst>
                                </p:cTn>
                              </p:par>
                              <p:par>
                                <p:cTn id="137" presetID="10" presetClass="entr" presetSubtype="0" fill="hold" nodeType="withEffect" grpId="0">
                                  <p:stCondLst>
                                    <p:cond delay="3500"/>
                                  </p:stCondLst>
                                  <p:childTnLst>
                                    <p:set>
                                      <p:cBhvr>
                                        <p:cTn id="138" dur="1" fill="hold">
                                          <p:stCondLst>
                                            <p:cond delay="0"/>
                                          </p:stCondLst>
                                        </p:cTn>
                                        <p:tgtEl>
                                          <p:spTgt spid="37"/>
                                        </p:tgtEl>
                                        <p:attrNameLst>
                                          <p:attrName>style.visibility</p:attrName>
                                        </p:attrNameLst>
                                      </p:cBhvr>
                                      <p:to>
                                        <p:strVal val="visible"/>
                                      </p:to>
                                    </p:set>
                                    <p:animEffect transition="in" filter="fade">
                                      <p:cBhvr>
                                        <p:cTn id="139" dur="500"/>
                                        <p:tgtEl>
                                          <p:spTgt spid="37"/>
                                        </p:tgtEl>
                                      </p:cBhvr>
                                    </p:animEffect>
                                  </p:childTnLst>
                                </p:cTn>
                              </p:par>
                              <p:par>
                                <p:cTn id="140" presetID="10" presetClass="entr" presetSubtype="0" fill="hold" nodeType="withEffect" grpId="0">
                                  <p:stCondLst>
                                    <p:cond delay="3500"/>
                                  </p:stCondLst>
                                  <p:childTnLst>
                                    <p:set>
                                      <p:cBhvr>
                                        <p:cTn id="141" dur="1" fill="hold">
                                          <p:stCondLst>
                                            <p:cond delay="0"/>
                                          </p:stCondLst>
                                        </p:cTn>
                                        <p:tgtEl>
                                          <p:spTgt spid="38"/>
                                        </p:tgtEl>
                                        <p:attrNameLst>
                                          <p:attrName>style.visibility</p:attrName>
                                        </p:attrNameLst>
                                      </p:cBhvr>
                                      <p:to>
                                        <p:strVal val="visible"/>
                                      </p:to>
                                    </p:set>
                                    <p:animEffect transition="in" filter="fade">
                                      <p:cBhvr>
                                        <p:cTn id="142" dur="500"/>
                                        <p:tgtEl>
                                          <p:spTgt spid="38"/>
                                        </p:tgtEl>
                                      </p:cBhvr>
                                    </p:animEffect>
                                  </p:childTnLst>
                                </p:cTn>
                              </p:par>
                              <p:par>
                                <p:cTn id="143" presetID="10" presetClass="entr" presetSubtype="0" fill="hold" nodeType="withEffect" grpId="0">
                                  <p:stCondLst>
                                    <p:cond delay="4200"/>
                                  </p:stCondLst>
                                  <p:childTnLst>
                                    <p:set>
                                      <p:cBhvr>
                                        <p:cTn id="144" dur="1" fill="hold">
                                          <p:stCondLst>
                                            <p:cond delay="0"/>
                                          </p:stCondLst>
                                        </p:cTn>
                                        <p:tgtEl>
                                          <p:spTgt spid="39"/>
                                        </p:tgtEl>
                                        <p:attrNameLst>
                                          <p:attrName>style.visibility</p:attrName>
                                        </p:attrNameLst>
                                      </p:cBhvr>
                                      <p:to>
                                        <p:strVal val="visible"/>
                                      </p:to>
                                    </p:set>
                                    <p:animEffect transition="in" filter="fade">
                                      <p:cBhvr>
                                        <p:cTn id="145" dur="400"/>
                                        <p:tgtEl>
                                          <p:spTgt spid="39"/>
                                        </p:tgtEl>
                                      </p:cBhvr>
                                    </p:animEffect>
                                  </p:childTnLst>
                                </p:cTn>
                              </p:par>
                              <p:par>
                                <p:cTn id="146" presetID="10" presetClass="entr" presetSubtype="0" fill="hold" nodeType="withEffect" grpId="0">
                                  <p:stCondLst>
                                    <p:cond delay="4200"/>
                                  </p:stCondLst>
                                  <p:childTnLst>
                                    <p:set>
                                      <p:cBhvr>
                                        <p:cTn id="147" dur="1" fill="hold">
                                          <p:stCondLst>
                                            <p:cond delay="0"/>
                                          </p:stCondLst>
                                        </p:cTn>
                                        <p:tgtEl>
                                          <p:spTgt spid="40"/>
                                        </p:tgtEl>
                                        <p:attrNameLst>
                                          <p:attrName>style.visibility</p:attrName>
                                        </p:attrNameLst>
                                      </p:cBhvr>
                                      <p:to>
                                        <p:strVal val="visible"/>
                                      </p:to>
                                    </p:set>
                                    <p:animEffect transition="in" filter="fade">
                                      <p:cBhvr>
                                        <p:cTn id="148" dur="400"/>
                                        <p:tgtEl>
                                          <p:spTgt spid="40"/>
                                        </p:tgtEl>
                                      </p:cBhvr>
                                    </p:animEffect>
                                  </p:childTnLst>
                                </p:cTn>
                              </p:par>
                              <p:par>
                                <p:cTn id="149" presetID="10" presetClass="entr" presetSubtype="0" fill="hold" nodeType="withEffect" grpId="0">
                                  <p:stCondLst>
                                    <p:cond delay="4200"/>
                                  </p:stCondLst>
                                  <p:childTnLst>
                                    <p:set>
                                      <p:cBhvr>
                                        <p:cTn id="150" dur="1" fill="hold">
                                          <p:stCondLst>
                                            <p:cond delay="0"/>
                                          </p:stCondLst>
                                        </p:cTn>
                                        <p:tgtEl>
                                          <p:spTgt spid="41"/>
                                        </p:tgtEl>
                                        <p:attrNameLst>
                                          <p:attrName>style.visibility</p:attrName>
                                        </p:attrNameLst>
                                      </p:cBhvr>
                                      <p:to>
                                        <p:strVal val="visible"/>
                                      </p:to>
                                    </p:set>
                                    <p:animEffect transition="in" filter="fade">
                                      <p:cBhvr>
                                        <p:cTn id="151" dur="400"/>
                                        <p:tgtEl>
                                          <p:spTgt spid="41"/>
                                        </p:tgtEl>
                                      </p:cBhvr>
                                    </p:animEffect>
                                  </p:childTnLst>
                                </p:cTn>
                              </p:par>
                              <p:par>
                                <p:cTn id="152" presetID="10" presetClass="entr" presetSubtype="0" fill="hold" nodeType="withEffect" grpId="0">
                                  <p:stCondLst>
                                    <p:cond delay="4600"/>
                                  </p:stCondLst>
                                  <p:childTnLst>
                                    <p:set>
                                      <p:cBhvr>
                                        <p:cTn id="153" dur="1" fill="hold">
                                          <p:stCondLst>
                                            <p:cond delay="0"/>
                                          </p:stCondLst>
                                        </p:cTn>
                                        <p:tgtEl>
                                          <p:spTgt spid="42"/>
                                        </p:tgtEl>
                                        <p:attrNameLst>
                                          <p:attrName>style.visibility</p:attrName>
                                        </p:attrNameLst>
                                      </p:cBhvr>
                                      <p:to>
                                        <p:strVal val="visible"/>
                                      </p:to>
                                    </p:set>
                                    <p:animEffect transition="in" filter="fade">
                                      <p:cBhvr>
                                        <p:cTn id="154" dur="400"/>
                                        <p:tgtEl>
                                          <p:spTgt spid="42"/>
                                        </p:tgtEl>
                                      </p:cBhvr>
                                    </p:animEffect>
                                  </p:childTnLst>
                                </p:cTn>
                              </p:par>
                              <p:par>
                                <p:cTn id="155" presetID="10" presetClass="entr" presetSubtype="0" fill="hold" nodeType="withEffect" grpId="0">
                                  <p:stCondLst>
                                    <p:cond delay="4600"/>
                                  </p:stCondLst>
                                  <p:childTnLst>
                                    <p:set>
                                      <p:cBhvr>
                                        <p:cTn id="156" dur="1" fill="hold">
                                          <p:stCondLst>
                                            <p:cond delay="0"/>
                                          </p:stCondLst>
                                        </p:cTn>
                                        <p:tgtEl>
                                          <p:spTgt spid="43"/>
                                        </p:tgtEl>
                                        <p:attrNameLst>
                                          <p:attrName>style.visibility</p:attrName>
                                        </p:attrNameLst>
                                      </p:cBhvr>
                                      <p:to>
                                        <p:strVal val="visible"/>
                                      </p:to>
                                    </p:set>
                                    <p:animEffect transition="in" filter="fade">
                                      <p:cBhvr>
                                        <p:cTn id="157" dur="400"/>
                                        <p:tgtEl>
                                          <p:spTgt spid="43"/>
                                        </p:tgtEl>
                                      </p:cBhvr>
                                    </p:animEffect>
                                  </p:childTnLst>
                                </p:cTn>
                              </p:par>
                              <p:par>
                                <p:cTn id="158" presetID="10" presetClass="entr" presetSubtype="0" fill="hold" nodeType="withEffect" grpId="0">
                                  <p:stCondLst>
                                    <p:cond delay="4600"/>
                                  </p:stCondLst>
                                  <p:childTnLst>
                                    <p:set>
                                      <p:cBhvr>
                                        <p:cTn id="159" dur="1" fill="hold">
                                          <p:stCondLst>
                                            <p:cond delay="0"/>
                                          </p:stCondLst>
                                        </p:cTn>
                                        <p:tgtEl>
                                          <p:spTgt spid="44"/>
                                        </p:tgtEl>
                                        <p:attrNameLst>
                                          <p:attrName>style.visibility</p:attrName>
                                        </p:attrNameLst>
                                      </p:cBhvr>
                                      <p:to>
                                        <p:strVal val="visible"/>
                                      </p:to>
                                    </p:set>
                                    <p:animEffect transition="in" filter="fade">
                                      <p:cBhvr>
                                        <p:cTn id="160" dur="400"/>
                                        <p:tgtEl>
                                          <p:spTgt spid="44"/>
                                        </p:tgtEl>
                                      </p:cBhvr>
                                    </p:animEffect>
                                  </p:childTnLst>
                                </p:cTn>
                              </p:par>
                              <p:par>
                                <p:cTn id="161" presetID="10" presetClass="entr" presetSubtype="0" fill="hold" nodeType="withEffect" grpId="0">
                                  <p:stCondLst>
                                    <p:cond delay="4600"/>
                                  </p:stCondLst>
                                  <p:childTnLst>
                                    <p:set>
                                      <p:cBhvr>
                                        <p:cTn id="162" dur="1" fill="hold">
                                          <p:stCondLst>
                                            <p:cond delay="0"/>
                                          </p:stCondLst>
                                        </p:cTn>
                                        <p:tgtEl>
                                          <p:spTgt spid="45"/>
                                        </p:tgtEl>
                                        <p:attrNameLst>
                                          <p:attrName>style.visibility</p:attrName>
                                        </p:attrNameLst>
                                      </p:cBhvr>
                                      <p:to>
                                        <p:strVal val="visible"/>
                                      </p:to>
                                    </p:set>
                                    <p:animEffect transition="in" filter="fade">
                                      <p:cBhvr>
                                        <p:cTn id="163" dur="400"/>
                                        <p:tgtEl>
                                          <p:spTgt spid="45"/>
                                        </p:tgtEl>
                                      </p:cBhvr>
                                    </p:animEffect>
                                  </p:childTnLst>
                                </p:cTn>
                              </p:par>
                              <p:par>
                                <p:cTn id="164" presetID="22" presetClass="entr" presetSubtype="4" fill="hold" nodeType="withEffect" grpId="0">
                                  <p:stCondLst>
                                    <p:cond delay="5200"/>
                                  </p:stCondLst>
                                  <p:childTnLst>
                                    <p:set>
                                      <p:cBhvr>
                                        <p:cTn id="165" dur="1" fill="hold">
                                          <p:stCondLst>
                                            <p:cond delay="0"/>
                                          </p:stCondLst>
                                        </p:cTn>
                                        <p:tgtEl>
                                          <p:spTgt spid="50"/>
                                        </p:tgtEl>
                                        <p:attrNameLst>
                                          <p:attrName>style.visibility</p:attrName>
                                        </p:attrNameLst>
                                      </p:cBhvr>
                                      <p:to>
                                        <p:strVal val="visible"/>
                                      </p:to>
                                    </p:set>
                                    <p:animEffect transition="in" filter="wipe(down)">
                                      <p:cBhvr>
                                        <p:cTn id="166" dur="500"/>
                                        <p:tgtEl>
                                          <p:spTgt spid="50"/>
                                        </p:tgtEl>
                                      </p:cBhvr>
                                    </p:animEffect>
                                  </p:childTnLst>
                                </p:cTn>
                              </p:par>
                              <p:par>
                                <p:cTn id="167" presetID="10" presetClass="entr" presetSubtype="0" fill="hold" nodeType="withEffect" grpId="0">
                                  <p:stCondLst>
                                    <p:cond delay="5600"/>
                                  </p:stCondLst>
                                  <p:childTnLst>
                                    <p:set>
                                      <p:cBhvr>
                                        <p:cTn id="168" dur="1" fill="hold">
                                          <p:stCondLst>
                                            <p:cond delay="0"/>
                                          </p:stCondLst>
                                        </p:cTn>
                                        <p:tgtEl>
                                          <p:spTgt spid="46"/>
                                        </p:tgtEl>
                                        <p:attrNameLst>
                                          <p:attrName>style.visibility</p:attrName>
                                        </p:attrNameLst>
                                      </p:cBhvr>
                                      <p:to>
                                        <p:strVal val="visible"/>
                                      </p:to>
                                    </p:set>
                                    <p:animEffect transition="in" filter="fade">
                                      <p:cBhvr>
                                        <p:cTn id="169" dur="500"/>
                                        <p:tgtEl>
                                          <p:spTgt spid="46"/>
                                        </p:tgtEl>
                                      </p:cBhvr>
                                    </p:animEffect>
                                  </p:childTnLst>
                                </p:cTn>
                              </p:par>
                              <p:par>
                                <p:cTn id="170" presetID="10" presetClass="entr" presetSubtype="0" fill="hold" nodeType="withEffect" grpId="0">
                                  <p:stCondLst>
                                    <p:cond delay="5600"/>
                                  </p:stCondLst>
                                  <p:childTnLst>
                                    <p:set>
                                      <p:cBhvr>
                                        <p:cTn id="171" dur="1" fill="hold">
                                          <p:stCondLst>
                                            <p:cond delay="0"/>
                                          </p:stCondLst>
                                        </p:cTn>
                                        <p:tgtEl>
                                          <p:spTgt spid="47"/>
                                        </p:tgtEl>
                                        <p:attrNameLst>
                                          <p:attrName>style.visibility</p:attrName>
                                        </p:attrNameLst>
                                      </p:cBhvr>
                                      <p:to>
                                        <p:strVal val="visible"/>
                                      </p:to>
                                    </p:set>
                                    <p:animEffect transition="in" filter="fade">
                                      <p:cBhvr>
                                        <p:cTn id="172" dur="500"/>
                                        <p:tgtEl>
                                          <p:spTgt spid="47"/>
                                        </p:tgtEl>
                                      </p:cBhvr>
                                    </p:animEffect>
                                  </p:childTnLst>
                                </p:cTn>
                              </p:par>
                              <p:par>
                                <p:cTn id="173" presetID="10" presetClass="entr" presetSubtype="0" fill="hold" nodeType="withEffect" grpId="0">
                                  <p:stCondLst>
                                    <p:cond delay="5600"/>
                                  </p:stCondLst>
                                  <p:childTnLst>
                                    <p:set>
                                      <p:cBhvr>
                                        <p:cTn id="174" dur="1" fill="hold">
                                          <p:stCondLst>
                                            <p:cond delay="0"/>
                                          </p:stCondLst>
                                        </p:cTn>
                                        <p:tgtEl>
                                          <p:spTgt spid="48"/>
                                        </p:tgtEl>
                                        <p:attrNameLst>
                                          <p:attrName>style.visibility</p:attrName>
                                        </p:attrNameLst>
                                      </p:cBhvr>
                                      <p:to>
                                        <p:strVal val="visible"/>
                                      </p:to>
                                    </p:set>
                                    <p:animEffect transition="in" filter="fade">
                                      <p:cBhvr>
                                        <p:cTn id="175" dur="500"/>
                                        <p:tgtEl>
                                          <p:spTgt spid="48"/>
                                        </p:tgtEl>
                                      </p:cBhvr>
                                    </p:animEffect>
                                  </p:childTnLst>
                                </p:cTn>
                              </p:par>
                              <p:par>
                                <p:cTn id="176" presetID="10" presetClass="entr" presetSubtype="0" fill="hold" nodeType="withEffect" grpId="0">
                                  <p:stCondLst>
                                    <p:cond delay="5600"/>
                                  </p:stCondLst>
                                  <p:childTnLst>
                                    <p:set>
                                      <p:cBhvr>
                                        <p:cTn id="177" dur="1" fill="hold">
                                          <p:stCondLst>
                                            <p:cond delay="0"/>
                                          </p:stCondLst>
                                        </p:cTn>
                                        <p:tgtEl>
                                          <p:spTgt spid="49"/>
                                        </p:tgtEl>
                                        <p:attrNameLst>
                                          <p:attrName>style.visibility</p:attrName>
                                        </p:attrNameLst>
                                      </p:cBhvr>
                                      <p:to>
                                        <p:strVal val="visible"/>
                                      </p:to>
                                    </p:set>
                                    <p:animEffect transition="in" filter="fade">
                                      <p:cBhvr>
                                        <p:cTn id="178" dur="500"/>
                                        <p:tgtEl>
                                          <p:spTgt spid="49"/>
                                        </p:tgtEl>
                                      </p:cBhvr>
                                    </p:animEffect>
                                  </p:childTnLst>
                                </p:cTn>
                              </p:par>
                              <p:par>
                                <p:cTn id="179" presetID="1" presetClass="entr" presetSubtype="0" fill="hold" nodeType="withEffect" grpId="0">
                                  <p:stCondLst>
                                    <p:cond delay="2000"/>
                                  </p:stCondLst>
                                  <p:childTnLst>
                                    <p:set>
                                      <p:cBhvr>
                                        <p:cTn id="180" dur="1" fill="hold">
                                          <p:stCondLst>
                                            <p:cond delay="0"/>
                                          </p:stCondLst>
                                        </p:cTn>
                                        <p:tgtEl>
                                          <p:spTgt spid="51"/>
                                        </p:tgtEl>
                                        <p:attrNameLst>
                                          <p:attrName>style.visibility</p:attrName>
                                        </p:attrNameLst>
                                      </p:cBhvr>
                                      <p:to>
                                        <p:strVal val="visible"/>
                                      </p:to>
                                    </p:set>
                                  </p:childTnLst>
                                </p:cTn>
                              </p:par>
                              <p:par>
                                <p:cTn id="181" presetID="0" presetClass="path" presetSubtype="0" fill="hold" nodeType="withEffect" repeatCount="indefinite" grpId="1">
                                  <p:stCondLst>
                                    <p:cond delay="2000"/>
                                  </p:stCondLst>
                                  <p:childTnLst>
                                    <p:animMotion origin="layout" path="M 0 0 L 0.3927 0.0000 E" pathEditMode="relative" rAng="0" ptsTypes="AA">
                                      <p:cBhvr>
                                        <p:cTn id="182" dur="2400" fill="hold"/>
                                        <p:tgtEl>
                                          <p:spTgt spid="51"/>
                                        </p:tgtEl>
                                        <p:attrNameLst>
                                          <p:attrName>ppt_x</p:attrName>
                                          <p:attrName>ppt_y</p:attrName>
                                        </p:attrNameLst>
                                      </p:cBhvr>
                                      <p:rCtr x="19635" y="0"/>
                                    </p:animMotion>
                                  </p:childTnLst>
                                </p:cTn>
                              </p:par>
                              <p:par>
                                <p:cTn id="183" presetID="1" presetClass="entr" presetSubtype="0" fill="hold" nodeType="withEffect" grpId="0">
                                  <p:stCondLst>
                                    <p:cond delay="3400"/>
                                  </p:stCondLst>
                                  <p:childTnLst>
                                    <p:set>
                                      <p:cBhvr>
                                        <p:cTn id="184" dur="1" fill="hold">
                                          <p:stCondLst>
                                            <p:cond delay="0"/>
                                          </p:stCondLst>
                                        </p:cTn>
                                        <p:tgtEl>
                                          <p:spTgt spid="54"/>
                                        </p:tgtEl>
                                        <p:attrNameLst>
                                          <p:attrName>style.visibility</p:attrName>
                                        </p:attrNameLst>
                                      </p:cBhvr>
                                      <p:to>
                                        <p:strVal val="visible"/>
                                      </p:to>
                                    </p:set>
                                  </p:childTnLst>
                                </p:cTn>
                              </p:par>
                              <p:par>
                                <p:cTn id="185" presetID="0" presetClass="path" presetSubtype="0" fill="hold" nodeType="withEffect" repeatCount="indefinite" grpId="1">
                                  <p:stCondLst>
                                    <p:cond delay="3400"/>
                                  </p:stCondLst>
                                  <p:childTnLst>
                                    <p:animMotion origin="layout" path="M 0 0 L 0.3646 0.0000 E" pathEditMode="relative" rAng="0" ptsTypes="AA">
                                      <p:cBhvr>
                                        <p:cTn id="186" dur="2400" fill="hold"/>
                                        <p:tgtEl>
                                          <p:spTgt spid="54"/>
                                        </p:tgtEl>
                                        <p:attrNameLst>
                                          <p:attrName>ppt_x</p:attrName>
                                          <p:attrName>ppt_y</p:attrName>
                                        </p:attrNameLst>
                                      </p:cBhvr>
                                      <p:rCtr x="18229" y="0"/>
                                    </p:animMotion>
                                  </p:childTnLst>
                                </p:cTn>
                              </p:par>
                              <p:par>
                                <p:cTn id="187" presetID="1" presetClass="entr" presetSubtype="0" fill="hold" nodeType="withEffect" grpId="0">
                                  <p:stCondLst>
                                    <p:cond delay="2800"/>
                                  </p:stCondLst>
                                  <p:childTnLst>
                                    <p:set>
                                      <p:cBhvr>
                                        <p:cTn id="188" dur="1" fill="hold">
                                          <p:stCondLst>
                                            <p:cond delay="0"/>
                                          </p:stCondLst>
                                        </p:cTn>
                                        <p:tgtEl>
                                          <p:spTgt spid="52"/>
                                        </p:tgtEl>
                                        <p:attrNameLst>
                                          <p:attrName>style.visibility</p:attrName>
                                        </p:attrNameLst>
                                      </p:cBhvr>
                                      <p:to>
                                        <p:strVal val="visible"/>
                                      </p:to>
                                    </p:set>
                                  </p:childTnLst>
                                </p:cTn>
                              </p:par>
                              <p:par>
                                <p:cTn id="189" presetID="0" presetClass="path" presetSubtype="0" fill="hold" nodeType="withEffect" repeatCount="indefinite" grpId="1">
                                  <p:stCondLst>
                                    <p:cond delay="2800"/>
                                  </p:stCondLst>
                                  <p:childTnLst>
                                    <p:animMotion origin="layout" path="M 0 0 L 0.3927 0.0000 E" pathEditMode="relative" rAng="0" ptsTypes="AA">
                                      <p:cBhvr>
                                        <p:cTn id="190" dur="2400" fill="hold"/>
                                        <p:tgtEl>
                                          <p:spTgt spid="52"/>
                                        </p:tgtEl>
                                        <p:attrNameLst>
                                          <p:attrName>ppt_x</p:attrName>
                                          <p:attrName>ppt_y</p:attrName>
                                        </p:attrNameLst>
                                      </p:cBhvr>
                                      <p:rCtr x="19635" y="0"/>
                                    </p:animMotion>
                                  </p:childTnLst>
                                </p:cTn>
                              </p:par>
                              <p:par>
                                <p:cTn id="191" presetID="1" presetClass="entr" presetSubtype="0" fill="hold" nodeType="withEffect" grpId="0">
                                  <p:stCondLst>
                                    <p:cond delay="4200"/>
                                  </p:stCondLst>
                                  <p:childTnLst>
                                    <p:set>
                                      <p:cBhvr>
                                        <p:cTn id="192" dur="1" fill="hold">
                                          <p:stCondLst>
                                            <p:cond delay="0"/>
                                          </p:stCondLst>
                                        </p:cTn>
                                        <p:tgtEl>
                                          <p:spTgt spid="55"/>
                                        </p:tgtEl>
                                        <p:attrNameLst>
                                          <p:attrName>style.visibility</p:attrName>
                                        </p:attrNameLst>
                                      </p:cBhvr>
                                      <p:to>
                                        <p:strVal val="visible"/>
                                      </p:to>
                                    </p:set>
                                  </p:childTnLst>
                                </p:cTn>
                              </p:par>
                              <p:par>
                                <p:cTn id="193" presetID="0" presetClass="path" presetSubtype="0" fill="hold" nodeType="withEffect" repeatCount="indefinite" grpId="1">
                                  <p:stCondLst>
                                    <p:cond delay="4200"/>
                                  </p:stCondLst>
                                  <p:childTnLst>
                                    <p:animMotion origin="layout" path="M 0 0 L 0.3646 0.0000 E" pathEditMode="relative" rAng="0" ptsTypes="AA">
                                      <p:cBhvr>
                                        <p:cTn id="194" dur="2400" fill="hold"/>
                                        <p:tgtEl>
                                          <p:spTgt spid="55"/>
                                        </p:tgtEl>
                                        <p:attrNameLst>
                                          <p:attrName>ppt_x</p:attrName>
                                          <p:attrName>ppt_y</p:attrName>
                                        </p:attrNameLst>
                                      </p:cBhvr>
                                      <p:rCtr x="18229" y="0"/>
                                    </p:animMotion>
                                  </p:childTnLst>
                                </p:cTn>
                              </p:par>
                              <p:par>
                                <p:cTn id="195" presetID="1" presetClass="entr" presetSubtype="0" fill="hold" nodeType="withEffect" grpId="0">
                                  <p:stCondLst>
                                    <p:cond delay="3600"/>
                                  </p:stCondLst>
                                  <p:childTnLst>
                                    <p:set>
                                      <p:cBhvr>
                                        <p:cTn id="196" dur="1" fill="hold">
                                          <p:stCondLst>
                                            <p:cond delay="0"/>
                                          </p:stCondLst>
                                        </p:cTn>
                                        <p:tgtEl>
                                          <p:spTgt spid="53"/>
                                        </p:tgtEl>
                                        <p:attrNameLst>
                                          <p:attrName>style.visibility</p:attrName>
                                        </p:attrNameLst>
                                      </p:cBhvr>
                                      <p:to>
                                        <p:strVal val="visible"/>
                                      </p:to>
                                    </p:set>
                                  </p:childTnLst>
                                </p:cTn>
                              </p:par>
                              <p:par>
                                <p:cTn id="197" presetID="0" presetClass="path" presetSubtype="0" fill="hold" nodeType="withEffect" repeatCount="indefinite" grpId="1">
                                  <p:stCondLst>
                                    <p:cond delay="3600"/>
                                  </p:stCondLst>
                                  <p:childTnLst>
                                    <p:animMotion origin="layout" path="M 0 0 L 0.3927 0.0000 E" pathEditMode="relative" rAng="0" ptsTypes="AA">
                                      <p:cBhvr>
                                        <p:cTn id="198" dur="2400" fill="hold"/>
                                        <p:tgtEl>
                                          <p:spTgt spid="53"/>
                                        </p:tgtEl>
                                        <p:attrNameLst>
                                          <p:attrName>ppt_x</p:attrName>
                                          <p:attrName>ppt_y</p:attrName>
                                        </p:attrNameLst>
                                      </p:cBhvr>
                                      <p:rCtr x="19635" y="0"/>
                                    </p:animMotion>
                                  </p:childTnLst>
                                </p:cTn>
                              </p:par>
                              <p:par>
                                <p:cTn id="199" presetID="1" presetClass="entr" presetSubtype="0" fill="hold" nodeType="withEffect" grpId="0">
                                  <p:stCondLst>
                                    <p:cond delay="5000"/>
                                  </p:stCondLst>
                                  <p:childTnLst>
                                    <p:set>
                                      <p:cBhvr>
                                        <p:cTn id="200" dur="1" fill="hold">
                                          <p:stCondLst>
                                            <p:cond delay="0"/>
                                          </p:stCondLst>
                                        </p:cTn>
                                        <p:tgtEl>
                                          <p:spTgt spid="56"/>
                                        </p:tgtEl>
                                        <p:attrNameLst>
                                          <p:attrName>style.visibility</p:attrName>
                                        </p:attrNameLst>
                                      </p:cBhvr>
                                      <p:to>
                                        <p:strVal val="visible"/>
                                      </p:to>
                                    </p:set>
                                  </p:childTnLst>
                                </p:cTn>
                              </p:par>
                              <p:par>
                                <p:cTn id="201" presetID="0" presetClass="path" presetSubtype="0" fill="hold" nodeType="withEffect" repeatCount="indefinite" grpId="1">
                                  <p:stCondLst>
                                    <p:cond delay="5000"/>
                                  </p:stCondLst>
                                  <p:childTnLst>
                                    <p:animMotion origin="layout" path="M 0 0 L 0.3646 0.0000 E" pathEditMode="relative" rAng="0" ptsTypes="AA">
                                      <p:cBhvr>
                                        <p:cTn id="202" dur="2400" fill="hold"/>
                                        <p:tgtEl>
                                          <p:spTgt spid="56"/>
                                        </p:tgtEl>
                                        <p:attrNameLst>
                                          <p:attrName>ppt_x</p:attrName>
                                          <p:attrName>ppt_y</p:attrName>
                                        </p:attrNameLst>
                                      </p:cBhvr>
                                      <p:rCtr x="18229" y="0"/>
                                    </p:animMotion>
                                  </p:childTnLst>
                                </p:cTn>
                              </p:par>
                            </p:childTnLst>
                          </p:cTn>
                        </p:par>
                      </p:childTnLst>
                    </p:cTn>
                  </p:par>
                  <p:par>
                    <p:cTn id="203" fill="hold">
                      <p:stCondLst>
                        <p:cond delay="indefinite"/>
                      </p:stCondLst>
                      <p:childTnLst>
                        <p:par>
                          <p:cTn id="204" fill="hold">
                            <p:stCondLst>
                              <p:cond delay="0"/>
                            </p:stCondLst>
                            <p:childTnLst>
                              <p:par>
                                <p:cTn id="205" presetID="42" presetClass="entr" presetSubtype="0" fill="hold" nodeType="clickEffect" grpId="0">
                                  <p:stCondLst>
                                    <p:cond delay="0"/>
                                  </p:stCondLst>
                                  <p:childTnLst>
                                    <p:set>
                                      <p:cBhvr>
                                        <p:cTn id="206" dur="1" fill="hold">
                                          <p:stCondLst>
                                            <p:cond delay="0"/>
                                          </p:stCondLst>
                                        </p:cTn>
                                        <p:tgtEl>
                                          <p:spTgt spid="57"/>
                                        </p:tgtEl>
                                        <p:attrNameLst>
                                          <p:attrName>style.visibility</p:attrName>
                                        </p:attrNameLst>
                                      </p:cBhvr>
                                      <p:to>
                                        <p:strVal val="visible"/>
                                      </p:to>
                                    </p:set>
                                    <p:animEffect transition="in" filter="fade">
                                      <p:cBhvr>
                                        <p:cTn id="207" dur="700"/>
                                        <p:tgtEl>
                                          <p:spTgt spid="57"/>
                                        </p:tgtEl>
                                      </p:cBhvr>
                                    </p:animEffect>
                                    <p:anim calcmode="lin" valueType="num">
                                      <p:cBhvr>
                                        <p:cTn id="208" dur="700" fill="hold"/>
                                        <p:tgtEl>
                                          <p:spTgt spid="57"/>
                                        </p:tgtEl>
                                        <p:attrNameLst>
                                          <p:attrName>ppt_x</p:attrName>
                                        </p:attrNameLst>
                                      </p:cBhvr>
                                      <p:tavLst>
                                        <p:tav tm="0">
                                          <p:val>
                                            <p:strVal val="#ppt_x"/>
                                          </p:val>
                                        </p:tav>
                                        <p:tav tm="100000">
                                          <p:val>
                                            <p:strVal val="#ppt_x"/>
                                          </p:val>
                                        </p:tav>
                                      </p:tavLst>
                                    </p:anim>
                                    <p:anim calcmode="lin" valueType="num">
                                      <p:cBhvr>
                                        <p:cTn id="209" dur="700" fill="hold" decel="100000"/>
                                        <p:tgtEl>
                                          <p:spTgt spid="57"/>
                                        </p:tgtEl>
                                        <p:attrNameLst>
                                          <p:attrName>ppt_y</p:attrName>
                                        </p:attrNameLst>
                                      </p:cBhvr>
                                      <p:tavLst>
                                        <p:tav tm="0">
                                          <p:val>
                                            <p:strVal val="#ppt_y+0.05"/>
                                          </p:val>
                                        </p:tav>
                                        <p:tav tm="100000">
                                          <p:val>
                                            <p:strVal val="#ppt_y"/>
                                          </p:val>
                                        </p:tav>
                                      </p:tavLst>
                                    </p:anim>
                                  </p:childTnLst>
                                </p:cTn>
                              </p:par>
                              <p:par>
                                <p:cTn id="210" presetID="1" presetClass="entr" presetSubtype="0" fill="hold" nodeType="withEffect" grpId="0">
                                  <p:stCondLst>
                                    <p:cond delay="300"/>
                                  </p:stCondLst>
                                  <p:childTnLst>
                                    <p:set>
                                      <p:cBhvr>
                                        <p:cTn id="211" dur="1" fill="hold">
                                          <p:stCondLst>
                                            <p:cond delay="0"/>
                                          </p:stCondLst>
                                        </p:cTn>
                                        <p:tgtEl>
                                          <p:spTgt spid="65"/>
                                        </p:tgtEl>
                                        <p:attrNameLst>
                                          <p:attrName>style.visibility</p:attrName>
                                        </p:attrNameLst>
                                      </p:cBhvr>
                                      <p:to>
                                        <p:strVal val="visible"/>
                                      </p:to>
                                    </p:set>
                                  </p:childTnLst>
                                </p:cTn>
                              </p:par>
                              <p:par>
                                <p:cTn id="212" presetID="0" presetClass="path" presetSubtype="0" fill="hold" nodeType="withEffect" grpId="1">
                                  <p:stCondLst>
                                    <p:cond delay="300"/>
                                  </p:stCondLst>
                                  <p:childTnLst>
                                    <p:animMotion origin="layout" path="M 0 0 L 0.3979 0.0000 E" pathEditMode="relative" rAng="0" ptsTypes="AA">
                                      <p:cBhvr>
                                        <p:cTn id="213" dur="2000" fill="hold"/>
                                        <p:tgtEl>
                                          <p:spTgt spid="65"/>
                                        </p:tgtEl>
                                        <p:attrNameLst>
                                          <p:attrName>ppt_x</p:attrName>
                                          <p:attrName>ppt_y</p:attrName>
                                        </p:attrNameLst>
                                      </p:cBhvr>
                                      <p:rCtr x="19895" y="0"/>
                                    </p:animMotion>
                                  </p:childTnLst>
                                </p:cTn>
                              </p:par>
                              <p:par>
                                <p:cTn id="214" presetID="10" presetClass="exit" presetSubtype="0" fill="hold" nodeType="withEffect" grpId="2">
                                  <p:stCondLst>
                                    <p:cond delay="2300"/>
                                  </p:stCondLst>
                                  <p:childTnLst>
                                    <p:animEffect transition="out" filter="fade">
                                      <p:cBhvr>
                                        <p:cTn id="215" dur="300"/>
                                        <p:tgtEl>
                                          <p:spTgt spid="65"/>
                                        </p:tgtEl>
                                      </p:cBhvr>
                                    </p:animEffect>
                                    <p:set>
                                      <p:cBhvr>
                                        <p:cTn id="216" dur="1" fill="hold">
                                          <p:stCondLst>
                                            <p:cond delay="299"/>
                                          </p:stCondLst>
                                        </p:cTn>
                                        <p:tgtEl>
                                          <p:spTgt spid="65"/>
                                        </p:tgtEl>
                                        <p:attrNameLst>
                                          <p:attrName>style.visibility</p:attrName>
                                        </p:attrNameLst>
                                      </p:cBhvr>
                                      <p:to>
                                        <p:strVal val="hidden"/>
                                      </p:to>
                                    </p:set>
                                  </p:childTnLst>
                                </p:cTn>
                              </p:par>
                              <p:par>
                                <p:cTn id="217" presetID="1" presetClass="entr" presetSubtype="0" fill="hold" nodeType="withEffect" grpId="0">
                                  <p:stCondLst>
                                    <p:cond delay="300"/>
                                  </p:stCondLst>
                                  <p:childTnLst>
                                    <p:set>
                                      <p:cBhvr>
                                        <p:cTn id="218" dur="1" fill="hold">
                                          <p:stCondLst>
                                            <p:cond delay="0"/>
                                          </p:stCondLst>
                                        </p:cTn>
                                        <p:tgtEl>
                                          <p:spTgt spid="66"/>
                                        </p:tgtEl>
                                        <p:attrNameLst>
                                          <p:attrName>style.visibility</p:attrName>
                                        </p:attrNameLst>
                                      </p:cBhvr>
                                      <p:to>
                                        <p:strVal val="visible"/>
                                      </p:to>
                                    </p:set>
                                  </p:childTnLst>
                                </p:cTn>
                              </p:par>
                              <p:par>
                                <p:cTn id="219" presetID="0" presetClass="path" presetSubtype="0" fill="hold" nodeType="withEffect" grpId="1">
                                  <p:stCondLst>
                                    <p:cond delay="300"/>
                                  </p:stCondLst>
                                  <p:childTnLst>
                                    <p:animMotion origin="layout" path="M 0 0 L 0.0000 0.3000 L 0.4521 0.3000 L 0.4521 0.1111 E" pathEditMode="relative" rAng="0" ptsTypes="AAAA">
                                      <p:cBhvr>
                                        <p:cTn id="220" dur="3200" fill="hold"/>
                                        <p:tgtEl>
                                          <p:spTgt spid="66"/>
                                        </p:tgtEl>
                                        <p:attrNameLst>
                                          <p:attrName>ppt_x</p:attrName>
                                          <p:attrName>ppt_y</p:attrName>
                                        </p:attrNameLst>
                                      </p:cBhvr>
                                      <p:rCtr x="0" y="15000"/>
                                    </p:animMotion>
                                  </p:childTnLst>
                                </p:cTn>
                              </p:par>
                              <p:par>
                                <p:cTn id="221" presetID="10" presetClass="exit" presetSubtype="0" fill="hold" nodeType="withEffect" grpId="2">
                                  <p:stCondLst>
                                    <p:cond delay="3500"/>
                                  </p:stCondLst>
                                  <p:childTnLst>
                                    <p:animEffect transition="out" filter="fade">
                                      <p:cBhvr>
                                        <p:cTn id="222" dur="300"/>
                                        <p:tgtEl>
                                          <p:spTgt spid="66"/>
                                        </p:tgtEl>
                                      </p:cBhvr>
                                    </p:animEffect>
                                    <p:set>
                                      <p:cBhvr>
                                        <p:cTn id="223" dur="1" fill="hold">
                                          <p:stCondLst>
                                            <p:cond delay="299"/>
                                          </p:stCondLst>
                                        </p:cTn>
                                        <p:tgtEl>
                                          <p:spTgt spid="66"/>
                                        </p:tgtEl>
                                        <p:attrNameLst>
                                          <p:attrName>style.visibility</p:attrName>
                                        </p:attrNameLst>
                                      </p:cBhvr>
                                      <p:to>
                                        <p:strVal val="hidden"/>
                                      </p:to>
                                    </p:set>
                                  </p:childTnLst>
                                </p:cTn>
                              </p:par>
                              <p:par>
                                <p:cTn id="224" presetID="10" presetClass="entr" presetSubtype="0" fill="hold" nodeType="withEffect" grpId="0">
                                  <p:stCondLst>
                                    <p:cond delay="3400"/>
                                  </p:stCondLst>
                                  <p:childTnLst>
                                    <p:set>
                                      <p:cBhvr>
                                        <p:cTn id="225" dur="1" fill="hold">
                                          <p:stCondLst>
                                            <p:cond delay="0"/>
                                          </p:stCondLst>
                                        </p:cTn>
                                        <p:tgtEl>
                                          <p:spTgt spid="67"/>
                                        </p:tgtEl>
                                        <p:attrNameLst>
                                          <p:attrName>style.visibility</p:attrName>
                                        </p:attrNameLst>
                                      </p:cBhvr>
                                      <p:to>
                                        <p:strVal val="visible"/>
                                      </p:to>
                                    </p:set>
                                    <p:animEffect transition="in" filter="fade">
                                      <p:cBhvr>
                                        <p:cTn id="226" dur="300"/>
                                        <p:tgtEl>
                                          <p:spTgt spid="67"/>
                                        </p:tgtEl>
                                      </p:cBhvr>
                                    </p:animEffect>
                                  </p:childTnLst>
                                </p:cTn>
                              </p:par>
                              <p:par>
                                <p:cTn id="227" presetID="10" presetClass="exit" presetSubtype="0" fill="hold" nodeType="withEffect" grpId="1">
                                  <p:stCondLst>
                                    <p:cond delay="4300"/>
                                  </p:stCondLst>
                                  <p:childTnLst>
                                    <p:animEffect transition="out" filter="fade">
                                      <p:cBhvr>
                                        <p:cTn id="228" dur="700"/>
                                        <p:tgtEl>
                                          <p:spTgt spid="67"/>
                                        </p:tgtEl>
                                      </p:cBhvr>
                                    </p:animEffect>
                                    <p:set>
                                      <p:cBhvr>
                                        <p:cTn id="229" dur="1" fill="hold">
                                          <p:stCondLst>
                                            <p:cond delay="699"/>
                                          </p:stCondLst>
                                        </p:cTn>
                                        <p:tgtEl>
                                          <p:spTgt spid="67"/>
                                        </p:tgtEl>
                                        <p:attrNameLst>
                                          <p:attrName>style.visibility</p:attrName>
                                        </p:attrNameLst>
                                      </p:cBhvr>
                                      <p:to>
                                        <p:strVal val="hidden"/>
                                      </p:to>
                                    </p:set>
                                  </p:childTnLst>
                                </p:cTn>
                              </p:par>
                              <p:par>
                                <p:cTn id="230" presetID="42" presetClass="entr" presetSubtype="0" fill="hold" nodeType="withEffect" grpId="0">
                                  <p:stCondLst>
                                    <p:cond delay="4600"/>
                                  </p:stCondLst>
                                  <p:childTnLst>
                                    <p:set>
                                      <p:cBhvr>
                                        <p:cTn id="231" dur="1" fill="hold">
                                          <p:stCondLst>
                                            <p:cond delay="0"/>
                                          </p:stCondLst>
                                        </p:cTn>
                                        <p:tgtEl>
                                          <p:spTgt spid="62"/>
                                        </p:tgtEl>
                                        <p:attrNameLst>
                                          <p:attrName>style.visibility</p:attrName>
                                        </p:attrNameLst>
                                      </p:cBhvr>
                                      <p:to>
                                        <p:strVal val="visible"/>
                                      </p:to>
                                    </p:set>
                                    <p:animEffect transition="in" filter="fade">
                                      <p:cBhvr>
                                        <p:cTn id="232" dur="600"/>
                                        <p:tgtEl>
                                          <p:spTgt spid="62"/>
                                        </p:tgtEl>
                                      </p:cBhvr>
                                    </p:animEffect>
                                    <p:anim calcmode="lin" valueType="num">
                                      <p:cBhvr>
                                        <p:cTn id="233" dur="600" fill="hold"/>
                                        <p:tgtEl>
                                          <p:spTgt spid="62"/>
                                        </p:tgtEl>
                                        <p:attrNameLst>
                                          <p:attrName>ppt_x</p:attrName>
                                        </p:attrNameLst>
                                      </p:cBhvr>
                                      <p:tavLst>
                                        <p:tav tm="0">
                                          <p:val>
                                            <p:strVal val="#ppt_x"/>
                                          </p:val>
                                        </p:tav>
                                        <p:tav tm="100000">
                                          <p:val>
                                            <p:strVal val="#ppt_x"/>
                                          </p:val>
                                        </p:tav>
                                      </p:tavLst>
                                    </p:anim>
                                    <p:anim calcmode="lin" valueType="num">
                                      <p:cBhvr>
                                        <p:cTn id="234" dur="600" fill="hold" decel="100000"/>
                                        <p:tgtEl>
                                          <p:spTgt spid="62"/>
                                        </p:tgtEl>
                                        <p:attrNameLst>
                                          <p:attrName>ppt_y</p:attrName>
                                        </p:attrNameLst>
                                      </p:cBhvr>
                                      <p:tavLst>
                                        <p:tav tm="0">
                                          <p:val>
                                            <p:strVal val="#ppt_y+0.05"/>
                                          </p:val>
                                        </p:tav>
                                        <p:tav tm="100000">
                                          <p:val>
                                            <p:strVal val="#ppt_y"/>
                                          </p:val>
                                        </p:tav>
                                      </p:tavLst>
                                    </p:anim>
                                  </p:childTnLst>
                                </p:cTn>
                              </p:par>
                              <p:par>
                                <p:cTn id="235" presetID="10" presetClass="entr" presetSubtype="0" fill="hold" nodeType="withEffect" grpId="0">
                                  <p:stCondLst>
                                    <p:cond delay="4700"/>
                                  </p:stCondLst>
                                  <p:childTnLst>
                                    <p:set>
                                      <p:cBhvr>
                                        <p:cTn id="236" dur="1" fill="hold">
                                          <p:stCondLst>
                                            <p:cond delay="0"/>
                                          </p:stCondLst>
                                        </p:cTn>
                                        <p:tgtEl>
                                          <p:spTgt spid="63"/>
                                        </p:tgtEl>
                                        <p:attrNameLst>
                                          <p:attrName>style.visibility</p:attrName>
                                        </p:attrNameLst>
                                      </p:cBhvr>
                                      <p:to>
                                        <p:strVal val="visible"/>
                                      </p:to>
                                    </p:set>
                                    <p:animEffect transition="in" filter="fade">
                                      <p:cBhvr>
                                        <p:cTn id="237" dur="400"/>
                                        <p:tgtEl>
                                          <p:spTgt spid="63"/>
                                        </p:tgtEl>
                                      </p:cBhvr>
                                    </p:animEffect>
                                  </p:childTnLst>
                                </p:cTn>
                              </p:par>
                              <p:par>
                                <p:cTn id="238" presetID="10" presetClass="exit" presetSubtype="0" fill="hold" nodeType="withEffect" grpId="1">
                                  <p:stCondLst>
                                    <p:cond delay="8200"/>
                                  </p:stCondLst>
                                  <p:childTnLst>
                                    <p:animEffect transition="out" filter="fade">
                                      <p:cBhvr>
                                        <p:cTn id="239" dur="800"/>
                                        <p:tgtEl>
                                          <p:spTgt spid="63"/>
                                        </p:tgtEl>
                                      </p:cBhvr>
                                    </p:animEffect>
                                    <p:set>
                                      <p:cBhvr>
                                        <p:cTn id="240" dur="1" fill="hold">
                                          <p:stCondLst>
                                            <p:cond delay="799"/>
                                          </p:stCondLst>
                                        </p:cTn>
                                        <p:tgtEl>
                                          <p:spTgt spid="63"/>
                                        </p:tgtEl>
                                        <p:attrNameLst>
                                          <p:attrName>style.visibility</p:attrName>
                                        </p:attrNameLst>
                                      </p:cBhvr>
                                      <p:to>
                                        <p:strVal val="hidden"/>
                                      </p:to>
                                    </p:set>
                                  </p:childTnLst>
                                </p:cTn>
                              </p:par>
                              <p:par>
                                <p:cTn id="241" presetID="42" presetClass="entr" presetSubtype="0" fill="hold" nodeType="withEffect" grpId="0">
                                  <p:stCondLst>
                                    <p:cond delay="9000"/>
                                  </p:stCondLst>
                                  <p:childTnLst>
                                    <p:set>
                                      <p:cBhvr>
                                        <p:cTn id="242" dur="1" fill="hold">
                                          <p:stCondLst>
                                            <p:cond delay="0"/>
                                          </p:stCondLst>
                                        </p:cTn>
                                        <p:tgtEl>
                                          <p:spTgt spid="64"/>
                                        </p:tgtEl>
                                        <p:attrNameLst>
                                          <p:attrName>style.visibility</p:attrName>
                                        </p:attrNameLst>
                                      </p:cBhvr>
                                      <p:to>
                                        <p:strVal val="visible"/>
                                      </p:to>
                                    </p:set>
                                    <p:animEffect transition="in" filter="fade">
                                      <p:cBhvr>
                                        <p:cTn id="243" dur="700"/>
                                        <p:tgtEl>
                                          <p:spTgt spid="64"/>
                                        </p:tgtEl>
                                      </p:cBhvr>
                                    </p:animEffect>
                                    <p:anim calcmode="lin" valueType="num">
                                      <p:cBhvr>
                                        <p:cTn id="244" dur="700" fill="hold"/>
                                        <p:tgtEl>
                                          <p:spTgt spid="64"/>
                                        </p:tgtEl>
                                        <p:attrNameLst>
                                          <p:attrName>ppt_x</p:attrName>
                                        </p:attrNameLst>
                                      </p:cBhvr>
                                      <p:tavLst>
                                        <p:tav tm="0">
                                          <p:val>
                                            <p:strVal val="#ppt_x"/>
                                          </p:val>
                                        </p:tav>
                                        <p:tav tm="100000">
                                          <p:val>
                                            <p:strVal val="#ppt_x"/>
                                          </p:val>
                                        </p:tav>
                                      </p:tavLst>
                                    </p:anim>
                                    <p:anim calcmode="lin" valueType="num">
                                      <p:cBhvr>
                                        <p:cTn id="245" dur="700" fill="hold" decel="100000"/>
                                        <p:tgtEl>
                                          <p:spTgt spid="64"/>
                                        </p:tgtEl>
                                        <p:attrNameLst>
                                          <p:attrName>ppt_y</p:attrName>
                                        </p:attrNameLst>
                                      </p:cBhvr>
                                      <p:tavLst>
                                        <p:tav tm="0">
                                          <p:val>
                                            <p:strVal val="#ppt_y+0.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animBg="1"/>
      <p:bldP spid="22" grpId="0" animBg="1"/>
      <p:bldP spid="23" grpId="0" animBg="1"/>
      <p:bldP spid="25" grpId="0" animBg="1"/>
      <p:bldP spid="26" grpId="0" animBg="1"/>
      <p:bldP spid="27" grpId="0" animBg="1"/>
      <p:bldP spid="29" grpId="0" animBg="1"/>
      <p:bldP spid="30" grpId="0" animBg="1"/>
      <p:bldP spid="35" grpId="0" animBg="1"/>
      <p:bldP spid="36" grpId="0" animBg="1"/>
      <p:bldP spid="37" grpId="0" animBg="1"/>
      <p:bldP spid="38" grpId="0" animBg="1"/>
      <p:bldP spid="41" grpId="0" animBg="1"/>
      <p:bldP spid="43" grpId="0" animBg="1"/>
      <p:bldP spid="44" grpId="0" animBg="1"/>
      <p:bldP spid="48" grpId="0" animBg="1"/>
      <p:bldP spid="49" grpId="0" animBg="1"/>
      <p:bldP spid="57" grpId="0" animBg="1"/>
      <p:bldP spid="62" grpId="0" animBg="1"/>
      <p:bldP spid="64" grpId="0" animBg="1"/>
      <p:bldP spid="93"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38" name="holo_idle">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7"/>
          <a:stretch>
            <a:fillRect/>
          </a:stretch>
        </p:blipFill>
        <p:spPr>
          <a:xfrm>
            <a:off x="5715000" y="0"/>
            <a:ext cx="6477000" cy="6858000"/>
          </a:xfrm>
          <a:prstGeom prst="rect">
            <a:avLst/>
          </a:prstGeom>
        </p:spPr>
      </p:pic>
      <p:sp>
        <p:nvSpPr>
          <p:cNvPr id="39" name="grad"/>
          <p:cNvSpPr/>
          <p:nvPr/>
        </p:nvSpPr>
        <p:spPr>
          <a:xfrm>
            <a:off x="5461000" y="0"/>
            <a:ext cx="2032000" cy="6858000"/>
          </a:xfrm>
          <a:prstGeom prst="rect">
            <a:avLst/>
          </a:prstGeom>
          <a:gradFill rotWithShape="1">
            <a:gsLst>
              <a:gs pos="0">
                <a:srgbClr val="070B14"/>
              </a:gs>
              <a:gs pos="35000">
                <a:srgbClr val="070B14">
                  <a:alpha val="85000"/>
                </a:srgbClr>
              </a:gs>
              <a:gs pos="100000">
                <a:srgbClr val="070B14">
                  <a:alpha val="0"/>
                </a:srgbClr>
              </a:gs>
            </a:gsLst>
            <a:lin ang="0" scaled="0"/>
          </a:gradFill>
          <a:ln>
            <a:noFill/>
          </a:ln>
          <a:effectLst/>
        </p:spPr>
        <p:txBody>
          <a:bodyPr rtlCol="0" anchor="ctr"/>
          <a:lstStyle/>
          <a:p>
            <a:pPr algn="ctr"/>
            <a:endParaRPr/>
          </a:p>
        </p:txBody>
      </p:sp>
      <p:sp>
        <p:nvSpPr>
          <p:cNvPr id="43" name="word"/>
          <p:cNvSpPr txBox="1"/>
          <p:nvPr/>
        </p:nvSpPr>
        <p:spPr>
          <a:xfrm>
            <a:off x="609600" y="1574800"/>
            <a:ext cx="5207000" cy="863600"/>
          </a:xfrm>
          <a:prstGeom prst="rect">
            <a:avLst/>
          </a:prstGeom>
          <a:noFill/>
        </p:spPr>
        <p:txBody>
          <a:bodyPr wrap="none" lIns="0" tIns="0" rIns="0" bIns="0" rtlCol="0" anchor="t">
            <a:noAutofit/>
          </a:bodyPr>
          <a:lstStyle/>
          <a:p>
            <a:pPr algn="l">
              <a:lnSpc>
                <a:spcPts val="5600"/>
              </a:lnSpc>
              <a:spcBef>
                <a:spcPts val="0"/>
              </a:spcBef>
              <a:spcAft>
                <a:spcPts val="0"/>
              </a:spcAft>
              <a:buNone/>
            </a:pPr>
            <a:r>
              <a:rPr lang="en-US" sz="5600" b="0" i="0" dirty="0">
                <a:solidFill>
                  <a:srgbClr val="FFFFFF"/>
                </a:solidFill>
                <a:latin typeface="Segoe UI Semibold"/>
                <a:cs typeface="Segoe UI Semibold"/>
              </a:rPr>
              <a:t>Cognitive</a:t>
            </a:r>
            <a:endParaRPr lang="en-US" sz="5600" dirty="0"/>
          </a:p>
        </p:txBody>
      </p:sp>
      <p:sp>
        <p:nvSpPr>
          <p:cNvPr id="44" name="def_src"/>
          <p:cNvSpPr txBox="1"/>
          <p:nvPr/>
        </p:nvSpPr>
        <p:spPr>
          <a:xfrm>
            <a:off x="609600" y="2489200"/>
            <a:ext cx="5207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after Zheng, Lu &amp; Kiritsis, Int. J. Production Research, 2022</a:t>
            </a:r>
            <a:endParaRPr lang="en-US" sz="1200" dirty="0"/>
          </a:p>
        </p:txBody>
      </p:sp>
      <p:sp>
        <p:nvSpPr>
          <p:cNvPr id="45" name="v1"/>
          <p:cNvSpPr txBox="1"/>
          <p:nvPr/>
        </p:nvSpPr>
        <p:spPr>
          <a:xfrm>
            <a:off x="939800" y="2857500"/>
            <a:ext cx="17145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Perceives</a:t>
            </a:r>
            <a:endParaRPr lang="en-US" sz="1600" dirty="0"/>
          </a:p>
        </p:txBody>
      </p:sp>
      <p:sp>
        <p:nvSpPr>
          <p:cNvPr id="46" name="v2"/>
          <p:cNvSpPr txBox="1"/>
          <p:nvPr/>
        </p:nvSpPr>
        <p:spPr>
          <a:xfrm>
            <a:off x="939800" y="3276600"/>
            <a:ext cx="17145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Remembers</a:t>
            </a:r>
            <a:endParaRPr lang="en-US" sz="1600" dirty="0"/>
          </a:p>
        </p:txBody>
      </p:sp>
      <p:sp>
        <p:nvSpPr>
          <p:cNvPr id="47" name="v3"/>
          <p:cNvSpPr txBox="1"/>
          <p:nvPr/>
        </p:nvSpPr>
        <p:spPr>
          <a:xfrm>
            <a:off x="939800" y="3695700"/>
            <a:ext cx="17145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Reasons</a:t>
            </a:r>
            <a:endParaRPr lang="en-US" sz="1600" dirty="0"/>
          </a:p>
        </p:txBody>
      </p:sp>
      <p:sp>
        <p:nvSpPr>
          <p:cNvPr id="48" name="v4"/>
          <p:cNvSpPr txBox="1"/>
          <p:nvPr/>
        </p:nvSpPr>
        <p:spPr>
          <a:xfrm>
            <a:off x="939800" y="4114800"/>
            <a:ext cx="17145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Learns</a:t>
            </a:r>
            <a:endParaRPr lang="en-US" sz="1600" dirty="0"/>
          </a:p>
        </p:txBody>
      </p:sp>
      <p:sp>
        <p:nvSpPr>
          <p:cNvPr id="49" name="g1"/>
          <p:cNvSpPr/>
          <p:nvPr/>
        </p:nvSpPr>
        <p:spPr>
          <a:xfrm>
            <a:off x="608416" y="2876550"/>
            <a:ext cx="230969" cy="266700"/>
          </a:xfrm>
          <a:custGeom>
            <a:avLst/>
            <a:gdLst/>
            <a:ahLst/>
            <a:cxnLst/>
            <a:rect l="0" t="0" r="r" b="b"/>
            <a:pathLst>
              <a:path w="230969" h="266700">
                <a:moveTo>
                  <a:pt x="115484" y="0"/>
                </a:moveTo>
                <a:lnTo>
                  <a:pt x="230969" y="66675"/>
                </a:lnTo>
                <a:lnTo>
                  <a:pt x="230969" y="200025"/>
                </a:lnTo>
                <a:lnTo>
                  <a:pt x="115484" y="266700"/>
                </a:lnTo>
                <a:lnTo>
                  <a:pt x="0" y="200025"/>
                </a:lnTo>
                <a:lnTo>
                  <a:pt x="0" y="66675"/>
                </a:lnTo>
                <a:close/>
              </a:path>
            </a:pathLst>
          </a:custGeom>
          <a:solidFill>
            <a:srgbClr val="5CCBF0"/>
          </a:solidFill>
          <a:ln>
            <a:noFill/>
          </a:ln>
          <a:effectLst/>
        </p:spPr>
        <p:txBody>
          <a:bodyPr rtlCol="0" anchor="ctr"/>
          <a:lstStyle/>
          <a:p>
            <a:pPr algn="ctr"/>
            <a:endParaRPr/>
          </a:p>
        </p:txBody>
      </p:sp>
      <p:sp>
        <p:nvSpPr>
          <p:cNvPr id="50" name="g2"/>
          <p:cNvSpPr/>
          <p:nvPr/>
        </p:nvSpPr>
        <p:spPr>
          <a:xfrm>
            <a:off x="608416" y="3295650"/>
            <a:ext cx="230969" cy="266700"/>
          </a:xfrm>
          <a:custGeom>
            <a:avLst/>
            <a:gdLst/>
            <a:ahLst/>
            <a:cxnLst/>
            <a:rect l="0" t="0" r="r" b="b"/>
            <a:pathLst>
              <a:path w="230969" h="266700">
                <a:moveTo>
                  <a:pt x="115484" y="0"/>
                </a:moveTo>
                <a:lnTo>
                  <a:pt x="230969" y="66675"/>
                </a:lnTo>
                <a:lnTo>
                  <a:pt x="230969" y="200025"/>
                </a:lnTo>
                <a:lnTo>
                  <a:pt x="115484" y="266700"/>
                </a:lnTo>
                <a:lnTo>
                  <a:pt x="0" y="200025"/>
                </a:lnTo>
                <a:lnTo>
                  <a:pt x="0" y="66675"/>
                </a:lnTo>
                <a:close/>
              </a:path>
            </a:pathLst>
          </a:custGeom>
          <a:solidFill>
            <a:srgbClr val="5CCBF0"/>
          </a:solidFill>
          <a:ln>
            <a:noFill/>
          </a:ln>
          <a:effectLst/>
        </p:spPr>
        <p:txBody>
          <a:bodyPr rtlCol="0" anchor="ctr"/>
          <a:lstStyle/>
          <a:p>
            <a:pPr algn="ctr"/>
            <a:endParaRPr/>
          </a:p>
        </p:txBody>
      </p:sp>
      <p:sp>
        <p:nvSpPr>
          <p:cNvPr id="51" name="g3"/>
          <p:cNvSpPr/>
          <p:nvPr/>
        </p:nvSpPr>
        <p:spPr>
          <a:xfrm>
            <a:off x="608416" y="3714750"/>
            <a:ext cx="230969" cy="266700"/>
          </a:xfrm>
          <a:custGeom>
            <a:avLst/>
            <a:gdLst/>
            <a:ahLst/>
            <a:cxnLst/>
            <a:rect l="0" t="0" r="r" b="b"/>
            <a:pathLst>
              <a:path w="230969" h="266700" fill="none">
                <a:moveTo>
                  <a:pt x="115484" y="0"/>
                </a:moveTo>
                <a:lnTo>
                  <a:pt x="230969" y="66675"/>
                </a:lnTo>
                <a:lnTo>
                  <a:pt x="230969" y="200025"/>
                </a:lnTo>
                <a:lnTo>
                  <a:pt x="115484" y="266700"/>
                </a:lnTo>
                <a:lnTo>
                  <a:pt x="0" y="200025"/>
                </a:lnTo>
                <a:lnTo>
                  <a:pt x="0" y="66675"/>
                </a:lnTo>
                <a:close/>
              </a:path>
              <a:path w="230969" h="266700" stroke="0">
                <a:moveTo>
                  <a:pt x="0" y="133350"/>
                </a:moveTo>
                <a:lnTo>
                  <a:pt x="230969" y="133350"/>
                </a:lnTo>
                <a:lnTo>
                  <a:pt x="230969" y="200025"/>
                </a:lnTo>
                <a:lnTo>
                  <a:pt x="115484" y="266700"/>
                </a:lnTo>
                <a:lnTo>
                  <a:pt x="0" y="200025"/>
                </a:lnTo>
                <a:close/>
              </a:path>
            </a:pathLst>
          </a:custGeom>
          <a:solidFill>
            <a:srgbClr val="5CCBF0"/>
          </a:solidFill>
          <a:ln w="19050" cap="rnd">
            <a:solidFill>
              <a:srgbClr val="5CCBF0"/>
            </a:solidFill>
            <a:round/>
          </a:ln>
          <a:effectLst/>
        </p:spPr>
        <p:txBody>
          <a:bodyPr rtlCol="0" anchor="ctr"/>
          <a:lstStyle/>
          <a:p>
            <a:pPr algn="ctr"/>
            <a:endParaRPr/>
          </a:p>
        </p:txBody>
      </p:sp>
      <p:sp>
        <p:nvSpPr>
          <p:cNvPr id="52" name="g4"/>
          <p:cNvSpPr/>
          <p:nvPr/>
        </p:nvSpPr>
        <p:spPr>
          <a:xfrm>
            <a:off x="608416" y="4133850"/>
            <a:ext cx="230969" cy="266700"/>
          </a:xfrm>
          <a:custGeom>
            <a:avLst/>
            <a:gdLst/>
            <a:ahLst/>
            <a:cxnLst/>
            <a:rect l="0" t="0" r="r" b="b"/>
            <a:pathLst>
              <a:path w="230969" h="266700" fill="none">
                <a:moveTo>
                  <a:pt x="115484" y="0"/>
                </a:moveTo>
                <a:lnTo>
                  <a:pt x="230969" y="66675"/>
                </a:lnTo>
                <a:lnTo>
                  <a:pt x="230969" y="200025"/>
                </a:lnTo>
                <a:lnTo>
                  <a:pt x="115484" y="266700"/>
                </a:lnTo>
                <a:lnTo>
                  <a:pt x="0" y="200025"/>
                </a:lnTo>
                <a:lnTo>
                  <a:pt x="0" y="66675"/>
                </a:lnTo>
                <a:close/>
              </a:path>
              <a:path w="230969" h="266700" stroke="0">
                <a:moveTo>
                  <a:pt x="0" y="133350"/>
                </a:moveTo>
                <a:lnTo>
                  <a:pt x="230969" y="133350"/>
                </a:lnTo>
                <a:lnTo>
                  <a:pt x="230969" y="200025"/>
                </a:lnTo>
                <a:lnTo>
                  <a:pt x="115484" y="266700"/>
                </a:lnTo>
                <a:lnTo>
                  <a:pt x="0" y="200025"/>
                </a:lnTo>
                <a:close/>
              </a:path>
            </a:pathLst>
          </a:custGeom>
          <a:solidFill>
            <a:srgbClr val="5CCBF0"/>
          </a:solidFill>
          <a:ln w="19050" cap="rnd">
            <a:solidFill>
              <a:srgbClr val="5CCBF0"/>
            </a:solidFill>
            <a:round/>
          </a:ln>
          <a:effectLst/>
        </p:spPr>
        <p:txBody>
          <a:bodyPr rtlCol="0" anchor="ctr"/>
          <a:lstStyle/>
          <a:p>
            <a:pPr algn="ctr"/>
            <a:endParaRPr/>
          </a:p>
        </p:txBody>
      </p:sp>
      <p:sp>
        <p:nvSpPr>
          <p:cNvPr id="53" name="e1"/>
          <p:cNvSpPr txBox="1"/>
          <p:nvPr/>
        </p:nvSpPr>
        <p:spPr>
          <a:xfrm>
            <a:off x="2286000" y="2882900"/>
            <a:ext cx="35306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the shadow</a:t>
            </a:r>
            <a:endParaRPr lang="en-US" sz="1400" dirty="0"/>
          </a:p>
        </p:txBody>
      </p:sp>
      <p:sp>
        <p:nvSpPr>
          <p:cNvPr id="54" name="e2"/>
          <p:cNvSpPr txBox="1"/>
          <p:nvPr/>
        </p:nvSpPr>
        <p:spPr>
          <a:xfrm>
            <a:off x="2286000" y="3302000"/>
            <a:ext cx="35306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data lake · document assistant</a:t>
            </a:r>
            <a:endParaRPr lang="en-US" sz="1400" dirty="0"/>
          </a:p>
        </p:txBody>
      </p:sp>
      <p:sp>
        <p:nvSpPr>
          <p:cNvPr id="55" name="e3"/>
          <p:cNvSpPr txBox="1"/>
          <p:nvPr/>
        </p:nvSpPr>
        <p:spPr>
          <a:xfrm>
            <a:off x="2286000" y="3721100"/>
            <a:ext cx="35306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an AI agent testing pointing fits</a:t>
            </a:r>
            <a:endParaRPr lang="en-US" sz="1400" dirty="0"/>
          </a:p>
        </p:txBody>
      </p:sp>
      <p:sp>
        <p:nvSpPr>
          <p:cNvPr id="56" name="e4"/>
          <p:cNvSpPr txBox="1"/>
          <p:nvPr/>
        </p:nvSpPr>
        <p:spPr>
          <a:xfrm>
            <a:off x="2286000" y="4140200"/>
            <a:ext cx="35306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an azimuth anomaly detector</a:t>
            </a:r>
            <a:endParaRPr lang="en-US" sz="1400" dirty="0"/>
          </a:p>
        </p:txBody>
      </p:sp>
      <p:sp>
        <p:nvSpPr>
          <p:cNvPr id="57" name="target_pill"/>
          <p:cNvSpPr/>
          <p:nvPr/>
        </p:nvSpPr>
        <p:spPr>
          <a:xfrm>
            <a:off x="609600" y="4635500"/>
            <a:ext cx="295275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58" name="target_glyph"/>
          <p:cNvSpPr/>
          <p:nvPr/>
        </p:nvSpPr>
        <p:spPr>
          <a:xfrm>
            <a:off x="711200" y="46863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59" name="target_txt"/>
          <p:cNvSpPr txBox="1"/>
          <p:nvPr/>
        </p:nvSpPr>
        <p:spPr>
          <a:xfrm>
            <a:off x="965200" y="4635500"/>
            <a:ext cx="252095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all four in one shared twin</a:t>
            </a:r>
            <a:endParaRPr lang="en-US" sz="1200" dirty="0"/>
          </a:p>
        </p:txBody>
      </p:sp>
      <p:pic>
        <p:nvPicPr>
          <p:cNvPr id="63" name="explode">
            <a:hlinkClick r:id="" action="ppaction://media"/>
          </p:cNvPr>
          <p:cNvPicPr>
            <a:picLocks noChangeAspect="1"/>
          </p:cNvPicPr>
          <p:nvPr>
            <a:videoFile r:link="rId9"/>
            <p:extLst>
              <p:ext uri="{DAA4B4D4-6D71-4841-9C94-3DE7FCFB9230}">
                <p14:media xmlns:p14="http://schemas.microsoft.com/office/powerpoint/2010/main" r:embed="rId8"/>
              </p:ext>
            </p:extLst>
          </p:nvPr>
        </p:nvPicPr>
        <p:blipFill>
          <a:blip r:embed="rId10"/>
          <a:stretch>
            <a:fillRect/>
          </a:stretch>
        </p:blipFill>
        <p:spPr>
          <a:xfrm>
            <a:off x="0" y="0"/>
            <a:ext cx="12192000" cy="6858000"/>
          </a:xfrm>
          <a:prstGeom prst="rect">
            <a:avLst/>
          </a:prstGeom>
        </p:spPr>
      </p:pic>
      <p:pic>
        <p:nvPicPr>
          <p:cNvPr id="64" name="exploded" descr="f5_R06_last_halo.png"/>
          <p:cNvPicPr>
            <a:picLocks noChangeAspect="1"/>
          </p:cNvPicPr>
          <p:nvPr/>
        </p:nvPicPr>
        <p:blipFill>
          <a:blip r:embed="rId11"/>
          <a:stretch>
            <a:fillRect/>
          </a:stretch>
        </p:blipFill>
        <p:spPr>
          <a:xfrm>
            <a:off x="0" y="0"/>
            <a:ext cx="12192000" cy="6858000"/>
          </a:xfrm>
          <a:prstGeom prst="rect">
            <a:avLst/>
          </a:prstGeom>
        </p:spPr>
      </p:pic>
      <p:sp>
        <p:nvSpPr>
          <p:cNvPr id="65" name="pz_shade"/>
          <p:cNvSpPr/>
          <p:nvPr/>
        </p:nvSpPr>
        <p:spPr>
          <a:xfrm>
            <a:off x="0" y="4826000"/>
            <a:ext cx="12192000" cy="2032000"/>
          </a:xfrm>
          <a:prstGeom prst="rect">
            <a:avLst/>
          </a:prstGeom>
          <a:gradFill rotWithShape="1">
            <a:gsLst>
              <a:gs pos="0">
                <a:srgbClr val="070B14">
                  <a:alpha val="0"/>
                </a:srgbClr>
              </a:gs>
              <a:gs pos="45000">
                <a:srgbClr val="070B14">
                  <a:alpha val="85000"/>
                </a:srgbClr>
              </a:gs>
              <a:gs pos="100000">
                <a:srgbClr val="070B14">
                  <a:alpha val="95000"/>
                </a:srgbClr>
              </a:gs>
            </a:gsLst>
            <a:lin ang="5400000" scaled="0"/>
          </a:gradFill>
          <a:ln>
            <a:noFill/>
          </a:ln>
          <a:effectLst/>
        </p:spPr>
        <p:txBody>
          <a:bodyPr rtlCol="0" anchor="ctr"/>
          <a:lstStyle/>
          <a:p>
            <a:pPr algn="ctr"/>
          </a:p>
        </p:txBody>
      </p:sp>
      <p:sp>
        <p:nvSpPr>
          <p:cNvPr id="66" name="pz_line"/>
          <p:cNvSpPr txBox="1"/>
          <p:nvPr/>
        </p:nvSpPr>
        <p:spPr>
          <a:xfrm>
            <a:off x="609600" y="5372100"/>
            <a:ext cx="8255000" cy="762000"/>
          </a:xfrm>
          <a:prstGeom prst="rect">
            <a:avLst/>
          </a:prstGeom>
          <a:noFill/>
        </p:spPr>
        <p:txBody>
          <a:bodyPr wrap="none" lIns="0" tIns="0" rIns="0" bIns="0" anchor="t" rtlCol="0">
            <a:noAutofit/>
          </a:bodyPr>
          <a:lstStyle/>
          <a:p>
            <a:pPr algn="l">
              <a:lnSpc>
                <a:spcPts val="3100"/>
              </a:lnSpc>
              <a:spcBef>
                <a:spcPts val="0"/>
              </a:spcBef>
              <a:spcAft>
                <a:spcPts val="0"/>
              </a:spcAft>
              <a:buNone/>
            </a:pPr>
            <a:r>
              <a:rPr lang="en-US" sz="2600" b="0" i="0" dirty="0">
                <a:solidFill>
                  <a:srgbClr val="FFFFFF"/>
                </a:solidFill>
                <a:latin typeface="Segoe UI Semibold"/>
                <a:cs typeface="Segoe UI Semibold"/>
              </a:rPr>
              <a:t>One mastodon,</a:t>
            </a:r>
            <a:endParaRPr lang="en-US" sz="2600" dirty="0"/>
          </a:p>
          <a:p>
            <a:pPr algn="l">
              <a:lnSpc>
                <a:spcPts val="3100"/>
              </a:lnSpc>
              <a:spcBef>
                <a:spcPts val="0"/>
              </a:spcBef>
              <a:spcAft>
                <a:spcPts val="0"/>
              </a:spcAft>
              <a:buNone/>
            </a:pPr>
            <a:r>
              <a:rPr lang="en-US" sz="2600" b="0" i="0" dirty="0">
                <a:solidFill>
                  <a:srgbClr val="FFFFFF"/>
                </a:solidFill>
                <a:latin typeface="Segoe UI Semibold"/>
                <a:cs typeface="Segoe UI Semibold"/>
              </a:rPr>
              <a:t>or puzzle pieces?</a:t>
            </a:r>
            <a:endParaRPr lang="en-US" sz="2600" dirty="0"/>
          </a:p>
        </p:txBody>
      </p:sp>
      <p:sp>
        <p:nvSpPr>
          <p:cNvPr id="67" name="pz_sub"/>
          <p:cNvSpPr txBox="1"/>
          <p:nvPr/>
        </p:nvSpPr>
        <p:spPr>
          <a:xfrm>
            <a:off x="609600" y="6261100"/>
            <a:ext cx="8255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a:cs typeface="Segoe UI"/>
              </a:rPr>
              <a:t>Puzzle pieces: small twins, one question each. Like microservices.</a:t>
            </a:r>
            <a:endParaRPr lang="en-US" sz="1400" dirty="0"/>
          </a:p>
        </p:txBody>
      </p:sp>
      <p:sp>
        <p:nvSpPr>
          <p:cNvPr id="68" name="pz_c1"/>
          <p:cNvSpPr/>
          <p:nvPr/>
        </p:nvSpPr>
        <p:spPr>
          <a:xfrm>
            <a:off x="9017000" y="1905000"/>
            <a:ext cx="2565400" cy="584200"/>
          </a:xfrm>
          <a:prstGeom prst="roundRect">
            <a:avLst>
              <a:gd name="adj" fmla="val 13043"/>
            </a:avLst>
          </a:prstGeom>
          <a:solidFill>
            <a:srgbClr val="0E1726">
              <a:alpha val="88000"/>
            </a:srgbClr>
          </a:solidFill>
          <a:ln w="9525" cap="rnd">
            <a:solidFill>
              <a:srgbClr val="F2B134"/>
            </a:solidFill>
            <a:custDash>
              <a:ds d="400000" sp="333333"/>
            </a:custDash>
            <a:round/>
          </a:ln>
          <a:effectLst/>
        </p:spPr>
        <p:txBody>
          <a:bodyPr rtlCol="0" anchor="ctr"/>
          <a:lstStyle/>
          <a:p>
            <a:pPr algn="ctr"/>
          </a:p>
        </p:txBody>
      </p:sp>
      <p:sp>
        <p:nvSpPr>
          <p:cNvPr id="69" name="pz_t1"/>
          <p:cNvSpPr txBox="1"/>
          <p:nvPr/>
        </p:nvSpPr>
        <p:spPr>
          <a:xfrm>
            <a:off x="9169400" y="1981200"/>
            <a:ext cx="2286000" cy="2286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FFFFF"/>
                </a:solidFill>
                <a:latin typeface="Segoe UI Semibold"/>
                <a:cs typeface="Segoe UI Semibold"/>
              </a:rPr>
              <a:t>Primary mirror</a:t>
            </a:r>
            <a:endParaRPr lang="en-US" sz="1400" dirty="0"/>
          </a:p>
        </p:txBody>
      </p:sp>
      <p:sp>
        <p:nvSpPr>
          <p:cNvPr id="70" name="pz_q1"/>
          <p:cNvSpPr txBox="1"/>
          <p:nvPr/>
        </p:nvSpPr>
        <p:spPr>
          <a:xfrm>
            <a:off x="9169400" y="2222500"/>
            <a:ext cx="228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why does a segment drift?</a:t>
            </a:r>
            <a:endParaRPr lang="en-US" sz="1200" dirty="0"/>
          </a:p>
        </p:txBody>
      </p:sp>
      <p:sp>
        <p:nvSpPr>
          <p:cNvPr id="71" name="pz_c2"/>
          <p:cNvSpPr/>
          <p:nvPr/>
        </p:nvSpPr>
        <p:spPr>
          <a:xfrm>
            <a:off x="9017000" y="2590800"/>
            <a:ext cx="2565400" cy="584200"/>
          </a:xfrm>
          <a:prstGeom prst="roundRect">
            <a:avLst>
              <a:gd name="adj" fmla="val 13043"/>
            </a:avLst>
          </a:prstGeom>
          <a:solidFill>
            <a:srgbClr val="0E1726">
              <a:alpha val="88000"/>
            </a:srgbClr>
          </a:solidFill>
          <a:ln w="9525" cap="rnd">
            <a:solidFill>
              <a:srgbClr val="5CCBF0"/>
            </a:solidFill>
            <a:round/>
          </a:ln>
          <a:effectLst/>
        </p:spPr>
        <p:txBody>
          <a:bodyPr rtlCol="0" anchor="ctr"/>
          <a:lstStyle/>
          <a:p>
            <a:pPr algn="ctr"/>
          </a:p>
        </p:txBody>
      </p:sp>
      <p:sp>
        <p:nvSpPr>
          <p:cNvPr id="72" name="pz_t2"/>
          <p:cNvSpPr txBox="1"/>
          <p:nvPr/>
        </p:nvSpPr>
        <p:spPr>
          <a:xfrm>
            <a:off x="9169400" y="2667000"/>
            <a:ext cx="2286000" cy="2286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FFFFF"/>
                </a:solidFill>
                <a:latin typeface="Segoe UI Semibold"/>
                <a:cs typeface="Segoe UI Semibold"/>
              </a:rPr>
              <a:t>Axes</a:t>
            </a:r>
            <a:endParaRPr lang="en-US" sz="1400" dirty="0"/>
          </a:p>
        </p:txBody>
      </p:sp>
      <p:sp>
        <p:nvSpPr>
          <p:cNvPr id="73" name="pz_q2"/>
          <p:cNvSpPr txBox="1"/>
          <p:nvPr/>
        </p:nvSpPr>
        <p:spPr>
          <a:xfrm>
            <a:off x="9169400" y="2908300"/>
            <a:ext cx="228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demand → response</a:t>
            </a:r>
            <a:endParaRPr lang="en-US" sz="1200" dirty="0"/>
          </a:p>
        </p:txBody>
      </p:sp>
      <p:sp>
        <p:nvSpPr>
          <p:cNvPr id="74" name="pz_g2"/>
          <p:cNvSpPr/>
          <p:nvPr/>
        </p:nvSpPr>
        <p:spPr>
          <a:xfrm>
            <a:off x="11339460" y="2679700"/>
            <a:ext cx="142981" cy="165100"/>
          </a:xfrm>
          <a:custGeom>
            <a:avLst/>
            <a:gdLst/>
            <a:ahLst/>
            <a:cxnLst/>
            <a:rect l="0" t="0" r="r" b="b"/>
            <a:pathLst>
              <a:path w="142981" h="165100">
                <a:moveTo>
                  <a:pt x="71490" y="0"/>
                </a:moveTo>
                <a:lnTo>
                  <a:pt x="142981" y="41275"/>
                </a:lnTo>
                <a:lnTo>
                  <a:pt x="142981" y="123825"/>
                </a:lnTo>
                <a:lnTo>
                  <a:pt x="71490" y="165100"/>
                </a:lnTo>
                <a:lnTo>
                  <a:pt x="0" y="123825"/>
                </a:lnTo>
                <a:lnTo>
                  <a:pt x="0" y="41275"/>
                </a:lnTo>
                <a:close/>
              </a:path>
            </a:pathLst>
          </a:custGeom>
          <a:solidFill>
            <a:srgbClr val="5CCBF0"/>
          </a:solidFill>
          <a:ln>
            <a:noFill/>
          </a:ln>
          <a:effectLst/>
        </p:spPr>
        <p:txBody>
          <a:bodyPr rtlCol="0" anchor="ctr"/>
          <a:lstStyle/>
          <a:p>
            <a:pPr algn="ctr"/>
          </a:p>
        </p:txBody>
      </p:sp>
      <p:sp>
        <p:nvSpPr>
          <p:cNvPr id="75" name="pz_c3"/>
          <p:cNvSpPr/>
          <p:nvPr/>
        </p:nvSpPr>
        <p:spPr>
          <a:xfrm>
            <a:off x="9017000" y="3276600"/>
            <a:ext cx="2565400" cy="584200"/>
          </a:xfrm>
          <a:prstGeom prst="roundRect">
            <a:avLst>
              <a:gd name="adj" fmla="val 13043"/>
            </a:avLst>
          </a:prstGeom>
          <a:solidFill>
            <a:srgbClr val="0E1726">
              <a:alpha val="88000"/>
            </a:srgbClr>
          </a:solidFill>
          <a:ln w="9525" cap="rnd">
            <a:solidFill>
              <a:srgbClr val="5CCBF0"/>
            </a:solidFill>
            <a:round/>
          </a:ln>
          <a:effectLst/>
        </p:spPr>
        <p:txBody>
          <a:bodyPr rtlCol="0" anchor="ctr"/>
          <a:lstStyle/>
          <a:p>
            <a:pPr algn="ctr"/>
          </a:p>
        </p:txBody>
      </p:sp>
      <p:sp>
        <p:nvSpPr>
          <p:cNvPr id="76" name="pz_t3"/>
          <p:cNvSpPr txBox="1"/>
          <p:nvPr/>
        </p:nvSpPr>
        <p:spPr>
          <a:xfrm>
            <a:off x="9169400" y="3352800"/>
            <a:ext cx="2286000" cy="2286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FFFFF"/>
                </a:solidFill>
                <a:latin typeface="Segoe UI Semibold"/>
                <a:cs typeface="Segoe UI Semibold"/>
              </a:rPr>
              <a:t>Structure</a:t>
            </a:r>
            <a:endParaRPr lang="en-US" sz="1400" dirty="0"/>
          </a:p>
        </p:txBody>
      </p:sp>
      <p:sp>
        <p:nvSpPr>
          <p:cNvPr id="77" name="pz_q3"/>
          <p:cNvSpPr txBox="1"/>
          <p:nvPr/>
        </p:nvSpPr>
        <p:spPr>
          <a:xfrm>
            <a:off x="9169400" y="3594100"/>
            <a:ext cx="228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how it bends</a:t>
            </a:r>
            <a:endParaRPr lang="en-US" sz="1200" dirty="0"/>
          </a:p>
        </p:txBody>
      </p:sp>
      <p:sp>
        <p:nvSpPr>
          <p:cNvPr id="78" name="pz_g3"/>
          <p:cNvSpPr/>
          <p:nvPr/>
        </p:nvSpPr>
        <p:spPr>
          <a:xfrm>
            <a:off x="11339460" y="3365500"/>
            <a:ext cx="142981" cy="165100"/>
          </a:xfrm>
          <a:custGeom>
            <a:avLst/>
            <a:gdLst/>
            <a:ahLst/>
            <a:cxnLst/>
            <a:rect l="0" t="0" r="r" b="b"/>
            <a:pathLst>
              <a:path w="142981" h="165100">
                <a:moveTo>
                  <a:pt x="71490" y="0"/>
                </a:moveTo>
                <a:lnTo>
                  <a:pt x="142981" y="41275"/>
                </a:lnTo>
                <a:lnTo>
                  <a:pt x="142981" y="123825"/>
                </a:lnTo>
                <a:lnTo>
                  <a:pt x="71490" y="165100"/>
                </a:lnTo>
                <a:lnTo>
                  <a:pt x="0" y="123825"/>
                </a:lnTo>
                <a:lnTo>
                  <a:pt x="0" y="41275"/>
                </a:lnTo>
                <a:close/>
              </a:path>
            </a:pathLst>
          </a:custGeom>
          <a:solidFill>
            <a:srgbClr val="5CCBF0"/>
          </a:solidFill>
          <a:ln>
            <a:noFill/>
          </a:ln>
          <a:effectLst/>
        </p:spPr>
        <p:txBody>
          <a:bodyPr rtlCol="0" anchor="ctr"/>
          <a:lstStyle/>
          <a:p>
            <a:pPr algn="ctr"/>
          </a:p>
        </p:txBody>
      </p:sp>
      <p:sp>
        <p:nvSpPr>
          <p:cNvPr id="79" name="pz_c4"/>
          <p:cNvSpPr/>
          <p:nvPr/>
        </p:nvSpPr>
        <p:spPr>
          <a:xfrm>
            <a:off x="9017000" y="3962400"/>
            <a:ext cx="2565400" cy="584200"/>
          </a:xfrm>
          <a:prstGeom prst="roundRect">
            <a:avLst>
              <a:gd name="adj" fmla="val 13043"/>
            </a:avLst>
          </a:prstGeom>
          <a:solidFill>
            <a:srgbClr val="0E1726">
              <a:alpha val="88000"/>
            </a:srgbClr>
          </a:solidFill>
          <a:ln w="9525" cap="rnd">
            <a:solidFill>
              <a:srgbClr val="F2B134"/>
            </a:solidFill>
            <a:custDash>
              <a:ds d="400000" sp="333333"/>
            </a:custDash>
            <a:round/>
          </a:ln>
          <a:effectLst/>
        </p:spPr>
        <p:txBody>
          <a:bodyPr rtlCol="0" anchor="ctr"/>
          <a:lstStyle/>
          <a:p>
            <a:pPr algn="ctr"/>
          </a:p>
        </p:txBody>
      </p:sp>
      <p:sp>
        <p:nvSpPr>
          <p:cNvPr id="80" name="pz_t4"/>
          <p:cNvSpPr txBox="1"/>
          <p:nvPr/>
        </p:nvSpPr>
        <p:spPr>
          <a:xfrm>
            <a:off x="9169400" y="4038600"/>
            <a:ext cx="2286000" cy="2286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FFFFF"/>
                </a:solidFill>
                <a:latin typeface="Segoe UI Semibold"/>
                <a:cs typeface="Segoe UI Semibold"/>
              </a:rPr>
              <a:t>Cabinets</a:t>
            </a:r>
            <a:endParaRPr lang="en-US" sz="1400" dirty="0"/>
          </a:p>
        </p:txBody>
      </p:sp>
      <p:sp>
        <p:nvSpPr>
          <p:cNvPr id="81" name="pz_q4"/>
          <p:cNvSpPr txBox="1"/>
          <p:nvPr/>
        </p:nvSpPr>
        <p:spPr>
          <a:xfrm>
            <a:off x="9169400" y="4279900"/>
            <a:ext cx="228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thermal behaviour</a:t>
            </a:r>
            <a:endParaRPr lang="en-US" sz="1200" dirty="0"/>
          </a:p>
        </p:txBody>
      </p:sp>
      <p:sp>
        <p:nvSpPr>
          <p:cNvPr id="82" name="pz_key"/>
          <p:cNvSpPr txBox="1"/>
          <p:nvPr/>
        </p:nvSpPr>
        <p:spPr>
          <a:xfrm>
            <a:off x="9017000" y="4673600"/>
            <a:ext cx="2565400" cy="406400"/>
          </a:xfrm>
          <a:prstGeom prst="rect">
            <a:avLst/>
          </a:prstGeom>
          <a:noFill/>
        </p:spPr>
        <p:txBody>
          <a:bodyPr wrap="none" lIns="0" tIns="0" rIns="0" bIns="0" anchor="t" rtlCol="0">
            <a:noAutofit/>
          </a:bodyPr>
          <a:lstStyle/>
          <a:p>
            <a:pPr algn="l">
              <a:lnSpc>
                <a:spcPts val="1550"/>
              </a:lnSpc>
              <a:spcBef>
                <a:spcPts val="0"/>
              </a:spcBef>
              <a:spcAft>
                <a:spcPts val="0"/>
              </a:spcAft>
              <a:buNone/>
            </a:pPr>
            <a:r>
              <a:rPr lang="en-US" sz="1200" b="0" i="0" dirty="0">
                <a:solidFill>
                  <a:srgbClr val="8FA3B8"/>
                </a:solidFill>
                <a:latin typeface="Segoe UI"/>
                <a:cs typeface="Segoe UI"/>
              </a:rPr>
              <a:t>solid: runs today</a:t>
            </a:r>
            <a:endParaRPr lang="en-US" sz="1200" dirty="0"/>
          </a:p>
          <a:p>
            <a:pPr algn="l">
              <a:lnSpc>
                <a:spcPts val="1550"/>
              </a:lnSpc>
              <a:spcBef>
                <a:spcPts val="0"/>
              </a:spcBef>
              <a:spcAft>
                <a:spcPts val="0"/>
              </a:spcAft>
              <a:buNone/>
            </a:pPr>
            <a:r>
              <a:rPr lang="en-US" sz="1200" b="0" i="0" dirty="0">
                <a:solidFill>
                  <a:srgbClr val="8FA3B8"/>
                </a:solidFill>
                <a:latin typeface="Segoe UI"/>
                <a:cs typeface="Segoe UI"/>
              </a:rPr>
              <a:t>dashed: design scope</a:t>
            </a:r>
            <a:endParaRPr lang="en-US" sz="1200" dirty="0"/>
          </a:p>
        </p:txBody>
      </p:sp>
      <p:sp>
        <p:nvSpPr>
          <p:cNvPr id="83" name="pz_lead"/>
          <p:cNvSpPr/>
          <p:nvPr/>
        </p:nvSpPr>
        <p:spPr>
          <a:xfrm>
            <a:off x="8572500" y="2197100"/>
            <a:ext cx="444500" cy="1454150"/>
          </a:xfrm>
          <a:custGeom>
            <a:avLst/>
            <a:gdLst/>
            <a:ahLst/>
            <a:cxnLst/>
            <a:rect l="0" t="0" r="r" b="b"/>
            <a:pathLst>
              <a:path w="444500" h="1454150" fill="none">
                <a:moveTo>
                  <a:pt x="0" y="1454150"/>
                </a:moveTo>
                <a:lnTo>
                  <a:pt x="266700" y="0"/>
                </a:lnTo>
                <a:lnTo>
                  <a:pt x="444500" y="0"/>
                </a:lnTo>
              </a:path>
            </a:pathLst>
          </a:custGeom>
          <a:noFill/>
          <a:ln w="12700" cap="rnd">
            <a:solidFill>
              <a:srgbClr val="F2B134">
                <a:alpha val="90000"/>
              </a:srgbClr>
            </a:solidFill>
            <a:round/>
          </a:ln>
          <a:effectLst/>
        </p:spPr>
        <p:txBody>
          <a:bodyPr rtlCol="0" anchor="ctr"/>
          <a:lstStyle/>
          <a:p>
            <a:pPr algn="ctr"/>
          </a:p>
        </p:txBody>
      </p:sp>
      <p:sp>
        <p:nvSpPr>
          <p:cNvPr id="40" name="!!status_pill"/>
          <p:cNvSpPr/>
          <p:nvPr/>
        </p:nvSpPr>
        <p:spPr>
          <a:xfrm>
            <a:off x="9004598" y="203200"/>
            <a:ext cx="257780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41" name="!!status_glyph"/>
          <p:cNvSpPr/>
          <p:nvPr/>
        </p:nvSpPr>
        <p:spPr>
          <a:xfrm>
            <a:off x="9106198"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42" name="!!status_txt"/>
          <p:cNvSpPr txBox="1"/>
          <p:nvPr/>
        </p:nvSpPr>
        <p:spPr>
          <a:xfrm>
            <a:off x="9360198" y="203200"/>
            <a:ext cx="214600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pieces in testing</a:t>
            </a:r>
            <a:endParaRPr lang="en-US" sz="1200" dirty="0"/>
          </a:p>
        </p:txBody>
      </p:sp>
      <p:sp>
        <p:nvSpPr>
          <p:cNvPr id="60" name="status2_pill"/>
          <p:cNvSpPr/>
          <p:nvPr/>
        </p:nvSpPr>
        <p:spPr>
          <a:xfrm>
            <a:off x="8047534" y="203200"/>
            <a:ext cx="3534866"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61" name="status2_glyph"/>
          <p:cNvSpPr/>
          <p:nvPr/>
        </p:nvSpPr>
        <p:spPr>
          <a:xfrm>
            <a:off x="8149134"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62" name="status2_txt"/>
          <p:cNvSpPr txBox="1"/>
          <p:nvPr/>
        </p:nvSpPr>
        <p:spPr>
          <a:xfrm>
            <a:off x="8403134" y="203200"/>
            <a:ext cx="3103066"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subsystem twins, one question each</a:t>
            </a:r>
            <a:endParaRPr lang="en-US" sz="1200" dirty="0"/>
          </a:p>
        </p:txBody>
      </p:sp>
      <p:sp>
        <p:nvSpPr>
          <p:cNvPr id="84"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85" name="!!tl_done"/>
          <p:cNvSpPr/>
          <p:nvPr/>
        </p:nvSpPr>
        <p:spPr>
          <a:xfrm>
            <a:off x="609600" y="457200"/>
            <a:ext cx="952892" cy="3175"/>
          </a:xfrm>
          <a:custGeom>
            <a:avLst/>
            <a:gdLst/>
            <a:ahLst/>
            <a:cxnLst/>
            <a:rect l="0" t="0" r="r" b="b"/>
            <a:pathLst>
              <a:path w="952892" h="3175" fill="none">
                <a:moveTo>
                  <a:pt x="0" y="0"/>
                </a:moveTo>
                <a:lnTo>
                  <a:pt x="952892" y="0"/>
                </a:lnTo>
              </a:path>
            </a:pathLst>
          </a:custGeom>
          <a:noFill/>
          <a:ln w="38100" cap="flat">
            <a:solidFill>
              <a:srgbClr val="5CCBF0"/>
            </a:solidFill>
            <a:round/>
          </a:ln>
          <a:effectLst/>
        </p:spPr>
        <p:txBody>
          <a:bodyPr rtlCol="0" anchor="ctr"/>
          <a:lstStyle/>
          <a:p>
            <a:pPr algn="ctr"/>
          </a:p>
        </p:txBody>
      </p:sp>
      <p:sp>
        <p:nvSpPr>
          <p:cNvPr id="86" name="!!tl_step"/>
          <p:cNvSpPr/>
          <p:nvPr/>
        </p:nvSpPr>
        <p:spPr>
          <a:xfrm>
            <a:off x="1562492" y="457200"/>
            <a:ext cx="450458" cy="3175"/>
          </a:xfrm>
          <a:custGeom>
            <a:avLst/>
            <a:gdLst/>
            <a:ahLst/>
            <a:cxnLst/>
            <a:rect l="0" t="0" r="r" b="b"/>
            <a:pathLst>
              <a:path w="450458" h="3175" fill="none">
                <a:moveTo>
                  <a:pt x="0" y="0"/>
                </a:moveTo>
                <a:lnTo>
                  <a:pt x="450458" y="0"/>
                </a:lnTo>
              </a:path>
            </a:pathLst>
          </a:custGeom>
          <a:noFill/>
          <a:ln w="38100" cap="flat">
            <a:solidFill>
              <a:srgbClr val="5CCBF0"/>
            </a:solidFill>
            <a:round/>
          </a:ln>
          <a:effectLst/>
        </p:spPr>
        <p:txBody>
          <a:bodyPr rtlCol="0" anchor="ctr"/>
          <a:lstStyle/>
          <a:p>
            <a:pPr algn="ctr"/>
          </a:p>
        </p:txBody>
      </p:sp>
      <p:sp>
        <p:nvSpPr>
          <p:cNvPr id="87" name="tl_now_S08"/>
          <p:cNvSpPr/>
          <p:nvPr/>
        </p:nvSpPr>
        <p:spPr>
          <a:xfrm>
            <a:off x="2012950" y="457200"/>
            <a:ext cx="250598" cy="3175"/>
          </a:xfrm>
          <a:custGeom>
            <a:avLst/>
            <a:gdLst/>
            <a:ahLst/>
            <a:cxnLst/>
            <a:rect l="0" t="0" r="r" b="b"/>
            <a:pathLst>
              <a:path w="250598" h="3175" fill="none">
                <a:moveTo>
                  <a:pt x="0" y="0"/>
                </a:moveTo>
                <a:lnTo>
                  <a:pt x="25059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88"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9"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90"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91"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2"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3" name="!!tl_c03_m"/>
          <p:cNvSpPr/>
          <p:nvPr/>
        </p:nvSpPr>
        <p:spPr>
          <a:xfrm>
            <a:off x="198120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94" name="!!tl_c04_m"/>
          <p:cNvSpPr/>
          <p:nvPr/>
        </p:nvSpPr>
        <p:spPr>
          <a:xfrm>
            <a:off x="223179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5" name="!!tl_c05_m"/>
          <p:cNvSpPr/>
          <p:nvPr/>
        </p:nvSpPr>
        <p:spPr>
          <a:xfrm>
            <a:off x="275179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6"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7"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8"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9"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0"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1"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2" name="tl_run_S08"/>
          <p:cNvSpPr/>
          <p:nvPr/>
        </p:nvSpPr>
        <p:spPr>
          <a:xfrm>
            <a:off x="196215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03" name="tl_dot_S08"/>
          <p:cNvSpPr/>
          <p:nvPr/>
        </p:nvSpPr>
        <p:spPr>
          <a:xfrm>
            <a:off x="2212748"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04"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105"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106"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107" name="tl_lit2_S08"/>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EXPLAIN</a:t>
            </a:r>
            <a:endParaRPr lang="en-US" sz="1300" dirty="0"/>
          </a:p>
        </p:txBody>
      </p:sp>
      <p:sp>
        <p:nvSpPr>
          <p:cNvPr id="108"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109"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110" name="!!tl_ch_lbl"/>
          <p:cNvSpPr txBox="1"/>
          <p:nvPr/>
        </p:nvSpPr>
        <p:spPr>
          <a:xfrm>
            <a:off x="6350000" y="165100"/>
            <a:ext cx="768648"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cognitive</a:t>
            </a:r>
            <a:endParaRPr lang="en-US" sz="1200" dirty="0"/>
          </a:p>
        </p:txBody>
      </p:sp>
      <p:sp>
        <p:nvSpPr>
          <p:cNvPr id="2" name="card_bg"/>
          <p:cNvSpPr/>
          <p:nvPr/>
        </p:nvSpPr>
        <p:spPr>
          <a:xfrm>
            <a:off x="0" y="0"/>
            <a:ext cx="12192000" cy="6858000"/>
          </a:xfrm>
          <a:prstGeom prst="rect">
            <a:avLst/>
          </a:prstGeom>
          <a:solidFill>
            <a:srgbClr val="070B14"/>
          </a:solidFill>
          <a:ln>
            <a:noFill/>
          </a:ln>
          <a:effectLst/>
        </p:spPr>
        <p:txBody>
          <a:bodyPr rtlCol="0" anchor="ctr"/>
          <a:lstStyle/>
          <a:p>
            <a:pPr algn="ctr"/>
          </a:p>
        </p:txBody>
      </p:sp>
      <p:pic>
        <p:nvPicPr>
          <p:cNvPr id="3" name="card_orbit">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
        <p:nvSpPr>
          <p:cNvPr id="4" name="card_part"/>
          <p:cNvSpPr txBox="1"/>
          <p:nvPr/>
        </p:nvSpPr>
        <p:spPr>
          <a:xfrm>
            <a:off x="609600" y="1498600"/>
            <a:ext cx="76200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210">
                <a:solidFill>
                  <a:srgbClr val="8FA3B8"/>
                </a:solidFill>
                <a:latin typeface="Segoe UI Semibold"/>
                <a:cs typeface="Segoe UI Semibold"/>
              </a:rPr>
              <a:t>PART TWO</a:t>
            </a:r>
            <a:endParaRPr lang="en-US" sz="1500" dirty="0"/>
          </a:p>
        </p:txBody>
      </p:sp>
      <p:sp>
        <p:nvSpPr>
          <p:cNvPr id="5" name="card_verb"/>
          <p:cNvSpPr txBox="1"/>
          <p:nvPr/>
        </p:nvSpPr>
        <p:spPr>
          <a:xfrm>
            <a:off x="571500" y="1752600"/>
            <a:ext cx="11049000" cy="1397000"/>
          </a:xfrm>
          <a:prstGeom prst="rect">
            <a:avLst/>
          </a:prstGeom>
          <a:noFill/>
        </p:spPr>
        <p:txBody>
          <a:bodyPr wrap="none" lIns="0" tIns="0" rIns="0" bIns="0" anchor="t" rtlCol="0">
            <a:noAutofit/>
          </a:bodyPr>
          <a:lstStyle/>
          <a:p>
            <a:pPr algn="l">
              <a:lnSpc>
                <a:spcPts val="10500"/>
              </a:lnSpc>
              <a:spcBef>
                <a:spcPts val="0"/>
              </a:spcBef>
              <a:spcAft>
                <a:spcPts val="0"/>
              </a:spcAft>
              <a:buNone/>
            </a:pPr>
            <a:r>
              <a:rPr lang="en-US" sz="8800" b="0" i="0" dirty="0" cap="all" spc="264">
                <a:solidFill>
                  <a:srgbClr val="FFFFFF"/>
                </a:solidFill>
                <a:latin typeface="Segoe UI Semibold"/>
                <a:cs typeface="Segoe UI Semibold"/>
              </a:rPr>
              <a:t>EXPLAIN</a:t>
            </a:r>
            <a:endParaRPr lang="en-US" sz="8800" dirty="0"/>
          </a:p>
        </p:txBody>
      </p:sp>
      <p:sp>
        <p:nvSpPr>
          <p:cNvPr id="6" name="card_q"/>
          <p:cNvSpPr txBox="1"/>
          <p:nvPr/>
        </p:nvSpPr>
        <p:spPr>
          <a:xfrm>
            <a:off x="609600" y="3225800"/>
            <a:ext cx="10972800" cy="444500"/>
          </a:xfrm>
          <a:prstGeom prst="rect">
            <a:avLst/>
          </a:prstGeom>
          <a:noFill/>
        </p:spPr>
        <p:txBody>
          <a:bodyPr wrap="none" lIns="0" tIns="0" rIns="0" bIns="0" anchor="t" rtlCol="0">
            <a:noAutofit/>
          </a:bodyPr>
          <a:lstStyle/>
          <a:p>
            <a:pPr algn="l">
              <a:lnSpc>
                <a:spcPts val="3250"/>
              </a:lnSpc>
              <a:spcBef>
                <a:spcPts val="0"/>
              </a:spcBef>
              <a:spcAft>
                <a:spcPts val="0"/>
              </a:spcAft>
              <a:buNone/>
            </a:pPr>
            <a:r>
              <a:rPr lang="en-US" sz="2700" b="0" i="0" dirty="0">
                <a:solidFill>
                  <a:srgbClr val="EDEFF2"/>
                </a:solidFill>
                <a:latin typeface="Segoe UI"/>
                <a:cs typeface="Segoe UI"/>
              </a:rPr>
              <a:t>Why is it happening?</a:t>
            </a:r>
            <a:endParaRPr lang="en-US" sz="2700" dirty="0"/>
          </a:p>
        </p:txBody>
      </p:sp>
      <p:sp>
        <p:nvSpPr>
          <p:cNvPr id="7" name="card_phrase"/>
          <p:cNvSpPr txBox="1"/>
          <p:nvPr/>
        </p:nvSpPr>
        <p:spPr>
          <a:xfrm>
            <a:off x="609600" y="3771900"/>
            <a:ext cx="10972800" cy="2794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150">
                <a:solidFill>
                  <a:srgbClr val="5CCBF0"/>
                </a:solidFill>
                <a:latin typeface="Segoe UI Semibold"/>
                <a:cs typeface="Segoe UI Semibold"/>
              </a:rPr>
              <a:t>Where we are · what we are working on</a:t>
            </a:r>
            <a:endParaRPr lang="en-US" sz="1500" dirty="0"/>
          </a:p>
        </p:txBody>
      </p:sp>
      <p:sp>
        <p:nvSpPr>
          <p:cNvPr id="8" name="card_track"/>
          <p:cNvSpPr/>
          <p:nvPr/>
        </p:nvSpPr>
        <p:spPr>
          <a:xfrm>
            <a:off x="609600" y="5080000"/>
            <a:ext cx="10972800" cy="3175"/>
          </a:xfrm>
          <a:custGeom>
            <a:avLst/>
            <a:gdLst/>
            <a:ahLst/>
            <a:cxnLst/>
            <a:rect l="0" t="0" r="r" b="b"/>
            <a:pathLst>
              <a:path w="10972800" h="3175" fill="none">
                <a:moveTo>
                  <a:pt x="0" y="0"/>
                </a:moveTo>
                <a:lnTo>
                  <a:pt x="10972800" y="0"/>
                </a:lnTo>
              </a:path>
            </a:pathLst>
          </a:custGeom>
          <a:noFill/>
          <a:ln w="38100" cap="rnd">
            <a:solidFill>
              <a:srgbClr val="8FA3B8">
                <a:alpha val="50000"/>
              </a:srgbClr>
            </a:solidFill>
            <a:round/>
          </a:ln>
          <a:effectLst/>
        </p:spPr>
        <p:txBody>
          <a:bodyPr rtlCol="0" anchor="ctr"/>
          <a:lstStyle/>
          <a:p>
            <a:pPr algn="ctr"/>
          </a:p>
        </p:txBody>
      </p:sp>
      <p:sp>
        <p:nvSpPr>
          <p:cNvPr id="9" name="card_done"/>
          <p:cNvSpPr/>
          <p:nvPr/>
        </p:nvSpPr>
        <p:spPr>
          <a:xfrm>
            <a:off x="609600" y="5080000"/>
            <a:ext cx="2743200" cy="3175"/>
          </a:xfrm>
          <a:custGeom>
            <a:avLst/>
            <a:gdLst/>
            <a:ahLst/>
            <a:cxnLst/>
            <a:rect l="0" t="0" r="r" b="b"/>
            <a:pathLst>
              <a:path w="2743200" h="3175" fill="none">
                <a:moveTo>
                  <a:pt x="0" y="0"/>
                </a:moveTo>
                <a:lnTo>
                  <a:pt x="2743200" y="0"/>
                </a:lnTo>
              </a:path>
            </a:pathLst>
          </a:custGeom>
          <a:noFill/>
          <a:ln w="38100" cap="rnd">
            <a:solidFill>
              <a:srgbClr val="5CCBF0"/>
            </a:solidFill>
            <a:round/>
          </a:ln>
          <a:effectLst/>
        </p:spPr>
        <p:txBody>
          <a:bodyPr rtlCol="0" anchor="ctr"/>
          <a:lstStyle/>
          <a:p>
            <a:pPr algn="ctr"/>
          </a:p>
        </p:txBody>
      </p:sp>
      <p:sp>
        <p:nvSpPr>
          <p:cNvPr id="10" name="card_cur"/>
          <p:cNvSpPr/>
          <p:nvPr/>
        </p:nvSpPr>
        <p:spPr>
          <a:xfrm>
            <a:off x="3352800" y="5080000"/>
            <a:ext cx="2743200" cy="3175"/>
          </a:xfrm>
          <a:custGeom>
            <a:avLst/>
            <a:gdLst/>
            <a:ahLst/>
            <a:cxnLst/>
            <a:rect l="0" t="0" r="r" b="b"/>
            <a:pathLst>
              <a:path w="2743200" h="3175" fill="none">
                <a:moveTo>
                  <a:pt x="0" y="0"/>
                </a:moveTo>
                <a:lnTo>
                  <a:pt x="2743200" y="0"/>
                </a:lnTo>
              </a:path>
            </a:pathLst>
          </a:custGeom>
          <a:noFill/>
          <a:ln w="50800" cap="rnd">
            <a:solidFill>
              <a:srgbClr val="FFFFFF"/>
            </a:solidFill>
            <a:round/>
          </a:ln>
          <a:effectLst>
            <a:glow rad="63500">
              <a:srgbClr val="5CCBF0">
                <a:alpha val="50000"/>
              </a:srgbClr>
            </a:glow>
          </a:effectLst>
        </p:spPr>
        <p:txBody>
          <a:bodyPr rtlCol="0" anchor="ctr"/>
          <a:lstStyle/>
          <a:p>
            <a:pPr algn="ctr"/>
          </a:p>
        </p:txBody>
      </p:sp>
      <p:sp>
        <p:nvSpPr>
          <p:cNvPr id="11" name="card_tick1"/>
          <p:cNvSpPr/>
          <p:nvPr/>
        </p:nvSpPr>
        <p:spPr>
          <a:xfrm>
            <a:off x="33528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2" name="card_tick2"/>
          <p:cNvSpPr/>
          <p:nvPr/>
        </p:nvSpPr>
        <p:spPr>
          <a:xfrm>
            <a:off x="60960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3" name="card_tick3"/>
          <p:cNvSpPr/>
          <p:nvPr/>
        </p:nvSpPr>
        <p:spPr>
          <a:xfrm>
            <a:off x="88392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4" name="card_w1"/>
          <p:cNvSpPr txBox="1"/>
          <p:nvPr/>
        </p:nvSpPr>
        <p:spPr>
          <a:xfrm>
            <a:off x="6731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DESCRIBE</a:t>
            </a:r>
            <a:endParaRPr lang="en-US" sz="1400" dirty="0"/>
          </a:p>
        </p:txBody>
      </p:sp>
      <p:sp>
        <p:nvSpPr>
          <p:cNvPr id="15" name="card_w2"/>
          <p:cNvSpPr txBox="1"/>
          <p:nvPr/>
        </p:nvSpPr>
        <p:spPr>
          <a:xfrm>
            <a:off x="34163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FFFFFF"/>
                </a:solidFill>
                <a:latin typeface="Segoe UI Semibold"/>
                <a:cs typeface="Segoe UI Semibold"/>
              </a:rPr>
              <a:t>EXPLAIN</a:t>
            </a:r>
            <a:endParaRPr lang="en-US" sz="1400" dirty="0"/>
          </a:p>
        </p:txBody>
      </p:sp>
      <p:sp>
        <p:nvSpPr>
          <p:cNvPr id="16" name="card_w3"/>
          <p:cNvSpPr txBox="1"/>
          <p:nvPr/>
        </p:nvSpPr>
        <p:spPr>
          <a:xfrm>
            <a:off x="61595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8FA3B8">
                    <a:alpha val="70000"/>
                  </a:srgbClr>
                </a:solidFill>
                <a:latin typeface="Segoe UI Semibold"/>
                <a:cs typeface="Segoe UI Semibold"/>
              </a:rPr>
              <a:t>RECOMMEND</a:t>
            </a:r>
            <a:endParaRPr lang="en-US" sz="1400" dirty="0"/>
          </a:p>
        </p:txBody>
      </p:sp>
      <p:sp>
        <p:nvSpPr>
          <p:cNvPr id="17" name="card_w4"/>
          <p:cNvSpPr txBox="1"/>
          <p:nvPr/>
        </p:nvSpPr>
        <p:spPr>
          <a:xfrm>
            <a:off x="89027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8FA3B8">
                    <a:alpha val="70000"/>
                  </a:srgbClr>
                </a:solidFill>
                <a:latin typeface="Segoe UI Semibold"/>
                <a:cs typeface="Segoe UI Semibold"/>
              </a:rPr>
              <a:t>EXECUTE</a:t>
            </a:r>
            <a:endParaRPr lang="en-US" sz="1400" dirty="0"/>
          </a:p>
        </p:txBody>
      </p:sp>
      <p:sp>
        <p:nvSpPr>
          <p:cNvPr id="18" name="card_c01"/>
          <p:cNvSpPr/>
          <p:nvPr/>
        </p:nvSpPr>
        <p:spPr>
          <a:xfrm>
            <a:off x="5651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19" name="card_c02"/>
          <p:cNvSpPr/>
          <p:nvPr/>
        </p:nvSpPr>
        <p:spPr>
          <a:xfrm>
            <a:off x="2427817"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0" name="card_c03"/>
          <p:cNvSpPr/>
          <p:nvPr/>
        </p:nvSpPr>
        <p:spPr>
          <a:xfrm>
            <a:off x="3308350"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1" name="card_n03"/>
          <p:cNvSpPr txBox="1"/>
          <p:nvPr/>
        </p:nvSpPr>
        <p:spPr>
          <a:xfrm>
            <a:off x="3327400" y="51943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cognitive</a:t>
            </a:r>
            <a:endParaRPr lang="en-US" sz="1200" dirty="0"/>
          </a:p>
        </p:txBody>
      </p:sp>
      <p:sp>
        <p:nvSpPr>
          <p:cNvPr id="22" name="card_c04"/>
          <p:cNvSpPr/>
          <p:nvPr/>
        </p:nvSpPr>
        <p:spPr>
          <a:xfrm>
            <a:off x="3798207"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3" name="card_l04"/>
          <p:cNvSpPr/>
          <p:nvPr/>
        </p:nvSpPr>
        <p:spPr>
          <a:xfrm>
            <a:off x="3842657" y="5181600"/>
            <a:ext cx="3175" cy="266700"/>
          </a:xfrm>
          <a:custGeom>
            <a:avLst/>
            <a:gdLst/>
            <a:ahLst/>
            <a:cxnLst/>
            <a:rect l="0" t="0" r="r" b="b"/>
            <a:pathLst>
              <a:path w="3175" h="266700" fill="none">
                <a:moveTo>
                  <a:pt x="0" y="0"/>
                </a:moveTo>
                <a:lnTo>
                  <a:pt x="0" y="266700"/>
                </a:lnTo>
              </a:path>
            </a:pathLst>
          </a:custGeom>
          <a:noFill/>
          <a:ln w="12700" cap="rnd">
            <a:solidFill>
              <a:srgbClr val="8FA3B8">
                <a:alpha val="70000"/>
              </a:srgbClr>
            </a:solidFill>
            <a:round/>
          </a:ln>
          <a:effectLst/>
        </p:spPr>
        <p:txBody>
          <a:bodyPr rtlCol="0" anchor="ctr"/>
          <a:lstStyle/>
          <a:p>
            <a:pPr algn="ctr"/>
          </a:p>
        </p:txBody>
      </p:sp>
      <p:sp>
        <p:nvSpPr>
          <p:cNvPr id="24" name="card_n04"/>
          <p:cNvSpPr txBox="1"/>
          <p:nvPr/>
        </p:nvSpPr>
        <p:spPr>
          <a:xfrm>
            <a:off x="3893457" y="53975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pointing</a:t>
            </a:r>
            <a:endParaRPr lang="en-US" sz="1200" dirty="0"/>
          </a:p>
        </p:txBody>
      </p:sp>
      <p:sp>
        <p:nvSpPr>
          <p:cNvPr id="25" name="card_c05"/>
          <p:cNvSpPr/>
          <p:nvPr/>
        </p:nvSpPr>
        <p:spPr>
          <a:xfrm>
            <a:off x="4814661"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6" name="card_n05"/>
          <p:cNvSpPr txBox="1"/>
          <p:nvPr/>
        </p:nvSpPr>
        <p:spPr>
          <a:xfrm>
            <a:off x="4833711" y="51943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wind or wear</a:t>
            </a:r>
            <a:endParaRPr lang="en-US" sz="1200" dirty="0"/>
          </a:p>
        </p:txBody>
      </p:sp>
      <p:sp>
        <p:nvSpPr>
          <p:cNvPr id="27" name="card_c06"/>
          <p:cNvSpPr/>
          <p:nvPr/>
        </p:nvSpPr>
        <p:spPr>
          <a:xfrm>
            <a:off x="5280025"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8" name="card_l06"/>
          <p:cNvSpPr/>
          <p:nvPr/>
        </p:nvSpPr>
        <p:spPr>
          <a:xfrm>
            <a:off x="5324475" y="5181600"/>
            <a:ext cx="3175" cy="266700"/>
          </a:xfrm>
          <a:custGeom>
            <a:avLst/>
            <a:gdLst/>
            <a:ahLst/>
            <a:cxnLst/>
            <a:rect l="0" t="0" r="r" b="b"/>
            <a:pathLst>
              <a:path w="3175" h="266700" fill="none">
                <a:moveTo>
                  <a:pt x="0" y="0"/>
                </a:moveTo>
                <a:lnTo>
                  <a:pt x="0" y="266700"/>
                </a:lnTo>
              </a:path>
            </a:pathLst>
          </a:custGeom>
          <a:noFill/>
          <a:ln w="12700" cap="rnd">
            <a:solidFill>
              <a:srgbClr val="8FA3B8">
                <a:alpha val="70000"/>
              </a:srgbClr>
            </a:solidFill>
            <a:round/>
          </a:ln>
          <a:effectLst/>
        </p:spPr>
        <p:txBody>
          <a:bodyPr rtlCol="0" anchor="ctr"/>
          <a:lstStyle/>
          <a:p>
            <a:pPr algn="ctr"/>
          </a:p>
        </p:txBody>
      </p:sp>
      <p:sp>
        <p:nvSpPr>
          <p:cNvPr id="29" name="card_n06"/>
          <p:cNvSpPr txBox="1"/>
          <p:nvPr/>
        </p:nvSpPr>
        <p:spPr>
          <a:xfrm>
            <a:off x="5375275" y="53975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evidence</a:t>
            </a:r>
            <a:endParaRPr lang="en-US" sz="1200" dirty="0"/>
          </a:p>
        </p:txBody>
      </p:sp>
      <p:sp>
        <p:nvSpPr>
          <p:cNvPr id="30" name="card_c07"/>
          <p:cNvSpPr/>
          <p:nvPr/>
        </p:nvSpPr>
        <p:spPr>
          <a:xfrm>
            <a:off x="6051550"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1" name="card_c08"/>
          <p:cNvSpPr/>
          <p:nvPr/>
        </p:nvSpPr>
        <p:spPr>
          <a:xfrm>
            <a:off x="7006771"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2" name="card_c09"/>
          <p:cNvSpPr/>
          <p:nvPr/>
        </p:nvSpPr>
        <p:spPr>
          <a:xfrm>
            <a:off x="7961993"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3" name="card_c10"/>
          <p:cNvSpPr/>
          <p:nvPr/>
        </p:nvSpPr>
        <p:spPr>
          <a:xfrm>
            <a:off x="8794750"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4" name="card_c11"/>
          <p:cNvSpPr/>
          <p:nvPr/>
        </p:nvSpPr>
        <p:spPr>
          <a:xfrm>
            <a:off x="9961398"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5" name="card_dest"/>
          <p:cNvSpPr/>
          <p:nvPr/>
        </p:nvSpPr>
        <p:spPr>
          <a:xfrm>
            <a:off x="11499850" y="4997450"/>
            <a:ext cx="165100" cy="165100"/>
          </a:xfrm>
          <a:prstGeom prst="ellipse">
            <a:avLst/>
          </a:prstGeom>
          <a:noFill/>
          <a:ln w="19050" cap="rnd">
            <a:solidFill>
              <a:srgbClr val="F2B134"/>
            </a:solidFill>
            <a:round/>
          </a:ln>
          <a:effectLst/>
        </p:spPr>
        <p:txBody>
          <a:bodyPr rtlCol="0" anchor="ctr"/>
          <a:lstStyle/>
          <a:p>
            <a:pPr algn="ctr"/>
          </a:p>
        </p:txBody>
      </p:sp>
      <p:sp>
        <p:nvSpPr>
          <p:cNvPr id="36" name="card_dest_t"/>
          <p:cNvSpPr txBox="1"/>
          <p:nvPr/>
        </p:nvSpPr>
        <p:spPr>
          <a:xfrm>
            <a:off x="10312400" y="4483100"/>
            <a:ext cx="1270000" cy="215900"/>
          </a:xfrm>
          <a:prstGeom prst="rect">
            <a:avLst/>
          </a:prstGeom>
          <a:noFill/>
        </p:spPr>
        <p:txBody>
          <a:bodyPr wrap="none" lIns="0" tIns="0" rIns="0" bIns="0" anchor="t" rtlCol="0">
            <a:noAutofit/>
          </a:bodyPr>
          <a:lstStyle/>
          <a:p>
            <a:pPr algn="r">
              <a:lnSpc>
                <a:spcPts val="1450"/>
              </a:lnSpc>
              <a:spcBef>
                <a:spcPts val="0"/>
              </a:spcBef>
              <a:spcAft>
                <a:spcPts val="0"/>
              </a:spcAft>
              <a:buNone/>
            </a:pPr>
            <a:r>
              <a:rPr lang="en-US" sz="1200" b="0" i="0" dirty="0">
                <a:solidFill>
                  <a:srgbClr val="F2B134"/>
                </a:solidFill>
                <a:latin typeface="Segoe UI Semibold"/>
                <a:cs typeface="Segoe UI Semibold"/>
              </a:rPr>
              <a:t>our question</a:t>
            </a:r>
            <a:endParaRPr lang="en-US" sz="1200" dirty="0"/>
          </a:p>
        </p:txBody>
      </p:sp>
      <p:sp>
        <p:nvSpPr>
          <p:cNvPr id="37" name="card_ask"/>
          <p:cNvSpPr txBox="1"/>
          <p:nvPr/>
        </p:nvSpPr>
        <p:spPr>
          <a:xfrm>
            <a:off x="609600" y="5524500"/>
            <a:ext cx="109728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2B134"/>
                </a:solidFill>
                <a:latin typeface="Segoe UI"/>
                <a:cs typeface="Segoe UI"/>
              </a:rPr>
              <a:t xml:space="preserve">Our question: </a:t>
            </a:r>
            <a:r>
              <a:rPr lang="en-US" sz="1400" b="0" i="0" dirty="0">
                <a:solidFill>
                  <a:srgbClr val="FFFFFF"/>
                </a:solidFill>
                <a:latin typeface="Segoe UI"/>
                <a:cs typeface="Segoe UI"/>
              </a:rPr>
              <a:t>warn us before it fails</a:t>
            </a:r>
            <a:r>
              <a:rPr lang="en-US" sz="1400" b="0" i="0" dirty="0">
                <a:solidFill>
                  <a:srgbClr val="F2B134"/>
                </a:solidFill>
                <a:latin typeface="Segoe UI"/>
                <a:cs typeface="Segoe UI"/>
              </a:rPr>
              <a:t xml:space="preserve"> · </a:t>
            </a:r>
            <a:r>
              <a:rPr lang="en-US" sz="1400" b="0" i="0" dirty="0">
                <a:solidFill>
                  <a:srgbClr val="FFFFFF"/>
                </a:solidFill>
                <a:latin typeface="Segoe UI"/>
                <a:cs typeface="Segoe UI"/>
              </a:rPr>
              <a:t>help us make the most of every night</a:t>
            </a: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3000"/>
                                  </p:stCondLst>
                                  <p:childTnLst>
                                    <p:set>
                                      <p:cBhvr>
                                        <p:cTn id="6" dur="1" fill="hold">
                                          <p:stCondLst>
                                            <p:cond delay="0"/>
                                          </p:stCondLst>
                                        </p:cTn>
                                        <p:tgtEl>
                                          <p:spTgt spid="86"/>
                                        </p:tgtEl>
                                        <p:attrNameLst>
                                          <p:attrName>style.visibility</p:attrName>
                                        </p:attrNameLst>
                                      </p:cBhvr>
                                      <p:to>
                                        <p:strVal val="visible"/>
                                      </p:to>
                                    </p:set>
                                    <p:animEffect transition="in" filter="wipe(left)">
                                      <p:cBhvr>
                                        <p:cTn id="7" dur="500"/>
                                        <p:tgtEl>
                                          <p:spTgt spid="86"/>
                                        </p:tgtEl>
                                      </p:cBhvr>
                                    </p:animEffect>
                                  </p:childTnLst>
                                </p:cTn>
                              </p:par>
                              <p:par>
                                <p:cTn id="8" presetID="10" presetClass="entr" presetSubtype="0" fill="hold" nodeType="withEffect" grpId="0">
                                  <p:stCondLst>
                                    <p:cond delay="320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300"/>
                                        <p:tgtEl>
                                          <p:spTgt spid="107"/>
                                        </p:tgtEl>
                                      </p:cBhvr>
                                    </p:animEffect>
                                  </p:childTnLst>
                                </p:cTn>
                              </p:par>
                              <p:par>
                                <p:cTn id="11" presetID="6" presetClass="emph" presetSubtype="0" fill="hold" nodeType="withEffect" grpId="0">
                                  <p:stCondLst>
                                    <p:cond delay="3450"/>
                                  </p:stCondLst>
                                  <p:childTnLst>
                                    <p:animScale>
                                      <p:cBhvr>
                                        <p:cTn id="12" dur="250" fill="hold"/>
                                        <p:tgtEl>
                                          <p:spTgt spid="93"/>
                                        </p:tgtEl>
                                      </p:cBhvr>
                                      <p:by x="180000" y="180000"/>
                                    </p:animScale>
                                  </p:childTnLst>
                                </p:cTn>
                              </p:par>
                              <p:par>
                                <p:cTn id="13" presetID="6" presetClass="emph" presetSubtype="0" fill="hold" nodeType="withEffect" grpId="1">
                                  <p:stCondLst>
                                    <p:cond delay="3700"/>
                                  </p:stCondLst>
                                  <p:childTnLst>
                                    <p:animScale>
                                      <p:cBhvr>
                                        <p:cTn id="14" dur="250" fill="hold"/>
                                        <p:tgtEl>
                                          <p:spTgt spid="93"/>
                                        </p:tgtEl>
                                      </p:cBhvr>
                                      <p:by x="55556" y="55556"/>
                                    </p:animScale>
                                  </p:childTnLst>
                                </p:cTn>
                              </p:par>
                              <p:par>
                                <p:cTn id="15" presetID="42" presetClass="entr" presetSubtype="0" fill="hold" nodeType="withEffect" grpId="0">
                                  <p:stCondLst>
                                    <p:cond delay="345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400"/>
                                        <p:tgtEl>
                                          <p:spTgt spid="110"/>
                                        </p:tgtEl>
                                      </p:cBhvr>
                                    </p:animEffect>
                                    <p:anim calcmode="lin" valueType="num">
                                      <p:cBhvr>
                                        <p:cTn id="18" dur="400" fill="hold"/>
                                        <p:tgtEl>
                                          <p:spTgt spid="110"/>
                                        </p:tgtEl>
                                        <p:attrNameLst>
                                          <p:attrName>ppt_x</p:attrName>
                                        </p:attrNameLst>
                                      </p:cBhvr>
                                      <p:tavLst>
                                        <p:tav tm="0">
                                          <p:val>
                                            <p:strVal val="#ppt_x"/>
                                          </p:val>
                                        </p:tav>
                                        <p:tav tm="100000">
                                          <p:val>
                                            <p:strVal val="#ppt_x"/>
                                          </p:val>
                                        </p:tav>
                                      </p:tavLst>
                                    </p:anim>
                                    <p:anim calcmode="lin" valueType="num">
                                      <p:cBhvr>
                                        <p:cTn id="19" dur="400" fill="hold" decel="100000"/>
                                        <p:tgtEl>
                                          <p:spTgt spid="110"/>
                                        </p:tgtEl>
                                        <p:attrNameLst>
                                          <p:attrName>ppt_y</p:attrName>
                                        </p:attrNameLst>
                                      </p:cBhvr>
                                      <p:tavLst>
                                        <p:tav tm="0">
                                          <p:val>
                                            <p:strVal val="#ppt_y+0.012"/>
                                          </p:val>
                                        </p:tav>
                                        <p:tav tm="100000">
                                          <p:val>
                                            <p:strVal val="#ppt_y"/>
                                          </p:val>
                                        </p:tav>
                                      </p:tavLst>
                                    </p:anim>
                                  </p:childTnLst>
                                </p:cTn>
                              </p:par>
                              <p:par>
                                <p:cTn id="20" presetID="22" presetClass="entr" presetSubtype="8" fill="hold" nodeType="withEffect" grpId="0">
                                  <p:stCondLst>
                                    <p:cond delay="3450"/>
                                  </p:stCondLst>
                                  <p:childTnLst>
                                    <p:set>
                                      <p:cBhvr>
                                        <p:cTn id="21" dur="1" fill="hold">
                                          <p:stCondLst>
                                            <p:cond delay="0"/>
                                          </p:stCondLst>
                                        </p:cTn>
                                        <p:tgtEl>
                                          <p:spTgt spid="87"/>
                                        </p:tgtEl>
                                        <p:attrNameLst>
                                          <p:attrName>style.visibility</p:attrName>
                                        </p:attrNameLst>
                                      </p:cBhvr>
                                      <p:to>
                                        <p:strVal val="visible"/>
                                      </p:to>
                                    </p:set>
                                    <p:animEffect transition="in" filter="wipe(left)">
                                      <p:cBhvr>
                                        <p:cTn id="22" dur="900"/>
                                        <p:tgtEl>
                                          <p:spTgt spid="87"/>
                                        </p:tgtEl>
                                      </p:cBhvr>
                                    </p:animEffect>
                                  </p:childTnLst>
                                </p:cTn>
                              </p:par>
                              <p:par>
                                <p:cTn id="23" presetID="1" presetClass="entr" presetSubtype="0" fill="hold" nodeType="withEffect" grpId="0">
                                  <p:stCondLst>
                                    <p:cond delay="3450"/>
                                  </p:stCondLst>
                                  <p:childTnLst>
                                    <p:set>
                                      <p:cBhvr>
                                        <p:cTn id="24" dur="1" fill="hold">
                                          <p:stCondLst>
                                            <p:cond delay="0"/>
                                          </p:stCondLst>
                                        </p:cTn>
                                        <p:tgtEl>
                                          <p:spTgt spid="102"/>
                                        </p:tgtEl>
                                        <p:attrNameLst>
                                          <p:attrName>style.visibility</p:attrName>
                                        </p:attrNameLst>
                                      </p:cBhvr>
                                      <p:to>
                                        <p:strVal val="visible"/>
                                      </p:to>
                                    </p:set>
                                  </p:childTnLst>
                                </p:cTn>
                              </p:par>
                              <p:par>
                                <p:cTn id="25" presetID="0" presetClass="path" presetSubtype="0" fill="hold" nodeType="withEffect" grpId="1">
                                  <p:stCondLst>
                                    <p:cond delay="3450"/>
                                  </p:stCondLst>
                                  <p:childTnLst>
                                    <p:animMotion origin="layout" path="M 0 0 L 0.0206 0.0000 E" pathEditMode="relative" rAng="0" ptsTypes="AA">
                                      <p:cBhvr>
                                        <p:cTn id="26" dur="900" fill="hold"/>
                                        <p:tgtEl>
                                          <p:spTgt spid="102"/>
                                        </p:tgtEl>
                                        <p:attrNameLst>
                                          <p:attrName>ppt_x</p:attrName>
                                          <p:attrName>ppt_y</p:attrName>
                                        </p:attrNameLst>
                                      </p:cBhvr>
                                      <p:rCtr x="1027" y="0"/>
                                    </p:animMotion>
                                  </p:childTnLst>
                                </p:cTn>
                              </p:par>
                              <p:par>
                                <p:cTn id="27" presetID="10" presetClass="exit" presetSubtype="0" fill="hold" nodeType="withEffect" grpId="2">
                                  <p:stCondLst>
                                    <p:cond delay="4350"/>
                                  </p:stCondLst>
                                  <p:childTnLst>
                                    <p:animEffect transition="out" filter="fade">
                                      <p:cBhvr>
                                        <p:cTn id="28" dur="1"/>
                                        <p:tgtEl>
                                          <p:spTgt spid="102"/>
                                        </p:tgtEl>
                                      </p:cBhvr>
                                    </p:animEffect>
                                    <p:set>
                                      <p:cBhvr>
                                        <p:cTn id="29" dur="1" fill="hold">
                                          <p:stCondLst>
                                            <p:cond delay="0"/>
                                          </p:stCondLst>
                                        </p:cTn>
                                        <p:tgtEl>
                                          <p:spTgt spid="102"/>
                                        </p:tgtEl>
                                        <p:attrNameLst>
                                          <p:attrName>style.visibility</p:attrName>
                                        </p:attrNameLst>
                                      </p:cBhvr>
                                      <p:to>
                                        <p:strVal val="hidden"/>
                                      </p:to>
                                    </p:set>
                                  </p:childTnLst>
                                </p:cTn>
                              </p:par>
                              <p:par>
                                <p:cTn id="30" presetID="1" presetClass="entr" presetSubtype="0" fill="hold" nodeType="withEffect" grpId="0">
                                  <p:stCondLst>
                                    <p:cond delay="4350"/>
                                  </p:stCondLst>
                                  <p:childTnLst>
                                    <p:set>
                                      <p:cBhvr>
                                        <p:cTn id="31" dur="1" fill="hold">
                                          <p:stCondLst>
                                            <p:cond delay="0"/>
                                          </p:stCondLst>
                                        </p:cTn>
                                        <p:tgtEl>
                                          <p:spTgt spid="103"/>
                                        </p:tgtEl>
                                        <p:attrNameLst>
                                          <p:attrName>style.visibility</p:attrName>
                                        </p:attrNameLst>
                                      </p:cBhvr>
                                      <p:to>
                                        <p:strVal val="visible"/>
                                      </p:to>
                                    </p:set>
                                  </p:childTnLst>
                                </p:cTn>
                              </p:par>
                              <p:par>
                                <p:cTn id="32" presetID="22" presetClass="entr" presetSubtype="8" fill="hold" nodeType="withEffect" grpId="0">
                                  <p:stCondLst>
                                    <p:cond delay="3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900"/>
                                        <p:tgtEl>
                                          <p:spTgt spid="10"/>
                                        </p:tgtEl>
                                      </p:cBhvr>
                                    </p:animEffect>
                                  </p:childTnLst>
                                </p:cTn>
                              </p:par>
                              <p:par>
                                <p:cTn id="35" presetID="1" presetClass="mediacall" presetSubtype="0" fill="hold" nodeType="withEffect">
                                  <p:stCondLst>
                                    <p:cond delay="0"/>
                                  </p:stCondLst>
                                  <p:childTnLst>
                                    <p:cmd type="call" cmd="playFrom(0.0)">
                                      <p:cBhvr>
                                        <p:cTn id="36" dur="3600" fill="hold"/>
                                        <p:tgtEl>
                                          <p:spTgt spid="3"/>
                                        </p:tgtEl>
                                      </p:cBhvr>
                                    </p:cmd>
                                  </p:childTnLst>
                                </p:cTn>
                              </p:par>
                              <p:par>
                                <p:cTn id="37" presetID="10" presetClass="entr" presetSubtype="0" fill="hold" nodeType="withEffect" grpId="0">
                                  <p:stCondLst>
                                    <p:cond delay="90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nodeType="withEffect" grpId="0">
                                  <p:stCondLst>
                                    <p:cond delay="90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400"/>
                                        <p:tgtEl>
                                          <p:spTgt spid="23"/>
                                        </p:tgtEl>
                                      </p:cBhvr>
                                    </p:animEffect>
                                  </p:childTnLst>
                                </p:cTn>
                              </p:par>
                              <p:par>
                                <p:cTn id="43" presetID="10" presetClass="entr" presetSubtype="0" fill="hold" nodeType="withEffect" grpId="0">
                                  <p:stCondLst>
                                    <p:cond delay="90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400"/>
                                        <p:tgtEl>
                                          <p:spTgt spid="24"/>
                                        </p:tgtEl>
                                      </p:cBhvr>
                                    </p:animEffect>
                                  </p:childTnLst>
                                </p:cTn>
                              </p:par>
                              <p:par>
                                <p:cTn id="46" presetID="10" presetClass="entr" presetSubtype="0" fill="hold" nodeType="withEffect" grpId="0">
                                  <p:stCondLst>
                                    <p:cond delay="9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400"/>
                                        <p:tgtEl>
                                          <p:spTgt spid="26"/>
                                        </p:tgtEl>
                                      </p:cBhvr>
                                    </p:animEffect>
                                  </p:childTnLst>
                                </p:cTn>
                              </p:par>
                              <p:par>
                                <p:cTn id="49" presetID="10" presetClass="entr" presetSubtype="0" fill="hold" nodeType="withEffect" grpId="0">
                                  <p:stCondLst>
                                    <p:cond delay="90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400"/>
                                        <p:tgtEl>
                                          <p:spTgt spid="28"/>
                                        </p:tgtEl>
                                      </p:cBhvr>
                                    </p:animEffect>
                                  </p:childTnLst>
                                </p:cTn>
                              </p:par>
                              <p:par>
                                <p:cTn id="52" presetID="10" presetClass="entr" presetSubtype="0" fill="hold" nodeType="withEffect" grpId="0">
                                  <p:stCondLst>
                                    <p:cond delay="90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400"/>
                                        <p:tgtEl>
                                          <p:spTgt spid="29"/>
                                        </p:tgtEl>
                                      </p:cBhvr>
                                    </p:animEffect>
                                  </p:childTnLst>
                                </p:cTn>
                              </p:par>
                              <p:par>
                                <p:cTn id="55" presetID="10" presetClass="exit" presetSubtype="0" fill="hold" nodeType="withEffect" grpId="0">
                                  <p:stCondLst>
                                    <p:cond delay="2700"/>
                                  </p:stCondLst>
                                  <p:childTnLst>
                                    <p:animEffect transition="out" filter="fade">
                                      <p:cBhvr>
                                        <p:cTn id="56" dur="500"/>
                                        <p:tgtEl>
                                          <p:spTgt spid="2"/>
                                        </p:tgtEl>
                                      </p:cBhvr>
                                    </p:animEffect>
                                    <p:set>
                                      <p:cBhvr>
                                        <p:cTn id="57" dur="1" fill="hold">
                                          <p:stCondLst>
                                            <p:cond delay="499"/>
                                          </p:stCondLst>
                                        </p:cTn>
                                        <p:tgtEl>
                                          <p:spTgt spid="2"/>
                                        </p:tgtEl>
                                        <p:attrNameLst>
                                          <p:attrName>style.visibility</p:attrName>
                                        </p:attrNameLst>
                                      </p:cBhvr>
                                      <p:to>
                                        <p:strVal val="hidden"/>
                                      </p:to>
                                    </p:set>
                                  </p:childTnLst>
                                </p:cTn>
                              </p:par>
                              <p:par>
                                <p:cTn id="58" presetID="10" presetClass="exit" presetSubtype="0" fill="hold" nodeType="withEffect" grpId="0">
                                  <p:stCondLst>
                                    <p:cond delay="2700"/>
                                  </p:stCondLst>
                                  <p:childTnLst>
                                    <p:animEffect transition="out" filter="fade">
                                      <p:cBhvr>
                                        <p:cTn id="59" dur="500"/>
                                        <p:tgtEl>
                                          <p:spTgt spid="3"/>
                                        </p:tgtEl>
                                      </p:cBhvr>
                                    </p:animEffect>
                                    <p:set>
                                      <p:cBhvr>
                                        <p:cTn id="60" dur="1" fill="hold">
                                          <p:stCondLst>
                                            <p:cond delay="499"/>
                                          </p:stCondLst>
                                        </p:cTn>
                                        <p:tgtEl>
                                          <p:spTgt spid="3"/>
                                        </p:tgtEl>
                                        <p:attrNameLst>
                                          <p:attrName>style.visibility</p:attrName>
                                        </p:attrNameLst>
                                      </p:cBhvr>
                                      <p:to>
                                        <p:strVal val="hidden"/>
                                      </p:to>
                                    </p:set>
                                  </p:childTnLst>
                                </p:cTn>
                              </p:par>
                              <p:par>
                                <p:cTn id="61" presetID="10" presetClass="exit" presetSubtype="0" fill="hold" nodeType="withEffect" grpId="0">
                                  <p:stCondLst>
                                    <p:cond delay="2700"/>
                                  </p:stCondLst>
                                  <p:childTnLst>
                                    <p:animEffect transition="out" filter="fade">
                                      <p:cBhvr>
                                        <p:cTn id="62" dur="500"/>
                                        <p:tgtEl>
                                          <p:spTgt spid="4"/>
                                        </p:tgtEl>
                                      </p:cBhvr>
                                    </p:animEffect>
                                    <p:set>
                                      <p:cBhvr>
                                        <p:cTn id="63" dur="1" fill="hold">
                                          <p:stCondLst>
                                            <p:cond delay="499"/>
                                          </p:stCondLst>
                                        </p:cTn>
                                        <p:tgtEl>
                                          <p:spTgt spid="4"/>
                                        </p:tgtEl>
                                        <p:attrNameLst>
                                          <p:attrName>style.visibility</p:attrName>
                                        </p:attrNameLst>
                                      </p:cBhvr>
                                      <p:to>
                                        <p:strVal val="hidden"/>
                                      </p:to>
                                    </p:set>
                                  </p:childTnLst>
                                </p:cTn>
                              </p:par>
                              <p:par>
                                <p:cTn id="64" presetID="10" presetClass="exit" presetSubtype="0" fill="hold" nodeType="withEffect" grpId="0">
                                  <p:stCondLst>
                                    <p:cond delay="2700"/>
                                  </p:stCondLst>
                                  <p:childTnLst>
                                    <p:animEffect transition="out" filter="fade">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par>
                                <p:cTn id="67" presetID="10" presetClass="exit" presetSubtype="0" fill="hold" nodeType="withEffect" grpId="0">
                                  <p:stCondLst>
                                    <p:cond delay="2700"/>
                                  </p:stCondLst>
                                  <p:childTnLst>
                                    <p:animEffect transition="out" filter="fade">
                                      <p:cBhvr>
                                        <p:cTn id="68" dur="500"/>
                                        <p:tgtEl>
                                          <p:spTgt spid="6"/>
                                        </p:tgtEl>
                                      </p:cBhvr>
                                    </p:animEffect>
                                    <p:set>
                                      <p:cBhvr>
                                        <p:cTn id="69" dur="1" fill="hold">
                                          <p:stCondLst>
                                            <p:cond delay="499"/>
                                          </p:stCondLst>
                                        </p:cTn>
                                        <p:tgtEl>
                                          <p:spTgt spid="6"/>
                                        </p:tgtEl>
                                        <p:attrNameLst>
                                          <p:attrName>style.visibility</p:attrName>
                                        </p:attrNameLst>
                                      </p:cBhvr>
                                      <p:to>
                                        <p:strVal val="hidden"/>
                                      </p:to>
                                    </p:set>
                                  </p:childTnLst>
                                </p:cTn>
                              </p:par>
                              <p:par>
                                <p:cTn id="70" presetID="10" presetClass="exit" presetSubtype="0" fill="hold" nodeType="withEffect" grpId="0">
                                  <p:stCondLst>
                                    <p:cond delay="2700"/>
                                  </p:stCondLst>
                                  <p:childTnLst>
                                    <p:animEffect transition="out" filter="fade">
                                      <p:cBhvr>
                                        <p:cTn id="71" dur="500"/>
                                        <p:tgtEl>
                                          <p:spTgt spid="7"/>
                                        </p:tgtEl>
                                      </p:cBhvr>
                                    </p:animEffect>
                                    <p:set>
                                      <p:cBhvr>
                                        <p:cTn id="72" dur="1" fill="hold">
                                          <p:stCondLst>
                                            <p:cond delay="499"/>
                                          </p:stCondLst>
                                        </p:cTn>
                                        <p:tgtEl>
                                          <p:spTgt spid="7"/>
                                        </p:tgtEl>
                                        <p:attrNameLst>
                                          <p:attrName>style.visibility</p:attrName>
                                        </p:attrNameLst>
                                      </p:cBhvr>
                                      <p:to>
                                        <p:strVal val="hidden"/>
                                      </p:to>
                                    </p:set>
                                  </p:childTnLst>
                                </p:cTn>
                              </p:par>
                              <p:par>
                                <p:cTn id="73" presetID="10" presetClass="exit" presetSubtype="0" fill="hold" nodeType="withEffect" grpId="0">
                                  <p:stCondLst>
                                    <p:cond delay="2700"/>
                                  </p:stCondLst>
                                  <p:childTnLst>
                                    <p:animEffect transition="out" filter="fade">
                                      <p:cBhvr>
                                        <p:cTn id="74" dur="500"/>
                                        <p:tgtEl>
                                          <p:spTgt spid="8"/>
                                        </p:tgtEl>
                                      </p:cBhvr>
                                    </p:animEffect>
                                    <p:set>
                                      <p:cBhvr>
                                        <p:cTn id="75" dur="1" fill="hold">
                                          <p:stCondLst>
                                            <p:cond delay="499"/>
                                          </p:stCondLst>
                                        </p:cTn>
                                        <p:tgtEl>
                                          <p:spTgt spid="8"/>
                                        </p:tgtEl>
                                        <p:attrNameLst>
                                          <p:attrName>style.visibility</p:attrName>
                                        </p:attrNameLst>
                                      </p:cBhvr>
                                      <p:to>
                                        <p:strVal val="hidden"/>
                                      </p:to>
                                    </p:set>
                                  </p:childTnLst>
                                </p:cTn>
                              </p:par>
                              <p:par>
                                <p:cTn id="76" presetID="10" presetClass="exit" presetSubtype="0" fill="hold" nodeType="withEffect" grpId="0">
                                  <p:stCondLst>
                                    <p:cond delay="2700"/>
                                  </p:stCondLst>
                                  <p:childTnLst>
                                    <p:animEffect transition="out" filter="fade">
                                      <p:cBhvr>
                                        <p:cTn id="77" dur="500"/>
                                        <p:tgtEl>
                                          <p:spTgt spid="9"/>
                                        </p:tgtEl>
                                      </p:cBhvr>
                                    </p:animEffect>
                                    <p:set>
                                      <p:cBhvr>
                                        <p:cTn id="78" dur="1" fill="hold">
                                          <p:stCondLst>
                                            <p:cond delay="499"/>
                                          </p:stCondLst>
                                        </p:cTn>
                                        <p:tgtEl>
                                          <p:spTgt spid="9"/>
                                        </p:tgtEl>
                                        <p:attrNameLst>
                                          <p:attrName>style.visibility</p:attrName>
                                        </p:attrNameLst>
                                      </p:cBhvr>
                                      <p:to>
                                        <p:strVal val="hidden"/>
                                      </p:to>
                                    </p:set>
                                  </p:childTnLst>
                                </p:cTn>
                              </p:par>
                              <p:par>
                                <p:cTn id="79" presetID="10" presetClass="exit" presetSubtype="0" fill="hold" nodeType="withEffect" grpId="1">
                                  <p:stCondLst>
                                    <p:cond delay="2700"/>
                                  </p:stCondLst>
                                  <p:childTnLst>
                                    <p:animEffect transition="out" filter="fade">
                                      <p:cBhvr>
                                        <p:cTn id="80" dur="500"/>
                                        <p:tgtEl>
                                          <p:spTgt spid="10"/>
                                        </p:tgtEl>
                                      </p:cBhvr>
                                    </p:animEffect>
                                    <p:set>
                                      <p:cBhvr>
                                        <p:cTn id="81" dur="1" fill="hold">
                                          <p:stCondLst>
                                            <p:cond delay="499"/>
                                          </p:stCondLst>
                                        </p:cTn>
                                        <p:tgtEl>
                                          <p:spTgt spid="10"/>
                                        </p:tgtEl>
                                        <p:attrNameLst>
                                          <p:attrName>style.visibility</p:attrName>
                                        </p:attrNameLst>
                                      </p:cBhvr>
                                      <p:to>
                                        <p:strVal val="hidden"/>
                                      </p:to>
                                    </p:set>
                                  </p:childTnLst>
                                </p:cTn>
                              </p:par>
                              <p:par>
                                <p:cTn id="82" presetID="10" presetClass="exit" presetSubtype="0" fill="hold" nodeType="withEffect" grpId="0">
                                  <p:stCondLst>
                                    <p:cond delay="2700"/>
                                  </p:stCondLst>
                                  <p:childTnLst>
                                    <p:animEffect transition="out" filter="fade">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par>
                                <p:cTn id="85" presetID="10" presetClass="exit" presetSubtype="0" fill="hold" nodeType="withEffect" grpId="0">
                                  <p:stCondLst>
                                    <p:cond delay="2700"/>
                                  </p:stCondLst>
                                  <p:childTnLst>
                                    <p:animEffect transition="out" filter="fade">
                                      <p:cBhvr>
                                        <p:cTn id="86" dur="500"/>
                                        <p:tgtEl>
                                          <p:spTgt spid="12"/>
                                        </p:tgtEl>
                                      </p:cBhvr>
                                    </p:animEffect>
                                    <p:set>
                                      <p:cBhvr>
                                        <p:cTn id="87" dur="1" fill="hold">
                                          <p:stCondLst>
                                            <p:cond delay="499"/>
                                          </p:stCondLst>
                                        </p:cTn>
                                        <p:tgtEl>
                                          <p:spTgt spid="12"/>
                                        </p:tgtEl>
                                        <p:attrNameLst>
                                          <p:attrName>style.visibility</p:attrName>
                                        </p:attrNameLst>
                                      </p:cBhvr>
                                      <p:to>
                                        <p:strVal val="hidden"/>
                                      </p:to>
                                    </p:set>
                                  </p:childTnLst>
                                </p:cTn>
                              </p:par>
                              <p:par>
                                <p:cTn id="88" presetID="10" presetClass="exit" presetSubtype="0" fill="hold" nodeType="withEffect" grpId="0">
                                  <p:stCondLst>
                                    <p:cond delay="2700"/>
                                  </p:stCondLst>
                                  <p:childTnLst>
                                    <p:animEffect transition="out" filter="fade">
                                      <p:cBhvr>
                                        <p:cTn id="89" dur="500"/>
                                        <p:tgtEl>
                                          <p:spTgt spid="13"/>
                                        </p:tgtEl>
                                      </p:cBhvr>
                                    </p:animEffect>
                                    <p:set>
                                      <p:cBhvr>
                                        <p:cTn id="90" dur="1" fill="hold">
                                          <p:stCondLst>
                                            <p:cond delay="499"/>
                                          </p:stCondLst>
                                        </p:cTn>
                                        <p:tgtEl>
                                          <p:spTgt spid="13"/>
                                        </p:tgtEl>
                                        <p:attrNameLst>
                                          <p:attrName>style.visibility</p:attrName>
                                        </p:attrNameLst>
                                      </p:cBhvr>
                                      <p:to>
                                        <p:strVal val="hidden"/>
                                      </p:to>
                                    </p:set>
                                  </p:childTnLst>
                                </p:cTn>
                              </p:par>
                              <p:par>
                                <p:cTn id="91" presetID="10" presetClass="exit" presetSubtype="0" fill="hold" nodeType="withEffect" grpId="0">
                                  <p:stCondLst>
                                    <p:cond delay="2700"/>
                                  </p:stCondLst>
                                  <p:childTnLst>
                                    <p:animEffect transition="out" filter="fade">
                                      <p:cBhvr>
                                        <p:cTn id="92" dur="500"/>
                                        <p:tgtEl>
                                          <p:spTgt spid="14"/>
                                        </p:tgtEl>
                                      </p:cBhvr>
                                    </p:animEffect>
                                    <p:set>
                                      <p:cBhvr>
                                        <p:cTn id="93" dur="1" fill="hold">
                                          <p:stCondLst>
                                            <p:cond delay="499"/>
                                          </p:stCondLst>
                                        </p:cTn>
                                        <p:tgtEl>
                                          <p:spTgt spid="14"/>
                                        </p:tgtEl>
                                        <p:attrNameLst>
                                          <p:attrName>style.visibility</p:attrName>
                                        </p:attrNameLst>
                                      </p:cBhvr>
                                      <p:to>
                                        <p:strVal val="hidden"/>
                                      </p:to>
                                    </p:set>
                                  </p:childTnLst>
                                </p:cTn>
                              </p:par>
                              <p:par>
                                <p:cTn id="94" presetID="10" presetClass="exit" presetSubtype="0" fill="hold" nodeType="withEffect" grpId="0">
                                  <p:stCondLst>
                                    <p:cond delay="2700"/>
                                  </p:stCondLst>
                                  <p:childTnLst>
                                    <p:animEffect transition="out" filter="fade">
                                      <p:cBhvr>
                                        <p:cTn id="95" dur="500"/>
                                        <p:tgtEl>
                                          <p:spTgt spid="15"/>
                                        </p:tgtEl>
                                      </p:cBhvr>
                                    </p:animEffect>
                                    <p:set>
                                      <p:cBhvr>
                                        <p:cTn id="96" dur="1" fill="hold">
                                          <p:stCondLst>
                                            <p:cond delay="499"/>
                                          </p:stCondLst>
                                        </p:cTn>
                                        <p:tgtEl>
                                          <p:spTgt spid="15"/>
                                        </p:tgtEl>
                                        <p:attrNameLst>
                                          <p:attrName>style.visibility</p:attrName>
                                        </p:attrNameLst>
                                      </p:cBhvr>
                                      <p:to>
                                        <p:strVal val="hidden"/>
                                      </p:to>
                                    </p:set>
                                  </p:childTnLst>
                                </p:cTn>
                              </p:par>
                              <p:par>
                                <p:cTn id="97" presetID="10" presetClass="exit" presetSubtype="0" fill="hold" nodeType="withEffect" grpId="0">
                                  <p:stCondLst>
                                    <p:cond delay="2700"/>
                                  </p:stCondLst>
                                  <p:childTnLst>
                                    <p:animEffect transition="out" filter="fade">
                                      <p:cBhvr>
                                        <p:cTn id="98" dur="500"/>
                                        <p:tgtEl>
                                          <p:spTgt spid="16"/>
                                        </p:tgtEl>
                                      </p:cBhvr>
                                    </p:animEffect>
                                    <p:set>
                                      <p:cBhvr>
                                        <p:cTn id="99" dur="1" fill="hold">
                                          <p:stCondLst>
                                            <p:cond delay="499"/>
                                          </p:stCondLst>
                                        </p:cTn>
                                        <p:tgtEl>
                                          <p:spTgt spid="16"/>
                                        </p:tgtEl>
                                        <p:attrNameLst>
                                          <p:attrName>style.visibility</p:attrName>
                                        </p:attrNameLst>
                                      </p:cBhvr>
                                      <p:to>
                                        <p:strVal val="hidden"/>
                                      </p:to>
                                    </p:set>
                                  </p:childTnLst>
                                </p:cTn>
                              </p:par>
                              <p:par>
                                <p:cTn id="100" presetID="10" presetClass="exit" presetSubtype="0" fill="hold" nodeType="withEffect" grpId="0">
                                  <p:stCondLst>
                                    <p:cond delay="2700"/>
                                  </p:stCondLst>
                                  <p:childTnLst>
                                    <p:animEffect transition="out" filter="fade">
                                      <p:cBhvr>
                                        <p:cTn id="101" dur="500"/>
                                        <p:tgtEl>
                                          <p:spTgt spid="17"/>
                                        </p:tgtEl>
                                      </p:cBhvr>
                                    </p:animEffect>
                                    <p:set>
                                      <p:cBhvr>
                                        <p:cTn id="102" dur="1" fill="hold">
                                          <p:stCondLst>
                                            <p:cond delay="499"/>
                                          </p:stCondLst>
                                        </p:cTn>
                                        <p:tgtEl>
                                          <p:spTgt spid="17"/>
                                        </p:tgtEl>
                                        <p:attrNameLst>
                                          <p:attrName>style.visibility</p:attrName>
                                        </p:attrNameLst>
                                      </p:cBhvr>
                                      <p:to>
                                        <p:strVal val="hidden"/>
                                      </p:to>
                                    </p:set>
                                  </p:childTnLst>
                                </p:cTn>
                              </p:par>
                              <p:par>
                                <p:cTn id="103" presetID="10" presetClass="exit" presetSubtype="0" fill="hold" nodeType="withEffect" grpId="0">
                                  <p:stCondLst>
                                    <p:cond delay="2700"/>
                                  </p:stCondLst>
                                  <p:childTnLst>
                                    <p:animEffect transition="out" filter="fade">
                                      <p:cBhvr>
                                        <p:cTn id="104" dur="500"/>
                                        <p:tgtEl>
                                          <p:spTgt spid="18"/>
                                        </p:tgtEl>
                                      </p:cBhvr>
                                    </p:animEffect>
                                    <p:set>
                                      <p:cBhvr>
                                        <p:cTn id="105" dur="1" fill="hold">
                                          <p:stCondLst>
                                            <p:cond delay="499"/>
                                          </p:stCondLst>
                                        </p:cTn>
                                        <p:tgtEl>
                                          <p:spTgt spid="18"/>
                                        </p:tgtEl>
                                        <p:attrNameLst>
                                          <p:attrName>style.visibility</p:attrName>
                                        </p:attrNameLst>
                                      </p:cBhvr>
                                      <p:to>
                                        <p:strVal val="hidden"/>
                                      </p:to>
                                    </p:set>
                                  </p:childTnLst>
                                </p:cTn>
                              </p:par>
                              <p:par>
                                <p:cTn id="106" presetID="10" presetClass="exit" presetSubtype="0" fill="hold" nodeType="withEffect" grpId="0">
                                  <p:stCondLst>
                                    <p:cond delay="2700"/>
                                  </p:stCondLst>
                                  <p:childTnLst>
                                    <p:animEffect transition="out" filter="fade">
                                      <p:cBhvr>
                                        <p:cTn id="107" dur="500"/>
                                        <p:tgtEl>
                                          <p:spTgt spid="19"/>
                                        </p:tgtEl>
                                      </p:cBhvr>
                                    </p:animEffect>
                                    <p:set>
                                      <p:cBhvr>
                                        <p:cTn id="108" dur="1" fill="hold">
                                          <p:stCondLst>
                                            <p:cond delay="499"/>
                                          </p:stCondLst>
                                        </p:cTn>
                                        <p:tgtEl>
                                          <p:spTgt spid="19"/>
                                        </p:tgtEl>
                                        <p:attrNameLst>
                                          <p:attrName>style.visibility</p:attrName>
                                        </p:attrNameLst>
                                      </p:cBhvr>
                                      <p:to>
                                        <p:strVal val="hidden"/>
                                      </p:to>
                                    </p:set>
                                  </p:childTnLst>
                                </p:cTn>
                              </p:par>
                              <p:par>
                                <p:cTn id="109" presetID="10" presetClass="exit" presetSubtype="0" fill="hold" nodeType="withEffect" grpId="0">
                                  <p:stCondLst>
                                    <p:cond delay="2700"/>
                                  </p:stCondLst>
                                  <p:childTnLst>
                                    <p:animEffect transition="out" filter="fade">
                                      <p:cBhvr>
                                        <p:cTn id="110" dur="500"/>
                                        <p:tgtEl>
                                          <p:spTgt spid="20"/>
                                        </p:tgtEl>
                                      </p:cBhvr>
                                    </p:animEffect>
                                    <p:set>
                                      <p:cBhvr>
                                        <p:cTn id="111" dur="1" fill="hold">
                                          <p:stCondLst>
                                            <p:cond delay="499"/>
                                          </p:stCondLst>
                                        </p:cTn>
                                        <p:tgtEl>
                                          <p:spTgt spid="20"/>
                                        </p:tgtEl>
                                        <p:attrNameLst>
                                          <p:attrName>style.visibility</p:attrName>
                                        </p:attrNameLst>
                                      </p:cBhvr>
                                      <p:to>
                                        <p:strVal val="hidden"/>
                                      </p:to>
                                    </p:set>
                                  </p:childTnLst>
                                </p:cTn>
                              </p:par>
                              <p:par>
                                <p:cTn id="112" presetID="10" presetClass="exit" presetSubtype="0" fill="hold" nodeType="withEffect" grpId="1">
                                  <p:stCondLst>
                                    <p:cond delay="2700"/>
                                  </p:stCondLst>
                                  <p:childTnLst>
                                    <p:animEffect transition="out" filter="fade">
                                      <p:cBhvr>
                                        <p:cTn id="113" dur="500"/>
                                        <p:tgtEl>
                                          <p:spTgt spid="21"/>
                                        </p:tgtEl>
                                      </p:cBhvr>
                                    </p:animEffect>
                                    <p:set>
                                      <p:cBhvr>
                                        <p:cTn id="114" dur="1" fill="hold">
                                          <p:stCondLst>
                                            <p:cond delay="499"/>
                                          </p:stCondLst>
                                        </p:cTn>
                                        <p:tgtEl>
                                          <p:spTgt spid="21"/>
                                        </p:tgtEl>
                                        <p:attrNameLst>
                                          <p:attrName>style.visibility</p:attrName>
                                        </p:attrNameLst>
                                      </p:cBhvr>
                                      <p:to>
                                        <p:strVal val="hidden"/>
                                      </p:to>
                                    </p:set>
                                  </p:childTnLst>
                                </p:cTn>
                              </p:par>
                              <p:par>
                                <p:cTn id="115" presetID="10" presetClass="exit" presetSubtype="0" fill="hold" nodeType="withEffect" grpId="0">
                                  <p:stCondLst>
                                    <p:cond delay="2700"/>
                                  </p:stCondLst>
                                  <p:childTnLst>
                                    <p:animEffect transition="out" filter="fade">
                                      <p:cBhvr>
                                        <p:cTn id="116" dur="500"/>
                                        <p:tgtEl>
                                          <p:spTgt spid="22"/>
                                        </p:tgtEl>
                                      </p:cBhvr>
                                    </p:animEffect>
                                    <p:set>
                                      <p:cBhvr>
                                        <p:cTn id="117" dur="1" fill="hold">
                                          <p:stCondLst>
                                            <p:cond delay="499"/>
                                          </p:stCondLst>
                                        </p:cTn>
                                        <p:tgtEl>
                                          <p:spTgt spid="22"/>
                                        </p:tgtEl>
                                        <p:attrNameLst>
                                          <p:attrName>style.visibility</p:attrName>
                                        </p:attrNameLst>
                                      </p:cBhvr>
                                      <p:to>
                                        <p:strVal val="hidden"/>
                                      </p:to>
                                    </p:set>
                                  </p:childTnLst>
                                </p:cTn>
                              </p:par>
                              <p:par>
                                <p:cTn id="118" presetID="10" presetClass="exit" presetSubtype="0" fill="hold" nodeType="withEffect" grpId="1">
                                  <p:stCondLst>
                                    <p:cond delay="2700"/>
                                  </p:stCondLst>
                                  <p:childTnLst>
                                    <p:animEffect transition="out" filter="fade">
                                      <p:cBhvr>
                                        <p:cTn id="119" dur="500"/>
                                        <p:tgtEl>
                                          <p:spTgt spid="23"/>
                                        </p:tgtEl>
                                      </p:cBhvr>
                                    </p:animEffect>
                                    <p:set>
                                      <p:cBhvr>
                                        <p:cTn id="120" dur="1" fill="hold">
                                          <p:stCondLst>
                                            <p:cond delay="499"/>
                                          </p:stCondLst>
                                        </p:cTn>
                                        <p:tgtEl>
                                          <p:spTgt spid="23"/>
                                        </p:tgtEl>
                                        <p:attrNameLst>
                                          <p:attrName>style.visibility</p:attrName>
                                        </p:attrNameLst>
                                      </p:cBhvr>
                                      <p:to>
                                        <p:strVal val="hidden"/>
                                      </p:to>
                                    </p:set>
                                  </p:childTnLst>
                                </p:cTn>
                              </p:par>
                              <p:par>
                                <p:cTn id="121" presetID="10" presetClass="exit" presetSubtype="0" fill="hold" nodeType="withEffect" grpId="1">
                                  <p:stCondLst>
                                    <p:cond delay="2700"/>
                                  </p:stCondLst>
                                  <p:childTnLst>
                                    <p:animEffect transition="out" filter="fade">
                                      <p:cBhvr>
                                        <p:cTn id="122" dur="500"/>
                                        <p:tgtEl>
                                          <p:spTgt spid="24"/>
                                        </p:tgtEl>
                                      </p:cBhvr>
                                    </p:animEffect>
                                    <p:set>
                                      <p:cBhvr>
                                        <p:cTn id="123" dur="1" fill="hold">
                                          <p:stCondLst>
                                            <p:cond delay="499"/>
                                          </p:stCondLst>
                                        </p:cTn>
                                        <p:tgtEl>
                                          <p:spTgt spid="24"/>
                                        </p:tgtEl>
                                        <p:attrNameLst>
                                          <p:attrName>style.visibility</p:attrName>
                                        </p:attrNameLst>
                                      </p:cBhvr>
                                      <p:to>
                                        <p:strVal val="hidden"/>
                                      </p:to>
                                    </p:set>
                                  </p:childTnLst>
                                </p:cTn>
                              </p:par>
                              <p:par>
                                <p:cTn id="124" presetID="10" presetClass="exit" presetSubtype="0" fill="hold" nodeType="withEffect" grpId="0">
                                  <p:stCondLst>
                                    <p:cond delay="2700"/>
                                  </p:stCondLst>
                                  <p:childTnLst>
                                    <p:animEffect transition="out" filter="fade">
                                      <p:cBhvr>
                                        <p:cTn id="125" dur="500"/>
                                        <p:tgtEl>
                                          <p:spTgt spid="25"/>
                                        </p:tgtEl>
                                      </p:cBhvr>
                                    </p:animEffect>
                                    <p:set>
                                      <p:cBhvr>
                                        <p:cTn id="126" dur="1" fill="hold">
                                          <p:stCondLst>
                                            <p:cond delay="499"/>
                                          </p:stCondLst>
                                        </p:cTn>
                                        <p:tgtEl>
                                          <p:spTgt spid="25"/>
                                        </p:tgtEl>
                                        <p:attrNameLst>
                                          <p:attrName>style.visibility</p:attrName>
                                        </p:attrNameLst>
                                      </p:cBhvr>
                                      <p:to>
                                        <p:strVal val="hidden"/>
                                      </p:to>
                                    </p:set>
                                  </p:childTnLst>
                                </p:cTn>
                              </p:par>
                              <p:par>
                                <p:cTn id="127" presetID="10" presetClass="exit" presetSubtype="0" fill="hold" nodeType="withEffect" grpId="1">
                                  <p:stCondLst>
                                    <p:cond delay="2700"/>
                                  </p:stCondLst>
                                  <p:childTnLst>
                                    <p:animEffect transition="out" filter="fade">
                                      <p:cBhvr>
                                        <p:cTn id="128" dur="500"/>
                                        <p:tgtEl>
                                          <p:spTgt spid="26"/>
                                        </p:tgtEl>
                                      </p:cBhvr>
                                    </p:animEffect>
                                    <p:set>
                                      <p:cBhvr>
                                        <p:cTn id="129" dur="1" fill="hold">
                                          <p:stCondLst>
                                            <p:cond delay="499"/>
                                          </p:stCondLst>
                                        </p:cTn>
                                        <p:tgtEl>
                                          <p:spTgt spid="26"/>
                                        </p:tgtEl>
                                        <p:attrNameLst>
                                          <p:attrName>style.visibility</p:attrName>
                                        </p:attrNameLst>
                                      </p:cBhvr>
                                      <p:to>
                                        <p:strVal val="hidden"/>
                                      </p:to>
                                    </p:set>
                                  </p:childTnLst>
                                </p:cTn>
                              </p:par>
                              <p:par>
                                <p:cTn id="130" presetID="10" presetClass="exit" presetSubtype="0" fill="hold" nodeType="withEffect" grpId="0">
                                  <p:stCondLst>
                                    <p:cond delay="2700"/>
                                  </p:stCondLst>
                                  <p:childTnLst>
                                    <p:animEffect transition="out" filter="fade">
                                      <p:cBhvr>
                                        <p:cTn id="131" dur="500"/>
                                        <p:tgtEl>
                                          <p:spTgt spid="27"/>
                                        </p:tgtEl>
                                      </p:cBhvr>
                                    </p:animEffect>
                                    <p:set>
                                      <p:cBhvr>
                                        <p:cTn id="132" dur="1" fill="hold">
                                          <p:stCondLst>
                                            <p:cond delay="499"/>
                                          </p:stCondLst>
                                        </p:cTn>
                                        <p:tgtEl>
                                          <p:spTgt spid="27"/>
                                        </p:tgtEl>
                                        <p:attrNameLst>
                                          <p:attrName>style.visibility</p:attrName>
                                        </p:attrNameLst>
                                      </p:cBhvr>
                                      <p:to>
                                        <p:strVal val="hidden"/>
                                      </p:to>
                                    </p:set>
                                  </p:childTnLst>
                                </p:cTn>
                              </p:par>
                              <p:par>
                                <p:cTn id="133" presetID="10" presetClass="exit" presetSubtype="0" fill="hold" nodeType="withEffect" grpId="1">
                                  <p:stCondLst>
                                    <p:cond delay="2700"/>
                                  </p:stCondLst>
                                  <p:childTnLst>
                                    <p:animEffect transition="out" filter="fade">
                                      <p:cBhvr>
                                        <p:cTn id="134" dur="500"/>
                                        <p:tgtEl>
                                          <p:spTgt spid="28"/>
                                        </p:tgtEl>
                                      </p:cBhvr>
                                    </p:animEffect>
                                    <p:set>
                                      <p:cBhvr>
                                        <p:cTn id="135" dur="1" fill="hold">
                                          <p:stCondLst>
                                            <p:cond delay="499"/>
                                          </p:stCondLst>
                                        </p:cTn>
                                        <p:tgtEl>
                                          <p:spTgt spid="28"/>
                                        </p:tgtEl>
                                        <p:attrNameLst>
                                          <p:attrName>style.visibility</p:attrName>
                                        </p:attrNameLst>
                                      </p:cBhvr>
                                      <p:to>
                                        <p:strVal val="hidden"/>
                                      </p:to>
                                    </p:set>
                                  </p:childTnLst>
                                </p:cTn>
                              </p:par>
                              <p:par>
                                <p:cTn id="136" presetID="10" presetClass="exit" presetSubtype="0" fill="hold" nodeType="withEffect" grpId="1">
                                  <p:stCondLst>
                                    <p:cond delay="2700"/>
                                  </p:stCondLst>
                                  <p:childTnLst>
                                    <p:animEffect transition="out" filter="fade">
                                      <p:cBhvr>
                                        <p:cTn id="137" dur="500"/>
                                        <p:tgtEl>
                                          <p:spTgt spid="29"/>
                                        </p:tgtEl>
                                      </p:cBhvr>
                                    </p:animEffect>
                                    <p:set>
                                      <p:cBhvr>
                                        <p:cTn id="138" dur="1" fill="hold">
                                          <p:stCondLst>
                                            <p:cond delay="499"/>
                                          </p:stCondLst>
                                        </p:cTn>
                                        <p:tgtEl>
                                          <p:spTgt spid="29"/>
                                        </p:tgtEl>
                                        <p:attrNameLst>
                                          <p:attrName>style.visibility</p:attrName>
                                        </p:attrNameLst>
                                      </p:cBhvr>
                                      <p:to>
                                        <p:strVal val="hidden"/>
                                      </p:to>
                                    </p:set>
                                  </p:childTnLst>
                                </p:cTn>
                              </p:par>
                              <p:par>
                                <p:cTn id="139" presetID="10" presetClass="exit" presetSubtype="0" fill="hold" nodeType="withEffect" grpId="0">
                                  <p:stCondLst>
                                    <p:cond delay="2700"/>
                                  </p:stCondLst>
                                  <p:childTnLst>
                                    <p:animEffect transition="out" filter="fade">
                                      <p:cBhvr>
                                        <p:cTn id="140" dur="500"/>
                                        <p:tgtEl>
                                          <p:spTgt spid="30"/>
                                        </p:tgtEl>
                                      </p:cBhvr>
                                    </p:animEffect>
                                    <p:set>
                                      <p:cBhvr>
                                        <p:cTn id="141" dur="1" fill="hold">
                                          <p:stCondLst>
                                            <p:cond delay="499"/>
                                          </p:stCondLst>
                                        </p:cTn>
                                        <p:tgtEl>
                                          <p:spTgt spid="30"/>
                                        </p:tgtEl>
                                        <p:attrNameLst>
                                          <p:attrName>style.visibility</p:attrName>
                                        </p:attrNameLst>
                                      </p:cBhvr>
                                      <p:to>
                                        <p:strVal val="hidden"/>
                                      </p:to>
                                    </p:set>
                                  </p:childTnLst>
                                </p:cTn>
                              </p:par>
                              <p:par>
                                <p:cTn id="142" presetID="10" presetClass="exit" presetSubtype="0" fill="hold" nodeType="withEffect" grpId="0">
                                  <p:stCondLst>
                                    <p:cond delay="2700"/>
                                  </p:stCondLst>
                                  <p:childTnLst>
                                    <p:animEffect transition="out" filter="fade">
                                      <p:cBhvr>
                                        <p:cTn id="143" dur="500"/>
                                        <p:tgtEl>
                                          <p:spTgt spid="31"/>
                                        </p:tgtEl>
                                      </p:cBhvr>
                                    </p:animEffect>
                                    <p:set>
                                      <p:cBhvr>
                                        <p:cTn id="144" dur="1" fill="hold">
                                          <p:stCondLst>
                                            <p:cond delay="499"/>
                                          </p:stCondLst>
                                        </p:cTn>
                                        <p:tgtEl>
                                          <p:spTgt spid="31"/>
                                        </p:tgtEl>
                                        <p:attrNameLst>
                                          <p:attrName>style.visibility</p:attrName>
                                        </p:attrNameLst>
                                      </p:cBhvr>
                                      <p:to>
                                        <p:strVal val="hidden"/>
                                      </p:to>
                                    </p:set>
                                  </p:childTnLst>
                                </p:cTn>
                              </p:par>
                              <p:par>
                                <p:cTn id="145" presetID="10" presetClass="exit" presetSubtype="0" fill="hold" nodeType="withEffect" grpId="0">
                                  <p:stCondLst>
                                    <p:cond delay="2700"/>
                                  </p:stCondLst>
                                  <p:childTnLst>
                                    <p:animEffect transition="out" filter="fade">
                                      <p:cBhvr>
                                        <p:cTn id="146" dur="500"/>
                                        <p:tgtEl>
                                          <p:spTgt spid="32"/>
                                        </p:tgtEl>
                                      </p:cBhvr>
                                    </p:animEffect>
                                    <p:set>
                                      <p:cBhvr>
                                        <p:cTn id="147" dur="1" fill="hold">
                                          <p:stCondLst>
                                            <p:cond delay="499"/>
                                          </p:stCondLst>
                                        </p:cTn>
                                        <p:tgtEl>
                                          <p:spTgt spid="32"/>
                                        </p:tgtEl>
                                        <p:attrNameLst>
                                          <p:attrName>style.visibility</p:attrName>
                                        </p:attrNameLst>
                                      </p:cBhvr>
                                      <p:to>
                                        <p:strVal val="hidden"/>
                                      </p:to>
                                    </p:set>
                                  </p:childTnLst>
                                </p:cTn>
                              </p:par>
                              <p:par>
                                <p:cTn id="148" presetID="10" presetClass="exit" presetSubtype="0" fill="hold" nodeType="withEffect" grpId="0">
                                  <p:stCondLst>
                                    <p:cond delay="2700"/>
                                  </p:stCondLst>
                                  <p:childTnLst>
                                    <p:animEffect transition="out" filter="fade">
                                      <p:cBhvr>
                                        <p:cTn id="149" dur="500"/>
                                        <p:tgtEl>
                                          <p:spTgt spid="33"/>
                                        </p:tgtEl>
                                      </p:cBhvr>
                                    </p:animEffect>
                                    <p:set>
                                      <p:cBhvr>
                                        <p:cTn id="150" dur="1" fill="hold">
                                          <p:stCondLst>
                                            <p:cond delay="499"/>
                                          </p:stCondLst>
                                        </p:cTn>
                                        <p:tgtEl>
                                          <p:spTgt spid="33"/>
                                        </p:tgtEl>
                                        <p:attrNameLst>
                                          <p:attrName>style.visibility</p:attrName>
                                        </p:attrNameLst>
                                      </p:cBhvr>
                                      <p:to>
                                        <p:strVal val="hidden"/>
                                      </p:to>
                                    </p:set>
                                  </p:childTnLst>
                                </p:cTn>
                              </p:par>
                              <p:par>
                                <p:cTn id="151" presetID="10" presetClass="exit" presetSubtype="0" fill="hold" nodeType="withEffect" grpId="0">
                                  <p:stCondLst>
                                    <p:cond delay="2700"/>
                                  </p:stCondLst>
                                  <p:childTnLst>
                                    <p:animEffect transition="out" filter="fade">
                                      <p:cBhvr>
                                        <p:cTn id="152" dur="500"/>
                                        <p:tgtEl>
                                          <p:spTgt spid="34"/>
                                        </p:tgtEl>
                                      </p:cBhvr>
                                    </p:animEffect>
                                    <p:set>
                                      <p:cBhvr>
                                        <p:cTn id="153" dur="1" fill="hold">
                                          <p:stCondLst>
                                            <p:cond delay="499"/>
                                          </p:stCondLst>
                                        </p:cTn>
                                        <p:tgtEl>
                                          <p:spTgt spid="34"/>
                                        </p:tgtEl>
                                        <p:attrNameLst>
                                          <p:attrName>style.visibility</p:attrName>
                                        </p:attrNameLst>
                                      </p:cBhvr>
                                      <p:to>
                                        <p:strVal val="hidden"/>
                                      </p:to>
                                    </p:set>
                                  </p:childTnLst>
                                </p:cTn>
                              </p:par>
                              <p:par>
                                <p:cTn id="154" presetID="10" presetClass="exit" presetSubtype="0" fill="hold" nodeType="withEffect" grpId="0">
                                  <p:stCondLst>
                                    <p:cond delay="2700"/>
                                  </p:stCondLst>
                                  <p:childTnLst>
                                    <p:animEffect transition="out" filter="fade">
                                      <p:cBhvr>
                                        <p:cTn id="155" dur="500"/>
                                        <p:tgtEl>
                                          <p:spTgt spid="35"/>
                                        </p:tgtEl>
                                      </p:cBhvr>
                                    </p:animEffect>
                                    <p:set>
                                      <p:cBhvr>
                                        <p:cTn id="156" dur="1" fill="hold">
                                          <p:stCondLst>
                                            <p:cond delay="499"/>
                                          </p:stCondLst>
                                        </p:cTn>
                                        <p:tgtEl>
                                          <p:spTgt spid="35"/>
                                        </p:tgtEl>
                                        <p:attrNameLst>
                                          <p:attrName>style.visibility</p:attrName>
                                        </p:attrNameLst>
                                      </p:cBhvr>
                                      <p:to>
                                        <p:strVal val="hidden"/>
                                      </p:to>
                                    </p:set>
                                  </p:childTnLst>
                                </p:cTn>
                              </p:par>
                              <p:par>
                                <p:cTn id="157" presetID="10" presetClass="exit" presetSubtype="0" fill="hold" nodeType="withEffect" grpId="0">
                                  <p:stCondLst>
                                    <p:cond delay="2700"/>
                                  </p:stCondLst>
                                  <p:childTnLst>
                                    <p:animEffect transition="out" filter="fade">
                                      <p:cBhvr>
                                        <p:cTn id="158" dur="500"/>
                                        <p:tgtEl>
                                          <p:spTgt spid="36"/>
                                        </p:tgtEl>
                                      </p:cBhvr>
                                    </p:animEffect>
                                    <p:set>
                                      <p:cBhvr>
                                        <p:cTn id="159" dur="1" fill="hold">
                                          <p:stCondLst>
                                            <p:cond delay="499"/>
                                          </p:stCondLst>
                                        </p:cTn>
                                        <p:tgtEl>
                                          <p:spTgt spid="36"/>
                                        </p:tgtEl>
                                        <p:attrNameLst>
                                          <p:attrName>style.visibility</p:attrName>
                                        </p:attrNameLst>
                                      </p:cBhvr>
                                      <p:to>
                                        <p:strVal val="hidden"/>
                                      </p:to>
                                    </p:set>
                                  </p:childTnLst>
                                </p:cTn>
                              </p:par>
                              <p:par>
                                <p:cTn id="160" presetID="10" presetClass="exit" presetSubtype="0" fill="hold" nodeType="withEffect" grpId="0">
                                  <p:stCondLst>
                                    <p:cond delay="2700"/>
                                  </p:stCondLst>
                                  <p:childTnLst>
                                    <p:animEffect transition="out" filter="fade">
                                      <p:cBhvr>
                                        <p:cTn id="161" dur="500"/>
                                        <p:tgtEl>
                                          <p:spTgt spid="37"/>
                                        </p:tgtEl>
                                      </p:cBhvr>
                                    </p:animEffect>
                                    <p:set>
                                      <p:cBhvr>
                                        <p:cTn id="162" dur="1" fill="hold">
                                          <p:stCondLst>
                                            <p:cond delay="499"/>
                                          </p:stCondLst>
                                        </p:cTn>
                                        <p:tgtEl>
                                          <p:spTgt spid="37"/>
                                        </p:tgtEl>
                                        <p:attrNameLst>
                                          <p:attrName>style.visibility</p:attrName>
                                        </p:attrNameLst>
                                      </p:cBhvr>
                                      <p:to>
                                        <p:strVal val="hidden"/>
                                      </p:to>
                                    </p:set>
                                  </p:childTnLst>
                                </p:cTn>
                              </p:par>
                              <p:par>
                                <p:cTn id="163" presetID="1" presetClass="mediacall" presetSubtype="0" fill="hold" nodeType="withEffect">
                                  <p:stCondLst>
                                    <p:cond delay="3000"/>
                                  </p:stCondLst>
                                  <p:childTnLst>
                                    <p:cmd type="call" cmd="playFrom(0.0)">
                                      <p:cBhvr>
                                        <p:cTn id="164" dur="12000" fill="hold"/>
                                        <p:tgtEl>
                                          <p:spTgt spid="38"/>
                                        </p:tgtEl>
                                      </p:cBhvr>
                                    </p:cmd>
                                  </p:childTnLst>
                                </p:cTn>
                              </p:par>
                              <p:par>
                                <p:cTn id="165" presetID="42" presetClass="entr" presetSubtype="0" fill="hold" nodeType="withEffect" grpId="0">
                                  <p:stCondLst>
                                    <p:cond delay="3300"/>
                                  </p:stCondLst>
                                  <p:childTnLst>
                                    <p:set>
                                      <p:cBhvr>
                                        <p:cTn id="166" dur="1" fill="hold">
                                          <p:stCondLst>
                                            <p:cond delay="0"/>
                                          </p:stCondLst>
                                        </p:cTn>
                                        <p:tgtEl>
                                          <p:spTgt spid="43"/>
                                        </p:tgtEl>
                                        <p:attrNameLst>
                                          <p:attrName>style.visibility</p:attrName>
                                        </p:attrNameLst>
                                      </p:cBhvr>
                                      <p:to>
                                        <p:strVal val="visible"/>
                                      </p:to>
                                    </p:set>
                                    <p:animEffect transition="in" filter="fade">
                                      <p:cBhvr>
                                        <p:cTn id="167" dur="800"/>
                                        <p:tgtEl>
                                          <p:spTgt spid="43"/>
                                        </p:tgtEl>
                                      </p:cBhvr>
                                    </p:animEffect>
                                    <p:anim calcmode="lin" valueType="num">
                                      <p:cBhvr>
                                        <p:cTn id="168" dur="800" fill="hold"/>
                                        <p:tgtEl>
                                          <p:spTgt spid="43"/>
                                        </p:tgtEl>
                                        <p:attrNameLst>
                                          <p:attrName>ppt_x</p:attrName>
                                        </p:attrNameLst>
                                      </p:cBhvr>
                                      <p:tavLst>
                                        <p:tav tm="0">
                                          <p:val>
                                            <p:strVal val="#ppt_x"/>
                                          </p:val>
                                        </p:tav>
                                        <p:tav tm="100000">
                                          <p:val>
                                            <p:strVal val="#ppt_x"/>
                                          </p:val>
                                        </p:tav>
                                      </p:tavLst>
                                    </p:anim>
                                    <p:anim calcmode="lin" valueType="num">
                                      <p:cBhvr>
                                        <p:cTn id="169" dur="800" fill="hold" decel="100000"/>
                                        <p:tgtEl>
                                          <p:spTgt spid="43"/>
                                        </p:tgtEl>
                                        <p:attrNameLst>
                                          <p:attrName>ppt_y</p:attrName>
                                        </p:attrNameLst>
                                      </p:cBhvr>
                                      <p:tavLst>
                                        <p:tav tm="0">
                                          <p:val>
                                            <p:strVal val="#ppt_y+0.05"/>
                                          </p:val>
                                        </p:tav>
                                        <p:tav tm="100000">
                                          <p:val>
                                            <p:strVal val="#ppt_y"/>
                                          </p:val>
                                        </p:tav>
                                      </p:tavLst>
                                    </p:anim>
                                  </p:childTnLst>
                                </p:cTn>
                              </p:par>
                              <p:par>
                                <p:cTn id="170" presetID="10" presetClass="entr" presetSubtype="0" fill="hold" nodeType="withEffect" grpId="0">
                                  <p:stCondLst>
                                    <p:cond delay="3900"/>
                                  </p:stCondLst>
                                  <p:childTnLst>
                                    <p:set>
                                      <p:cBhvr>
                                        <p:cTn id="171" dur="1" fill="hold">
                                          <p:stCondLst>
                                            <p:cond delay="0"/>
                                          </p:stCondLst>
                                        </p:cTn>
                                        <p:tgtEl>
                                          <p:spTgt spid="44"/>
                                        </p:tgtEl>
                                        <p:attrNameLst>
                                          <p:attrName>style.visibility</p:attrName>
                                        </p:attrNameLst>
                                      </p:cBhvr>
                                      <p:to>
                                        <p:strVal val="visible"/>
                                      </p:to>
                                    </p:set>
                                    <p:animEffect transition="in" filter="fade">
                                      <p:cBhvr>
                                        <p:cTn id="172" dur="400"/>
                                        <p:tgtEl>
                                          <p:spTgt spid="44"/>
                                        </p:tgtEl>
                                      </p:cBhvr>
                                    </p:animEffect>
                                  </p:childTnLst>
                                </p:cTn>
                              </p:par>
                              <p:par>
                                <p:cTn id="173" presetID="10" presetClass="entr" presetSubtype="0" fill="hold" nodeType="withEffect" grpId="0">
                                  <p:stCondLst>
                                    <p:cond delay="4600"/>
                                  </p:stCondLst>
                                  <p:childTnLst>
                                    <p:set>
                                      <p:cBhvr>
                                        <p:cTn id="174" dur="1" fill="hold">
                                          <p:stCondLst>
                                            <p:cond delay="0"/>
                                          </p:stCondLst>
                                        </p:cTn>
                                        <p:tgtEl>
                                          <p:spTgt spid="45"/>
                                        </p:tgtEl>
                                        <p:attrNameLst>
                                          <p:attrName>style.visibility</p:attrName>
                                        </p:attrNameLst>
                                      </p:cBhvr>
                                      <p:to>
                                        <p:strVal val="visible"/>
                                      </p:to>
                                    </p:set>
                                    <p:animEffect transition="in" filter="fade">
                                      <p:cBhvr>
                                        <p:cTn id="175" dur="300"/>
                                        <p:tgtEl>
                                          <p:spTgt spid="45"/>
                                        </p:tgtEl>
                                      </p:cBhvr>
                                    </p:animEffect>
                                  </p:childTnLst>
                                </p:cTn>
                              </p:par>
                              <p:par>
                                <p:cTn id="176" presetID="10" presetClass="entr" presetSubtype="0" fill="hold" nodeType="withEffect" grpId="0">
                                  <p:stCondLst>
                                    <p:cond delay="4600"/>
                                  </p:stCondLst>
                                  <p:childTnLst>
                                    <p:set>
                                      <p:cBhvr>
                                        <p:cTn id="177" dur="1" fill="hold">
                                          <p:stCondLst>
                                            <p:cond delay="0"/>
                                          </p:stCondLst>
                                        </p:cTn>
                                        <p:tgtEl>
                                          <p:spTgt spid="49"/>
                                        </p:tgtEl>
                                        <p:attrNameLst>
                                          <p:attrName>style.visibility</p:attrName>
                                        </p:attrNameLst>
                                      </p:cBhvr>
                                      <p:to>
                                        <p:strVal val="visible"/>
                                      </p:to>
                                    </p:set>
                                    <p:animEffect transition="in" filter="fade">
                                      <p:cBhvr>
                                        <p:cTn id="178" dur="300"/>
                                        <p:tgtEl>
                                          <p:spTgt spid="49"/>
                                        </p:tgtEl>
                                      </p:cBhvr>
                                    </p:animEffect>
                                  </p:childTnLst>
                                </p:cTn>
                              </p:par>
                              <p:par>
                                <p:cTn id="179" presetID="10" presetClass="entr" presetSubtype="0" fill="hold" nodeType="withEffect" grpId="0">
                                  <p:stCondLst>
                                    <p:cond delay="4600"/>
                                  </p:stCondLst>
                                  <p:childTnLst>
                                    <p:set>
                                      <p:cBhvr>
                                        <p:cTn id="180" dur="1" fill="hold">
                                          <p:stCondLst>
                                            <p:cond delay="0"/>
                                          </p:stCondLst>
                                        </p:cTn>
                                        <p:tgtEl>
                                          <p:spTgt spid="53"/>
                                        </p:tgtEl>
                                        <p:attrNameLst>
                                          <p:attrName>style.visibility</p:attrName>
                                        </p:attrNameLst>
                                      </p:cBhvr>
                                      <p:to>
                                        <p:strVal val="visible"/>
                                      </p:to>
                                    </p:set>
                                    <p:animEffect transition="in" filter="fade">
                                      <p:cBhvr>
                                        <p:cTn id="181" dur="300"/>
                                        <p:tgtEl>
                                          <p:spTgt spid="53"/>
                                        </p:tgtEl>
                                      </p:cBhvr>
                                    </p:animEffect>
                                  </p:childTnLst>
                                </p:cTn>
                              </p:par>
                              <p:par>
                                <p:cTn id="182" presetID="10" presetClass="entr" presetSubtype="0" fill="hold" nodeType="withEffect" grpId="0">
                                  <p:stCondLst>
                                    <p:cond delay="5000"/>
                                  </p:stCondLst>
                                  <p:childTnLst>
                                    <p:set>
                                      <p:cBhvr>
                                        <p:cTn id="183" dur="1" fill="hold">
                                          <p:stCondLst>
                                            <p:cond delay="0"/>
                                          </p:stCondLst>
                                        </p:cTn>
                                        <p:tgtEl>
                                          <p:spTgt spid="46"/>
                                        </p:tgtEl>
                                        <p:attrNameLst>
                                          <p:attrName>style.visibility</p:attrName>
                                        </p:attrNameLst>
                                      </p:cBhvr>
                                      <p:to>
                                        <p:strVal val="visible"/>
                                      </p:to>
                                    </p:set>
                                    <p:animEffect transition="in" filter="fade">
                                      <p:cBhvr>
                                        <p:cTn id="184" dur="300"/>
                                        <p:tgtEl>
                                          <p:spTgt spid="46"/>
                                        </p:tgtEl>
                                      </p:cBhvr>
                                    </p:animEffect>
                                  </p:childTnLst>
                                </p:cTn>
                              </p:par>
                              <p:par>
                                <p:cTn id="185" presetID="10" presetClass="entr" presetSubtype="0" fill="hold" nodeType="withEffect" grpId="0">
                                  <p:stCondLst>
                                    <p:cond delay="5000"/>
                                  </p:stCondLst>
                                  <p:childTnLst>
                                    <p:set>
                                      <p:cBhvr>
                                        <p:cTn id="186" dur="1" fill="hold">
                                          <p:stCondLst>
                                            <p:cond delay="0"/>
                                          </p:stCondLst>
                                        </p:cTn>
                                        <p:tgtEl>
                                          <p:spTgt spid="50"/>
                                        </p:tgtEl>
                                        <p:attrNameLst>
                                          <p:attrName>style.visibility</p:attrName>
                                        </p:attrNameLst>
                                      </p:cBhvr>
                                      <p:to>
                                        <p:strVal val="visible"/>
                                      </p:to>
                                    </p:set>
                                    <p:animEffect transition="in" filter="fade">
                                      <p:cBhvr>
                                        <p:cTn id="187" dur="300"/>
                                        <p:tgtEl>
                                          <p:spTgt spid="50"/>
                                        </p:tgtEl>
                                      </p:cBhvr>
                                    </p:animEffect>
                                  </p:childTnLst>
                                </p:cTn>
                              </p:par>
                              <p:par>
                                <p:cTn id="188" presetID="10" presetClass="entr" presetSubtype="0" fill="hold" nodeType="withEffect" grpId="0">
                                  <p:stCondLst>
                                    <p:cond delay="5000"/>
                                  </p:stCondLst>
                                  <p:childTnLst>
                                    <p:set>
                                      <p:cBhvr>
                                        <p:cTn id="189" dur="1" fill="hold">
                                          <p:stCondLst>
                                            <p:cond delay="0"/>
                                          </p:stCondLst>
                                        </p:cTn>
                                        <p:tgtEl>
                                          <p:spTgt spid="54"/>
                                        </p:tgtEl>
                                        <p:attrNameLst>
                                          <p:attrName>style.visibility</p:attrName>
                                        </p:attrNameLst>
                                      </p:cBhvr>
                                      <p:to>
                                        <p:strVal val="visible"/>
                                      </p:to>
                                    </p:set>
                                    <p:animEffect transition="in" filter="fade">
                                      <p:cBhvr>
                                        <p:cTn id="190" dur="300"/>
                                        <p:tgtEl>
                                          <p:spTgt spid="54"/>
                                        </p:tgtEl>
                                      </p:cBhvr>
                                    </p:animEffect>
                                  </p:childTnLst>
                                </p:cTn>
                              </p:par>
                              <p:par>
                                <p:cTn id="191" presetID="10" presetClass="entr" presetSubtype="0" fill="hold" nodeType="withEffect" grpId="0">
                                  <p:stCondLst>
                                    <p:cond delay="5400"/>
                                  </p:stCondLst>
                                  <p:childTnLst>
                                    <p:set>
                                      <p:cBhvr>
                                        <p:cTn id="192" dur="1" fill="hold">
                                          <p:stCondLst>
                                            <p:cond delay="0"/>
                                          </p:stCondLst>
                                        </p:cTn>
                                        <p:tgtEl>
                                          <p:spTgt spid="47"/>
                                        </p:tgtEl>
                                        <p:attrNameLst>
                                          <p:attrName>style.visibility</p:attrName>
                                        </p:attrNameLst>
                                      </p:cBhvr>
                                      <p:to>
                                        <p:strVal val="visible"/>
                                      </p:to>
                                    </p:set>
                                    <p:animEffect transition="in" filter="fade">
                                      <p:cBhvr>
                                        <p:cTn id="193" dur="300"/>
                                        <p:tgtEl>
                                          <p:spTgt spid="47"/>
                                        </p:tgtEl>
                                      </p:cBhvr>
                                    </p:animEffect>
                                  </p:childTnLst>
                                </p:cTn>
                              </p:par>
                              <p:par>
                                <p:cTn id="194" presetID="10" presetClass="entr" presetSubtype="0" fill="hold" nodeType="withEffect" grpId="0">
                                  <p:stCondLst>
                                    <p:cond delay="5400"/>
                                  </p:stCondLst>
                                  <p:childTnLst>
                                    <p:set>
                                      <p:cBhvr>
                                        <p:cTn id="195" dur="1" fill="hold">
                                          <p:stCondLst>
                                            <p:cond delay="0"/>
                                          </p:stCondLst>
                                        </p:cTn>
                                        <p:tgtEl>
                                          <p:spTgt spid="51"/>
                                        </p:tgtEl>
                                        <p:attrNameLst>
                                          <p:attrName>style.visibility</p:attrName>
                                        </p:attrNameLst>
                                      </p:cBhvr>
                                      <p:to>
                                        <p:strVal val="visible"/>
                                      </p:to>
                                    </p:set>
                                    <p:animEffect transition="in" filter="fade">
                                      <p:cBhvr>
                                        <p:cTn id="196" dur="300"/>
                                        <p:tgtEl>
                                          <p:spTgt spid="51"/>
                                        </p:tgtEl>
                                      </p:cBhvr>
                                    </p:animEffect>
                                  </p:childTnLst>
                                </p:cTn>
                              </p:par>
                              <p:par>
                                <p:cTn id="197" presetID="10" presetClass="entr" presetSubtype="0" fill="hold" nodeType="withEffect" grpId="0">
                                  <p:stCondLst>
                                    <p:cond delay="5400"/>
                                  </p:stCondLst>
                                  <p:childTnLst>
                                    <p:set>
                                      <p:cBhvr>
                                        <p:cTn id="198" dur="1" fill="hold">
                                          <p:stCondLst>
                                            <p:cond delay="0"/>
                                          </p:stCondLst>
                                        </p:cTn>
                                        <p:tgtEl>
                                          <p:spTgt spid="55"/>
                                        </p:tgtEl>
                                        <p:attrNameLst>
                                          <p:attrName>style.visibility</p:attrName>
                                        </p:attrNameLst>
                                      </p:cBhvr>
                                      <p:to>
                                        <p:strVal val="visible"/>
                                      </p:to>
                                    </p:set>
                                    <p:animEffect transition="in" filter="fade">
                                      <p:cBhvr>
                                        <p:cTn id="199" dur="300"/>
                                        <p:tgtEl>
                                          <p:spTgt spid="55"/>
                                        </p:tgtEl>
                                      </p:cBhvr>
                                    </p:animEffect>
                                  </p:childTnLst>
                                </p:cTn>
                              </p:par>
                              <p:par>
                                <p:cTn id="200" presetID="10" presetClass="entr" presetSubtype="0" fill="hold" nodeType="withEffect" grpId="0">
                                  <p:stCondLst>
                                    <p:cond delay="5800"/>
                                  </p:stCondLst>
                                  <p:childTnLst>
                                    <p:set>
                                      <p:cBhvr>
                                        <p:cTn id="201" dur="1" fill="hold">
                                          <p:stCondLst>
                                            <p:cond delay="0"/>
                                          </p:stCondLst>
                                        </p:cTn>
                                        <p:tgtEl>
                                          <p:spTgt spid="48"/>
                                        </p:tgtEl>
                                        <p:attrNameLst>
                                          <p:attrName>style.visibility</p:attrName>
                                        </p:attrNameLst>
                                      </p:cBhvr>
                                      <p:to>
                                        <p:strVal val="visible"/>
                                      </p:to>
                                    </p:set>
                                    <p:animEffect transition="in" filter="fade">
                                      <p:cBhvr>
                                        <p:cTn id="202" dur="300"/>
                                        <p:tgtEl>
                                          <p:spTgt spid="48"/>
                                        </p:tgtEl>
                                      </p:cBhvr>
                                    </p:animEffect>
                                  </p:childTnLst>
                                </p:cTn>
                              </p:par>
                              <p:par>
                                <p:cTn id="203" presetID="10" presetClass="entr" presetSubtype="0" fill="hold" nodeType="withEffect" grpId="0">
                                  <p:stCondLst>
                                    <p:cond delay="5800"/>
                                  </p:stCondLst>
                                  <p:childTnLst>
                                    <p:set>
                                      <p:cBhvr>
                                        <p:cTn id="204" dur="1" fill="hold">
                                          <p:stCondLst>
                                            <p:cond delay="0"/>
                                          </p:stCondLst>
                                        </p:cTn>
                                        <p:tgtEl>
                                          <p:spTgt spid="52"/>
                                        </p:tgtEl>
                                        <p:attrNameLst>
                                          <p:attrName>style.visibility</p:attrName>
                                        </p:attrNameLst>
                                      </p:cBhvr>
                                      <p:to>
                                        <p:strVal val="visible"/>
                                      </p:to>
                                    </p:set>
                                    <p:animEffect transition="in" filter="fade">
                                      <p:cBhvr>
                                        <p:cTn id="205" dur="300"/>
                                        <p:tgtEl>
                                          <p:spTgt spid="52"/>
                                        </p:tgtEl>
                                      </p:cBhvr>
                                    </p:animEffect>
                                  </p:childTnLst>
                                </p:cTn>
                              </p:par>
                              <p:par>
                                <p:cTn id="206" presetID="10" presetClass="entr" presetSubtype="0" fill="hold" nodeType="withEffect" grpId="0">
                                  <p:stCondLst>
                                    <p:cond delay="5800"/>
                                  </p:stCondLst>
                                  <p:childTnLst>
                                    <p:set>
                                      <p:cBhvr>
                                        <p:cTn id="207" dur="1" fill="hold">
                                          <p:stCondLst>
                                            <p:cond delay="0"/>
                                          </p:stCondLst>
                                        </p:cTn>
                                        <p:tgtEl>
                                          <p:spTgt spid="56"/>
                                        </p:tgtEl>
                                        <p:attrNameLst>
                                          <p:attrName>style.visibility</p:attrName>
                                        </p:attrNameLst>
                                      </p:cBhvr>
                                      <p:to>
                                        <p:strVal val="visible"/>
                                      </p:to>
                                    </p:set>
                                    <p:animEffect transition="in" filter="fade">
                                      <p:cBhvr>
                                        <p:cTn id="208" dur="300"/>
                                        <p:tgtEl>
                                          <p:spTgt spid="56"/>
                                        </p:tgtEl>
                                      </p:cBhvr>
                                    </p:animEffect>
                                  </p:childTnLst>
                                </p:cTn>
                              </p:par>
                              <p:par>
                                <p:cTn id="209" presetID="10" presetClass="entr" presetSubtype="0" fill="hold" nodeType="withEffect" grpId="0">
                                  <p:stCondLst>
                                    <p:cond delay="6400"/>
                                  </p:stCondLst>
                                  <p:childTnLst>
                                    <p:set>
                                      <p:cBhvr>
                                        <p:cTn id="210" dur="1" fill="hold">
                                          <p:stCondLst>
                                            <p:cond delay="0"/>
                                          </p:stCondLst>
                                        </p:cTn>
                                        <p:tgtEl>
                                          <p:spTgt spid="57"/>
                                        </p:tgtEl>
                                        <p:attrNameLst>
                                          <p:attrName>style.visibility</p:attrName>
                                        </p:attrNameLst>
                                      </p:cBhvr>
                                      <p:to>
                                        <p:strVal val="visible"/>
                                      </p:to>
                                    </p:set>
                                    <p:animEffect transition="in" filter="fade">
                                      <p:cBhvr>
                                        <p:cTn id="211" dur="400"/>
                                        <p:tgtEl>
                                          <p:spTgt spid="57"/>
                                        </p:tgtEl>
                                      </p:cBhvr>
                                    </p:animEffect>
                                  </p:childTnLst>
                                </p:cTn>
                              </p:par>
                              <p:par>
                                <p:cTn id="212" presetID="10" presetClass="entr" presetSubtype="0" fill="hold" nodeType="withEffect" grpId="0">
                                  <p:stCondLst>
                                    <p:cond delay="6400"/>
                                  </p:stCondLst>
                                  <p:childTnLst>
                                    <p:set>
                                      <p:cBhvr>
                                        <p:cTn id="213" dur="1" fill="hold">
                                          <p:stCondLst>
                                            <p:cond delay="0"/>
                                          </p:stCondLst>
                                        </p:cTn>
                                        <p:tgtEl>
                                          <p:spTgt spid="58"/>
                                        </p:tgtEl>
                                        <p:attrNameLst>
                                          <p:attrName>style.visibility</p:attrName>
                                        </p:attrNameLst>
                                      </p:cBhvr>
                                      <p:to>
                                        <p:strVal val="visible"/>
                                      </p:to>
                                    </p:set>
                                    <p:animEffect transition="in" filter="fade">
                                      <p:cBhvr>
                                        <p:cTn id="214" dur="400"/>
                                        <p:tgtEl>
                                          <p:spTgt spid="58"/>
                                        </p:tgtEl>
                                      </p:cBhvr>
                                    </p:animEffect>
                                  </p:childTnLst>
                                </p:cTn>
                              </p:par>
                              <p:par>
                                <p:cTn id="215" presetID="10" presetClass="entr" presetSubtype="0" fill="hold" nodeType="withEffect" grpId="0">
                                  <p:stCondLst>
                                    <p:cond delay="6400"/>
                                  </p:stCondLst>
                                  <p:childTnLst>
                                    <p:set>
                                      <p:cBhvr>
                                        <p:cTn id="216" dur="1" fill="hold">
                                          <p:stCondLst>
                                            <p:cond delay="0"/>
                                          </p:stCondLst>
                                        </p:cTn>
                                        <p:tgtEl>
                                          <p:spTgt spid="59"/>
                                        </p:tgtEl>
                                        <p:attrNameLst>
                                          <p:attrName>style.visibility</p:attrName>
                                        </p:attrNameLst>
                                      </p:cBhvr>
                                      <p:to>
                                        <p:strVal val="visible"/>
                                      </p:to>
                                    </p:set>
                                    <p:animEffect transition="in" filter="fade">
                                      <p:cBhvr>
                                        <p:cTn id="217" dur="400"/>
                                        <p:tgtEl>
                                          <p:spTgt spid="59"/>
                                        </p:tgtEl>
                                      </p:cBhvr>
                                    </p:animEffect>
                                  </p:childTnLst>
                                </p:cTn>
                              </p:par>
                            </p:childTnLst>
                          </p:cTn>
                        </p:par>
                      </p:childTnLst>
                    </p:cTn>
                  </p:par>
                  <p:par>
                    <p:cTn id="218" fill="hold">
                      <p:stCondLst>
                        <p:cond delay="indefinite"/>
                      </p:stCondLst>
                      <p:childTnLst>
                        <p:par>
                          <p:cTn id="219" fill="hold">
                            <p:stCondLst>
                              <p:cond delay="0"/>
                            </p:stCondLst>
                            <p:childTnLst>
                              <p:par>
                                <p:cTn id="220" presetID="10" presetClass="entr" presetSubtype="0" fill="hold" nodeType="clickEffect" grpId="0">
                                  <p:stCondLst>
                                    <p:cond delay="0"/>
                                  </p:stCondLst>
                                  <p:childTnLst>
                                    <p:set>
                                      <p:cBhvr>
                                        <p:cTn id="221" dur="1" fill="hold">
                                          <p:stCondLst>
                                            <p:cond delay="0"/>
                                          </p:stCondLst>
                                        </p:cTn>
                                        <p:tgtEl>
                                          <p:spTgt spid="63"/>
                                        </p:tgtEl>
                                        <p:attrNameLst>
                                          <p:attrName>style.visibility</p:attrName>
                                        </p:attrNameLst>
                                      </p:cBhvr>
                                      <p:to>
                                        <p:strVal val="visible"/>
                                      </p:to>
                                    </p:set>
                                    <p:animEffect transition="in" filter="fade">
                                      <p:cBhvr>
                                        <p:cTn id="222" dur="400"/>
                                        <p:tgtEl>
                                          <p:spTgt spid="63"/>
                                        </p:tgtEl>
                                      </p:cBhvr>
                                    </p:animEffect>
                                  </p:childTnLst>
                                </p:cTn>
                              </p:par>
                              <p:par>
                                <p:cTn id="223" presetID="1" presetClass="mediacall" presetSubtype="0" fill="hold" nodeType="withEffect">
                                  <p:stCondLst>
                                    <p:cond delay="0"/>
                                  </p:stCondLst>
                                  <p:childTnLst>
                                    <p:cmd type="call" cmd="playFrom(0.0)">
                                      <p:cBhvr>
                                        <p:cTn id="224" dur="6000" fill="hold"/>
                                        <p:tgtEl>
                                          <p:spTgt spid="63"/>
                                        </p:tgtEl>
                                      </p:cBhvr>
                                    </p:cmd>
                                  </p:childTnLst>
                                </p:cTn>
                              </p:par>
                              <p:par>
                                <p:cTn id="225" presetID="1" presetClass="entr" presetSubtype="0" fill="hold" nodeType="withEffect" grpId="0">
                                  <p:stCondLst>
                                    <p:cond delay="6000"/>
                                  </p:stCondLst>
                                  <p:childTnLst>
                                    <p:set>
                                      <p:cBhvr>
                                        <p:cTn id="226" dur="1" fill="hold">
                                          <p:stCondLst>
                                            <p:cond delay="0"/>
                                          </p:stCondLst>
                                        </p:cTn>
                                        <p:tgtEl>
                                          <p:spTgt spid="64"/>
                                        </p:tgtEl>
                                        <p:attrNameLst>
                                          <p:attrName>style.visibility</p:attrName>
                                        </p:attrNameLst>
                                      </p:cBhvr>
                                      <p:to>
                                        <p:strVal val="visible"/>
                                      </p:to>
                                    </p:set>
                                  </p:childTnLst>
                                </p:cTn>
                              </p:par>
                              <p:par>
                                <p:cTn id="227" presetID="10" presetClass="exit" presetSubtype="0" fill="hold" nodeType="withEffect" grpId="0">
                                  <p:stCondLst>
                                    <p:cond delay="0"/>
                                  </p:stCondLst>
                                  <p:childTnLst>
                                    <p:animEffect transition="out" filter="fade">
                                      <p:cBhvr>
                                        <p:cTn id="228" dur="300"/>
                                        <p:tgtEl>
                                          <p:spTgt spid="40"/>
                                        </p:tgtEl>
                                      </p:cBhvr>
                                    </p:animEffect>
                                    <p:set>
                                      <p:cBhvr>
                                        <p:cTn id="229" dur="1" fill="hold">
                                          <p:stCondLst>
                                            <p:cond delay="299"/>
                                          </p:stCondLst>
                                        </p:cTn>
                                        <p:tgtEl>
                                          <p:spTgt spid="40"/>
                                        </p:tgtEl>
                                        <p:attrNameLst>
                                          <p:attrName>style.visibility</p:attrName>
                                        </p:attrNameLst>
                                      </p:cBhvr>
                                      <p:to>
                                        <p:strVal val="hidden"/>
                                      </p:to>
                                    </p:set>
                                  </p:childTnLst>
                                </p:cTn>
                              </p:par>
                              <p:par>
                                <p:cTn id="230" presetID="10" presetClass="exit" presetSubtype="0" fill="hold" nodeType="withEffect" grpId="0">
                                  <p:stCondLst>
                                    <p:cond delay="0"/>
                                  </p:stCondLst>
                                  <p:childTnLst>
                                    <p:animEffect transition="out" filter="fade">
                                      <p:cBhvr>
                                        <p:cTn id="231" dur="300"/>
                                        <p:tgtEl>
                                          <p:spTgt spid="41"/>
                                        </p:tgtEl>
                                      </p:cBhvr>
                                    </p:animEffect>
                                    <p:set>
                                      <p:cBhvr>
                                        <p:cTn id="232" dur="1" fill="hold">
                                          <p:stCondLst>
                                            <p:cond delay="299"/>
                                          </p:stCondLst>
                                        </p:cTn>
                                        <p:tgtEl>
                                          <p:spTgt spid="41"/>
                                        </p:tgtEl>
                                        <p:attrNameLst>
                                          <p:attrName>style.visibility</p:attrName>
                                        </p:attrNameLst>
                                      </p:cBhvr>
                                      <p:to>
                                        <p:strVal val="hidden"/>
                                      </p:to>
                                    </p:set>
                                  </p:childTnLst>
                                </p:cTn>
                              </p:par>
                              <p:par>
                                <p:cTn id="233" presetID="10" presetClass="exit" presetSubtype="0" fill="hold" nodeType="withEffect" grpId="0">
                                  <p:stCondLst>
                                    <p:cond delay="0"/>
                                  </p:stCondLst>
                                  <p:childTnLst>
                                    <p:animEffect transition="out" filter="fade">
                                      <p:cBhvr>
                                        <p:cTn id="234" dur="300"/>
                                        <p:tgtEl>
                                          <p:spTgt spid="42"/>
                                        </p:tgtEl>
                                      </p:cBhvr>
                                    </p:animEffect>
                                    <p:set>
                                      <p:cBhvr>
                                        <p:cTn id="235" dur="1" fill="hold">
                                          <p:stCondLst>
                                            <p:cond delay="299"/>
                                          </p:stCondLst>
                                        </p:cTn>
                                        <p:tgtEl>
                                          <p:spTgt spid="42"/>
                                        </p:tgtEl>
                                        <p:attrNameLst>
                                          <p:attrName>style.visibility</p:attrName>
                                        </p:attrNameLst>
                                      </p:cBhvr>
                                      <p:to>
                                        <p:strVal val="hidden"/>
                                      </p:to>
                                    </p:set>
                                  </p:childTnLst>
                                </p:cTn>
                              </p:par>
                              <p:par>
                                <p:cTn id="236" presetID="10" presetClass="entr" presetSubtype="0" fill="hold" nodeType="withEffect" grpId="0">
                                  <p:stCondLst>
                                    <p:cond delay="300"/>
                                  </p:stCondLst>
                                  <p:childTnLst>
                                    <p:set>
                                      <p:cBhvr>
                                        <p:cTn id="237" dur="1" fill="hold">
                                          <p:stCondLst>
                                            <p:cond delay="0"/>
                                          </p:stCondLst>
                                        </p:cTn>
                                        <p:tgtEl>
                                          <p:spTgt spid="60"/>
                                        </p:tgtEl>
                                        <p:attrNameLst>
                                          <p:attrName>style.visibility</p:attrName>
                                        </p:attrNameLst>
                                      </p:cBhvr>
                                      <p:to>
                                        <p:strVal val="visible"/>
                                      </p:to>
                                    </p:set>
                                    <p:animEffect transition="in" filter="fade">
                                      <p:cBhvr>
                                        <p:cTn id="238" dur="300"/>
                                        <p:tgtEl>
                                          <p:spTgt spid="60"/>
                                        </p:tgtEl>
                                      </p:cBhvr>
                                    </p:animEffect>
                                  </p:childTnLst>
                                </p:cTn>
                              </p:par>
                              <p:par>
                                <p:cTn id="239" presetID="10" presetClass="entr" presetSubtype="0" fill="hold" nodeType="withEffect" grpId="0">
                                  <p:stCondLst>
                                    <p:cond delay="300"/>
                                  </p:stCondLst>
                                  <p:childTnLst>
                                    <p:set>
                                      <p:cBhvr>
                                        <p:cTn id="240" dur="1" fill="hold">
                                          <p:stCondLst>
                                            <p:cond delay="0"/>
                                          </p:stCondLst>
                                        </p:cTn>
                                        <p:tgtEl>
                                          <p:spTgt spid="61"/>
                                        </p:tgtEl>
                                        <p:attrNameLst>
                                          <p:attrName>style.visibility</p:attrName>
                                        </p:attrNameLst>
                                      </p:cBhvr>
                                      <p:to>
                                        <p:strVal val="visible"/>
                                      </p:to>
                                    </p:set>
                                    <p:animEffect transition="in" filter="fade">
                                      <p:cBhvr>
                                        <p:cTn id="241" dur="300"/>
                                        <p:tgtEl>
                                          <p:spTgt spid="61"/>
                                        </p:tgtEl>
                                      </p:cBhvr>
                                    </p:animEffect>
                                  </p:childTnLst>
                                </p:cTn>
                              </p:par>
                              <p:par>
                                <p:cTn id="242" presetID="10" presetClass="entr" presetSubtype="0" fill="hold" nodeType="withEffect" grpId="0">
                                  <p:stCondLst>
                                    <p:cond delay="300"/>
                                  </p:stCondLst>
                                  <p:childTnLst>
                                    <p:set>
                                      <p:cBhvr>
                                        <p:cTn id="243" dur="1" fill="hold">
                                          <p:stCondLst>
                                            <p:cond delay="0"/>
                                          </p:stCondLst>
                                        </p:cTn>
                                        <p:tgtEl>
                                          <p:spTgt spid="62"/>
                                        </p:tgtEl>
                                        <p:attrNameLst>
                                          <p:attrName>style.visibility</p:attrName>
                                        </p:attrNameLst>
                                      </p:cBhvr>
                                      <p:to>
                                        <p:strVal val="visible"/>
                                      </p:to>
                                    </p:set>
                                    <p:animEffect transition="in" filter="fade">
                                      <p:cBhvr>
                                        <p:cTn id="244" dur="300"/>
                                        <p:tgtEl>
                                          <p:spTgt spid="62"/>
                                        </p:tgtEl>
                                      </p:cBhvr>
                                    </p:animEffect>
                                  </p:childTnLst>
                                </p:cTn>
                              </p:par>
                              <p:par>
                                <p:cTn id="245" presetID="10" presetClass="entr" presetSubtype="0" fill="hold" nodeType="withEffect" grpId="0">
                                  <p:stCondLst>
                                    <p:cond delay="5200"/>
                                  </p:stCondLst>
                                  <p:childTnLst>
                                    <p:set>
                                      <p:cBhvr>
                                        <p:cTn id="246" dur="1" fill="hold">
                                          <p:stCondLst>
                                            <p:cond delay="0"/>
                                          </p:stCondLst>
                                        </p:cTn>
                                        <p:tgtEl>
                                          <p:spTgt spid="65"/>
                                        </p:tgtEl>
                                        <p:attrNameLst>
                                          <p:attrName>style.visibility</p:attrName>
                                        </p:attrNameLst>
                                      </p:cBhvr>
                                      <p:to>
                                        <p:strVal val="visible"/>
                                      </p:to>
                                    </p:set>
                                    <p:animEffect transition="in" filter="fade">
                                      <p:cBhvr>
                                        <p:cTn id="247" dur="600"/>
                                        <p:tgtEl>
                                          <p:spTgt spid="65"/>
                                        </p:tgtEl>
                                      </p:cBhvr>
                                    </p:animEffect>
                                  </p:childTnLst>
                                </p:cTn>
                              </p:par>
                              <p:par>
                                <p:cTn id="248" presetID="42" presetClass="entr" presetSubtype="0" fill="hold" nodeType="withEffect" grpId="0">
                                  <p:stCondLst>
                                    <p:cond delay="5400"/>
                                  </p:stCondLst>
                                  <p:childTnLst>
                                    <p:set>
                                      <p:cBhvr>
                                        <p:cTn id="249" dur="1" fill="hold">
                                          <p:stCondLst>
                                            <p:cond delay="0"/>
                                          </p:stCondLst>
                                        </p:cTn>
                                        <p:tgtEl>
                                          <p:spTgt spid="66"/>
                                        </p:tgtEl>
                                        <p:attrNameLst>
                                          <p:attrName>style.visibility</p:attrName>
                                        </p:attrNameLst>
                                      </p:cBhvr>
                                      <p:to>
                                        <p:strVal val="visible"/>
                                      </p:to>
                                    </p:set>
                                    <p:animEffect transition="in" filter="fade">
                                      <p:cBhvr>
                                        <p:cTn id="250" dur="700"/>
                                        <p:tgtEl>
                                          <p:spTgt spid="66"/>
                                        </p:tgtEl>
                                      </p:cBhvr>
                                    </p:animEffect>
                                    <p:anim calcmode="lin" valueType="num">
                                      <p:cBhvr>
                                        <p:cTn id="251" dur="700" fill="hold"/>
                                        <p:tgtEl>
                                          <p:spTgt spid="66"/>
                                        </p:tgtEl>
                                        <p:attrNameLst>
                                          <p:attrName>ppt_x</p:attrName>
                                        </p:attrNameLst>
                                      </p:cBhvr>
                                      <p:tavLst>
                                        <p:tav tm="0">
                                          <p:val>
                                            <p:strVal val="#ppt_x"/>
                                          </p:val>
                                        </p:tav>
                                        <p:tav tm="100000">
                                          <p:val>
                                            <p:strVal val="#ppt_x"/>
                                          </p:val>
                                        </p:tav>
                                      </p:tavLst>
                                    </p:anim>
                                    <p:anim calcmode="lin" valueType="num">
                                      <p:cBhvr>
                                        <p:cTn id="252" dur="700" fill="hold" decel="100000"/>
                                        <p:tgtEl>
                                          <p:spTgt spid="66"/>
                                        </p:tgtEl>
                                        <p:attrNameLst>
                                          <p:attrName>ppt_y</p:attrName>
                                        </p:attrNameLst>
                                      </p:cBhvr>
                                      <p:tavLst>
                                        <p:tav tm="0">
                                          <p:val>
                                            <p:strVal val="#ppt_y+0.05"/>
                                          </p:val>
                                        </p:tav>
                                        <p:tav tm="100000">
                                          <p:val>
                                            <p:strVal val="#ppt_y"/>
                                          </p:val>
                                        </p:tav>
                                      </p:tavLst>
                                    </p:anim>
                                  </p:childTnLst>
                                </p:cTn>
                              </p:par>
                              <p:par>
                                <p:cTn id="253" presetID="10" presetClass="entr" presetSubtype="0" fill="hold" nodeType="withEffect" grpId="0">
                                  <p:stCondLst>
                                    <p:cond delay="6200"/>
                                  </p:stCondLst>
                                  <p:childTnLst>
                                    <p:set>
                                      <p:cBhvr>
                                        <p:cTn id="254" dur="1" fill="hold">
                                          <p:stCondLst>
                                            <p:cond delay="0"/>
                                          </p:stCondLst>
                                        </p:cTn>
                                        <p:tgtEl>
                                          <p:spTgt spid="67"/>
                                        </p:tgtEl>
                                        <p:attrNameLst>
                                          <p:attrName>style.visibility</p:attrName>
                                        </p:attrNameLst>
                                      </p:cBhvr>
                                      <p:to>
                                        <p:strVal val="visible"/>
                                      </p:to>
                                    </p:set>
                                    <p:animEffect transition="in" filter="fade">
                                      <p:cBhvr>
                                        <p:cTn id="255" dur="400"/>
                                        <p:tgtEl>
                                          <p:spTgt spid="67"/>
                                        </p:tgtEl>
                                      </p:cBhvr>
                                    </p:animEffect>
                                  </p:childTnLst>
                                </p:cTn>
                              </p:par>
                              <p:par>
                                <p:cTn id="256" presetID="22" presetClass="entr" presetSubtype="8" fill="hold" nodeType="withEffect" grpId="0">
                                  <p:stCondLst>
                                    <p:cond delay="6300"/>
                                  </p:stCondLst>
                                  <p:childTnLst>
                                    <p:set>
                                      <p:cBhvr>
                                        <p:cTn id="257" dur="1" fill="hold">
                                          <p:stCondLst>
                                            <p:cond delay="0"/>
                                          </p:stCondLst>
                                        </p:cTn>
                                        <p:tgtEl>
                                          <p:spTgt spid="83"/>
                                        </p:tgtEl>
                                        <p:attrNameLst>
                                          <p:attrName>style.visibility</p:attrName>
                                        </p:attrNameLst>
                                      </p:cBhvr>
                                      <p:to>
                                        <p:strVal val="visible"/>
                                      </p:to>
                                    </p:set>
                                    <p:animEffect transition="in" filter="wipe(left)">
                                      <p:cBhvr>
                                        <p:cTn id="258" dur="300"/>
                                        <p:tgtEl>
                                          <p:spTgt spid="83"/>
                                        </p:tgtEl>
                                      </p:cBhvr>
                                    </p:animEffect>
                                  </p:childTnLst>
                                </p:cTn>
                              </p:par>
                              <p:par>
                                <p:cTn id="259" presetID="42" presetClass="entr" presetSubtype="0" fill="hold" nodeType="withEffect" grpId="0">
                                  <p:stCondLst>
                                    <p:cond delay="6400"/>
                                  </p:stCondLst>
                                  <p:childTnLst>
                                    <p:set>
                                      <p:cBhvr>
                                        <p:cTn id="260" dur="1" fill="hold">
                                          <p:stCondLst>
                                            <p:cond delay="0"/>
                                          </p:stCondLst>
                                        </p:cTn>
                                        <p:tgtEl>
                                          <p:spTgt spid="68"/>
                                        </p:tgtEl>
                                        <p:attrNameLst>
                                          <p:attrName>style.visibility</p:attrName>
                                        </p:attrNameLst>
                                      </p:cBhvr>
                                      <p:to>
                                        <p:strVal val="visible"/>
                                      </p:to>
                                    </p:set>
                                    <p:animEffect transition="in" filter="fade">
                                      <p:cBhvr>
                                        <p:cTn id="261" dur="500"/>
                                        <p:tgtEl>
                                          <p:spTgt spid="68"/>
                                        </p:tgtEl>
                                      </p:cBhvr>
                                    </p:animEffect>
                                    <p:anim calcmode="lin" valueType="num">
                                      <p:cBhvr>
                                        <p:cTn id="262" dur="500" fill="hold"/>
                                        <p:tgtEl>
                                          <p:spTgt spid="68"/>
                                        </p:tgtEl>
                                        <p:attrNameLst>
                                          <p:attrName>ppt_x</p:attrName>
                                        </p:attrNameLst>
                                      </p:cBhvr>
                                      <p:tavLst>
                                        <p:tav tm="0">
                                          <p:val>
                                            <p:strVal val="#ppt_x"/>
                                          </p:val>
                                        </p:tav>
                                        <p:tav tm="100000">
                                          <p:val>
                                            <p:strVal val="#ppt_x"/>
                                          </p:val>
                                        </p:tav>
                                      </p:tavLst>
                                    </p:anim>
                                    <p:anim calcmode="lin" valueType="num">
                                      <p:cBhvr>
                                        <p:cTn id="263" dur="500" fill="hold" decel="100000"/>
                                        <p:tgtEl>
                                          <p:spTgt spid="68"/>
                                        </p:tgtEl>
                                        <p:attrNameLst>
                                          <p:attrName>ppt_y</p:attrName>
                                        </p:attrNameLst>
                                      </p:cBhvr>
                                      <p:tavLst>
                                        <p:tav tm="0">
                                          <p:val>
                                            <p:strVal val="#ppt_y+0.05"/>
                                          </p:val>
                                        </p:tav>
                                        <p:tav tm="100000">
                                          <p:val>
                                            <p:strVal val="#ppt_y"/>
                                          </p:val>
                                        </p:tav>
                                      </p:tavLst>
                                    </p:anim>
                                  </p:childTnLst>
                                </p:cTn>
                              </p:par>
                              <p:par>
                                <p:cTn id="264" presetID="42" presetClass="entr" presetSubtype="0" fill="hold" nodeType="withEffect" grpId="0">
                                  <p:stCondLst>
                                    <p:cond delay="6400"/>
                                  </p:stCondLst>
                                  <p:childTnLst>
                                    <p:set>
                                      <p:cBhvr>
                                        <p:cTn id="265" dur="1" fill="hold">
                                          <p:stCondLst>
                                            <p:cond delay="0"/>
                                          </p:stCondLst>
                                        </p:cTn>
                                        <p:tgtEl>
                                          <p:spTgt spid="69"/>
                                        </p:tgtEl>
                                        <p:attrNameLst>
                                          <p:attrName>style.visibility</p:attrName>
                                        </p:attrNameLst>
                                      </p:cBhvr>
                                      <p:to>
                                        <p:strVal val="visible"/>
                                      </p:to>
                                    </p:set>
                                    <p:animEffect transition="in" filter="fade">
                                      <p:cBhvr>
                                        <p:cTn id="266" dur="500"/>
                                        <p:tgtEl>
                                          <p:spTgt spid="69"/>
                                        </p:tgtEl>
                                      </p:cBhvr>
                                    </p:animEffect>
                                    <p:anim calcmode="lin" valueType="num">
                                      <p:cBhvr>
                                        <p:cTn id="267" dur="500" fill="hold"/>
                                        <p:tgtEl>
                                          <p:spTgt spid="69"/>
                                        </p:tgtEl>
                                        <p:attrNameLst>
                                          <p:attrName>ppt_x</p:attrName>
                                        </p:attrNameLst>
                                      </p:cBhvr>
                                      <p:tavLst>
                                        <p:tav tm="0">
                                          <p:val>
                                            <p:strVal val="#ppt_x"/>
                                          </p:val>
                                        </p:tav>
                                        <p:tav tm="100000">
                                          <p:val>
                                            <p:strVal val="#ppt_x"/>
                                          </p:val>
                                        </p:tav>
                                      </p:tavLst>
                                    </p:anim>
                                    <p:anim calcmode="lin" valueType="num">
                                      <p:cBhvr>
                                        <p:cTn id="268" dur="500" fill="hold" decel="100000"/>
                                        <p:tgtEl>
                                          <p:spTgt spid="69"/>
                                        </p:tgtEl>
                                        <p:attrNameLst>
                                          <p:attrName>ppt_y</p:attrName>
                                        </p:attrNameLst>
                                      </p:cBhvr>
                                      <p:tavLst>
                                        <p:tav tm="0">
                                          <p:val>
                                            <p:strVal val="#ppt_y+0.05"/>
                                          </p:val>
                                        </p:tav>
                                        <p:tav tm="100000">
                                          <p:val>
                                            <p:strVal val="#ppt_y"/>
                                          </p:val>
                                        </p:tav>
                                      </p:tavLst>
                                    </p:anim>
                                  </p:childTnLst>
                                </p:cTn>
                              </p:par>
                              <p:par>
                                <p:cTn id="269" presetID="42" presetClass="entr" presetSubtype="0" fill="hold" nodeType="withEffect" grpId="0">
                                  <p:stCondLst>
                                    <p:cond delay="6400"/>
                                  </p:stCondLst>
                                  <p:childTnLst>
                                    <p:set>
                                      <p:cBhvr>
                                        <p:cTn id="270" dur="1" fill="hold">
                                          <p:stCondLst>
                                            <p:cond delay="0"/>
                                          </p:stCondLst>
                                        </p:cTn>
                                        <p:tgtEl>
                                          <p:spTgt spid="70"/>
                                        </p:tgtEl>
                                        <p:attrNameLst>
                                          <p:attrName>style.visibility</p:attrName>
                                        </p:attrNameLst>
                                      </p:cBhvr>
                                      <p:to>
                                        <p:strVal val="visible"/>
                                      </p:to>
                                    </p:set>
                                    <p:animEffect transition="in" filter="fade">
                                      <p:cBhvr>
                                        <p:cTn id="271" dur="500"/>
                                        <p:tgtEl>
                                          <p:spTgt spid="70"/>
                                        </p:tgtEl>
                                      </p:cBhvr>
                                    </p:animEffect>
                                    <p:anim calcmode="lin" valueType="num">
                                      <p:cBhvr>
                                        <p:cTn id="272" dur="500" fill="hold"/>
                                        <p:tgtEl>
                                          <p:spTgt spid="70"/>
                                        </p:tgtEl>
                                        <p:attrNameLst>
                                          <p:attrName>ppt_x</p:attrName>
                                        </p:attrNameLst>
                                      </p:cBhvr>
                                      <p:tavLst>
                                        <p:tav tm="0">
                                          <p:val>
                                            <p:strVal val="#ppt_x"/>
                                          </p:val>
                                        </p:tav>
                                        <p:tav tm="100000">
                                          <p:val>
                                            <p:strVal val="#ppt_x"/>
                                          </p:val>
                                        </p:tav>
                                      </p:tavLst>
                                    </p:anim>
                                    <p:anim calcmode="lin" valueType="num">
                                      <p:cBhvr>
                                        <p:cTn id="273" dur="500" fill="hold" decel="100000"/>
                                        <p:tgtEl>
                                          <p:spTgt spid="70"/>
                                        </p:tgtEl>
                                        <p:attrNameLst>
                                          <p:attrName>ppt_y</p:attrName>
                                        </p:attrNameLst>
                                      </p:cBhvr>
                                      <p:tavLst>
                                        <p:tav tm="0">
                                          <p:val>
                                            <p:strVal val="#ppt_y+0.05"/>
                                          </p:val>
                                        </p:tav>
                                        <p:tav tm="100000">
                                          <p:val>
                                            <p:strVal val="#ppt_y"/>
                                          </p:val>
                                        </p:tav>
                                      </p:tavLst>
                                    </p:anim>
                                  </p:childTnLst>
                                </p:cTn>
                              </p:par>
                              <p:par>
                                <p:cTn id="274" presetID="42" presetClass="entr" presetSubtype="0" fill="hold" nodeType="withEffect" grpId="0">
                                  <p:stCondLst>
                                    <p:cond delay="6700"/>
                                  </p:stCondLst>
                                  <p:childTnLst>
                                    <p:set>
                                      <p:cBhvr>
                                        <p:cTn id="275" dur="1" fill="hold">
                                          <p:stCondLst>
                                            <p:cond delay="0"/>
                                          </p:stCondLst>
                                        </p:cTn>
                                        <p:tgtEl>
                                          <p:spTgt spid="71"/>
                                        </p:tgtEl>
                                        <p:attrNameLst>
                                          <p:attrName>style.visibility</p:attrName>
                                        </p:attrNameLst>
                                      </p:cBhvr>
                                      <p:to>
                                        <p:strVal val="visible"/>
                                      </p:to>
                                    </p:set>
                                    <p:animEffect transition="in" filter="fade">
                                      <p:cBhvr>
                                        <p:cTn id="276" dur="500"/>
                                        <p:tgtEl>
                                          <p:spTgt spid="71"/>
                                        </p:tgtEl>
                                      </p:cBhvr>
                                    </p:animEffect>
                                    <p:anim calcmode="lin" valueType="num">
                                      <p:cBhvr>
                                        <p:cTn id="277" dur="500" fill="hold"/>
                                        <p:tgtEl>
                                          <p:spTgt spid="71"/>
                                        </p:tgtEl>
                                        <p:attrNameLst>
                                          <p:attrName>ppt_x</p:attrName>
                                        </p:attrNameLst>
                                      </p:cBhvr>
                                      <p:tavLst>
                                        <p:tav tm="0">
                                          <p:val>
                                            <p:strVal val="#ppt_x"/>
                                          </p:val>
                                        </p:tav>
                                        <p:tav tm="100000">
                                          <p:val>
                                            <p:strVal val="#ppt_x"/>
                                          </p:val>
                                        </p:tav>
                                      </p:tavLst>
                                    </p:anim>
                                    <p:anim calcmode="lin" valueType="num">
                                      <p:cBhvr>
                                        <p:cTn id="278" dur="500" fill="hold" decel="100000"/>
                                        <p:tgtEl>
                                          <p:spTgt spid="71"/>
                                        </p:tgtEl>
                                        <p:attrNameLst>
                                          <p:attrName>ppt_y</p:attrName>
                                        </p:attrNameLst>
                                      </p:cBhvr>
                                      <p:tavLst>
                                        <p:tav tm="0">
                                          <p:val>
                                            <p:strVal val="#ppt_y+0.05"/>
                                          </p:val>
                                        </p:tav>
                                        <p:tav tm="100000">
                                          <p:val>
                                            <p:strVal val="#ppt_y"/>
                                          </p:val>
                                        </p:tav>
                                      </p:tavLst>
                                    </p:anim>
                                  </p:childTnLst>
                                </p:cTn>
                              </p:par>
                              <p:par>
                                <p:cTn id="279" presetID="42" presetClass="entr" presetSubtype="0" fill="hold" nodeType="withEffect" grpId="0">
                                  <p:stCondLst>
                                    <p:cond delay="6700"/>
                                  </p:stCondLst>
                                  <p:childTnLst>
                                    <p:set>
                                      <p:cBhvr>
                                        <p:cTn id="280" dur="1" fill="hold">
                                          <p:stCondLst>
                                            <p:cond delay="0"/>
                                          </p:stCondLst>
                                        </p:cTn>
                                        <p:tgtEl>
                                          <p:spTgt spid="72"/>
                                        </p:tgtEl>
                                        <p:attrNameLst>
                                          <p:attrName>style.visibility</p:attrName>
                                        </p:attrNameLst>
                                      </p:cBhvr>
                                      <p:to>
                                        <p:strVal val="visible"/>
                                      </p:to>
                                    </p:set>
                                    <p:animEffect transition="in" filter="fade">
                                      <p:cBhvr>
                                        <p:cTn id="281" dur="500"/>
                                        <p:tgtEl>
                                          <p:spTgt spid="72"/>
                                        </p:tgtEl>
                                      </p:cBhvr>
                                    </p:animEffect>
                                    <p:anim calcmode="lin" valueType="num">
                                      <p:cBhvr>
                                        <p:cTn id="282" dur="500" fill="hold"/>
                                        <p:tgtEl>
                                          <p:spTgt spid="72"/>
                                        </p:tgtEl>
                                        <p:attrNameLst>
                                          <p:attrName>ppt_x</p:attrName>
                                        </p:attrNameLst>
                                      </p:cBhvr>
                                      <p:tavLst>
                                        <p:tav tm="0">
                                          <p:val>
                                            <p:strVal val="#ppt_x"/>
                                          </p:val>
                                        </p:tav>
                                        <p:tav tm="100000">
                                          <p:val>
                                            <p:strVal val="#ppt_x"/>
                                          </p:val>
                                        </p:tav>
                                      </p:tavLst>
                                    </p:anim>
                                    <p:anim calcmode="lin" valueType="num">
                                      <p:cBhvr>
                                        <p:cTn id="283" dur="500" fill="hold" decel="100000"/>
                                        <p:tgtEl>
                                          <p:spTgt spid="72"/>
                                        </p:tgtEl>
                                        <p:attrNameLst>
                                          <p:attrName>ppt_y</p:attrName>
                                        </p:attrNameLst>
                                      </p:cBhvr>
                                      <p:tavLst>
                                        <p:tav tm="0">
                                          <p:val>
                                            <p:strVal val="#ppt_y+0.05"/>
                                          </p:val>
                                        </p:tav>
                                        <p:tav tm="100000">
                                          <p:val>
                                            <p:strVal val="#ppt_y"/>
                                          </p:val>
                                        </p:tav>
                                      </p:tavLst>
                                    </p:anim>
                                  </p:childTnLst>
                                </p:cTn>
                              </p:par>
                              <p:par>
                                <p:cTn id="284" presetID="42" presetClass="entr" presetSubtype="0" fill="hold" nodeType="withEffect" grpId="0">
                                  <p:stCondLst>
                                    <p:cond delay="6700"/>
                                  </p:stCondLst>
                                  <p:childTnLst>
                                    <p:set>
                                      <p:cBhvr>
                                        <p:cTn id="285" dur="1" fill="hold">
                                          <p:stCondLst>
                                            <p:cond delay="0"/>
                                          </p:stCondLst>
                                        </p:cTn>
                                        <p:tgtEl>
                                          <p:spTgt spid="73"/>
                                        </p:tgtEl>
                                        <p:attrNameLst>
                                          <p:attrName>style.visibility</p:attrName>
                                        </p:attrNameLst>
                                      </p:cBhvr>
                                      <p:to>
                                        <p:strVal val="visible"/>
                                      </p:to>
                                    </p:set>
                                    <p:animEffect transition="in" filter="fade">
                                      <p:cBhvr>
                                        <p:cTn id="286" dur="500"/>
                                        <p:tgtEl>
                                          <p:spTgt spid="73"/>
                                        </p:tgtEl>
                                      </p:cBhvr>
                                    </p:animEffect>
                                    <p:anim calcmode="lin" valueType="num">
                                      <p:cBhvr>
                                        <p:cTn id="287" dur="500" fill="hold"/>
                                        <p:tgtEl>
                                          <p:spTgt spid="73"/>
                                        </p:tgtEl>
                                        <p:attrNameLst>
                                          <p:attrName>ppt_x</p:attrName>
                                        </p:attrNameLst>
                                      </p:cBhvr>
                                      <p:tavLst>
                                        <p:tav tm="0">
                                          <p:val>
                                            <p:strVal val="#ppt_x"/>
                                          </p:val>
                                        </p:tav>
                                        <p:tav tm="100000">
                                          <p:val>
                                            <p:strVal val="#ppt_x"/>
                                          </p:val>
                                        </p:tav>
                                      </p:tavLst>
                                    </p:anim>
                                    <p:anim calcmode="lin" valueType="num">
                                      <p:cBhvr>
                                        <p:cTn id="288" dur="500" fill="hold" decel="100000"/>
                                        <p:tgtEl>
                                          <p:spTgt spid="73"/>
                                        </p:tgtEl>
                                        <p:attrNameLst>
                                          <p:attrName>ppt_y</p:attrName>
                                        </p:attrNameLst>
                                      </p:cBhvr>
                                      <p:tavLst>
                                        <p:tav tm="0">
                                          <p:val>
                                            <p:strVal val="#ppt_y+0.05"/>
                                          </p:val>
                                        </p:tav>
                                        <p:tav tm="100000">
                                          <p:val>
                                            <p:strVal val="#ppt_y"/>
                                          </p:val>
                                        </p:tav>
                                      </p:tavLst>
                                    </p:anim>
                                  </p:childTnLst>
                                </p:cTn>
                              </p:par>
                              <p:par>
                                <p:cTn id="289" presetID="42" presetClass="entr" presetSubtype="0" fill="hold" nodeType="withEffect" grpId="0">
                                  <p:stCondLst>
                                    <p:cond delay="6700"/>
                                  </p:stCondLst>
                                  <p:childTnLst>
                                    <p:set>
                                      <p:cBhvr>
                                        <p:cTn id="290" dur="1" fill="hold">
                                          <p:stCondLst>
                                            <p:cond delay="0"/>
                                          </p:stCondLst>
                                        </p:cTn>
                                        <p:tgtEl>
                                          <p:spTgt spid="74"/>
                                        </p:tgtEl>
                                        <p:attrNameLst>
                                          <p:attrName>style.visibility</p:attrName>
                                        </p:attrNameLst>
                                      </p:cBhvr>
                                      <p:to>
                                        <p:strVal val="visible"/>
                                      </p:to>
                                    </p:set>
                                    <p:animEffect transition="in" filter="fade">
                                      <p:cBhvr>
                                        <p:cTn id="291" dur="500"/>
                                        <p:tgtEl>
                                          <p:spTgt spid="74"/>
                                        </p:tgtEl>
                                      </p:cBhvr>
                                    </p:animEffect>
                                    <p:anim calcmode="lin" valueType="num">
                                      <p:cBhvr>
                                        <p:cTn id="292" dur="500" fill="hold"/>
                                        <p:tgtEl>
                                          <p:spTgt spid="74"/>
                                        </p:tgtEl>
                                        <p:attrNameLst>
                                          <p:attrName>ppt_x</p:attrName>
                                        </p:attrNameLst>
                                      </p:cBhvr>
                                      <p:tavLst>
                                        <p:tav tm="0">
                                          <p:val>
                                            <p:strVal val="#ppt_x"/>
                                          </p:val>
                                        </p:tav>
                                        <p:tav tm="100000">
                                          <p:val>
                                            <p:strVal val="#ppt_x"/>
                                          </p:val>
                                        </p:tav>
                                      </p:tavLst>
                                    </p:anim>
                                    <p:anim calcmode="lin" valueType="num">
                                      <p:cBhvr>
                                        <p:cTn id="293" dur="500" fill="hold" decel="100000"/>
                                        <p:tgtEl>
                                          <p:spTgt spid="74"/>
                                        </p:tgtEl>
                                        <p:attrNameLst>
                                          <p:attrName>ppt_y</p:attrName>
                                        </p:attrNameLst>
                                      </p:cBhvr>
                                      <p:tavLst>
                                        <p:tav tm="0">
                                          <p:val>
                                            <p:strVal val="#ppt_y+0.05"/>
                                          </p:val>
                                        </p:tav>
                                        <p:tav tm="100000">
                                          <p:val>
                                            <p:strVal val="#ppt_y"/>
                                          </p:val>
                                        </p:tav>
                                      </p:tavLst>
                                    </p:anim>
                                  </p:childTnLst>
                                </p:cTn>
                              </p:par>
                              <p:par>
                                <p:cTn id="294" presetID="42" presetClass="entr" presetSubtype="0" fill="hold" nodeType="withEffect" grpId="0">
                                  <p:stCondLst>
                                    <p:cond delay="7000"/>
                                  </p:stCondLst>
                                  <p:childTnLst>
                                    <p:set>
                                      <p:cBhvr>
                                        <p:cTn id="295" dur="1" fill="hold">
                                          <p:stCondLst>
                                            <p:cond delay="0"/>
                                          </p:stCondLst>
                                        </p:cTn>
                                        <p:tgtEl>
                                          <p:spTgt spid="75"/>
                                        </p:tgtEl>
                                        <p:attrNameLst>
                                          <p:attrName>style.visibility</p:attrName>
                                        </p:attrNameLst>
                                      </p:cBhvr>
                                      <p:to>
                                        <p:strVal val="visible"/>
                                      </p:to>
                                    </p:set>
                                    <p:animEffect transition="in" filter="fade">
                                      <p:cBhvr>
                                        <p:cTn id="296" dur="500"/>
                                        <p:tgtEl>
                                          <p:spTgt spid="75"/>
                                        </p:tgtEl>
                                      </p:cBhvr>
                                    </p:animEffect>
                                    <p:anim calcmode="lin" valueType="num">
                                      <p:cBhvr>
                                        <p:cTn id="297" dur="500" fill="hold"/>
                                        <p:tgtEl>
                                          <p:spTgt spid="75"/>
                                        </p:tgtEl>
                                        <p:attrNameLst>
                                          <p:attrName>ppt_x</p:attrName>
                                        </p:attrNameLst>
                                      </p:cBhvr>
                                      <p:tavLst>
                                        <p:tav tm="0">
                                          <p:val>
                                            <p:strVal val="#ppt_x"/>
                                          </p:val>
                                        </p:tav>
                                        <p:tav tm="100000">
                                          <p:val>
                                            <p:strVal val="#ppt_x"/>
                                          </p:val>
                                        </p:tav>
                                      </p:tavLst>
                                    </p:anim>
                                    <p:anim calcmode="lin" valueType="num">
                                      <p:cBhvr>
                                        <p:cTn id="298" dur="500" fill="hold" decel="100000"/>
                                        <p:tgtEl>
                                          <p:spTgt spid="75"/>
                                        </p:tgtEl>
                                        <p:attrNameLst>
                                          <p:attrName>ppt_y</p:attrName>
                                        </p:attrNameLst>
                                      </p:cBhvr>
                                      <p:tavLst>
                                        <p:tav tm="0">
                                          <p:val>
                                            <p:strVal val="#ppt_y+0.05"/>
                                          </p:val>
                                        </p:tav>
                                        <p:tav tm="100000">
                                          <p:val>
                                            <p:strVal val="#ppt_y"/>
                                          </p:val>
                                        </p:tav>
                                      </p:tavLst>
                                    </p:anim>
                                  </p:childTnLst>
                                </p:cTn>
                              </p:par>
                              <p:par>
                                <p:cTn id="299" presetID="42" presetClass="entr" presetSubtype="0" fill="hold" nodeType="withEffect" grpId="0">
                                  <p:stCondLst>
                                    <p:cond delay="7000"/>
                                  </p:stCondLst>
                                  <p:childTnLst>
                                    <p:set>
                                      <p:cBhvr>
                                        <p:cTn id="300" dur="1" fill="hold">
                                          <p:stCondLst>
                                            <p:cond delay="0"/>
                                          </p:stCondLst>
                                        </p:cTn>
                                        <p:tgtEl>
                                          <p:spTgt spid="76"/>
                                        </p:tgtEl>
                                        <p:attrNameLst>
                                          <p:attrName>style.visibility</p:attrName>
                                        </p:attrNameLst>
                                      </p:cBhvr>
                                      <p:to>
                                        <p:strVal val="visible"/>
                                      </p:to>
                                    </p:set>
                                    <p:animEffect transition="in" filter="fade">
                                      <p:cBhvr>
                                        <p:cTn id="301" dur="500"/>
                                        <p:tgtEl>
                                          <p:spTgt spid="76"/>
                                        </p:tgtEl>
                                      </p:cBhvr>
                                    </p:animEffect>
                                    <p:anim calcmode="lin" valueType="num">
                                      <p:cBhvr>
                                        <p:cTn id="302" dur="500" fill="hold"/>
                                        <p:tgtEl>
                                          <p:spTgt spid="76"/>
                                        </p:tgtEl>
                                        <p:attrNameLst>
                                          <p:attrName>ppt_x</p:attrName>
                                        </p:attrNameLst>
                                      </p:cBhvr>
                                      <p:tavLst>
                                        <p:tav tm="0">
                                          <p:val>
                                            <p:strVal val="#ppt_x"/>
                                          </p:val>
                                        </p:tav>
                                        <p:tav tm="100000">
                                          <p:val>
                                            <p:strVal val="#ppt_x"/>
                                          </p:val>
                                        </p:tav>
                                      </p:tavLst>
                                    </p:anim>
                                    <p:anim calcmode="lin" valueType="num">
                                      <p:cBhvr>
                                        <p:cTn id="303" dur="500" fill="hold" decel="100000"/>
                                        <p:tgtEl>
                                          <p:spTgt spid="76"/>
                                        </p:tgtEl>
                                        <p:attrNameLst>
                                          <p:attrName>ppt_y</p:attrName>
                                        </p:attrNameLst>
                                      </p:cBhvr>
                                      <p:tavLst>
                                        <p:tav tm="0">
                                          <p:val>
                                            <p:strVal val="#ppt_y+0.05"/>
                                          </p:val>
                                        </p:tav>
                                        <p:tav tm="100000">
                                          <p:val>
                                            <p:strVal val="#ppt_y"/>
                                          </p:val>
                                        </p:tav>
                                      </p:tavLst>
                                    </p:anim>
                                  </p:childTnLst>
                                </p:cTn>
                              </p:par>
                              <p:par>
                                <p:cTn id="304" presetID="42" presetClass="entr" presetSubtype="0" fill="hold" nodeType="withEffect" grpId="0">
                                  <p:stCondLst>
                                    <p:cond delay="7000"/>
                                  </p:stCondLst>
                                  <p:childTnLst>
                                    <p:set>
                                      <p:cBhvr>
                                        <p:cTn id="305" dur="1" fill="hold">
                                          <p:stCondLst>
                                            <p:cond delay="0"/>
                                          </p:stCondLst>
                                        </p:cTn>
                                        <p:tgtEl>
                                          <p:spTgt spid="77"/>
                                        </p:tgtEl>
                                        <p:attrNameLst>
                                          <p:attrName>style.visibility</p:attrName>
                                        </p:attrNameLst>
                                      </p:cBhvr>
                                      <p:to>
                                        <p:strVal val="visible"/>
                                      </p:to>
                                    </p:set>
                                    <p:animEffect transition="in" filter="fade">
                                      <p:cBhvr>
                                        <p:cTn id="306" dur="500"/>
                                        <p:tgtEl>
                                          <p:spTgt spid="77"/>
                                        </p:tgtEl>
                                      </p:cBhvr>
                                    </p:animEffect>
                                    <p:anim calcmode="lin" valueType="num">
                                      <p:cBhvr>
                                        <p:cTn id="307" dur="500" fill="hold"/>
                                        <p:tgtEl>
                                          <p:spTgt spid="77"/>
                                        </p:tgtEl>
                                        <p:attrNameLst>
                                          <p:attrName>ppt_x</p:attrName>
                                        </p:attrNameLst>
                                      </p:cBhvr>
                                      <p:tavLst>
                                        <p:tav tm="0">
                                          <p:val>
                                            <p:strVal val="#ppt_x"/>
                                          </p:val>
                                        </p:tav>
                                        <p:tav tm="100000">
                                          <p:val>
                                            <p:strVal val="#ppt_x"/>
                                          </p:val>
                                        </p:tav>
                                      </p:tavLst>
                                    </p:anim>
                                    <p:anim calcmode="lin" valueType="num">
                                      <p:cBhvr>
                                        <p:cTn id="308" dur="500" fill="hold" decel="100000"/>
                                        <p:tgtEl>
                                          <p:spTgt spid="77"/>
                                        </p:tgtEl>
                                        <p:attrNameLst>
                                          <p:attrName>ppt_y</p:attrName>
                                        </p:attrNameLst>
                                      </p:cBhvr>
                                      <p:tavLst>
                                        <p:tav tm="0">
                                          <p:val>
                                            <p:strVal val="#ppt_y+0.05"/>
                                          </p:val>
                                        </p:tav>
                                        <p:tav tm="100000">
                                          <p:val>
                                            <p:strVal val="#ppt_y"/>
                                          </p:val>
                                        </p:tav>
                                      </p:tavLst>
                                    </p:anim>
                                  </p:childTnLst>
                                </p:cTn>
                              </p:par>
                              <p:par>
                                <p:cTn id="309" presetID="42" presetClass="entr" presetSubtype="0" fill="hold" nodeType="withEffect" grpId="0">
                                  <p:stCondLst>
                                    <p:cond delay="7000"/>
                                  </p:stCondLst>
                                  <p:childTnLst>
                                    <p:set>
                                      <p:cBhvr>
                                        <p:cTn id="310" dur="1" fill="hold">
                                          <p:stCondLst>
                                            <p:cond delay="0"/>
                                          </p:stCondLst>
                                        </p:cTn>
                                        <p:tgtEl>
                                          <p:spTgt spid="78"/>
                                        </p:tgtEl>
                                        <p:attrNameLst>
                                          <p:attrName>style.visibility</p:attrName>
                                        </p:attrNameLst>
                                      </p:cBhvr>
                                      <p:to>
                                        <p:strVal val="visible"/>
                                      </p:to>
                                    </p:set>
                                    <p:animEffect transition="in" filter="fade">
                                      <p:cBhvr>
                                        <p:cTn id="311" dur="500"/>
                                        <p:tgtEl>
                                          <p:spTgt spid="78"/>
                                        </p:tgtEl>
                                      </p:cBhvr>
                                    </p:animEffect>
                                    <p:anim calcmode="lin" valueType="num">
                                      <p:cBhvr>
                                        <p:cTn id="312" dur="500" fill="hold"/>
                                        <p:tgtEl>
                                          <p:spTgt spid="78"/>
                                        </p:tgtEl>
                                        <p:attrNameLst>
                                          <p:attrName>ppt_x</p:attrName>
                                        </p:attrNameLst>
                                      </p:cBhvr>
                                      <p:tavLst>
                                        <p:tav tm="0">
                                          <p:val>
                                            <p:strVal val="#ppt_x"/>
                                          </p:val>
                                        </p:tav>
                                        <p:tav tm="100000">
                                          <p:val>
                                            <p:strVal val="#ppt_x"/>
                                          </p:val>
                                        </p:tav>
                                      </p:tavLst>
                                    </p:anim>
                                    <p:anim calcmode="lin" valueType="num">
                                      <p:cBhvr>
                                        <p:cTn id="313" dur="500" fill="hold" decel="100000"/>
                                        <p:tgtEl>
                                          <p:spTgt spid="78"/>
                                        </p:tgtEl>
                                        <p:attrNameLst>
                                          <p:attrName>ppt_y</p:attrName>
                                        </p:attrNameLst>
                                      </p:cBhvr>
                                      <p:tavLst>
                                        <p:tav tm="0">
                                          <p:val>
                                            <p:strVal val="#ppt_y+0.05"/>
                                          </p:val>
                                        </p:tav>
                                        <p:tav tm="100000">
                                          <p:val>
                                            <p:strVal val="#ppt_y"/>
                                          </p:val>
                                        </p:tav>
                                      </p:tavLst>
                                    </p:anim>
                                  </p:childTnLst>
                                </p:cTn>
                              </p:par>
                              <p:par>
                                <p:cTn id="314" presetID="42" presetClass="entr" presetSubtype="0" fill="hold" nodeType="withEffect" grpId="0">
                                  <p:stCondLst>
                                    <p:cond delay="7300"/>
                                  </p:stCondLst>
                                  <p:childTnLst>
                                    <p:set>
                                      <p:cBhvr>
                                        <p:cTn id="315" dur="1" fill="hold">
                                          <p:stCondLst>
                                            <p:cond delay="0"/>
                                          </p:stCondLst>
                                        </p:cTn>
                                        <p:tgtEl>
                                          <p:spTgt spid="79"/>
                                        </p:tgtEl>
                                        <p:attrNameLst>
                                          <p:attrName>style.visibility</p:attrName>
                                        </p:attrNameLst>
                                      </p:cBhvr>
                                      <p:to>
                                        <p:strVal val="visible"/>
                                      </p:to>
                                    </p:set>
                                    <p:animEffect transition="in" filter="fade">
                                      <p:cBhvr>
                                        <p:cTn id="316" dur="500"/>
                                        <p:tgtEl>
                                          <p:spTgt spid="79"/>
                                        </p:tgtEl>
                                      </p:cBhvr>
                                    </p:animEffect>
                                    <p:anim calcmode="lin" valueType="num">
                                      <p:cBhvr>
                                        <p:cTn id="317" dur="500" fill="hold"/>
                                        <p:tgtEl>
                                          <p:spTgt spid="79"/>
                                        </p:tgtEl>
                                        <p:attrNameLst>
                                          <p:attrName>ppt_x</p:attrName>
                                        </p:attrNameLst>
                                      </p:cBhvr>
                                      <p:tavLst>
                                        <p:tav tm="0">
                                          <p:val>
                                            <p:strVal val="#ppt_x"/>
                                          </p:val>
                                        </p:tav>
                                        <p:tav tm="100000">
                                          <p:val>
                                            <p:strVal val="#ppt_x"/>
                                          </p:val>
                                        </p:tav>
                                      </p:tavLst>
                                    </p:anim>
                                    <p:anim calcmode="lin" valueType="num">
                                      <p:cBhvr>
                                        <p:cTn id="318" dur="500" fill="hold" decel="100000"/>
                                        <p:tgtEl>
                                          <p:spTgt spid="79"/>
                                        </p:tgtEl>
                                        <p:attrNameLst>
                                          <p:attrName>ppt_y</p:attrName>
                                        </p:attrNameLst>
                                      </p:cBhvr>
                                      <p:tavLst>
                                        <p:tav tm="0">
                                          <p:val>
                                            <p:strVal val="#ppt_y+0.05"/>
                                          </p:val>
                                        </p:tav>
                                        <p:tav tm="100000">
                                          <p:val>
                                            <p:strVal val="#ppt_y"/>
                                          </p:val>
                                        </p:tav>
                                      </p:tavLst>
                                    </p:anim>
                                  </p:childTnLst>
                                </p:cTn>
                              </p:par>
                              <p:par>
                                <p:cTn id="319" presetID="42" presetClass="entr" presetSubtype="0" fill="hold" nodeType="withEffect" grpId="0">
                                  <p:stCondLst>
                                    <p:cond delay="7300"/>
                                  </p:stCondLst>
                                  <p:childTnLst>
                                    <p:set>
                                      <p:cBhvr>
                                        <p:cTn id="320" dur="1" fill="hold">
                                          <p:stCondLst>
                                            <p:cond delay="0"/>
                                          </p:stCondLst>
                                        </p:cTn>
                                        <p:tgtEl>
                                          <p:spTgt spid="80"/>
                                        </p:tgtEl>
                                        <p:attrNameLst>
                                          <p:attrName>style.visibility</p:attrName>
                                        </p:attrNameLst>
                                      </p:cBhvr>
                                      <p:to>
                                        <p:strVal val="visible"/>
                                      </p:to>
                                    </p:set>
                                    <p:animEffect transition="in" filter="fade">
                                      <p:cBhvr>
                                        <p:cTn id="321" dur="500"/>
                                        <p:tgtEl>
                                          <p:spTgt spid="80"/>
                                        </p:tgtEl>
                                      </p:cBhvr>
                                    </p:animEffect>
                                    <p:anim calcmode="lin" valueType="num">
                                      <p:cBhvr>
                                        <p:cTn id="322" dur="500" fill="hold"/>
                                        <p:tgtEl>
                                          <p:spTgt spid="80"/>
                                        </p:tgtEl>
                                        <p:attrNameLst>
                                          <p:attrName>ppt_x</p:attrName>
                                        </p:attrNameLst>
                                      </p:cBhvr>
                                      <p:tavLst>
                                        <p:tav tm="0">
                                          <p:val>
                                            <p:strVal val="#ppt_x"/>
                                          </p:val>
                                        </p:tav>
                                        <p:tav tm="100000">
                                          <p:val>
                                            <p:strVal val="#ppt_x"/>
                                          </p:val>
                                        </p:tav>
                                      </p:tavLst>
                                    </p:anim>
                                    <p:anim calcmode="lin" valueType="num">
                                      <p:cBhvr>
                                        <p:cTn id="323" dur="500" fill="hold" decel="100000"/>
                                        <p:tgtEl>
                                          <p:spTgt spid="80"/>
                                        </p:tgtEl>
                                        <p:attrNameLst>
                                          <p:attrName>ppt_y</p:attrName>
                                        </p:attrNameLst>
                                      </p:cBhvr>
                                      <p:tavLst>
                                        <p:tav tm="0">
                                          <p:val>
                                            <p:strVal val="#ppt_y+0.05"/>
                                          </p:val>
                                        </p:tav>
                                        <p:tav tm="100000">
                                          <p:val>
                                            <p:strVal val="#ppt_y"/>
                                          </p:val>
                                        </p:tav>
                                      </p:tavLst>
                                    </p:anim>
                                  </p:childTnLst>
                                </p:cTn>
                              </p:par>
                              <p:par>
                                <p:cTn id="324" presetID="42" presetClass="entr" presetSubtype="0" fill="hold" nodeType="withEffect" grpId="0">
                                  <p:stCondLst>
                                    <p:cond delay="7300"/>
                                  </p:stCondLst>
                                  <p:childTnLst>
                                    <p:set>
                                      <p:cBhvr>
                                        <p:cTn id="325" dur="1" fill="hold">
                                          <p:stCondLst>
                                            <p:cond delay="0"/>
                                          </p:stCondLst>
                                        </p:cTn>
                                        <p:tgtEl>
                                          <p:spTgt spid="81"/>
                                        </p:tgtEl>
                                        <p:attrNameLst>
                                          <p:attrName>style.visibility</p:attrName>
                                        </p:attrNameLst>
                                      </p:cBhvr>
                                      <p:to>
                                        <p:strVal val="visible"/>
                                      </p:to>
                                    </p:set>
                                    <p:animEffect transition="in" filter="fade">
                                      <p:cBhvr>
                                        <p:cTn id="326" dur="500"/>
                                        <p:tgtEl>
                                          <p:spTgt spid="81"/>
                                        </p:tgtEl>
                                      </p:cBhvr>
                                    </p:animEffect>
                                    <p:anim calcmode="lin" valueType="num">
                                      <p:cBhvr>
                                        <p:cTn id="327" dur="500" fill="hold"/>
                                        <p:tgtEl>
                                          <p:spTgt spid="81"/>
                                        </p:tgtEl>
                                        <p:attrNameLst>
                                          <p:attrName>ppt_x</p:attrName>
                                        </p:attrNameLst>
                                      </p:cBhvr>
                                      <p:tavLst>
                                        <p:tav tm="0">
                                          <p:val>
                                            <p:strVal val="#ppt_x"/>
                                          </p:val>
                                        </p:tav>
                                        <p:tav tm="100000">
                                          <p:val>
                                            <p:strVal val="#ppt_x"/>
                                          </p:val>
                                        </p:tav>
                                      </p:tavLst>
                                    </p:anim>
                                    <p:anim calcmode="lin" valueType="num">
                                      <p:cBhvr>
                                        <p:cTn id="328" dur="500" fill="hold" decel="100000"/>
                                        <p:tgtEl>
                                          <p:spTgt spid="81"/>
                                        </p:tgtEl>
                                        <p:attrNameLst>
                                          <p:attrName>ppt_y</p:attrName>
                                        </p:attrNameLst>
                                      </p:cBhvr>
                                      <p:tavLst>
                                        <p:tav tm="0">
                                          <p:val>
                                            <p:strVal val="#ppt_y+0.05"/>
                                          </p:val>
                                        </p:tav>
                                        <p:tav tm="100000">
                                          <p:val>
                                            <p:strVal val="#ppt_y"/>
                                          </p:val>
                                        </p:tav>
                                      </p:tavLst>
                                    </p:anim>
                                  </p:childTnLst>
                                </p:cTn>
                              </p:par>
                              <p:par>
                                <p:cTn id="329" presetID="10" presetClass="entr" presetSubtype="0" fill="hold" nodeType="withEffect" grpId="0">
                                  <p:stCondLst>
                                    <p:cond delay="7800"/>
                                  </p:stCondLst>
                                  <p:childTnLst>
                                    <p:set>
                                      <p:cBhvr>
                                        <p:cTn id="330" dur="1" fill="hold">
                                          <p:stCondLst>
                                            <p:cond delay="0"/>
                                          </p:stCondLst>
                                        </p:cTn>
                                        <p:tgtEl>
                                          <p:spTgt spid="82"/>
                                        </p:tgtEl>
                                        <p:attrNameLst>
                                          <p:attrName>style.visibility</p:attrName>
                                        </p:attrNameLst>
                                      </p:cBhvr>
                                      <p:to>
                                        <p:strVal val="visible"/>
                                      </p:to>
                                    </p:set>
                                    <p:animEffect transition="in" filter="fade">
                                      <p:cBhvr>
                                        <p:cTn id="331" dur="4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332" fill="hold" display="0">
                  <p:stCondLst>
                    <p:cond delay="indefinite"/>
                  </p:stCondLst>
                </p:cTn>
                <p:tgtEl>
                  <p:spTgt spid="3"/>
                </p:tgtEl>
              </p:cMediaNode>
            </p:video>
            <p:video>
              <p:cMediaNode vol="0">
                <p:cTn id="333" fill="hold" display="0" repeatCount="indefinite">
                  <p:stCondLst>
                    <p:cond delay="indefinite"/>
                  </p:stCondLst>
                </p:cTn>
                <p:tgtEl>
                  <p:spTgt spid="38"/>
                </p:tgtEl>
              </p:cMediaNode>
            </p:video>
            <p:video>
              <p:cMediaNode vol="0">
                <p:cTn id="334" fill="hold" display="0">
                  <p:stCondLst>
                    <p:cond delay="indefinite"/>
                  </p:stCondLst>
                </p:cTn>
                <p:tgtEl>
                  <p:spTgt spid="63"/>
                </p:tgtEl>
              </p:cMediaNode>
            </p:video>
          </p:childTnLst>
        </p:cTn>
      </p:par>
    </p:tnLst>
    <p:bldLst>
      <p:bldP spid="4" grpId="0" animBg="1"/>
      <p:bldP spid="5" grpId="0" animBg="1"/>
      <p:bldP spid="6" grpId="0" animBg="1"/>
      <p:bldP spid="7" grpId="0" animBg="1"/>
      <p:bldP spid="14" grpId="0" animBg="1"/>
      <p:bldP spid="15" grpId="0" animBg="1"/>
      <p:bldP spid="16" grpId="0" animBg="1"/>
      <p:bldP spid="17" grpId="0" animBg="1"/>
      <p:bldP spid="21" grpId="0" animBg="1"/>
      <p:bldP spid="21" grpId="1" animBg="1"/>
      <p:bldP spid="24" grpId="0" animBg="1"/>
      <p:bldP spid="24" grpId="1" animBg="1"/>
      <p:bldP spid="26" grpId="0" animBg="1"/>
      <p:bldP spid="26" grpId="1" animBg="1"/>
      <p:bldP spid="29" grpId="0" animBg="1"/>
      <p:bldP spid="29" grpId="1" animBg="1"/>
      <p:bldP spid="36" grpId="0" animBg="1"/>
      <p:bldP spid="37" grpId="0" animBg="1"/>
      <p:bldP spid="42" grpId="0" animBg="1"/>
      <p:bldP spid="43" grpId="0" animBg="1"/>
      <p:bldP spid="44" grpId="0" animBg="1"/>
      <p:bldP spid="45" grpId="0" animBg="1"/>
      <p:bldP spid="46" grpId="0" animBg="1"/>
      <p:bldP spid="47" grpId="0" animBg="1"/>
      <p:bldP spid="48" grpId="0" animBg="1"/>
      <p:bldP spid="53" grpId="0" animBg="1"/>
      <p:bldP spid="54" grpId="0" animBg="1"/>
      <p:bldP spid="55" grpId="0" animBg="1"/>
      <p:bldP spid="56" grpId="0" animBg="1"/>
      <p:bldP spid="59" grpId="0" animBg="1"/>
      <p:bldP spid="62" grpId="0" animBg="1"/>
      <p:bldP spid="66" grpId="0" animBg="1"/>
      <p:bldP spid="67" grpId="0" animBg="1"/>
      <p:bldP spid="69" grpId="0" animBg="1"/>
      <p:bldP spid="70" grpId="0" animBg="1"/>
      <p:bldP spid="72" grpId="0" animBg="1"/>
      <p:bldP spid="73" grpId="0" animBg="1"/>
      <p:bldP spid="76" grpId="0" animBg="1"/>
      <p:bldP spid="77" grpId="0" animBg="1"/>
      <p:bldP spid="80" grpId="0" animBg="1"/>
      <p:bldP spid="81" grpId="0" animBg="1"/>
      <p:bldP spid="82" grpId="0" animBg="1"/>
      <p:bldP spid="107" grpId="0" animBg="1"/>
      <p:bldP spid="110"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sky" descr="Milky Way over the GTC dome (visitor experience film frame)"/>
          <p:cNvPicPr>
            <a:picLocks noChangeAspect="1"/>
          </p:cNvPicPr>
          <p:nvPr/>
        </p:nvPicPr>
        <p:blipFill>
          <a:blip r:embed="rId2"/>
          <a:stretch>
            <a:fillRect/>
          </a:stretch>
        </p:blipFill>
        <p:spPr>
          <a:xfrm>
            <a:off x="0" y="0"/>
            <a:ext cx="12192000" cy="6858000"/>
          </a:xfrm>
          <a:prstGeom prst="rect">
            <a:avLst/>
          </a:prstGeom>
        </p:spPr>
      </p:pic>
      <p:sp>
        <p:nvSpPr>
          <p:cNvPr id="3" name="!!sky_veil"/>
          <p:cNvSpPr/>
          <p:nvPr/>
        </p:nvSpPr>
        <p:spPr>
          <a:xfrm>
            <a:off x="0" y="0"/>
            <a:ext cx="12192000" cy="6858000"/>
          </a:xfrm>
          <a:prstGeom prst="rect">
            <a:avLst/>
          </a:prstGeom>
          <a:solidFill>
            <a:srgbClr val="070B14">
              <a:alpha val="45000"/>
            </a:srgbClr>
          </a:solidFill>
          <a:ln>
            <a:noFill/>
          </a:ln>
          <a:effectLst/>
        </p:spPr>
        <p:txBody>
          <a:bodyPr rtlCol="0" anchor="ctr"/>
          <a:lstStyle/>
          <a:p>
            <a:pPr algn="ctr"/>
            <a:endParaRPr/>
          </a:p>
        </p:txBody>
      </p:sp>
      <p:sp>
        <p:nvSpPr>
          <p:cNvPr id="4" name="!!grad_r"/>
          <p:cNvSpPr/>
          <p:nvPr/>
        </p:nvSpPr>
        <p:spPr>
          <a:xfrm>
            <a:off x="6350000" y="0"/>
            <a:ext cx="5842000" cy="6858000"/>
          </a:xfrm>
          <a:prstGeom prst="rect">
            <a:avLst/>
          </a:prstGeom>
          <a:gradFill rotWithShape="1">
            <a:gsLst>
              <a:gs pos="0">
                <a:srgbClr val="070B14">
                  <a:alpha val="0"/>
                </a:srgbClr>
              </a:gs>
              <a:gs pos="100000">
                <a:srgbClr val="070B14">
                  <a:alpha val="85000"/>
                </a:srgbClr>
              </a:gs>
            </a:gsLst>
            <a:lin ang="0" scaled="0"/>
          </a:gradFill>
          <a:ln>
            <a:noFill/>
          </a:ln>
          <a:effectLst/>
        </p:spPr>
        <p:txBody>
          <a:bodyPr rtlCol="0" anchor="ctr"/>
          <a:lstStyle/>
          <a:p>
            <a:pPr algn="ctr"/>
            <a:endParaRPr/>
          </a:p>
        </p:txBody>
      </p:sp>
      <p:sp>
        <p:nvSpPr>
          <p:cNvPr id="5" name="!!sky_top"/>
          <p:cNvSpPr/>
          <p:nvPr/>
        </p:nvSpPr>
        <p:spPr>
          <a:xfrm>
            <a:off x="0" y="0"/>
            <a:ext cx="12192000" cy="1270000"/>
          </a:xfrm>
          <a:prstGeom prst="rect">
            <a:avLst/>
          </a:prstGeom>
          <a:gradFill rotWithShape="1">
            <a:gsLst>
              <a:gs pos="0">
                <a:srgbClr val="070B14">
                  <a:alpha val="85000"/>
                </a:srgbClr>
              </a:gs>
              <a:gs pos="100000">
                <a:srgbClr val="070B14">
                  <a:alpha val="0"/>
                </a:srgbClr>
              </a:gs>
            </a:gsLst>
            <a:lin ang="5400000" scaled="0"/>
          </a:gradFill>
          <a:ln>
            <a:noFill/>
          </a:ln>
          <a:effectLst/>
        </p:spPr>
        <p:txBody>
          <a:bodyPr rtlCol="0" anchor="ctr"/>
          <a:lstStyle/>
          <a:p>
            <a:pPr algn="ctr"/>
            <a:endParaRPr/>
          </a:p>
        </p:txBody>
      </p:sp>
      <p:sp>
        <p:nvSpPr>
          <p:cNvPr id="6" name="!!altaz_disc"/>
          <p:cNvSpPr/>
          <p:nvPr/>
        </p:nvSpPr>
        <p:spPr>
          <a:xfrm>
            <a:off x="457200" y="1435100"/>
            <a:ext cx="5892800" cy="4749800"/>
          </a:xfrm>
          <a:prstGeom prst="ellipse">
            <a:avLst/>
          </a:prstGeom>
          <a:solidFill>
            <a:srgbClr val="070B14">
              <a:alpha val="75000"/>
            </a:srgbClr>
          </a:solidFill>
          <a:ln>
            <a:noFill/>
          </a:ln>
          <a:effectLst/>
        </p:spPr>
        <p:txBody>
          <a:bodyPr rtlCol="0" anchor="ctr"/>
          <a:lstStyle/>
          <a:p>
            <a:pPr algn="ctr"/>
            <a:endParaRPr/>
          </a:p>
        </p:txBody>
      </p:sp>
      <p:sp>
        <p:nvSpPr>
          <p:cNvPr id="7" name="!!altaz"/>
          <p:cNvSpPr/>
          <p:nvPr/>
        </p:nvSpPr>
        <p:spPr>
          <a:xfrm>
            <a:off x="660400" y="1638300"/>
            <a:ext cx="5486400" cy="4343400"/>
          </a:xfrm>
          <a:custGeom>
            <a:avLst/>
            <a:gdLst/>
            <a:ahLst/>
            <a:cxnLst/>
            <a:rect l="0" t="0" r="r" b="b"/>
            <a:pathLst>
              <a:path w="5486400" h="4343400" fill="none">
                <a:moveTo>
                  <a:pt x="5473700" y="2171700"/>
                </a:moveTo>
                <a:cubicBezTo>
                  <a:pt x="5473700" y="3364083"/>
                  <a:pt x="4251214" y="4330700"/>
                  <a:pt x="2743200" y="4330700"/>
                </a:cubicBezTo>
                <a:cubicBezTo>
                  <a:pt x="1235186" y="4330700"/>
                  <a:pt x="12700" y="3364083"/>
                  <a:pt x="12700" y="2171700"/>
                </a:cubicBezTo>
                <a:cubicBezTo>
                  <a:pt x="12700" y="979317"/>
                  <a:pt x="1235186" y="12700"/>
                  <a:pt x="2743200" y="12700"/>
                </a:cubicBezTo>
                <a:cubicBezTo>
                  <a:pt x="4251214" y="12700"/>
                  <a:pt x="5473700" y="979317"/>
                  <a:pt x="5473700" y="2171700"/>
                </a:cubicBezTo>
                <a:close/>
              </a:path>
              <a:path w="5486400" h="4343400" fill="none">
                <a:moveTo>
                  <a:pt x="4565650" y="2171700"/>
                </a:moveTo>
                <a:cubicBezTo>
                  <a:pt x="4565650" y="2967791"/>
                  <a:pt x="3749711" y="3613150"/>
                  <a:pt x="2743200" y="3613150"/>
                </a:cubicBezTo>
                <a:cubicBezTo>
                  <a:pt x="1736689" y="3613150"/>
                  <a:pt x="920750" y="2967791"/>
                  <a:pt x="920750" y="2171700"/>
                </a:cubicBezTo>
                <a:cubicBezTo>
                  <a:pt x="920750" y="1375609"/>
                  <a:pt x="1736689" y="730250"/>
                  <a:pt x="2743200" y="730250"/>
                </a:cubicBezTo>
                <a:cubicBezTo>
                  <a:pt x="3749711" y="730250"/>
                  <a:pt x="4565650" y="1375609"/>
                  <a:pt x="4565650" y="2171700"/>
                </a:cubicBezTo>
                <a:close/>
              </a:path>
              <a:path w="5486400" h="4343400" fill="none">
                <a:moveTo>
                  <a:pt x="3651250" y="2171700"/>
                </a:moveTo>
                <a:cubicBezTo>
                  <a:pt x="3651250" y="2567992"/>
                  <a:pt x="3244702" y="2889250"/>
                  <a:pt x="2743200" y="2889250"/>
                </a:cubicBezTo>
                <a:cubicBezTo>
                  <a:pt x="2241698" y="2889250"/>
                  <a:pt x="1835150" y="2567992"/>
                  <a:pt x="1835150" y="2171700"/>
                </a:cubicBezTo>
                <a:cubicBezTo>
                  <a:pt x="1835150" y="1775408"/>
                  <a:pt x="2241698" y="1454150"/>
                  <a:pt x="2743200" y="1454150"/>
                </a:cubicBezTo>
                <a:cubicBezTo>
                  <a:pt x="3244702" y="1454150"/>
                  <a:pt x="3651250" y="1775408"/>
                  <a:pt x="3651250" y="2171700"/>
                </a:cubicBezTo>
                <a:close/>
              </a:path>
              <a:path w="5486400" h="4343400" fill="none">
                <a:moveTo>
                  <a:pt x="2794000" y="2171700"/>
                </a:moveTo>
                <a:lnTo>
                  <a:pt x="5473700" y="2171700"/>
                </a:lnTo>
              </a:path>
              <a:path w="5486400" h="4343400" fill="none">
                <a:moveTo>
                  <a:pt x="2779121" y="2207621"/>
                </a:moveTo>
                <a:lnTo>
                  <a:pt x="4673955" y="3698344"/>
                </a:lnTo>
              </a:path>
              <a:path w="5486400" h="4343400" fill="none">
                <a:moveTo>
                  <a:pt x="2743200" y="2222500"/>
                </a:moveTo>
                <a:lnTo>
                  <a:pt x="2743200" y="4330700"/>
                </a:lnTo>
              </a:path>
              <a:path w="5486400" h="4343400" fill="none">
                <a:moveTo>
                  <a:pt x="2707279" y="2207621"/>
                </a:moveTo>
                <a:lnTo>
                  <a:pt x="812445" y="3698344"/>
                </a:lnTo>
              </a:path>
              <a:path w="5486400" h="4343400" fill="none">
                <a:moveTo>
                  <a:pt x="2692400" y="2171700"/>
                </a:moveTo>
                <a:lnTo>
                  <a:pt x="12700" y="2171700"/>
                </a:lnTo>
              </a:path>
              <a:path w="5486400" h="4343400" fill="none">
                <a:moveTo>
                  <a:pt x="2707279" y="2135779"/>
                </a:moveTo>
                <a:lnTo>
                  <a:pt x="812445" y="645056"/>
                </a:lnTo>
              </a:path>
              <a:path w="5486400" h="4343400" fill="none">
                <a:moveTo>
                  <a:pt x="2743200" y="2120900"/>
                </a:moveTo>
                <a:lnTo>
                  <a:pt x="2743200" y="12700"/>
                </a:lnTo>
              </a:path>
              <a:path w="5486400" h="4343400" fill="none">
                <a:moveTo>
                  <a:pt x="2779121" y="2135779"/>
                </a:moveTo>
                <a:lnTo>
                  <a:pt x="4673955" y="645056"/>
                </a:lnTo>
              </a:path>
              <a:path w="5486400" h="4343400" stroke="0">
                <a:moveTo>
                  <a:pt x="2781300" y="2171700"/>
                </a:moveTo>
                <a:cubicBezTo>
                  <a:pt x="2781300" y="2192742"/>
                  <a:pt x="2764242" y="2209800"/>
                  <a:pt x="2743200" y="2209800"/>
                </a:cubicBezTo>
                <a:cubicBezTo>
                  <a:pt x="2722158" y="2209800"/>
                  <a:pt x="2705100" y="2192742"/>
                  <a:pt x="2705100" y="2171700"/>
                </a:cubicBezTo>
                <a:cubicBezTo>
                  <a:pt x="2705100" y="2150658"/>
                  <a:pt x="2722158" y="2133600"/>
                  <a:pt x="2743200" y="2133600"/>
                </a:cubicBezTo>
                <a:cubicBezTo>
                  <a:pt x="2764242" y="2133600"/>
                  <a:pt x="2781300" y="2150658"/>
                  <a:pt x="2781300" y="2171700"/>
                </a:cubicBezTo>
                <a:close/>
              </a:path>
            </a:pathLst>
          </a:custGeom>
          <a:solidFill>
            <a:srgbClr val="5CCBF0">
              <a:alpha val="80000"/>
            </a:srgbClr>
          </a:solidFill>
          <a:ln w="12700" cap="rnd">
            <a:solidFill>
              <a:srgbClr val="5CCBF0">
                <a:alpha val="50000"/>
              </a:srgbClr>
            </a:solidFill>
            <a:round/>
          </a:ln>
          <a:effectLst/>
        </p:spPr>
        <p:txBody>
          <a:bodyPr rtlCol="0" anchor="ctr"/>
          <a:lstStyle/>
          <a:p>
            <a:pPr algn="ctr"/>
            <a:endParaRPr/>
          </a:p>
        </p:txBody>
      </p:sp>
      <p:sp>
        <p:nvSpPr>
          <p:cNvPr id="8" name="!!alt_hor"/>
          <p:cNvSpPr txBox="1"/>
          <p:nvPr/>
        </p:nvSpPr>
        <p:spPr>
          <a:xfrm>
            <a:off x="3467100" y="1435100"/>
            <a:ext cx="762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horizon</a:t>
            </a:r>
            <a:endParaRPr lang="en-US" sz="1200" dirty="0"/>
          </a:p>
        </p:txBody>
      </p:sp>
      <p:sp>
        <p:nvSpPr>
          <p:cNvPr id="9" name="!!alt_30"/>
          <p:cNvSpPr txBox="1"/>
          <p:nvPr/>
        </p:nvSpPr>
        <p:spPr>
          <a:xfrm>
            <a:off x="3467100" y="2152650"/>
            <a:ext cx="508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30°</a:t>
            </a:r>
            <a:endParaRPr lang="en-US" sz="1200" dirty="0"/>
          </a:p>
        </p:txBody>
      </p:sp>
      <p:sp>
        <p:nvSpPr>
          <p:cNvPr id="10" name="!!alt_60"/>
          <p:cNvSpPr txBox="1"/>
          <p:nvPr/>
        </p:nvSpPr>
        <p:spPr>
          <a:xfrm>
            <a:off x="3467100" y="2876550"/>
            <a:ext cx="508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60°</a:t>
            </a:r>
            <a:endParaRPr lang="en-US" sz="1200" dirty="0"/>
          </a:p>
        </p:txBody>
      </p:sp>
      <p:sp>
        <p:nvSpPr>
          <p:cNvPr id="11" name="!!alt_zen"/>
          <p:cNvSpPr txBox="1"/>
          <p:nvPr/>
        </p:nvSpPr>
        <p:spPr>
          <a:xfrm>
            <a:off x="3695700" y="3556000"/>
            <a:ext cx="635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zenith</a:t>
            </a:r>
            <a:endParaRPr lang="en-US" sz="1200" dirty="0"/>
          </a:p>
        </p:txBody>
      </p:sp>
      <p:sp>
        <p:nvSpPr>
          <p:cNvPr id="12" name="!!schem_bg"/>
          <p:cNvSpPr/>
          <p:nvPr/>
        </p:nvSpPr>
        <p:spPr>
          <a:xfrm>
            <a:off x="673100" y="1473200"/>
            <a:ext cx="2091690" cy="254000"/>
          </a:xfrm>
          <a:prstGeom prst="roundRect">
            <a:avLst>
              <a:gd name="adj" fmla="val 50000"/>
            </a:avLst>
          </a:prstGeom>
          <a:solidFill>
            <a:srgbClr val="070B14">
              <a:alpha val="70000"/>
            </a:srgbClr>
          </a:solidFill>
          <a:ln>
            <a:noFill/>
          </a:ln>
          <a:effectLst/>
        </p:spPr>
        <p:txBody>
          <a:bodyPr rtlCol="0" anchor="ctr"/>
          <a:lstStyle/>
          <a:p>
            <a:pPr algn="ctr"/>
            <a:endParaRPr/>
          </a:p>
        </p:txBody>
      </p:sp>
      <p:sp>
        <p:nvSpPr>
          <p:cNvPr id="13" name="!!schem"/>
          <p:cNvSpPr txBox="1"/>
          <p:nvPr/>
        </p:nvSpPr>
        <p:spPr>
          <a:xfrm>
            <a:off x="762000" y="1498600"/>
            <a:ext cx="2159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EDEFF2"/>
                </a:solidFill>
                <a:latin typeface="Segoe UI Semibold"/>
                <a:cs typeface="Segoe UI Semibold"/>
              </a:rPr>
              <a:t>SCHEMATIC · NOT DATA</a:t>
            </a:r>
            <a:endParaRPr lang="en-US" sz="1200" dirty="0"/>
          </a:p>
        </p:txBody>
      </p:sp>
      <p:sp>
        <p:nvSpPr>
          <p:cNvPr id="18" name="field"/>
          <p:cNvSpPr/>
          <p:nvPr/>
        </p:nvSpPr>
        <p:spPr>
          <a:xfrm>
            <a:off x="6985000" y="1460500"/>
            <a:ext cx="2667000" cy="2667000"/>
          </a:xfrm>
          <a:prstGeom prst="rect">
            <a:avLst/>
          </a:prstGeom>
          <a:solidFill>
            <a:srgbClr val="070B14">
              <a:alpha val="90000"/>
            </a:srgbClr>
          </a:solidFill>
          <a:ln w="19050" cap="rnd">
            <a:solidFill>
              <a:srgbClr val="2C6E8C"/>
            </a:solidFill>
            <a:round/>
          </a:ln>
          <a:effectLst/>
        </p:spPr>
        <p:txBody>
          <a:bodyPr rtlCol="0" anchor="ctr"/>
          <a:lstStyle/>
          <a:p>
            <a:pPr algn="ctr"/>
            <a:endParaRPr/>
          </a:p>
        </p:txBody>
      </p:sp>
      <p:sp>
        <p:nvSpPr>
          <p:cNvPr id="19" name="field_specks"/>
          <p:cNvSpPr/>
          <p:nvPr/>
        </p:nvSpPr>
        <p:spPr>
          <a:xfrm>
            <a:off x="7136152" y="1576074"/>
            <a:ext cx="2410911" cy="2396478"/>
          </a:xfrm>
          <a:custGeom>
            <a:avLst/>
            <a:gdLst/>
            <a:ahLst/>
            <a:cxnLst/>
            <a:rect l="0" t="0" r="r" b="b"/>
            <a:pathLst>
              <a:path w="2410911" h="2396478">
                <a:moveTo>
                  <a:pt x="612983" y="2221553"/>
                </a:moveTo>
                <a:cubicBezTo>
                  <a:pt x="612983" y="2227164"/>
                  <a:pt x="608434" y="2231713"/>
                  <a:pt x="602823" y="2231713"/>
                </a:cubicBezTo>
                <a:cubicBezTo>
                  <a:pt x="597212" y="2231713"/>
                  <a:pt x="592663" y="2227164"/>
                  <a:pt x="592663" y="2221553"/>
                </a:cubicBezTo>
                <a:cubicBezTo>
                  <a:pt x="592663" y="2215941"/>
                  <a:pt x="597212" y="2211393"/>
                  <a:pt x="602823" y="2211393"/>
                </a:cubicBezTo>
                <a:cubicBezTo>
                  <a:pt x="608434" y="2211393"/>
                  <a:pt x="612983" y="2215941"/>
                  <a:pt x="612983" y="2221553"/>
                </a:cubicBezTo>
                <a:close/>
              </a:path>
              <a:path w="2410911" h="2396478">
                <a:moveTo>
                  <a:pt x="955115" y="2386318"/>
                </a:moveTo>
                <a:cubicBezTo>
                  <a:pt x="955115" y="2391929"/>
                  <a:pt x="950566" y="2396478"/>
                  <a:pt x="944955" y="2396478"/>
                </a:cubicBezTo>
                <a:cubicBezTo>
                  <a:pt x="939344" y="2396478"/>
                  <a:pt x="934795" y="2391929"/>
                  <a:pt x="934795" y="2386318"/>
                </a:cubicBezTo>
                <a:cubicBezTo>
                  <a:pt x="934795" y="2380707"/>
                  <a:pt x="939344" y="2376158"/>
                  <a:pt x="944955" y="2376158"/>
                </a:cubicBezTo>
                <a:cubicBezTo>
                  <a:pt x="950566" y="2376158"/>
                  <a:pt x="955115" y="2380707"/>
                  <a:pt x="955115" y="2386318"/>
                </a:cubicBezTo>
                <a:close/>
              </a:path>
              <a:path w="2410911" h="2396478">
                <a:moveTo>
                  <a:pt x="1222317" y="1797402"/>
                </a:moveTo>
                <a:cubicBezTo>
                  <a:pt x="1222317" y="1803013"/>
                  <a:pt x="1217768" y="1807562"/>
                  <a:pt x="1212157" y="1807562"/>
                </a:cubicBezTo>
                <a:cubicBezTo>
                  <a:pt x="1206545" y="1807562"/>
                  <a:pt x="1201997" y="1803013"/>
                  <a:pt x="1201997" y="1797402"/>
                </a:cubicBezTo>
                <a:cubicBezTo>
                  <a:pt x="1201997" y="1791791"/>
                  <a:pt x="1206545" y="1787242"/>
                  <a:pt x="1212157" y="1787242"/>
                </a:cubicBezTo>
                <a:cubicBezTo>
                  <a:pt x="1217768" y="1787242"/>
                  <a:pt x="1222317" y="1791791"/>
                  <a:pt x="1222317" y="1797402"/>
                </a:cubicBezTo>
                <a:close/>
              </a:path>
              <a:path w="2410911" h="2396478">
                <a:moveTo>
                  <a:pt x="2410911" y="1451611"/>
                </a:moveTo>
                <a:cubicBezTo>
                  <a:pt x="2410911" y="1457222"/>
                  <a:pt x="2406362" y="1461771"/>
                  <a:pt x="2400751" y="1461771"/>
                </a:cubicBezTo>
                <a:cubicBezTo>
                  <a:pt x="2395140" y="1461771"/>
                  <a:pt x="2390591" y="1457222"/>
                  <a:pt x="2390591" y="1451611"/>
                </a:cubicBezTo>
                <a:cubicBezTo>
                  <a:pt x="2390591" y="1446000"/>
                  <a:pt x="2395140" y="1441451"/>
                  <a:pt x="2400751" y="1441451"/>
                </a:cubicBezTo>
                <a:cubicBezTo>
                  <a:pt x="2406362" y="1441451"/>
                  <a:pt x="2410911" y="1446000"/>
                  <a:pt x="2410911" y="1451611"/>
                </a:cubicBezTo>
                <a:close/>
              </a:path>
              <a:path w="2410911" h="2396478">
                <a:moveTo>
                  <a:pt x="2157182" y="1080603"/>
                </a:moveTo>
                <a:cubicBezTo>
                  <a:pt x="2157182" y="1086214"/>
                  <a:pt x="2152633" y="1090763"/>
                  <a:pt x="2147022" y="1090763"/>
                </a:cubicBezTo>
                <a:cubicBezTo>
                  <a:pt x="2141411" y="1090763"/>
                  <a:pt x="2136862" y="1086214"/>
                  <a:pt x="2136862" y="1080603"/>
                </a:cubicBezTo>
                <a:cubicBezTo>
                  <a:pt x="2136862" y="1074992"/>
                  <a:pt x="2141411" y="1070443"/>
                  <a:pt x="2147022" y="1070443"/>
                </a:cubicBezTo>
                <a:cubicBezTo>
                  <a:pt x="2152633" y="1070443"/>
                  <a:pt x="2157182" y="1074992"/>
                  <a:pt x="2157182" y="1080603"/>
                </a:cubicBezTo>
                <a:close/>
              </a:path>
              <a:path w="2410911" h="2396478">
                <a:moveTo>
                  <a:pt x="349127" y="10160"/>
                </a:moveTo>
                <a:cubicBezTo>
                  <a:pt x="349127" y="15771"/>
                  <a:pt x="344578" y="20320"/>
                  <a:pt x="338967" y="20320"/>
                </a:cubicBezTo>
                <a:cubicBezTo>
                  <a:pt x="333356" y="20320"/>
                  <a:pt x="328807" y="15771"/>
                  <a:pt x="328807" y="10160"/>
                </a:cubicBezTo>
                <a:cubicBezTo>
                  <a:pt x="328807" y="4549"/>
                  <a:pt x="333356" y="0"/>
                  <a:pt x="338967" y="0"/>
                </a:cubicBezTo>
                <a:cubicBezTo>
                  <a:pt x="344578" y="0"/>
                  <a:pt x="349127" y="4549"/>
                  <a:pt x="349127" y="10160"/>
                </a:cubicBezTo>
                <a:close/>
              </a:path>
              <a:path w="2410911" h="2396478">
                <a:moveTo>
                  <a:pt x="1169370" y="1947678"/>
                </a:moveTo>
                <a:cubicBezTo>
                  <a:pt x="1169370" y="1953290"/>
                  <a:pt x="1164821" y="1957838"/>
                  <a:pt x="1159210" y="1957838"/>
                </a:cubicBezTo>
                <a:cubicBezTo>
                  <a:pt x="1153598" y="1957838"/>
                  <a:pt x="1149050" y="1953290"/>
                  <a:pt x="1149050" y="1947678"/>
                </a:cubicBezTo>
                <a:cubicBezTo>
                  <a:pt x="1149050" y="1942067"/>
                  <a:pt x="1153598" y="1937518"/>
                  <a:pt x="1159210" y="1937518"/>
                </a:cubicBezTo>
                <a:cubicBezTo>
                  <a:pt x="1164821" y="1937518"/>
                  <a:pt x="1169370" y="1942067"/>
                  <a:pt x="1169370" y="1947678"/>
                </a:cubicBezTo>
                <a:close/>
              </a:path>
              <a:path w="2410911" h="2396478">
                <a:moveTo>
                  <a:pt x="2090856" y="496760"/>
                </a:moveTo>
                <a:cubicBezTo>
                  <a:pt x="2090856" y="502371"/>
                  <a:pt x="2086308" y="506920"/>
                  <a:pt x="2080696" y="506920"/>
                </a:cubicBezTo>
                <a:cubicBezTo>
                  <a:pt x="2075085" y="506920"/>
                  <a:pt x="2070536" y="502371"/>
                  <a:pt x="2070536" y="496760"/>
                </a:cubicBezTo>
                <a:cubicBezTo>
                  <a:pt x="2070536" y="491149"/>
                  <a:pt x="2075085" y="486600"/>
                  <a:pt x="2080696" y="486600"/>
                </a:cubicBezTo>
                <a:cubicBezTo>
                  <a:pt x="2086308" y="486600"/>
                  <a:pt x="2090856" y="491149"/>
                  <a:pt x="2090856" y="496760"/>
                </a:cubicBezTo>
                <a:close/>
              </a:path>
              <a:path w="2410911" h="2396478">
                <a:moveTo>
                  <a:pt x="389803" y="2327157"/>
                </a:moveTo>
                <a:cubicBezTo>
                  <a:pt x="389803" y="2332768"/>
                  <a:pt x="385254" y="2337317"/>
                  <a:pt x="379643" y="2337317"/>
                </a:cubicBezTo>
                <a:cubicBezTo>
                  <a:pt x="374032" y="2337317"/>
                  <a:pt x="369483" y="2332768"/>
                  <a:pt x="369483" y="2327157"/>
                </a:cubicBezTo>
                <a:cubicBezTo>
                  <a:pt x="369483" y="2321546"/>
                  <a:pt x="374032" y="2316997"/>
                  <a:pt x="379643" y="2316997"/>
                </a:cubicBezTo>
                <a:cubicBezTo>
                  <a:pt x="385254" y="2316997"/>
                  <a:pt x="389803" y="2321546"/>
                  <a:pt x="389803" y="2327157"/>
                </a:cubicBezTo>
                <a:close/>
              </a:path>
              <a:path w="2410911" h="2396478">
                <a:moveTo>
                  <a:pt x="457068" y="1949998"/>
                </a:moveTo>
                <a:cubicBezTo>
                  <a:pt x="457068" y="1955609"/>
                  <a:pt x="452520" y="1960158"/>
                  <a:pt x="446908" y="1960158"/>
                </a:cubicBezTo>
                <a:cubicBezTo>
                  <a:pt x="441297" y="1960158"/>
                  <a:pt x="436748" y="1955609"/>
                  <a:pt x="436748" y="1949998"/>
                </a:cubicBezTo>
                <a:cubicBezTo>
                  <a:pt x="436748" y="1944387"/>
                  <a:pt x="441297" y="1939838"/>
                  <a:pt x="446908" y="1939838"/>
                </a:cubicBezTo>
                <a:cubicBezTo>
                  <a:pt x="452520" y="1939838"/>
                  <a:pt x="457068" y="1944387"/>
                  <a:pt x="457068" y="1949998"/>
                </a:cubicBezTo>
                <a:close/>
              </a:path>
              <a:path w="2410911" h="2396478">
                <a:moveTo>
                  <a:pt x="398069" y="268947"/>
                </a:moveTo>
                <a:cubicBezTo>
                  <a:pt x="398069" y="274558"/>
                  <a:pt x="393521" y="279107"/>
                  <a:pt x="387909" y="279107"/>
                </a:cubicBezTo>
                <a:cubicBezTo>
                  <a:pt x="382298" y="279107"/>
                  <a:pt x="377749" y="274558"/>
                  <a:pt x="377749" y="268947"/>
                </a:cubicBezTo>
                <a:cubicBezTo>
                  <a:pt x="377749" y="263336"/>
                  <a:pt x="382298" y="258787"/>
                  <a:pt x="387909" y="258787"/>
                </a:cubicBezTo>
                <a:cubicBezTo>
                  <a:pt x="393521" y="258787"/>
                  <a:pt x="398069" y="263336"/>
                  <a:pt x="398069" y="268947"/>
                </a:cubicBezTo>
                <a:close/>
              </a:path>
              <a:path w="2410911" h="2396478">
                <a:moveTo>
                  <a:pt x="20320" y="1579621"/>
                </a:moveTo>
                <a:cubicBezTo>
                  <a:pt x="20320" y="1585232"/>
                  <a:pt x="15771" y="1589781"/>
                  <a:pt x="10160" y="1589781"/>
                </a:cubicBezTo>
                <a:cubicBezTo>
                  <a:pt x="4549" y="1589781"/>
                  <a:pt x="0" y="1585232"/>
                  <a:pt x="0" y="1579621"/>
                </a:cubicBezTo>
                <a:cubicBezTo>
                  <a:pt x="0" y="1574010"/>
                  <a:pt x="4549" y="1569461"/>
                  <a:pt x="10160" y="1569461"/>
                </a:cubicBezTo>
                <a:cubicBezTo>
                  <a:pt x="15771" y="1569461"/>
                  <a:pt x="20320" y="1574010"/>
                  <a:pt x="20320" y="1579621"/>
                </a:cubicBezTo>
                <a:close/>
              </a:path>
              <a:path w="2410911" h="2396478">
                <a:moveTo>
                  <a:pt x="1920601" y="1296845"/>
                </a:moveTo>
                <a:cubicBezTo>
                  <a:pt x="1920601" y="1302456"/>
                  <a:pt x="1916052" y="1307005"/>
                  <a:pt x="1910441" y="1307005"/>
                </a:cubicBezTo>
                <a:cubicBezTo>
                  <a:pt x="1904830" y="1307005"/>
                  <a:pt x="1900281" y="1302456"/>
                  <a:pt x="1900281" y="1296845"/>
                </a:cubicBezTo>
                <a:cubicBezTo>
                  <a:pt x="1900281" y="1291234"/>
                  <a:pt x="1904830" y="1286685"/>
                  <a:pt x="1910441" y="1286685"/>
                </a:cubicBezTo>
                <a:cubicBezTo>
                  <a:pt x="1916052" y="1286685"/>
                  <a:pt x="1920601" y="1291234"/>
                  <a:pt x="1920601" y="1296845"/>
                </a:cubicBezTo>
                <a:close/>
              </a:path>
              <a:path w="2410911" h="2396478">
                <a:moveTo>
                  <a:pt x="497818" y="2367688"/>
                </a:moveTo>
                <a:cubicBezTo>
                  <a:pt x="497818" y="2373300"/>
                  <a:pt x="493269" y="2377848"/>
                  <a:pt x="487658" y="2377848"/>
                </a:cubicBezTo>
                <a:cubicBezTo>
                  <a:pt x="482047" y="2377848"/>
                  <a:pt x="477498" y="2373300"/>
                  <a:pt x="477498" y="2367688"/>
                </a:cubicBezTo>
                <a:cubicBezTo>
                  <a:pt x="477498" y="2362077"/>
                  <a:pt x="482047" y="2357528"/>
                  <a:pt x="487658" y="2357528"/>
                </a:cubicBezTo>
                <a:cubicBezTo>
                  <a:pt x="493269" y="2357528"/>
                  <a:pt x="497818" y="2362077"/>
                  <a:pt x="497818" y="2367688"/>
                </a:cubicBezTo>
                <a:close/>
              </a:path>
            </a:pathLst>
          </a:custGeom>
          <a:solidFill>
            <a:srgbClr val="FFFFFF">
              <a:alpha val="35000"/>
            </a:srgbClr>
          </a:solidFill>
          <a:ln>
            <a:noFill/>
          </a:ln>
          <a:effectLst/>
        </p:spPr>
        <p:txBody>
          <a:bodyPr rtlCol="0" anchor="ctr"/>
          <a:lstStyle/>
          <a:p>
            <a:pPr algn="ctr"/>
            <a:endParaRPr/>
          </a:p>
        </p:txBody>
      </p:sp>
      <p:sp>
        <p:nvSpPr>
          <p:cNvPr id="20" name="field_t"/>
          <p:cNvSpPr txBox="1"/>
          <p:nvPr/>
        </p:nvSpPr>
        <p:spPr>
          <a:xfrm>
            <a:off x="6985000" y="1231900"/>
            <a:ext cx="2667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acquisition camera</a:t>
            </a:r>
            <a:endParaRPr lang="en-US" sz="1200" dirty="0"/>
          </a:p>
        </p:txBody>
      </p:sp>
      <p:sp>
        <p:nvSpPr>
          <p:cNvPr id="21" name="cross"/>
          <p:cNvSpPr/>
          <p:nvPr/>
        </p:nvSpPr>
        <p:spPr>
          <a:xfrm>
            <a:off x="8204200" y="2679700"/>
            <a:ext cx="228600" cy="228600"/>
          </a:xfrm>
          <a:custGeom>
            <a:avLst/>
            <a:gdLst/>
            <a:ahLst/>
            <a:cxnLst/>
            <a:rect l="0" t="0" r="r" b="b"/>
            <a:pathLst>
              <a:path w="228600" h="228600" fill="none">
                <a:moveTo>
                  <a:pt x="0" y="114300"/>
                </a:moveTo>
                <a:lnTo>
                  <a:pt x="228600" y="114300"/>
                </a:lnTo>
              </a:path>
              <a:path w="228600" h="228600" fill="none">
                <a:moveTo>
                  <a:pt x="114300" y="0"/>
                </a:moveTo>
                <a:lnTo>
                  <a:pt x="114300" y="228600"/>
                </a:lnTo>
              </a:path>
            </a:pathLst>
          </a:custGeom>
          <a:noFill/>
          <a:ln w="19050" cap="rnd">
            <a:solidFill>
              <a:srgbClr val="FFFFFF"/>
            </a:solidFill>
            <a:round/>
          </a:ln>
          <a:effectLst/>
        </p:spPr>
        <p:txBody>
          <a:bodyPr rtlCol="0" anchor="ctr"/>
          <a:lstStyle/>
          <a:p>
            <a:pPr algn="ctr"/>
            <a:endParaRPr/>
          </a:p>
        </p:txBody>
      </p:sp>
      <p:sp>
        <p:nvSpPr>
          <p:cNvPr id="22" name="star"/>
          <p:cNvSpPr/>
          <p:nvPr/>
        </p:nvSpPr>
        <p:spPr>
          <a:xfrm>
            <a:off x="8826500" y="2095500"/>
            <a:ext cx="127000" cy="127000"/>
          </a:xfrm>
          <a:prstGeom prst="ellipse">
            <a:avLst/>
          </a:prstGeom>
          <a:solidFill>
            <a:srgbClr val="FFFFFF"/>
          </a:solidFill>
          <a:ln>
            <a:noFill/>
          </a:ln>
          <a:effectLst>
            <a:glow rad="63500">
              <a:srgbClr val="FFFFFF">
                <a:alpha val="50000"/>
              </a:srgbClr>
            </a:glow>
          </a:effectLst>
        </p:spPr>
        <p:txBody>
          <a:bodyPr rtlCol="0" anchor="ctr"/>
          <a:lstStyle/>
          <a:p>
            <a:pPr algn="ctr"/>
            <a:endParaRPr/>
          </a:p>
        </p:txBody>
      </p:sp>
      <p:sp>
        <p:nvSpPr>
          <p:cNvPr id="23" name="centre_arrow"/>
          <p:cNvSpPr/>
          <p:nvPr/>
        </p:nvSpPr>
        <p:spPr>
          <a:xfrm>
            <a:off x="8369300" y="2184400"/>
            <a:ext cx="482600" cy="558800"/>
          </a:xfrm>
          <a:custGeom>
            <a:avLst/>
            <a:gdLst/>
            <a:ahLst/>
            <a:cxnLst/>
            <a:rect l="0" t="0" r="r" b="b"/>
            <a:pathLst>
              <a:path w="482600" h="558800" fill="none">
                <a:moveTo>
                  <a:pt x="482600" y="0"/>
                </a:moveTo>
                <a:lnTo>
                  <a:pt x="0" y="558800"/>
                </a:lnTo>
              </a:path>
            </a:pathLst>
          </a:custGeom>
          <a:noFill/>
          <a:ln w="19050" cap="rnd">
            <a:solidFill>
              <a:srgbClr val="FFFFFF"/>
            </a:solidFill>
            <a:round/>
            <a:tailEnd type="triangle" w="med" len="med"/>
          </a:ln>
          <a:effectLst/>
        </p:spPr>
        <p:txBody>
          <a:bodyPr rtlCol="0" anchor="ctr"/>
          <a:lstStyle/>
          <a:p>
            <a:pPr algn="ctr"/>
            <a:endParaRPr/>
          </a:p>
        </p:txBody>
      </p:sp>
      <p:sp>
        <p:nvSpPr>
          <p:cNvPr id="24" name="f1"/>
          <p:cNvSpPr txBox="1"/>
          <p:nvPr/>
        </p:nvSpPr>
        <p:spPr>
          <a:xfrm>
            <a:off x="7239000" y="4292600"/>
            <a:ext cx="43434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where we asked it to point</a:t>
            </a:r>
            <a:endParaRPr lang="en-US" sz="1400" dirty="0"/>
          </a:p>
        </p:txBody>
      </p:sp>
      <p:sp>
        <p:nvSpPr>
          <p:cNvPr id="25" name="f1_s"/>
          <p:cNvSpPr txBox="1"/>
          <p:nvPr/>
        </p:nvSpPr>
        <p:spPr>
          <a:xfrm>
            <a:off x="6985000" y="4292600"/>
            <a:ext cx="2540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t>
            </a:r>
            <a:endParaRPr lang="en-US" sz="1400" dirty="0"/>
          </a:p>
        </p:txBody>
      </p:sp>
      <p:sp>
        <p:nvSpPr>
          <p:cNvPr id="26" name="f2"/>
          <p:cNvSpPr txBox="1"/>
          <p:nvPr/>
        </p:nvSpPr>
        <p:spPr>
          <a:xfrm>
            <a:off x="7239000" y="4521200"/>
            <a:ext cx="43434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where the star fell</a:t>
            </a:r>
            <a:endParaRPr lang="en-US" sz="1400" dirty="0"/>
          </a:p>
        </p:txBody>
      </p:sp>
      <p:sp>
        <p:nvSpPr>
          <p:cNvPr id="27" name="f2_s"/>
          <p:cNvSpPr txBox="1"/>
          <p:nvPr/>
        </p:nvSpPr>
        <p:spPr>
          <a:xfrm>
            <a:off x="6985000" y="4521200"/>
            <a:ext cx="2540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t>
            </a:r>
            <a:endParaRPr lang="en-US" sz="1400" dirty="0"/>
          </a:p>
        </p:txBody>
      </p:sp>
      <p:sp>
        <p:nvSpPr>
          <p:cNvPr id="28" name="f3"/>
          <p:cNvSpPr txBox="1"/>
          <p:nvPr/>
        </p:nvSpPr>
        <p:spPr>
          <a:xfrm>
            <a:off x="7239000" y="4749800"/>
            <a:ext cx="43434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centre it, record the encoder readings</a:t>
            </a:r>
            <a:endParaRPr lang="en-US" sz="1400" dirty="0"/>
          </a:p>
        </p:txBody>
      </p:sp>
      <p:sp>
        <p:nvSpPr>
          <p:cNvPr id="29" name="f3_s"/>
          <p:cNvSpPr txBox="1"/>
          <p:nvPr/>
        </p:nvSpPr>
        <p:spPr>
          <a:xfrm>
            <a:off x="6985000" y="4749800"/>
            <a:ext cx="254000" cy="228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t>
            </a:r>
            <a:endParaRPr lang="en-US" sz="1400" dirty="0"/>
          </a:p>
        </p:txBody>
      </p:sp>
      <p:sp>
        <p:nvSpPr>
          <p:cNvPr id="30" name="!!dots_ded"/>
          <p:cNvSpPr/>
          <p:nvPr/>
        </p:nvSpPr>
        <p:spPr>
          <a:xfrm>
            <a:off x="635000" y="1619250"/>
            <a:ext cx="5537200" cy="4381500"/>
          </a:xfrm>
          <a:custGeom>
            <a:avLst/>
            <a:gdLst/>
            <a:ahLst/>
            <a:cxnLst/>
            <a:rect l="0" t="0" r="r" b="b"/>
            <a:pathLst>
              <a:path w="5537200" h="4381500" fill="none">
                <a:moveTo>
                  <a:pt x="987793" y="3598819"/>
                </a:moveTo>
                <a:cubicBezTo>
                  <a:pt x="987793" y="3623368"/>
                  <a:pt x="967892" y="3643269"/>
                  <a:pt x="943343" y="3643269"/>
                </a:cubicBezTo>
                <a:cubicBezTo>
                  <a:pt x="918794" y="3643269"/>
                  <a:pt x="898893" y="3623368"/>
                  <a:pt x="898893" y="3598819"/>
                </a:cubicBezTo>
                <a:cubicBezTo>
                  <a:pt x="898893" y="3574270"/>
                  <a:pt x="918794" y="3554369"/>
                  <a:pt x="943343" y="3554369"/>
                </a:cubicBezTo>
                <a:cubicBezTo>
                  <a:pt x="967892" y="3554369"/>
                  <a:pt x="987793" y="3574270"/>
                  <a:pt x="987793" y="3598819"/>
                </a:cubicBezTo>
                <a:close/>
              </a:path>
              <a:path w="5537200" h="4381500" fill="none">
                <a:moveTo>
                  <a:pt x="3495190" y="1380192"/>
                </a:moveTo>
                <a:cubicBezTo>
                  <a:pt x="3495190" y="1404741"/>
                  <a:pt x="3475289" y="1424642"/>
                  <a:pt x="3450740" y="1424642"/>
                </a:cubicBezTo>
                <a:cubicBezTo>
                  <a:pt x="3426191" y="1424642"/>
                  <a:pt x="3406290" y="1404741"/>
                  <a:pt x="3406290" y="1380192"/>
                </a:cubicBezTo>
                <a:cubicBezTo>
                  <a:pt x="3406290" y="1355643"/>
                  <a:pt x="3426191" y="1335742"/>
                  <a:pt x="3450740" y="1335742"/>
                </a:cubicBezTo>
                <a:cubicBezTo>
                  <a:pt x="3475289" y="1335742"/>
                  <a:pt x="3495190" y="1355643"/>
                  <a:pt x="3495190" y="1380192"/>
                </a:cubicBezTo>
                <a:close/>
              </a:path>
              <a:path w="5537200" h="4381500" fill="none">
                <a:moveTo>
                  <a:pt x="4277057" y="984258"/>
                </a:moveTo>
                <a:cubicBezTo>
                  <a:pt x="4277057" y="1008807"/>
                  <a:pt x="4257156" y="1028708"/>
                  <a:pt x="4232607" y="1028708"/>
                </a:cubicBezTo>
                <a:cubicBezTo>
                  <a:pt x="4208058" y="1028708"/>
                  <a:pt x="4188157" y="1008807"/>
                  <a:pt x="4188157" y="984258"/>
                </a:cubicBezTo>
                <a:cubicBezTo>
                  <a:pt x="4188157" y="959709"/>
                  <a:pt x="4208058" y="939808"/>
                  <a:pt x="4232607" y="939808"/>
                </a:cubicBezTo>
                <a:cubicBezTo>
                  <a:pt x="4257156" y="939808"/>
                  <a:pt x="4277057" y="959709"/>
                  <a:pt x="4277057" y="984258"/>
                </a:cubicBezTo>
                <a:close/>
              </a:path>
              <a:path w="5537200" h="4381500" fill="none">
                <a:moveTo>
                  <a:pt x="5307593" y="2728909"/>
                </a:moveTo>
                <a:cubicBezTo>
                  <a:pt x="5307593" y="2753458"/>
                  <a:pt x="5287692" y="2773359"/>
                  <a:pt x="5263143" y="2773359"/>
                </a:cubicBezTo>
                <a:cubicBezTo>
                  <a:pt x="5238594" y="2773359"/>
                  <a:pt x="5218693" y="2753458"/>
                  <a:pt x="5218693" y="2728909"/>
                </a:cubicBezTo>
                <a:cubicBezTo>
                  <a:pt x="5218693" y="2704360"/>
                  <a:pt x="5238594" y="2684459"/>
                  <a:pt x="5263143" y="2684459"/>
                </a:cubicBezTo>
                <a:cubicBezTo>
                  <a:pt x="5287692" y="2684459"/>
                  <a:pt x="5307593" y="2704360"/>
                  <a:pt x="5307593" y="2728909"/>
                </a:cubicBezTo>
                <a:close/>
              </a:path>
              <a:path w="5537200" h="4381500" fill="none">
                <a:moveTo>
                  <a:pt x="2760590" y="3351779"/>
                </a:moveTo>
                <a:cubicBezTo>
                  <a:pt x="2760590" y="3376328"/>
                  <a:pt x="2740689" y="3396229"/>
                  <a:pt x="2716140" y="3396229"/>
                </a:cubicBezTo>
                <a:cubicBezTo>
                  <a:pt x="2691591" y="3396229"/>
                  <a:pt x="2671690" y="3376328"/>
                  <a:pt x="2671690" y="3351779"/>
                </a:cubicBezTo>
                <a:cubicBezTo>
                  <a:pt x="2671690" y="3327230"/>
                  <a:pt x="2691591" y="3307329"/>
                  <a:pt x="2716140" y="3307329"/>
                </a:cubicBezTo>
                <a:cubicBezTo>
                  <a:pt x="2740689" y="3307329"/>
                  <a:pt x="2760590" y="3327230"/>
                  <a:pt x="2760590" y="3351779"/>
                </a:cubicBezTo>
                <a:close/>
              </a:path>
              <a:path w="5537200" h="4381500" fill="none">
                <a:moveTo>
                  <a:pt x="1006341" y="2929069"/>
                </a:moveTo>
                <a:cubicBezTo>
                  <a:pt x="1006341" y="2953618"/>
                  <a:pt x="986440" y="2973519"/>
                  <a:pt x="961891" y="2973519"/>
                </a:cubicBezTo>
                <a:cubicBezTo>
                  <a:pt x="937342" y="2973519"/>
                  <a:pt x="917441" y="2953618"/>
                  <a:pt x="917441" y="2929069"/>
                </a:cubicBezTo>
                <a:cubicBezTo>
                  <a:pt x="917441" y="2904520"/>
                  <a:pt x="937342" y="2884619"/>
                  <a:pt x="961891" y="2884619"/>
                </a:cubicBezTo>
                <a:cubicBezTo>
                  <a:pt x="986440" y="2884619"/>
                  <a:pt x="1006341" y="2904520"/>
                  <a:pt x="1006341" y="2929069"/>
                </a:cubicBezTo>
                <a:close/>
              </a:path>
              <a:path w="5537200" h="4381500" fill="none">
                <a:moveTo>
                  <a:pt x="4371856" y="3413908"/>
                </a:moveTo>
                <a:cubicBezTo>
                  <a:pt x="4371856" y="3438457"/>
                  <a:pt x="4351955" y="3458358"/>
                  <a:pt x="4327406" y="3458358"/>
                </a:cubicBezTo>
                <a:cubicBezTo>
                  <a:pt x="4302857" y="3458358"/>
                  <a:pt x="4282956" y="3438457"/>
                  <a:pt x="4282956" y="3413908"/>
                </a:cubicBezTo>
                <a:cubicBezTo>
                  <a:pt x="4282956" y="3389359"/>
                  <a:pt x="4302857" y="3369458"/>
                  <a:pt x="4327406" y="3369458"/>
                </a:cubicBezTo>
                <a:cubicBezTo>
                  <a:pt x="4351955" y="3369458"/>
                  <a:pt x="4371856" y="3389359"/>
                  <a:pt x="4371856" y="3413908"/>
                </a:cubicBezTo>
                <a:close/>
              </a:path>
              <a:path w="5537200" h="4381500" fill="none">
                <a:moveTo>
                  <a:pt x="3750820" y="885836"/>
                </a:moveTo>
                <a:cubicBezTo>
                  <a:pt x="3750820" y="910385"/>
                  <a:pt x="3730919" y="930286"/>
                  <a:pt x="3706370" y="930286"/>
                </a:cubicBezTo>
                <a:cubicBezTo>
                  <a:pt x="3681821" y="930286"/>
                  <a:pt x="3661920" y="910385"/>
                  <a:pt x="3661920" y="885836"/>
                </a:cubicBezTo>
                <a:cubicBezTo>
                  <a:pt x="3661920" y="861287"/>
                  <a:pt x="3681821" y="841386"/>
                  <a:pt x="3706370" y="841386"/>
                </a:cubicBezTo>
                <a:cubicBezTo>
                  <a:pt x="3730919" y="841386"/>
                  <a:pt x="3750820" y="861287"/>
                  <a:pt x="3750820" y="885836"/>
                </a:cubicBezTo>
                <a:close/>
              </a:path>
              <a:path w="5537200" h="4381500" fill="none">
                <a:moveTo>
                  <a:pt x="1666316" y="3305520"/>
                </a:moveTo>
                <a:cubicBezTo>
                  <a:pt x="1666316" y="3330069"/>
                  <a:pt x="1646416" y="3349970"/>
                  <a:pt x="1621866" y="3349970"/>
                </a:cubicBezTo>
                <a:cubicBezTo>
                  <a:pt x="1597317" y="3349970"/>
                  <a:pt x="1577416" y="3330069"/>
                  <a:pt x="1577416" y="3305520"/>
                </a:cubicBezTo>
                <a:cubicBezTo>
                  <a:pt x="1577416" y="3280971"/>
                  <a:pt x="1597317" y="3261070"/>
                  <a:pt x="1621866" y="3261070"/>
                </a:cubicBezTo>
                <a:cubicBezTo>
                  <a:pt x="1646416" y="3261070"/>
                  <a:pt x="1666316" y="3280971"/>
                  <a:pt x="1666316" y="3305520"/>
                </a:cubicBezTo>
                <a:close/>
              </a:path>
              <a:path w="5537200" h="4381500" fill="none">
                <a:moveTo>
                  <a:pt x="4887765" y="3446542"/>
                </a:moveTo>
                <a:cubicBezTo>
                  <a:pt x="4887765" y="3471091"/>
                  <a:pt x="4867864" y="3490992"/>
                  <a:pt x="4843315" y="3490992"/>
                </a:cubicBezTo>
                <a:cubicBezTo>
                  <a:pt x="4818766" y="3490992"/>
                  <a:pt x="4798865" y="3471091"/>
                  <a:pt x="4798865" y="3446542"/>
                </a:cubicBezTo>
                <a:cubicBezTo>
                  <a:pt x="4798865" y="3421993"/>
                  <a:pt x="4818766" y="3402092"/>
                  <a:pt x="4843315" y="3402092"/>
                </a:cubicBezTo>
                <a:cubicBezTo>
                  <a:pt x="4867864" y="3402092"/>
                  <a:pt x="4887765" y="3421993"/>
                  <a:pt x="4887765" y="3446542"/>
                </a:cubicBezTo>
                <a:close/>
              </a:path>
              <a:path w="5537200" h="4381500" fill="none">
                <a:moveTo>
                  <a:pt x="2261533" y="1689613"/>
                </a:moveTo>
                <a:cubicBezTo>
                  <a:pt x="2261533" y="1714162"/>
                  <a:pt x="2241632" y="1734063"/>
                  <a:pt x="2217083" y="1734063"/>
                </a:cubicBezTo>
                <a:cubicBezTo>
                  <a:pt x="2192534" y="1734063"/>
                  <a:pt x="2172633" y="1714162"/>
                  <a:pt x="2172633" y="1689613"/>
                </a:cubicBezTo>
                <a:cubicBezTo>
                  <a:pt x="2172633" y="1665064"/>
                  <a:pt x="2192534" y="1645163"/>
                  <a:pt x="2217083" y="1645163"/>
                </a:cubicBezTo>
                <a:cubicBezTo>
                  <a:pt x="2241632" y="1645163"/>
                  <a:pt x="2261533" y="1665064"/>
                  <a:pt x="2261533" y="1689613"/>
                </a:cubicBezTo>
                <a:close/>
              </a:path>
              <a:path w="5537200" h="4381500" fill="none">
                <a:moveTo>
                  <a:pt x="1330682" y="1519495"/>
                </a:moveTo>
                <a:cubicBezTo>
                  <a:pt x="1330682" y="1544044"/>
                  <a:pt x="1310781" y="1563945"/>
                  <a:pt x="1286232" y="1563945"/>
                </a:cubicBezTo>
                <a:cubicBezTo>
                  <a:pt x="1261683" y="1563945"/>
                  <a:pt x="1241782" y="1544044"/>
                  <a:pt x="1241782" y="1519495"/>
                </a:cubicBezTo>
                <a:cubicBezTo>
                  <a:pt x="1241782" y="1494946"/>
                  <a:pt x="1261683" y="1475045"/>
                  <a:pt x="1286232" y="1475045"/>
                </a:cubicBezTo>
                <a:cubicBezTo>
                  <a:pt x="1310781" y="1475045"/>
                  <a:pt x="1330682" y="1494946"/>
                  <a:pt x="1330682" y="1519495"/>
                </a:cubicBezTo>
                <a:close/>
              </a:path>
              <a:path w="5537200" h="4381500" fill="none">
                <a:moveTo>
                  <a:pt x="3210658" y="2976088"/>
                </a:moveTo>
                <a:cubicBezTo>
                  <a:pt x="3210658" y="3000637"/>
                  <a:pt x="3190757" y="3020538"/>
                  <a:pt x="3166208" y="3020538"/>
                </a:cubicBezTo>
                <a:cubicBezTo>
                  <a:pt x="3141659" y="3020538"/>
                  <a:pt x="3121758" y="3000637"/>
                  <a:pt x="3121758" y="2976088"/>
                </a:cubicBezTo>
                <a:cubicBezTo>
                  <a:pt x="3121758" y="2951539"/>
                  <a:pt x="3141659" y="2931638"/>
                  <a:pt x="3166208" y="2931638"/>
                </a:cubicBezTo>
                <a:cubicBezTo>
                  <a:pt x="3190757" y="2931638"/>
                  <a:pt x="3210658" y="2951539"/>
                  <a:pt x="3210658" y="2976088"/>
                </a:cubicBezTo>
                <a:close/>
              </a:path>
              <a:path w="5537200" h="4381500" fill="none">
                <a:moveTo>
                  <a:pt x="2119861" y="2328753"/>
                </a:moveTo>
                <a:cubicBezTo>
                  <a:pt x="2119861" y="2353302"/>
                  <a:pt x="2099960" y="2373203"/>
                  <a:pt x="2075411" y="2373203"/>
                </a:cubicBezTo>
                <a:cubicBezTo>
                  <a:pt x="2050862" y="2373203"/>
                  <a:pt x="2030961" y="2353302"/>
                  <a:pt x="2030961" y="2328753"/>
                </a:cubicBezTo>
                <a:cubicBezTo>
                  <a:pt x="2030961" y="2304204"/>
                  <a:pt x="2050862" y="2284303"/>
                  <a:pt x="2075411" y="2284303"/>
                </a:cubicBezTo>
                <a:cubicBezTo>
                  <a:pt x="2099960" y="2284303"/>
                  <a:pt x="2119861" y="2304204"/>
                  <a:pt x="2119861" y="2328753"/>
                </a:cubicBezTo>
                <a:close/>
              </a:path>
              <a:path w="5537200" h="4381500" fill="none">
                <a:moveTo>
                  <a:pt x="1057599" y="1609896"/>
                </a:moveTo>
                <a:cubicBezTo>
                  <a:pt x="1057599" y="1634445"/>
                  <a:pt x="1037698" y="1654346"/>
                  <a:pt x="1013149" y="1654346"/>
                </a:cubicBezTo>
                <a:cubicBezTo>
                  <a:pt x="988599" y="1654346"/>
                  <a:pt x="968699" y="1634445"/>
                  <a:pt x="968699" y="1609896"/>
                </a:cubicBezTo>
                <a:cubicBezTo>
                  <a:pt x="968699" y="1585347"/>
                  <a:pt x="988599" y="1565446"/>
                  <a:pt x="1013149" y="1565446"/>
                </a:cubicBezTo>
                <a:cubicBezTo>
                  <a:pt x="1037698" y="1565446"/>
                  <a:pt x="1057599" y="1585347"/>
                  <a:pt x="1057599" y="1609896"/>
                </a:cubicBezTo>
                <a:close/>
              </a:path>
              <a:path w="5537200" h="4381500" fill="none">
                <a:moveTo>
                  <a:pt x="4542368" y="3594332"/>
                </a:moveTo>
                <a:cubicBezTo>
                  <a:pt x="4542368" y="3618881"/>
                  <a:pt x="4522467" y="3638782"/>
                  <a:pt x="4497918" y="3638782"/>
                </a:cubicBezTo>
                <a:cubicBezTo>
                  <a:pt x="4473369" y="3638782"/>
                  <a:pt x="4453468" y="3618881"/>
                  <a:pt x="4453468" y="3594332"/>
                </a:cubicBezTo>
                <a:cubicBezTo>
                  <a:pt x="4453468" y="3569783"/>
                  <a:pt x="4473369" y="3549882"/>
                  <a:pt x="4497918" y="3549882"/>
                </a:cubicBezTo>
                <a:cubicBezTo>
                  <a:pt x="4522467" y="3549882"/>
                  <a:pt x="4542368" y="3569783"/>
                  <a:pt x="4542368" y="3594332"/>
                </a:cubicBezTo>
                <a:close/>
              </a:path>
              <a:path w="5537200" h="4381500" fill="none">
                <a:moveTo>
                  <a:pt x="3883073" y="2410969"/>
                </a:moveTo>
                <a:cubicBezTo>
                  <a:pt x="3883073" y="2435518"/>
                  <a:pt x="3863172" y="2455419"/>
                  <a:pt x="3838623" y="2455419"/>
                </a:cubicBezTo>
                <a:cubicBezTo>
                  <a:pt x="3814074" y="2455419"/>
                  <a:pt x="3794173" y="2435518"/>
                  <a:pt x="3794173" y="2410969"/>
                </a:cubicBezTo>
                <a:cubicBezTo>
                  <a:pt x="3794173" y="2386420"/>
                  <a:pt x="3814074" y="2366519"/>
                  <a:pt x="3838623" y="2366519"/>
                </a:cubicBezTo>
                <a:cubicBezTo>
                  <a:pt x="3863172" y="2366519"/>
                  <a:pt x="3883073" y="2386420"/>
                  <a:pt x="3883073" y="2410969"/>
                </a:cubicBezTo>
                <a:close/>
              </a:path>
              <a:path w="5537200" h="4381500" fill="none">
                <a:moveTo>
                  <a:pt x="1099435" y="2771425"/>
                </a:moveTo>
                <a:cubicBezTo>
                  <a:pt x="1099435" y="2795974"/>
                  <a:pt x="1079534" y="2815875"/>
                  <a:pt x="1054985" y="2815875"/>
                </a:cubicBezTo>
                <a:cubicBezTo>
                  <a:pt x="1030436" y="2815875"/>
                  <a:pt x="1010535" y="2795974"/>
                  <a:pt x="1010535" y="2771425"/>
                </a:cubicBezTo>
                <a:cubicBezTo>
                  <a:pt x="1010535" y="2746876"/>
                  <a:pt x="1030436" y="2726975"/>
                  <a:pt x="1054985" y="2726975"/>
                </a:cubicBezTo>
                <a:cubicBezTo>
                  <a:pt x="1079534" y="2726975"/>
                  <a:pt x="1099435" y="2746876"/>
                  <a:pt x="1099435" y="2771425"/>
                </a:cubicBezTo>
                <a:close/>
              </a:path>
              <a:path w="5537200" h="4381500" fill="none">
                <a:moveTo>
                  <a:pt x="971026" y="2147440"/>
                </a:moveTo>
                <a:cubicBezTo>
                  <a:pt x="971026" y="2171989"/>
                  <a:pt x="951125" y="2191890"/>
                  <a:pt x="926576" y="2191890"/>
                </a:cubicBezTo>
                <a:cubicBezTo>
                  <a:pt x="902027" y="2191890"/>
                  <a:pt x="882126" y="2171989"/>
                  <a:pt x="882126" y="2147440"/>
                </a:cubicBezTo>
                <a:cubicBezTo>
                  <a:pt x="882126" y="2122891"/>
                  <a:pt x="902027" y="2102990"/>
                  <a:pt x="926576" y="2102990"/>
                </a:cubicBezTo>
                <a:cubicBezTo>
                  <a:pt x="951125" y="2102990"/>
                  <a:pt x="971026" y="2122891"/>
                  <a:pt x="971026" y="2147440"/>
                </a:cubicBezTo>
                <a:close/>
              </a:path>
              <a:path w="5537200" h="4381500" fill="none">
                <a:moveTo>
                  <a:pt x="5051685" y="2860998"/>
                </a:moveTo>
                <a:cubicBezTo>
                  <a:pt x="5051685" y="2885547"/>
                  <a:pt x="5031784" y="2905448"/>
                  <a:pt x="5007235" y="2905448"/>
                </a:cubicBezTo>
                <a:cubicBezTo>
                  <a:pt x="4982686" y="2905448"/>
                  <a:pt x="4962785" y="2885547"/>
                  <a:pt x="4962785" y="2860998"/>
                </a:cubicBezTo>
                <a:cubicBezTo>
                  <a:pt x="4962785" y="2836449"/>
                  <a:pt x="4982686" y="2816548"/>
                  <a:pt x="5007235" y="2816548"/>
                </a:cubicBezTo>
                <a:cubicBezTo>
                  <a:pt x="5031784" y="2816548"/>
                  <a:pt x="5051685" y="2836449"/>
                  <a:pt x="5051685" y="2860998"/>
                </a:cubicBezTo>
                <a:close/>
              </a:path>
              <a:path w="5537200" h="4381500" fill="none">
                <a:moveTo>
                  <a:pt x="2691352" y="2650331"/>
                </a:moveTo>
                <a:cubicBezTo>
                  <a:pt x="2691352" y="2674880"/>
                  <a:pt x="2671451" y="2694781"/>
                  <a:pt x="2646902" y="2694781"/>
                </a:cubicBezTo>
                <a:cubicBezTo>
                  <a:pt x="2622353" y="2694781"/>
                  <a:pt x="2602452" y="2674880"/>
                  <a:pt x="2602452" y="2650331"/>
                </a:cubicBezTo>
                <a:cubicBezTo>
                  <a:pt x="2602452" y="2625782"/>
                  <a:pt x="2622353" y="2605881"/>
                  <a:pt x="2646902" y="2605881"/>
                </a:cubicBezTo>
                <a:cubicBezTo>
                  <a:pt x="2671451" y="2605881"/>
                  <a:pt x="2691352" y="2625782"/>
                  <a:pt x="2691352" y="2650331"/>
                </a:cubicBezTo>
                <a:close/>
              </a:path>
              <a:path w="5537200" h="4381500" fill="none">
                <a:moveTo>
                  <a:pt x="808208" y="3220904"/>
                </a:moveTo>
                <a:cubicBezTo>
                  <a:pt x="808208" y="3245453"/>
                  <a:pt x="788307" y="3265354"/>
                  <a:pt x="763758" y="3265354"/>
                </a:cubicBezTo>
                <a:cubicBezTo>
                  <a:pt x="739209" y="3265354"/>
                  <a:pt x="719308" y="3245453"/>
                  <a:pt x="719308" y="3220904"/>
                </a:cubicBezTo>
                <a:cubicBezTo>
                  <a:pt x="719308" y="3196355"/>
                  <a:pt x="739209" y="3176454"/>
                  <a:pt x="763758" y="3176454"/>
                </a:cubicBezTo>
                <a:cubicBezTo>
                  <a:pt x="788307" y="3176454"/>
                  <a:pt x="808208" y="3196355"/>
                  <a:pt x="808208" y="3220904"/>
                </a:cubicBezTo>
                <a:close/>
              </a:path>
              <a:path w="5537200" h="4381500" fill="none">
                <a:moveTo>
                  <a:pt x="1575519" y="1164020"/>
                </a:moveTo>
                <a:cubicBezTo>
                  <a:pt x="1575519" y="1188569"/>
                  <a:pt x="1555618" y="1208470"/>
                  <a:pt x="1531069" y="1208470"/>
                </a:cubicBezTo>
                <a:cubicBezTo>
                  <a:pt x="1506519" y="1208470"/>
                  <a:pt x="1486619" y="1188569"/>
                  <a:pt x="1486619" y="1164020"/>
                </a:cubicBezTo>
                <a:cubicBezTo>
                  <a:pt x="1486619" y="1139471"/>
                  <a:pt x="1506519" y="1119570"/>
                  <a:pt x="1531069" y="1119570"/>
                </a:cubicBezTo>
                <a:cubicBezTo>
                  <a:pt x="1555618" y="1119570"/>
                  <a:pt x="1575519" y="1139471"/>
                  <a:pt x="1575519" y="1164020"/>
                </a:cubicBezTo>
                <a:close/>
              </a:path>
              <a:path w="5537200" h="4381500" fill="none">
                <a:moveTo>
                  <a:pt x="1577861" y="2326622"/>
                </a:moveTo>
                <a:cubicBezTo>
                  <a:pt x="1577861" y="2351171"/>
                  <a:pt x="1557960" y="2371072"/>
                  <a:pt x="1533411" y="2371072"/>
                </a:cubicBezTo>
                <a:cubicBezTo>
                  <a:pt x="1508862" y="2371072"/>
                  <a:pt x="1488961" y="2351171"/>
                  <a:pt x="1488961" y="2326622"/>
                </a:cubicBezTo>
                <a:cubicBezTo>
                  <a:pt x="1488961" y="2302073"/>
                  <a:pt x="1508862" y="2282172"/>
                  <a:pt x="1533411" y="2282172"/>
                </a:cubicBezTo>
                <a:cubicBezTo>
                  <a:pt x="1557960" y="2282172"/>
                  <a:pt x="1577861" y="2302073"/>
                  <a:pt x="1577861" y="2326622"/>
                </a:cubicBezTo>
                <a:close/>
              </a:path>
              <a:path w="5537200" h="4381500" fill="none">
                <a:moveTo>
                  <a:pt x="1654239" y="1351076"/>
                </a:moveTo>
                <a:cubicBezTo>
                  <a:pt x="1654239" y="1375625"/>
                  <a:pt x="1634338" y="1395526"/>
                  <a:pt x="1609789" y="1395526"/>
                </a:cubicBezTo>
                <a:cubicBezTo>
                  <a:pt x="1585240" y="1395526"/>
                  <a:pt x="1565339" y="1375625"/>
                  <a:pt x="1565339" y="1351076"/>
                </a:cubicBezTo>
                <a:cubicBezTo>
                  <a:pt x="1565339" y="1326527"/>
                  <a:pt x="1585240" y="1306626"/>
                  <a:pt x="1609789" y="1306626"/>
                </a:cubicBezTo>
                <a:cubicBezTo>
                  <a:pt x="1634338" y="1306626"/>
                  <a:pt x="1654239" y="1326527"/>
                  <a:pt x="1654239" y="1351076"/>
                </a:cubicBezTo>
                <a:close/>
              </a:path>
              <a:path w="5537200" h="4381500" fill="none">
                <a:moveTo>
                  <a:pt x="3699535" y="2489841"/>
                </a:moveTo>
                <a:cubicBezTo>
                  <a:pt x="3699535" y="2514390"/>
                  <a:pt x="3679634" y="2534291"/>
                  <a:pt x="3655085" y="2534291"/>
                </a:cubicBezTo>
                <a:cubicBezTo>
                  <a:pt x="3630536" y="2534291"/>
                  <a:pt x="3610635" y="2514390"/>
                  <a:pt x="3610635" y="2489841"/>
                </a:cubicBezTo>
                <a:cubicBezTo>
                  <a:pt x="3610635" y="2465292"/>
                  <a:pt x="3630536" y="2445391"/>
                  <a:pt x="3655085" y="2445391"/>
                </a:cubicBezTo>
                <a:cubicBezTo>
                  <a:pt x="3679634" y="2445391"/>
                  <a:pt x="3699535" y="2465292"/>
                  <a:pt x="3699535" y="2489841"/>
                </a:cubicBezTo>
                <a:close/>
              </a:path>
              <a:path w="5537200" h="4381500" fill="none">
                <a:moveTo>
                  <a:pt x="4644735" y="3143722"/>
                </a:moveTo>
                <a:cubicBezTo>
                  <a:pt x="4644735" y="3168271"/>
                  <a:pt x="4624834" y="3188172"/>
                  <a:pt x="4600285" y="3188172"/>
                </a:cubicBezTo>
                <a:cubicBezTo>
                  <a:pt x="4575736" y="3188172"/>
                  <a:pt x="4555835" y="3168271"/>
                  <a:pt x="4555835" y="3143722"/>
                </a:cubicBezTo>
                <a:cubicBezTo>
                  <a:pt x="4555835" y="3119173"/>
                  <a:pt x="4575736" y="3099272"/>
                  <a:pt x="4600285" y="3099272"/>
                </a:cubicBezTo>
                <a:cubicBezTo>
                  <a:pt x="4624834" y="3099272"/>
                  <a:pt x="4644735" y="3119173"/>
                  <a:pt x="4644735" y="3143722"/>
                </a:cubicBezTo>
                <a:close/>
              </a:path>
              <a:path w="5537200" h="4381500" fill="none">
                <a:moveTo>
                  <a:pt x="4513533" y="962564"/>
                </a:moveTo>
                <a:cubicBezTo>
                  <a:pt x="4513533" y="987113"/>
                  <a:pt x="4493632" y="1007014"/>
                  <a:pt x="4469083" y="1007014"/>
                </a:cubicBezTo>
                <a:cubicBezTo>
                  <a:pt x="4444534" y="1007014"/>
                  <a:pt x="4424633" y="987113"/>
                  <a:pt x="4424633" y="962564"/>
                </a:cubicBezTo>
                <a:cubicBezTo>
                  <a:pt x="4424633" y="938015"/>
                  <a:pt x="4444534" y="918114"/>
                  <a:pt x="4469083" y="918114"/>
                </a:cubicBezTo>
                <a:cubicBezTo>
                  <a:pt x="4493632" y="918114"/>
                  <a:pt x="4513533" y="938015"/>
                  <a:pt x="4513533" y="962564"/>
                </a:cubicBezTo>
                <a:close/>
              </a:path>
              <a:path w="5537200" h="4381500" fill="none">
                <a:moveTo>
                  <a:pt x="3008145" y="2985257"/>
                </a:moveTo>
                <a:cubicBezTo>
                  <a:pt x="3008145" y="3009806"/>
                  <a:pt x="2988244" y="3029707"/>
                  <a:pt x="2963695" y="3029707"/>
                </a:cubicBezTo>
                <a:cubicBezTo>
                  <a:pt x="2939146" y="3029707"/>
                  <a:pt x="2919245" y="3009806"/>
                  <a:pt x="2919245" y="2985257"/>
                </a:cubicBezTo>
                <a:cubicBezTo>
                  <a:pt x="2919245" y="2960708"/>
                  <a:pt x="2939146" y="2940807"/>
                  <a:pt x="2963695" y="2940807"/>
                </a:cubicBezTo>
                <a:cubicBezTo>
                  <a:pt x="2988244" y="2940807"/>
                  <a:pt x="3008145" y="2960708"/>
                  <a:pt x="3008145" y="2985257"/>
                </a:cubicBezTo>
                <a:close/>
              </a:path>
              <a:path w="5537200" h="4381500" fill="none">
                <a:moveTo>
                  <a:pt x="4358603" y="1798243"/>
                </a:moveTo>
                <a:cubicBezTo>
                  <a:pt x="4358603" y="1822792"/>
                  <a:pt x="4338702" y="1842693"/>
                  <a:pt x="4314153" y="1842693"/>
                </a:cubicBezTo>
                <a:cubicBezTo>
                  <a:pt x="4289604" y="1842693"/>
                  <a:pt x="4269703" y="1822792"/>
                  <a:pt x="4269703" y="1798243"/>
                </a:cubicBezTo>
                <a:cubicBezTo>
                  <a:pt x="4269703" y="1773693"/>
                  <a:pt x="4289604" y="1753793"/>
                  <a:pt x="4314153" y="1753793"/>
                </a:cubicBezTo>
                <a:cubicBezTo>
                  <a:pt x="4338702" y="1753793"/>
                  <a:pt x="4358603" y="1773693"/>
                  <a:pt x="4358603" y="1798243"/>
                </a:cubicBezTo>
                <a:close/>
              </a:path>
              <a:path w="5537200" h="4381500" fill="none">
                <a:moveTo>
                  <a:pt x="3809188" y="3565824"/>
                </a:moveTo>
                <a:cubicBezTo>
                  <a:pt x="3809188" y="3590373"/>
                  <a:pt x="3789287" y="3610274"/>
                  <a:pt x="3764738" y="3610274"/>
                </a:cubicBezTo>
                <a:cubicBezTo>
                  <a:pt x="3740189" y="3610274"/>
                  <a:pt x="3720288" y="3590373"/>
                  <a:pt x="3720288" y="3565824"/>
                </a:cubicBezTo>
                <a:cubicBezTo>
                  <a:pt x="3720288" y="3541275"/>
                  <a:pt x="3740189" y="3521374"/>
                  <a:pt x="3764738" y="3521374"/>
                </a:cubicBezTo>
                <a:cubicBezTo>
                  <a:pt x="3789287" y="3521374"/>
                  <a:pt x="3809188" y="3541275"/>
                  <a:pt x="3809188" y="3565824"/>
                </a:cubicBezTo>
                <a:close/>
              </a:path>
              <a:path w="5537200" h="4381500" fill="none">
                <a:moveTo>
                  <a:pt x="1381244" y="1144245"/>
                </a:moveTo>
                <a:cubicBezTo>
                  <a:pt x="1381244" y="1168794"/>
                  <a:pt x="1361343" y="1188695"/>
                  <a:pt x="1336794" y="1188695"/>
                </a:cubicBezTo>
                <a:cubicBezTo>
                  <a:pt x="1312245" y="1188695"/>
                  <a:pt x="1292344" y="1168794"/>
                  <a:pt x="1292344" y="1144245"/>
                </a:cubicBezTo>
                <a:cubicBezTo>
                  <a:pt x="1292344" y="1119696"/>
                  <a:pt x="1312245" y="1099795"/>
                  <a:pt x="1336794" y="1099795"/>
                </a:cubicBezTo>
                <a:cubicBezTo>
                  <a:pt x="1361343" y="1099795"/>
                  <a:pt x="1381244" y="1119696"/>
                  <a:pt x="1381244" y="1144245"/>
                </a:cubicBezTo>
                <a:close/>
              </a:path>
              <a:path w="5537200" h="4381500" fill="none">
                <a:moveTo>
                  <a:pt x="1415071" y="2535048"/>
                </a:moveTo>
                <a:cubicBezTo>
                  <a:pt x="1415071" y="2559597"/>
                  <a:pt x="1395170" y="2579498"/>
                  <a:pt x="1370621" y="2579498"/>
                </a:cubicBezTo>
                <a:cubicBezTo>
                  <a:pt x="1346072" y="2579498"/>
                  <a:pt x="1326171" y="2559597"/>
                  <a:pt x="1326171" y="2535048"/>
                </a:cubicBezTo>
                <a:cubicBezTo>
                  <a:pt x="1326171" y="2510499"/>
                  <a:pt x="1346072" y="2490598"/>
                  <a:pt x="1370621" y="2490598"/>
                </a:cubicBezTo>
                <a:cubicBezTo>
                  <a:pt x="1395170" y="2490598"/>
                  <a:pt x="1415071" y="2510499"/>
                  <a:pt x="1415071" y="2535048"/>
                </a:cubicBezTo>
                <a:close/>
              </a:path>
              <a:path w="5537200" h="4381500" fill="none">
                <a:moveTo>
                  <a:pt x="2070305" y="915011"/>
                </a:moveTo>
                <a:cubicBezTo>
                  <a:pt x="2070305" y="939560"/>
                  <a:pt x="2050404" y="959461"/>
                  <a:pt x="2025855" y="959461"/>
                </a:cubicBezTo>
                <a:cubicBezTo>
                  <a:pt x="2001306" y="959461"/>
                  <a:pt x="1981405" y="939560"/>
                  <a:pt x="1981405" y="915011"/>
                </a:cubicBezTo>
                <a:cubicBezTo>
                  <a:pt x="1981405" y="890462"/>
                  <a:pt x="2001306" y="870561"/>
                  <a:pt x="2025855" y="870561"/>
                </a:cubicBezTo>
                <a:cubicBezTo>
                  <a:pt x="2050404" y="870561"/>
                  <a:pt x="2070305" y="890462"/>
                  <a:pt x="2070305" y="915011"/>
                </a:cubicBezTo>
                <a:close/>
              </a:path>
              <a:path w="5537200" h="4381500" fill="none">
                <a:moveTo>
                  <a:pt x="1202029" y="3834704"/>
                </a:moveTo>
                <a:cubicBezTo>
                  <a:pt x="1202029" y="3859253"/>
                  <a:pt x="1182128" y="3879154"/>
                  <a:pt x="1157579" y="3879154"/>
                </a:cubicBezTo>
                <a:cubicBezTo>
                  <a:pt x="1133030" y="3879154"/>
                  <a:pt x="1113129" y="3859253"/>
                  <a:pt x="1113129" y="3834704"/>
                </a:cubicBezTo>
                <a:cubicBezTo>
                  <a:pt x="1113129" y="3810155"/>
                  <a:pt x="1133030" y="3790254"/>
                  <a:pt x="1157579" y="3790254"/>
                </a:cubicBezTo>
                <a:cubicBezTo>
                  <a:pt x="1182128" y="3790254"/>
                  <a:pt x="1202029" y="3810155"/>
                  <a:pt x="1202029" y="3834704"/>
                </a:cubicBezTo>
                <a:close/>
              </a:path>
              <a:path w="5537200" h="4381500" fill="none">
                <a:moveTo>
                  <a:pt x="4581070" y="3358014"/>
                </a:moveTo>
                <a:cubicBezTo>
                  <a:pt x="4581070" y="3382563"/>
                  <a:pt x="4561169" y="3402464"/>
                  <a:pt x="4536620" y="3402464"/>
                </a:cubicBezTo>
                <a:cubicBezTo>
                  <a:pt x="4512071" y="3402464"/>
                  <a:pt x="4492170" y="3382563"/>
                  <a:pt x="4492170" y="3358014"/>
                </a:cubicBezTo>
                <a:cubicBezTo>
                  <a:pt x="4492170" y="3333465"/>
                  <a:pt x="4512071" y="3313564"/>
                  <a:pt x="4536620" y="3313564"/>
                </a:cubicBezTo>
                <a:cubicBezTo>
                  <a:pt x="4561169" y="3313564"/>
                  <a:pt x="4581070" y="3333465"/>
                  <a:pt x="4581070" y="3358014"/>
                </a:cubicBezTo>
                <a:close/>
              </a:path>
              <a:path w="5537200" h="4381500" fill="none">
                <a:moveTo>
                  <a:pt x="2295045" y="667502"/>
                </a:moveTo>
                <a:cubicBezTo>
                  <a:pt x="2295045" y="692051"/>
                  <a:pt x="2275144" y="711952"/>
                  <a:pt x="2250595" y="711952"/>
                </a:cubicBezTo>
                <a:cubicBezTo>
                  <a:pt x="2226046" y="711952"/>
                  <a:pt x="2206145" y="692051"/>
                  <a:pt x="2206145" y="667502"/>
                </a:cubicBezTo>
                <a:cubicBezTo>
                  <a:pt x="2206145" y="642953"/>
                  <a:pt x="2226046" y="623052"/>
                  <a:pt x="2250595" y="623052"/>
                </a:cubicBezTo>
                <a:cubicBezTo>
                  <a:pt x="2275144" y="623052"/>
                  <a:pt x="2295045" y="642953"/>
                  <a:pt x="2295045" y="667502"/>
                </a:cubicBezTo>
                <a:close/>
              </a:path>
              <a:path w="5537200" h="4381500" fill="none">
                <a:moveTo>
                  <a:pt x="1831650" y="1547667"/>
                </a:moveTo>
                <a:cubicBezTo>
                  <a:pt x="1831650" y="1572217"/>
                  <a:pt x="1811749" y="1592117"/>
                  <a:pt x="1787200" y="1592117"/>
                </a:cubicBezTo>
                <a:cubicBezTo>
                  <a:pt x="1762651" y="1592117"/>
                  <a:pt x="1742750" y="1572217"/>
                  <a:pt x="1742750" y="1547667"/>
                </a:cubicBezTo>
                <a:cubicBezTo>
                  <a:pt x="1742750" y="1523118"/>
                  <a:pt x="1762651" y="1503217"/>
                  <a:pt x="1787200" y="1503217"/>
                </a:cubicBezTo>
                <a:cubicBezTo>
                  <a:pt x="1811749" y="1503217"/>
                  <a:pt x="1831650" y="1523118"/>
                  <a:pt x="1831650" y="1547667"/>
                </a:cubicBezTo>
                <a:close/>
              </a:path>
              <a:path w="5537200" h="4381500" fill="none">
                <a:moveTo>
                  <a:pt x="5090897" y="2373051"/>
                </a:moveTo>
                <a:cubicBezTo>
                  <a:pt x="5090897" y="2397601"/>
                  <a:pt x="5070996" y="2417501"/>
                  <a:pt x="5046447" y="2417501"/>
                </a:cubicBezTo>
                <a:cubicBezTo>
                  <a:pt x="5021898" y="2417501"/>
                  <a:pt x="5001997" y="2397601"/>
                  <a:pt x="5001997" y="2373051"/>
                </a:cubicBezTo>
                <a:cubicBezTo>
                  <a:pt x="5001997" y="2348502"/>
                  <a:pt x="5021898" y="2328601"/>
                  <a:pt x="5046447" y="2328601"/>
                </a:cubicBezTo>
                <a:cubicBezTo>
                  <a:pt x="5070996" y="2328601"/>
                  <a:pt x="5090897" y="2348502"/>
                  <a:pt x="5090897" y="2373051"/>
                </a:cubicBezTo>
                <a:close/>
              </a:path>
              <a:path w="5537200" h="4381500" fill="none">
                <a:moveTo>
                  <a:pt x="2763418" y="2895084"/>
                </a:moveTo>
                <a:cubicBezTo>
                  <a:pt x="2763418" y="2919633"/>
                  <a:pt x="2743517" y="2939534"/>
                  <a:pt x="2718968" y="2939534"/>
                </a:cubicBezTo>
                <a:cubicBezTo>
                  <a:pt x="2694418" y="2939534"/>
                  <a:pt x="2674518" y="2919633"/>
                  <a:pt x="2674518" y="2895084"/>
                </a:cubicBezTo>
                <a:cubicBezTo>
                  <a:pt x="2674518" y="2870535"/>
                  <a:pt x="2694418" y="2850634"/>
                  <a:pt x="2718968" y="2850634"/>
                </a:cubicBezTo>
                <a:cubicBezTo>
                  <a:pt x="2743517" y="2850634"/>
                  <a:pt x="2763418" y="2870535"/>
                  <a:pt x="2763418" y="2895084"/>
                </a:cubicBezTo>
                <a:close/>
              </a:path>
              <a:path w="5537200" h="4381500" fill="none">
                <a:moveTo>
                  <a:pt x="3579666" y="697690"/>
                </a:moveTo>
                <a:cubicBezTo>
                  <a:pt x="3579666" y="722239"/>
                  <a:pt x="3559765" y="742140"/>
                  <a:pt x="3535216" y="742140"/>
                </a:cubicBezTo>
                <a:cubicBezTo>
                  <a:pt x="3510667" y="742140"/>
                  <a:pt x="3490766" y="722239"/>
                  <a:pt x="3490766" y="697690"/>
                </a:cubicBezTo>
                <a:cubicBezTo>
                  <a:pt x="3490766" y="673141"/>
                  <a:pt x="3510667" y="653240"/>
                  <a:pt x="3535216" y="653240"/>
                </a:cubicBezTo>
                <a:cubicBezTo>
                  <a:pt x="3559765" y="653240"/>
                  <a:pt x="3579666" y="673141"/>
                  <a:pt x="3579666" y="697690"/>
                </a:cubicBezTo>
                <a:close/>
              </a:path>
              <a:path w="5537200" h="4381500" fill="none">
                <a:moveTo>
                  <a:pt x="4684993" y="2495830"/>
                </a:moveTo>
                <a:cubicBezTo>
                  <a:pt x="4684993" y="2520379"/>
                  <a:pt x="4665092" y="2540280"/>
                  <a:pt x="4640543" y="2540280"/>
                </a:cubicBezTo>
                <a:cubicBezTo>
                  <a:pt x="4615994" y="2540280"/>
                  <a:pt x="4596093" y="2520379"/>
                  <a:pt x="4596093" y="2495830"/>
                </a:cubicBezTo>
                <a:cubicBezTo>
                  <a:pt x="4596093" y="2471281"/>
                  <a:pt x="4615994" y="2451380"/>
                  <a:pt x="4640543" y="2451380"/>
                </a:cubicBezTo>
                <a:cubicBezTo>
                  <a:pt x="4665092" y="2451380"/>
                  <a:pt x="4684993" y="2471281"/>
                  <a:pt x="4684993" y="2495830"/>
                </a:cubicBezTo>
                <a:close/>
              </a:path>
              <a:path w="5537200" h="4381500" fill="none">
                <a:moveTo>
                  <a:pt x="4086466" y="3858858"/>
                </a:moveTo>
                <a:cubicBezTo>
                  <a:pt x="4086466" y="3883407"/>
                  <a:pt x="4066565" y="3903308"/>
                  <a:pt x="4042016" y="3903308"/>
                </a:cubicBezTo>
                <a:cubicBezTo>
                  <a:pt x="4017467" y="3903308"/>
                  <a:pt x="3997566" y="3883407"/>
                  <a:pt x="3997566" y="3858858"/>
                </a:cubicBezTo>
                <a:cubicBezTo>
                  <a:pt x="3997566" y="3834309"/>
                  <a:pt x="4017467" y="3814408"/>
                  <a:pt x="4042016" y="3814408"/>
                </a:cubicBezTo>
                <a:cubicBezTo>
                  <a:pt x="4066565" y="3814408"/>
                  <a:pt x="4086466" y="3834309"/>
                  <a:pt x="4086466" y="3858858"/>
                </a:cubicBezTo>
                <a:close/>
              </a:path>
              <a:path w="5537200" h="4381500" fill="none">
                <a:moveTo>
                  <a:pt x="2475394" y="4203545"/>
                </a:moveTo>
                <a:cubicBezTo>
                  <a:pt x="2475394" y="4228094"/>
                  <a:pt x="2455493" y="4247995"/>
                  <a:pt x="2430944" y="4247995"/>
                </a:cubicBezTo>
                <a:cubicBezTo>
                  <a:pt x="2406395" y="4247995"/>
                  <a:pt x="2386494" y="4228094"/>
                  <a:pt x="2386494" y="4203545"/>
                </a:cubicBezTo>
                <a:cubicBezTo>
                  <a:pt x="2386494" y="4178996"/>
                  <a:pt x="2406395" y="4159095"/>
                  <a:pt x="2430944" y="4159095"/>
                </a:cubicBezTo>
                <a:cubicBezTo>
                  <a:pt x="2455493" y="4159095"/>
                  <a:pt x="2475394" y="4178996"/>
                  <a:pt x="2475394" y="4203545"/>
                </a:cubicBezTo>
                <a:close/>
              </a:path>
              <a:path w="5537200" h="4381500" fill="none">
                <a:moveTo>
                  <a:pt x="624721" y="3306661"/>
                </a:moveTo>
                <a:cubicBezTo>
                  <a:pt x="624721" y="3331211"/>
                  <a:pt x="604820" y="3351111"/>
                  <a:pt x="580271" y="3351111"/>
                </a:cubicBezTo>
                <a:cubicBezTo>
                  <a:pt x="555722" y="3351111"/>
                  <a:pt x="535821" y="3331211"/>
                  <a:pt x="535821" y="3306661"/>
                </a:cubicBezTo>
                <a:cubicBezTo>
                  <a:pt x="535821" y="3282112"/>
                  <a:pt x="555722" y="3262211"/>
                  <a:pt x="580271" y="3262211"/>
                </a:cubicBezTo>
                <a:cubicBezTo>
                  <a:pt x="604820" y="3262211"/>
                  <a:pt x="624721" y="3282112"/>
                  <a:pt x="624721" y="3306661"/>
                </a:cubicBezTo>
                <a:close/>
              </a:path>
              <a:path w="5537200" h="4381500" fill="none">
                <a:moveTo>
                  <a:pt x="2494733" y="1399639"/>
                </a:moveTo>
                <a:cubicBezTo>
                  <a:pt x="2494733" y="1424188"/>
                  <a:pt x="2474832" y="1444089"/>
                  <a:pt x="2450283" y="1444089"/>
                </a:cubicBezTo>
                <a:cubicBezTo>
                  <a:pt x="2425734" y="1444089"/>
                  <a:pt x="2405833" y="1424188"/>
                  <a:pt x="2405833" y="1399639"/>
                </a:cubicBezTo>
                <a:cubicBezTo>
                  <a:pt x="2405833" y="1375090"/>
                  <a:pt x="2425734" y="1355189"/>
                  <a:pt x="2450283" y="1355189"/>
                </a:cubicBezTo>
                <a:cubicBezTo>
                  <a:pt x="2474832" y="1355189"/>
                  <a:pt x="2494733" y="1375090"/>
                  <a:pt x="2494733" y="1399639"/>
                </a:cubicBezTo>
                <a:close/>
              </a:path>
              <a:path w="5537200" h="4381500" fill="none">
                <a:moveTo>
                  <a:pt x="1874642" y="3002155"/>
                </a:moveTo>
                <a:cubicBezTo>
                  <a:pt x="1874642" y="3026704"/>
                  <a:pt x="1854742" y="3046605"/>
                  <a:pt x="1830192" y="3046605"/>
                </a:cubicBezTo>
                <a:cubicBezTo>
                  <a:pt x="1805643" y="3046605"/>
                  <a:pt x="1785742" y="3026704"/>
                  <a:pt x="1785742" y="3002155"/>
                </a:cubicBezTo>
                <a:cubicBezTo>
                  <a:pt x="1785742" y="2977606"/>
                  <a:pt x="1805643" y="2957705"/>
                  <a:pt x="1830192" y="2957705"/>
                </a:cubicBezTo>
                <a:cubicBezTo>
                  <a:pt x="1854742" y="2957705"/>
                  <a:pt x="1874642" y="2977606"/>
                  <a:pt x="1874642" y="3002155"/>
                </a:cubicBezTo>
                <a:close/>
              </a:path>
              <a:path w="5537200" h="4381500" fill="none">
                <a:moveTo>
                  <a:pt x="4513929" y="3085031"/>
                </a:moveTo>
                <a:cubicBezTo>
                  <a:pt x="4513929" y="3109580"/>
                  <a:pt x="4494028" y="3129481"/>
                  <a:pt x="4469479" y="3129481"/>
                </a:cubicBezTo>
                <a:cubicBezTo>
                  <a:pt x="4444930" y="3129481"/>
                  <a:pt x="4425029" y="3109580"/>
                  <a:pt x="4425029" y="3085031"/>
                </a:cubicBezTo>
                <a:cubicBezTo>
                  <a:pt x="4425029" y="3060481"/>
                  <a:pt x="4444930" y="3040581"/>
                  <a:pt x="4469479" y="3040581"/>
                </a:cubicBezTo>
                <a:cubicBezTo>
                  <a:pt x="4494028" y="3040581"/>
                  <a:pt x="4513929" y="3060481"/>
                  <a:pt x="4513929" y="3085031"/>
                </a:cubicBezTo>
                <a:close/>
              </a:path>
              <a:path w="5537200" h="4381500" fill="none">
                <a:moveTo>
                  <a:pt x="2393088" y="1268846"/>
                </a:moveTo>
                <a:cubicBezTo>
                  <a:pt x="2393088" y="1293395"/>
                  <a:pt x="2373187" y="1313296"/>
                  <a:pt x="2348638" y="1313296"/>
                </a:cubicBezTo>
                <a:cubicBezTo>
                  <a:pt x="2324089" y="1313296"/>
                  <a:pt x="2304188" y="1293395"/>
                  <a:pt x="2304188" y="1268846"/>
                </a:cubicBezTo>
                <a:cubicBezTo>
                  <a:pt x="2304188" y="1244297"/>
                  <a:pt x="2324089" y="1224396"/>
                  <a:pt x="2348638" y="1224396"/>
                </a:cubicBezTo>
                <a:cubicBezTo>
                  <a:pt x="2373187" y="1224396"/>
                  <a:pt x="2393088" y="1244297"/>
                  <a:pt x="2393088" y="1268846"/>
                </a:cubicBezTo>
                <a:close/>
              </a:path>
              <a:path w="5537200" h="4381500" fill="none">
                <a:moveTo>
                  <a:pt x="484030" y="1568469"/>
                </a:moveTo>
                <a:cubicBezTo>
                  <a:pt x="484030" y="1593018"/>
                  <a:pt x="464129" y="1612919"/>
                  <a:pt x="439580" y="1612919"/>
                </a:cubicBezTo>
                <a:cubicBezTo>
                  <a:pt x="415031" y="1612919"/>
                  <a:pt x="395130" y="1593018"/>
                  <a:pt x="395130" y="1568469"/>
                </a:cubicBezTo>
                <a:cubicBezTo>
                  <a:pt x="395130" y="1543920"/>
                  <a:pt x="415031" y="1524019"/>
                  <a:pt x="439580" y="1524019"/>
                </a:cubicBezTo>
                <a:cubicBezTo>
                  <a:pt x="464129" y="1524019"/>
                  <a:pt x="484030" y="1543920"/>
                  <a:pt x="484030" y="1568469"/>
                </a:cubicBezTo>
                <a:close/>
              </a:path>
              <a:path w="5537200" h="4381500" fill="none">
                <a:moveTo>
                  <a:pt x="3673418" y="1644715"/>
                </a:moveTo>
                <a:cubicBezTo>
                  <a:pt x="3673418" y="1669264"/>
                  <a:pt x="3653517" y="1689165"/>
                  <a:pt x="3628968" y="1689165"/>
                </a:cubicBezTo>
                <a:cubicBezTo>
                  <a:pt x="3604419" y="1689165"/>
                  <a:pt x="3584518" y="1669264"/>
                  <a:pt x="3584518" y="1644715"/>
                </a:cubicBezTo>
                <a:cubicBezTo>
                  <a:pt x="3584518" y="1620166"/>
                  <a:pt x="3604419" y="1600265"/>
                  <a:pt x="3628968" y="1600265"/>
                </a:cubicBezTo>
                <a:cubicBezTo>
                  <a:pt x="3653517" y="1600265"/>
                  <a:pt x="3673418" y="1620166"/>
                  <a:pt x="3673418" y="1644715"/>
                </a:cubicBezTo>
                <a:close/>
              </a:path>
              <a:path w="5537200" h="4381500" fill="none">
                <a:moveTo>
                  <a:pt x="5068110" y="3098019"/>
                </a:moveTo>
                <a:cubicBezTo>
                  <a:pt x="5068110" y="3122568"/>
                  <a:pt x="5048209" y="3142469"/>
                  <a:pt x="5023660" y="3142469"/>
                </a:cubicBezTo>
                <a:cubicBezTo>
                  <a:pt x="4999111" y="3142469"/>
                  <a:pt x="4979210" y="3122568"/>
                  <a:pt x="4979210" y="3098019"/>
                </a:cubicBezTo>
                <a:cubicBezTo>
                  <a:pt x="4979210" y="3073470"/>
                  <a:pt x="4999111" y="3053569"/>
                  <a:pt x="5023660" y="3053569"/>
                </a:cubicBezTo>
                <a:cubicBezTo>
                  <a:pt x="5048209" y="3053569"/>
                  <a:pt x="5068110" y="3073470"/>
                  <a:pt x="5068110" y="3098019"/>
                </a:cubicBezTo>
                <a:close/>
              </a:path>
              <a:path w="5537200" h="4381500" fill="none">
                <a:moveTo>
                  <a:pt x="2310955" y="2952548"/>
                </a:moveTo>
                <a:cubicBezTo>
                  <a:pt x="2310955" y="2977097"/>
                  <a:pt x="2291054" y="2996998"/>
                  <a:pt x="2266505" y="2996998"/>
                </a:cubicBezTo>
                <a:cubicBezTo>
                  <a:pt x="2241956" y="2996998"/>
                  <a:pt x="2222055" y="2977097"/>
                  <a:pt x="2222055" y="2952548"/>
                </a:cubicBezTo>
                <a:cubicBezTo>
                  <a:pt x="2222055" y="2927999"/>
                  <a:pt x="2241956" y="2908098"/>
                  <a:pt x="2266505" y="2908098"/>
                </a:cubicBezTo>
                <a:cubicBezTo>
                  <a:pt x="2291054" y="2908098"/>
                  <a:pt x="2310955" y="2927999"/>
                  <a:pt x="2310955" y="2952548"/>
                </a:cubicBezTo>
                <a:close/>
              </a:path>
              <a:path w="5537200" h="4381500" fill="none">
                <a:moveTo>
                  <a:pt x="3225913" y="1160835"/>
                </a:moveTo>
                <a:cubicBezTo>
                  <a:pt x="3225913" y="1185384"/>
                  <a:pt x="3206012" y="1205285"/>
                  <a:pt x="3181463" y="1205285"/>
                </a:cubicBezTo>
                <a:cubicBezTo>
                  <a:pt x="3156914" y="1205285"/>
                  <a:pt x="3137013" y="1185384"/>
                  <a:pt x="3137013" y="1160835"/>
                </a:cubicBezTo>
                <a:cubicBezTo>
                  <a:pt x="3137013" y="1136286"/>
                  <a:pt x="3156914" y="1116385"/>
                  <a:pt x="3181463" y="1116385"/>
                </a:cubicBezTo>
                <a:cubicBezTo>
                  <a:pt x="3206012" y="1116385"/>
                  <a:pt x="3225913" y="1136286"/>
                  <a:pt x="3225913" y="1160835"/>
                </a:cubicBezTo>
                <a:close/>
              </a:path>
              <a:path w="5537200" h="4381500" fill="none">
                <a:moveTo>
                  <a:pt x="2373416" y="484017"/>
                </a:moveTo>
                <a:cubicBezTo>
                  <a:pt x="2373416" y="508566"/>
                  <a:pt x="2353515" y="528467"/>
                  <a:pt x="2328966" y="528467"/>
                </a:cubicBezTo>
                <a:cubicBezTo>
                  <a:pt x="2304417" y="528467"/>
                  <a:pt x="2284516" y="508566"/>
                  <a:pt x="2284516" y="484017"/>
                </a:cubicBezTo>
                <a:cubicBezTo>
                  <a:pt x="2284516" y="459467"/>
                  <a:pt x="2304417" y="439567"/>
                  <a:pt x="2328966" y="439567"/>
                </a:cubicBezTo>
                <a:cubicBezTo>
                  <a:pt x="2353515" y="439567"/>
                  <a:pt x="2373416" y="459467"/>
                  <a:pt x="2373416" y="484017"/>
                </a:cubicBezTo>
                <a:close/>
              </a:path>
              <a:path w="5537200" h="4381500" fill="none">
                <a:moveTo>
                  <a:pt x="2336122" y="3564099"/>
                </a:moveTo>
                <a:cubicBezTo>
                  <a:pt x="2336122" y="3588648"/>
                  <a:pt x="2316221" y="3608549"/>
                  <a:pt x="2291672" y="3608549"/>
                </a:cubicBezTo>
                <a:cubicBezTo>
                  <a:pt x="2267123" y="3608549"/>
                  <a:pt x="2247222" y="3588648"/>
                  <a:pt x="2247222" y="3564099"/>
                </a:cubicBezTo>
                <a:cubicBezTo>
                  <a:pt x="2247222" y="3539550"/>
                  <a:pt x="2267123" y="3519649"/>
                  <a:pt x="2291672" y="3519649"/>
                </a:cubicBezTo>
                <a:cubicBezTo>
                  <a:pt x="2316221" y="3519649"/>
                  <a:pt x="2336122" y="3539550"/>
                  <a:pt x="2336122" y="3564099"/>
                </a:cubicBezTo>
                <a:close/>
              </a:path>
              <a:path w="5537200" h="4381500" fill="none">
                <a:moveTo>
                  <a:pt x="2229744" y="4014558"/>
                </a:moveTo>
                <a:cubicBezTo>
                  <a:pt x="2229744" y="4039107"/>
                  <a:pt x="2209843" y="4059008"/>
                  <a:pt x="2185294" y="4059008"/>
                </a:cubicBezTo>
                <a:cubicBezTo>
                  <a:pt x="2160745" y="4059008"/>
                  <a:pt x="2140844" y="4039107"/>
                  <a:pt x="2140844" y="4014558"/>
                </a:cubicBezTo>
                <a:cubicBezTo>
                  <a:pt x="2140844" y="3990009"/>
                  <a:pt x="2160745" y="3970108"/>
                  <a:pt x="2185294" y="3970108"/>
                </a:cubicBezTo>
                <a:cubicBezTo>
                  <a:pt x="2209843" y="3970108"/>
                  <a:pt x="2229744" y="3990009"/>
                  <a:pt x="2229744" y="4014558"/>
                </a:cubicBezTo>
                <a:close/>
              </a:path>
              <a:path w="5537200" h="4381500" fill="none">
                <a:moveTo>
                  <a:pt x="2518177" y="3265458"/>
                </a:moveTo>
                <a:cubicBezTo>
                  <a:pt x="2518177" y="3290007"/>
                  <a:pt x="2498276" y="3309908"/>
                  <a:pt x="2473727" y="3309908"/>
                </a:cubicBezTo>
                <a:cubicBezTo>
                  <a:pt x="2449178" y="3309908"/>
                  <a:pt x="2429277" y="3290007"/>
                  <a:pt x="2429277" y="3265458"/>
                </a:cubicBezTo>
                <a:cubicBezTo>
                  <a:pt x="2429277" y="3240909"/>
                  <a:pt x="2449178" y="3221008"/>
                  <a:pt x="2473727" y="3221008"/>
                </a:cubicBezTo>
                <a:cubicBezTo>
                  <a:pt x="2498276" y="3221008"/>
                  <a:pt x="2518177" y="3240909"/>
                  <a:pt x="2518177" y="3265458"/>
                </a:cubicBezTo>
                <a:close/>
              </a:path>
              <a:path w="5537200" h="4381500" fill="none">
                <a:moveTo>
                  <a:pt x="3686505" y="1328478"/>
                </a:moveTo>
                <a:cubicBezTo>
                  <a:pt x="3686505" y="1353027"/>
                  <a:pt x="3666604" y="1372928"/>
                  <a:pt x="3642055" y="1372928"/>
                </a:cubicBezTo>
                <a:cubicBezTo>
                  <a:pt x="3617506" y="1372928"/>
                  <a:pt x="3597605" y="1353027"/>
                  <a:pt x="3597605" y="1328478"/>
                </a:cubicBezTo>
                <a:cubicBezTo>
                  <a:pt x="3597605" y="1303929"/>
                  <a:pt x="3617506" y="1284028"/>
                  <a:pt x="3642055" y="1284028"/>
                </a:cubicBezTo>
                <a:cubicBezTo>
                  <a:pt x="3666604" y="1284028"/>
                  <a:pt x="3686505" y="1303929"/>
                  <a:pt x="3686505" y="1328478"/>
                </a:cubicBezTo>
                <a:close/>
              </a:path>
              <a:path w="5537200" h="4381500" fill="none">
                <a:moveTo>
                  <a:pt x="4236012" y="2204974"/>
                </a:moveTo>
                <a:cubicBezTo>
                  <a:pt x="4236012" y="2229523"/>
                  <a:pt x="4216111" y="2249424"/>
                  <a:pt x="4191562" y="2249424"/>
                </a:cubicBezTo>
                <a:cubicBezTo>
                  <a:pt x="4167013" y="2249424"/>
                  <a:pt x="4147112" y="2229523"/>
                  <a:pt x="4147112" y="2204974"/>
                </a:cubicBezTo>
                <a:cubicBezTo>
                  <a:pt x="4147112" y="2180425"/>
                  <a:pt x="4167013" y="2160524"/>
                  <a:pt x="4191562" y="2160524"/>
                </a:cubicBezTo>
                <a:cubicBezTo>
                  <a:pt x="4216111" y="2160524"/>
                  <a:pt x="4236012" y="2180425"/>
                  <a:pt x="4236012" y="2204974"/>
                </a:cubicBezTo>
                <a:close/>
              </a:path>
            </a:pathLst>
          </a:custGeom>
          <a:noFill/>
          <a:ln w="12700" cap="rnd">
            <a:solidFill>
              <a:srgbClr val="5CCBF0">
                <a:alpha val="95000"/>
              </a:srgbClr>
            </a:solidFill>
            <a:round/>
          </a:ln>
          <a:effectLst/>
        </p:spPr>
        <p:txBody>
          <a:bodyPr rtlCol="0" anchor="ctr"/>
          <a:lstStyle/>
          <a:p>
            <a:pPr algn="ctr"/>
            <a:endParaRPr/>
          </a:p>
        </p:txBody>
      </p:sp>
      <p:sp>
        <p:nvSpPr>
          <p:cNvPr id="31" name="cov_zone"/>
          <p:cNvSpPr/>
          <p:nvPr/>
        </p:nvSpPr>
        <p:spPr>
          <a:xfrm>
            <a:off x="673100" y="1651000"/>
            <a:ext cx="5461000" cy="4318000"/>
          </a:xfrm>
          <a:custGeom>
            <a:avLst/>
            <a:gdLst/>
            <a:ahLst/>
            <a:cxnLst/>
            <a:rect l="0" t="0" r="r" b="b"/>
            <a:pathLst>
              <a:path w="5461000" h="4318000" stroke="0">
                <a:moveTo>
                  <a:pt x="5461000" y="2159000"/>
                </a:moveTo>
                <a:cubicBezTo>
                  <a:pt x="5461000" y="3351383"/>
                  <a:pt x="4238514" y="4318000"/>
                  <a:pt x="2730500" y="4318000"/>
                </a:cubicBezTo>
                <a:cubicBezTo>
                  <a:pt x="1222486" y="4318000"/>
                  <a:pt x="0" y="3351383"/>
                  <a:pt x="0" y="2159000"/>
                </a:cubicBezTo>
                <a:cubicBezTo>
                  <a:pt x="0" y="966617"/>
                  <a:pt x="1222486" y="0"/>
                  <a:pt x="2730500" y="0"/>
                </a:cubicBezTo>
                <a:cubicBezTo>
                  <a:pt x="4238514" y="0"/>
                  <a:pt x="5461000" y="966617"/>
                  <a:pt x="5461000" y="2159000"/>
                </a:cubicBezTo>
                <a:close/>
                <a:moveTo>
                  <a:pt x="4552950" y="2159000"/>
                </a:moveTo>
                <a:cubicBezTo>
                  <a:pt x="4552950" y="1362909"/>
                  <a:pt x="3737011" y="717550"/>
                  <a:pt x="2730500" y="717550"/>
                </a:cubicBezTo>
                <a:cubicBezTo>
                  <a:pt x="1723989" y="717550"/>
                  <a:pt x="908050" y="1362909"/>
                  <a:pt x="908050" y="2159000"/>
                </a:cubicBezTo>
                <a:cubicBezTo>
                  <a:pt x="908050" y="2955091"/>
                  <a:pt x="1723989" y="3600450"/>
                  <a:pt x="2730500" y="3600450"/>
                </a:cubicBezTo>
                <a:cubicBezTo>
                  <a:pt x="3737011" y="3600450"/>
                  <a:pt x="4552950" y="2955091"/>
                  <a:pt x="4552950" y="2159000"/>
                </a:cubicBezTo>
                <a:close/>
              </a:path>
              <a:path w="5461000" h="4318000" stroke="0">
                <a:moveTo>
                  <a:pt x="3638550" y="2159000"/>
                </a:moveTo>
                <a:cubicBezTo>
                  <a:pt x="3638550" y="2555292"/>
                  <a:pt x="3232002" y="2876550"/>
                  <a:pt x="2730500" y="2876550"/>
                </a:cubicBezTo>
                <a:cubicBezTo>
                  <a:pt x="2228998" y="2876550"/>
                  <a:pt x="1822450" y="2555292"/>
                  <a:pt x="1822450" y="2159000"/>
                </a:cubicBezTo>
                <a:cubicBezTo>
                  <a:pt x="1822450" y="1762708"/>
                  <a:pt x="2228998" y="1441450"/>
                  <a:pt x="2730500" y="1441450"/>
                </a:cubicBezTo>
                <a:cubicBezTo>
                  <a:pt x="3232002" y="1441450"/>
                  <a:pt x="3638550" y="1762708"/>
                  <a:pt x="3638550" y="2159000"/>
                </a:cubicBezTo>
                <a:close/>
              </a:path>
            </a:pathLst>
          </a:custGeom>
          <a:solidFill>
            <a:srgbClr val="F2B134">
              <a:alpha val="18000"/>
            </a:srgbClr>
          </a:solidFill>
          <a:ln>
            <a:noFill/>
          </a:ln>
          <a:effectLst/>
        </p:spPr>
        <p:txBody>
          <a:bodyPr rtlCol="0" anchor="ctr"/>
          <a:lstStyle/>
          <a:p>
            <a:pPr algn="ctr"/>
            <a:endParaRPr/>
          </a:p>
        </p:txBody>
      </p:sp>
      <p:sp>
        <p:nvSpPr>
          <p:cNvPr id="32" name="cov_zone_edge"/>
          <p:cNvSpPr/>
          <p:nvPr/>
        </p:nvSpPr>
        <p:spPr>
          <a:xfrm>
            <a:off x="1581150" y="2368550"/>
            <a:ext cx="3644900" cy="2882900"/>
          </a:xfrm>
          <a:custGeom>
            <a:avLst/>
            <a:gdLst/>
            <a:ahLst/>
            <a:cxnLst/>
            <a:rect l="0" t="0" r="r" b="b"/>
            <a:pathLst>
              <a:path w="3644900" h="2882900" fill="none">
                <a:moveTo>
                  <a:pt x="3644900" y="1441450"/>
                </a:moveTo>
                <a:cubicBezTo>
                  <a:pt x="3644900" y="2237541"/>
                  <a:pt x="2828961" y="2882900"/>
                  <a:pt x="1822450" y="2882900"/>
                </a:cubicBezTo>
                <a:cubicBezTo>
                  <a:pt x="815939" y="2882900"/>
                  <a:pt x="0" y="2237541"/>
                  <a:pt x="0" y="1441450"/>
                </a:cubicBezTo>
                <a:cubicBezTo>
                  <a:pt x="0" y="645359"/>
                  <a:pt x="815939" y="0"/>
                  <a:pt x="1822450" y="0"/>
                </a:cubicBezTo>
                <a:cubicBezTo>
                  <a:pt x="2828961" y="0"/>
                  <a:pt x="3644900" y="645359"/>
                  <a:pt x="3644900" y="1441450"/>
                </a:cubicBezTo>
                <a:close/>
              </a:path>
              <a:path w="3644900" h="2882900" fill="none">
                <a:moveTo>
                  <a:pt x="2730500" y="1441450"/>
                </a:moveTo>
                <a:cubicBezTo>
                  <a:pt x="2730500" y="1837742"/>
                  <a:pt x="2323952" y="2159000"/>
                  <a:pt x="1822450" y="2159000"/>
                </a:cubicBezTo>
                <a:cubicBezTo>
                  <a:pt x="1320948" y="2159000"/>
                  <a:pt x="914400" y="1837742"/>
                  <a:pt x="914400" y="1441450"/>
                </a:cubicBezTo>
                <a:cubicBezTo>
                  <a:pt x="914400" y="1045158"/>
                  <a:pt x="1320948" y="723900"/>
                  <a:pt x="1822450" y="723900"/>
                </a:cubicBezTo>
                <a:cubicBezTo>
                  <a:pt x="2323952" y="723900"/>
                  <a:pt x="2730500" y="1045158"/>
                  <a:pt x="2730500" y="1441450"/>
                </a:cubicBezTo>
                <a:close/>
              </a:path>
            </a:pathLst>
          </a:custGeom>
          <a:noFill/>
          <a:ln w="19050" cap="rnd">
            <a:solidFill>
              <a:srgbClr val="F2B134"/>
            </a:solidFill>
            <a:custDash>
              <a:ds d="300000" sp="200000"/>
            </a:custDash>
            <a:round/>
          </a:ln>
          <a:effectLst/>
        </p:spPr>
        <p:txBody>
          <a:bodyPr rtlCol="0" anchor="ctr"/>
          <a:lstStyle/>
          <a:p>
            <a:pPr algn="ctr"/>
            <a:endParaRPr/>
          </a:p>
        </p:txBody>
      </p:sp>
      <p:sp>
        <p:nvSpPr>
          <p:cNvPr id="33" name="dots_routine"/>
          <p:cNvSpPr/>
          <p:nvPr/>
        </p:nvSpPr>
        <p:spPr>
          <a:xfrm>
            <a:off x="1878260" y="2851357"/>
            <a:ext cx="3097796" cy="2125468"/>
          </a:xfrm>
          <a:custGeom>
            <a:avLst/>
            <a:gdLst/>
            <a:ahLst/>
            <a:cxnLst/>
            <a:rect l="0" t="0" r="r" b="b"/>
            <a:pathLst>
              <a:path w="3097796" h="2125468">
                <a:moveTo>
                  <a:pt x="1976626" y="2087368"/>
                </a:moveTo>
                <a:cubicBezTo>
                  <a:pt x="1976626" y="2108410"/>
                  <a:pt x="1959568" y="2125468"/>
                  <a:pt x="1938526" y="2125468"/>
                </a:cubicBezTo>
                <a:cubicBezTo>
                  <a:pt x="1917484" y="2125468"/>
                  <a:pt x="1900426" y="2108410"/>
                  <a:pt x="1900426" y="2087368"/>
                </a:cubicBezTo>
                <a:cubicBezTo>
                  <a:pt x="1900426" y="2066326"/>
                  <a:pt x="1917484" y="2049268"/>
                  <a:pt x="1938526" y="2049268"/>
                </a:cubicBezTo>
                <a:cubicBezTo>
                  <a:pt x="1959568" y="2049268"/>
                  <a:pt x="1976626" y="2066326"/>
                  <a:pt x="1976626" y="2087368"/>
                </a:cubicBezTo>
                <a:close/>
              </a:path>
              <a:path w="3097796" h="2125468">
                <a:moveTo>
                  <a:pt x="3064613" y="1400844"/>
                </a:moveTo>
                <a:cubicBezTo>
                  <a:pt x="3064613" y="1421886"/>
                  <a:pt x="3047555" y="1438944"/>
                  <a:pt x="3026513" y="1438944"/>
                </a:cubicBezTo>
                <a:cubicBezTo>
                  <a:pt x="3005471" y="1438944"/>
                  <a:pt x="2988413" y="1421886"/>
                  <a:pt x="2988413" y="1400844"/>
                </a:cubicBezTo>
                <a:cubicBezTo>
                  <a:pt x="2988413" y="1379802"/>
                  <a:pt x="3005471" y="1362744"/>
                  <a:pt x="3026513" y="1362744"/>
                </a:cubicBezTo>
                <a:cubicBezTo>
                  <a:pt x="3047555" y="1362744"/>
                  <a:pt x="3064613" y="1379802"/>
                  <a:pt x="3064613" y="1400844"/>
                </a:cubicBezTo>
                <a:close/>
              </a:path>
              <a:path w="3097796" h="2125468">
                <a:moveTo>
                  <a:pt x="2907109" y="870039"/>
                </a:moveTo>
                <a:cubicBezTo>
                  <a:pt x="2907109" y="891081"/>
                  <a:pt x="2890051" y="908139"/>
                  <a:pt x="2869009" y="908139"/>
                </a:cubicBezTo>
                <a:cubicBezTo>
                  <a:pt x="2847967" y="908139"/>
                  <a:pt x="2830909" y="891081"/>
                  <a:pt x="2830909" y="870039"/>
                </a:cubicBezTo>
                <a:cubicBezTo>
                  <a:pt x="2830909" y="848997"/>
                  <a:pt x="2847967" y="831939"/>
                  <a:pt x="2869009" y="831939"/>
                </a:cubicBezTo>
                <a:cubicBezTo>
                  <a:pt x="2890051" y="831939"/>
                  <a:pt x="2907109" y="848997"/>
                  <a:pt x="2907109" y="870039"/>
                </a:cubicBezTo>
                <a:close/>
              </a:path>
              <a:path w="3097796" h="2125468">
                <a:moveTo>
                  <a:pt x="2672154" y="598063"/>
                </a:moveTo>
                <a:cubicBezTo>
                  <a:pt x="2672154" y="619105"/>
                  <a:pt x="2655096" y="636163"/>
                  <a:pt x="2634054" y="636163"/>
                </a:cubicBezTo>
                <a:cubicBezTo>
                  <a:pt x="2613012" y="636163"/>
                  <a:pt x="2595954" y="619105"/>
                  <a:pt x="2595954" y="598063"/>
                </a:cubicBezTo>
                <a:cubicBezTo>
                  <a:pt x="2595954" y="577021"/>
                  <a:pt x="2613012" y="559963"/>
                  <a:pt x="2634054" y="559963"/>
                </a:cubicBezTo>
                <a:cubicBezTo>
                  <a:pt x="2655096" y="559963"/>
                  <a:pt x="2672154" y="577021"/>
                  <a:pt x="2672154" y="598063"/>
                </a:cubicBezTo>
                <a:close/>
              </a:path>
              <a:path w="3097796" h="2125468">
                <a:moveTo>
                  <a:pt x="2583189" y="1810941"/>
                </a:moveTo>
                <a:cubicBezTo>
                  <a:pt x="2583189" y="1831983"/>
                  <a:pt x="2566131" y="1849041"/>
                  <a:pt x="2545089" y="1849041"/>
                </a:cubicBezTo>
                <a:cubicBezTo>
                  <a:pt x="2524047" y="1849041"/>
                  <a:pt x="2506989" y="1831983"/>
                  <a:pt x="2506989" y="1810941"/>
                </a:cubicBezTo>
                <a:cubicBezTo>
                  <a:pt x="2506989" y="1789899"/>
                  <a:pt x="2524047" y="1772841"/>
                  <a:pt x="2545089" y="1772841"/>
                </a:cubicBezTo>
                <a:cubicBezTo>
                  <a:pt x="2566131" y="1772841"/>
                  <a:pt x="2583189" y="1789899"/>
                  <a:pt x="2583189" y="1810941"/>
                </a:cubicBezTo>
                <a:close/>
              </a:path>
              <a:path w="3097796" h="2125468">
                <a:moveTo>
                  <a:pt x="488222" y="1931830"/>
                </a:moveTo>
                <a:cubicBezTo>
                  <a:pt x="488222" y="1952872"/>
                  <a:pt x="471164" y="1969930"/>
                  <a:pt x="450122" y="1969930"/>
                </a:cubicBezTo>
                <a:cubicBezTo>
                  <a:pt x="429080" y="1969930"/>
                  <a:pt x="412022" y="1952872"/>
                  <a:pt x="412022" y="1931830"/>
                </a:cubicBezTo>
                <a:cubicBezTo>
                  <a:pt x="412022" y="1910788"/>
                  <a:pt x="429080" y="1893730"/>
                  <a:pt x="450122" y="1893730"/>
                </a:cubicBezTo>
                <a:cubicBezTo>
                  <a:pt x="471164" y="1893730"/>
                  <a:pt x="488222" y="1910788"/>
                  <a:pt x="488222" y="1931830"/>
                </a:cubicBezTo>
                <a:close/>
              </a:path>
              <a:path w="3097796" h="2125468">
                <a:moveTo>
                  <a:pt x="1173390" y="2059869"/>
                </a:moveTo>
                <a:cubicBezTo>
                  <a:pt x="1173390" y="2080911"/>
                  <a:pt x="1156332" y="2097969"/>
                  <a:pt x="1135290" y="2097969"/>
                </a:cubicBezTo>
                <a:cubicBezTo>
                  <a:pt x="1114248" y="2097969"/>
                  <a:pt x="1097190" y="2080911"/>
                  <a:pt x="1097190" y="2059869"/>
                </a:cubicBezTo>
                <a:cubicBezTo>
                  <a:pt x="1097190" y="2038827"/>
                  <a:pt x="1114248" y="2021769"/>
                  <a:pt x="1135290" y="2021769"/>
                </a:cubicBezTo>
                <a:cubicBezTo>
                  <a:pt x="1156332" y="2021769"/>
                  <a:pt x="1173390" y="2038827"/>
                  <a:pt x="1173390" y="2059869"/>
                </a:cubicBezTo>
                <a:close/>
              </a:path>
              <a:path w="3097796" h="2125468">
                <a:moveTo>
                  <a:pt x="2299134" y="1535525"/>
                </a:moveTo>
                <a:cubicBezTo>
                  <a:pt x="2299134" y="1556567"/>
                  <a:pt x="2282076" y="1573625"/>
                  <a:pt x="2261034" y="1573625"/>
                </a:cubicBezTo>
                <a:cubicBezTo>
                  <a:pt x="2239992" y="1573625"/>
                  <a:pt x="2222934" y="1556567"/>
                  <a:pt x="2222934" y="1535525"/>
                </a:cubicBezTo>
                <a:cubicBezTo>
                  <a:pt x="2222934" y="1514483"/>
                  <a:pt x="2239992" y="1497425"/>
                  <a:pt x="2261034" y="1497425"/>
                </a:cubicBezTo>
                <a:cubicBezTo>
                  <a:pt x="2282076" y="1497425"/>
                  <a:pt x="2299134" y="1514483"/>
                  <a:pt x="2299134" y="1535525"/>
                </a:cubicBezTo>
                <a:close/>
              </a:path>
              <a:path w="3097796" h="2125468">
                <a:moveTo>
                  <a:pt x="3047395" y="1015380"/>
                </a:moveTo>
                <a:cubicBezTo>
                  <a:pt x="3047395" y="1036422"/>
                  <a:pt x="3030337" y="1053480"/>
                  <a:pt x="3009295" y="1053480"/>
                </a:cubicBezTo>
                <a:cubicBezTo>
                  <a:pt x="2988253" y="1053480"/>
                  <a:pt x="2971195" y="1036422"/>
                  <a:pt x="2971195" y="1015380"/>
                </a:cubicBezTo>
                <a:cubicBezTo>
                  <a:pt x="2971195" y="994338"/>
                  <a:pt x="2988253" y="977280"/>
                  <a:pt x="3009295" y="977280"/>
                </a:cubicBezTo>
                <a:cubicBezTo>
                  <a:pt x="3030337" y="977280"/>
                  <a:pt x="3047395" y="994338"/>
                  <a:pt x="3047395" y="1015380"/>
                </a:cubicBezTo>
                <a:close/>
              </a:path>
              <a:path w="3097796" h="2125468">
                <a:moveTo>
                  <a:pt x="2370157" y="93785"/>
                </a:moveTo>
                <a:cubicBezTo>
                  <a:pt x="2370157" y="114828"/>
                  <a:pt x="2353099" y="131885"/>
                  <a:pt x="2332057" y="131885"/>
                </a:cubicBezTo>
                <a:cubicBezTo>
                  <a:pt x="2311015" y="131885"/>
                  <a:pt x="2293957" y="114828"/>
                  <a:pt x="2293957" y="93785"/>
                </a:cubicBezTo>
                <a:cubicBezTo>
                  <a:pt x="2293957" y="72743"/>
                  <a:pt x="2311015" y="55685"/>
                  <a:pt x="2332057" y="55685"/>
                </a:cubicBezTo>
                <a:cubicBezTo>
                  <a:pt x="2353099" y="55685"/>
                  <a:pt x="2370157" y="72743"/>
                  <a:pt x="2370157" y="93785"/>
                </a:cubicBezTo>
                <a:close/>
              </a:path>
              <a:path w="3097796" h="2125468">
                <a:moveTo>
                  <a:pt x="2241206" y="194515"/>
                </a:moveTo>
                <a:cubicBezTo>
                  <a:pt x="2241206" y="215557"/>
                  <a:pt x="2224148" y="232615"/>
                  <a:pt x="2203106" y="232615"/>
                </a:cubicBezTo>
                <a:cubicBezTo>
                  <a:pt x="2182064" y="232615"/>
                  <a:pt x="2165006" y="215557"/>
                  <a:pt x="2165006" y="194515"/>
                </a:cubicBezTo>
                <a:cubicBezTo>
                  <a:pt x="2165006" y="173473"/>
                  <a:pt x="2182064" y="156415"/>
                  <a:pt x="2203106" y="156415"/>
                </a:cubicBezTo>
                <a:cubicBezTo>
                  <a:pt x="2224148" y="156415"/>
                  <a:pt x="2241206" y="173473"/>
                  <a:pt x="2241206" y="194515"/>
                </a:cubicBezTo>
                <a:close/>
              </a:path>
              <a:path w="3097796" h="2125468">
                <a:moveTo>
                  <a:pt x="2459356" y="300824"/>
                </a:moveTo>
                <a:cubicBezTo>
                  <a:pt x="2459356" y="321867"/>
                  <a:pt x="2442298" y="338924"/>
                  <a:pt x="2421256" y="338924"/>
                </a:cubicBezTo>
                <a:cubicBezTo>
                  <a:pt x="2400214" y="338924"/>
                  <a:pt x="2383156" y="321867"/>
                  <a:pt x="2383156" y="300824"/>
                </a:cubicBezTo>
                <a:cubicBezTo>
                  <a:pt x="2383156" y="279782"/>
                  <a:pt x="2400214" y="262724"/>
                  <a:pt x="2421256" y="262724"/>
                </a:cubicBezTo>
                <a:cubicBezTo>
                  <a:pt x="2442298" y="262724"/>
                  <a:pt x="2459356" y="279782"/>
                  <a:pt x="2459356" y="300824"/>
                </a:cubicBezTo>
                <a:close/>
              </a:path>
              <a:path w="3097796" h="2125468">
                <a:moveTo>
                  <a:pt x="2798754" y="570157"/>
                </a:moveTo>
                <a:cubicBezTo>
                  <a:pt x="2798754" y="591199"/>
                  <a:pt x="2781696" y="608257"/>
                  <a:pt x="2760654" y="608257"/>
                </a:cubicBezTo>
                <a:cubicBezTo>
                  <a:pt x="2739612" y="608257"/>
                  <a:pt x="2722554" y="591199"/>
                  <a:pt x="2722554" y="570157"/>
                </a:cubicBezTo>
                <a:cubicBezTo>
                  <a:pt x="2722554" y="549114"/>
                  <a:pt x="2739612" y="532057"/>
                  <a:pt x="2760654" y="532057"/>
                </a:cubicBezTo>
                <a:cubicBezTo>
                  <a:pt x="2781696" y="532057"/>
                  <a:pt x="2798754" y="549114"/>
                  <a:pt x="2798754" y="570157"/>
                </a:cubicBezTo>
                <a:close/>
              </a:path>
              <a:path w="3097796" h="2125468">
                <a:moveTo>
                  <a:pt x="278429" y="1451955"/>
                </a:moveTo>
                <a:cubicBezTo>
                  <a:pt x="278429" y="1472997"/>
                  <a:pt x="261371" y="1490055"/>
                  <a:pt x="240329" y="1490055"/>
                </a:cubicBezTo>
                <a:cubicBezTo>
                  <a:pt x="219287" y="1490055"/>
                  <a:pt x="202229" y="1472997"/>
                  <a:pt x="202229" y="1451955"/>
                </a:cubicBezTo>
                <a:cubicBezTo>
                  <a:pt x="202229" y="1430913"/>
                  <a:pt x="219287" y="1413855"/>
                  <a:pt x="240329" y="1413855"/>
                </a:cubicBezTo>
                <a:cubicBezTo>
                  <a:pt x="261371" y="1413855"/>
                  <a:pt x="278429" y="1430913"/>
                  <a:pt x="278429" y="1451955"/>
                </a:cubicBezTo>
                <a:close/>
              </a:path>
              <a:path w="3097796" h="2125468">
                <a:moveTo>
                  <a:pt x="2557443" y="1263654"/>
                </a:moveTo>
                <a:cubicBezTo>
                  <a:pt x="2557443" y="1284696"/>
                  <a:pt x="2540385" y="1301754"/>
                  <a:pt x="2519343" y="1301754"/>
                </a:cubicBezTo>
                <a:cubicBezTo>
                  <a:pt x="2498301" y="1301754"/>
                  <a:pt x="2481243" y="1284696"/>
                  <a:pt x="2481243" y="1263654"/>
                </a:cubicBezTo>
                <a:cubicBezTo>
                  <a:pt x="2481243" y="1242612"/>
                  <a:pt x="2498301" y="1225554"/>
                  <a:pt x="2519343" y="1225554"/>
                </a:cubicBezTo>
                <a:cubicBezTo>
                  <a:pt x="2540385" y="1225554"/>
                  <a:pt x="2557443" y="1242612"/>
                  <a:pt x="2557443" y="1263654"/>
                </a:cubicBezTo>
                <a:close/>
              </a:path>
              <a:path w="3097796" h="2125468">
                <a:moveTo>
                  <a:pt x="2857092" y="1254069"/>
                </a:moveTo>
                <a:cubicBezTo>
                  <a:pt x="2857092" y="1275111"/>
                  <a:pt x="2840034" y="1292169"/>
                  <a:pt x="2818992" y="1292169"/>
                </a:cubicBezTo>
                <a:cubicBezTo>
                  <a:pt x="2797950" y="1292169"/>
                  <a:pt x="2780892" y="1275111"/>
                  <a:pt x="2780892" y="1254069"/>
                </a:cubicBezTo>
                <a:cubicBezTo>
                  <a:pt x="2780892" y="1233027"/>
                  <a:pt x="2797950" y="1215969"/>
                  <a:pt x="2818992" y="1215969"/>
                </a:cubicBezTo>
                <a:cubicBezTo>
                  <a:pt x="2840034" y="1215969"/>
                  <a:pt x="2857092" y="1233027"/>
                  <a:pt x="2857092" y="1254069"/>
                </a:cubicBezTo>
                <a:close/>
              </a:path>
              <a:path w="3097796" h="2125468">
                <a:moveTo>
                  <a:pt x="2642615" y="907310"/>
                </a:moveTo>
                <a:cubicBezTo>
                  <a:pt x="2642615" y="928352"/>
                  <a:pt x="2625557" y="945410"/>
                  <a:pt x="2604515" y="945410"/>
                </a:cubicBezTo>
                <a:cubicBezTo>
                  <a:pt x="2583473" y="945410"/>
                  <a:pt x="2566415" y="928352"/>
                  <a:pt x="2566415" y="907310"/>
                </a:cubicBezTo>
                <a:cubicBezTo>
                  <a:pt x="2566415" y="886268"/>
                  <a:pt x="2583473" y="869210"/>
                  <a:pt x="2604515" y="869210"/>
                </a:cubicBezTo>
                <a:cubicBezTo>
                  <a:pt x="2625557" y="869210"/>
                  <a:pt x="2642615" y="886268"/>
                  <a:pt x="2642615" y="907310"/>
                </a:cubicBezTo>
                <a:close/>
              </a:path>
              <a:path w="3097796" h="2125468">
                <a:moveTo>
                  <a:pt x="510528" y="724194"/>
                </a:moveTo>
                <a:cubicBezTo>
                  <a:pt x="510528" y="745236"/>
                  <a:pt x="493470" y="762294"/>
                  <a:pt x="472428" y="762294"/>
                </a:cubicBezTo>
                <a:cubicBezTo>
                  <a:pt x="451386" y="762294"/>
                  <a:pt x="434328" y="745236"/>
                  <a:pt x="434328" y="724194"/>
                </a:cubicBezTo>
                <a:cubicBezTo>
                  <a:pt x="434328" y="703152"/>
                  <a:pt x="451386" y="686094"/>
                  <a:pt x="472428" y="686094"/>
                </a:cubicBezTo>
                <a:cubicBezTo>
                  <a:pt x="493470" y="686094"/>
                  <a:pt x="510528" y="703152"/>
                  <a:pt x="510528" y="724194"/>
                </a:cubicBezTo>
                <a:close/>
              </a:path>
              <a:path w="3097796" h="2125468">
                <a:moveTo>
                  <a:pt x="1632983" y="1805080"/>
                </a:moveTo>
                <a:cubicBezTo>
                  <a:pt x="1632983" y="1826122"/>
                  <a:pt x="1615925" y="1843180"/>
                  <a:pt x="1594883" y="1843180"/>
                </a:cubicBezTo>
                <a:cubicBezTo>
                  <a:pt x="1573841" y="1843180"/>
                  <a:pt x="1556783" y="1826122"/>
                  <a:pt x="1556783" y="1805080"/>
                </a:cubicBezTo>
                <a:cubicBezTo>
                  <a:pt x="1556783" y="1784038"/>
                  <a:pt x="1573841" y="1766980"/>
                  <a:pt x="1594883" y="1766980"/>
                </a:cubicBezTo>
                <a:cubicBezTo>
                  <a:pt x="1615925" y="1766980"/>
                  <a:pt x="1632983" y="1784038"/>
                  <a:pt x="1632983" y="1805080"/>
                </a:cubicBezTo>
                <a:close/>
              </a:path>
              <a:path w="3097796" h="2125468">
                <a:moveTo>
                  <a:pt x="2706976" y="1968606"/>
                </a:moveTo>
                <a:cubicBezTo>
                  <a:pt x="2706976" y="1989648"/>
                  <a:pt x="2689918" y="2006706"/>
                  <a:pt x="2668876" y="2006706"/>
                </a:cubicBezTo>
                <a:cubicBezTo>
                  <a:pt x="2647834" y="2006706"/>
                  <a:pt x="2630776" y="1989648"/>
                  <a:pt x="2630776" y="1968606"/>
                </a:cubicBezTo>
                <a:cubicBezTo>
                  <a:pt x="2630776" y="1947564"/>
                  <a:pt x="2647834" y="1930506"/>
                  <a:pt x="2668876" y="1930506"/>
                </a:cubicBezTo>
                <a:cubicBezTo>
                  <a:pt x="2689918" y="1930506"/>
                  <a:pt x="2706976" y="1947564"/>
                  <a:pt x="2706976" y="1968606"/>
                </a:cubicBezTo>
                <a:close/>
              </a:path>
              <a:path w="3097796" h="2125468">
                <a:moveTo>
                  <a:pt x="592083" y="2045315"/>
                </a:moveTo>
                <a:cubicBezTo>
                  <a:pt x="592083" y="2066357"/>
                  <a:pt x="575025" y="2083415"/>
                  <a:pt x="553983" y="2083415"/>
                </a:cubicBezTo>
                <a:cubicBezTo>
                  <a:pt x="532941" y="2083415"/>
                  <a:pt x="515883" y="2066357"/>
                  <a:pt x="515883" y="2045315"/>
                </a:cubicBezTo>
                <a:cubicBezTo>
                  <a:pt x="515883" y="2024273"/>
                  <a:pt x="532941" y="2007215"/>
                  <a:pt x="553983" y="2007215"/>
                </a:cubicBezTo>
                <a:cubicBezTo>
                  <a:pt x="575025" y="2007215"/>
                  <a:pt x="592083" y="2024273"/>
                  <a:pt x="592083" y="2045315"/>
                </a:cubicBezTo>
                <a:close/>
              </a:path>
              <a:path w="3097796" h="2125468">
                <a:moveTo>
                  <a:pt x="2887951" y="320109"/>
                </a:moveTo>
                <a:cubicBezTo>
                  <a:pt x="2887951" y="341151"/>
                  <a:pt x="2870893" y="358209"/>
                  <a:pt x="2849851" y="358209"/>
                </a:cubicBezTo>
                <a:cubicBezTo>
                  <a:pt x="2828809" y="358209"/>
                  <a:pt x="2811751" y="341151"/>
                  <a:pt x="2811751" y="320109"/>
                </a:cubicBezTo>
                <a:cubicBezTo>
                  <a:pt x="2811751" y="299067"/>
                  <a:pt x="2828809" y="282009"/>
                  <a:pt x="2849851" y="282009"/>
                </a:cubicBezTo>
                <a:cubicBezTo>
                  <a:pt x="2870893" y="282009"/>
                  <a:pt x="2887951" y="299067"/>
                  <a:pt x="2887951" y="320109"/>
                </a:cubicBezTo>
                <a:close/>
              </a:path>
              <a:path w="3097796" h="2125468">
                <a:moveTo>
                  <a:pt x="761221" y="1859414"/>
                </a:moveTo>
                <a:cubicBezTo>
                  <a:pt x="761221" y="1880456"/>
                  <a:pt x="744163" y="1897514"/>
                  <a:pt x="723121" y="1897514"/>
                </a:cubicBezTo>
                <a:cubicBezTo>
                  <a:pt x="702079" y="1897514"/>
                  <a:pt x="685021" y="1880456"/>
                  <a:pt x="685021" y="1859414"/>
                </a:cubicBezTo>
                <a:cubicBezTo>
                  <a:pt x="685021" y="1838372"/>
                  <a:pt x="702079" y="1821314"/>
                  <a:pt x="723121" y="1821314"/>
                </a:cubicBezTo>
                <a:cubicBezTo>
                  <a:pt x="744163" y="1821314"/>
                  <a:pt x="761221" y="1838372"/>
                  <a:pt x="761221" y="1859414"/>
                </a:cubicBezTo>
                <a:close/>
              </a:path>
              <a:path w="3097796" h="2125468">
                <a:moveTo>
                  <a:pt x="773591" y="1474829"/>
                </a:moveTo>
                <a:cubicBezTo>
                  <a:pt x="773591" y="1495871"/>
                  <a:pt x="756533" y="1512929"/>
                  <a:pt x="735491" y="1512929"/>
                </a:cubicBezTo>
                <a:cubicBezTo>
                  <a:pt x="714449" y="1512929"/>
                  <a:pt x="697391" y="1495871"/>
                  <a:pt x="697391" y="1474829"/>
                </a:cubicBezTo>
                <a:cubicBezTo>
                  <a:pt x="697391" y="1453787"/>
                  <a:pt x="714449" y="1436729"/>
                  <a:pt x="735491" y="1436729"/>
                </a:cubicBezTo>
                <a:cubicBezTo>
                  <a:pt x="756533" y="1436729"/>
                  <a:pt x="773591" y="1453787"/>
                  <a:pt x="773591" y="1474829"/>
                </a:cubicBezTo>
                <a:close/>
              </a:path>
              <a:path w="3097796" h="2125468">
                <a:moveTo>
                  <a:pt x="380453" y="73503"/>
                </a:moveTo>
                <a:cubicBezTo>
                  <a:pt x="380453" y="94546"/>
                  <a:pt x="363395" y="111603"/>
                  <a:pt x="342353" y="111603"/>
                </a:cubicBezTo>
                <a:cubicBezTo>
                  <a:pt x="321311" y="111603"/>
                  <a:pt x="304253" y="94546"/>
                  <a:pt x="304253" y="73503"/>
                </a:cubicBezTo>
                <a:cubicBezTo>
                  <a:pt x="304253" y="52461"/>
                  <a:pt x="321311" y="35403"/>
                  <a:pt x="342353" y="35403"/>
                </a:cubicBezTo>
                <a:cubicBezTo>
                  <a:pt x="363395" y="35403"/>
                  <a:pt x="380453" y="52461"/>
                  <a:pt x="380453" y="73503"/>
                </a:cubicBezTo>
                <a:close/>
              </a:path>
              <a:path w="3097796" h="2125468">
                <a:moveTo>
                  <a:pt x="106268" y="1129966"/>
                </a:moveTo>
                <a:cubicBezTo>
                  <a:pt x="106268" y="1151008"/>
                  <a:pt x="89210" y="1168066"/>
                  <a:pt x="68168" y="1168066"/>
                </a:cubicBezTo>
                <a:cubicBezTo>
                  <a:pt x="47126" y="1168066"/>
                  <a:pt x="30068" y="1151008"/>
                  <a:pt x="30068" y="1129966"/>
                </a:cubicBezTo>
                <a:cubicBezTo>
                  <a:pt x="30068" y="1108923"/>
                  <a:pt x="47126" y="1091866"/>
                  <a:pt x="68168" y="1091866"/>
                </a:cubicBezTo>
                <a:cubicBezTo>
                  <a:pt x="89210" y="1091866"/>
                  <a:pt x="106268" y="1108923"/>
                  <a:pt x="106268" y="1129966"/>
                </a:cubicBezTo>
                <a:close/>
              </a:path>
              <a:path w="3097796" h="2125468">
                <a:moveTo>
                  <a:pt x="2917303" y="1088073"/>
                </a:moveTo>
                <a:cubicBezTo>
                  <a:pt x="2917303" y="1109115"/>
                  <a:pt x="2900245" y="1126173"/>
                  <a:pt x="2879203" y="1126173"/>
                </a:cubicBezTo>
                <a:cubicBezTo>
                  <a:pt x="2858161" y="1126173"/>
                  <a:pt x="2841103" y="1109115"/>
                  <a:pt x="2841103" y="1088073"/>
                </a:cubicBezTo>
                <a:cubicBezTo>
                  <a:pt x="2841103" y="1067031"/>
                  <a:pt x="2858161" y="1049973"/>
                  <a:pt x="2879203" y="1049973"/>
                </a:cubicBezTo>
                <a:cubicBezTo>
                  <a:pt x="2900245" y="1049973"/>
                  <a:pt x="2917303" y="1067031"/>
                  <a:pt x="2917303" y="1088073"/>
                </a:cubicBezTo>
                <a:close/>
              </a:path>
              <a:path w="3097796" h="2125468">
                <a:moveTo>
                  <a:pt x="2778613" y="1642523"/>
                </a:moveTo>
                <a:cubicBezTo>
                  <a:pt x="2778613" y="1663565"/>
                  <a:pt x="2761555" y="1680623"/>
                  <a:pt x="2740513" y="1680623"/>
                </a:cubicBezTo>
                <a:cubicBezTo>
                  <a:pt x="2719471" y="1680623"/>
                  <a:pt x="2702413" y="1663565"/>
                  <a:pt x="2702413" y="1642523"/>
                </a:cubicBezTo>
                <a:cubicBezTo>
                  <a:pt x="2702413" y="1621480"/>
                  <a:pt x="2719471" y="1604423"/>
                  <a:pt x="2740513" y="1604423"/>
                </a:cubicBezTo>
                <a:cubicBezTo>
                  <a:pt x="2761555" y="1604423"/>
                  <a:pt x="2778613" y="1621480"/>
                  <a:pt x="2778613" y="1642523"/>
                </a:cubicBezTo>
                <a:close/>
              </a:path>
              <a:path w="3097796" h="2125468">
                <a:moveTo>
                  <a:pt x="2554622" y="1123714"/>
                </a:moveTo>
                <a:cubicBezTo>
                  <a:pt x="2554622" y="1144756"/>
                  <a:pt x="2537564" y="1161814"/>
                  <a:pt x="2516522" y="1161814"/>
                </a:cubicBezTo>
                <a:cubicBezTo>
                  <a:pt x="2495480" y="1161814"/>
                  <a:pt x="2478422" y="1144756"/>
                  <a:pt x="2478422" y="1123714"/>
                </a:cubicBezTo>
                <a:cubicBezTo>
                  <a:pt x="2478422" y="1102672"/>
                  <a:pt x="2495480" y="1085614"/>
                  <a:pt x="2516522" y="1085614"/>
                </a:cubicBezTo>
                <a:cubicBezTo>
                  <a:pt x="2537564" y="1085614"/>
                  <a:pt x="2554622" y="1102672"/>
                  <a:pt x="2554622" y="1123714"/>
                </a:cubicBezTo>
                <a:close/>
              </a:path>
              <a:path w="3097796" h="2125468">
                <a:moveTo>
                  <a:pt x="701234" y="38100"/>
                </a:moveTo>
                <a:cubicBezTo>
                  <a:pt x="701234" y="59142"/>
                  <a:pt x="684176" y="76200"/>
                  <a:pt x="663134" y="76200"/>
                </a:cubicBezTo>
                <a:cubicBezTo>
                  <a:pt x="642092" y="76200"/>
                  <a:pt x="625034" y="59142"/>
                  <a:pt x="625034" y="38100"/>
                </a:cubicBezTo>
                <a:cubicBezTo>
                  <a:pt x="625034" y="17058"/>
                  <a:pt x="642092" y="0"/>
                  <a:pt x="663134" y="0"/>
                </a:cubicBezTo>
                <a:cubicBezTo>
                  <a:pt x="684176" y="0"/>
                  <a:pt x="701234" y="17058"/>
                  <a:pt x="701234" y="38100"/>
                </a:cubicBezTo>
                <a:close/>
              </a:path>
              <a:path w="3097796" h="2125468">
                <a:moveTo>
                  <a:pt x="2903111" y="727502"/>
                </a:moveTo>
                <a:cubicBezTo>
                  <a:pt x="2903111" y="748544"/>
                  <a:pt x="2886053" y="765602"/>
                  <a:pt x="2865011" y="765602"/>
                </a:cubicBezTo>
                <a:cubicBezTo>
                  <a:pt x="2843969" y="765602"/>
                  <a:pt x="2826911" y="748544"/>
                  <a:pt x="2826911" y="727502"/>
                </a:cubicBezTo>
                <a:cubicBezTo>
                  <a:pt x="2826911" y="706460"/>
                  <a:pt x="2843969" y="689402"/>
                  <a:pt x="2865011" y="689402"/>
                </a:cubicBezTo>
                <a:cubicBezTo>
                  <a:pt x="2886053" y="689402"/>
                  <a:pt x="2903111" y="706460"/>
                  <a:pt x="2903111" y="727502"/>
                </a:cubicBezTo>
                <a:close/>
              </a:path>
              <a:path w="3097796" h="2125468">
                <a:moveTo>
                  <a:pt x="1172554" y="1798389"/>
                </a:moveTo>
                <a:cubicBezTo>
                  <a:pt x="1172554" y="1819431"/>
                  <a:pt x="1155497" y="1836489"/>
                  <a:pt x="1134454" y="1836489"/>
                </a:cubicBezTo>
                <a:cubicBezTo>
                  <a:pt x="1113412" y="1836489"/>
                  <a:pt x="1096354" y="1819431"/>
                  <a:pt x="1096354" y="1798389"/>
                </a:cubicBezTo>
                <a:cubicBezTo>
                  <a:pt x="1096354" y="1777347"/>
                  <a:pt x="1113412" y="1760289"/>
                  <a:pt x="1134454" y="1760289"/>
                </a:cubicBezTo>
                <a:cubicBezTo>
                  <a:pt x="1155497" y="1760289"/>
                  <a:pt x="1172554" y="1777347"/>
                  <a:pt x="1172554" y="1798389"/>
                </a:cubicBezTo>
                <a:close/>
              </a:path>
              <a:path w="3097796" h="2125468">
                <a:moveTo>
                  <a:pt x="138584" y="184842"/>
                </a:moveTo>
                <a:cubicBezTo>
                  <a:pt x="138584" y="205884"/>
                  <a:pt x="121526" y="222942"/>
                  <a:pt x="100484" y="222942"/>
                </a:cubicBezTo>
                <a:cubicBezTo>
                  <a:pt x="79442" y="222942"/>
                  <a:pt x="62384" y="205884"/>
                  <a:pt x="62384" y="184842"/>
                </a:cubicBezTo>
                <a:cubicBezTo>
                  <a:pt x="62384" y="163800"/>
                  <a:pt x="79442" y="146742"/>
                  <a:pt x="100484" y="146742"/>
                </a:cubicBezTo>
                <a:cubicBezTo>
                  <a:pt x="121526" y="146742"/>
                  <a:pt x="138584" y="163800"/>
                  <a:pt x="138584" y="184842"/>
                </a:cubicBezTo>
                <a:close/>
              </a:path>
              <a:path w="3097796" h="2125468">
                <a:moveTo>
                  <a:pt x="240791" y="1700180"/>
                </a:moveTo>
                <a:cubicBezTo>
                  <a:pt x="240791" y="1721222"/>
                  <a:pt x="223733" y="1738280"/>
                  <a:pt x="202691" y="1738280"/>
                </a:cubicBezTo>
                <a:cubicBezTo>
                  <a:pt x="181649" y="1738280"/>
                  <a:pt x="164591" y="1721222"/>
                  <a:pt x="164591" y="1700180"/>
                </a:cubicBezTo>
                <a:cubicBezTo>
                  <a:pt x="164591" y="1679137"/>
                  <a:pt x="181649" y="1662080"/>
                  <a:pt x="202691" y="1662080"/>
                </a:cubicBezTo>
                <a:cubicBezTo>
                  <a:pt x="223733" y="1662080"/>
                  <a:pt x="240791" y="1679137"/>
                  <a:pt x="240791" y="1700180"/>
                </a:cubicBezTo>
                <a:close/>
              </a:path>
              <a:path w="3097796" h="2125468">
                <a:moveTo>
                  <a:pt x="2496552" y="601990"/>
                </a:moveTo>
                <a:cubicBezTo>
                  <a:pt x="2496552" y="623032"/>
                  <a:pt x="2479494" y="640090"/>
                  <a:pt x="2458452" y="640090"/>
                </a:cubicBezTo>
                <a:cubicBezTo>
                  <a:pt x="2437410" y="640090"/>
                  <a:pt x="2420352" y="623032"/>
                  <a:pt x="2420352" y="601990"/>
                </a:cubicBezTo>
                <a:cubicBezTo>
                  <a:pt x="2420352" y="580948"/>
                  <a:pt x="2437410" y="563890"/>
                  <a:pt x="2458452" y="563890"/>
                </a:cubicBezTo>
                <a:cubicBezTo>
                  <a:pt x="2479494" y="563890"/>
                  <a:pt x="2496552" y="580948"/>
                  <a:pt x="2496552" y="601990"/>
                </a:cubicBezTo>
                <a:close/>
              </a:path>
              <a:path w="3097796" h="2125468">
                <a:moveTo>
                  <a:pt x="2315590" y="1713905"/>
                </a:moveTo>
                <a:cubicBezTo>
                  <a:pt x="2315590" y="1734947"/>
                  <a:pt x="2298532" y="1752005"/>
                  <a:pt x="2277490" y="1752005"/>
                </a:cubicBezTo>
                <a:cubicBezTo>
                  <a:pt x="2256448" y="1752005"/>
                  <a:pt x="2239390" y="1734947"/>
                  <a:pt x="2239390" y="1713905"/>
                </a:cubicBezTo>
                <a:cubicBezTo>
                  <a:pt x="2239390" y="1692863"/>
                  <a:pt x="2256448" y="1675805"/>
                  <a:pt x="2277490" y="1675805"/>
                </a:cubicBezTo>
                <a:cubicBezTo>
                  <a:pt x="2298532" y="1675805"/>
                  <a:pt x="2315590" y="1692863"/>
                  <a:pt x="2315590" y="1713905"/>
                </a:cubicBezTo>
                <a:close/>
              </a:path>
              <a:path w="3097796" h="2125468">
                <a:moveTo>
                  <a:pt x="2701435" y="1363452"/>
                </a:moveTo>
                <a:cubicBezTo>
                  <a:pt x="2701435" y="1384494"/>
                  <a:pt x="2684377" y="1401552"/>
                  <a:pt x="2663335" y="1401552"/>
                </a:cubicBezTo>
                <a:cubicBezTo>
                  <a:pt x="2642292" y="1401552"/>
                  <a:pt x="2625235" y="1384494"/>
                  <a:pt x="2625235" y="1363452"/>
                </a:cubicBezTo>
                <a:cubicBezTo>
                  <a:pt x="2625235" y="1342410"/>
                  <a:pt x="2642292" y="1325352"/>
                  <a:pt x="2663335" y="1325352"/>
                </a:cubicBezTo>
                <a:cubicBezTo>
                  <a:pt x="2684377" y="1325352"/>
                  <a:pt x="2701435" y="1342410"/>
                  <a:pt x="2701435" y="1363452"/>
                </a:cubicBezTo>
                <a:close/>
              </a:path>
              <a:path w="3097796" h="2125468">
                <a:moveTo>
                  <a:pt x="465094" y="1331932"/>
                </a:moveTo>
                <a:cubicBezTo>
                  <a:pt x="465094" y="1352974"/>
                  <a:pt x="448036" y="1370032"/>
                  <a:pt x="426994" y="1370032"/>
                </a:cubicBezTo>
                <a:cubicBezTo>
                  <a:pt x="405952" y="1370032"/>
                  <a:pt x="388894" y="1352974"/>
                  <a:pt x="388894" y="1331932"/>
                </a:cubicBezTo>
                <a:cubicBezTo>
                  <a:pt x="388894" y="1310890"/>
                  <a:pt x="405952" y="1293832"/>
                  <a:pt x="426994" y="1293832"/>
                </a:cubicBezTo>
                <a:cubicBezTo>
                  <a:pt x="448036" y="1293832"/>
                  <a:pt x="465094" y="1310890"/>
                  <a:pt x="465094" y="1331932"/>
                </a:cubicBezTo>
                <a:close/>
              </a:path>
              <a:path w="3097796" h="2125468">
                <a:moveTo>
                  <a:pt x="564467" y="961439"/>
                </a:moveTo>
                <a:cubicBezTo>
                  <a:pt x="564467" y="982481"/>
                  <a:pt x="547409" y="999539"/>
                  <a:pt x="526367" y="999539"/>
                </a:cubicBezTo>
                <a:cubicBezTo>
                  <a:pt x="505324" y="999539"/>
                  <a:pt x="488267" y="982481"/>
                  <a:pt x="488267" y="961439"/>
                </a:cubicBezTo>
                <a:cubicBezTo>
                  <a:pt x="488267" y="940397"/>
                  <a:pt x="505324" y="923339"/>
                  <a:pt x="526367" y="923339"/>
                </a:cubicBezTo>
                <a:cubicBezTo>
                  <a:pt x="547409" y="923339"/>
                  <a:pt x="564467" y="940397"/>
                  <a:pt x="564467" y="961439"/>
                </a:cubicBezTo>
                <a:close/>
              </a:path>
              <a:path w="3097796" h="2125468">
                <a:moveTo>
                  <a:pt x="2510813" y="1529315"/>
                </a:moveTo>
                <a:cubicBezTo>
                  <a:pt x="2510813" y="1550357"/>
                  <a:pt x="2493755" y="1567415"/>
                  <a:pt x="2472713" y="1567415"/>
                </a:cubicBezTo>
                <a:cubicBezTo>
                  <a:pt x="2451671" y="1567415"/>
                  <a:pt x="2434613" y="1550357"/>
                  <a:pt x="2434613" y="1529315"/>
                </a:cubicBezTo>
                <a:cubicBezTo>
                  <a:pt x="2434613" y="1508273"/>
                  <a:pt x="2451671" y="1491215"/>
                  <a:pt x="2472713" y="1491215"/>
                </a:cubicBezTo>
                <a:cubicBezTo>
                  <a:pt x="2493755" y="1491215"/>
                  <a:pt x="2510813" y="1508273"/>
                  <a:pt x="2510813" y="1529315"/>
                </a:cubicBezTo>
                <a:close/>
              </a:path>
              <a:path w="3097796" h="2125468">
                <a:moveTo>
                  <a:pt x="1461327" y="148094"/>
                </a:moveTo>
                <a:cubicBezTo>
                  <a:pt x="1461327" y="169136"/>
                  <a:pt x="1444269" y="186194"/>
                  <a:pt x="1423227" y="186194"/>
                </a:cubicBezTo>
                <a:cubicBezTo>
                  <a:pt x="1402185" y="186194"/>
                  <a:pt x="1385127" y="169136"/>
                  <a:pt x="1385127" y="148094"/>
                </a:cubicBezTo>
                <a:cubicBezTo>
                  <a:pt x="1385127" y="127052"/>
                  <a:pt x="1402185" y="109994"/>
                  <a:pt x="1423227" y="109994"/>
                </a:cubicBezTo>
                <a:cubicBezTo>
                  <a:pt x="1444269" y="109994"/>
                  <a:pt x="1461327" y="127052"/>
                  <a:pt x="1461327" y="148094"/>
                </a:cubicBezTo>
                <a:close/>
              </a:path>
              <a:path w="3097796" h="2125468">
                <a:moveTo>
                  <a:pt x="2742755" y="1791693"/>
                </a:moveTo>
                <a:cubicBezTo>
                  <a:pt x="2742755" y="1812735"/>
                  <a:pt x="2725697" y="1829793"/>
                  <a:pt x="2704655" y="1829793"/>
                </a:cubicBezTo>
                <a:cubicBezTo>
                  <a:pt x="2683613" y="1829793"/>
                  <a:pt x="2666555" y="1812735"/>
                  <a:pt x="2666555" y="1791693"/>
                </a:cubicBezTo>
                <a:cubicBezTo>
                  <a:pt x="2666555" y="1770651"/>
                  <a:pt x="2683613" y="1753593"/>
                  <a:pt x="2704655" y="1753593"/>
                </a:cubicBezTo>
                <a:cubicBezTo>
                  <a:pt x="2725697" y="1753593"/>
                  <a:pt x="2742755" y="1770651"/>
                  <a:pt x="2742755" y="1791693"/>
                </a:cubicBezTo>
                <a:close/>
              </a:path>
              <a:path w="3097796" h="2125468">
                <a:moveTo>
                  <a:pt x="1878555" y="1834434"/>
                </a:moveTo>
                <a:cubicBezTo>
                  <a:pt x="1878555" y="1855476"/>
                  <a:pt x="1861497" y="1872534"/>
                  <a:pt x="1840455" y="1872534"/>
                </a:cubicBezTo>
                <a:cubicBezTo>
                  <a:pt x="1819413" y="1872534"/>
                  <a:pt x="1802355" y="1855476"/>
                  <a:pt x="1802355" y="1834434"/>
                </a:cubicBezTo>
                <a:cubicBezTo>
                  <a:pt x="1802355" y="1813392"/>
                  <a:pt x="1819413" y="1796334"/>
                  <a:pt x="1840455" y="1796334"/>
                </a:cubicBezTo>
                <a:cubicBezTo>
                  <a:pt x="1861497" y="1796334"/>
                  <a:pt x="1878555" y="1813392"/>
                  <a:pt x="1878555" y="1834434"/>
                </a:cubicBezTo>
                <a:close/>
              </a:path>
              <a:path w="3097796" h="2125468">
                <a:moveTo>
                  <a:pt x="1479072" y="1885821"/>
                </a:moveTo>
                <a:cubicBezTo>
                  <a:pt x="1479072" y="1906863"/>
                  <a:pt x="1462014" y="1923921"/>
                  <a:pt x="1440972" y="1923921"/>
                </a:cubicBezTo>
                <a:cubicBezTo>
                  <a:pt x="1419930" y="1923921"/>
                  <a:pt x="1402872" y="1906863"/>
                  <a:pt x="1402872" y="1885821"/>
                </a:cubicBezTo>
                <a:cubicBezTo>
                  <a:pt x="1402872" y="1864779"/>
                  <a:pt x="1419930" y="1847721"/>
                  <a:pt x="1440972" y="1847721"/>
                </a:cubicBezTo>
                <a:cubicBezTo>
                  <a:pt x="1462014" y="1847721"/>
                  <a:pt x="1479072" y="1864779"/>
                  <a:pt x="1479072" y="1885821"/>
                </a:cubicBezTo>
                <a:close/>
              </a:path>
              <a:path w="3097796" h="2125468">
                <a:moveTo>
                  <a:pt x="537234" y="1098415"/>
                </a:moveTo>
                <a:cubicBezTo>
                  <a:pt x="537234" y="1119457"/>
                  <a:pt x="520176" y="1136515"/>
                  <a:pt x="499134" y="1136515"/>
                </a:cubicBezTo>
                <a:cubicBezTo>
                  <a:pt x="478092" y="1136515"/>
                  <a:pt x="461034" y="1119457"/>
                  <a:pt x="461034" y="1098415"/>
                </a:cubicBezTo>
                <a:cubicBezTo>
                  <a:pt x="461034" y="1077373"/>
                  <a:pt x="478092" y="1060315"/>
                  <a:pt x="499134" y="1060315"/>
                </a:cubicBezTo>
                <a:cubicBezTo>
                  <a:pt x="520176" y="1060315"/>
                  <a:pt x="537234" y="1077373"/>
                  <a:pt x="537234" y="1098415"/>
                </a:cubicBezTo>
                <a:close/>
              </a:path>
              <a:path w="3097796" h="2125468">
                <a:moveTo>
                  <a:pt x="549300" y="355074"/>
                </a:moveTo>
                <a:cubicBezTo>
                  <a:pt x="549300" y="376116"/>
                  <a:pt x="532242" y="393174"/>
                  <a:pt x="511200" y="393174"/>
                </a:cubicBezTo>
                <a:cubicBezTo>
                  <a:pt x="490158" y="393174"/>
                  <a:pt x="473100" y="376116"/>
                  <a:pt x="473100" y="355074"/>
                </a:cubicBezTo>
                <a:cubicBezTo>
                  <a:pt x="473100" y="334032"/>
                  <a:pt x="490158" y="316974"/>
                  <a:pt x="511200" y="316974"/>
                </a:cubicBezTo>
                <a:cubicBezTo>
                  <a:pt x="532242" y="316974"/>
                  <a:pt x="549300" y="334032"/>
                  <a:pt x="549300" y="355074"/>
                </a:cubicBezTo>
                <a:close/>
              </a:path>
              <a:path w="3097796" h="2125468">
                <a:moveTo>
                  <a:pt x="3097796" y="1175361"/>
                </a:moveTo>
                <a:cubicBezTo>
                  <a:pt x="3097796" y="1196403"/>
                  <a:pt x="3080738" y="1213461"/>
                  <a:pt x="3059696" y="1213461"/>
                </a:cubicBezTo>
                <a:cubicBezTo>
                  <a:pt x="3038654" y="1213461"/>
                  <a:pt x="3021596" y="1196403"/>
                  <a:pt x="3021596" y="1175361"/>
                </a:cubicBezTo>
                <a:cubicBezTo>
                  <a:pt x="3021596" y="1154319"/>
                  <a:pt x="3038654" y="1137261"/>
                  <a:pt x="3059696" y="1137261"/>
                </a:cubicBezTo>
                <a:cubicBezTo>
                  <a:pt x="3080738" y="1137261"/>
                  <a:pt x="3097796" y="1154319"/>
                  <a:pt x="3097796" y="1175361"/>
                </a:cubicBezTo>
                <a:close/>
              </a:path>
              <a:path w="3097796" h="2125468">
                <a:moveTo>
                  <a:pt x="2396386" y="1404232"/>
                </a:moveTo>
                <a:cubicBezTo>
                  <a:pt x="2396386" y="1425274"/>
                  <a:pt x="2379328" y="1442332"/>
                  <a:pt x="2358286" y="1442332"/>
                </a:cubicBezTo>
                <a:cubicBezTo>
                  <a:pt x="2337244" y="1442332"/>
                  <a:pt x="2320186" y="1425274"/>
                  <a:pt x="2320186" y="1404232"/>
                </a:cubicBezTo>
                <a:cubicBezTo>
                  <a:pt x="2320186" y="1383190"/>
                  <a:pt x="2337244" y="1366132"/>
                  <a:pt x="2358286" y="1366132"/>
                </a:cubicBezTo>
                <a:cubicBezTo>
                  <a:pt x="2379328" y="1366132"/>
                  <a:pt x="2396386" y="1383190"/>
                  <a:pt x="2396386" y="1404232"/>
                </a:cubicBezTo>
                <a:close/>
              </a:path>
              <a:path w="3097796" h="2125468">
                <a:moveTo>
                  <a:pt x="3020758" y="210109"/>
                </a:moveTo>
                <a:cubicBezTo>
                  <a:pt x="3020758" y="231151"/>
                  <a:pt x="3003700" y="248209"/>
                  <a:pt x="2982658" y="248209"/>
                </a:cubicBezTo>
                <a:cubicBezTo>
                  <a:pt x="2961616" y="248209"/>
                  <a:pt x="2944558" y="231151"/>
                  <a:pt x="2944558" y="210109"/>
                </a:cubicBezTo>
                <a:cubicBezTo>
                  <a:pt x="2944558" y="189067"/>
                  <a:pt x="2961616" y="172009"/>
                  <a:pt x="2982658" y="172009"/>
                </a:cubicBezTo>
                <a:cubicBezTo>
                  <a:pt x="3003700" y="172009"/>
                  <a:pt x="3020758" y="189067"/>
                  <a:pt x="3020758" y="210109"/>
                </a:cubicBezTo>
                <a:close/>
              </a:path>
              <a:path w="3097796" h="2125468">
                <a:moveTo>
                  <a:pt x="467243" y="1783800"/>
                </a:moveTo>
                <a:cubicBezTo>
                  <a:pt x="467243" y="1804842"/>
                  <a:pt x="450185" y="1821900"/>
                  <a:pt x="429143" y="1821900"/>
                </a:cubicBezTo>
                <a:cubicBezTo>
                  <a:pt x="408101" y="1821900"/>
                  <a:pt x="391043" y="1804842"/>
                  <a:pt x="391043" y="1783800"/>
                </a:cubicBezTo>
                <a:cubicBezTo>
                  <a:pt x="391043" y="1762758"/>
                  <a:pt x="408101" y="1745700"/>
                  <a:pt x="429143" y="1745700"/>
                </a:cubicBezTo>
                <a:cubicBezTo>
                  <a:pt x="450185" y="1745700"/>
                  <a:pt x="467243" y="1762758"/>
                  <a:pt x="467243" y="1783800"/>
                </a:cubicBezTo>
                <a:close/>
              </a:path>
              <a:path w="3097796" h="2125468">
                <a:moveTo>
                  <a:pt x="1171750" y="140013"/>
                </a:moveTo>
                <a:cubicBezTo>
                  <a:pt x="1171750" y="161055"/>
                  <a:pt x="1154692" y="178113"/>
                  <a:pt x="1133650" y="178113"/>
                </a:cubicBezTo>
                <a:cubicBezTo>
                  <a:pt x="1112608" y="178113"/>
                  <a:pt x="1095550" y="161055"/>
                  <a:pt x="1095550" y="140013"/>
                </a:cubicBezTo>
                <a:cubicBezTo>
                  <a:pt x="1095550" y="118971"/>
                  <a:pt x="1112608" y="101913"/>
                  <a:pt x="1133650" y="101913"/>
                </a:cubicBezTo>
                <a:cubicBezTo>
                  <a:pt x="1154692" y="101913"/>
                  <a:pt x="1171750" y="118971"/>
                  <a:pt x="1171750" y="140013"/>
                </a:cubicBezTo>
                <a:close/>
              </a:path>
              <a:path w="3097796" h="2125468">
                <a:moveTo>
                  <a:pt x="841538" y="229463"/>
                </a:moveTo>
                <a:cubicBezTo>
                  <a:pt x="841538" y="250505"/>
                  <a:pt x="824480" y="267563"/>
                  <a:pt x="803438" y="267563"/>
                </a:cubicBezTo>
                <a:cubicBezTo>
                  <a:pt x="782396" y="267563"/>
                  <a:pt x="765338" y="250505"/>
                  <a:pt x="765338" y="229463"/>
                </a:cubicBezTo>
                <a:cubicBezTo>
                  <a:pt x="765338" y="208421"/>
                  <a:pt x="782396" y="191363"/>
                  <a:pt x="803438" y="191363"/>
                </a:cubicBezTo>
                <a:cubicBezTo>
                  <a:pt x="824480" y="191363"/>
                  <a:pt x="841538" y="208421"/>
                  <a:pt x="841538" y="229463"/>
                </a:cubicBezTo>
                <a:close/>
              </a:path>
              <a:path w="3097796" h="2125468">
                <a:moveTo>
                  <a:pt x="76200" y="1629155"/>
                </a:moveTo>
                <a:cubicBezTo>
                  <a:pt x="76200" y="1650197"/>
                  <a:pt x="59142" y="1667255"/>
                  <a:pt x="38100" y="1667255"/>
                </a:cubicBezTo>
                <a:cubicBezTo>
                  <a:pt x="17058" y="1667255"/>
                  <a:pt x="0" y="1650197"/>
                  <a:pt x="0" y="1629155"/>
                </a:cubicBezTo>
                <a:cubicBezTo>
                  <a:pt x="0" y="1608113"/>
                  <a:pt x="17058" y="1591055"/>
                  <a:pt x="38100" y="1591055"/>
                </a:cubicBezTo>
                <a:cubicBezTo>
                  <a:pt x="59142" y="1591055"/>
                  <a:pt x="76200" y="1608113"/>
                  <a:pt x="76200" y="1629155"/>
                </a:cubicBezTo>
                <a:close/>
              </a:path>
              <a:path w="3097796" h="2125468">
                <a:moveTo>
                  <a:pt x="617242" y="1765260"/>
                </a:moveTo>
                <a:cubicBezTo>
                  <a:pt x="617242" y="1786302"/>
                  <a:pt x="600185" y="1803360"/>
                  <a:pt x="579142" y="1803360"/>
                </a:cubicBezTo>
                <a:cubicBezTo>
                  <a:pt x="558100" y="1803360"/>
                  <a:pt x="541042" y="1786302"/>
                  <a:pt x="541042" y="1765260"/>
                </a:cubicBezTo>
                <a:cubicBezTo>
                  <a:pt x="541042" y="1744218"/>
                  <a:pt x="558100" y="1727160"/>
                  <a:pt x="579142" y="1727160"/>
                </a:cubicBezTo>
                <a:cubicBezTo>
                  <a:pt x="600185" y="1727160"/>
                  <a:pt x="617242" y="1744218"/>
                  <a:pt x="617242" y="1765260"/>
                </a:cubicBezTo>
                <a:close/>
              </a:path>
              <a:path w="3097796" h="2125468">
                <a:moveTo>
                  <a:pt x="895239" y="1672654"/>
                </a:moveTo>
                <a:cubicBezTo>
                  <a:pt x="895239" y="1693696"/>
                  <a:pt x="878181" y="1710754"/>
                  <a:pt x="857139" y="1710754"/>
                </a:cubicBezTo>
                <a:cubicBezTo>
                  <a:pt x="836097" y="1710754"/>
                  <a:pt x="819039" y="1693696"/>
                  <a:pt x="819039" y="1672654"/>
                </a:cubicBezTo>
                <a:cubicBezTo>
                  <a:pt x="819039" y="1651611"/>
                  <a:pt x="836097" y="1634554"/>
                  <a:pt x="857139" y="1634554"/>
                </a:cubicBezTo>
                <a:cubicBezTo>
                  <a:pt x="878181" y="1634554"/>
                  <a:pt x="895239" y="1651611"/>
                  <a:pt x="895239" y="1672654"/>
                </a:cubicBezTo>
                <a:close/>
              </a:path>
              <a:path w="3097796" h="2125468">
                <a:moveTo>
                  <a:pt x="949876" y="166069"/>
                </a:moveTo>
                <a:cubicBezTo>
                  <a:pt x="949876" y="187111"/>
                  <a:pt x="932818" y="204169"/>
                  <a:pt x="911776" y="204169"/>
                </a:cubicBezTo>
                <a:cubicBezTo>
                  <a:pt x="890734" y="204169"/>
                  <a:pt x="873676" y="187111"/>
                  <a:pt x="873676" y="166069"/>
                </a:cubicBezTo>
                <a:cubicBezTo>
                  <a:pt x="873676" y="145027"/>
                  <a:pt x="890734" y="127969"/>
                  <a:pt x="911776" y="127969"/>
                </a:cubicBezTo>
                <a:cubicBezTo>
                  <a:pt x="932818" y="127969"/>
                  <a:pt x="949876" y="145027"/>
                  <a:pt x="949876" y="166069"/>
                </a:cubicBezTo>
                <a:close/>
              </a:path>
              <a:path w="3097796" h="2125468">
                <a:moveTo>
                  <a:pt x="2776598" y="1155601"/>
                </a:moveTo>
                <a:cubicBezTo>
                  <a:pt x="2776598" y="1176643"/>
                  <a:pt x="2759540" y="1193701"/>
                  <a:pt x="2738498" y="1193701"/>
                </a:cubicBezTo>
                <a:cubicBezTo>
                  <a:pt x="2717456" y="1193701"/>
                  <a:pt x="2700398" y="1176643"/>
                  <a:pt x="2700398" y="1155601"/>
                </a:cubicBezTo>
                <a:cubicBezTo>
                  <a:pt x="2700398" y="1134559"/>
                  <a:pt x="2717456" y="1117501"/>
                  <a:pt x="2738498" y="1117501"/>
                </a:cubicBezTo>
                <a:cubicBezTo>
                  <a:pt x="2759540" y="1117501"/>
                  <a:pt x="2776598" y="1134559"/>
                  <a:pt x="2776598" y="1155601"/>
                </a:cubicBezTo>
                <a:close/>
              </a:path>
              <a:path w="3097796" h="2125468">
                <a:moveTo>
                  <a:pt x="1063193" y="79876"/>
                </a:moveTo>
                <a:cubicBezTo>
                  <a:pt x="1063193" y="100918"/>
                  <a:pt x="1046135" y="117976"/>
                  <a:pt x="1025093" y="117976"/>
                </a:cubicBezTo>
                <a:cubicBezTo>
                  <a:pt x="1004051" y="117976"/>
                  <a:pt x="986993" y="100918"/>
                  <a:pt x="986993" y="79876"/>
                </a:cubicBezTo>
                <a:cubicBezTo>
                  <a:pt x="986993" y="58834"/>
                  <a:pt x="1004051" y="41776"/>
                  <a:pt x="1025093" y="41776"/>
                </a:cubicBezTo>
                <a:cubicBezTo>
                  <a:pt x="1046135" y="41776"/>
                  <a:pt x="1063193" y="58834"/>
                  <a:pt x="1063193" y="79876"/>
                </a:cubicBezTo>
                <a:close/>
              </a:path>
              <a:path w="3097796" h="2125468">
                <a:moveTo>
                  <a:pt x="321960" y="906162"/>
                </a:moveTo>
                <a:cubicBezTo>
                  <a:pt x="321960" y="927204"/>
                  <a:pt x="304902" y="944262"/>
                  <a:pt x="283860" y="944262"/>
                </a:cubicBezTo>
                <a:cubicBezTo>
                  <a:pt x="262817" y="944262"/>
                  <a:pt x="245760" y="927204"/>
                  <a:pt x="245760" y="906162"/>
                </a:cubicBezTo>
                <a:cubicBezTo>
                  <a:pt x="245760" y="885120"/>
                  <a:pt x="262817" y="868062"/>
                  <a:pt x="283860" y="868062"/>
                </a:cubicBezTo>
                <a:cubicBezTo>
                  <a:pt x="304902" y="868062"/>
                  <a:pt x="321960" y="885120"/>
                  <a:pt x="321960" y="906162"/>
                </a:cubicBezTo>
                <a:close/>
              </a:path>
              <a:path w="3097796" h="2125468">
                <a:moveTo>
                  <a:pt x="367960" y="639976"/>
                </a:moveTo>
                <a:cubicBezTo>
                  <a:pt x="367960" y="661018"/>
                  <a:pt x="350902" y="678076"/>
                  <a:pt x="329860" y="678076"/>
                </a:cubicBezTo>
                <a:cubicBezTo>
                  <a:pt x="308818" y="678076"/>
                  <a:pt x="291760" y="661018"/>
                  <a:pt x="291760" y="639976"/>
                </a:cubicBezTo>
                <a:cubicBezTo>
                  <a:pt x="291760" y="618934"/>
                  <a:pt x="308818" y="601876"/>
                  <a:pt x="329860" y="601876"/>
                </a:cubicBezTo>
                <a:cubicBezTo>
                  <a:pt x="350902" y="601876"/>
                  <a:pt x="367960" y="618934"/>
                  <a:pt x="367960" y="639976"/>
                </a:cubicBezTo>
                <a:close/>
              </a:path>
            </a:pathLst>
          </a:custGeom>
          <a:solidFill>
            <a:srgbClr val="FFFFFF"/>
          </a:solidFill>
          <a:ln>
            <a:noFill/>
          </a:ln>
          <a:effectLst>
            <a:glow rad="25400">
              <a:srgbClr val="FFFFFF">
                <a:alpha val="35000"/>
              </a:srgbClr>
            </a:glow>
          </a:effectLst>
        </p:spPr>
        <p:txBody>
          <a:bodyPr rtlCol="0" anchor="ctr"/>
          <a:lstStyle/>
          <a:p>
            <a:pPr algn="ctr"/>
            <a:endParaRPr/>
          </a:p>
        </p:txBody>
      </p:sp>
      <p:sp>
        <p:nvSpPr>
          <p:cNvPr id="34" name="cov_t"/>
          <p:cNvSpPr txBox="1"/>
          <p:nvPr/>
        </p:nvSpPr>
        <p:spPr>
          <a:xfrm>
            <a:off x="5295900" y="3530600"/>
            <a:ext cx="8255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F2B134"/>
                </a:solidFill>
                <a:latin typeface="Segoe UI"/>
                <a:cs typeface="Segoe UI"/>
              </a:rPr>
              <a:t>few points</a:t>
            </a:r>
            <a:endParaRPr lang="en-US" sz="1300" dirty="0"/>
          </a:p>
        </p:txBody>
      </p:sp>
      <p:sp>
        <p:nvSpPr>
          <p:cNvPr id="35" name="coh_after"/>
          <p:cNvSpPr/>
          <p:nvPr/>
        </p:nvSpPr>
        <p:spPr>
          <a:xfrm>
            <a:off x="1905153" y="2848182"/>
            <a:ext cx="3040895" cy="2013056"/>
          </a:xfrm>
          <a:custGeom>
            <a:avLst/>
            <a:gdLst/>
            <a:ahLst/>
            <a:cxnLst/>
            <a:rect l="0" t="0" r="r" b="b"/>
            <a:pathLst>
              <a:path w="3040895" h="2013056">
                <a:moveTo>
                  <a:pt x="3040895" y="1404019"/>
                </a:moveTo>
                <a:cubicBezTo>
                  <a:pt x="3040895" y="1426815"/>
                  <a:pt x="3022416" y="1445294"/>
                  <a:pt x="2999620" y="1445294"/>
                </a:cubicBezTo>
                <a:cubicBezTo>
                  <a:pt x="2976824" y="1445294"/>
                  <a:pt x="2958345" y="1426815"/>
                  <a:pt x="2958345" y="1404019"/>
                </a:cubicBezTo>
                <a:cubicBezTo>
                  <a:pt x="2958345" y="1381224"/>
                  <a:pt x="2976824" y="1362744"/>
                  <a:pt x="2999620" y="1362744"/>
                </a:cubicBezTo>
                <a:cubicBezTo>
                  <a:pt x="3022416" y="1362744"/>
                  <a:pt x="3040895" y="1381224"/>
                  <a:pt x="3040895" y="1404019"/>
                </a:cubicBezTo>
                <a:close/>
              </a:path>
              <a:path w="3040895" h="2013056">
                <a:moveTo>
                  <a:pt x="2648436" y="601238"/>
                </a:moveTo>
                <a:cubicBezTo>
                  <a:pt x="2648436" y="624034"/>
                  <a:pt x="2629957" y="642513"/>
                  <a:pt x="2607161" y="642513"/>
                </a:cubicBezTo>
                <a:cubicBezTo>
                  <a:pt x="2584366" y="642513"/>
                  <a:pt x="2565886" y="624034"/>
                  <a:pt x="2565886" y="601238"/>
                </a:cubicBezTo>
                <a:cubicBezTo>
                  <a:pt x="2565886" y="578443"/>
                  <a:pt x="2584366" y="559963"/>
                  <a:pt x="2607161" y="559963"/>
                </a:cubicBezTo>
                <a:cubicBezTo>
                  <a:pt x="2629957" y="559963"/>
                  <a:pt x="2648436" y="578443"/>
                  <a:pt x="2648436" y="601238"/>
                </a:cubicBezTo>
                <a:close/>
              </a:path>
              <a:path w="3040895" h="2013056">
                <a:moveTo>
                  <a:pt x="464504" y="1935005"/>
                </a:moveTo>
                <a:cubicBezTo>
                  <a:pt x="464504" y="1957801"/>
                  <a:pt x="446025" y="1976280"/>
                  <a:pt x="423229" y="1976280"/>
                </a:cubicBezTo>
                <a:cubicBezTo>
                  <a:pt x="400434" y="1976280"/>
                  <a:pt x="381954" y="1957801"/>
                  <a:pt x="381954" y="1935005"/>
                </a:cubicBezTo>
                <a:cubicBezTo>
                  <a:pt x="381954" y="1912210"/>
                  <a:pt x="400434" y="1893730"/>
                  <a:pt x="423229" y="1893730"/>
                </a:cubicBezTo>
                <a:cubicBezTo>
                  <a:pt x="446025" y="1893730"/>
                  <a:pt x="464504" y="1912210"/>
                  <a:pt x="464504" y="1935005"/>
                </a:cubicBezTo>
                <a:close/>
              </a:path>
              <a:path w="3040895" h="2013056">
                <a:moveTo>
                  <a:pt x="2275416" y="1538700"/>
                </a:moveTo>
                <a:cubicBezTo>
                  <a:pt x="2275416" y="1561496"/>
                  <a:pt x="2256937" y="1579975"/>
                  <a:pt x="2234141" y="1579975"/>
                </a:cubicBezTo>
                <a:cubicBezTo>
                  <a:pt x="2211346" y="1579975"/>
                  <a:pt x="2192866" y="1561496"/>
                  <a:pt x="2192866" y="1538700"/>
                </a:cubicBezTo>
                <a:cubicBezTo>
                  <a:pt x="2192866" y="1515905"/>
                  <a:pt x="2211346" y="1497425"/>
                  <a:pt x="2234141" y="1497425"/>
                </a:cubicBezTo>
                <a:cubicBezTo>
                  <a:pt x="2256937" y="1497425"/>
                  <a:pt x="2275416" y="1515905"/>
                  <a:pt x="2275416" y="1538700"/>
                </a:cubicBezTo>
                <a:close/>
              </a:path>
              <a:path w="3040895" h="2013056">
                <a:moveTo>
                  <a:pt x="2346439" y="96960"/>
                </a:moveTo>
                <a:cubicBezTo>
                  <a:pt x="2346439" y="119756"/>
                  <a:pt x="2327959" y="138235"/>
                  <a:pt x="2305164" y="138235"/>
                </a:cubicBezTo>
                <a:cubicBezTo>
                  <a:pt x="2282368" y="138235"/>
                  <a:pt x="2263889" y="119756"/>
                  <a:pt x="2263889" y="96960"/>
                </a:cubicBezTo>
                <a:cubicBezTo>
                  <a:pt x="2263889" y="74165"/>
                  <a:pt x="2282368" y="55685"/>
                  <a:pt x="2305164" y="55685"/>
                </a:cubicBezTo>
                <a:cubicBezTo>
                  <a:pt x="2327959" y="55685"/>
                  <a:pt x="2346439" y="74165"/>
                  <a:pt x="2346439" y="96960"/>
                </a:cubicBezTo>
                <a:close/>
              </a:path>
              <a:path w="3040895" h="2013056">
                <a:moveTo>
                  <a:pt x="2435638" y="303999"/>
                </a:moveTo>
                <a:cubicBezTo>
                  <a:pt x="2435638" y="326795"/>
                  <a:pt x="2417159" y="345274"/>
                  <a:pt x="2394363" y="345274"/>
                </a:cubicBezTo>
                <a:cubicBezTo>
                  <a:pt x="2371568" y="345274"/>
                  <a:pt x="2353088" y="326795"/>
                  <a:pt x="2353088" y="303999"/>
                </a:cubicBezTo>
                <a:cubicBezTo>
                  <a:pt x="2353088" y="281204"/>
                  <a:pt x="2371568" y="262724"/>
                  <a:pt x="2394363" y="262724"/>
                </a:cubicBezTo>
                <a:cubicBezTo>
                  <a:pt x="2417159" y="262724"/>
                  <a:pt x="2435638" y="281204"/>
                  <a:pt x="2435638" y="303999"/>
                </a:cubicBezTo>
                <a:close/>
              </a:path>
              <a:path w="3040895" h="2013056">
                <a:moveTo>
                  <a:pt x="254712" y="1455130"/>
                </a:moveTo>
                <a:cubicBezTo>
                  <a:pt x="254712" y="1477925"/>
                  <a:pt x="236232" y="1496405"/>
                  <a:pt x="213437" y="1496405"/>
                </a:cubicBezTo>
                <a:cubicBezTo>
                  <a:pt x="190641" y="1496405"/>
                  <a:pt x="172162" y="1477925"/>
                  <a:pt x="172162" y="1455130"/>
                </a:cubicBezTo>
                <a:cubicBezTo>
                  <a:pt x="172162" y="1432334"/>
                  <a:pt x="190641" y="1413855"/>
                  <a:pt x="213437" y="1413855"/>
                </a:cubicBezTo>
                <a:cubicBezTo>
                  <a:pt x="236232" y="1413855"/>
                  <a:pt x="254712" y="1432334"/>
                  <a:pt x="254712" y="1455130"/>
                </a:cubicBezTo>
                <a:close/>
              </a:path>
              <a:path w="3040895" h="2013056">
                <a:moveTo>
                  <a:pt x="2833374" y="1257244"/>
                </a:moveTo>
                <a:cubicBezTo>
                  <a:pt x="2833374" y="1280040"/>
                  <a:pt x="2814895" y="1298519"/>
                  <a:pt x="2792099" y="1298519"/>
                </a:cubicBezTo>
                <a:cubicBezTo>
                  <a:pt x="2769304" y="1298519"/>
                  <a:pt x="2750824" y="1280040"/>
                  <a:pt x="2750824" y="1257244"/>
                </a:cubicBezTo>
                <a:cubicBezTo>
                  <a:pt x="2750824" y="1234449"/>
                  <a:pt x="2769304" y="1215969"/>
                  <a:pt x="2792099" y="1215969"/>
                </a:cubicBezTo>
                <a:cubicBezTo>
                  <a:pt x="2814895" y="1215969"/>
                  <a:pt x="2833374" y="1234449"/>
                  <a:pt x="2833374" y="1257244"/>
                </a:cubicBezTo>
                <a:close/>
              </a:path>
              <a:path w="3040895" h="2013056">
                <a:moveTo>
                  <a:pt x="486810" y="727369"/>
                </a:moveTo>
                <a:cubicBezTo>
                  <a:pt x="486810" y="750165"/>
                  <a:pt x="468331" y="768644"/>
                  <a:pt x="445535" y="768644"/>
                </a:cubicBezTo>
                <a:cubicBezTo>
                  <a:pt x="422739" y="768644"/>
                  <a:pt x="404260" y="750165"/>
                  <a:pt x="404260" y="727369"/>
                </a:cubicBezTo>
                <a:cubicBezTo>
                  <a:pt x="404260" y="704574"/>
                  <a:pt x="422739" y="686094"/>
                  <a:pt x="445535" y="686094"/>
                </a:cubicBezTo>
                <a:cubicBezTo>
                  <a:pt x="468331" y="686094"/>
                  <a:pt x="486810" y="704574"/>
                  <a:pt x="486810" y="727369"/>
                </a:cubicBezTo>
                <a:close/>
              </a:path>
              <a:path w="3040895" h="2013056">
                <a:moveTo>
                  <a:pt x="2683259" y="1971781"/>
                </a:moveTo>
                <a:cubicBezTo>
                  <a:pt x="2683259" y="1994576"/>
                  <a:pt x="2664779" y="2013056"/>
                  <a:pt x="2641984" y="2013056"/>
                </a:cubicBezTo>
                <a:cubicBezTo>
                  <a:pt x="2619188" y="2013056"/>
                  <a:pt x="2600709" y="1994576"/>
                  <a:pt x="2600709" y="1971781"/>
                </a:cubicBezTo>
                <a:cubicBezTo>
                  <a:pt x="2600709" y="1948985"/>
                  <a:pt x="2619188" y="1930506"/>
                  <a:pt x="2641984" y="1930506"/>
                </a:cubicBezTo>
                <a:cubicBezTo>
                  <a:pt x="2664779" y="1930506"/>
                  <a:pt x="2683259" y="1948985"/>
                  <a:pt x="2683259" y="1971781"/>
                </a:cubicBezTo>
                <a:close/>
              </a:path>
              <a:path w="3040895" h="2013056">
                <a:moveTo>
                  <a:pt x="2864233" y="323284"/>
                </a:moveTo>
                <a:cubicBezTo>
                  <a:pt x="2864233" y="346079"/>
                  <a:pt x="2845754" y="364559"/>
                  <a:pt x="2822958" y="364559"/>
                </a:cubicBezTo>
                <a:cubicBezTo>
                  <a:pt x="2800163" y="364559"/>
                  <a:pt x="2781683" y="346079"/>
                  <a:pt x="2781683" y="323284"/>
                </a:cubicBezTo>
                <a:cubicBezTo>
                  <a:pt x="2781683" y="300488"/>
                  <a:pt x="2800163" y="282009"/>
                  <a:pt x="2822958" y="282009"/>
                </a:cubicBezTo>
                <a:cubicBezTo>
                  <a:pt x="2845754" y="282009"/>
                  <a:pt x="2864233" y="300488"/>
                  <a:pt x="2864233" y="323284"/>
                </a:cubicBezTo>
                <a:close/>
              </a:path>
              <a:path w="3040895" h="2013056">
                <a:moveTo>
                  <a:pt x="749873" y="1478004"/>
                </a:moveTo>
                <a:cubicBezTo>
                  <a:pt x="749873" y="1500800"/>
                  <a:pt x="731394" y="1519279"/>
                  <a:pt x="708598" y="1519279"/>
                </a:cubicBezTo>
                <a:cubicBezTo>
                  <a:pt x="685803" y="1519279"/>
                  <a:pt x="667323" y="1500800"/>
                  <a:pt x="667323" y="1478004"/>
                </a:cubicBezTo>
                <a:cubicBezTo>
                  <a:pt x="667323" y="1455209"/>
                  <a:pt x="685803" y="1436729"/>
                  <a:pt x="708598" y="1436729"/>
                </a:cubicBezTo>
                <a:cubicBezTo>
                  <a:pt x="731394" y="1436729"/>
                  <a:pt x="749873" y="1455209"/>
                  <a:pt x="749873" y="1478004"/>
                </a:cubicBezTo>
                <a:close/>
              </a:path>
              <a:path w="3040895" h="2013056">
                <a:moveTo>
                  <a:pt x="82550" y="1133141"/>
                </a:moveTo>
                <a:cubicBezTo>
                  <a:pt x="82550" y="1155936"/>
                  <a:pt x="64071" y="1174416"/>
                  <a:pt x="41275" y="1174416"/>
                </a:cubicBezTo>
                <a:cubicBezTo>
                  <a:pt x="18479" y="1174416"/>
                  <a:pt x="0" y="1155936"/>
                  <a:pt x="0" y="1133141"/>
                </a:cubicBezTo>
                <a:cubicBezTo>
                  <a:pt x="0" y="1110345"/>
                  <a:pt x="18479" y="1091866"/>
                  <a:pt x="41275" y="1091866"/>
                </a:cubicBezTo>
                <a:cubicBezTo>
                  <a:pt x="64071" y="1091866"/>
                  <a:pt x="82550" y="1110345"/>
                  <a:pt x="82550" y="1133141"/>
                </a:cubicBezTo>
                <a:close/>
              </a:path>
              <a:path w="3040895" h="2013056">
                <a:moveTo>
                  <a:pt x="2754896" y="1645698"/>
                </a:moveTo>
                <a:cubicBezTo>
                  <a:pt x="2754896" y="1668493"/>
                  <a:pt x="2736416" y="1686973"/>
                  <a:pt x="2713621" y="1686973"/>
                </a:cubicBezTo>
                <a:cubicBezTo>
                  <a:pt x="2690825" y="1686973"/>
                  <a:pt x="2672346" y="1668493"/>
                  <a:pt x="2672346" y="1645698"/>
                </a:cubicBezTo>
                <a:cubicBezTo>
                  <a:pt x="2672346" y="1622902"/>
                  <a:pt x="2690825" y="1604423"/>
                  <a:pt x="2713621" y="1604423"/>
                </a:cubicBezTo>
                <a:cubicBezTo>
                  <a:pt x="2736416" y="1604423"/>
                  <a:pt x="2754896" y="1622902"/>
                  <a:pt x="2754896" y="1645698"/>
                </a:cubicBezTo>
                <a:close/>
              </a:path>
              <a:path w="3040895" h="2013056">
                <a:moveTo>
                  <a:pt x="677516" y="41275"/>
                </a:moveTo>
                <a:cubicBezTo>
                  <a:pt x="677516" y="64071"/>
                  <a:pt x="659036" y="82550"/>
                  <a:pt x="636241" y="82550"/>
                </a:cubicBezTo>
                <a:cubicBezTo>
                  <a:pt x="613445" y="82550"/>
                  <a:pt x="594966" y="64071"/>
                  <a:pt x="594966" y="41275"/>
                </a:cubicBezTo>
                <a:cubicBezTo>
                  <a:pt x="594966" y="18479"/>
                  <a:pt x="613445" y="0"/>
                  <a:pt x="636241" y="0"/>
                </a:cubicBezTo>
                <a:cubicBezTo>
                  <a:pt x="659036" y="0"/>
                  <a:pt x="677516" y="18479"/>
                  <a:pt x="677516" y="41275"/>
                </a:cubicBezTo>
                <a:close/>
              </a:path>
              <a:path w="3040895" h="2013056">
                <a:moveTo>
                  <a:pt x="1148837" y="1801564"/>
                </a:moveTo>
                <a:cubicBezTo>
                  <a:pt x="1148837" y="1824360"/>
                  <a:pt x="1130357" y="1842839"/>
                  <a:pt x="1107562" y="1842839"/>
                </a:cubicBezTo>
                <a:cubicBezTo>
                  <a:pt x="1084766" y="1842839"/>
                  <a:pt x="1066287" y="1824360"/>
                  <a:pt x="1066287" y="1801564"/>
                </a:cubicBezTo>
                <a:cubicBezTo>
                  <a:pt x="1066287" y="1778769"/>
                  <a:pt x="1084766" y="1760289"/>
                  <a:pt x="1107562" y="1760289"/>
                </a:cubicBezTo>
                <a:cubicBezTo>
                  <a:pt x="1130357" y="1760289"/>
                  <a:pt x="1148837" y="1778769"/>
                  <a:pt x="1148837" y="1801564"/>
                </a:cubicBezTo>
                <a:close/>
              </a:path>
              <a:path w="3040895" h="2013056">
                <a:moveTo>
                  <a:pt x="217074" y="1703355"/>
                </a:moveTo>
                <a:cubicBezTo>
                  <a:pt x="217074" y="1726150"/>
                  <a:pt x="198594" y="1744630"/>
                  <a:pt x="175799" y="1744630"/>
                </a:cubicBezTo>
                <a:cubicBezTo>
                  <a:pt x="153003" y="1744630"/>
                  <a:pt x="134524" y="1726150"/>
                  <a:pt x="134524" y="1703355"/>
                </a:cubicBezTo>
                <a:cubicBezTo>
                  <a:pt x="134524" y="1680559"/>
                  <a:pt x="153003" y="1662080"/>
                  <a:pt x="175799" y="1662080"/>
                </a:cubicBezTo>
                <a:cubicBezTo>
                  <a:pt x="198594" y="1662080"/>
                  <a:pt x="217074" y="1680559"/>
                  <a:pt x="217074" y="1703355"/>
                </a:cubicBezTo>
                <a:close/>
              </a:path>
              <a:path w="3040895" h="2013056">
                <a:moveTo>
                  <a:pt x="2291873" y="1717080"/>
                </a:moveTo>
                <a:cubicBezTo>
                  <a:pt x="2291873" y="1739876"/>
                  <a:pt x="2273393" y="1758355"/>
                  <a:pt x="2250598" y="1758355"/>
                </a:cubicBezTo>
                <a:cubicBezTo>
                  <a:pt x="2227802" y="1758355"/>
                  <a:pt x="2209323" y="1739876"/>
                  <a:pt x="2209323" y="1717080"/>
                </a:cubicBezTo>
                <a:cubicBezTo>
                  <a:pt x="2209323" y="1694285"/>
                  <a:pt x="2227802" y="1675805"/>
                  <a:pt x="2250598" y="1675805"/>
                </a:cubicBezTo>
                <a:cubicBezTo>
                  <a:pt x="2273393" y="1675805"/>
                  <a:pt x="2291873" y="1694285"/>
                  <a:pt x="2291873" y="1717080"/>
                </a:cubicBezTo>
                <a:close/>
              </a:path>
              <a:path w="3040895" h="2013056">
                <a:moveTo>
                  <a:pt x="441376" y="1335107"/>
                </a:moveTo>
                <a:cubicBezTo>
                  <a:pt x="441376" y="1357902"/>
                  <a:pt x="422897" y="1376382"/>
                  <a:pt x="400101" y="1376382"/>
                </a:cubicBezTo>
                <a:cubicBezTo>
                  <a:pt x="377306" y="1376382"/>
                  <a:pt x="358826" y="1357902"/>
                  <a:pt x="358826" y="1335107"/>
                </a:cubicBezTo>
                <a:cubicBezTo>
                  <a:pt x="358826" y="1312311"/>
                  <a:pt x="377306" y="1293832"/>
                  <a:pt x="400101" y="1293832"/>
                </a:cubicBezTo>
                <a:cubicBezTo>
                  <a:pt x="422897" y="1293832"/>
                  <a:pt x="441376" y="1312311"/>
                  <a:pt x="441376" y="1335107"/>
                </a:cubicBezTo>
                <a:close/>
              </a:path>
              <a:path w="3040895" h="2013056">
                <a:moveTo>
                  <a:pt x="2487096" y="1532490"/>
                </a:moveTo>
                <a:cubicBezTo>
                  <a:pt x="2487096" y="1555285"/>
                  <a:pt x="2468616" y="1573765"/>
                  <a:pt x="2445821" y="1573765"/>
                </a:cubicBezTo>
                <a:cubicBezTo>
                  <a:pt x="2423025" y="1573765"/>
                  <a:pt x="2404546" y="1555285"/>
                  <a:pt x="2404546" y="1532490"/>
                </a:cubicBezTo>
                <a:cubicBezTo>
                  <a:pt x="2404546" y="1509694"/>
                  <a:pt x="2423025" y="1491215"/>
                  <a:pt x="2445821" y="1491215"/>
                </a:cubicBezTo>
                <a:cubicBezTo>
                  <a:pt x="2468616" y="1491215"/>
                  <a:pt x="2487096" y="1509694"/>
                  <a:pt x="2487096" y="1532490"/>
                </a:cubicBezTo>
                <a:close/>
              </a:path>
              <a:path w="3040895" h="2013056">
                <a:moveTo>
                  <a:pt x="2719038" y="1794868"/>
                </a:moveTo>
                <a:cubicBezTo>
                  <a:pt x="2719038" y="1817664"/>
                  <a:pt x="2700558" y="1836143"/>
                  <a:pt x="2677763" y="1836143"/>
                </a:cubicBezTo>
                <a:cubicBezTo>
                  <a:pt x="2654967" y="1836143"/>
                  <a:pt x="2636488" y="1817664"/>
                  <a:pt x="2636488" y="1794868"/>
                </a:cubicBezTo>
                <a:cubicBezTo>
                  <a:pt x="2636488" y="1772073"/>
                  <a:pt x="2654967" y="1753593"/>
                  <a:pt x="2677763" y="1753593"/>
                </a:cubicBezTo>
                <a:cubicBezTo>
                  <a:pt x="2700558" y="1753593"/>
                  <a:pt x="2719038" y="1772073"/>
                  <a:pt x="2719038" y="1794868"/>
                </a:cubicBezTo>
                <a:close/>
              </a:path>
              <a:path w="3040895" h="2013056">
                <a:moveTo>
                  <a:pt x="1455355" y="1888996"/>
                </a:moveTo>
                <a:cubicBezTo>
                  <a:pt x="1455355" y="1911791"/>
                  <a:pt x="1436875" y="1930271"/>
                  <a:pt x="1414080" y="1930271"/>
                </a:cubicBezTo>
                <a:cubicBezTo>
                  <a:pt x="1391284" y="1930271"/>
                  <a:pt x="1372805" y="1911791"/>
                  <a:pt x="1372805" y="1888996"/>
                </a:cubicBezTo>
                <a:cubicBezTo>
                  <a:pt x="1372805" y="1866200"/>
                  <a:pt x="1391284" y="1847721"/>
                  <a:pt x="1414080" y="1847721"/>
                </a:cubicBezTo>
                <a:cubicBezTo>
                  <a:pt x="1436875" y="1847721"/>
                  <a:pt x="1455355" y="1866200"/>
                  <a:pt x="1455355" y="1888996"/>
                </a:cubicBezTo>
                <a:close/>
              </a:path>
              <a:path w="3040895" h="2013056">
                <a:moveTo>
                  <a:pt x="525582" y="358249"/>
                </a:moveTo>
                <a:cubicBezTo>
                  <a:pt x="525582" y="381045"/>
                  <a:pt x="507103" y="399524"/>
                  <a:pt x="484307" y="399524"/>
                </a:cubicBezTo>
                <a:cubicBezTo>
                  <a:pt x="461512" y="399524"/>
                  <a:pt x="443032" y="381045"/>
                  <a:pt x="443032" y="358249"/>
                </a:cubicBezTo>
                <a:cubicBezTo>
                  <a:pt x="443032" y="335454"/>
                  <a:pt x="461512" y="316974"/>
                  <a:pt x="484307" y="316974"/>
                </a:cubicBezTo>
                <a:cubicBezTo>
                  <a:pt x="507103" y="316974"/>
                  <a:pt x="525582" y="335454"/>
                  <a:pt x="525582" y="358249"/>
                </a:cubicBezTo>
                <a:close/>
              </a:path>
              <a:path w="3040895" h="2013056">
                <a:moveTo>
                  <a:pt x="2372669" y="1407407"/>
                </a:moveTo>
                <a:cubicBezTo>
                  <a:pt x="2372669" y="1430202"/>
                  <a:pt x="2354189" y="1448682"/>
                  <a:pt x="2331394" y="1448682"/>
                </a:cubicBezTo>
                <a:cubicBezTo>
                  <a:pt x="2308598" y="1448682"/>
                  <a:pt x="2290119" y="1430202"/>
                  <a:pt x="2290119" y="1407407"/>
                </a:cubicBezTo>
                <a:cubicBezTo>
                  <a:pt x="2290119" y="1384611"/>
                  <a:pt x="2308598" y="1366132"/>
                  <a:pt x="2331394" y="1366132"/>
                </a:cubicBezTo>
                <a:cubicBezTo>
                  <a:pt x="2354189" y="1366132"/>
                  <a:pt x="2372669" y="1384611"/>
                  <a:pt x="2372669" y="1407407"/>
                </a:cubicBezTo>
                <a:close/>
              </a:path>
              <a:path w="3040895" h="2013056">
                <a:moveTo>
                  <a:pt x="443525" y="1786975"/>
                </a:moveTo>
                <a:cubicBezTo>
                  <a:pt x="443525" y="1809771"/>
                  <a:pt x="425046" y="1828250"/>
                  <a:pt x="402250" y="1828250"/>
                </a:cubicBezTo>
                <a:cubicBezTo>
                  <a:pt x="379455" y="1828250"/>
                  <a:pt x="360975" y="1809771"/>
                  <a:pt x="360975" y="1786975"/>
                </a:cubicBezTo>
                <a:cubicBezTo>
                  <a:pt x="360975" y="1764180"/>
                  <a:pt x="379455" y="1745700"/>
                  <a:pt x="402250" y="1745700"/>
                </a:cubicBezTo>
                <a:cubicBezTo>
                  <a:pt x="425046" y="1745700"/>
                  <a:pt x="443525" y="1764180"/>
                  <a:pt x="443525" y="1786975"/>
                </a:cubicBezTo>
                <a:close/>
              </a:path>
              <a:path w="3040895" h="2013056">
                <a:moveTo>
                  <a:pt x="817820" y="232638"/>
                </a:moveTo>
                <a:cubicBezTo>
                  <a:pt x="817820" y="255434"/>
                  <a:pt x="799341" y="273913"/>
                  <a:pt x="776545" y="273913"/>
                </a:cubicBezTo>
                <a:cubicBezTo>
                  <a:pt x="753750" y="273913"/>
                  <a:pt x="735270" y="255434"/>
                  <a:pt x="735270" y="232638"/>
                </a:cubicBezTo>
                <a:cubicBezTo>
                  <a:pt x="735270" y="209843"/>
                  <a:pt x="753750" y="191363"/>
                  <a:pt x="776545" y="191363"/>
                </a:cubicBezTo>
                <a:cubicBezTo>
                  <a:pt x="799341" y="191363"/>
                  <a:pt x="817820" y="209843"/>
                  <a:pt x="817820" y="232638"/>
                </a:cubicBezTo>
                <a:close/>
              </a:path>
              <a:path w="3040895" h="2013056">
                <a:moveTo>
                  <a:pt x="593525" y="1768435"/>
                </a:moveTo>
                <a:cubicBezTo>
                  <a:pt x="593525" y="1791230"/>
                  <a:pt x="575045" y="1809710"/>
                  <a:pt x="552250" y="1809710"/>
                </a:cubicBezTo>
                <a:cubicBezTo>
                  <a:pt x="529454" y="1809710"/>
                  <a:pt x="510975" y="1791230"/>
                  <a:pt x="510975" y="1768435"/>
                </a:cubicBezTo>
                <a:cubicBezTo>
                  <a:pt x="510975" y="1745639"/>
                  <a:pt x="529454" y="1727160"/>
                  <a:pt x="552250" y="1727160"/>
                </a:cubicBezTo>
                <a:cubicBezTo>
                  <a:pt x="575045" y="1727160"/>
                  <a:pt x="593525" y="1745639"/>
                  <a:pt x="593525" y="1768435"/>
                </a:cubicBezTo>
                <a:close/>
              </a:path>
              <a:path w="3040895" h="2013056">
                <a:moveTo>
                  <a:pt x="926158" y="169244"/>
                </a:moveTo>
                <a:cubicBezTo>
                  <a:pt x="926158" y="192040"/>
                  <a:pt x="907679" y="210519"/>
                  <a:pt x="884883" y="210519"/>
                </a:cubicBezTo>
                <a:cubicBezTo>
                  <a:pt x="862088" y="210519"/>
                  <a:pt x="843608" y="192040"/>
                  <a:pt x="843608" y="169244"/>
                </a:cubicBezTo>
                <a:cubicBezTo>
                  <a:pt x="843608" y="146448"/>
                  <a:pt x="862088" y="127969"/>
                  <a:pt x="884883" y="127969"/>
                </a:cubicBezTo>
                <a:cubicBezTo>
                  <a:pt x="907679" y="127969"/>
                  <a:pt x="926158" y="146448"/>
                  <a:pt x="926158" y="169244"/>
                </a:cubicBezTo>
                <a:close/>
              </a:path>
              <a:path w="3040895" h="2013056">
                <a:moveTo>
                  <a:pt x="1039476" y="83051"/>
                </a:moveTo>
                <a:cubicBezTo>
                  <a:pt x="1039476" y="105847"/>
                  <a:pt x="1020996" y="124326"/>
                  <a:pt x="998201" y="124326"/>
                </a:cubicBezTo>
                <a:cubicBezTo>
                  <a:pt x="975405" y="124326"/>
                  <a:pt x="956926" y="105847"/>
                  <a:pt x="956926" y="83051"/>
                </a:cubicBezTo>
                <a:cubicBezTo>
                  <a:pt x="956926" y="60255"/>
                  <a:pt x="975405" y="41776"/>
                  <a:pt x="998201" y="41776"/>
                </a:cubicBezTo>
                <a:cubicBezTo>
                  <a:pt x="1020996" y="41776"/>
                  <a:pt x="1039476" y="60255"/>
                  <a:pt x="1039476" y="83051"/>
                </a:cubicBezTo>
                <a:close/>
              </a:path>
              <a:path w="3040895" h="2013056">
                <a:moveTo>
                  <a:pt x="344242" y="643151"/>
                </a:moveTo>
                <a:cubicBezTo>
                  <a:pt x="344242" y="665946"/>
                  <a:pt x="325763" y="684426"/>
                  <a:pt x="302967" y="684426"/>
                </a:cubicBezTo>
                <a:cubicBezTo>
                  <a:pt x="280172" y="684426"/>
                  <a:pt x="261692" y="665946"/>
                  <a:pt x="261692" y="643151"/>
                </a:cubicBezTo>
                <a:cubicBezTo>
                  <a:pt x="261692" y="620355"/>
                  <a:pt x="280172" y="601876"/>
                  <a:pt x="302967" y="601876"/>
                </a:cubicBezTo>
                <a:cubicBezTo>
                  <a:pt x="325763" y="601876"/>
                  <a:pt x="344242" y="620355"/>
                  <a:pt x="344242" y="643151"/>
                </a:cubicBezTo>
                <a:close/>
              </a:path>
            </a:pathLst>
          </a:custGeom>
          <a:solidFill>
            <a:srgbClr val="F2B134"/>
          </a:solidFill>
          <a:ln>
            <a:noFill/>
          </a:ln>
          <a:effectLst>
            <a:glow rad="25400">
              <a:srgbClr val="F2B134">
                <a:alpha val="35000"/>
              </a:srgbClr>
            </a:glow>
          </a:effectLst>
        </p:spPr>
        <p:txBody>
          <a:bodyPr rtlCol="0" anchor="ctr"/>
          <a:lstStyle/>
          <a:p>
            <a:pPr algn="ctr"/>
            <a:endParaRPr/>
          </a:p>
        </p:txBody>
      </p:sp>
      <p:sp>
        <p:nvSpPr>
          <p:cNvPr id="36" name="held_ring"/>
          <p:cNvSpPr/>
          <p:nvPr/>
        </p:nvSpPr>
        <p:spPr>
          <a:xfrm>
            <a:off x="4318000" y="4381500"/>
            <a:ext cx="609600" cy="609600"/>
          </a:xfrm>
          <a:prstGeom prst="ellipse">
            <a:avLst/>
          </a:prstGeom>
          <a:noFill/>
          <a:ln w="19050" cap="rnd">
            <a:solidFill>
              <a:srgbClr val="FFFFFF"/>
            </a:solidFill>
            <a:round/>
          </a:ln>
          <a:effectLst>
            <a:glow rad="38100">
              <a:srgbClr val="FFFFFF">
                <a:alpha val="35000"/>
              </a:srgbClr>
            </a:glow>
          </a:effectLst>
        </p:spPr>
        <p:txBody>
          <a:bodyPr rtlCol="0" anchor="ctr"/>
          <a:lstStyle/>
          <a:p>
            <a:pPr algn="ctr"/>
            <a:endParaRPr/>
          </a:p>
        </p:txBody>
      </p:sp>
      <p:sp>
        <p:nvSpPr>
          <p:cNvPr id="37" name="held_t"/>
          <p:cNvSpPr txBox="1"/>
          <p:nvPr/>
        </p:nvSpPr>
        <p:spPr>
          <a:xfrm>
            <a:off x="5016500" y="4578350"/>
            <a:ext cx="7620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held out</a:t>
            </a:r>
            <a:endParaRPr lang="en-US" sz="1300" dirty="0"/>
          </a:p>
        </p:txBody>
      </p:sp>
      <p:sp>
        <p:nvSpPr>
          <p:cNvPr id="38" name="polar_legend"/>
          <p:cNvSpPr txBox="1"/>
          <p:nvPr/>
        </p:nvSpPr>
        <p:spPr>
          <a:xfrm>
            <a:off x="698500" y="6299200"/>
            <a:ext cx="55880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rings: a dedicated run · dots: stars acquired in night plans</a:t>
            </a:r>
            <a:endParaRPr lang="en-US" sz="1300" dirty="0"/>
          </a:p>
        </p:txBody>
      </p:sp>
      <p:sp>
        <p:nvSpPr>
          <p:cNvPr id="39" name="trap_card"/>
          <p:cNvSpPr/>
          <p:nvPr/>
        </p:nvSpPr>
        <p:spPr>
          <a:xfrm>
            <a:off x="6858000" y="2362200"/>
            <a:ext cx="4724400" cy="2032000"/>
          </a:xfrm>
          <a:prstGeom prst="roundRect">
            <a:avLst>
              <a:gd name="adj" fmla="val 5000"/>
            </a:avLst>
          </a:prstGeom>
          <a:solidFill>
            <a:srgbClr val="0E1726">
              <a:alpha val="85000"/>
            </a:srgbClr>
          </a:solidFill>
          <a:ln>
            <a:noFill/>
          </a:ln>
          <a:effectLst/>
        </p:spPr>
        <p:txBody>
          <a:bodyPr rtlCol="0" anchor="ctr"/>
          <a:lstStyle/>
          <a:p>
            <a:pPr algn="ctr"/>
            <a:endParaRPr/>
          </a:p>
        </p:txBody>
      </p:sp>
      <p:sp>
        <p:nvSpPr>
          <p:cNvPr id="40" name="s1"/>
          <p:cNvSpPr txBox="1"/>
          <p:nvPr/>
        </p:nvSpPr>
        <p:spPr>
          <a:xfrm>
            <a:off x="6985000" y="2489200"/>
            <a:ext cx="4597400" cy="279400"/>
          </a:xfrm>
          <a:prstGeom prst="rect">
            <a:avLst/>
          </a:prstGeom>
          <a:noFill/>
        </p:spPr>
        <p:txBody>
          <a:bodyPr wrap="none" lIns="0" tIns="0" rIns="0" bIns="0" rtlCol="0" anchor="t">
            <a:noAutofit/>
          </a:bodyPr>
          <a:lstStyle/>
          <a:p>
            <a:pPr algn="l">
              <a:lnSpc>
                <a:spcPts val="2050"/>
              </a:lnSpc>
              <a:spcBef>
                <a:spcPts val="0"/>
              </a:spcBef>
              <a:spcAft>
                <a:spcPts val="0"/>
              </a:spcAft>
              <a:buNone/>
            </a:pPr>
            <a:r>
              <a:rPr lang="en-US" sz="1700" b="0" i="0" dirty="0">
                <a:solidFill>
                  <a:srgbClr val="EDEFF2"/>
                </a:solidFill>
                <a:latin typeface="Segoe UI Semibold"/>
                <a:cs typeface="Segoe UI Semibold"/>
              </a:rPr>
              <a:t>1 · Coverage</a:t>
            </a:r>
            <a:endParaRPr lang="en-US" sz="1700" dirty="0"/>
          </a:p>
        </p:txBody>
      </p:sp>
      <p:sp>
        <p:nvSpPr>
          <p:cNvPr id="41" name="s1b"/>
          <p:cNvSpPr txBox="1"/>
          <p:nvPr/>
        </p:nvSpPr>
        <p:spPr>
          <a:xfrm>
            <a:off x="6985000" y="2781300"/>
            <a:ext cx="45974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few points near the zenith or low</a:t>
            </a:r>
            <a:endParaRPr lang="en-US" sz="1300" dirty="0"/>
          </a:p>
        </p:txBody>
      </p:sp>
      <p:sp>
        <p:nvSpPr>
          <p:cNvPr id="42" name="s2"/>
          <p:cNvSpPr txBox="1"/>
          <p:nvPr/>
        </p:nvSpPr>
        <p:spPr>
          <a:xfrm>
            <a:off x="6985000" y="3124200"/>
            <a:ext cx="4597400" cy="279400"/>
          </a:xfrm>
          <a:prstGeom prst="rect">
            <a:avLst/>
          </a:prstGeom>
          <a:noFill/>
        </p:spPr>
        <p:txBody>
          <a:bodyPr wrap="none" lIns="0" tIns="0" rIns="0" bIns="0" rtlCol="0" anchor="t">
            <a:noAutofit/>
          </a:bodyPr>
          <a:lstStyle/>
          <a:p>
            <a:pPr algn="l">
              <a:lnSpc>
                <a:spcPts val="2050"/>
              </a:lnSpc>
              <a:spcBef>
                <a:spcPts val="0"/>
              </a:spcBef>
              <a:spcAft>
                <a:spcPts val="0"/>
              </a:spcAft>
              <a:buNone/>
            </a:pPr>
            <a:r>
              <a:rPr lang="en-US" sz="1700" b="0" i="0" dirty="0">
                <a:solidFill>
                  <a:srgbClr val="EDEFF2"/>
                </a:solidFill>
                <a:latin typeface="Segoe UI Semibold"/>
                <a:cs typeface="Segoe UI Semibold"/>
              </a:rPr>
              <a:t>2 · Coherence</a:t>
            </a:r>
            <a:endParaRPr lang="en-US" sz="1700" dirty="0"/>
          </a:p>
        </p:txBody>
      </p:sp>
      <p:sp>
        <p:nvSpPr>
          <p:cNvPr id="43" name="s2b"/>
          <p:cNvSpPr txBox="1"/>
          <p:nvPr/>
        </p:nvSpPr>
        <p:spPr>
          <a:xfrm>
            <a:off x="6985000" y="3416300"/>
            <a:ext cx="45974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do not mix machine states</a:t>
            </a:r>
            <a:endParaRPr lang="en-US" sz="1300" dirty="0"/>
          </a:p>
        </p:txBody>
      </p:sp>
      <p:sp>
        <p:nvSpPr>
          <p:cNvPr id="44" name="coh_t_d1"/>
          <p:cNvSpPr/>
          <p:nvPr/>
        </p:nvSpPr>
        <p:spPr>
          <a:xfrm>
            <a:off x="8890000" y="3238500"/>
            <a:ext cx="76200" cy="76200"/>
          </a:xfrm>
          <a:prstGeom prst="ellipse">
            <a:avLst/>
          </a:prstGeom>
          <a:solidFill>
            <a:srgbClr val="FFFFFF"/>
          </a:solidFill>
          <a:ln>
            <a:noFill/>
          </a:ln>
          <a:effectLst/>
        </p:spPr>
        <p:txBody>
          <a:bodyPr rtlCol="0" anchor="ctr"/>
          <a:lstStyle/>
          <a:p>
            <a:pPr algn="ctr"/>
            <a:endParaRPr/>
          </a:p>
        </p:txBody>
      </p:sp>
      <p:sp>
        <p:nvSpPr>
          <p:cNvPr id="45" name="coh_t_t1"/>
          <p:cNvSpPr txBox="1"/>
          <p:nvPr/>
        </p:nvSpPr>
        <p:spPr>
          <a:xfrm>
            <a:off x="9017000" y="3149600"/>
            <a:ext cx="627261" cy="2540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before · </a:t>
            </a:r>
            <a:endParaRPr lang="en-US" sz="1300" dirty="0"/>
          </a:p>
        </p:txBody>
      </p:sp>
      <p:sp>
        <p:nvSpPr>
          <p:cNvPr id="46" name="coh_t_d2"/>
          <p:cNvSpPr/>
          <p:nvPr/>
        </p:nvSpPr>
        <p:spPr>
          <a:xfrm>
            <a:off x="9656961" y="3238500"/>
            <a:ext cx="76200" cy="76200"/>
          </a:xfrm>
          <a:prstGeom prst="ellipse">
            <a:avLst/>
          </a:prstGeom>
          <a:solidFill>
            <a:srgbClr val="F2B134"/>
          </a:solidFill>
          <a:ln>
            <a:noFill/>
          </a:ln>
          <a:effectLst/>
        </p:spPr>
        <p:txBody>
          <a:bodyPr rtlCol="0" anchor="ctr"/>
          <a:lstStyle/>
          <a:p>
            <a:pPr algn="ctr"/>
            <a:endParaRPr/>
          </a:p>
        </p:txBody>
      </p:sp>
      <p:sp>
        <p:nvSpPr>
          <p:cNvPr id="47" name="coh_t_t2"/>
          <p:cNvSpPr txBox="1"/>
          <p:nvPr/>
        </p:nvSpPr>
        <p:spPr>
          <a:xfrm>
            <a:off x="9783961" y="3149600"/>
            <a:ext cx="1798439" cy="254000"/>
          </a:xfrm>
          <a:prstGeom prst="rect">
            <a:avLst/>
          </a:prstGeom>
          <a:noFill/>
        </p:spPr>
        <p:txBody>
          <a:bodyPr wrap="none" lIns="0" tIns="0" rIns="0" bIns="0" rtlCol="0" anchor="ctr">
            <a:noAutofit/>
          </a:bodyPr>
          <a:lstStyle/>
          <a:p>
            <a:pPr algn="l">
              <a:lnSpc>
                <a:spcPts val="1550"/>
              </a:lnSpc>
              <a:spcBef>
                <a:spcPts val="0"/>
              </a:spcBef>
              <a:spcAft>
                <a:spcPts val="0"/>
              </a:spcAft>
              <a:buNone/>
            </a:pPr>
            <a:r>
              <a:rPr lang="en-US" sz="1300" b="0" i="0" dirty="0">
                <a:solidFill>
                  <a:srgbClr val="EDEFF2"/>
                </a:solidFill>
                <a:latin typeface="Segoe UI"/>
                <a:cs typeface="Segoe UI"/>
              </a:rPr>
              <a:t>after a machine change</a:t>
            </a:r>
            <a:endParaRPr lang="en-US" sz="1300" dirty="0"/>
          </a:p>
        </p:txBody>
      </p:sp>
      <p:sp>
        <p:nvSpPr>
          <p:cNvPr id="48" name="s3"/>
          <p:cNvSpPr txBox="1"/>
          <p:nvPr/>
        </p:nvSpPr>
        <p:spPr>
          <a:xfrm>
            <a:off x="6985000" y="3759200"/>
            <a:ext cx="4597400" cy="279400"/>
          </a:xfrm>
          <a:prstGeom prst="rect">
            <a:avLst/>
          </a:prstGeom>
          <a:noFill/>
        </p:spPr>
        <p:txBody>
          <a:bodyPr wrap="none" lIns="0" tIns="0" rIns="0" bIns="0" rtlCol="0" anchor="t">
            <a:noAutofit/>
          </a:bodyPr>
          <a:lstStyle/>
          <a:p>
            <a:pPr algn="l">
              <a:lnSpc>
                <a:spcPts val="2050"/>
              </a:lnSpc>
              <a:spcBef>
                <a:spcPts val="0"/>
              </a:spcBef>
              <a:spcAft>
                <a:spcPts val="0"/>
              </a:spcAft>
              <a:buNone/>
            </a:pPr>
            <a:r>
              <a:rPr lang="en-US" sz="1700" b="0" i="0" dirty="0">
                <a:solidFill>
                  <a:srgbClr val="EDEFF2"/>
                </a:solidFill>
                <a:latin typeface="Segoe UI Semibold"/>
                <a:cs typeface="Segoe UI Semibold"/>
              </a:rPr>
              <a:t>3 · Validation</a:t>
            </a:r>
            <a:endParaRPr lang="en-US" sz="1700" dirty="0"/>
          </a:p>
        </p:txBody>
      </p:sp>
      <p:sp>
        <p:nvSpPr>
          <p:cNvPr id="49" name="s3b"/>
          <p:cNvSpPr txBox="1"/>
          <p:nvPr/>
        </p:nvSpPr>
        <p:spPr>
          <a:xfrm>
            <a:off x="6985000" y="4051300"/>
            <a:ext cx="45974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latin typeface="Segoe UI"/>
                <a:cs typeface="Segoe UI"/>
              </a:rPr>
              <a:t>our rule: independent observations before any number</a:t>
            </a:r>
            <a:endParaRPr lang="en-US" sz="1300" dirty="0"/>
          </a:p>
        </p:txBody>
      </p:sp>
      <p:sp>
        <p:nvSpPr>
          <p:cNvPr id="50" name="agent_bg"/>
          <p:cNvSpPr/>
          <p:nvPr/>
        </p:nvSpPr>
        <p:spPr>
          <a:xfrm>
            <a:off x="6858000" y="1371600"/>
            <a:ext cx="4724400" cy="660400"/>
          </a:xfrm>
          <a:prstGeom prst="roundRect">
            <a:avLst>
              <a:gd name="adj" fmla="val 10000"/>
            </a:avLst>
          </a:prstGeom>
          <a:solidFill>
            <a:srgbClr val="0E1726">
              <a:alpha val="85000"/>
            </a:srgbClr>
          </a:solidFill>
          <a:ln>
            <a:noFill/>
          </a:ln>
          <a:effectLst/>
        </p:spPr>
        <p:txBody>
          <a:bodyPr rtlCol="0" anchor="ctr"/>
          <a:lstStyle/>
          <a:p>
            <a:pPr algn="ctr"/>
            <a:endParaRPr/>
          </a:p>
        </p:txBody>
      </p:sp>
      <p:sp>
        <p:nvSpPr>
          <p:cNvPr id="51" name="agent_g"/>
          <p:cNvSpPr/>
          <p:nvPr/>
        </p:nvSpPr>
        <p:spPr>
          <a:xfrm>
            <a:off x="11277604" y="14732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endParaRPr/>
          </a:p>
        </p:txBody>
      </p:sp>
      <p:sp>
        <p:nvSpPr>
          <p:cNvPr id="52" name="agent"/>
          <p:cNvSpPr txBox="1"/>
          <p:nvPr/>
        </p:nvSpPr>
        <p:spPr>
          <a:xfrm>
            <a:off x="6985000" y="1447800"/>
            <a:ext cx="4597400" cy="7112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An AI agent fitted elevation subsets</a:t>
            </a:r>
            <a:endParaRPr lang="en-US" sz="1400" dirty="0"/>
          </a:p>
          <a:p>
            <a:pPr algn="l">
              <a:lnSpc>
                <a:spcPts val="1700"/>
              </a:lnSpc>
              <a:spcBef>
                <a:spcPts val="0"/>
              </a:spcBef>
              <a:spcAft>
                <a:spcPts val="0"/>
              </a:spcAft>
              <a:buNone/>
            </a:pPr>
            <a:r>
              <a:rPr lang="en-US" sz="1400" b="0" i="0" dirty="0">
                <a:solidFill>
                  <a:srgbClr val="EDEFF2"/>
                </a:solidFill>
                <a:latin typeface="Segoe UI"/>
                <a:cs typeface="Segoe UI"/>
              </a:rPr>
              <a:t>and compared them with the full fit.</a:t>
            </a:r>
            <a:endParaRPr lang="en-US" sz="1400" dirty="0"/>
          </a:p>
        </p:txBody>
      </p:sp>
      <p:sp>
        <p:nvSpPr>
          <p:cNvPr id="53" name="two_tests"/>
          <p:cNvSpPr txBox="1"/>
          <p:nvPr/>
        </p:nvSpPr>
        <p:spPr>
          <a:xfrm>
            <a:off x="6985000" y="4521200"/>
            <a:ext cx="4597400" cy="2794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FFFFFF"/>
                </a:solidFill>
                <a:latin typeface="Segoe UI Semibold"/>
                <a:cs typeface="Segoe UI Semibold"/>
              </a:rPr>
              <a:t>Under test: the fits and the agent.</a:t>
            </a:r>
            <a:endParaRPr lang="en-US" sz="1600" dirty="0"/>
          </a:p>
        </p:txBody>
      </p:sp>
      <p:sp>
        <p:nvSpPr>
          <p:cNvPr id="60" name="ch_bg"/>
          <p:cNvSpPr/>
          <p:nvPr/>
        </p:nvSpPr>
        <p:spPr>
          <a:xfrm>
            <a:off x="6858000" y="5118100"/>
            <a:ext cx="4724400" cy="1447800"/>
          </a:xfrm>
          <a:prstGeom prst="roundRect">
            <a:avLst>
              <a:gd name="adj" fmla="val 6140"/>
            </a:avLst>
          </a:prstGeom>
          <a:solidFill>
            <a:srgbClr val="0E1726">
              <a:alpha val="92000"/>
            </a:srgbClr>
          </a:solidFill>
          <a:ln w="9525" cap="rnd">
            <a:solidFill>
              <a:srgbClr val="2C6E8C"/>
            </a:solidFill>
            <a:round/>
          </a:ln>
          <a:effectLst/>
        </p:spPr>
        <p:txBody>
          <a:bodyPr rtlCol="0" anchor="ctr"/>
          <a:lstStyle/>
          <a:p>
            <a:pPr algn="ctr"/>
          </a:p>
        </p:txBody>
      </p:sp>
      <p:sp>
        <p:nvSpPr>
          <p:cNvPr id="61" name="ch_h"/>
          <p:cNvSpPr txBox="1"/>
          <p:nvPr/>
        </p:nvSpPr>
        <p:spPr>
          <a:xfrm>
            <a:off x="7010400" y="5194300"/>
            <a:ext cx="4445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120">
                <a:solidFill>
                  <a:srgbClr val="5CCBF0"/>
                </a:solidFill>
                <a:latin typeface="Segoe UI Semibold"/>
                <a:cs typeface="Segoe UI Semibold"/>
              </a:rPr>
              <a:t>The challenge</a:t>
            </a:r>
            <a:endParaRPr lang="en-US" sz="1200" dirty="0"/>
          </a:p>
        </p:txBody>
      </p:sp>
      <p:sp>
        <p:nvSpPr>
          <p:cNvPr id="62" name="ch_t"/>
          <p:cNvSpPr txBox="1"/>
          <p:nvPr/>
        </p:nvSpPr>
        <p:spPr>
          <a:xfrm>
            <a:off x="7010400" y="5422900"/>
            <a:ext cx="4445000" cy="6858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400" b="0" i="0" dirty="0">
                <a:solidFill>
                  <a:srgbClr val="EDEFF2"/>
                </a:solidFill>
                <a:latin typeface="Segoe UI"/>
                <a:cs typeface="Segoe UI"/>
              </a:rPr>
              <a:t>Refitting the pointing model takes dedicated</a:t>
            </a:r>
            <a:endParaRPr lang="en-US" sz="1400" dirty="0"/>
          </a:p>
          <a:p>
            <a:pPr algn="l">
              <a:lnSpc>
                <a:spcPts val="1800"/>
              </a:lnSpc>
              <a:spcBef>
                <a:spcPts val="0"/>
              </a:spcBef>
              <a:spcAft>
                <a:spcPts val="0"/>
              </a:spcAft>
              <a:buNone/>
            </a:pPr>
            <a:r>
              <a:rPr lang="en-US" sz="1400" b="0" i="0" dirty="0">
                <a:solidFill>
                  <a:srgbClr val="EDEFF2"/>
                </a:solidFill>
                <a:latin typeface="Segoe UI"/>
                <a:cs typeface="Segoe UI"/>
              </a:rPr>
              <a:t>runs: science time. What if the stars acquired</a:t>
            </a:r>
            <a:endParaRPr lang="en-US" sz="1400" dirty="0"/>
          </a:p>
          <a:p>
            <a:pPr algn="l">
              <a:lnSpc>
                <a:spcPts val="1800"/>
              </a:lnSpc>
              <a:spcBef>
                <a:spcPts val="0"/>
              </a:spcBef>
              <a:spcAft>
                <a:spcPts val="0"/>
              </a:spcAft>
              <a:buNone/>
            </a:pPr>
            <a:r>
              <a:rPr lang="en-US" sz="1400" b="0" i="0" dirty="0">
                <a:solidFill>
                  <a:srgbClr val="EDEFF2"/>
                </a:solidFill>
                <a:latin typeface="Segoe UI"/>
                <a:cs typeface="Segoe UI"/>
              </a:rPr>
              <a:t>in the night plan kept it current?</a:t>
            </a:r>
            <a:endParaRPr lang="en-US" sz="1400" dirty="0"/>
          </a:p>
        </p:txBody>
      </p:sp>
      <p:sp>
        <p:nvSpPr>
          <p:cNvPr id="63" name="ch_c"/>
          <p:cNvSpPr txBox="1"/>
          <p:nvPr/>
        </p:nvSpPr>
        <p:spPr>
          <a:xfrm>
            <a:off x="7010400" y="6184900"/>
            <a:ext cx="4445000" cy="2540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Challenge, and the idea of a twin: Romano L. M. Corradi</a:t>
            </a:r>
            <a:endParaRPr lang="en-US" sz="1200" dirty="0"/>
          </a:p>
        </p:txBody>
      </p:sp>
      <p:sp>
        <p:nvSpPr>
          <p:cNvPr id="64" name="centred"/>
          <p:cNvSpPr/>
          <p:nvPr/>
        </p:nvSpPr>
        <p:spPr>
          <a:xfrm>
            <a:off x="8128000" y="2603500"/>
            <a:ext cx="381000" cy="381000"/>
          </a:xfrm>
          <a:prstGeom prst="ellipse">
            <a:avLst/>
          </a:prstGeom>
          <a:noFill/>
          <a:ln w="15875" cap="rnd">
            <a:solidFill>
              <a:srgbClr val="5CCBF0"/>
            </a:solidFill>
            <a:round/>
          </a:ln>
          <a:effectLst>
            <a:glow rad="63500">
              <a:srgbClr val="5CCBF0">
                <a:alpha val="60000"/>
              </a:srgbClr>
            </a:glow>
          </a:effectLst>
        </p:spPr>
        <p:txBody>
          <a:bodyPr rtlCol="0" anchor="ctr"/>
          <a:lstStyle/>
          <a:p>
            <a:pPr algn="ctr"/>
          </a:p>
        </p:txBody>
      </p:sp>
      <p:pic>
        <p:nvPicPr>
          <p:cNvPr id="65" name="sky_blur" descr="s09_sky_blur.png"/>
          <p:cNvPicPr>
            <a:picLocks noChangeAspect="1"/>
          </p:cNvPicPr>
          <p:nvPr/>
        </p:nvPicPr>
        <p:blipFill>
          <a:blip r:embed="rId3"/>
          <a:stretch>
            <a:fillRect/>
          </a:stretch>
        </p:blipFill>
        <p:spPr>
          <a:xfrm>
            <a:off x="0" y="0"/>
            <a:ext cx="12192000" cy="6858000"/>
          </a:xfrm>
          <a:prstGeom prst="rect">
            <a:avLst/>
          </a:prstGeom>
        </p:spPr>
      </p:pic>
      <p:sp>
        <p:nvSpPr>
          <p:cNvPr id="14" name="title_p"/>
          <p:cNvSpPr txBox="1"/>
          <p:nvPr/>
        </p:nvSpPr>
        <p:spPr>
          <a:xfrm>
            <a:off x="609600" y="558800"/>
            <a:ext cx="889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Where does the telescope really point?</a:t>
            </a:r>
            <a:endParaRPr lang="en-US" sz="3200" dirty="0"/>
          </a:p>
        </p:txBody>
      </p:sp>
      <p:pic>
        <p:nvPicPr>
          <p:cNvPr id="66" name="tool_frame" descr="s09_device_frame.png"/>
          <p:cNvPicPr>
            <a:picLocks noChangeAspect="1"/>
          </p:cNvPicPr>
          <p:nvPr/>
        </p:nvPicPr>
        <p:blipFill>
          <a:blip r:embed="rId4"/>
          <a:stretch>
            <a:fillRect/>
          </a:stretch>
        </p:blipFill>
        <p:spPr>
          <a:xfrm>
            <a:off x="0" y="0"/>
            <a:ext cx="12192000" cy="6858000"/>
          </a:xfrm>
          <a:prstGeom prst="rect">
            <a:avLst/>
          </a:prstGeom>
        </p:spPr>
      </p:pic>
      <p:pic>
        <p:nvPicPr>
          <p:cNvPr id="67" name="tour">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7"/>
          <a:stretch>
            <a:fillRect/>
          </a:stretch>
        </p:blipFill>
        <p:spPr>
          <a:xfrm>
            <a:off x="3632200" y="1498600"/>
            <a:ext cx="7899400" cy="3848100"/>
          </a:xfrm>
          <a:prstGeom prst="rect">
            <a:avLst/>
          </a:prstGeom>
        </p:spPr>
      </p:pic>
      <p:pic>
        <p:nvPicPr>
          <p:cNvPr id="68" name="tour_last" descr="tracking_tour_last.png"/>
          <p:cNvPicPr>
            <a:picLocks noChangeAspect="1"/>
          </p:cNvPicPr>
          <p:nvPr/>
        </p:nvPicPr>
        <p:blipFill>
          <a:blip r:embed="rId8"/>
          <a:stretch>
            <a:fillRect/>
          </a:stretch>
        </p:blipFill>
        <p:spPr>
          <a:xfrm>
            <a:off x="3632200" y="1498600"/>
            <a:ext cx="7899400" cy="3848100"/>
          </a:xfrm>
          <a:prstGeom prst="rect">
            <a:avLst/>
          </a:prstGeom>
        </p:spPr>
      </p:pic>
      <p:sp>
        <p:nvSpPr>
          <p:cNvPr id="69" name="tw_h"/>
          <p:cNvSpPr txBox="1"/>
          <p:nvPr/>
        </p:nvSpPr>
        <p:spPr>
          <a:xfrm>
            <a:off x="609600" y="1498600"/>
            <a:ext cx="2794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120">
                <a:solidFill>
                  <a:srgbClr val="5CCBF0"/>
                </a:solidFill>
                <a:latin typeface="Segoe UI Semibold"/>
                <a:cs typeface="Segoe UI Semibold"/>
              </a:rPr>
              <a:t>The tool</a:t>
            </a:r>
            <a:endParaRPr lang="en-US" sz="1200" dirty="0"/>
          </a:p>
        </p:txBody>
      </p:sp>
      <p:sp>
        <p:nvSpPr>
          <p:cNvPr id="70" name="tw_t"/>
          <p:cNvSpPr txBox="1"/>
          <p:nvPr/>
        </p:nvSpPr>
        <p:spPr>
          <a:xfrm>
            <a:off x="609600" y="1778000"/>
            <a:ext cx="2895600" cy="838200"/>
          </a:xfrm>
          <a:prstGeom prst="rect">
            <a:avLst/>
          </a:prstGeom>
          <a:noFill/>
        </p:spPr>
        <p:txBody>
          <a:bodyPr wrap="none" lIns="0" tIns="0" rIns="0" bIns="0" anchor="t" rtlCol="0">
            <a:noAutofit/>
          </a:bodyPr>
          <a:lstStyle/>
          <a:p>
            <a:pPr algn="l">
              <a:lnSpc>
                <a:spcPts val="2200"/>
              </a:lnSpc>
              <a:spcBef>
                <a:spcPts val="0"/>
              </a:spcBef>
              <a:spcAft>
                <a:spcPts val="0"/>
              </a:spcAft>
              <a:buNone/>
            </a:pPr>
            <a:r>
              <a:rPr lang="en-US" sz="1600" b="0" i="0" dirty="0">
                <a:solidFill>
                  <a:srgbClr val="EDEFF2"/>
                </a:solidFill>
                <a:latin typeface="Segoe UI"/>
                <a:cs typeface="Segoe UI"/>
              </a:rPr>
              <a:t>A twin of our tracking</a:t>
            </a:r>
            <a:endParaRPr lang="en-US" sz="1600" dirty="0"/>
          </a:p>
          <a:p>
            <a:pPr algn="l">
              <a:lnSpc>
                <a:spcPts val="2200"/>
              </a:lnSpc>
              <a:spcBef>
                <a:spcPts val="0"/>
              </a:spcBef>
              <a:spcAft>
                <a:spcPts val="0"/>
              </a:spcAft>
              <a:buNone/>
            </a:pPr>
            <a:r>
              <a:rPr lang="en-US" sz="1600" b="0" i="0" dirty="0">
                <a:solidFill>
                  <a:srgbClr val="EDEFF2"/>
                </a:solidFill>
                <a:latin typeface="Segoe UI"/>
                <a:cs typeface="Segoe UI"/>
              </a:rPr>
              <a:t>system, on our real</a:t>
            </a:r>
            <a:endParaRPr lang="en-US" sz="1600" dirty="0"/>
          </a:p>
          <a:p>
            <a:pPr algn="l">
              <a:lnSpc>
                <a:spcPts val="2200"/>
              </a:lnSpc>
              <a:spcBef>
                <a:spcPts val="0"/>
              </a:spcBef>
              <a:spcAft>
                <a:spcPts val="0"/>
              </a:spcAft>
              <a:buNone/>
            </a:pPr>
            <a:r>
              <a:rPr lang="en-US" sz="1600" b="0" i="0" dirty="0">
                <a:solidFill>
                  <a:srgbClr val="EDEFF2"/>
                </a:solidFill>
                <a:latin typeface="Segoe UI"/>
                <a:cs typeface="Segoe UI"/>
              </a:rPr>
              <a:t>pointing libraries.</a:t>
            </a:r>
            <a:endParaRPr lang="en-US" sz="1600" dirty="0"/>
          </a:p>
        </p:txBody>
      </p:sp>
      <p:sp>
        <p:nvSpPr>
          <p:cNvPr id="71" name="tw_rail1"/>
          <p:cNvSpPr/>
          <p:nvPr/>
        </p:nvSpPr>
        <p:spPr>
          <a:xfrm>
            <a:off x="723900" y="3111500"/>
            <a:ext cx="3175" cy="190500"/>
          </a:xfrm>
          <a:custGeom>
            <a:avLst/>
            <a:gdLst/>
            <a:ahLst/>
            <a:cxnLst/>
            <a:rect l="0" t="0" r="r" b="b"/>
            <a:pathLst>
              <a:path w="3175" h="190500" fill="none">
                <a:moveTo>
                  <a:pt x="0" y="0"/>
                </a:moveTo>
                <a:lnTo>
                  <a:pt x="0" y="190500"/>
                </a:lnTo>
              </a:path>
            </a:pathLst>
          </a:custGeom>
          <a:noFill/>
          <a:ln w="12700" cap="rnd">
            <a:solidFill>
              <a:srgbClr val="2C6E8C"/>
            </a:solidFill>
            <a:round/>
          </a:ln>
          <a:effectLst/>
        </p:spPr>
        <p:txBody>
          <a:bodyPr rtlCol="0" anchor="ctr"/>
          <a:lstStyle/>
          <a:p>
            <a:pPr algn="ctr"/>
          </a:p>
        </p:txBody>
      </p:sp>
      <p:sp>
        <p:nvSpPr>
          <p:cNvPr id="72" name="tw_prog1"/>
          <p:cNvSpPr/>
          <p:nvPr/>
        </p:nvSpPr>
        <p:spPr>
          <a:xfrm>
            <a:off x="723900" y="3111500"/>
            <a:ext cx="3175" cy="190500"/>
          </a:xfrm>
          <a:custGeom>
            <a:avLst/>
            <a:gdLst/>
            <a:ahLst/>
            <a:cxnLst/>
            <a:rect l="0" t="0" r="r" b="b"/>
            <a:pathLst>
              <a:path w="3175" h="190500" fill="none">
                <a:moveTo>
                  <a:pt x="0" y="0"/>
                </a:moveTo>
                <a:lnTo>
                  <a:pt x="0" y="190500"/>
                </a:lnTo>
              </a:path>
            </a:pathLst>
          </a:custGeom>
          <a:noFill/>
          <a:ln w="19050" cap="rnd">
            <a:solidFill>
              <a:srgbClr val="5CCBF0"/>
            </a:solidFill>
            <a:round/>
          </a:ln>
          <a:effectLst/>
        </p:spPr>
        <p:txBody>
          <a:bodyPr rtlCol="0" anchor="ctr"/>
          <a:lstStyle/>
          <a:p>
            <a:pPr algn="ctr"/>
          </a:p>
        </p:txBody>
      </p:sp>
      <p:sp>
        <p:nvSpPr>
          <p:cNvPr id="73" name="tw_c1"/>
          <p:cNvSpPr/>
          <p:nvPr/>
        </p:nvSpPr>
        <p:spPr>
          <a:xfrm>
            <a:off x="609600" y="2882900"/>
            <a:ext cx="228600" cy="228600"/>
          </a:xfrm>
          <a:prstGeom prst="ellipse">
            <a:avLst/>
          </a:prstGeom>
          <a:solidFill>
            <a:srgbClr val="0E1726"/>
          </a:solidFill>
          <a:ln w="12700" cap="rnd">
            <a:solidFill>
              <a:srgbClr val="2C6E8C"/>
            </a:solidFill>
            <a:round/>
          </a:ln>
          <a:effectLst/>
        </p:spPr>
        <p:txBody>
          <a:bodyPr rtlCol="0" anchor="ctr"/>
          <a:lstStyle/>
          <a:p>
            <a:pPr algn="ctr"/>
          </a:p>
        </p:txBody>
      </p:sp>
      <p:sp>
        <p:nvSpPr>
          <p:cNvPr id="74" name="tw_k1"/>
          <p:cNvSpPr txBox="1"/>
          <p:nvPr/>
        </p:nvSpPr>
        <p:spPr>
          <a:xfrm>
            <a:off x="609600" y="28829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8FA3B8"/>
                </a:solidFill>
                <a:latin typeface="Segoe UI Semibold"/>
                <a:cs typeface="Segoe UI Semibold"/>
              </a:rPr>
              <a:t>1</a:t>
            </a:r>
            <a:endParaRPr lang="en-US" sz="1200" dirty="0"/>
          </a:p>
        </p:txBody>
      </p:sp>
      <p:sp>
        <p:nvSpPr>
          <p:cNvPr id="75" name="tw_l1"/>
          <p:cNvSpPr txBox="1"/>
          <p:nvPr/>
        </p:nvSpPr>
        <p:spPr>
          <a:xfrm>
            <a:off x="939800" y="28829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8FA3B8"/>
                </a:solidFill>
                <a:latin typeface="Segoe UI Semibold"/>
                <a:cs typeface="Segoe UI Semibold"/>
              </a:rPr>
              <a:t>The star's coordinates</a:t>
            </a:r>
            <a:endParaRPr lang="en-US" sz="1300" dirty="0"/>
          </a:p>
        </p:txBody>
      </p:sp>
      <p:sp>
        <p:nvSpPr>
          <p:cNvPr id="76" name="tw_on1"/>
          <p:cNvSpPr/>
          <p:nvPr/>
        </p:nvSpPr>
        <p:spPr>
          <a:xfrm>
            <a:off x="609600" y="2882900"/>
            <a:ext cx="228600" cy="228600"/>
          </a:xfrm>
          <a:prstGeom prst="ellipse">
            <a:avLst/>
          </a:prstGeom>
          <a:solidFill>
            <a:srgbClr val="5CCBF0"/>
          </a:solidFill>
          <a:ln>
            <a:noFill/>
          </a:ln>
          <a:effectLst>
            <a:glow rad="63500">
              <a:srgbClr val="5CCBF0">
                <a:alpha val="60000"/>
              </a:srgbClr>
            </a:glow>
          </a:effectLst>
        </p:spPr>
        <p:txBody>
          <a:bodyPr rtlCol="0" anchor="ctr"/>
          <a:lstStyle/>
          <a:p>
            <a:pPr algn="ctr"/>
          </a:p>
        </p:txBody>
      </p:sp>
      <p:sp>
        <p:nvSpPr>
          <p:cNvPr id="77" name="tw_onk1"/>
          <p:cNvSpPr txBox="1"/>
          <p:nvPr/>
        </p:nvSpPr>
        <p:spPr>
          <a:xfrm>
            <a:off x="609600" y="28829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070B14"/>
                </a:solidFill>
                <a:latin typeface="Segoe UI Semibold"/>
                <a:cs typeface="Segoe UI Semibold"/>
              </a:rPr>
              <a:t>1</a:t>
            </a:r>
            <a:endParaRPr lang="en-US" sz="1200" dirty="0"/>
          </a:p>
        </p:txBody>
      </p:sp>
      <p:sp>
        <p:nvSpPr>
          <p:cNvPr id="78" name="tw_lw1"/>
          <p:cNvSpPr txBox="1"/>
          <p:nvPr/>
        </p:nvSpPr>
        <p:spPr>
          <a:xfrm>
            <a:off x="939800" y="28829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FFFFFF"/>
                </a:solidFill>
                <a:latin typeface="Segoe UI Semibold"/>
                <a:cs typeface="Segoe UI Semibold"/>
              </a:rPr>
              <a:t>The star's coordinates</a:t>
            </a:r>
            <a:endParaRPr lang="en-US" sz="1300" dirty="0"/>
          </a:p>
        </p:txBody>
      </p:sp>
      <p:sp>
        <p:nvSpPr>
          <p:cNvPr id="79" name="tw_rail2"/>
          <p:cNvSpPr/>
          <p:nvPr/>
        </p:nvSpPr>
        <p:spPr>
          <a:xfrm>
            <a:off x="723900" y="3530600"/>
            <a:ext cx="3175" cy="190500"/>
          </a:xfrm>
          <a:custGeom>
            <a:avLst/>
            <a:gdLst/>
            <a:ahLst/>
            <a:cxnLst/>
            <a:rect l="0" t="0" r="r" b="b"/>
            <a:pathLst>
              <a:path w="3175" h="190500" fill="none">
                <a:moveTo>
                  <a:pt x="0" y="0"/>
                </a:moveTo>
                <a:lnTo>
                  <a:pt x="0" y="190500"/>
                </a:lnTo>
              </a:path>
            </a:pathLst>
          </a:custGeom>
          <a:noFill/>
          <a:ln w="12700" cap="rnd">
            <a:solidFill>
              <a:srgbClr val="2C6E8C"/>
            </a:solidFill>
            <a:round/>
          </a:ln>
          <a:effectLst/>
        </p:spPr>
        <p:txBody>
          <a:bodyPr rtlCol="0" anchor="ctr"/>
          <a:lstStyle/>
          <a:p>
            <a:pPr algn="ctr"/>
          </a:p>
        </p:txBody>
      </p:sp>
      <p:sp>
        <p:nvSpPr>
          <p:cNvPr id="80" name="tw_prog2"/>
          <p:cNvSpPr/>
          <p:nvPr/>
        </p:nvSpPr>
        <p:spPr>
          <a:xfrm>
            <a:off x="723900" y="3530600"/>
            <a:ext cx="3175" cy="190500"/>
          </a:xfrm>
          <a:custGeom>
            <a:avLst/>
            <a:gdLst/>
            <a:ahLst/>
            <a:cxnLst/>
            <a:rect l="0" t="0" r="r" b="b"/>
            <a:pathLst>
              <a:path w="3175" h="190500" fill="none">
                <a:moveTo>
                  <a:pt x="0" y="0"/>
                </a:moveTo>
                <a:lnTo>
                  <a:pt x="0" y="190500"/>
                </a:lnTo>
              </a:path>
            </a:pathLst>
          </a:custGeom>
          <a:noFill/>
          <a:ln w="19050" cap="rnd">
            <a:solidFill>
              <a:srgbClr val="5CCBF0"/>
            </a:solidFill>
            <a:round/>
          </a:ln>
          <a:effectLst/>
        </p:spPr>
        <p:txBody>
          <a:bodyPr rtlCol="0" anchor="ctr"/>
          <a:lstStyle/>
          <a:p>
            <a:pPr algn="ctr"/>
          </a:p>
        </p:txBody>
      </p:sp>
      <p:sp>
        <p:nvSpPr>
          <p:cNvPr id="81" name="tw_c2"/>
          <p:cNvSpPr/>
          <p:nvPr/>
        </p:nvSpPr>
        <p:spPr>
          <a:xfrm>
            <a:off x="609600" y="3302000"/>
            <a:ext cx="228600" cy="228600"/>
          </a:xfrm>
          <a:prstGeom prst="ellipse">
            <a:avLst/>
          </a:prstGeom>
          <a:solidFill>
            <a:srgbClr val="0E1726"/>
          </a:solidFill>
          <a:ln w="12700" cap="rnd">
            <a:solidFill>
              <a:srgbClr val="2C6E8C"/>
            </a:solidFill>
            <a:round/>
          </a:ln>
          <a:effectLst/>
        </p:spPr>
        <p:txBody>
          <a:bodyPr rtlCol="0" anchor="ctr"/>
          <a:lstStyle/>
          <a:p>
            <a:pPr algn="ctr"/>
          </a:p>
        </p:txBody>
      </p:sp>
      <p:sp>
        <p:nvSpPr>
          <p:cNvPr id="82" name="tw_k2"/>
          <p:cNvSpPr txBox="1"/>
          <p:nvPr/>
        </p:nvSpPr>
        <p:spPr>
          <a:xfrm>
            <a:off x="609600" y="33020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8FA3B8"/>
                </a:solidFill>
                <a:latin typeface="Segoe UI Semibold"/>
                <a:cs typeface="Segoe UI Semibold"/>
              </a:rPr>
              <a:t>2</a:t>
            </a:r>
            <a:endParaRPr lang="en-US" sz="1200" dirty="0"/>
          </a:p>
        </p:txBody>
      </p:sp>
      <p:sp>
        <p:nvSpPr>
          <p:cNvPr id="83" name="tw_l2"/>
          <p:cNvSpPr txBox="1"/>
          <p:nvPr/>
        </p:nvSpPr>
        <p:spPr>
          <a:xfrm>
            <a:off x="939800" y="33020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8FA3B8"/>
                </a:solidFill>
                <a:latin typeface="Segoe UI Semibold"/>
                <a:cs typeface="Segoe UI Semibold"/>
              </a:rPr>
              <a:t>Sky, telescope, detector</a:t>
            </a:r>
            <a:endParaRPr lang="en-US" sz="1300" dirty="0"/>
          </a:p>
        </p:txBody>
      </p:sp>
      <p:sp>
        <p:nvSpPr>
          <p:cNvPr id="84" name="tw_on2"/>
          <p:cNvSpPr/>
          <p:nvPr/>
        </p:nvSpPr>
        <p:spPr>
          <a:xfrm>
            <a:off x="609600" y="3302000"/>
            <a:ext cx="228600" cy="228600"/>
          </a:xfrm>
          <a:prstGeom prst="ellipse">
            <a:avLst/>
          </a:prstGeom>
          <a:solidFill>
            <a:srgbClr val="5CCBF0"/>
          </a:solidFill>
          <a:ln>
            <a:noFill/>
          </a:ln>
          <a:effectLst>
            <a:glow rad="63500">
              <a:srgbClr val="5CCBF0">
                <a:alpha val="60000"/>
              </a:srgbClr>
            </a:glow>
          </a:effectLst>
        </p:spPr>
        <p:txBody>
          <a:bodyPr rtlCol="0" anchor="ctr"/>
          <a:lstStyle/>
          <a:p>
            <a:pPr algn="ctr"/>
          </a:p>
        </p:txBody>
      </p:sp>
      <p:sp>
        <p:nvSpPr>
          <p:cNvPr id="85" name="tw_onk2"/>
          <p:cNvSpPr txBox="1"/>
          <p:nvPr/>
        </p:nvSpPr>
        <p:spPr>
          <a:xfrm>
            <a:off x="609600" y="33020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070B14"/>
                </a:solidFill>
                <a:latin typeface="Segoe UI Semibold"/>
                <a:cs typeface="Segoe UI Semibold"/>
              </a:rPr>
              <a:t>2</a:t>
            </a:r>
            <a:endParaRPr lang="en-US" sz="1200" dirty="0"/>
          </a:p>
        </p:txBody>
      </p:sp>
      <p:sp>
        <p:nvSpPr>
          <p:cNvPr id="86" name="tw_lw2"/>
          <p:cNvSpPr txBox="1"/>
          <p:nvPr/>
        </p:nvSpPr>
        <p:spPr>
          <a:xfrm>
            <a:off x="939800" y="33020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FFFFFF"/>
                </a:solidFill>
                <a:latin typeface="Segoe UI Semibold"/>
                <a:cs typeface="Segoe UI Semibold"/>
              </a:rPr>
              <a:t>Sky, telescope, detector</a:t>
            </a:r>
            <a:endParaRPr lang="en-US" sz="1300" dirty="0"/>
          </a:p>
        </p:txBody>
      </p:sp>
      <p:sp>
        <p:nvSpPr>
          <p:cNvPr id="87" name="tw_rail3"/>
          <p:cNvSpPr/>
          <p:nvPr/>
        </p:nvSpPr>
        <p:spPr>
          <a:xfrm>
            <a:off x="723900" y="3949700"/>
            <a:ext cx="3175" cy="190500"/>
          </a:xfrm>
          <a:custGeom>
            <a:avLst/>
            <a:gdLst/>
            <a:ahLst/>
            <a:cxnLst/>
            <a:rect l="0" t="0" r="r" b="b"/>
            <a:pathLst>
              <a:path w="3175" h="190500" fill="none">
                <a:moveTo>
                  <a:pt x="0" y="0"/>
                </a:moveTo>
                <a:lnTo>
                  <a:pt x="0" y="190500"/>
                </a:lnTo>
              </a:path>
            </a:pathLst>
          </a:custGeom>
          <a:noFill/>
          <a:ln w="12700" cap="rnd">
            <a:solidFill>
              <a:srgbClr val="2C6E8C"/>
            </a:solidFill>
            <a:round/>
          </a:ln>
          <a:effectLst/>
        </p:spPr>
        <p:txBody>
          <a:bodyPr rtlCol="0" anchor="ctr"/>
          <a:lstStyle/>
          <a:p>
            <a:pPr algn="ctr"/>
          </a:p>
        </p:txBody>
      </p:sp>
      <p:sp>
        <p:nvSpPr>
          <p:cNvPr id="88" name="tw_prog3"/>
          <p:cNvSpPr/>
          <p:nvPr/>
        </p:nvSpPr>
        <p:spPr>
          <a:xfrm>
            <a:off x="723900" y="3949700"/>
            <a:ext cx="3175" cy="190500"/>
          </a:xfrm>
          <a:custGeom>
            <a:avLst/>
            <a:gdLst/>
            <a:ahLst/>
            <a:cxnLst/>
            <a:rect l="0" t="0" r="r" b="b"/>
            <a:pathLst>
              <a:path w="3175" h="190500" fill="none">
                <a:moveTo>
                  <a:pt x="0" y="0"/>
                </a:moveTo>
                <a:lnTo>
                  <a:pt x="0" y="190500"/>
                </a:lnTo>
              </a:path>
            </a:pathLst>
          </a:custGeom>
          <a:noFill/>
          <a:ln w="19050" cap="rnd">
            <a:solidFill>
              <a:srgbClr val="5CCBF0"/>
            </a:solidFill>
            <a:round/>
          </a:ln>
          <a:effectLst/>
        </p:spPr>
        <p:txBody>
          <a:bodyPr rtlCol="0" anchor="ctr"/>
          <a:lstStyle/>
          <a:p>
            <a:pPr algn="ctr"/>
          </a:p>
        </p:txBody>
      </p:sp>
      <p:sp>
        <p:nvSpPr>
          <p:cNvPr id="89" name="tw_c3"/>
          <p:cNvSpPr/>
          <p:nvPr/>
        </p:nvSpPr>
        <p:spPr>
          <a:xfrm>
            <a:off x="609600" y="3721100"/>
            <a:ext cx="228600" cy="228600"/>
          </a:xfrm>
          <a:prstGeom prst="ellipse">
            <a:avLst/>
          </a:prstGeom>
          <a:solidFill>
            <a:srgbClr val="0E1726"/>
          </a:solidFill>
          <a:ln w="12700" cap="rnd">
            <a:solidFill>
              <a:srgbClr val="2C6E8C"/>
            </a:solidFill>
            <a:round/>
          </a:ln>
          <a:effectLst/>
        </p:spPr>
        <p:txBody>
          <a:bodyPr rtlCol="0" anchor="ctr"/>
          <a:lstStyle/>
          <a:p>
            <a:pPr algn="ctr"/>
          </a:p>
        </p:txBody>
      </p:sp>
      <p:sp>
        <p:nvSpPr>
          <p:cNvPr id="90" name="tw_k3"/>
          <p:cNvSpPr txBox="1"/>
          <p:nvPr/>
        </p:nvSpPr>
        <p:spPr>
          <a:xfrm>
            <a:off x="609600" y="37211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8FA3B8"/>
                </a:solidFill>
                <a:latin typeface="Segoe UI Semibold"/>
                <a:cs typeface="Segoe UI Semibold"/>
              </a:rPr>
              <a:t>3</a:t>
            </a:r>
            <a:endParaRPr lang="en-US" sz="1200" dirty="0"/>
          </a:p>
        </p:txBody>
      </p:sp>
      <p:sp>
        <p:nvSpPr>
          <p:cNvPr id="91" name="tw_l3"/>
          <p:cNvSpPr txBox="1"/>
          <p:nvPr/>
        </p:nvSpPr>
        <p:spPr>
          <a:xfrm>
            <a:off x="939800" y="37211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8FA3B8"/>
                </a:solidFill>
                <a:latin typeface="Segoe UI Semibold"/>
                <a:cs typeface="Segoe UI Semibold"/>
              </a:rPr>
              <a:t>The target, in pixels</a:t>
            </a:r>
            <a:endParaRPr lang="en-US" sz="1300" dirty="0"/>
          </a:p>
        </p:txBody>
      </p:sp>
      <p:sp>
        <p:nvSpPr>
          <p:cNvPr id="92" name="tw_on3"/>
          <p:cNvSpPr/>
          <p:nvPr/>
        </p:nvSpPr>
        <p:spPr>
          <a:xfrm>
            <a:off x="609600" y="3721100"/>
            <a:ext cx="228600" cy="228600"/>
          </a:xfrm>
          <a:prstGeom prst="ellipse">
            <a:avLst/>
          </a:prstGeom>
          <a:solidFill>
            <a:srgbClr val="5CCBF0"/>
          </a:solidFill>
          <a:ln>
            <a:noFill/>
          </a:ln>
          <a:effectLst>
            <a:glow rad="63500">
              <a:srgbClr val="5CCBF0">
                <a:alpha val="60000"/>
              </a:srgbClr>
            </a:glow>
          </a:effectLst>
        </p:spPr>
        <p:txBody>
          <a:bodyPr rtlCol="0" anchor="ctr"/>
          <a:lstStyle/>
          <a:p>
            <a:pPr algn="ctr"/>
          </a:p>
        </p:txBody>
      </p:sp>
      <p:sp>
        <p:nvSpPr>
          <p:cNvPr id="93" name="tw_onk3"/>
          <p:cNvSpPr txBox="1"/>
          <p:nvPr/>
        </p:nvSpPr>
        <p:spPr>
          <a:xfrm>
            <a:off x="609600" y="37211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070B14"/>
                </a:solidFill>
                <a:latin typeface="Segoe UI Semibold"/>
                <a:cs typeface="Segoe UI Semibold"/>
              </a:rPr>
              <a:t>3</a:t>
            </a:r>
            <a:endParaRPr lang="en-US" sz="1200" dirty="0"/>
          </a:p>
        </p:txBody>
      </p:sp>
      <p:sp>
        <p:nvSpPr>
          <p:cNvPr id="94" name="tw_lw3"/>
          <p:cNvSpPr txBox="1"/>
          <p:nvPr/>
        </p:nvSpPr>
        <p:spPr>
          <a:xfrm>
            <a:off x="939800" y="37211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FFFFFF"/>
                </a:solidFill>
                <a:latin typeface="Segoe UI Semibold"/>
                <a:cs typeface="Segoe UI Semibold"/>
              </a:rPr>
              <a:t>The target, in pixels</a:t>
            </a:r>
            <a:endParaRPr lang="en-US" sz="1300" dirty="0"/>
          </a:p>
        </p:txBody>
      </p:sp>
      <p:sp>
        <p:nvSpPr>
          <p:cNvPr id="95" name="tw_c4"/>
          <p:cNvSpPr/>
          <p:nvPr/>
        </p:nvSpPr>
        <p:spPr>
          <a:xfrm>
            <a:off x="609600" y="4140200"/>
            <a:ext cx="228600" cy="228600"/>
          </a:xfrm>
          <a:prstGeom prst="ellipse">
            <a:avLst/>
          </a:prstGeom>
          <a:solidFill>
            <a:srgbClr val="0E1726"/>
          </a:solidFill>
          <a:ln w="12700" cap="rnd">
            <a:solidFill>
              <a:srgbClr val="2C6E8C"/>
            </a:solidFill>
            <a:round/>
          </a:ln>
          <a:effectLst/>
        </p:spPr>
        <p:txBody>
          <a:bodyPr rtlCol="0" anchor="ctr"/>
          <a:lstStyle/>
          <a:p>
            <a:pPr algn="ctr"/>
          </a:p>
        </p:txBody>
      </p:sp>
      <p:sp>
        <p:nvSpPr>
          <p:cNvPr id="96" name="tw_k4"/>
          <p:cNvSpPr txBox="1"/>
          <p:nvPr/>
        </p:nvSpPr>
        <p:spPr>
          <a:xfrm>
            <a:off x="609600" y="41402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8FA3B8"/>
                </a:solidFill>
                <a:latin typeface="Segoe UI Semibold"/>
                <a:cs typeface="Segoe UI Semibold"/>
              </a:rPr>
              <a:t>4</a:t>
            </a:r>
            <a:endParaRPr lang="en-US" sz="1200" dirty="0"/>
          </a:p>
        </p:txBody>
      </p:sp>
      <p:sp>
        <p:nvSpPr>
          <p:cNvPr id="97" name="tw_l4"/>
          <p:cNvSpPr txBox="1"/>
          <p:nvPr/>
        </p:nvSpPr>
        <p:spPr>
          <a:xfrm>
            <a:off x="939800" y="41402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8FA3B8"/>
                </a:solidFill>
                <a:latin typeface="Segoe UI Semibold"/>
                <a:cs typeface="Segoe UI Semibold"/>
              </a:rPr>
              <a:t>Pointing-model terms</a:t>
            </a:r>
            <a:endParaRPr lang="en-US" sz="1300" dirty="0"/>
          </a:p>
        </p:txBody>
      </p:sp>
      <p:sp>
        <p:nvSpPr>
          <p:cNvPr id="98" name="tw_on4"/>
          <p:cNvSpPr/>
          <p:nvPr/>
        </p:nvSpPr>
        <p:spPr>
          <a:xfrm>
            <a:off x="609600" y="4140200"/>
            <a:ext cx="228600" cy="228600"/>
          </a:xfrm>
          <a:prstGeom prst="ellipse">
            <a:avLst/>
          </a:prstGeom>
          <a:solidFill>
            <a:srgbClr val="5CCBF0"/>
          </a:solidFill>
          <a:ln>
            <a:noFill/>
          </a:ln>
          <a:effectLst>
            <a:glow rad="63500">
              <a:srgbClr val="5CCBF0">
                <a:alpha val="60000"/>
              </a:srgbClr>
            </a:glow>
          </a:effectLst>
        </p:spPr>
        <p:txBody>
          <a:bodyPr rtlCol="0" anchor="ctr"/>
          <a:lstStyle/>
          <a:p>
            <a:pPr algn="ctr"/>
          </a:p>
        </p:txBody>
      </p:sp>
      <p:sp>
        <p:nvSpPr>
          <p:cNvPr id="99" name="tw_onk4"/>
          <p:cNvSpPr txBox="1"/>
          <p:nvPr/>
        </p:nvSpPr>
        <p:spPr>
          <a:xfrm>
            <a:off x="609600" y="4140200"/>
            <a:ext cx="228600" cy="2286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070B14"/>
                </a:solidFill>
                <a:latin typeface="Segoe UI Semibold"/>
                <a:cs typeface="Segoe UI Semibold"/>
              </a:rPr>
              <a:t>4</a:t>
            </a:r>
            <a:endParaRPr lang="en-US" sz="1200" dirty="0"/>
          </a:p>
        </p:txBody>
      </p:sp>
      <p:sp>
        <p:nvSpPr>
          <p:cNvPr id="100" name="tw_lw4"/>
          <p:cNvSpPr txBox="1"/>
          <p:nvPr/>
        </p:nvSpPr>
        <p:spPr>
          <a:xfrm>
            <a:off x="939800" y="4140200"/>
            <a:ext cx="2667000" cy="2286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FFFFFF"/>
                </a:solidFill>
                <a:latin typeface="Segoe UI Semibold"/>
                <a:cs typeface="Segoe UI Semibold"/>
              </a:rPr>
              <a:t>Pointing-model terms</a:t>
            </a:r>
            <a:endParaRPr lang="en-US" sz="1300" dirty="0"/>
          </a:p>
        </p:txBody>
      </p:sp>
      <p:sp>
        <p:nvSpPr>
          <p:cNvPr id="101" name="tw_why"/>
          <p:cNvSpPr txBox="1"/>
          <p:nvPr/>
        </p:nvSpPr>
        <p:spPr>
          <a:xfrm>
            <a:off x="609600" y="4711700"/>
            <a:ext cx="2895600" cy="4572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300" b="0" i="0" dirty="0">
                <a:solidFill>
                  <a:srgbClr val="F2B134"/>
                </a:solidFill>
                <a:latin typeface="Segoe UI Semibold"/>
                <a:cs typeface="Segoe UI Semibold"/>
              </a:rPr>
              <a:t xml:space="preserve">Why: </a:t>
            </a:r>
            <a:r>
              <a:rPr lang="en-US" sz="1300" b="0" i="0" dirty="0">
                <a:solidFill>
                  <a:srgbClr val="EDEFF2"/>
                </a:solidFill>
                <a:latin typeface="Segoe UI"/>
                <a:cs typeface="Segoe UI"/>
              </a:rPr>
              <a:t>answer the challenge</a:t>
            </a:r>
            <a:endParaRPr lang="en-US" sz="1300" dirty="0"/>
          </a:p>
          <a:p>
            <a:pPr algn="l">
              <a:lnSpc>
                <a:spcPts val="1800"/>
              </a:lnSpc>
              <a:spcBef>
                <a:spcPts val="0"/>
              </a:spcBef>
              <a:spcAft>
                <a:spcPts val="0"/>
              </a:spcAft>
              <a:buNone/>
            </a:pPr>
            <a:r>
              <a:rPr lang="en-US" sz="1300" b="0" i="0" dirty="0">
                <a:solidFill>
                  <a:srgbClr val="EDEFF2"/>
                </a:solidFill>
                <a:latin typeface="Segoe UI"/>
                <a:cs typeface="Segoe UI"/>
              </a:rPr>
              <a:t>without telescope time.</a:t>
            </a:r>
            <a:endParaRPr lang="en-US" sz="1300" dirty="0"/>
          </a:p>
        </p:txBody>
      </p:sp>
      <p:sp>
        <p:nvSpPr>
          <p:cNvPr id="102" name="tour_cap"/>
          <p:cNvSpPr txBox="1"/>
          <p:nvPr/>
        </p:nvSpPr>
        <p:spPr>
          <a:xfrm>
            <a:off x="3581400" y="5499100"/>
            <a:ext cx="8001000" cy="203200"/>
          </a:xfrm>
          <a:prstGeom prst="rect">
            <a:avLst/>
          </a:prstGeom>
          <a:noFill/>
        </p:spPr>
        <p:txBody>
          <a:bodyPr wrap="none" lIns="0" tIns="0" rIns="0" bIns="0" anchor="t" rtlCol="0">
            <a:noAutofit/>
          </a:bodyPr>
          <a:lstStyle/>
          <a:p>
            <a:pPr algn="r">
              <a:lnSpc>
                <a:spcPts val="1450"/>
              </a:lnSpc>
              <a:spcBef>
                <a:spcPts val="0"/>
              </a:spcBef>
              <a:spcAft>
                <a:spcPts val="0"/>
              </a:spcAft>
              <a:buNone/>
            </a:pPr>
            <a:r>
              <a:rPr lang="en-US" sz="1200" b="0" i="0" dirty="0">
                <a:solidFill>
                  <a:srgbClr val="8FA3B8"/>
                </a:solidFill>
                <a:latin typeface="Segoe UI"/>
                <a:cs typeface="Segoe UI"/>
              </a:rPr>
              <a:t>One screenshot, guided view · CC BY Manuel Huertas-López · early prototype, not validated · Oct 2026</a:t>
            </a:r>
            <a:endParaRPr lang="en-US" sz="1200" dirty="0"/>
          </a:p>
        </p:txBody>
      </p:sp>
      <p:sp>
        <p:nvSpPr>
          <p:cNvPr id="15" name="!!status_pill"/>
          <p:cNvSpPr/>
          <p:nvPr/>
        </p:nvSpPr>
        <p:spPr>
          <a:xfrm>
            <a:off x="8223250" y="203200"/>
            <a:ext cx="335915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16" name="!!status_glyph"/>
          <p:cNvSpPr/>
          <p:nvPr/>
        </p:nvSpPr>
        <p:spPr>
          <a:xfrm>
            <a:off x="8324850" y="2540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17" name="!!status_txt"/>
          <p:cNvSpPr txBox="1"/>
          <p:nvPr/>
        </p:nvSpPr>
        <p:spPr>
          <a:xfrm>
            <a:off x="8578850" y="203200"/>
            <a:ext cx="292735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pointing model, a local correction</a:t>
            </a:r>
            <a:endParaRPr lang="en-US" sz="1200" dirty="0"/>
          </a:p>
        </p:txBody>
      </p:sp>
      <p:sp>
        <p:nvSpPr>
          <p:cNvPr id="54" name="status2_pill"/>
          <p:cNvSpPr/>
          <p:nvPr/>
        </p:nvSpPr>
        <p:spPr>
          <a:xfrm>
            <a:off x="8064897" y="203200"/>
            <a:ext cx="3517503"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55" name="status2_glyph"/>
          <p:cNvSpPr/>
          <p:nvPr/>
        </p:nvSpPr>
        <p:spPr>
          <a:xfrm>
            <a:off x="8166497"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56" name="status2_txt"/>
          <p:cNvSpPr txBox="1"/>
          <p:nvPr/>
        </p:nvSpPr>
        <p:spPr>
          <a:xfrm>
            <a:off x="8420497" y="203200"/>
            <a:ext cx="3085703"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test fits, no validated numbers</a:t>
            </a:r>
            <a:endParaRPr lang="en-US" sz="1200" dirty="0"/>
          </a:p>
        </p:txBody>
      </p:sp>
      <p:sp>
        <p:nvSpPr>
          <p:cNvPr id="57" name="status3_pill"/>
          <p:cNvSpPr/>
          <p:nvPr/>
        </p:nvSpPr>
        <p:spPr>
          <a:xfrm>
            <a:off x="9062740" y="203200"/>
            <a:ext cx="2519660"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58" name="status3_glyph"/>
          <p:cNvSpPr/>
          <p:nvPr/>
        </p:nvSpPr>
        <p:spPr>
          <a:xfrm>
            <a:off x="9164340"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59" name="status3_txt"/>
          <p:cNvSpPr txBox="1"/>
          <p:nvPr/>
        </p:nvSpPr>
        <p:spPr>
          <a:xfrm>
            <a:off x="9418340" y="203200"/>
            <a:ext cx="2087860"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early prototype</a:t>
            </a:r>
            <a:endParaRPr lang="en-US" sz="1200" dirty="0"/>
          </a:p>
        </p:txBody>
      </p:sp>
      <p:sp>
        <p:nvSpPr>
          <p:cNvPr id="103"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104" name="!!tl_done"/>
          <p:cNvSpPr/>
          <p:nvPr/>
        </p:nvSpPr>
        <p:spPr>
          <a:xfrm>
            <a:off x="609600" y="457200"/>
            <a:ext cx="1403350" cy="3175"/>
          </a:xfrm>
          <a:custGeom>
            <a:avLst/>
            <a:gdLst/>
            <a:ahLst/>
            <a:cxnLst/>
            <a:rect l="0" t="0" r="r" b="b"/>
            <a:pathLst>
              <a:path w="1403350" h="3175" fill="none">
                <a:moveTo>
                  <a:pt x="0" y="0"/>
                </a:moveTo>
                <a:lnTo>
                  <a:pt x="1403350" y="0"/>
                </a:lnTo>
              </a:path>
            </a:pathLst>
          </a:custGeom>
          <a:noFill/>
          <a:ln w="38100" cap="flat">
            <a:solidFill>
              <a:srgbClr val="5CCBF0"/>
            </a:solidFill>
            <a:round/>
          </a:ln>
          <a:effectLst/>
        </p:spPr>
        <p:txBody>
          <a:bodyPr rtlCol="0" anchor="ctr"/>
          <a:lstStyle/>
          <a:p>
            <a:pPr algn="ctr"/>
          </a:p>
        </p:txBody>
      </p:sp>
      <p:sp>
        <p:nvSpPr>
          <p:cNvPr id="105" name="!!tl_step"/>
          <p:cNvSpPr/>
          <p:nvPr/>
        </p:nvSpPr>
        <p:spPr>
          <a:xfrm>
            <a:off x="2012950" y="457200"/>
            <a:ext cx="250598" cy="3175"/>
          </a:xfrm>
          <a:custGeom>
            <a:avLst/>
            <a:gdLst/>
            <a:ahLst/>
            <a:cxnLst/>
            <a:rect l="0" t="0" r="r" b="b"/>
            <a:pathLst>
              <a:path w="250598" h="3175" fill="none">
                <a:moveTo>
                  <a:pt x="0" y="0"/>
                </a:moveTo>
                <a:lnTo>
                  <a:pt x="250598" y="0"/>
                </a:lnTo>
              </a:path>
            </a:pathLst>
          </a:custGeom>
          <a:noFill/>
          <a:ln w="38100" cap="flat">
            <a:solidFill>
              <a:srgbClr val="5CCBF0"/>
            </a:solidFill>
            <a:round/>
          </a:ln>
          <a:effectLst/>
        </p:spPr>
        <p:txBody>
          <a:bodyPr rtlCol="0" anchor="ctr"/>
          <a:lstStyle/>
          <a:p>
            <a:pPr algn="ctr"/>
          </a:p>
        </p:txBody>
      </p:sp>
      <p:sp>
        <p:nvSpPr>
          <p:cNvPr id="106" name="tl_now_S09"/>
          <p:cNvSpPr/>
          <p:nvPr/>
        </p:nvSpPr>
        <p:spPr>
          <a:xfrm>
            <a:off x="2263548" y="457200"/>
            <a:ext cx="519991" cy="3175"/>
          </a:xfrm>
          <a:custGeom>
            <a:avLst/>
            <a:gdLst/>
            <a:ahLst/>
            <a:cxnLst/>
            <a:rect l="0" t="0" r="r" b="b"/>
            <a:pathLst>
              <a:path w="519991" h="3175" fill="none">
                <a:moveTo>
                  <a:pt x="0" y="0"/>
                </a:moveTo>
                <a:lnTo>
                  <a:pt x="519991"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107"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08"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09"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10"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11"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12"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13" name="!!tl_c04_m"/>
          <p:cNvSpPr/>
          <p:nvPr/>
        </p:nvSpPr>
        <p:spPr>
          <a:xfrm>
            <a:off x="2231798"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114" name="!!tl_c05_m"/>
          <p:cNvSpPr/>
          <p:nvPr/>
        </p:nvSpPr>
        <p:spPr>
          <a:xfrm>
            <a:off x="275179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5"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6"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7"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8"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9"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20"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21" name="tl_run_S09"/>
          <p:cNvSpPr/>
          <p:nvPr/>
        </p:nvSpPr>
        <p:spPr>
          <a:xfrm>
            <a:off x="2212748"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22" name="tl_dot_S09"/>
          <p:cNvSpPr/>
          <p:nvPr/>
        </p:nvSpPr>
        <p:spPr>
          <a:xfrm>
            <a:off x="273274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23"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124"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125"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EXPLAIN</a:t>
            </a:r>
            <a:endParaRPr lang="en-US" sz="1300" dirty="0"/>
          </a:p>
        </p:txBody>
      </p:sp>
      <p:sp>
        <p:nvSpPr>
          <p:cNvPr id="126"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127"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128" name="!!tl_ch_lbl"/>
          <p:cNvSpPr txBox="1"/>
          <p:nvPr/>
        </p:nvSpPr>
        <p:spPr>
          <a:xfrm>
            <a:off x="6350000" y="165100"/>
            <a:ext cx="72132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pointing</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left)">
                                      <p:cBhvr>
                                        <p:cTn id="7" dur="500"/>
                                        <p:tgtEl>
                                          <p:spTgt spid="105"/>
                                        </p:tgtEl>
                                      </p:cBhvr>
                                    </p:animEffect>
                                  </p:childTnLst>
                                </p:cTn>
                              </p:par>
                              <p:par>
                                <p:cTn id="8" presetID="6" presetClass="emph" presetSubtype="0" fill="hold" nodeType="withEffect" grpId="0">
                                  <p:stCondLst>
                                    <p:cond delay="450"/>
                                  </p:stCondLst>
                                  <p:childTnLst>
                                    <p:animScale>
                                      <p:cBhvr>
                                        <p:cTn id="9" dur="250" fill="hold"/>
                                        <p:tgtEl>
                                          <p:spTgt spid="113"/>
                                        </p:tgtEl>
                                      </p:cBhvr>
                                      <p:by x="180000" y="180000"/>
                                    </p:animScale>
                                  </p:childTnLst>
                                </p:cTn>
                              </p:par>
                              <p:par>
                                <p:cTn id="10" presetID="6" presetClass="emph" presetSubtype="0" fill="hold" nodeType="withEffect" grpId="1">
                                  <p:stCondLst>
                                    <p:cond delay="700"/>
                                  </p:stCondLst>
                                  <p:childTnLst>
                                    <p:animScale>
                                      <p:cBhvr>
                                        <p:cTn id="11" dur="250" fill="hold"/>
                                        <p:tgtEl>
                                          <p:spTgt spid="113"/>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128"/>
                                        </p:tgtEl>
                                        <p:attrNameLst>
                                          <p:attrName>style.visibility</p:attrName>
                                        </p:attrNameLst>
                                      </p:cBhvr>
                                      <p:to>
                                        <p:strVal val="visible"/>
                                      </p:to>
                                    </p:set>
                                    <p:animEffect transition="in" filter="fade">
                                      <p:cBhvr>
                                        <p:cTn id="14" dur="400"/>
                                        <p:tgtEl>
                                          <p:spTgt spid="128"/>
                                        </p:tgtEl>
                                      </p:cBhvr>
                                    </p:animEffect>
                                    <p:anim calcmode="lin" valueType="num">
                                      <p:cBhvr>
                                        <p:cTn id="15" dur="400" fill="hold"/>
                                        <p:tgtEl>
                                          <p:spTgt spid="128"/>
                                        </p:tgtEl>
                                        <p:attrNameLst>
                                          <p:attrName>ppt_x</p:attrName>
                                        </p:attrNameLst>
                                      </p:cBhvr>
                                      <p:tavLst>
                                        <p:tav tm="0">
                                          <p:val>
                                            <p:strVal val="#ppt_x"/>
                                          </p:val>
                                        </p:tav>
                                        <p:tav tm="100000">
                                          <p:val>
                                            <p:strVal val="#ppt_x"/>
                                          </p:val>
                                        </p:tav>
                                      </p:tavLst>
                                    </p:anim>
                                    <p:anim calcmode="lin" valueType="num">
                                      <p:cBhvr>
                                        <p:cTn id="16" dur="400" fill="hold" decel="100000"/>
                                        <p:tgtEl>
                                          <p:spTgt spid="128"/>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106"/>
                                        </p:tgtEl>
                                        <p:attrNameLst>
                                          <p:attrName>style.visibility</p:attrName>
                                        </p:attrNameLst>
                                      </p:cBhvr>
                                      <p:to>
                                        <p:strVal val="visible"/>
                                      </p:to>
                                    </p:set>
                                    <p:animEffect transition="in" filter="wipe(left)">
                                      <p:cBhvr>
                                        <p:cTn id="19" dur="900"/>
                                        <p:tgtEl>
                                          <p:spTgt spid="106"/>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121"/>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427 0.0000 E" pathEditMode="relative" rAng="0" ptsTypes="AA">
                                      <p:cBhvr>
                                        <p:cTn id="23" dur="900" fill="hold"/>
                                        <p:tgtEl>
                                          <p:spTgt spid="121"/>
                                        </p:tgtEl>
                                        <p:attrNameLst>
                                          <p:attrName>ppt_x</p:attrName>
                                          <p:attrName>ppt_y</p:attrName>
                                        </p:attrNameLst>
                                      </p:cBhvr>
                                      <p:rCtr x="2132" y="0"/>
                                    </p:animMotion>
                                  </p:childTnLst>
                                </p:cTn>
                              </p:par>
                              <p:par>
                                <p:cTn id="24" presetID="10" presetClass="exit" presetSubtype="0" fill="hold" nodeType="withEffect" grpId="2">
                                  <p:stCondLst>
                                    <p:cond delay="1350"/>
                                  </p:stCondLst>
                                  <p:childTnLst>
                                    <p:animEffect transition="out" filter="fade">
                                      <p:cBhvr>
                                        <p:cTn id="25" dur="1"/>
                                        <p:tgtEl>
                                          <p:spTgt spid="121"/>
                                        </p:tgtEl>
                                      </p:cBhvr>
                                    </p:animEffect>
                                    <p:set>
                                      <p:cBhvr>
                                        <p:cTn id="26" dur="1" fill="hold">
                                          <p:stCondLst>
                                            <p:cond delay="0"/>
                                          </p:stCondLst>
                                        </p:cTn>
                                        <p:tgtEl>
                                          <p:spTgt spid="121"/>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122"/>
                                        </p:tgtEl>
                                        <p:attrNameLst>
                                          <p:attrName>style.visibility</p:attrName>
                                        </p:attrNameLst>
                                      </p:cBhvr>
                                      <p:to>
                                        <p:strVal val="visible"/>
                                      </p:to>
                                    </p:set>
                                  </p:childTnLst>
                                </p:cTn>
                              </p:par>
                              <p:par>
                                <p:cTn id="29" presetID="10" presetClass="entr" presetSubtype="0" fill="hold" nodeType="withEffect" grpId="0">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grpId="0">
                                  <p:stCondLst>
                                    <p:cond delay="2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nodeType="withEffect" grpId="0">
                                  <p:stCondLst>
                                    <p:cond delay="2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grpId="0">
                                  <p:stCondLst>
                                    <p:cond delay="20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nodeType="withEffect" grpId="0">
                                  <p:stCondLst>
                                    <p:cond delay="2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nodeType="withEffect" grpId="0">
                                  <p:stCondLst>
                                    <p:cond delay="20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nodeType="withEffect" grpId="0">
                                  <p:stCondLst>
                                    <p:cond delay="2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nodeType="withEffect" grpId="0">
                                  <p:stCondLst>
                                    <p:cond delay="2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nodeType="withEffect" grpId="0">
                                  <p:stCondLst>
                                    <p:cond delay="6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400"/>
                                        <p:tgtEl>
                                          <p:spTgt spid="18"/>
                                        </p:tgtEl>
                                      </p:cBhvr>
                                    </p:animEffect>
                                  </p:childTnLst>
                                </p:cTn>
                              </p:par>
                              <p:par>
                                <p:cTn id="56" presetID="10" presetClass="entr" presetSubtype="0" fill="hold" nodeType="withEffect" grpId="0">
                                  <p:stCondLst>
                                    <p:cond delay="80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400"/>
                                        <p:tgtEl>
                                          <p:spTgt spid="19"/>
                                        </p:tgtEl>
                                      </p:cBhvr>
                                    </p:animEffect>
                                  </p:childTnLst>
                                </p:cTn>
                              </p:par>
                              <p:par>
                                <p:cTn id="59" presetID="10" presetClass="entr" presetSubtype="0" fill="hold" nodeType="withEffect" grpId="0">
                                  <p:stCondLst>
                                    <p:cond delay="80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400"/>
                                        <p:tgtEl>
                                          <p:spTgt spid="20"/>
                                        </p:tgtEl>
                                      </p:cBhvr>
                                    </p:animEffect>
                                  </p:childTnLst>
                                </p:cTn>
                              </p:par>
                              <p:par>
                                <p:cTn id="62" presetID="10" presetClass="entr" presetSubtype="0" fill="hold" nodeType="withEffect" grpId="0">
                                  <p:stCondLst>
                                    <p:cond delay="110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300"/>
                                        <p:tgtEl>
                                          <p:spTgt spid="21"/>
                                        </p:tgtEl>
                                      </p:cBhvr>
                                    </p:animEffect>
                                  </p:childTnLst>
                                </p:cTn>
                              </p:par>
                              <p:par>
                                <p:cTn id="65" presetID="53" presetClass="entr" presetSubtype="16" fill="hold" nodeType="withEffect" grpId="0">
                                  <p:stCondLst>
                                    <p:cond delay="1500"/>
                                  </p:stCondLst>
                                  <p:childTnLst>
                                    <p:set>
                                      <p:cBhvr>
                                        <p:cTn id="66" dur="1" fill="hold">
                                          <p:stCondLst>
                                            <p:cond delay="0"/>
                                          </p:stCondLst>
                                        </p:cTn>
                                        <p:tgtEl>
                                          <p:spTgt spid="22"/>
                                        </p:tgtEl>
                                        <p:attrNameLst>
                                          <p:attrName>style.visibility</p:attrName>
                                        </p:attrNameLst>
                                      </p:cBhvr>
                                      <p:to>
                                        <p:strVal val="visible"/>
                                      </p:to>
                                    </p:set>
                                    <p:anim calcmode="lin" valueType="num">
                                      <p:cBhvr>
                                        <p:cTn id="67" dur="300" fill="hold" decel="100000"/>
                                        <p:tgtEl>
                                          <p:spTgt spid="22"/>
                                        </p:tgtEl>
                                        <p:attrNameLst>
                                          <p:attrName>ppt_w</p:attrName>
                                        </p:attrNameLst>
                                      </p:cBhvr>
                                      <p:tavLst>
                                        <p:tav tm="0">
                                          <p:val>
                                            <p:strVal val="#ppt_w*0.70"/>
                                          </p:val>
                                        </p:tav>
                                        <p:tav tm="100000">
                                          <p:val>
                                            <p:strVal val="#ppt_w"/>
                                          </p:val>
                                        </p:tav>
                                      </p:tavLst>
                                    </p:anim>
                                    <p:anim calcmode="lin" valueType="num">
                                      <p:cBhvr>
                                        <p:cTn id="68" dur="300" fill="hold" decel="100000"/>
                                        <p:tgtEl>
                                          <p:spTgt spid="22"/>
                                        </p:tgtEl>
                                        <p:attrNameLst>
                                          <p:attrName>ppt_h</p:attrName>
                                        </p:attrNameLst>
                                      </p:cBhvr>
                                      <p:tavLst>
                                        <p:tav tm="0">
                                          <p:val>
                                            <p:strVal val="#ppt_h*0.70"/>
                                          </p:val>
                                        </p:tav>
                                        <p:tav tm="100000">
                                          <p:val>
                                            <p:strVal val="#ppt_h"/>
                                          </p:val>
                                        </p:tav>
                                      </p:tavLst>
                                    </p:anim>
                                    <p:animEffect transition="in" filter="fade">
                                      <p:cBhvr>
                                        <p:cTn id="69" dur="300"/>
                                        <p:tgtEl>
                                          <p:spTgt spid="22"/>
                                        </p:tgtEl>
                                      </p:cBhvr>
                                    </p:animEffect>
                                  </p:childTnLst>
                                </p:cTn>
                              </p:par>
                              <p:par>
                                <p:cTn id="70" presetID="10" presetClass="entr" presetSubtype="0" fill="hold" nodeType="withEffect" grpId="0">
                                  <p:stCondLst>
                                    <p:cond delay="130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300"/>
                                        <p:tgtEl>
                                          <p:spTgt spid="24"/>
                                        </p:tgtEl>
                                      </p:cBhvr>
                                    </p:animEffect>
                                  </p:childTnLst>
                                </p:cTn>
                              </p:par>
                              <p:par>
                                <p:cTn id="73" presetID="10" presetClass="entr" presetSubtype="0" fill="hold" nodeType="withEffect" grpId="0">
                                  <p:stCondLst>
                                    <p:cond delay="130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300"/>
                                        <p:tgtEl>
                                          <p:spTgt spid="25"/>
                                        </p:tgtEl>
                                      </p:cBhvr>
                                    </p:animEffect>
                                  </p:childTnLst>
                                </p:cTn>
                              </p:par>
                              <p:par>
                                <p:cTn id="76" presetID="10" presetClass="entr" presetSubtype="0" fill="hold" nodeType="withEffect" grpId="0">
                                  <p:stCondLst>
                                    <p:cond delay="170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300"/>
                                        <p:tgtEl>
                                          <p:spTgt spid="26"/>
                                        </p:tgtEl>
                                      </p:cBhvr>
                                    </p:animEffect>
                                  </p:childTnLst>
                                </p:cTn>
                              </p:par>
                              <p:par>
                                <p:cTn id="79" presetID="10" presetClass="entr" presetSubtype="0" fill="hold" nodeType="withEffect" grpId="0">
                                  <p:stCondLst>
                                    <p:cond delay="17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300"/>
                                        <p:tgtEl>
                                          <p:spTgt spid="27"/>
                                        </p:tgtEl>
                                      </p:cBhvr>
                                    </p:animEffect>
                                  </p:childTnLst>
                                </p:cTn>
                              </p:par>
                              <p:par>
                                <p:cTn id="82" presetID="22" presetClass="entr" presetSubtype="8" fill="hold" nodeType="withEffect" grpId="0">
                                  <p:stCondLst>
                                    <p:cond delay="2300"/>
                                  </p:stCondLst>
                                  <p:childTnLst>
                                    <p:set>
                                      <p:cBhvr>
                                        <p:cTn id="83" dur="1" fill="hold">
                                          <p:stCondLst>
                                            <p:cond delay="0"/>
                                          </p:stCondLst>
                                        </p:cTn>
                                        <p:tgtEl>
                                          <p:spTgt spid="23"/>
                                        </p:tgtEl>
                                        <p:attrNameLst>
                                          <p:attrName>style.visibility</p:attrName>
                                        </p:attrNameLst>
                                      </p:cBhvr>
                                      <p:to>
                                        <p:strVal val="visible"/>
                                      </p:to>
                                    </p:set>
                                    <p:animEffect transition="in" filter="wipe(left)">
                                      <p:cBhvr>
                                        <p:cTn id="84" dur="600"/>
                                        <p:tgtEl>
                                          <p:spTgt spid="23"/>
                                        </p:tgtEl>
                                      </p:cBhvr>
                                    </p:animEffect>
                                  </p:childTnLst>
                                </p:cTn>
                              </p:par>
                              <p:par>
                                <p:cTn id="85" presetID="10" presetClass="entr" presetSubtype="0" fill="hold" nodeType="withEffect" grpId="0">
                                  <p:stCondLst>
                                    <p:cond delay="240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300"/>
                                        <p:tgtEl>
                                          <p:spTgt spid="28"/>
                                        </p:tgtEl>
                                      </p:cBhvr>
                                    </p:animEffect>
                                  </p:childTnLst>
                                </p:cTn>
                              </p:par>
                              <p:par>
                                <p:cTn id="88" presetID="10" presetClass="entr" presetSubtype="0" fill="hold" nodeType="withEffect" grpId="0">
                                  <p:stCondLst>
                                    <p:cond delay="240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300"/>
                                        <p:tgtEl>
                                          <p:spTgt spid="29"/>
                                        </p:tgtEl>
                                      </p:cBhvr>
                                    </p:animEffect>
                                  </p:childTnLst>
                                </p:cTn>
                              </p:par>
                              <p:par>
                                <p:cTn id="91" presetID="0" presetClass="path" presetSubtype="0" fill="hold" nodeType="withEffect" accel="50000" decel="50000" grpId="1">
                                  <p:stCondLst>
                                    <p:cond delay="3000"/>
                                  </p:stCondLst>
                                  <p:childTnLst>
                                    <p:animMotion origin="layout" path="M 0 0 L -0.0469 0.0926 E" pathEditMode="relative" rAng="0" ptsTypes="AA">
                                      <p:cBhvr>
                                        <p:cTn id="92" dur="900" fill="hold"/>
                                        <p:tgtEl>
                                          <p:spTgt spid="22"/>
                                        </p:tgtEl>
                                        <p:attrNameLst>
                                          <p:attrName>ppt_x</p:attrName>
                                          <p:attrName>ppt_y</p:attrName>
                                        </p:attrNameLst>
                                      </p:cBhvr>
                                      <p:rCtr x="-2343" y="4629"/>
                                    </p:animMotion>
                                  </p:childTnLst>
                                </p:cTn>
                              </p:par>
                              <p:par>
                                <p:cTn id="93" presetID="10" presetClass="exit" presetSubtype="0" fill="hold" nodeType="withEffect" grpId="1">
                                  <p:stCondLst>
                                    <p:cond delay="3300"/>
                                  </p:stCondLst>
                                  <p:childTnLst>
                                    <p:animEffect transition="out" filter="fade">
                                      <p:cBhvr>
                                        <p:cTn id="94" dur="300"/>
                                        <p:tgtEl>
                                          <p:spTgt spid="23"/>
                                        </p:tgtEl>
                                      </p:cBhvr>
                                    </p:animEffect>
                                    <p:set>
                                      <p:cBhvr>
                                        <p:cTn id="95" dur="1" fill="hold">
                                          <p:stCondLst>
                                            <p:cond delay="299"/>
                                          </p:stCondLst>
                                        </p:cTn>
                                        <p:tgtEl>
                                          <p:spTgt spid="23"/>
                                        </p:tgtEl>
                                        <p:attrNameLst>
                                          <p:attrName>style.visibility</p:attrName>
                                        </p:attrNameLst>
                                      </p:cBhvr>
                                      <p:to>
                                        <p:strVal val="hidden"/>
                                      </p:to>
                                    </p:set>
                                  </p:childTnLst>
                                </p:cTn>
                              </p:par>
                              <p:par>
                                <p:cTn id="96" presetID="53" presetClass="entr" presetSubtype="16" fill="hold" nodeType="withEffect" grpId="0">
                                  <p:stCondLst>
                                    <p:cond delay="3900"/>
                                  </p:stCondLst>
                                  <p:childTnLst>
                                    <p:set>
                                      <p:cBhvr>
                                        <p:cTn id="97" dur="1" fill="hold">
                                          <p:stCondLst>
                                            <p:cond delay="0"/>
                                          </p:stCondLst>
                                        </p:cTn>
                                        <p:tgtEl>
                                          <p:spTgt spid="64"/>
                                        </p:tgtEl>
                                        <p:attrNameLst>
                                          <p:attrName>style.visibility</p:attrName>
                                        </p:attrNameLst>
                                      </p:cBhvr>
                                      <p:to>
                                        <p:strVal val="visible"/>
                                      </p:to>
                                    </p:set>
                                    <p:anim calcmode="lin" valueType="num">
                                      <p:cBhvr>
                                        <p:cTn id="98" dur="300" fill="hold" decel="100000"/>
                                        <p:tgtEl>
                                          <p:spTgt spid="64"/>
                                        </p:tgtEl>
                                        <p:attrNameLst>
                                          <p:attrName>ppt_w</p:attrName>
                                        </p:attrNameLst>
                                      </p:cBhvr>
                                      <p:tavLst>
                                        <p:tav tm="0">
                                          <p:val>
                                            <p:strVal val="#ppt_w*0.70"/>
                                          </p:val>
                                        </p:tav>
                                        <p:tav tm="100000">
                                          <p:val>
                                            <p:strVal val="#ppt_w"/>
                                          </p:val>
                                        </p:tav>
                                      </p:tavLst>
                                    </p:anim>
                                    <p:anim calcmode="lin" valueType="num">
                                      <p:cBhvr>
                                        <p:cTn id="99" dur="300" fill="hold" decel="100000"/>
                                        <p:tgtEl>
                                          <p:spTgt spid="64"/>
                                        </p:tgtEl>
                                        <p:attrNameLst>
                                          <p:attrName>ppt_h</p:attrName>
                                        </p:attrNameLst>
                                      </p:cBhvr>
                                      <p:tavLst>
                                        <p:tav tm="0">
                                          <p:val>
                                            <p:strVal val="#ppt_h*0.70"/>
                                          </p:val>
                                        </p:tav>
                                        <p:tav tm="100000">
                                          <p:val>
                                            <p:strVal val="#ppt_h"/>
                                          </p:val>
                                        </p:tav>
                                      </p:tavLst>
                                    </p:anim>
                                    <p:animEffect transition="in" filter="fade">
                                      <p:cBhvr>
                                        <p:cTn id="100" dur="300"/>
                                        <p:tgtEl>
                                          <p:spTgt spid="64"/>
                                        </p:tgtEl>
                                      </p:cBhvr>
                                    </p:animEffect>
                                  </p:childTnLst>
                                </p:cTn>
                              </p:par>
                              <p:par>
                                <p:cTn id="101" presetID="10" presetClass="exit" presetSubtype="0" fill="hold" nodeType="withEffect" grpId="1">
                                  <p:stCondLst>
                                    <p:cond delay="4600"/>
                                  </p:stCondLst>
                                  <p:childTnLst>
                                    <p:animEffect transition="out" filter="fade">
                                      <p:cBhvr>
                                        <p:cTn id="102" dur="500"/>
                                        <p:tgtEl>
                                          <p:spTgt spid="64"/>
                                        </p:tgtEl>
                                      </p:cBhvr>
                                    </p:animEffect>
                                    <p:set>
                                      <p:cBhvr>
                                        <p:cTn id="103" dur="1" fill="hold">
                                          <p:stCondLst>
                                            <p:cond delay="499"/>
                                          </p:stCondLst>
                                        </p:cTn>
                                        <p:tgtEl>
                                          <p:spTgt spid="64"/>
                                        </p:tgtEl>
                                        <p:attrNameLst>
                                          <p:attrName>style.visibility</p:attrName>
                                        </p:attrNameLst>
                                      </p:cBhvr>
                                      <p:to>
                                        <p:strVal val="hidden"/>
                                      </p:to>
                                    </p:set>
                                  </p:childTnLst>
                                </p:cTn>
                              </p:par>
                              <p:par>
                                <p:cTn id="104" presetID="10" presetClass="entr" presetSubtype="0" fill="hold" nodeType="withEffect" grpId="0">
                                  <p:stCondLst>
                                    <p:cond delay="440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600"/>
                                        <p:tgtEl>
                                          <p:spTgt spid="30"/>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grpId="0">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700"/>
                                        <p:tgtEl>
                                          <p:spTgt spid="33"/>
                                        </p:tgtEl>
                                      </p:cBhvr>
                                    </p:animEffect>
                                  </p:childTnLst>
                                </p:cTn>
                              </p:par>
                              <p:par>
                                <p:cTn id="112" presetID="10" presetClass="entr" presetSubtype="0" fill="hold" nodeType="withEffect" grpId="0">
                                  <p:stCondLst>
                                    <p:cond delay="40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400"/>
                                        <p:tgtEl>
                                          <p:spTgt spid="38"/>
                                        </p:tgtEl>
                                      </p:cBhvr>
                                    </p:animEffect>
                                  </p:childTnLst>
                                </p:cTn>
                              </p:par>
                              <p:par>
                                <p:cTn id="115" presetID="10" presetClass="entr" presetSubtype="0" fill="hold" nodeType="withEffect" grpId="0">
                                  <p:stCondLst>
                                    <p:cond delay="900"/>
                                  </p:stCondLst>
                                  <p:childTnLst>
                                    <p:set>
                                      <p:cBhvr>
                                        <p:cTn id="116" dur="1" fill="hold">
                                          <p:stCondLst>
                                            <p:cond delay="0"/>
                                          </p:stCondLst>
                                        </p:cTn>
                                        <p:tgtEl>
                                          <p:spTgt spid="60"/>
                                        </p:tgtEl>
                                        <p:attrNameLst>
                                          <p:attrName>style.visibility</p:attrName>
                                        </p:attrNameLst>
                                      </p:cBhvr>
                                      <p:to>
                                        <p:strVal val="visible"/>
                                      </p:to>
                                    </p:set>
                                    <p:animEffect transition="in" filter="fade">
                                      <p:cBhvr>
                                        <p:cTn id="117" dur="400"/>
                                        <p:tgtEl>
                                          <p:spTgt spid="60"/>
                                        </p:tgtEl>
                                      </p:cBhvr>
                                    </p:animEffect>
                                  </p:childTnLst>
                                </p:cTn>
                              </p:par>
                              <p:par>
                                <p:cTn id="118" presetID="10" presetClass="entr" presetSubtype="0" fill="hold" nodeType="withEffect" grpId="0">
                                  <p:stCondLst>
                                    <p:cond delay="90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400"/>
                                        <p:tgtEl>
                                          <p:spTgt spid="61"/>
                                        </p:tgtEl>
                                      </p:cBhvr>
                                    </p:animEffect>
                                  </p:childTnLst>
                                </p:cTn>
                              </p:par>
                              <p:par>
                                <p:cTn id="121" presetID="10" presetClass="entr" presetSubtype="0" fill="hold" nodeType="withEffect" grpId="0">
                                  <p:stCondLst>
                                    <p:cond delay="120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par>
                                <p:cTn id="124" presetID="10" presetClass="entr" presetSubtype="0" fill="hold" nodeType="withEffect" grpId="0">
                                  <p:stCondLst>
                                    <p:cond delay="160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400"/>
                                        <p:tgtEl>
                                          <p:spTgt spid="63"/>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xit" presetSubtype="0" fill="hold" nodeType="clickEffect" grpId="1">
                                  <p:stCondLst>
                                    <p:cond delay="0"/>
                                  </p:stCondLst>
                                  <p:childTnLst>
                                    <p:animEffect transition="out" filter="fade">
                                      <p:cBhvr>
                                        <p:cTn id="130" dur="400"/>
                                        <p:tgtEl>
                                          <p:spTgt spid="18"/>
                                        </p:tgtEl>
                                      </p:cBhvr>
                                    </p:animEffect>
                                    <p:set>
                                      <p:cBhvr>
                                        <p:cTn id="131" dur="1" fill="hold">
                                          <p:stCondLst>
                                            <p:cond delay="399"/>
                                          </p:stCondLst>
                                        </p:cTn>
                                        <p:tgtEl>
                                          <p:spTgt spid="18"/>
                                        </p:tgtEl>
                                        <p:attrNameLst>
                                          <p:attrName>style.visibility</p:attrName>
                                        </p:attrNameLst>
                                      </p:cBhvr>
                                      <p:to>
                                        <p:strVal val="hidden"/>
                                      </p:to>
                                    </p:set>
                                  </p:childTnLst>
                                </p:cTn>
                              </p:par>
                              <p:par>
                                <p:cTn id="132" presetID="10" presetClass="exit" presetSubtype="0" fill="hold" nodeType="withEffect" grpId="1">
                                  <p:stCondLst>
                                    <p:cond delay="0"/>
                                  </p:stCondLst>
                                  <p:childTnLst>
                                    <p:animEffect transition="out" filter="fade">
                                      <p:cBhvr>
                                        <p:cTn id="133" dur="400"/>
                                        <p:tgtEl>
                                          <p:spTgt spid="19"/>
                                        </p:tgtEl>
                                      </p:cBhvr>
                                    </p:animEffect>
                                    <p:set>
                                      <p:cBhvr>
                                        <p:cTn id="134" dur="1" fill="hold">
                                          <p:stCondLst>
                                            <p:cond delay="399"/>
                                          </p:stCondLst>
                                        </p:cTn>
                                        <p:tgtEl>
                                          <p:spTgt spid="19"/>
                                        </p:tgtEl>
                                        <p:attrNameLst>
                                          <p:attrName>style.visibility</p:attrName>
                                        </p:attrNameLst>
                                      </p:cBhvr>
                                      <p:to>
                                        <p:strVal val="hidden"/>
                                      </p:to>
                                    </p:set>
                                  </p:childTnLst>
                                </p:cTn>
                              </p:par>
                              <p:par>
                                <p:cTn id="135" presetID="10" presetClass="exit" presetSubtype="0" fill="hold" nodeType="withEffect" grpId="1">
                                  <p:stCondLst>
                                    <p:cond delay="0"/>
                                  </p:stCondLst>
                                  <p:childTnLst>
                                    <p:animEffect transition="out" filter="fade">
                                      <p:cBhvr>
                                        <p:cTn id="136" dur="400"/>
                                        <p:tgtEl>
                                          <p:spTgt spid="20"/>
                                        </p:tgtEl>
                                      </p:cBhvr>
                                    </p:animEffect>
                                    <p:set>
                                      <p:cBhvr>
                                        <p:cTn id="137" dur="1" fill="hold">
                                          <p:stCondLst>
                                            <p:cond delay="399"/>
                                          </p:stCondLst>
                                        </p:cTn>
                                        <p:tgtEl>
                                          <p:spTgt spid="20"/>
                                        </p:tgtEl>
                                        <p:attrNameLst>
                                          <p:attrName>style.visibility</p:attrName>
                                        </p:attrNameLst>
                                      </p:cBhvr>
                                      <p:to>
                                        <p:strVal val="hidden"/>
                                      </p:to>
                                    </p:set>
                                  </p:childTnLst>
                                </p:cTn>
                              </p:par>
                              <p:par>
                                <p:cTn id="138" presetID="10" presetClass="exit" presetSubtype="0" fill="hold" nodeType="withEffect" grpId="1">
                                  <p:stCondLst>
                                    <p:cond delay="0"/>
                                  </p:stCondLst>
                                  <p:childTnLst>
                                    <p:animEffect transition="out" filter="fade">
                                      <p:cBhvr>
                                        <p:cTn id="139" dur="400"/>
                                        <p:tgtEl>
                                          <p:spTgt spid="21"/>
                                        </p:tgtEl>
                                      </p:cBhvr>
                                    </p:animEffect>
                                    <p:set>
                                      <p:cBhvr>
                                        <p:cTn id="140" dur="1" fill="hold">
                                          <p:stCondLst>
                                            <p:cond delay="399"/>
                                          </p:stCondLst>
                                        </p:cTn>
                                        <p:tgtEl>
                                          <p:spTgt spid="21"/>
                                        </p:tgtEl>
                                        <p:attrNameLst>
                                          <p:attrName>style.visibility</p:attrName>
                                        </p:attrNameLst>
                                      </p:cBhvr>
                                      <p:to>
                                        <p:strVal val="hidden"/>
                                      </p:to>
                                    </p:set>
                                  </p:childTnLst>
                                </p:cTn>
                              </p:par>
                              <p:par>
                                <p:cTn id="141" presetID="10" presetClass="exit" presetSubtype="0" fill="hold" nodeType="withEffect" grpId="2">
                                  <p:stCondLst>
                                    <p:cond delay="0"/>
                                  </p:stCondLst>
                                  <p:childTnLst>
                                    <p:animEffect transition="out" filter="fade">
                                      <p:cBhvr>
                                        <p:cTn id="142" dur="400"/>
                                        <p:tgtEl>
                                          <p:spTgt spid="22"/>
                                        </p:tgtEl>
                                      </p:cBhvr>
                                    </p:animEffect>
                                    <p:set>
                                      <p:cBhvr>
                                        <p:cTn id="143" dur="1" fill="hold">
                                          <p:stCondLst>
                                            <p:cond delay="399"/>
                                          </p:stCondLst>
                                        </p:cTn>
                                        <p:tgtEl>
                                          <p:spTgt spid="22"/>
                                        </p:tgtEl>
                                        <p:attrNameLst>
                                          <p:attrName>style.visibility</p:attrName>
                                        </p:attrNameLst>
                                      </p:cBhvr>
                                      <p:to>
                                        <p:strVal val="hidden"/>
                                      </p:to>
                                    </p:set>
                                  </p:childTnLst>
                                </p:cTn>
                              </p:par>
                              <p:par>
                                <p:cTn id="144" presetID="10" presetClass="exit" presetSubtype="0" fill="hold" nodeType="withEffect" grpId="2">
                                  <p:stCondLst>
                                    <p:cond delay="0"/>
                                  </p:stCondLst>
                                  <p:childTnLst>
                                    <p:animEffect transition="out" filter="fade">
                                      <p:cBhvr>
                                        <p:cTn id="145" dur="400"/>
                                        <p:tgtEl>
                                          <p:spTgt spid="23"/>
                                        </p:tgtEl>
                                      </p:cBhvr>
                                    </p:animEffect>
                                    <p:set>
                                      <p:cBhvr>
                                        <p:cTn id="146" dur="1" fill="hold">
                                          <p:stCondLst>
                                            <p:cond delay="399"/>
                                          </p:stCondLst>
                                        </p:cTn>
                                        <p:tgtEl>
                                          <p:spTgt spid="23"/>
                                        </p:tgtEl>
                                        <p:attrNameLst>
                                          <p:attrName>style.visibility</p:attrName>
                                        </p:attrNameLst>
                                      </p:cBhvr>
                                      <p:to>
                                        <p:strVal val="hidden"/>
                                      </p:to>
                                    </p:set>
                                  </p:childTnLst>
                                </p:cTn>
                              </p:par>
                              <p:par>
                                <p:cTn id="147" presetID="10" presetClass="exit" presetSubtype="0" fill="hold" nodeType="withEffect" grpId="1">
                                  <p:stCondLst>
                                    <p:cond delay="0"/>
                                  </p:stCondLst>
                                  <p:childTnLst>
                                    <p:animEffect transition="out" filter="fade">
                                      <p:cBhvr>
                                        <p:cTn id="148" dur="400"/>
                                        <p:tgtEl>
                                          <p:spTgt spid="24"/>
                                        </p:tgtEl>
                                      </p:cBhvr>
                                    </p:animEffect>
                                    <p:set>
                                      <p:cBhvr>
                                        <p:cTn id="149" dur="1" fill="hold">
                                          <p:stCondLst>
                                            <p:cond delay="399"/>
                                          </p:stCondLst>
                                        </p:cTn>
                                        <p:tgtEl>
                                          <p:spTgt spid="24"/>
                                        </p:tgtEl>
                                        <p:attrNameLst>
                                          <p:attrName>style.visibility</p:attrName>
                                        </p:attrNameLst>
                                      </p:cBhvr>
                                      <p:to>
                                        <p:strVal val="hidden"/>
                                      </p:to>
                                    </p:set>
                                  </p:childTnLst>
                                </p:cTn>
                              </p:par>
                              <p:par>
                                <p:cTn id="150" presetID="10" presetClass="exit" presetSubtype="0" fill="hold" nodeType="withEffect" grpId="1">
                                  <p:stCondLst>
                                    <p:cond delay="0"/>
                                  </p:stCondLst>
                                  <p:childTnLst>
                                    <p:animEffect transition="out" filter="fade">
                                      <p:cBhvr>
                                        <p:cTn id="151" dur="400"/>
                                        <p:tgtEl>
                                          <p:spTgt spid="25"/>
                                        </p:tgtEl>
                                      </p:cBhvr>
                                    </p:animEffect>
                                    <p:set>
                                      <p:cBhvr>
                                        <p:cTn id="152" dur="1" fill="hold">
                                          <p:stCondLst>
                                            <p:cond delay="399"/>
                                          </p:stCondLst>
                                        </p:cTn>
                                        <p:tgtEl>
                                          <p:spTgt spid="25"/>
                                        </p:tgtEl>
                                        <p:attrNameLst>
                                          <p:attrName>style.visibility</p:attrName>
                                        </p:attrNameLst>
                                      </p:cBhvr>
                                      <p:to>
                                        <p:strVal val="hidden"/>
                                      </p:to>
                                    </p:set>
                                  </p:childTnLst>
                                </p:cTn>
                              </p:par>
                              <p:par>
                                <p:cTn id="153" presetID="10" presetClass="exit" presetSubtype="0" fill="hold" nodeType="withEffect" grpId="1">
                                  <p:stCondLst>
                                    <p:cond delay="0"/>
                                  </p:stCondLst>
                                  <p:childTnLst>
                                    <p:animEffect transition="out" filter="fade">
                                      <p:cBhvr>
                                        <p:cTn id="154" dur="400"/>
                                        <p:tgtEl>
                                          <p:spTgt spid="26"/>
                                        </p:tgtEl>
                                      </p:cBhvr>
                                    </p:animEffect>
                                    <p:set>
                                      <p:cBhvr>
                                        <p:cTn id="155" dur="1" fill="hold">
                                          <p:stCondLst>
                                            <p:cond delay="399"/>
                                          </p:stCondLst>
                                        </p:cTn>
                                        <p:tgtEl>
                                          <p:spTgt spid="26"/>
                                        </p:tgtEl>
                                        <p:attrNameLst>
                                          <p:attrName>style.visibility</p:attrName>
                                        </p:attrNameLst>
                                      </p:cBhvr>
                                      <p:to>
                                        <p:strVal val="hidden"/>
                                      </p:to>
                                    </p:set>
                                  </p:childTnLst>
                                </p:cTn>
                              </p:par>
                              <p:par>
                                <p:cTn id="156" presetID="10" presetClass="exit" presetSubtype="0" fill="hold" nodeType="withEffect" grpId="1">
                                  <p:stCondLst>
                                    <p:cond delay="0"/>
                                  </p:stCondLst>
                                  <p:childTnLst>
                                    <p:animEffect transition="out" filter="fade">
                                      <p:cBhvr>
                                        <p:cTn id="157" dur="400"/>
                                        <p:tgtEl>
                                          <p:spTgt spid="27"/>
                                        </p:tgtEl>
                                      </p:cBhvr>
                                    </p:animEffect>
                                    <p:set>
                                      <p:cBhvr>
                                        <p:cTn id="158" dur="1" fill="hold">
                                          <p:stCondLst>
                                            <p:cond delay="399"/>
                                          </p:stCondLst>
                                        </p:cTn>
                                        <p:tgtEl>
                                          <p:spTgt spid="27"/>
                                        </p:tgtEl>
                                        <p:attrNameLst>
                                          <p:attrName>style.visibility</p:attrName>
                                        </p:attrNameLst>
                                      </p:cBhvr>
                                      <p:to>
                                        <p:strVal val="hidden"/>
                                      </p:to>
                                    </p:set>
                                  </p:childTnLst>
                                </p:cTn>
                              </p:par>
                              <p:par>
                                <p:cTn id="159" presetID="10" presetClass="exit" presetSubtype="0" fill="hold" nodeType="withEffect" grpId="1">
                                  <p:stCondLst>
                                    <p:cond delay="0"/>
                                  </p:stCondLst>
                                  <p:childTnLst>
                                    <p:animEffect transition="out" filter="fade">
                                      <p:cBhvr>
                                        <p:cTn id="160" dur="400"/>
                                        <p:tgtEl>
                                          <p:spTgt spid="28"/>
                                        </p:tgtEl>
                                      </p:cBhvr>
                                    </p:animEffect>
                                    <p:set>
                                      <p:cBhvr>
                                        <p:cTn id="161" dur="1" fill="hold">
                                          <p:stCondLst>
                                            <p:cond delay="399"/>
                                          </p:stCondLst>
                                        </p:cTn>
                                        <p:tgtEl>
                                          <p:spTgt spid="28"/>
                                        </p:tgtEl>
                                        <p:attrNameLst>
                                          <p:attrName>style.visibility</p:attrName>
                                        </p:attrNameLst>
                                      </p:cBhvr>
                                      <p:to>
                                        <p:strVal val="hidden"/>
                                      </p:to>
                                    </p:set>
                                  </p:childTnLst>
                                </p:cTn>
                              </p:par>
                              <p:par>
                                <p:cTn id="162" presetID="10" presetClass="exit" presetSubtype="0" fill="hold" nodeType="withEffect" grpId="1">
                                  <p:stCondLst>
                                    <p:cond delay="0"/>
                                  </p:stCondLst>
                                  <p:childTnLst>
                                    <p:animEffect transition="out" filter="fade">
                                      <p:cBhvr>
                                        <p:cTn id="163" dur="400"/>
                                        <p:tgtEl>
                                          <p:spTgt spid="29"/>
                                        </p:tgtEl>
                                      </p:cBhvr>
                                    </p:animEffect>
                                    <p:set>
                                      <p:cBhvr>
                                        <p:cTn id="164" dur="1" fill="hold">
                                          <p:stCondLst>
                                            <p:cond delay="399"/>
                                          </p:stCondLst>
                                        </p:cTn>
                                        <p:tgtEl>
                                          <p:spTgt spid="29"/>
                                        </p:tgtEl>
                                        <p:attrNameLst>
                                          <p:attrName>style.visibility</p:attrName>
                                        </p:attrNameLst>
                                      </p:cBhvr>
                                      <p:to>
                                        <p:strVal val="hidden"/>
                                      </p:to>
                                    </p:set>
                                  </p:childTnLst>
                                </p:cTn>
                              </p:par>
                              <p:par>
                                <p:cTn id="165" presetID="10" presetClass="exit" presetSubtype="0" fill="hold" nodeType="withEffect" grpId="0">
                                  <p:stCondLst>
                                    <p:cond delay="0"/>
                                  </p:stCondLst>
                                  <p:childTnLst>
                                    <p:animEffect transition="out" filter="fade">
                                      <p:cBhvr>
                                        <p:cTn id="166" dur="300"/>
                                        <p:tgtEl>
                                          <p:spTgt spid="15"/>
                                        </p:tgtEl>
                                      </p:cBhvr>
                                    </p:animEffect>
                                    <p:set>
                                      <p:cBhvr>
                                        <p:cTn id="167" dur="1" fill="hold">
                                          <p:stCondLst>
                                            <p:cond delay="299"/>
                                          </p:stCondLst>
                                        </p:cTn>
                                        <p:tgtEl>
                                          <p:spTgt spid="15"/>
                                        </p:tgtEl>
                                        <p:attrNameLst>
                                          <p:attrName>style.visibility</p:attrName>
                                        </p:attrNameLst>
                                      </p:cBhvr>
                                      <p:to>
                                        <p:strVal val="hidden"/>
                                      </p:to>
                                    </p:set>
                                  </p:childTnLst>
                                </p:cTn>
                              </p:par>
                              <p:par>
                                <p:cTn id="168" presetID="10" presetClass="exit" presetSubtype="0" fill="hold" nodeType="withEffect" grpId="0">
                                  <p:stCondLst>
                                    <p:cond delay="0"/>
                                  </p:stCondLst>
                                  <p:childTnLst>
                                    <p:animEffect transition="out" filter="fade">
                                      <p:cBhvr>
                                        <p:cTn id="169" dur="300"/>
                                        <p:tgtEl>
                                          <p:spTgt spid="16"/>
                                        </p:tgtEl>
                                      </p:cBhvr>
                                    </p:animEffect>
                                    <p:set>
                                      <p:cBhvr>
                                        <p:cTn id="170" dur="1" fill="hold">
                                          <p:stCondLst>
                                            <p:cond delay="299"/>
                                          </p:stCondLst>
                                        </p:cTn>
                                        <p:tgtEl>
                                          <p:spTgt spid="16"/>
                                        </p:tgtEl>
                                        <p:attrNameLst>
                                          <p:attrName>style.visibility</p:attrName>
                                        </p:attrNameLst>
                                      </p:cBhvr>
                                      <p:to>
                                        <p:strVal val="hidden"/>
                                      </p:to>
                                    </p:set>
                                  </p:childTnLst>
                                </p:cTn>
                              </p:par>
                              <p:par>
                                <p:cTn id="171" presetID="10" presetClass="exit" presetSubtype="0" fill="hold" nodeType="withEffect" grpId="0">
                                  <p:stCondLst>
                                    <p:cond delay="0"/>
                                  </p:stCondLst>
                                  <p:childTnLst>
                                    <p:animEffect transition="out" filter="fade">
                                      <p:cBhvr>
                                        <p:cTn id="172" dur="300"/>
                                        <p:tgtEl>
                                          <p:spTgt spid="17"/>
                                        </p:tgtEl>
                                      </p:cBhvr>
                                    </p:animEffect>
                                    <p:set>
                                      <p:cBhvr>
                                        <p:cTn id="173" dur="1" fill="hold">
                                          <p:stCondLst>
                                            <p:cond delay="299"/>
                                          </p:stCondLst>
                                        </p:cTn>
                                        <p:tgtEl>
                                          <p:spTgt spid="17"/>
                                        </p:tgtEl>
                                        <p:attrNameLst>
                                          <p:attrName>style.visibility</p:attrName>
                                        </p:attrNameLst>
                                      </p:cBhvr>
                                      <p:to>
                                        <p:strVal val="hidden"/>
                                      </p:to>
                                    </p:set>
                                  </p:childTnLst>
                                </p:cTn>
                              </p:par>
                              <p:par>
                                <p:cTn id="174" presetID="10" presetClass="entr" presetSubtype="0" fill="hold" nodeType="withEffect" grpId="0">
                                  <p:stCondLst>
                                    <p:cond delay="300"/>
                                  </p:stCondLst>
                                  <p:childTnLst>
                                    <p:set>
                                      <p:cBhvr>
                                        <p:cTn id="175" dur="1" fill="hold">
                                          <p:stCondLst>
                                            <p:cond delay="0"/>
                                          </p:stCondLst>
                                        </p:cTn>
                                        <p:tgtEl>
                                          <p:spTgt spid="54"/>
                                        </p:tgtEl>
                                        <p:attrNameLst>
                                          <p:attrName>style.visibility</p:attrName>
                                        </p:attrNameLst>
                                      </p:cBhvr>
                                      <p:to>
                                        <p:strVal val="visible"/>
                                      </p:to>
                                    </p:set>
                                    <p:animEffect transition="in" filter="fade">
                                      <p:cBhvr>
                                        <p:cTn id="176" dur="300"/>
                                        <p:tgtEl>
                                          <p:spTgt spid="54"/>
                                        </p:tgtEl>
                                      </p:cBhvr>
                                    </p:animEffect>
                                  </p:childTnLst>
                                </p:cTn>
                              </p:par>
                              <p:par>
                                <p:cTn id="177" presetID="10" presetClass="entr" presetSubtype="0" fill="hold" nodeType="withEffect" grpId="0">
                                  <p:stCondLst>
                                    <p:cond delay="300"/>
                                  </p:stCondLst>
                                  <p:childTnLst>
                                    <p:set>
                                      <p:cBhvr>
                                        <p:cTn id="178" dur="1" fill="hold">
                                          <p:stCondLst>
                                            <p:cond delay="0"/>
                                          </p:stCondLst>
                                        </p:cTn>
                                        <p:tgtEl>
                                          <p:spTgt spid="55"/>
                                        </p:tgtEl>
                                        <p:attrNameLst>
                                          <p:attrName>style.visibility</p:attrName>
                                        </p:attrNameLst>
                                      </p:cBhvr>
                                      <p:to>
                                        <p:strVal val="visible"/>
                                      </p:to>
                                    </p:set>
                                    <p:animEffect transition="in" filter="fade">
                                      <p:cBhvr>
                                        <p:cTn id="179" dur="300"/>
                                        <p:tgtEl>
                                          <p:spTgt spid="55"/>
                                        </p:tgtEl>
                                      </p:cBhvr>
                                    </p:animEffect>
                                  </p:childTnLst>
                                </p:cTn>
                              </p:par>
                              <p:par>
                                <p:cTn id="180" presetID="10" presetClass="entr" presetSubtype="0" fill="hold" nodeType="withEffect" grpId="0">
                                  <p:stCondLst>
                                    <p:cond delay="300"/>
                                  </p:stCondLst>
                                  <p:childTnLst>
                                    <p:set>
                                      <p:cBhvr>
                                        <p:cTn id="181" dur="1" fill="hold">
                                          <p:stCondLst>
                                            <p:cond delay="0"/>
                                          </p:stCondLst>
                                        </p:cTn>
                                        <p:tgtEl>
                                          <p:spTgt spid="56"/>
                                        </p:tgtEl>
                                        <p:attrNameLst>
                                          <p:attrName>style.visibility</p:attrName>
                                        </p:attrNameLst>
                                      </p:cBhvr>
                                      <p:to>
                                        <p:strVal val="visible"/>
                                      </p:to>
                                    </p:set>
                                    <p:animEffect transition="in" filter="fade">
                                      <p:cBhvr>
                                        <p:cTn id="182" dur="300"/>
                                        <p:tgtEl>
                                          <p:spTgt spid="56"/>
                                        </p:tgtEl>
                                      </p:cBhvr>
                                    </p:animEffect>
                                  </p:childTnLst>
                                </p:cTn>
                              </p:par>
                              <p:par>
                                <p:cTn id="183" presetID="10" presetClass="entr" presetSubtype="0" fill="hold" nodeType="withEffect" grpId="0">
                                  <p:stCondLst>
                                    <p:cond delay="300"/>
                                  </p:stCondLst>
                                  <p:childTnLst>
                                    <p:set>
                                      <p:cBhvr>
                                        <p:cTn id="184" dur="1" fill="hold">
                                          <p:stCondLst>
                                            <p:cond delay="0"/>
                                          </p:stCondLst>
                                        </p:cTn>
                                        <p:tgtEl>
                                          <p:spTgt spid="50"/>
                                        </p:tgtEl>
                                        <p:attrNameLst>
                                          <p:attrName>style.visibility</p:attrName>
                                        </p:attrNameLst>
                                      </p:cBhvr>
                                      <p:to>
                                        <p:strVal val="visible"/>
                                      </p:to>
                                    </p:set>
                                    <p:animEffect transition="in" filter="fade">
                                      <p:cBhvr>
                                        <p:cTn id="185" dur="500"/>
                                        <p:tgtEl>
                                          <p:spTgt spid="50"/>
                                        </p:tgtEl>
                                      </p:cBhvr>
                                    </p:animEffect>
                                  </p:childTnLst>
                                </p:cTn>
                              </p:par>
                              <p:par>
                                <p:cTn id="186" presetID="10" presetClass="entr" presetSubtype="0" fill="hold" nodeType="withEffect" grpId="0">
                                  <p:stCondLst>
                                    <p:cond delay="300"/>
                                  </p:stCondLst>
                                  <p:childTnLst>
                                    <p:set>
                                      <p:cBhvr>
                                        <p:cTn id="187" dur="1" fill="hold">
                                          <p:stCondLst>
                                            <p:cond delay="0"/>
                                          </p:stCondLst>
                                        </p:cTn>
                                        <p:tgtEl>
                                          <p:spTgt spid="51"/>
                                        </p:tgtEl>
                                        <p:attrNameLst>
                                          <p:attrName>style.visibility</p:attrName>
                                        </p:attrNameLst>
                                      </p:cBhvr>
                                      <p:to>
                                        <p:strVal val="visible"/>
                                      </p:to>
                                    </p:set>
                                    <p:animEffect transition="in" filter="fade">
                                      <p:cBhvr>
                                        <p:cTn id="188" dur="500"/>
                                        <p:tgtEl>
                                          <p:spTgt spid="51"/>
                                        </p:tgtEl>
                                      </p:cBhvr>
                                    </p:animEffect>
                                  </p:childTnLst>
                                </p:cTn>
                              </p:par>
                              <p:par>
                                <p:cTn id="189" presetID="10" presetClass="entr" presetSubtype="0" fill="hold" nodeType="withEffect" grpId="0">
                                  <p:stCondLst>
                                    <p:cond delay="300"/>
                                  </p:stCondLst>
                                  <p:childTnLst>
                                    <p:set>
                                      <p:cBhvr>
                                        <p:cTn id="190" dur="1" fill="hold">
                                          <p:stCondLst>
                                            <p:cond delay="0"/>
                                          </p:stCondLst>
                                        </p:cTn>
                                        <p:tgtEl>
                                          <p:spTgt spid="52"/>
                                        </p:tgtEl>
                                        <p:attrNameLst>
                                          <p:attrName>style.visibility</p:attrName>
                                        </p:attrNameLst>
                                      </p:cBhvr>
                                      <p:to>
                                        <p:strVal val="visible"/>
                                      </p:to>
                                    </p:set>
                                    <p:animEffect transition="in" filter="fade">
                                      <p:cBhvr>
                                        <p:cTn id="191" dur="500"/>
                                        <p:tgtEl>
                                          <p:spTgt spid="52"/>
                                        </p:tgtEl>
                                      </p:cBhvr>
                                    </p:animEffect>
                                  </p:childTnLst>
                                </p:cTn>
                              </p:par>
                              <p:par>
                                <p:cTn id="192" presetID="10" presetClass="entr" presetSubtype="0" fill="hold" nodeType="withEffect" grpId="0">
                                  <p:stCondLst>
                                    <p:cond delay="2600"/>
                                  </p:stCondLst>
                                  <p:childTnLst>
                                    <p:set>
                                      <p:cBhvr>
                                        <p:cTn id="193" dur="1" fill="hold">
                                          <p:stCondLst>
                                            <p:cond delay="0"/>
                                          </p:stCondLst>
                                        </p:cTn>
                                        <p:tgtEl>
                                          <p:spTgt spid="39"/>
                                        </p:tgtEl>
                                        <p:attrNameLst>
                                          <p:attrName>style.visibility</p:attrName>
                                        </p:attrNameLst>
                                      </p:cBhvr>
                                      <p:to>
                                        <p:strVal val="visible"/>
                                      </p:to>
                                    </p:set>
                                    <p:animEffect transition="in" filter="fade">
                                      <p:cBhvr>
                                        <p:cTn id="194" dur="400"/>
                                        <p:tgtEl>
                                          <p:spTgt spid="39"/>
                                        </p:tgtEl>
                                      </p:cBhvr>
                                    </p:animEffect>
                                  </p:childTnLst>
                                </p:cTn>
                              </p:par>
                              <p:par>
                                <p:cTn id="195" presetID="42" presetClass="entr" presetSubtype="0" fill="hold" nodeType="withEffect" grpId="0">
                                  <p:stCondLst>
                                    <p:cond delay="2600"/>
                                  </p:stCondLst>
                                  <p:childTnLst>
                                    <p:set>
                                      <p:cBhvr>
                                        <p:cTn id="196" dur="1" fill="hold">
                                          <p:stCondLst>
                                            <p:cond delay="0"/>
                                          </p:stCondLst>
                                        </p:cTn>
                                        <p:tgtEl>
                                          <p:spTgt spid="40"/>
                                        </p:tgtEl>
                                        <p:attrNameLst>
                                          <p:attrName>style.visibility</p:attrName>
                                        </p:attrNameLst>
                                      </p:cBhvr>
                                      <p:to>
                                        <p:strVal val="visible"/>
                                      </p:to>
                                    </p:set>
                                    <p:animEffect transition="in" filter="fade">
                                      <p:cBhvr>
                                        <p:cTn id="197" dur="500"/>
                                        <p:tgtEl>
                                          <p:spTgt spid="40"/>
                                        </p:tgtEl>
                                      </p:cBhvr>
                                    </p:animEffect>
                                    <p:anim calcmode="lin" valueType="num">
                                      <p:cBhvr>
                                        <p:cTn id="198" dur="500" fill="hold"/>
                                        <p:tgtEl>
                                          <p:spTgt spid="40"/>
                                        </p:tgtEl>
                                        <p:attrNameLst>
                                          <p:attrName>ppt_x</p:attrName>
                                        </p:attrNameLst>
                                      </p:cBhvr>
                                      <p:tavLst>
                                        <p:tav tm="0">
                                          <p:val>
                                            <p:strVal val="#ppt_x"/>
                                          </p:val>
                                        </p:tav>
                                        <p:tav tm="100000">
                                          <p:val>
                                            <p:strVal val="#ppt_x"/>
                                          </p:val>
                                        </p:tav>
                                      </p:tavLst>
                                    </p:anim>
                                    <p:anim calcmode="lin" valueType="num">
                                      <p:cBhvr>
                                        <p:cTn id="199" dur="500" fill="hold" decel="100000"/>
                                        <p:tgtEl>
                                          <p:spTgt spid="40"/>
                                        </p:tgtEl>
                                        <p:attrNameLst>
                                          <p:attrName>ppt_y</p:attrName>
                                        </p:attrNameLst>
                                      </p:cBhvr>
                                      <p:tavLst>
                                        <p:tav tm="0">
                                          <p:val>
                                            <p:strVal val="#ppt_y+0.05"/>
                                          </p:val>
                                        </p:tav>
                                        <p:tav tm="100000">
                                          <p:val>
                                            <p:strVal val="#ppt_y"/>
                                          </p:val>
                                        </p:tav>
                                      </p:tavLst>
                                    </p:anim>
                                  </p:childTnLst>
                                </p:cTn>
                              </p:par>
                              <p:par>
                                <p:cTn id="200" presetID="10" presetClass="entr" presetSubtype="0" fill="hold" nodeType="withEffect" grpId="0">
                                  <p:stCondLst>
                                    <p:cond delay="2800"/>
                                  </p:stCondLst>
                                  <p:childTnLst>
                                    <p:set>
                                      <p:cBhvr>
                                        <p:cTn id="201" dur="1" fill="hold">
                                          <p:stCondLst>
                                            <p:cond delay="0"/>
                                          </p:stCondLst>
                                        </p:cTn>
                                        <p:tgtEl>
                                          <p:spTgt spid="41"/>
                                        </p:tgtEl>
                                        <p:attrNameLst>
                                          <p:attrName>style.visibility</p:attrName>
                                        </p:attrNameLst>
                                      </p:cBhvr>
                                      <p:to>
                                        <p:strVal val="visible"/>
                                      </p:to>
                                    </p:set>
                                    <p:animEffect transition="in" filter="fade">
                                      <p:cBhvr>
                                        <p:cTn id="202" dur="400"/>
                                        <p:tgtEl>
                                          <p:spTgt spid="41"/>
                                        </p:tgtEl>
                                      </p:cBhvr>
                                    </p:animEffect>
                                  </p:childTnLst>
                                </p:cTn>
                              </p:par>
                              <p:par>
                                <p:cTn id="203" presetID="10" presetClass="entr" presetSubtype="0" fill="hold" nodeType="withEffect" grpId="0">
                                  <p:stCondLst>
                                    <p:cond delay="2900"/>
                                  </p:stCondLst>
                                  <p:childTnLst>
                                    <p:set>
                                      <p:cBhvr>
                                        <p:cTn id="204" dur="1" fill="hold">
                                          <p:stCondLst>
                                            <p:cond delay="0"/>
                                          </p:stCondLst>
                                        </p:cTn>
                                        <p:tgtEl>
                                          <p:spTgt spid="31"/>
                                        </p:tgtEl>
                                        <p:attrNameLst>
                                          <p:attrName>style.visibility</p:attrName>
                                        </p:attrNameLst>
                                      </p:cBhvr>
                                      <p:to>
                                        <p:strVal val="visible"/>
                                      </p:to>
                                    </p:set>
                                    <p:animEffect transition="in" filter="fade">
                                      <p:cBhvr>
                                        <p:cTn id="205" dur="500"/>
                                        <p:tgtEl>
                                          <p:spTgt spid="31"/>
                                        </p:tgtEl>
                                      </p:cBhvr>
                                    </p:animEffect>
                                  </p:childTnLst>
                                </p:cTn>
                              </p:par>
                              <p:par>
                                <p:cTn id="206" presetID="10" presetClass="entr" presetSubtype="0" fill="hold" nodeType="withEffect" grpId="0">
                                  <p:stCondLst>
                                    <p:cond delay="2900"/>
                                  </p:stCondLst>
                                  <p:childTnLst>
                                    <p:set>
                                      <p:cBhvr>
                                        <p:cTn id="207" dur="1" fill="hold">
                                          <p:stCondLst>
                                            <p:cond delay="0"/>
                                          </p:stCondLst>
                                        </p:cTn>
                                        <p:tgtEl>
                                          <p:spTgt spid="32"/>
                                        </p:tgtEl>
                                        <p:attrNameLst>
                                          <p:attrName>style.visibility</p:attrName>
                                        </p:attrNameLst>
                                      </p:cBhvr>
                                      <p:to>
                                        <p:strVal val="visible"/>
                                      </p:to>
                                    </p:set>
                                    <p:animEffect transition="in" filter="fade">
                                      <p:cBhvr>
                                        <p:cTn id="208" dur="500"/>
                                        <p:tgtEl>
                                          <p:spTgt spid="32"/>
                                        </p:tgtEl>
                                      </p:cBhvr>
                                    </p:animEffect>
                                  </p:childTnLst>
                                </p:cTn>
                              </p:par>
                              <p:par>
                                <p:cTn id="209" presetID="10" presetClass="entr" presetSubtype="0" fill="hold" nodeType="withEffect" grpId="0">
                                  <p:stCondLst>
                                    <p:cond delay="310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300"/>
                                        <p:tgtEl>
                                          <p:spTgt spid="34"/>
                                        </p:tgtEl>
                                      </p:cBhvr>
                                    </p:animEffect>
                                  </p:childTnLst>
                                </p:cTn>
                              </p:par>
                              <p:par>
                                <p:cTn id="212" presetID="42" presetClass="entr" presetSubtype="0" fill="hold" nodeType="withEffect" grpId="0">
                                  <p:stCondLst>
                                    <p:cond delay="5600"/>
                                  </p:stCondLst>
                                  <p:childTnLst>
                                    <p:set>
                                      <p:cBhvr>
                                        <p:cTn id="213" dur="1" fill="hold">
                                          <p:stCondLst>
                                            <p:cond delay="0"/>
                                          </p:stCondLst>
                                        </p:cTn>
                                        <p:tgtEl>
                                          <p:spTgt spid="42"/>
                                        </p:tgtEl>
                                        <p:attrNameLst>
                                          <p:attrName>style.visibility</p:attrName>
                                        </p:attrNameLst>
                                      </p:cBhvr>
                                      <p:to>
                                        <p:strVal val="visible"/>
                                      </p:to>
                                    </p:set>
                                    <p:animEffect transition="in" filter="fade">
                                      <p:cBhvr>
                                        <p:cTn id="214" dur="500"/>
                                        <p:tgtEl>
                                          <p:spTgt spid="42"/>
                                        </p:tgtEl>
                                      </p:cBhvr>
                                    </p:animEffect>
                                    <p:anim calcmode="lin" valueType="num">
                                      <p:cBhvr>
                                        <p:cTn id="215" dur="500" fill="hold"/>
                                        <p:tgtEl>
                                          <p:spTgt spid="42"/>
                                        </p:tgtEl>
                                        <p:attrNameLst>
                                          <p:attrName>ppt_x</p:attrName>
                                        </p:attrNameLst>
                                      </p:cBhvr>
                                      <p:tavLst>
                                        <p:tav tm="0">
                                          <p:val>
                                            <p:strVal val="#ppt_x"/>
                                          </p:val>
                                        </p:tav>
                                        <p:tav tm="100000">
                                          <p:val>
                                            <p:strVal val="#ppt_x"/>
                                          </p:val>
                                        </p:tav>
                                      </p:tavLst>
                                    </p:anim>
                                    <p:anim calcmode="lin" valueType="num">
                                      <p:cBhvr>
                                        <p:cTn id="216" dur="500" fill="hold" decel="100000"/>
                                        <p:tgtEl>
                                          <p:spTgt spid="42"/>
                                        </p:tgtEl>
                                        <p:attrNameLst>
                                          <p:attrName>ppt_y</p:attrName>
                                        </p:attrNameLst>
                                      </p:cBhvr>
                                      <p:tavLst>
                                        <p:tav tm="0">
                                          <p:val>
                                            <p:strVal val="#ppt_y+0.05"/>
                                          </p:val>
                                        </p:tav>
                                        <p:tav tm="100000">
                                          <p:val>
                                            <p:strVal val="#ppt_y"/>
                                          </p:val>
                                        </p:tav>
                                      </p:tavLst>
                                    </p:anim>
                                  </p:childTnLst>
                                </p:cTn>
                              </p:par>
                              <p:par>
                                <p:cTn id="217" presetID="10" presetClass="entr" presetSubtype="0" fill="hold" nodeType="withEffect" grpId="0">
                                  <p:stCondLst>
                                    <p:cond delay="5800"/>
                                  </p:stCondLst>
                                  <p:childTnLst>
                                    <p:set>
                                      <p:cBhvr>
                                        <p:cTn id="218" dur="1" fill="hold">
                                          <p:stCondLst>
                                            <p:cond delay="0"/>
                                          </p:stCondLst>
                                        </p:cTn>
                                        <p:tgtEl>
                                          <p:spTgt spid="43"/>
                                        </p:tgtEl>
                                        <p:attrNameLst>
                                          <p:attrName>style.visibility</p:attrName>
                                        </p:attrNameLst>
                                      </p:cBhvr>
                                      <p:to>
                                        <p:strVal val="visible"/>
                                      </p:to>
                                    </p:set>
                                    <p:animEffect transition="in" filter="fade">
                                      <p:cBhvr>
                                        <p:cTn id="219" dur="400"/>
                                        <p:tgtEl>
                                          <p:spTgt spid="43"/>
                                        </p:tgtEl>
                                      </p:cBhvr>
                                    </p:animEffect>
                                  </p:childTnLst>
                                </p:cTn>
                              </p:par>
                              <p:par>
                                <p:cTn id="220" presetID="10" presetClass="entr" presetSubtype="0" fill="hold" nodeType="withEffect" grpId="0">
                                  <p:stCondLst>
                                    <p:cond delay="5900"/>
                                  </p:stCondLst>
                                  <p:childTnLst>
                                    <p:set>
                                      <p:cBhvr>
                                        <p:cTn id="221" dur="1" fill="hold">
                                          <p:stCondLst>
                                            <p:cond delay="0"/>
                                          </p:stCondLst>
                                        </p:cTn>
                                        <p:tgtEl>
                                          <p:spTgt spid="35"/>
                                        </p:tgtEl>
                                        <p:attrNameLst>
                                          <p:attrName>style.visibility</p:attrName>
                                        </p:attrNameLst>
                                      </p:cBhvr>
                                      <p:to>
                                        <p:strVal val="visible"/>
                                      </p:to>
                                    </p:set>
                                    <p:animEffect transition="in" filter="fade">
                                      <p:cBhvr>
                                        <p:cTn id="222" dur="400"/>
                                        <p:tgtEl>
                                          <p:spTgt spid="35"/>
                                        </p:tgtEl>
                                      </p:cBhvr>
                                    </p:animEffect>
                                  </p:childTnLst>
                                </p:cTn>
                              </p:par>
                              <p:par>
                                <p:cTn id="223" presetID="10" presetClass="entr" presetSubtype="0" fill="hold" nodeType="withEffect" grpId="0">
                                  <p:stCondLst>
                                    <p:cond delay="6100"/>
                                  </p:stCondLst>
                                  <p:childTnLst>
                                    <p:set>
                                      <p:cBhvr>
                                        <p:cTn id="224" dur="1" fill="hold">
                                          <p:stCondLst>
                                            <p:cond delay="0"/>
                                          </p:stCondLst>
                                        </p:cTn>
                                        <p:tgtEl>
                                          <p:spTgt spid="44"/>
                                        </p:tgtEl>
                                        <p:attrNameLst>
                                          <p:attrName>style.visibility</p:attrName>
                                        </p:attrNameLst>
                                      </p:cBhvr>
                                      <p:to>
                                        <p:strVal val="visible"/>
                                      </p:to>
                                    </p:set>
                                    <p:animEffect transition="in" filter="fade">
                                      <p:cBhvr>
                                        <p:cTn id="225" dur="300"/>
                                        <p:tgtEl>
                                          <p:spTgt spid="44"/>
                                        </p:tgtEl>
                                      </p:cBhvr>
                                    </p:animEffect>
                                  </p:childTnLst>
                                </p:cTn>
                              </p:par>
                              <p:par>
                                <p:cTn id="226" presetID="10" presetClass="entr" presetSubtype="0" fill="hold" nodeType="withEffect" grpId="0">
                                  <p:stCondLst>
                                    <p:cond delay="6100"/>
                                  </p:stCondLst>
                                  <p:childTnLst>
                                    <p:set>
                                      <p:cBhvr>
                                        <p:cTn id="227" dur="1" fill="hold">
                                          <p:stCondLst>
                                            <p:cond delay="0"/>
                                          </p:stCondLst>
                                        </p:cTn>
                                        <p:tgtEl>
                                          <p:spTgt spid="45"/>
                                        </p:tgtEl>
                                        <p:attrNameLst>
                                          <p:attrName>style.visibility</p:attrName>
                                        </p:attrNameLst>
                                      </p:cBhvr>
                                      <p:to>
                                        <p:strVal val="visible"/>
                                      </p:to>
                                    </p:set>
                                    <p:animEffect transition="in" filter="fade">
                                      <p:cBhvr>
                                        <p:cTn id="228" dur="300"/>
                                        <p:tgtEl>
                                          <p:spTgt spid="45"/>
                                        </p:tgtEl>
                                      </p:cBhvr>
                                    </p:animEffect>
                                  </p:childTnLst>
                                </p:cTn>
                              </p:par>
                              <p:par>
                                <p:cTn id="229" presetID="10" presetClass="entr" presetSubtype="0" fill="hold" nodeType="withEffect" grpId="0">
                                  <p:stCondLst>
                                    <p:cond delay="6100"/>
                                  </p:stCondLst>
                                  <p:childTnLst>
                                    <p:set>
                                      <p:cBhvr>
                                        <p:cTn id="230" dur="1" fill="hold">
                                          <p:stCondLst>
                                            <p:cond delay="0"/>
                                          </p:stCondLst>
                                        </p:cTn>
                                        <p:tgtEl>
                                          <p:spTgt spid="46"/>
                                        </p:tgtEl>
                                        <p:attrNameLst>
                                          <p:attrName>style.visibility</p:attrName>
                                        </p:attrNameLst>
                                      </p:cBhvr>
                                      <p:to>
                                        <p:strVal val="visible"/>
                                      </p:to>
                                    </p:set>
                                    <p:animEffect transition="in" filter="fade">
                                      <p:cBhvr>
                                        <p:cTn id="231" dur="300"/>
                                        <p:tgtEl>
                                          <p:spTgt spid="46"/>
                                        </p:tgtEl>
                                      </p:cBhvr>
                                    </p:animEffect>
                                  </p:childTnLst>
                                </p:cTn>
                              </p:par>
                              <p:par>
                                <p:cTn id="232" presetID="10" presetClass="entr" presetSubtype="0" fill="hold" nodeType="withEffect" grpId="0">
                                  <p:stCondLst>
                                    <p:cond delay="6100"/>
                                  </p:stCondLst>
                                  <p:childTnLst>
                                    <p:set>
                                      <p:cBhvr>
                                        <p:cTn id="233" dur="1" fill="hold">
                                          <p:stCondLst>
                                            <p:cond delay="0"/>
                                          </p:stCondLst>
                                        </p:cTn>
                                        <p:tgtEl>
                                          <p:spTgt spid="47"/>
                                        </p:tgtEl>
                                        <p:attrNameLst>
                                          <p:attrName>style.visibility</p:attrName>
                                        </p:attrNameLst>
                                      </p:cBhvr>
                                      <p:to>
                                        <p:strVal val="visible"/>
                                      </p:to>
                                    </p:set>
                                    <p:animEffect transition="in" filter="fade">
                                      <p:cBhvr>
                                        <p:cTn id="234" dur="300"/>
                                        <p:tgtEl>
                                          <p:spTgt spid="47"/>
                                        </p:tgtEl>
                                      </p:cBhvr>
                                    </p:animEffect>
                                  </p:childTnLst>
                                </p:cTn>
                              </p:par>
                              <p:par>
                                <p:cTn id="235" presetID="42" presetClass="entr" presetSubtype="0" fill="hold" nodeType="withEffect" grpId="0">
                                  <p:stCondLst>
                                    <p:cond delay="9200"/>
                                  </p:stCondLst>
                                  <p:childTnLst>
                                    <p:set>
                                      <p:cBhvr>
                                        <p:cTn id="236" dur="1" fill="hold">
                                          <p:stCondLst>
                                            <p:cond delay="0"/>
                                          </p:stCondLst>
                                        </p:cTn>
                                        <p:tgtEl>
                                          <p:spTgt spid="48"/>
                                        </p:tgtEl>
                                        <p:attrNameLst>
                                          <p:attrName>style.visibility</p:attrName>
                                        </p:attrNameLst>
                                      </p:cBhvr>
                                      <p:to>
                                        <p:strVal val="visible"/>
                                      </p:to>
                                    </p:set>
                                    <p:animEffect transition="in" filter="fade">
                                      <p:cBhvr>
                                        <p:cTn id="237" dur="500"/>
                                        <p:tgtEl>
                                          <p:spTgt spid="48"/>
                                        </p:tgtEl>
                                      </p:cBhvr>
                                    </p:animEffect>
                                    <p:anim calcmode="lin" valueType="num">
                                      <p:cBhvr>
                                        <p:cTn id="238" dur="500" fill="hold"/>
                                        <p:tgtEl>
                                          <p:spTgt spid="48"/>
                                        </p:tgtEl>
                                        <p:attrNameLst>
                                          <p:attrName>ppt_x</p:attrName>
                                        </p:attrNameLst>
                                      </p:cBhvr>
                                      <p:tavLst>
                                        <p:tav tm="0">
                                          <p:val>
                                            <p:strVal val="#ppt_x"/>
                                          </p:val>
                                        </p:tav>
                                        <p:tav tm="100000">
                                          <p:val>
                                            <p:strVal val="#ppt_x"/>
                                          </p:val>
                                        </p:tav>
                                      </p:tavLst>
                                    </p:anim>
                                    <p:anim calcmode="lin" valueType="num">
                                      <p:cBhvr>
                                        <p:cTn id="239" dur="500" fill="hold" decel="100000"/>
                                        <p:tgtEl>
                                          <p:spTgt spid="48"/>
                                        </p:tgtEl>
                                        <p:attrNameLst>
                                          <p:attrName>ppt_y</p:attrName>
                                        </p:attrNameLst>
                                      </p:cBhvr>
                                      <p:tavLst>
                                        <p:tav tm="0">
                                          <p:val>
                                            <p:strVal val="#ppt_y+0.05"/>
                                          </p:val>
                                        </p:tav>
                                        <p:tav tm="100000">
                                          <p:val>
                                            <p:strVal val="#ppt_y"/>
                                          </p:val>
                                        </p:tav>
                                      </p:tavLst>
                                    </p:anim>
                                  </p:childTnLst>
                                </p:cTn>
                              </p:par>
                              <p:par>
                                <p:cTn id="240" presetID="10" presetClass="entr" presetSubtype="0" fill="hold" nodeType="withEffect" grpId="0">
                                  <p:stCondLst>
                                    <p:cond delay="9400"/>
                                  </p:stCondLst>
                                  <p:childTnLst>
                                    <p:set>
                                      <p:cBhvr>
                                        <p:cTn id="241" dur="1" fill="hold">
                                          <p:stCondLst>
                                            <p:cond delay="0"/>
                                          </p:stCondLst>
                                        </p:cTn>
                                        <p:tgtEl>
                                          <p:spTgt spid="49"/>
                                        </p:tgtEl>
                                        <p:attrNameLst>
                                          <p:attrName>style.visibility</p:attrName>
                                        </p:attrNameLst>
                                      </p:cBhvr>
                                      <p:to>
                                        <p:strVal val="visible"/>
                                      </p:to>
                                    </p:set>
                                    <p:animEffect transition="in" filter="fade">
                                      <p:cBhvr>
                                        <p:cTn id="242" dur="400"/>
                                        <p:tgtEl>
                                          <p:spTgt spid="49"/>
                                        </p:tgtEl>
                                      </p:cBhvr>
                                    </p:animEffect>
                                  </p:childTnLst>
                                </p:cTn>
                              </p:par>
                              <p:par>
                                <p:cTn id="243" presetID="53" presetClass="entr" presetSubtype="16" fill="hold" nodeType="withEffect" grpId="0">
                                  <p:stCondLst>
                                    <p:cond delay="9500"/>
                                  </p:stCondLst>
                                  <p:childTnLst>
                                    <p:set>
                                      <p:cBhvr>
                                        <p:cTn id="244" dur="1" fill="hold">
                                          <p:stCondLst>
                                            <p:cond delay="0"/>
                                          </p:stCondLst>
                                        </p:cTn>
                                        <p:tgtEl>
                                          <p:spTgt spid="36"/>
                                        </p:tgtEl>
                                        <p:attrNameLst>
                                          <p:attrName>style.visibility</p:attrName>
                                        </p:attrNameLst>
                                      </p:cBhvr>
                                      <p:to>
                                        <p:strVal val="visible"/>
                                      </p:to>
                                    </p:set>
                                    <p:anim calcmode="lin" valueType="num">
                                      <p:cBhvr>
                                        <p:cTn id="245" dur="400" fill="hold" decel="100000"/>
                                        <p:tgtEl>
                                          <p:spTgt spid="36"/>
                                        </p:tgtEl>
                                        <p:attrNameLst>
                                          <p:attrName>ppt_w</p:attrName>
                                        </p:attrNameLst>
                                      </p:cBhvr>
                                      <p:tavLst>
                                        <p:tav tm="0">
                                          <p:val>
                                            <p:strVal val="#ppt_w*0.70"/>
                                          </p:val>
                                        </p:tav>
                                        <p:tav tm="100000">
                                          <p:val>
                                            <p:strVal val="#ppt_w"/>
                                          </p:val>
                                        </p:tav>
                                      </p:tavLst>
                                    </p:anim>
                                    <p:anim calcmode="lin" valueType="num">
                                      <p:cBhvr>
                                        <p:cTn id="246" dur="400" fill="hold" decel="100000"/>
                                        <p:tgtEl>
                                          <p:spTgt spid="36"/>
                                        </p:tgtEl>
                                        <p:attrNameLst>
                                          <p:attrName>ppt_h</p:attrName>
                                        </p:attrNameLst>
                                      </p:cBhvr>
                                      <p:tavLst>
                                        <p:tav tm="0">
                                          <p:val>
                                            <p:strVal val="#ppt_h*0.70"/>
                                          </p:val>
                                        </p:tav>
                                        <p:tav tm="100000">
                                          <p:val>
                                            <p:strVal val="#ppt_h"/>
                                          </p:val>
                                        </p:tav>
                                      </p:tavLst>
                                    </p:anim>
                                    <p:animEffect transition="in" filter="fade">
                                      <p:cBhvr>
                                        <p:cTn id="247" dur="400"/>
                                        <p:tgtEl>
                                          <p:spTgt spid="36"/>
                                        </p:tgtEl>
                                      </p:cBhvr>
                                    </p:animEffect>
                                  </p:childTnLst>
                                </p:cTn>
                              </p:par>
                              <p:par>
                                <p:cTn id="248" presetID="10" presetClass="entr" presetSubtype="0" fill="hold" nodeType="withEffect" grpId="0">
                                  <p:stCondLst>
                                    <p:cond delay="9700"/>
                                  </p:stCondLst>
                                  <p:childTnLst>
                                    <p:set>
                                      <p:cBhvr>
                                        <p:cTn id="249" dur="1" fill="hold">
                                          <p:stCondLst>
                                            <p:cond delay="0"/>
                                          </p:stCondLst>
                                        </p:cTn>
                                        <p:tgtEl>
                                          <p:spTgt spid="37"/>
                                        </p:tgtEl>
                                        <p:attrNameLst>
                                          <p:attrName>style.visibility</p:attrName>
                                        </p:attrNameLst>
                                      </p:cBhvr>
                                      <p:to>
                                        <p:strVal val="visible"/>
                                      </p:to>
                                    </p:set>
                                    <p:animEffect transition="in" filter="fade">
                                      <p:cBhvr>
                                        <p:cTn id="250" dur="300"/>
                                        <p:tgtEl>
                                          <p:spTgt spid="37"/>
                                        </p:tgtEl>
                                      </p:cBhvr>
                                    </p:animEffect>
                                  </p:childTnLst>
                                </p:cTn>
                              </p:par>
                              <p:par>
                                <p:cTn id="251" presetID="42" presetClass="entr" presetSubtype="0" fill="hold" nodeType="withEffect" grpId="0">
                                  <p:stCondLst>
                                    <p:cond delay="10200"/>
                                  </p:stCondLst>
                                  <p:childTnLst>
                                    <p:set>
                                      <p:cBhvr>
                                        <p:cTn id="252" dur="1" fill="hold">
                                          <p:stCondLst>
                                            <p:cond delay="0"/>
                                          </p:stCondLst>
                                        </p:cTn>
                                        <p:tgtEl>
                                          <p:spTgt spid="53"/>
                                        </p:tgtEl>
                                        <p:attrNameLst>
                                          <p:attrName>style.visibility</p:attrName>
                                        </p:attrNameLst>
                                      </p:cBhvr>
                                      <p:to>
                                        <p:strVal val="visible"/>
                                      </p:to>
                                    </p:set>
                                    <p:animEffect transition="in" filter="fade">
                                      <p:cBhvr>
                                        <p:cTn id="253" dur="600"/>
                                        <p:tgtEl>
                                          <p:spTgt spid="53"/>
                                        </p:tgtEl>
                                      </p:cBhvr>
                                    </p:animEffect>
                                    <p:anim calcmode="lin" valueType="num">
                                      <p:cBhvr>
                                        <p:cTn id="254" dur="600" fill="hold"/>
                                        <p:tgtEl>
                                          <p:spTgt spid="53"/>
                                        </p:tgtEl>
                                        <p:attrNameLst>
                                          <p:attrName>ppt_x</p:attrName>
                                        </p:attrNameLst>
                                      </p:cBhvr>
                                      <p:tavLst>
                                        <p:tav tm="0">
                                          <p:val>
                                            <p:strVal val="#ppt_x"/>
                                          </p:val>
                                        </p:tav>
                                        <p:tav tm="100000">
                                          <p:val>
                                            <p:strVal val="#ppt_x"/>
                                          </p:val>
                                        </p:tav>
                                      </p:tavLst>
                                    </p:anim>
                                    <p:anim calcmode="lin" valueType="num">
                                      <p:cBhvr>
                                        <p:cTn id="255" dur="600" fill="hold" decel="100000"/>
                                        <p:tgtEl>
                                          <p:spTgt spid="53"/>
                                        </p:tgtEl>
                                        <p:attrNameLst>
                                          <p:attrName>ppt_y</p:attrName>
                                        </p:attrNameLst>
                                      </p:cBhvr>
                                      <p:tavLst>
                                        <p:tav tm="0">
                                          <p:val>
                                            <p:strVal val="#ppt_y+0.05"/>
                                          </p:val>
                                        </p:tav>
                                        <p:tav tm="100000">
                                          <p:val>
                                            <p:strVal val="#ppt_y"/>
                                          </p:val>
                                        </p:tav>
                                      </p:tavLst>
                                    </p:anim>
                                  </p:childTnLst>
                                </p:cTn>
                              </p:par>
                            </p:childTnLst>
                          </p:cTn>
                        </p:par>
                      </p:childTnLst>
                    </p:cTn>
                  </p:par>
                  <p:par>
                    <p:cTn id="256" fill="hold">
                      <p:stCondLst>
                        <p:cond delay="indefinite"/>
                      </p:stCondLst>
                      <p:childTnLst>
                        <p:par>
                          <p:cTn id="257" fill="hold">
                            <p:stCondLst>
                              <p:cond delay="0"/>
                            </p:stCondLst>
                            <p:childTnLst>
                              <p:par>
                                <p:cTn id="258" presetID="10" presetClass="exit" presetSubtype="0" fill="hold" nodeType="clickEffect" grpId="1">
                                  <p:stCondLst>
                                    <p:cond delay="0"/>
                                  </p:stCondLst>
                                  <p:childTnLst>
                                    <p:animEffect transition="out" filter="fade">
                                      <p:cBhvr>
                                        <p:cTn id="259" dur="300"/>
                                        <p:tgtEl>
                                          <p:spTgt spid="54"/>
                                        </p:tgtEl>
                                      </p:cBhvr>
                                    </p:animEffect>
                                    <p:set>
                                      <p:cBhvr>
                                        <p:cTn id="260" dur="1" fill="hold">
                                          <p:stCondLst>
                                            <p:cond delay="299"/>
                                          </p:stCondLst>
                                        </p:cTn>
                                        <p:tgtEl>
                                          <p:spTgt spid="54"/>
                                        </p:tgtEl>
                                        <p:attrNameLst>
                                          <p:attrName>style.visibility</p:attrName>
                                        </p:attrNameLst>
                                      </p:cBhvr>
                                      <p:to>
                                        <p:strVal val="hidden"/>
                                      </p:to>
                                    </p:set>
                                  </p:childTnLst>
                                </p:cTn>
                              </p:par>
                              <p:par>
                                <p:cTn id="261" presetID="10" presetClass="exit" presetSubtype="0" fill="hold" nodeType="withEffect" grpId="1">
                                  <p:stCondLst>
                                    <p:cond delay="0"/>
                                  </p:stCondLst>
                                  <p:childTnLst>
                                    <p:animEffect transition="out" filter="fade">
                                      <p:cBhvr>
                                        <p:cTn id="262" dur="300"/>
                                        <p:tgtEl>
                                          <p:spTgt spid="55"/>
                                        </p:tgtEl>
                                      </p:cBhvr>
                                    </p:animEffect>
                                    <p:set>
                                      <p:cBhvr>
                                        <p:cTn id="263" dur="1" fill="hold">
                                          <p:stCondLst>
                                            <p:cond delay="299"/>
                                          </p:stCondLst>
                                        </p:cTn>
                                        <p:tgtEl>
                                          <p:spTgt spid="55"/>
                                        </p:tgtEl>
                                        <p:attrNameLst>
                                          <p:attrName>style.visibility</p:attrName>
                                        </p:attrNameLst>
                                      </p:cBhvr>
                                      <p:to>
                                        <p:strVal val="hidden"/>
                                      </p:to>
                                    </p:set>
                                  </p:childTnLst>
                                </p:cTn>
                              </p:par>
                              <p:par>
                                <p:cTn id="264" presetID="10" presetClass="exit" presetSubtype="0" fill="hold" nodeType="withEffect" grpId="1">
                                  <p:stCondLst>
                                    <p:cond delay="0"/>
                                  </p:stCondLst>
                                  <p:childTnLst>
                                    <p:animEffect transition="out" filter="fade">
                                      <p:cBhvr>
                                        <p:cTn id="265" dur="300"/>
                                        <p:tgtEl>
                                          <p:spTgt spid="56"/>
                                        </p:tgtEl>
                                      </p:cBhvr>
                                    </p:animEffect>
                                    <p:set>
                                      <p:cBhvr>
                                        <p:cTn id="266" dur="1" fill="hold">
                                          <p:stCondLst>
                                            <p:cond delay="299"/>
                                          </p:stCondLst>
                                        </p:cTn>
                                        <p:tgtEl>
                                          <p:spTgt spid="56"/>
                                        </p:tgtEl>
                                        <p:attrNameLst>
                                          <p:attrName>style.visibility</p:attrName>
                                        </p:attrNameLst>
                                      </p:cBhvr>
                                      <p:to>
                                        <p:strVal val="hidden"/>
                                      </p:to>
                                    </p:set>
                                  </p:childTnLst>
                                </p:cTn>
                              </p:par>
                              <p:par>
                                <p:cTn id="267" presetID="10" presetClass="entr" presetSubtype="0" fill="hold" nodeType="withEffect" grpId="0">
                                  <p:stCondLst>
                                    <p:cond delay="300"/>
                                  </p:stCondLst>
                                  <p:childTnLst>
                                    <p:set>
                                      <p:cBhvr>
                                        <p:cTn id="268" dur="1" fill="hold">
                                          <p:stCondLst>
                                            <p:cond delay="0"/>
                                          </p:stCondLst>
                                        </p:cTn>
                                        <p:tgtEl>
                                          <p:spTgt spid="57"/>
                                        </p:tgtEl>
                                        <p:attrNameLst>
                                          <p:attrName>style.visibility</p:attrName>
                                        </p:attrNameLst>
                                      </p:cBhvr>
                                      <p:to>
                                        <p:strVal val="visible"/>
                                      </p:to>
                                    </p:set>
                                    <p:animEffect transition="in" filter="fade">
                                      <p:cBhvr>
                                        <p:cTn id="269" dur="300"/>
                                        <p:tgtEl>
                                          <p:spTgt spid="57"/>
                                        </p:tgtEl>
                                      </p:cBhvr>
                                    </p:animEffect>
                                  </p:childTnLst>
                                </p:cTn>
                              </p:par>
                              <p:par>
                                <p:cTn id="270" presetID="10" presetClass="entr" presetSubtype="0" fill="hold" nodeType="withEffect" grpId="0">
                                  <p:stCondLst>
                                    <p:cond delay="300"/>
                                  </p:stCondLst>
                                  <p:childTnLst>
                                    <p:set>
                                      <p:cBhvr>
                                        <p:cTn id="271" dur="1" fill="hold">
                                          <p:stCondLst>
                                            <p:cond delay="0"/>
                                          </p:stCondLst>
                                        </p:cTn>
                                        <p:tgtEl>
                                          <p:spTgt spid="58"/>
                                        </p:tgtEl>
                                        <p:attrNameLst>
                                          <p:attrName>style.visibility</p:attrName>
                                        </p:attrNameLst>
                                      </p:cBhvr>
                                      <p:to>
                                        <p:strVal val="visible"/>
                                      </p:to>
                                    </p:set>
                                    <p:animEffect transition="in" filter="fade">
                                      <p:cBhvr>
                                        <p:cTn id="272" dur="300"/>
                                        <p:tgtEl>
                                          <p:spTgt spid="58"/>
                                        </p:tgtEl>
                                      </p:cBhvr>
                                    </p:animEffect>
                                  </p:childTnLst>
                                </p:cTn>
                              </p:par>
                              <p:par>
                                <p:cTn id="273" presetID="10" presetClass="entr" presetSubtype="0" fill="hold" nodeType="withEffect" grpId="0">
                                  <p:stCondLst>
                                    <p:cond delay="300"/>
                                  </p:stCondLst>
                                  <p:childTnLst>
                                    <p:set>
                                      <p:cBhvr>
                                        <p:cTn id="274" dur="1" fill="hold">
                                          <p:stCondLst>
                                            <p:cond delay="0"/>
                                          </p:stCondLst>
                                        </p:cTn>
                                        <p:tgtEl>
                                          <p:spTgt spid="59"/>
                                        </p:tgtEl>
                                        <p:attrNameLst>
                                          <p:attrName>style.visibility</p:attrName>
                                        </p:attrNameLst>
                                      </p:cBhvr>
                                      <p:to>
                                        <p:strVal val="visible"/>
                                      </p:to>
                                    </p:set>
                                    <p:animEffect transition="in" filter="fade">
                                      <p:cBhvr>
                                        <p:cTn id="275" dur="300"/>
                                        <p:tgtEl>
                                          <p:spTgt spid="59"/>
                                        </p:tgtEl>
                                      </p:cBhvr>
                                    </p:animEffect>
                                  </p:childTnLst>
                                </p:cTn>
                              </p:par>
                              <p:par>
                                <p:cTn id="276" presetID="10" presetClass="entr" presetSubtype="0" fill="hold" nodeType="withEffect" grpId="0">
                                  <p:stCondLst>
                                    <p:cond delay="0"/>
                                  </p:stCondLst>
                                  <p:childTnLst>
                                    <p:set>
                                      <p:cBhvr>
                                        <p:cTn id="277" dur="1" fill="hold">
                                          <p:stCondLst>
                                            <p:cond delay="0"/>
                                          </p:stCondLst>
                                        </p:cTn>
                                        <p:tgtEl>
                                          <p:spTgt spid="65"/>
                                        </p:tgtEl>
                                        <p:attrNameLst>
                                          <p:attrName>style.visibility</p:attrName>
                                        </p:attrNameLst>
                                      </p:cBhvr>
                                      <p:to>
                                        <p:strVal val="visible"/>
                                      </p:to>
                                    </p:set>
                                    <p:animEffect transition="in" filter="fade">
                                      <p:cBhvr>
                                        <p:cTn id="278" dur="600"/>
                                        <p:tgtEl>
                                          <p:spTgt spid="65"/>
                                        </p:tgtEl>
                                      </p:cBhvr>
                                    </p:animEffect>
                                  </p:childTnLst>
                                </p:cTn>
                              </p:par>
                              <p:par>
                                <p:cTn id="279" presetID="42" presetClass="entr" presetSubtype="0" fill="hold" nodeType="withEffect" grpId="0">
                                  <p:stCondLst>
                                    <p:cond delay="400"/>
                                  </p:stCondLst>
                                  <p:childTnLst>
                                    <p:set>
                                      <p:cBhvr>
                                        <p:cTn id="280" dur="1" fill="hold">
                                          <p:stCondLst>
                                            <p:cond delay="0"/>
                                          </p:stCondLst>
                                        </p:cTn>
                                        <p:tgtEl>
                                          <p:spTgt spid="66"/>
                                        </p:tgtEl>
                                        <p:attrNameLst>
                                          <p:attrName>style.visibility</p:attrName>
                                        </p:attrNameLst>
                                      </p:cBhvr>
                                      <p:to>
                                        <p:strVal val="visible"/>
                                      </p:to>
                                    </p:set>
                                    <p:animEffect transition="in" filter="fade">
                                      <p:cBhvr>
                                        <p:cTn id="281" dur="700"/>
                                        <p:tgtEl>
                                          <p:spTgt spid="66"/>
                                        </p:tgtEl>
                                      </p:cBhvr>
                                    </p:animEffect>
                                    <p:anim calcmode="lin" valueType="num">
                                      <p:cBhvr>
                                        <p:cTn id="282" dur="700" fill="hold"/>
                                        <p:tgtEl>
                                          <p:spTgt spid="66"/>
                                        </p:tgtEl>
                                        <p:attrNameLst>
                                          <p:attrName>ppt_x</p:attrName>
                                        </p:attrNameLst>
                                      </p:cBhvr>
                                      <p:tavLst>
                                        <p:tav tm="0">
                                          <p:val>
                                            <p:strVal val="#ppt_x"/>
                                          </p:val>
                                        </p:tav>
                                        <p:tav tm="100000">
                                          <p:val>
                                            <p:strVal val="#ppt_x"/>
                                          </p:val>
                                        </p:tav>
                                      </p:tavLst>
                                    </p:anim>
                                    <p:anim calcmode="lin" valueType="num">
                                      <p:cBhvr>
                                        <p:cTn id="283" dur="700" fill="hold" decel="100000"/>
                                        <p:tgtEl>
                                          <p:spTgt spid="66"/>
                                        </p:tgtEl>
                                        <p:attrNameLst>
                                          <p:attrName>ppt_y</p:attrName>
                                        </p:attrNameLst>
                                      </p:cBhvr>
                                      <p:tavLst>
                                        <p:tav tm="0">
                                          <p:val>
                                            <p:strVal val="#ppt_y+0.05"/>
                                          </p:val>
                                        </p:tav>
                                        <p:tav tm="100000">
                                          <p:val>
                                            <p:strVal val="#ppt_y"/>
                                          </p:val>
                                        </p:tav>
                                      </p:tavLst>
                                    </p:anim>
                                  </p:childTnLst>
                                </p:cTn>
                              </p:par>
                              <p:par>
                                <p:cTn id="284" presetID="42" presetClass="entr" presetSubtype="0" fill="hold" nodeType="withEffect" grpId="0">
                                  <p:stCondLst>
                                    <p:cond delay="400"/>
                                  </p:stCondLst>
                                  <p:childTnLst>
                                    <p:set>
                                      <p:cBhvr>
                                        <p:cTn id="285" dur="1" fill="hold">
                                          <p:stCondLst>
                                            <p:cond delay="0"/>
                                          </p:stCondLst>
                                        </p:cTn>
                                        <p:tgtEl>
                                          <p:spTgt spid="67"/>
                                        </p:tgtEl>
                                        <p:attrNameLst>
                                          <p:attrName>style.visibility</p:attrName>
                                        </p:attrNameLst>
                                      </p:cBhvr>
                                      <p:to>
                                        <p:strVal val="visible"/>
                                      </p:to>
                                    </p:set>
                                    <p:animEffect transition="in" filter="fade">
                                      <p:cBhvr>
                                        <p:cTn id="286" dur="700"/>
                                        <p:tgtEl>
                                          <p:spTgt spid="67"/>
                                        </p:tgtEl>
                                      </p:cBhvr>
                                    </p:animEffect>
                                    <p:anim calcmode="lin" valueType="num">
                                      <p:cBhvr>
                                        <p:cTn id="287" dur="700" fill="hold"/>
                                        <p:tgtEl>
                                          <p:spTgt spid="67"/>
                                        </p:tgtEl>
                                        <p:attrNameLst>
                                          <p:attrName>ppt_x</p:attrName>
                                        </p:attrNameLst>
                                      </p:cBhvr>
                                      <p:tavLst>
                                        <p:tav tm="0">
                                          <p:val>
                                            <p:strVal val="#ppt_x"/>
                                          </p:val>
                                        </p:tav>
                                        <p:tav tm="100000">
                                          <p:val>
                                            <p:strVal val="#ppt_x"/>
                                          </p:val>
                                        </p:tav>
                                      </p:tavLst>
                                    </p:anim>
                                    <p:anim calcmode="lin" valueType="num">
                                      <p:cBhvr>
                                        <p:cTn id="288" dur="700" fill="hold" decel="100000"/>
                                        <p:tgtEl>
                                          <p:spTgt spid="67"/>
                                        </p:tgtEl>
                                        <p:attrNameLst>
                                          <p:attrName>ppt_y</p:attrName>
                                        </p:attrNameLst>
                                      </p:cBhvr>
                                      <p:tavLst>
                                        <p:tav tm="0">
                                          <p:val>
                                            <p:strVal val="#ppt_y+0.05"/>
                                          </p:val>
                                        </p:tav>
                                        <p:tav tm="100000">
                                          <p:val>
                                            <p:strVal val="#ppt_y"/>
                                          </p:val>
                                        </p:tav>
                                      </p:tavLst>
                                    </p:anim>
                                  </p:childTnLst>
                                </p:cTn>
                              </p:par>
                              <p:par>
                                <p:cTn id="289" presetID="1" presetClass="mediacall" presetSubtype="0" fill="hold" nodeType="withEffect">
                                  <p:stCondLst>
                                    <p:cond delay="1100"/>
                                  </p:stCondLst>
                                  <p:childTnLst>
                                    <p:cmd type="call" cmd="playFrom(0.0)">
                                      <p:cBhvr>
                                        <p:cTn id="290" dur="22400" fill="hold"/>
                                        <p:tgtEl>
                                          <p:spTgt spid="67"/>
                                        </p:tgtEl>
                                      </p:cBhvr>
                                    </p:cmd>
                                  </p:childTnLst>
                                </p:cTn>
                              </p:par>
                              <p:par>
                                <p:cTn id="291" presetID="10" presetClass="entr" presetSubtype="0" fill="hold" nodeType="withEffect" grpId="0">
                                  <p:stCondLst>
                                    <p:cond delay="700"/>
                                  </p:stCondLst>
                                  <p:childTnLst>
                                    <p:set>
                                      <p:cBhvr>
                                        <p:cTn id="292" dur="1" fill="hold">
                                          <p:stCondLst>
                                            <p:cond delay="0"/>
                                          </p:stCondLst>
                                        </p:cTn>
                                        <p:tgtEl>
                                          <p:spTgt spid="69"/>
                                        </p:tgtEl>
                                        <p:attrNameLst>
                                          <p:attrName>style.visibility</p:attrName>
                                        </p:attrNameLst>
                                      </p:cBhvr>
                                      <p:to>
                                        <p:strVal val="visible"/>
                                      </p:to>
                                    </p:set>
                                    <p:animEffect transition="in" filter="fade">
                                      <p:cBhvr>
                                        <p:cTn id="293" dur="400"/>
                                        <p:tgtEl>
                                          <p:spTgt spid="69"/>
                                        </p:tgtEl>
                                      </p:cBhvr>
                                    </p:animEffect>
                                  </p:childTnLst>
                                </p:cTn>
                              </p:par>
                              <p:par>
                                <p:cTn id="294" presetID="10" presetClass="entr" presetSubtype="0" fill="hold" nodeType="withEffect" grpId="0">
                                  <p:stCondLst>
                                    <p:cond delay="900"/>
                                  </p:stCondLst>
                                  <p:childTnLst>
                                    <p:set>
                                      <p:cBhvr>
                                        <p:cTn id="295" dur="1" fill="hold">
                                          <p:stCondLst>
                                            <p:cond delay="0"/>
                                          </p:stCondLst>
                                        </p:cTn>
                                        <p:tgtEl>
                                          <p:spTgt spid="70"/>
                                        </p:tgtEl>
                                        <p:attrNameLst>
                                          <p:attrName>style.visibility</p:attrName>
                                        </p:attrNameLst>
                                      </p:cBhvr>
                                      <p:to>
                                        <p:strVal val="visible"/>
                                      </p:to>
                                    </p:set>
                                    <p:animEffect transition="in" filter="fade">
                                      <p:cBhvr>
                                        <p:cTn id="296" dur="500"/>
                                        <p:tgtEl>
                                          <p:spTgt spid="70"/>
                                        </p:tgtEl>
                                      </p:cBhvr>
                                    </p:animEffect>
                                  </p:childTnLst>
                                </p:cTn>
                              </p:par>
                              <p:par>
                                <p:cTn id="297" presetID="10" presetClass="entr" presetSubtype="0" fill="hold" nodeType="withEffect" grpId="0">
                                  <p:stCondLst>
                                    <p:cond delay="1700"/>
                                  </p:stCondLst>
                                  <p:childTnLst>
                                    <p:set>
                                      <p:cBhvr>
                                        <p:cTn id="298" dur="1" fill="hold">
                                          <p:stCondLst>
                                            <p:cond delay="0"/>
                                          </p:stCondLst>
                                        </p:cTn>
                                        <p:tgtEl>
                                          <p:spTgt spid="71"/>
                                        </p:tgtEl>
                                        <p:attrNameLst>
                                          <p:attrName>style.visibility</p:attrName>
                                        </p:attrNameLst>
                                      </p:cBhvr>
                                      <p:to>
                                        <p:strVal val="visible"/>
                                      </p:to>
                                    </p:set>
                                    <p:animEffect transition="in" filter="fade">
                                      <p:cBhvr>
                                        <p:cTn id="299" dur="400"/>
                                        <p:tgtEl>
                                          <p:spTgt spid="71"/>
                                        </p:tgtEl>
                                      </p:cBhvr>
                                    </p:animEffect>
                                  </p:childTnLst>
                                </p:cTn>
                              </p:par>
                              <p:par>
                                <p:cTn id="300" presetID="10" presetClass="entr" presetSubtype="0" fill="hold" nodeType="withEffect" grpId="0">
                                  <p:stCondLst>
                                    <p:cond delay="1700"/>
                                  </p:stCondLst>
                                  <p:childTnLst>
                                    <p:set>
                                      <p:cBhvr>
                                        <p:cTn id="301" dur="1" fill="hold">
                                          <p:stCondLst>
                                            <p:cond delay="0"/>
                                          </p:stCondLst>
                                        </p:cTn>
                                        <p:tgtEl>
                                          <p:spTgt spid="73"/>
                                        </p:tgtEl>
                                        <p:attrNameLst>
                                          <p:attrName>style.visibility</p:attrName>
                                        </p:attrNameLst>
                                      </p:cBhvr>
                                      <p:to>
                                        <p:strVal val="visible"/>
                                      </p:to>
                                    </p:set>
                                    <p:animEffect transition="in" filter="fade">
                                      <p:cBhvr>
                                        <p:cTn id="302" dur="400"/>
                                        <p:tgtEl>
                                          <p:spTgt spid="73"/>
                                        </p:tgtEl>
                                      </p:cBhvr>
                                    </p:animEffect>
                                  </p:childTnLst>
                                </p:cTn>
                              </p:par>
                              <p:par>
                                <p:cTn id="303" presetID="10" presetClass="entr" presetSubtype="0" fill="hold" nodeType="withEffect" grpId="0">
                                  <p:stCondLst>
                                    <p:cond delay="1700"/>
                                  </p:stCondLst>
                                  <p:childTnLst>
                                    <p:set>
                                      <p:cBhvr>
                                        <p:cTn id="304" dur="1" fill="hold">
                                          <p:stCondLst>
                                            <p:cond delay="0"/>
                                          </p:stCondLst>
                                        </p:cTn>
                                        <p:tgtEl>
                                          <p:spTgt spid="74"/>
                                        </p:tgtEl>
                                        <p:attrNameLst>
                                          <p:attrName>style.visibility</p:attrName>
                                        </p:attrNameLst>
                                      </p:cBhvr>
                                      <p:to>
                                        <p:strVal val="visible"/>
                                      </p:to>
                                    </p:set>
                                    <p:animEffect transition="in" filter="fade">
                                      <p:cBhvr>
                                        <p:cTn id="305" dur="400"/>
                                        <p:tgtEl>
                                          <p:spTgt spid="74"/>
                                        </p:tgtEl>
                                      </p:cBhvr>
                                    </p:animEffect>
                                  </p:childTnLst>
                                </p:cTn>
                              </p:par>
                              <p:par>
                                <p:cTn id="306" presetID="10" presetClass="entr" presetSubtype="0" fill="hold" nodeType="withEffect" grpId="0">
                                  <p:stCondLst>
                                    <p:cond delay="1700"/>
                                  </p:stCondLst>
                                  <p:childTnLst>
                                    <p:set>
                                      <p:cBhvr>
                                        <p:cTn id="307" dur="1" fill="hold">
                                          <p:stCondLst>
                                            <p:cond delay="0"/>
                                          </p:stCondLst>
                                        </p:cTn>
                                        <p:tgtEl>
                                          <p:spTgt spid="75"/>
                                        </p:tgtEl>
                                        <p:attrNameLst>
                                          <p:attrName>style.visibility</p:attrName>
                                        </p:attrNameLst>
                                      </p:cBhvr>
                                      <p:to>
                                        <p:strVal val="visible"/>
                                      </p:to>
                                    </p:set>
                                    <p:animEffect transition="in" filter="fade">
                                      <p:cBhvr>
                                        <p:cTn id="308" dur="400"/>
                                        <p:tgtEl>
                                          <p:spTgt spid="75"/>
                                        </p:tgtEl>
                                      </p:cBhvr>
                                    </p:animEffect>
                                  </p:childTnLst>
                                </p:cTn>
                              </p:par>
                              <p:par>
                                <p:cTn id="309" presetID="10" presetClass="entr" presetSubtype="0" fill="hold" nodeType="withEffect" grpId="0">
                                  <p:stCondLst>
                                    <p:cond delay="1700"/>
                                  </p:stCondLst>
                                  <p:childTnLst>
                                    <p:set>
                                      <p:cBhvr>
                                        <p:cTn id="310" dur="1" fill="hold">
                                          <p:stCondLst>
                                            <p:cond delay="0"/>
                                          </p:stCondLst>
                                        </p:cTn>
                                        <p:tgtEl>
                                          <p:spTgt spid="79"/>
                                        </p:tgtEl>
                                        <p:attrNameLst>
                                          <p:attrName>style.visibility</p:attrName>
                                        </p:attrNameLst>
                                      </p:cBhvr>
                                      <p:to>
                                        <p:strVal val="visible"/>
                                      </p:to>
                                    </p:set>
                                    <p:animEffect transition="in" filter="fade">
                                      <p:cBhvr>
                                        <p:cTn id="311" dur="400"/>
                                        <p:tgtEl>
                                          <p:spTgt spid="79"/>
                                        </p:tgtEl>
                                      </p:cBhvr>
                                    </p:animEffect>
                                  </p:childTnLst>
                                </p:cTn>
                              </p:par>
                              <p:par>
                                <p:cTn id="312" presetID="10" presetClass="entr" presetSubtype="0" fill="hold" nodeType="withEffect" grpId="0">
                                  <p:stCondLst>
                                    <p:cond delay="1700"/>
                                  </p:stCondLst>
                                  <p:childTnLst>
                                    <p:set>
                                      <p:cBhvr>
                                        <p:cTn id="313" dur="1" fill="hold">
                                          <p:stCondLst>
                                            <p:cond delay="0"/>
                                          </p:stCondLst>
                                        </p:cTn>
                                        <p:tgtEl>
                                          <p:spTgt spid="81"/>
                                        </p:tgtEl>
                                        <p:attrNameLst>
                                          <p:attrName>style.visibility</p:attrName>
                                        </p:attrNameLst>
                                      </p:cBhvr>
                                      <p:to>
                                        <p:strVal val="visible"/>
                                      </p:to>
                                    </p:set>
                                    <p:animEffect transition="in" filter="fade">
                                      <p:cBhvr>
                                        <p:cTn id="314" dur="400"/>
                                        <p:tgtEl>
                                          <p:spTgt spid="81"/>
                                        </p:tgtEl>
                                      </p:cBhvr>
                                    </p:animEffect>
                                  </p:childTnLst>
                                </p:cTn>
                              </p:par>
                              <p:par>
                                <p:cTn id="315" presetID="10" presetClass="entr" presetSubtype="0" fill="hold" nodeType="withEffect" grpId="0">
                                  <p:stCondLst>
                                    <p:cond delay="1700"/>
                                  </p:stCondLst>
                                  <p:childTnLst>
                                    <p:set>
                                      <p:cBhvr>
                                        <p:cTn id="316" dur="1" fill="hold">
                                          <p:stCondLst>
                                            <p:cond delay="0"/>
                                          </p:stCondLst>
                                        </p:cTn>
                                        <p:tgtEl>
                                          <p:spTgt spid="82"/>
                                        </p:tgtEl>
                                        <p:attrNameLst>
                                          <p:attrName>style.visibility</p:attrName>
                                        </p:attrNameLst>
                                      </p:cBhvr>
                                      <p:to>
                                        <p:strVal val="visible"/>
                                      </p:to>
                                    </p:set>
                                    <p:animEffect transition="in" filter="fade">
                                      <p:cBhvr>
                                        <p:cTn id="317" dur="400"/>
                                        <p:tgtEl>
                                          <p:spTgt spid="82"/>
                                        </p:tgtEl>
                                      </p:cBhvr>
                                    </p:animEffect>
                                  </p:childTnLst>
                                </p:cTn>
                              </p:par>
                              <p:par>
                                <p:cTn id="318" presetID="10" presetClass="entr" presetSubtype="0" fill="hold" nodeType="withEffect" grpId="0">
                                  <p:stCondLst>
                                    <p:cond delay="1700"/>
                                  </p:stCondLst>
                                  <p:childTnLst>
                                    <p:set>
                                      <p:cBhvr>
                                        <p:cTn id="319" dur="1" fill="hold">
                                          <p:stCondLst>
                                            <p:cond delay="0"/>
                                          </p:stCondLst>
                                        </p:cTn>
                                        <p:tgtEl>
                                          <p:spTgt spid="83"/>
                                        </p:tgtEl>
                                        <p:attrNameLst>
                                          <p:attrName>style.visibility</p:attrName>
                                        </p:attrNameLst>
                                      </p:cBhvr>
                                      <p:to>
                                        <p:strVal val="visible"/>
                                      </p:to>
                                    </p:set>
                                    <p:animEffect transition="in" filter="fade">
                                      <p:cBhvr>
                                        <p:cTn id="320" dur="400"/>
                                        <p:tgtEl>
                                          <p:spTgt spid="83"/>
                                        </p:tgtEl>
                                      </p:cBhvr>
                                    </p:animEffect>
                                  </p:childTnLst>
                                </p:cTn>
                              </p:par>
                              <p:par>
                                <p:cTn id="321" presetID="10" presetClass="entr" presetSubtype="0" fill="hold" nodeType="withEffect" grpId="0">
                                  <p:stCondLst>
                                    <p:cond delay="1700"/>
                                  </p:stCondLst>
                                  <p:childTnLst>
                                    <p:set>
                                      <p:cBhvr>
                                        <p:cTn id="322" dur="1" fill="hold">
                                          <p:stCondLst>
                                            <p:cond delay="0"/>
                                          </p:stCondLst>
                                        </p:cTn>
                                        <p:tgtEl>
                                          <p:spTgt spid="87"/>
                                        </p:tgtEl>
                                        <p:attrNameLst>
                                          <p:attrName>style.visibility</p:attrName>
                                        </p:attrNameLst>
                                      </p:cBhvr>
                                      <p:to>
                                        <p:strVal val="visible"/>
                                      </p:to>
                                    </p:set>
                                    <p:animEffect transition="in" filter="fade">
                                      <p:cBhvr>
                                        <p:cTn id="323" dur="400"/>
                                        <p:tgtEl>
                                          <p:spTgt spid="87"/>
                                        </p:tgtEl>
                                      </p:cBhvr>
                                    </p:animEffect>
                                  </p:childTnLst>
                                </p:cTn>
                              </p:par>
                              <p:par>
                                <p:cTn id="324" presetID="10" presetClass="entr" presetSubtype="0" fill="hold" nodeType="withEffect" grpId="0">
                                  <p:stCondLst>
                                    <p:cond delay="1700"/>
                                  </p:stCondLst>
                                  <p:childTnLst>
                                    <p:set>
                                      <p:cBhvr>
                                        <p:cTn id="325" dur="1" fill="hold">
                                          <p:stCondLst>
                                            <p:cond delay="0"/>
                                          </p:stCondLst>
                                        </p:cTn>
                                        <p:tgtEl>
                                          <p:spTgt spid="89"/>
                                        </p:tgtEl>
                                        <p:attrNameLst>
                                          <p:attrName>style.visibility</p:attrName>
                                        </p:attrNameLst>
                                      </p:cBhvr>
                                      <p:to>
                                        <p:strVal val="visible"/>
                                      </p:to>
                                    </p:set>
                                    <p:animEffect transition="in" filter="fade">
                                      <p:cBhvr>
                                        <p:cTn id="326" dur="400"/>
                                        <p:tgtEl>
                                          <p:spTgt spid="89"/>
                                        </p:tgtEl>
                                      </p:cBhvr>
                                    </p:animEffect>
                                  </p:childTnLst>
                                </p:cTn>
                              </p:par>
                              <p:par>
                                <p:cTn id="327" presetID="10" presetClass="entr" presetSubtype="0" fill="hold" nodeType="withEffect" grpId="0">
                                  <p:stCondLst>
                                    <p:cond delay="1700"/>
                                  </p:stCondLst>
                                  <p:childTnLst>
                                    <p:set>
                                      <p:cBhvr>
                                        <p:cTn id="328" dur="1" fill="hold">
                                          <p:stCondLst>
                                            <p:cond delay="0"/>
                                          </p:stCondLst>
                                        </p:cTn>
                                        <p:tgtEl>
                                          <p:spTgt spid="90"/>
                                        </p:tgtEl>
                                        <p:attrNameLst>
                                          <p:attrName>style.visibility</p:attrName>
                                        </p:attrNameLst>
                                      </p:cBhvr>
                                      <p:to>
                                        <p:strVal val="visible"/>
                                      </p:to>
                                    </p:set>
                                    <p:animEffect transition="in" filter="fade">
                                      <p:cBhvr>
                                        <p:cTn id="329" dur="400"/>
                                        <p:tgtEl>
                                          <p:spTgt spid="90"/>
                                        </p:tgtEl>
                                      </p:cBhvr>
                                    </p:animEffect>
                                  </p:childTnLst>
                                </p:cTn>
                              </p:par>
                              <p:par>
                                <p:cTn id="330" presetID="10" presetClass="entr" presetSubtype="0" fill="hold" nodeType="withEffect" grpId="0">
                                  <p:stCondLst>
                                    <p:cond delay="1700"/>
                                  </p:stCondLst>
                                  <p:childTnLst>
                                    <p:set>
                                      <p:cBhvr>
                                        <p:cTn id="331" dur="1" fill="hold">
                                          <p:stCondLst>
                                            <p:cond delay="0"/>
                                          </p:stCondLst>
                                        </p:cTn>
                                        <p:tgtEl>
                                          <p:spTgt spid="91"/>
                                        </p:tgtEl>
                                        <p:attrNameLst>
                                          <p:attrName>style.visibility</p:attrName>
                                        </p:attrNameLst>
                                      </p:cBhvr>
                                      <p:to>
                                        <p:strVal val="visible"/>
                                      </p:to>
                                    </p:set>
                                    <p:animEffect transition="in" filter="fade">
                                      <p:cBhvr>
                                        <p:cTn id="332" dur="400"/>
                                        <p:tgtEl>
                                          <p:spTgt spid="91"/>
                                        </p:tgtEl>
                                      </p:cBhvr>
                                    </p:animEffect>
                                  </p:childTnLst>
                                </p:cTn>
                              </p:par>
                              <p:par>
                                <p:cTn id="333" presetID="10" presetClass="entr" presetSubtype="0" fill="hold" nodeType="withEffect" grpId="0">
                                  <p:stCondLst>
                                    <p:cond delay="1700"/>
                                  </p:stCondLst>
                                  <p:childTnLst>
                                    <p:set>
                                      <p:cBhvr>
                                        <p:cTn id="334" dur="1" fill="hold">
                                          <p:stCondLst>
                                            <p:cond delay="0"/>
                                          </p:stCondLst>
                                        </p:cTn>
                                        <p:tgtEl>
                                          <p:spTgt spid="95"/>
                                        </p:tgtEl>
                                        <p:attrNameLst>
                                          <p:attrName>style.visibility</p:attrName>
                                        </p:attrNameLst>
                                      </p:cBhvr>
                                      <p:to>
                                        <p:strVal val="visible"/>
                                      </p:to>
                                    </p:set>
                                    <p:animEffect transition="in" filter="fade">
                                      <p:cBhvr>
                                        <p:cTn id="335" dur="400"/>
                                        <p:tgtEl>
                                          <p:spTgt spid="95"/>
                                        </p:tgtEl>
                                      </p:cBhvr>
                                    </p:animEffect>
                                  </p:childTnLst>
                                </p:cTn>
                              </p:par>
                              <p:par>
                                <p:cTn id="336" presetID="10" presetClass="entr" presetSubtype="0" fill="hold" nodeType="withEffect" grpId="0">
                                  <p:stCondLst>
                                    <p:cond delay="1700"/>
                                  </p:stCondLst>
                                  <p:childTnLst>
                                    <p:set>
                                      <p:cBhvr>
                                        <p:cTn id="337" dur="1" fill="hold">
                                          <p:stCondLst>
                                            <p:cond delay="0"/>
                                          </p:stCondLst>
                                        </p:cTn>
                                        <p:tgtEl>
                                          <p:spTgt spid="96"/>
                                        </p:tgtEl>
                                        <p:attrNameLst>
                                          <p:attrName>style.visibility</p:attrName>
                                        </p:attrNameLst>
                                      </p:cBhvr>
                                      <p:to>
                                        <p:strVal val="visible"/>
                                      </p:to>
                                    </p:set>
                                    <p:animEffect transition="in" filter="fade">
                                      <p:cBhvr>
                                        <p:cTn id="338" dur="400"/>
                                        <p:tgtEl>
                                          <p:spTgt spid="96"/>
                                        </p:tgtEl>
                                      </p:cBhvr>
                                    </p:animEffect>
                                  </p:childTnLst>
                                </p:cTn>
                              </p:par>
                              <p:par>
                                <p:cTn id="339" presetID="10" presetClass="entr" presetSubtype="0" fill="hold" nodeType="withEffect" grpId="0">
                                  <p:stCondLst>
                                    <p:cond delay="1700"/>
                                  </p:stCondLst>
                                  <p:childTnLst>
                                    <p:set>
                                      <p:cBhvr>
                                        <p:cTn id="340" dur="1" fill="hold">
                                          <p:stCondLst>
                                            <p:cond delay="0"/>
                                          </p:stCondLst>
                                        </p:cTn>
                                        <p:tgtEl>
                                          <p:spTgt spid="97"/>
                                        </p:tgtEl>
                                        <p:attrNameLst>
                                          <p:attrName>style.visibility</p:attrName>
                                        </p:attrNameLst>
                                      </p:cBhvr>
                                      <p:to>
                                        <p:strVal val="visible"/>
                                      </p:to>
                                    </p:set>
                                    <p:animEffect transition="in" filter="fade">
                                      <p:cBhvr>
                                        <p:cTn id="341" dur="400"/>
                                        <p:tgtEl>
                                          <p:spTgt spid="97"/>
                                        </p:tgtEl>
                                      </p:cBhvr>
                                    </p:animEffect>
                                  </p:childTnLst>
                                </p:cTn>
                              </p:par>
                              <p:par>
                                <p:cTn id="342" presetID="10" presetClass="entr" presetSubtype="0" fill="hold" nodeType="withEffect" grpId="0">
                                  <p:stCondLst>
                                    <p:cond delay="6000"/>
                                  </p:stCondLst>
                                  <p:childTnLst>
                                    <p:set>
                                      <p:cBhvr>
                                        <p:cTn id="343" dur="1" fill="hold">
                                          <p:stCondLst>
                                            <p:cond delay="0"/>
                                          </p:stCondLst>
                                        </p:cTn>
                                        <p:tgtEl>
                                          <p:spTgt spid="76"/>
                                        </p:tgtEl>
                                        <p:attrNameLst>
                                          <p:attrName>style.visibility</p:attrName>
                                        </p:attrNameLst>
                                      </p:cBhvr>
                                      <p:to>
                                        <p:strVal val="visible"/>
                                      </p:to>
                                    </p:set>
                                    <p:animEffect transition="in" filter="fade">
                                      <p:cBhvr>
                                        <p:cTn id="344" dur="400"/>
                                        <p:tgtEl>
                                          <p:spTgt spid="76"/>
                                        </p:tgtEl>
                                      </p:cBhvr>
                                    </p:animEffect>
                                  </p:childTnLst>
                                </p:cTn>
                              </p:par>
                              <p:par>
                                <p:cTn id="345" presetID="10" presetClass="entr" presetSubtype="0" fill="hold" nodeType="withEffect" grpId="0">
                                  <p:stCondLst>
                                    <p:cond delay="6000"/>
                                  </p:stCondLst>
                                  <p:childTnLst>
                                    <p:set>
                                      <p:cBhvr>
                                        <p:cTn id="346" dur="1" fill="hold">
                                          <p:stCondLst>
                                            <p:cond delay="0"/>
                                          </p:stCondLst>
                                        </p:cTn>
                                        <p:tgtEl>
                                          <p:spTgt spid="77"/>
                                        </p:tgtEl>
                                        <p:attrNameLst>
                                          <p:attrName>style.visibility</p:attrName>
                                        </p:attrNameLst>
                                      </p:cBhvr>
                                      <p:to>
                                        <p:strVal val="visible"/>
                                      </p:to>
                                    </p:set>
                                    <p:animEffect transition="in" filter="fade">
                                      <p:cBhvr>
                                        <p:cTn id="347" dur="400"/>
                                        <p:tgtEl>
                                          <p:spTgt spid="77"/>
                                        </p:tgtEl>
                                      </p:cBhvr>
                                    </p:animEffect>
                                  </p:childTnLst>
                                </p:cTn>
                              </p:par>
                              <p:par>
                                <p:cTn id="348" presetID="10" presetClass="entr" presetSubtype="0" fill="hold" nodeType="withEffect" grpId="0">
                                  <p:stCondLst>
                                    <p:cond delay="6000"/>
                                  </p:stCondLst>
                                  <p:childTnLst>
                                    <p:set>
                                      <p:cBhvr>
                                        <p:cTn id="349" dur="1" fill="hold">
                                          <p:stCondLst>
                                            <p:cond delay="0"/>
                                          </p:stCondLst>
                                        </p:cTn>
                                        <p:tgtEl>
                                          <p:spTgt spid="78"/>
                                        </p:tgtEl>
                                        <p:attrNameLst>
                                          <p:attrName>style.visibility</p:attrName>
                                        </p:attrNameLst>
                                      </p:cBhvr>
                                      <p:to>
                                        <p:strVal val="visible"/>
                                      </p:to>
                                    </p:set>
                                    <p:animEffect transition="in" filter="fade">
                                      <p:cBhvr>
                                        <p:cTn id="350" dur="400"/>
                                        <p:tgtEl>
                                          <p:spTgt spid="78"/>
                                        </p:tgtEl>
                                      </p:cBhvr>
                                    </p:animEffect>
                                  </p:childTnLst>
                                </p:cTn>
                              </p:par>
                              <p:par>
                                <p:cTn id="351" presetID="10" presetClass="exit" presetSubtype="0" fill="hold" nodeType="withEffect" grpId="1">
                                  <p:stCondLst>
                                    <p:cond delay="6000"/>
                                  </p:stCondLst>
                                  <p:childTnLst>
                                    <p:animEffect transition="out" filter="fade">
                                      <p:cBhvr>
                                        <p:cTn id="352" dur="300"/>
                                        <p:tgtEl>
                                          <p:spTgt spid="74"/>
                                        </p:tgtEl>
                                      </p:cBhvr>
                                    </p:animEffect>
                                    <p:set>
                                      <p:cBhvr>
                                        <p:cTn id="353" dur="1" fill="hold">
                                          <p:stCondLst>
                                            <p:cond delay="299"/>
                                          </p:stCondLst>
                                        </p:cTn>
                                        <p:tgtEl>
                                          <p:spTgt spid="74"/>
                                        </p:tgtEl>
                                        <p:attrNameLst>
                                          <p:attrName>style.visibility</p:attrName>
                                        </p:attrNameLst>
                                      </p:cBhvr>
                                      <p:to>
                                        <p:strVal val="hidden"/>
                                      </p:to>
                                    </p:set>
                                  </p:childTnLst>
                                </p:cTn>
                              </p:par>
                              <p:par>
                                <p:cTn id="354" presetID="10" presetClass="exit" presetSubtype="0" fill="hold" nodeType="withEffect" grpId="1">
                                  <p:stCondLst>
                                    <p:cond delay="6000"/>
                                  </p:stCondLst>
                                  <p:childTnLst>
                                    <p:animEffect transition="out" filter="fade">
                                      <p:cBhvr>
                                        <p:cTn id="355" dur="300"/>
                                        <p:tgtEl>
                                          <p:spTgt spid="75"/>
                                        </p:tgtEl>
                                      </p:cBhvr>
                                    </p:animEffect>
                                    <p:set>
                                      <p:cBhvr>
                                        <p:cTn id="356" dur="1" fill="hold">
                                          <p:stCondLst>
                                            <p:cond delay="299"/>
                                          </p:stCondLst>
                                        </p:cTn>
                                        <p:tgtEl>
                                          <p:spTgt spid="75"/>
                                        </p:tgtEl>
                                        <p:attrNameLst>
                                          <p:attrName>style.visibility</p:attrName>
                                        </p:attrNameLst>
                                      </p:cBhvr>
                                      <p:to>
                                        <p:strVal val="hidden"/>
                                      </p:to>
                                    </p:set>
                                  </p:childTnLst>
                                </p:cTn>
                              </p:par>
                              <p:par>
                                <p:cTn id="357" presetID="10" presetClass="entr" presetSubtype="0" fill="hold" nodeType="withEffect" grpId="0">
                                  <p:stCondLst>
                                    <p:cond delay="9700"/>
                                  </p:stCondLst>
                                  <p:childTnLst>
                                    <p:set>
                                      <p:cBhvr>
                                        <p:cTn id="358" dur="1" fill="hold">
                                          <p:stCondLst>
                                            <p:cond delay="0"/>
                                          </p:stCondLst>
                                        </p:cTn>
                                        <p:tgtEl>
                                          <p:spTgt spid="84"/>
                                        </p:tgtEl>
                                        <p:attrNameLst>
                                          <p:attrName>style.visibility</p:attrName>
                                        </p:attrNameLst>
                                      </p:cBhvr>
                                      <p:to>
                                        <p:strVal val="visible"/>
                                      </p:to>
                                    </p:set>
                                    <p:animEffect transition="in" filter="fade">
                                      <p:cBhvr>
                                        <p:cTn id="359" dur="400"/>
                                        <p:tgtEl>
                                          <p:spTgt spid="84"/>
                                        </p:tgtEl>
                                      </p:cBhvr>
                                    </p:animEffect>
                                  </p:childTnLst>
                                </p:cTn>
                              </p:par>
                              <p:par>
                                <p:cTn id="360" presetID="10" presetClass="entr" presetSubtype="0" fill="hold" nodeType="withEffect" grpId="0">
                                  <p:stCondLst>
                                    <p:cond delay="9700"/>
                                  </p:stCondLst>
                                  <p:childTnLst>
                                    <p:set>
                                      <p:cBhvr>
                                        <p:cTn id="361" dur="1" fill="hold">
                                          <p:stCondLst>
                                            <p:cond delay="0"/>
                                          </p:stCondLst>
                                        </p:cTn>
                                        <p:tgtEl>
                                          <p:spTgt spid="85"/>
                                        </p:tgtEl>
                                        <p:attrNameLst>
                                          <p:attrName>style.visibility</p:attrName>
                                        </p:attrNameLst>
                                      </p:cBhvr>
                                      <p:to>
                                        <p:strVal val="visible"/>
                                      </p:to>
                                    </p:set>
                                    <p:animEffect transition="in" filter="fade">
                                      <p:cBhvr>
                                        <p:cTn id="362" dur="400"/>
                                        <p:tgtEl>
                                          <p:spTgt spid="85"/>
                                        </p:tgtEl>
                                      </p:cBhvr>
                                    </p:animEffect>
                                  </p:childTnLst>
                                </p:cTn>
                              </p:par>
                              <p:par>
                                <p:cTn id="363" presetID="10" presetClass="entr" presetSubtype="0" fill="hold" nodeType="withEffect" grpId="0">
                                  <p:stCondLst>
                                    <p:cond delay="9700"/>
                                  </p:stCondLst>
                                  <p:childTnLst>
                                    <p:set>
                                      <p:cBhvr>
                                        <p:cTn id="364" dur="1" fill="hold">
                                          <p:stCondLst>
                                            <p:cond delay="0"/>
                                          </p:stCondLst>
                                        </p:cTn>
                                        <p:tgtEl>
                                          <p:spTgt spid="86"/>
                                        </p:tgtEl>
                                        <p:attrNameLst>
                                          <p:attrName>style.visibility</p:attrName>
                                        </p:attrNameLst>
                                      </p:cBhvr>
                                      <p:to>
                                        <p:strVal val="visible"/>
                                      </p:to>
                                    </p:set>
                                    <p:animEffect transition="in" filter="fade">
                                      <p:cBhvr>
                                        <p:cTn id="365" dur="400"/>
                                        <p:tgtEl>
                                          <p:spTgt spid="86"/>
                                        </p:tgtEl>
                                      </p:cBhvr>
                                    </p:animEffect>
                                  </p:childTnLst>
                                </p:cTn>
                              </p:par>
                              <p:par>
                                <p:cTn id="366" presetID="10" presetClass="exit" presetSubtype="0" fill="hold" nodeType="withEffect" grpId="1">
                                  <p:stCondLst>
                                    <p:cond delay="9700"/>
                                  </p:stCondLst>
                                  <p:childTnLst>
                                    <p:animEffect transition="out" filter="fade">
                                      <p:cBhvr>
                                        <p:cTn id="367" dur="300"/>
                                        <p:tgtEl>
                                          <p:spTgt spid="82"/>
                                        </p:tgtEl>
                                      </p:cBhvr>
                                    </p:animEffect>
                                    <p:set>
                                      <p:cBhvr>
                                        <p:cTn id="368" dur="1" fill="hold">
                                          <p:stCondLst>
                                            <p:cond delay="299"/>
                                          </p:stCondLst>
                                        </p:cTn>
                                        <p:tgtEl>
                                          <p:spTgt spid="82"/>
                                        </p:tgtEl>
                                        <p:attrNameLst>
                                          <p:attrName>style.visibility</p:attrName>
                                        </p:attrNameLst>
                                      </p:cBhvr>
                                      <p:to>
                                        <p:strVal val="hidden"/>
                                      </p:to>
                                    </p:set>
                                  </p:childTnLst>
                                </p:cTn>
                              </p:par>
                              <p:par>
                                <p:cTn id="369" presetID="10" presetClass="exit" presetSubtype="0" fill="hold" nodeType="withEffect" grpId="1">
                                  <p:stCondLst>
                                    <p:cond delay="9700"/>
                                  </p:stCondLst>
                                  <p:childTnLst>
                                    <p:animEffect transition="out" filter="fade">
                                      <p:cBhvr>
                                        <p:cTn id="370" dur="300"/>
                                        <p:tgtEl>
                                          <p:spTgt spid="83"/>
                                        </p:tgtEl>
                                      </p:cBhvr>
                                    </p:animEffect>
                                    <p:set>
                                      <p:cBhvr>
                                        <p:cTn id="371" dur="1" fill="hold">
                                          <p:stCondLst>
                                            <p:cond delay="299"/>
                                          </p:stCondLst>
                                        </p:cTn>
                                        <p:tgtEl>
                                          <p:spTgt spid="83"/>
                                        </p:tgtEl>
                                        <p:attrNameLst>
                                          <p:attrName>style.visibility</p:attrName>
                                        </p:attrNameLst>
                                      </p:cBhvr>
                                      <p:to>
                                        <p:strVal val="hidden"/>
                                      </p:to>
                                    </p:set>
                                  </p:childTnLst>
                                </p:cTn>
                              </p:par>
                              <p:par>
                                <p:cTn id="372" presetID="22" presetClass="entr" presetSubtype="1" fill="hold" nodeType="withEffect" grpId="0">
                                  <p:stCondLst>
                                    <p:cond delay="9400"/>
                                  </p:stCondLst>
                                  <p:childTnLst>
                                    <p:set>
                                      <p:cBhvr>
                                        <p:cTn id="373" dur="1" fill="hold">
                                          <p:stCondLst>
                                            <p:cond delay="0"/>
                                          </p:stCondLst>
                                        </p:cTn>
                                        <p:tgtEl>
                                          <p:spTgt spid="72"/>
                                        </p:tgtEl>
                                        <p:attrNameLst>
                                          <p:attrName>style.visibility</p:attrName>
                                        </p:attrNameLst>
                                      </p:cBhvr>
                                      <p:to>
                                        <p:strVal val="visible"/>
                                      </p:to>
                                    </p:set>
                                    <p:animEffect transition="in" filter="wipe(up)">
                                      <p:cBhvr>
                                        <p:cTn id="374" dur="500"/>
                                        <p:tgtEl>
                                          <p:spTgt spid="72"/>
                                        </p:tgtEl>
                                      </p:cBhvr>
                                    </p:animEffect>
                                  </p:childTnLst>
                                </p:cTn>
                              </p:par>
                              <p:par>
                                <p:cTn id="375" presetID="10" presetClass="entr" presetSubtype="0" fill="hold" nodeType="withEffect" grpId="0">
                                  <p:stCondLst>
                                    <p:cond delay="13500"/>
                                  </p:stCondLst>
                                  <p:childTnLst>
                                    <p:set>
                                      <p:cBhvr>
                                        <p:cTn id="376" dur="1" fill="hold">
                                          <p:stCondLst>
                                            <p:cond delay="0"/>
                                          </p:stCondLst>
                                        </p:cTn>
                                        <p:tgtEl>
                                          <p:spTgt spid="92"/>
                                        </p:tgtEl>
                                        <p:attrNameLst>
                                          <p:attrName>style.visibility</p:attrName>
                                        </p:attrNameLst>
                                      </p:cBhvr>
                                      <p:to>
                                        <p:strVal val="visible"/>
                                      </p:to>
                                    </p:set>
                                    <p:animEffect transition="in" filter="fade">
                                      <p:cBhvr>
                                        <p:cTn id="377" dur="400"/>
                                        <p:tgtEl>
                                          <p:spTgt spid="92"/>
                                        </p:tgtEl>
                                      </p:cBhvr>
                                    </p:animEffect>
                                  </p:childTnLst>
                                </p:cTn>
                              </p:par>
                              <p:par>
                                <p:cTn id="378" presetID="10" presetClass="entr" presetSubtype="0" fill="hold" nodeType="withEffect" grpId="0">
                                  <p:stCondLst>
                                    <p:cond delay="13500"/>
                                  </p:stCondLst>
                                  <p:childTnLst>
                                    <p:set>
                                      <p:cBhvr>
                                        <p:cTn id="379" dur="1" fill="hold">
                                          <p:stCondLst>
                                            <p:cond delay="0"/>
                                          </p:stCondLst>
                                        </p:cTn>
                                        <p:tgtEl>
                                          <p:spTgt spid="93"/>
                                        </p:tgtEl>
                                        <p:attrNameLst>
                                          <p:attrName>style.visibility</p:attrName>
                                        </p:attrNameLst>
                                      </p:cBhvr>
                                      <p:to>
                                        <p:strVal val="visible"/>
                                      </p:to>
                                    </p:set>
                                    <p:animEffect transition="in" filter="fade">
                                      <p:cBhvr>
                                        <p:cTn id="380" dur="400"/>
                                        <p:tgtEl>
                                          <p:spTgt spid="93"/>
                                        </p:tgtEl>
                                      </p:cBhvr>
                                    </p:animEffect>
                                  </p:childTnLst>
                                </p:cTn>
                              </p:par>
                              <p:par>
                                <p:cTn id="381" presetID="10" presetClass="entr" presetSubtype="0" fill="hold" nodeType="withEffect" grpId="0">
                                  <p:stCondLst>
                                    <p:cond delay="13500"/>
                                  </p:stCondLst>
                                  <p:childTnLst>
                                    <p:set>
                                      <p:cBhvr>
                                        <p:cTn id="382" dur="1" fill="hold">
                                          <p:stCondLst>
                                            <p:cond delay="0"/>
                                          </p:stCondLst>
                                        </p:cTn>
                                        <p:tgtEl>
                                          <p:spTgt spid="94"/>
                                        </p:tgtEl>
                                        <p:attrNameLst>
                                          <p:attrName>style.visibility</p:attrName>
                                        </p:attrNameLst>
                                      </p:cBhvr>
                                      <p:to>
                                        <p:strVal val="visible"/>
                                      </p:to>
                                    </p:set>
                                    <p:animEffect transition="in" filter="fade">
                                      <p:cBhvr>
                                        <p:cTn id="383" dur="400"/>
                                        <p:tgtEl>
                                          <p:spTgt spid="94"/>
                                        </p:tgtEl>
                                      </p:cBhvr>
                                    </p:animEffect>
                                  </p:childTnLst>
                                </p:cTn>
                              </p:par>
                              <p:par>
                                <p:cTn id="384" presetID="10" presetClass="exit" presetSubtype="0" fill="hold" nodeType="withEffect" grpId="1">
                                  <p:stCondLst>
                                    <p:cond delay="13500"/>
                                  </p:stCondLst>
                                  <p:childTnLst>
                                    <p:animEffect transition="out" filter="fade">
                                      <p:cBhvr>
                                        <p:cTn id="385" dur="300"/>
                                        <p:tgtEl>
                                          <p:spTgt spid="90"/>
                                        </p:tgtEl>
                                      </p:cBhvr>
                                    </p:animEffect>
                                    <p:set>
                                      <p:cBhvr>
                                        <p:cTn id="386" dur="1" fill="hold">
                                          <p:stCondLst>
                                            <p:cond delay="299"/>
                                          </p:stCondLst>
                                        </p:cTn>
                                        <p:tgtEl>
                                          <p:spTgt spid="90"/>
                                        </p:tgtEl>
                                        <p:attrNameLst>
                                          <p:attrName>style.visibility</p:attrName>
                                        </p:attrNameLst>
                                      </p:cBhvr>
                                      <p:to>
                                        <p:strVal val="hidden"/>
                                      </p:to>
                                    </p:set>
                                  </p:childTnLst>
                                </p:cTn>
                              </p:par>
                              <p:par>
                                <p:cTn id="387" presetID="10" presetClass="exit" presetSubtype="0" fill="hold" nodeType="withEffect" grpId="1">
                                  <p:stCondLst>
                                    <p:cond delay="13500"/>
                                  </p:stCondLst>
                                  <p:childTnLst>
                                    <p:animEffect transition="out" filter="fade">
                                      <p:cBhvr>
                                        <p:cTn id="388" dur="300"/>
                                        <p:tgtEl>
                                          <p:spTgt spid="91"/>
                                        </p:tgtEl>
                                      </p:cBhvr>
                                    </p:animEffect>
                                    <p:set>
                                      <p:cBhvr>
                                        <p:cTn id="389" dur="1" fill="hold">
                                          <p:stCondLst>
                                            <p:cond delay="299"/>
                                          </p:stCondLst>
                                        </p:cTn>
                                        <p:tgtEl>
                                          <p:spTgt spid="91"/>
                                        </p:tgtEl>
                                        <p:attrNameLst>
                                          <p:attrName>style.visibility</p:attrName>
                                        </p:attrNameLst>
                                      </p:cBhvr>
                                      <p:to>
                                        <p:strVal val="hidden"/>
                                      </p:to>
                                    </p:set>
                                  </p:childTnLst>
                                </p:cTn>
                              </p:par>
                              <p:par>
                                <p:cTn id="390" presetID="22" presetClass="entr" presetSubtype="1" fill="hold" nodeType="withEffect" grpId="0">
                                  <p:stCondLst>
                                    <p:cond delay="13200"/>
                                  </p:stCondLst>
                                  <p:childTnLst>
                                    <p:set>
                                      <p:cBhvr>
                                        <p:cTn id="391" dur="1" fill="hold">
                                          <p:stCondLst>
                                            <p:cond delay="0"/>
                                          </p:stCondLst>
                                        </p:cTn>
                                        <p:tgtEl>
                                          <p:spTgt spid="80"/>
                                        </p:tgtEl>
                                        <p:attrNameLst>
                                          <p:attrName>style.visibility</p:attrName>
                                        </p:attrNameLst>
                                      </p:cBhvr>
                                      <p:to>
                                        <p:strVal val="visible"/>
                                      </p:to>
                                    </p:set>
                                    <p:animEffect transition="in" filter="wipe(up)">
                                      <p:cBhvr>
                                        <p:cTn id="392" dur="500"/>
                                        <p:tgtEl>
                                          <p:spTgt spid="80"/>
                                        </p:tgtEl>
                                      </p:cBhvr>
                                    </p:animEffect>
                                  </p:childTnLst>
                                </p:cTn>
                              </p:par>
                              <p:par>
                                <p:cTn id="393" presetID="10" presetClass="entr" presetSubtype="0" fill="hold" nodeType="withEffect" grpId="0">
                                  <p:stCondLst>
                                    <p:cond delay="17100"/>
                                  </p:stCondLst>
                                  <p:childTnLst>
                                    <p:set>
                                      <p:cBhvr>
                                        <p:cTn id="394" dur="1" fill="hold">
                                          <p:stCondLst>
                                            <p:cond delay="0"/>
                                          </p:stCondLst>
                                        </p:cTn>
                                        <p:tgtEl>
                                          <p:spTgt spid="98"/>
                                        </p:tgtEl>
                                        <p:attrNameLst>
                                          <p:attrName>style.visibility</p:attrName>
                                        </p:attrNameLst>
                                      </p:cBhvr>
                                      <p:to>
                                        <p:strVal val="visible"/>
                                      </p:to>
                                    </p:set>
                                    <p:animEffect transition="in" filter="fade">
                                      <p:cBhvr>
                                        <p:cTn id="395" dur="400"/>
                                        <p:tgtEl>
                                          <p:spTgt spid="98"/>
                                        </p:tgtEl>
                                      </p:cBhvr>
                                    </p:animEffect>
                                  </p:childTnLst>
                                </p:cTn>
                              </p:par>
                              <p:par>
                                <p:cTn id="396" presetID="10" presetClass="entr" presetSubtype="0" fill="hold" nodeType="withEffect" grpId="0">
                                  <p:stCondLst>
                                    <p:cond delay="17100"/>
                                  </p:stCondLst>
                                  <p:childTnLst>
                                    <p:set>
                                      <p:cBhvr>
                                        <p:cTn id="397" dur="1" fill="hold">
                                          <p:stCondLst>
                                            <p:cond delay="0"/>
                                          </p:stCondLst>
                                        </p:cTn>
                                        <p:tgtEl>
                                          <p:spTgt spid="99"/>
                                        </p:tgtEl>
                                        <p:attrNameLst>
                                          <p:attrName>style.visibility</p:attrName>
                                        </p:attrNameLst>
                                      </p:cBhvr>
                                      <p:to>
                                        <p:strVal val="visible"/>
                                      </p:to>
                                    </p:set>
                                    <p:animEffect transition="in" filter="fade">
                                      <p:cBhvr>
                                        <p:cTn id="398" dur="400"/>
                                        <p:tgtEl>
                                          <p:spTgt spid="99"/>
                                        </p:tgtEl>
                                      </p:cBhvr>
                                    </p:animEffect>
                                  </p:childTnLst>
                                </p:cTn>
                              </p:par>
                              <p:par>
                                <p:cTn id="399" presetID="10" presetClass="entr" presetSubtype="0" fill="hold" nodeType="withEffect" grpId="0">
                                  <p:stCondLst>
                                    <p:cond delay="17100"/>
                                  </p:stCondLst>
                                  <p:childTnLst>
                                    <p:set>
                                      <p:cBhvr>
                                        <p:cTn id="400" dur="1" fill="hold">
                                          <p:stCondLst>
                                            <p:cond delay="0"/>
                                          </p:stCondLst>
                                        </p:cTn>
                                        <p:tgtEl>
                                          <p:spTgt spid="100"/>
                                        </p:tgtEl>
                                        <p:attrNameLst>
                                          <p:attrName>style.visibility</p:attrName>
                                        </p:attrNameLst>
                                      </p:cBhvr>
                                      <p:to>
                                        <p:strVal val="visible"/>
                                      </p:to>
                                    </p:set>
                                    <p:animEffect transition="in" filter="fade">
                                      <p:cBhvr>
                                        <p:cTn id="401" dur="400"/>
                                        <p:tgtEl>
                                          <p:spTgt spid="100"/>
                                        </p:tgtEl>
                                      </p:cBhvr>
                                    </p:animEffect>
                                  </p:childTnLst>
                                </p:cTn>
                              </p:par>
                              <p:par>
                                <p:cTn id="402" presetID="10" presetClass="exit" presetSubtype="0" fill="hold" nodeType="withEffect" grpId="1">
                                  <p:stCondLst>
                                    <p:cond delay="17100"/>
                                  </p:stCondLst>
                                  <p:childTnLst>
                                    <p:animEffect transition="out" filter="fade">
                                      <p:cBhvr>
                                        <p:cTn id="403" dur="300"/>
                                        <p:tgtEl>
                                          <p:spTgt spid="96"/>
                                        </p:tgtEl>
                                      </p:cBhvr>
                                    </p:animEffect>
                                    <p:set>
                                      <p:cBhvr>
                                        <p:cTn id="404" dur="1" fill="hold">
                                          <p:stCondLst>
                                            <p:cond delay="299"/>
                                          </p:stCondLst>
                                        </p:cTn>
                                        <p:tgtEl>
                                          <p:spTgt spid="96"/>
                                        </p:tgtEl>
                                        <p:attrNameLst>
                                          <p:attrName>style.visibility</p:attrName>
                                        </p:attrNameLst>
                                      </p:cBhvr>
                                      <p:to>
                                        <p:strVal val="hidden"/>
                                      </p:to>
                                    </p:set>
                                  </p:childTnLst>
                                </p:cTn>
                              </p:par>
                              <p:par>
                                <p:cTn id="405" presetID="10" presetClass="exit" presetSubtype="0" fill="hold" nodeType="withEffect" grpId="1">
                                  <p:stCondLst>
                                    <p:cond delay="17100"/>
                                  </p:stCondLst>
                                  <p:childTnLst>
                                    <p:animEffect transition="out" filter="fade">
                                      <p:cBhvr>
                                        <p:cTn id="406" dur="300"/>
                                        <p:tgtEl>
                                          <p:spTgt spid="97"/>
                                        </p:tgtEl>
                                      </p:cBhvr>
                                    </p:animEffect>
                                    <p:set>
                                      <p:cBhvr>
                                        <p:cTn id="407" dur="1" fill="hold">
                                          <p:stCondLst>
                                            <p:cond delay="299"/>
                                          </p:stCondLst>
                                        </p:cTn>
                                        <p:tgtEl>
                                          <p:spTgt spid="97"/>
                                        </p:tgtEl>
                                        <p:attrNameLst>
                                          <p:attrName>style.visibility</p:attrName>
                                        </p:attrNameLst>
                                      </p:cBhvr>
                                      <p:to>
                                        <p:strVal val="hidden"/>
                                      </p:to>
                                    </p:set>
                                  </p:childTnLst>
                                </p:cTn>
                              </p:par>
                              <p:par>
                                <p:cTn id="408" presetID="22" presetClass="entr" presetSubtype="1" fill="hold" nodeType="withEffect" grpId="0">
                                  <p:stCondLst>
                                    <p:cond delay="16800"/>
                                  </p:stCondLst>
                                  <p:childTnLst>
                                    <p:set>
                                      <p:cBhvr>
                                        <p:cTn id="409" dur="1" fill="hold">
                                          <p:stCondLst>
                                            <p:cond delay="0"/>
                                          </p:stCondLst>
                                        </p:cTn>
                                        <p:tgtEl>
                                          <p:spTgt spid="88"/>
                                        </p:tgtEl>
                                        <p:attrNameLst>
                                          <p:attrName>style.visibility</p:attrName>
                                        </p:attrNameLst>
                                      </p:cBhvr>
                                      <p:to>
                                        <p:strVal val="visible"/>
                                      </p:to>
                                    </p:set>
                                    <p:animEffect transition="in" filter="wipe(up)">
                                      <p:cBhvr>
                                        <p:cTn id="410" dur="500"/>
                                        <p:tgtEl>
                                          <p:spTgt spid="88"/>
                                        </p:tgtEl>
                                      </p:cBhvr>
                                    </p:animEffect>
                                  </p:childTnLst>
                                </p:cTn>
                              </p:par>
                              <p:par>
                                <p:cTn id="411" presetID="10" presetClass="entr" presetSubtype="0" fill="hold" nodeType="withEffect" grpId="0">
                                  <p:stCondLst>
                                    <p:cond delay="2000"/>
                                  </p:stCondLst>
                                  <p:childTnLst>
                                    <p:set>
                                      <p:cBhvr>
                                        <p:cTn id="412" dur="1" fill="hold">
                                          <p:stCondLst>
                                            <p:cond delay="0"/>
                                          </p:stCondLst>
                                        </p:cTn>
                                        <p:tgtEl>
                                          <p:spTgt spid="102"/>
                                        </p:tgtEl>
                                        <p:attrNameLst>
                                          <p:attrName>style.visibility</p:attrName>
                                        </p:attrNameLst>
                                      </p:cBhvr>
                                      <p:to>
                                        <p:strVal val="visible"/>
                                      </p:to>
                                    </p:set>
                                    <p:animEffect transition="in" filter="fade">
                                      <p:cBhvr>
                                        <p:cTn id="413" dur="400"/>
                                        <p:tgtEl>
                                          <p:spTgt spid="102"/>
                                        </p:tgtEl>
                                      </p:cBhvr>
                                    </p:animEffect>
                                  </p:childTnLst>
                                </p:cTn>
                              </p:par>
                              <p:par>
                                <p:cTn id="414" presetID="10" presetClass="entr" presetSubtype="0" fill="hold" nodeType="withEffect" grpId="0">
                                  <p:stCondLst>
                                    <p:cond delay="21700"/>
                                  </p:stCondLst>
                                  <p:childTnLst>
                                    <p:set>
                                      <p:cBhvr>
                                        <p:cTn id="415" dur="1" fill="hold">
                                          <p:stCondLst>
                                            <p:cond delay="0"/>
                                          </p:stCondLst>
                                        </p:cTn>
                                        <p:tgtEl>
                                          <p:spTgt spid="101"/>
                                        </p:tgtEl>
                                        <p:attrNameLst>
                                          <p:attrName>style.visibility</p:attrName>
                                        </p:attrNameLst>
                                      </p:cBhvr>
                                      <p:to>
                                        <p:strVal val="visible"/>
                                      </p:to>
                                    </p:set>
                                    <p:animEffect transition="in" filter="fade">
                                      <p:cBhvr>
                                        <p:cTn id="416" dur="600"/>
                                        <p:tgtEl>
                                          <p:spTgt spid="101"/>
                                        </p:tgtEl>
                                      </p:cBhvr>
                                    </p:animEffect>
                                  </p:childTnLst>
                                </p:cTn>
                              </p:par>
                              <p:par>
                                <p:cTn id="417" presetID="1" presetClass="entr" presetSubtype="0" fill="hold" nodeType="withEffect" grpId="0">
                                  <p:stCondLst>
                                    <p:cond delay="23500"/>
                                  </p:stCondLst>
                                  <p:childTnLst>
                                    <p:set>
                                      <p:cBhvr>
                                        <p:cTn id="418"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0">
                <p:cTn id="419" fill="hold" display="0">
                  <p:stCondLst>
                    <p:cond delay="indefinite"/>
                  </p:stCondLst>
                </p:cTn>
                <p:tgtEl>
                  <p:spTgt spid="67"/>
                </p:tgtEl>
              </p:cMediaNode>
            </p:video>
          </p:childTnLst>
        </p:cTn>
      </p:par>
    </p:tnLst>
    <p:bldLst>
      <p:bldP spid="8" grpId="0" animBg="1"/>
      <p:bldP spid="9" grpId="0" animBg="1"/>
      <p:bldP spid="10" grpId="0" animBg="1"/>
      <p:bldP spid="11" grpId="0" animBg="1"/>
      <p:bldP spid="13" grpId="0" animBg="1"/>
      <p:bldP spid="17" grpId="0" animBg="1"/>
      <p:bldP spid="20" grpId="0" animBg="1"/>
      <p:bldP spid="20"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4" grpId="0" animBg="1"/>
      <p:bldP spid="37" grpId="0" animBg="1"/>
      <p:bldP spid="38" grpId="0" animBg="1"/>
      <p:bldP spid="40" grpId="0" animBg="1"/>
      <p:bldP spid="41" grpId="0" animBg="1"/>
      <p:bldP spid="42" grpId="0" animBg="1"/>
      <p:bldP spid="43" grpId="0" animBg="1"/>
      <p:bldP spid="45" grpId="0" animBg="1"/>
      <p:bldP spid="47" grpId="0" animBg="1"/>
      <p:bldP spid="48" grpId="0" animBg="1"/>
      <p:bldP spid="49" grpId="0" animBg="1"/>
      <p:bldP spid="52" grpId="0" animBg="1"/>
      <p:bldP spid="53" grpId="0" animBg="1"/>
      <p:bldP spid="56" grpId="0" animBg="1"/>
      <p:bldP spid="56" grpId="1" animBg="1"/>
      <p:bldP spid="59" grpId="0" animBg="1"/>
      <p:bldP spid="61" grpId="0" animBg="1"/>
      <p:bldP spid="62" grpId="0" animBg="1"/>
      <p:bldP spid="63" grpId="0" animBg="1"/>
      <p:bldP spid="69" grpId="0" animBg="1"/>
      <p:bldP spid="70" grpId="0" animBg="1"/>
      <p:bldP spid="74" grpId="0" animBg="1"/>
      <p:bldP spid="74" grpId="1" animBg="1"/>
      <p:bldP spid="75" grpId="0" animBg="1"/>
      <p:bldP spid="75" grpId="1" animBg="1"/>
      <p:bldP spid="77" grpId="0" animBg="1"/>
      <p:bldP spid="78" grpId="0" animBg="1"/>
      <p:bldP spid="82" grpId="0" animBg="1"/>
      <p:bldP spid="82" grpId="1" animBg="1"/>
      <p:bldP spid="83" grpId="0" animBg="1"/>
      <p:bldP spid="83" grpId="1" animBg="1"/>
      <p:bldP spid="85" grpId="0" animBg="1"/>
      <p:bldP spid="86" grpId="0" animBg="1"/>
      <p:bldP spid="90" grpId="0" animBg="1"/>
      <p:bldP spid="90" grpId="1" animBg="1"/>
      <p:bldP spid="91" grpId="0" animBg="1"/>
      <p:bldP spid="91" grpId="1" animBg="1"/>
      <p:bldP spid="93" grpId="0" animBg="1"/>
      <p:bldP spid="94" grpId="0" animBg="1"/>
      <p:bldP spid="96" grpId="0" animBg="1"/>
      <p:bldP spid="96" grpId="1" animBg="1"/>
      <p:bldP spid="97" grpId="0" animBg="1"/>
      <p:bldP spid="97" grpId="1" animBg="1"/>
      <p:bldP spid="99" grpId="0" animBg="1"/>
      <p:bldP spid="100" grpId="0" animBg="1"/>
      <p:bldP spid="101" grpId="0" animBg="1"/>
      <p:bldP spid="102" grpId="0" animBg="1"/>
      <p:bldP spid="128"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6" name="!!title"/>
          <p:cNvSpPr txBox="1"/>
          <p:nvPr/>
        </p:nvSpPr>
        <p:spPr>
          <a:xfrm>
            <a:off x="609600" y="558800"/>
            <a:ext cx="10972800" cy="527050"/>
          </a:xfrm>
          <a:prstGeom prst="rect">
            <a:avLst/>
          </a:prstGeom>
          <a:noFill/>
        </p:spPr>
        <p:txBody>
          <a:bodyPr wrap="none" lIns="0" tIns="0" rIns="0" bIns="0" anchor="t" rtlCol="0">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Wind, or wear?</a:t>
            </a:r>
            <a:endParaRPr lang="en-US" sz="3200" dirty="0"/>
          </a:p>
        </p:txBody>
      </p:sp>
      <p:pic>
        <p:nvPicPr>
          <p:cNvPr id="7" name="axis_turn">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609600" y="1407160"/>
            <a:ext cx="3302000" cy="4064000"/>
          </a:xfrm>
          <a:prstGeom prst="rect">
            <a:avLst/>
          </a:prstGeom>
        </p:spPr>
      </p:pic>
      <p:sp>
        <p:nvSpPr>
          <p:cNvPr id="8" name="axis_amber"/>
          <p:cNvSpPr/>
          <p:nvPr/>
        </p:nvSpPr>
        <p:spPr>
          <a:xfrm>
            <a:off x="2260600" y="1661160"/>
            <a:ext cx="3175" cy="3340100"/>
          </a:xfrm>
          <a:custGeom>
            <a:avLst/>
            <a:gdLst/>
            <a:ahLst/>
            <a:cxnLst/>
            <a:rect l="0" t="0" r="r" b="b"/>
            <a:pathLst>
              <a:path w="3175" h="3340100" fill="none">
                <a:moveTo>
                  <a:pt x="0" y="0"/>
                </a:moveTo>
                <a:lnTo>
                  <a:pt x="0" y="3340100"/>
                </a:lnTo>
              </a:path>
            </a:pathLst>
          </a:custGeom>
          <a:noFill/>
          <a:ln w="25400" cap="rnd">
            <a:solidFill>
              <a:srgbClr val="F2B134"/>
            </a:solidFill>
            <a:custDash>
              <a:ds d="350000" sp="225000"/>
            </a:custDash>
            <a:round/>
          </a:ln>
          <a:effectLst>
            <a:glow rad="63500">
              <a:srgbClr val="F2B134">
                <a:alpha val="60000"/>
              </a:srgbClr>
            </a:glow>
          </a:effectLst>
        </p:spPr>
        <p:txBody>
          <a:bodyPr rtlCol="0" anchor="ctr"/>
          <a:lstStyle/>
          <a:p>
            <a:pPr algn="ctr"/>
          </a:p>
        </p:txBody>
      </p:sp>
      <p:sp>
        <p:nvSpPr>
          <p:cNvPr id="9" name="axis_lbl"/>
          <p:cNvSpPr txBox="1"/>
          <p:nvPr/>
        </p:nvSpPr>
        <p:spPr>
          <a:xfrm>
            <a:off x="609600" y="5410200"/>
            <a:ext cx="4064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AZIMUTH AXIS</a:t>
            </a:r>
            <a:endParaRPr lang="en-US" sz="1200" dirty="0"/>
          </a:p>
        </p:txBody>
      </p:sp>
      <p:sp>
        <p:nvSpPr>
          <p:cNvPr id="10" name="conds"/>
          <p:cNvSpPr txBox="1"/>
          <p:nvPr/>
        </p:nvSpPr>
        <p:spPr>
          <a:xfrm>
            <a:off x="4318000" y="1244600"/>
            <a:ext cx="7264400" cy="2540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5CCBF0"/>
                </a:solidFill>
                <a:latin typeface="Segoe UI Semibold"/>
                <a:cs typeface="Segoe UI Semibold"/>
              </a:rPr>
              <a:t>elevation · wind · temperature · load</a:t>
            </a:r>
            <a:endParaRPr lang="en-US" sz="1400" dirty="0"/>
          </a:p>
        </p:txBody>
      </p:sp>
      <p:sp>
        <p:nvSpPr>
          <p:cNvPr id="11" name="plot_axes"/>
          <p:cNvSpPr/>
          <p:nvPr/>
        </p:nvSpPr>
        <p:spPr>
          <a:xfrm>
            <a:off x="4318000" y="1587500"/>
            <a:ext cx="7264400" cy="3302000"/>
          </a:xfrm>
          <a:custGeom>
            <a:avLst/>
            <a:gdLst/>
            <a:ahLst/>
            <a:cxnLst/>
            <a:rect l="0" t="0" r="r" b="b"/>
            <a:pathLst>
              <a:path w="7264400" h="3302000" fill="none">
                <a:moveTo>
                  <a:pt x="0" y="0"/>
                </a:moveTo>
                <a:lnTo>
                  <a:pt x="0" y="3302000"/>
                </a:lnTo>
                <a:lnTo>
                  <a:pt x="7264400" y="3302000"/>
                </a:lnTo>
              </a:path>
            </a:pathLst>
          </a:custGeom>
          <a:noFill/>
          <a:ln w="12700" cap="sq">
            <a:solidFill>
              <a:srgbClr val="8FA3B8"/>
            </a:solidFill>
            <a:miter lim="800000"/>
          </a:ln>
          <a:effectLst/>
        </p:spPr>
        <p:txBody>
          <a:bodyPr rtlCol="0" anchor="ctr"/>
          <a:lstStyle/>
          <a:p>
            <a:pPr algn="ctr"/>
            <a:endParaRPr/>
          </a:p>
        </p:txBody>
      </p:sp>
      <p:sp>
        <p:nvSpPr>
          <p:cNvPr id="12" name="plot_t_resp"/>
          <p:cNvSpPr txBox="1"/>
          <p:nvPr/>
        </p:nvSpPr>
        <p:spPr>
          <a:xfrm>
            <a:off x="4394200" y="1612900"/>
            <a:ext cx="1016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response</a:t>
            </a:r>
            <a:endParaRPr lang="en-US" sz="1200" dirty="0"/>
          </a:p>
        </p:txBody>
      </p:sp>
      <p:sp>
        <p:nvSpPr>
          <p:cNvPr id="13" name="plot_t_time"/>
          <p:cNvSpPr txBox="1"/>
          <p:nvPr/>
        </p:nvSpPr>
        <p:spPr>
          <a:xfrm>
            <a:off x="10947400" y="4660900"/>
            <a:ext cx="635000" cy="203200"/>
          </a:xfrm>
          <a:prstGeom prst="rect">
            <a:avLst/>
          </a:prstGeom>
          <a:noFill/>
        </p:spPr>
        <p:txBody>
          <a:bodyPr wrap="none" lIns="0" tIns="0" rIns="0" bIns="0" rtlCol="0" anchor="t">
            <a:noAutofit/>
          </a:bodyPr>
          <a:lstStyle/>
          <a:p>
            <a:pPr algn="r">
              <a:lnSpc>
                <a:spcPts val="1450"/>
              </a:lnSpc>
              <a:spcBef>
                <a:spcPts val="0"/>
              </a:spcBef>
              <a:spcAft>
                <a:spcPts val="0"/>
              </a:spcAft>
              <a:buNone/>
            </a:pPr>
            <a:r>
              <a:rPr lang="en-US" sz="1200" b="0" i="0" dirty="0">
                <a:solidFill>
                  <a:srgbClr val="8FA3B8"/>
                </a:solidFill>
                <a:latin typeface="Segoe UI"/>
                <a:cs typeface="Segoe UI"/>
              </a:rPr>
              <a:t>time</a:t>
            </a:r>
            <a:endParaRPr lang="en-US" sz="1200" dirty="0"/>
          </a:p>
        </p:txBody>
      </p:sp>
      <p:sp>
        <p:nvSpPr>
          <p:cNvPr id="14" name="schem"/>
          <p:cNvSpPr txBox="1"/>
          <p:nvPr/>
        </p:nvSpPr>
        <p:spPr>
          <a:xfrm>
            <a:off x="4445000" y="4610100"/>
            <a:ext cx="2540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SCHEMATIC · NOT TELEMETRY</a:t>
            </a:r>
            <a:endParaRPr lang="en-US" sz="1200" dirty="0"/>
          </a:p>
        </p:txBody>
      </p:sp>
      <p:sp>
        <p:nvSpPr>
          <p:cNvPr id="15" name="band"/>
          <p:cNvSpPr/>
          <p:nvPr/>
        </p:nvSpPr>
        <p:spPr>
          <a:xfrm>
            <a:off x="4445000" y="2603500"/>
            <a:ext cx="6985000" cy="952500"/>
          </a:xfrm>
          <a:custGeom>
            <a:avLst/>
            <a:gdLst/>
            <a:ahLst/>
            <a:cxnLst/>
            <a:rect l="0" t="0" r="r" b="b"/>
            <a:pathLst>
              <a:path w="6985000" h="952500" stroke="0">
                <a:moveTo>
                  <a:pt x="0" y="127000"/>
                </a:moveTo>
                <a:lnTo>
                  <a:pt x="1905000" y="127000"/>
                </a:lnTo>
                <a:lnTo>
                  <a:pt x="1905000" y="0"/>
                </a:lnTo>
                <a:lnTo>
                  <a:pt x="4127500" y="0"/>
                </a:lnTo>
                <a:lnTo>
                  <a:pt x="4127500" y="190500"/>
                </a:lnTo>
                <a:lnTo>
                  <a:pt x="6985000" y="190500"/>
                </a:lnTo>
                <a:lnTo>
                  <a:pt x="6985000" y="952500"/>
                </a:lnTo>
                <a:lnTo>
                  <a:pt x="4127500" y="952500"/>
                </a:lnTo>
                <a:lnTo>
                  <a:pt x="4127500" y="762000"/>
                </a:lnTo>
                <a:lnTo>
                  <a:pt x="1905000" y="762000"/>
                </a:lnTo>
                <a:lnTo>
                  <a:pt x="1905000" y="889000"/>
                </a:lnTo>
                <a:lnTo>
                  <a:pt x="0" y="889000"/>
                </a:lnTo>
                <a:close/>
              </a:path>
            </a:pathLst>
          </a:custGeom>
          <a:solidFill>
            <a:srgbClr val="5CCBF0">
              <a:alpha val="20000"/>
            </a:srgbClr>
          </a:solidFill>
          <a:ln>
            <a:noFill/>
          </a:ln>
          <a:effectLst/>
        </p:spPr>
        <p:txBody>
          <a:bodyPr rtlCol="0" anchor="ctr"/>
          <a:lstStyle/>
          <a:p>
            <a:pPr algn="ctr"/>
            <a:endParaRPr/>
          </a:p>
        </p:txBody>
      </p:sp>
      <p:sp>
        <p:nvSpPr>
          <p:cNvPr id="16" name="band_top"/>
          <p:cNvSpPr/>
          <p:nvPr/>
        </p:nvSpPr>
        <p:spPr>
          <a:xfrm>
            <a:off x="4445000" y="2603500"/>
            <a:ext cx="6985000" cy="190500"/>
          </a:xfrm>
          <a:custGeom>
            <a:avLst/>
            <a:gdLst/>
            <a:ahLst/>
            <a:cxnLst/>
            <a:rect l="0" t="0" r="r" b="b"/>
            <a:pathLst>
              <a:path w="6985000" h="190500" fill="none">
                <a:moveTo>
                  <a:pt x="0" y="127000"/>
                </a:moveTo>
                <a:lnTo>
                  <a:pt x="1905000" y="127000"/>
                </a:lnTo>
                <a:lnTo>
                  <a:pt x="1905000" y="0"/>
                </a:lnTo>
                <a:lnTo>
                  <a:pt x="4127500" y="0"/>
                </a:lnTo>
                <a:lnTo>
                  <a:pt x="4127500" y="190500"/>
                </a:lnTo>
                <a:lnTo>
                  <a:pt x="6985000" y="190500"/>
                </a:lnTo>
              </a:path>
            </a:pathLst>
          </a:custGeom>
          <a:noFill/>
          <a:ln w="12700" cap="rnd">
            <a:solidFill>
              <a:srgbClr val="5CCBF0">
                <a:alpha val="80000"/>
              </a:srgbClr>
            </a:solidFill>
            <a:round/>
          </a:ln>
          <a:effectLst/>
        </p:spPr>
        <p:txBody>
          <a:bodyPr rtlCol="0" anchor="ctr"/>
          <a:lstStyle/>
          <a:p>
            <a:pPr algn="ctr"/>
            <a:endParaRPr/>
          </a:p>
        </p:txBody>
      </p:sp>
      <p:sp>
        <p:nvSpPr>
          <p:cNvPr id="17" name="band_bot"/>
          <p:cNvSpPr/>
          <p:nvPr/>
        </p:nvSpPr>
        <p:spPr>
          <a:xfrm>
            <a:off x="4445000" y="3365500"/>
            <a:ext cx="6985000" cy="190500"/>
          </a:xfrm>
          <a:custGeom>
            <a:avLst/>
            <a:gdLst/>
            <a:ahLst/>
            <a:cxnLst/>
            <a:rect l="0" t="0" r="r" b="b"/>
            <a:pathLst>
              <a:path w="6985000" h="190500" fill="none">
                <a:moveTo>
                  <a:pt x="6985000" y="190500"/>
                </a:moveTo>
                <a:lnTo>
                  <a:pt x="4127500" y="190500"/>
                </a:lnTo>
                <a:lnTo>
                  <a:pt x="4127500" y="0"/>
                </a:lnTo>
                <a:lnTo>
                  <a:pt x="1905000" y="0"/>
                </a:lnTo>
                <a:lnTo>
                  <a:pt x="1905000" y="127000"/>
                </a:lnTo>
                <a:lnTo>
                  <a:pt x="0" y="127000"/>
                </a:lnTo>
              </a:path>
            </a:pathLst>
          </a:custGeom>
          <a:noFill/>
          <a:ln w="12700" cap="rnd">
            <a:solidFill>
              <a:srgbClr val="5CCBF0">
                <a:alpha val="80000"/>
              </a:srgbClr>
            </a:solidFill>
            <a:round/>
          </a:ln>
          <a:effectLst/>
        </p:spPr>
        <p:txBody>
          <a:bodyPr rtlCol="0" anchor="ctr"/>
          <a:lstStyle/>
          <a:p>
            <a:pPr algn="ctr"/>
            <a:endParaRPr/>
          </a:p>
        </p:txBody>
      </p:sp>
      <p:sp>
        <p:nvSpPr>
          <p:cNvPr id="18" name="band_t"/>
          <p:cNvSpPr txBox="1"/>
          <p:nvPr/>
        </p:nvSpPr>
        <p:spPr>
          <a:xfrm>
            <a:off x="4508500" y="3683000"/>
            <a:ext cx="3810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5CCBF0"/>
                </a:solidFill>
                <a:latin typeface="Segoe UI"/>
                <a:cs typeface="Segoe UI"/>
              </a:rPr>
              <a:t>expected under these conditions</a:t>
            </a:r>
            <a:endParaRPr lang="en-US" sz="1300" dirty="0"/>
          </a:p>
        </p:txBody>
      </p:sp>
      <p:sp>
        <p:nvSpPr>
          <p:cNvPr id="19" name="observed"/>
          <p:cNvSpPr/>
          <p:nvPr/>
        </p:nvSpPr>
        <p:spPr>
          <a:xfrm>
            <a:off x="4445000" y="2358074"/>
            <a:ext cx="4826000" cy="903731"/>
          </a:xfrm>
          <a:custGeom>
            <a:avLst/>
            <a:gdLst/>
            <a:ahLst/>
            <a:cxnLst/>
            <a:rect l="0" t="0" r="r" b="b"/>
            <a:pathLst>
              <a:path w="4826000" h="903731" fill="none">
                <a:moveTo>
                  <a:pt x="0" y="828967"/>
                </a:moveTo>
                <a:lnTo>
                  <a:pt x="63500" y="833188"/>
                </a:lnTo>
                <a:lnTo>
                  <a:pt x="127000" y="823200"/>
                </a:lnTo>
                <a:lnTo>
                  <a:pt x="190500" y="679381"/>
                </a:lnTo>
                <a:lnTo>
                  <a:pt x="254000" y="769788"/>
                </a:lnTo>
                <a:lnTo>
                  <a:pt x="317500" y="739868"/>
                </a:lnTo>
                <a:lnTo>
                  <a:pt x="381000" y="758775"/>
                </a:lnTo>
                <a:lnTo>
                  <a:pt x="444500" y="687693"/>
                </a:lnTo>
                <a:lnTo>
                  <a:pt x="508000" y="698663"/>
                </a:lnTo>
                <a:lnTo>
                  <a:pt x="571500" y="743571"/>
                </a:lnTo>
                <a:lnTo>
                  <a:pt x="635000" y="703826"/>
                </a:lnTo>
                <a:lnTo>
                  <a:pt x="698500" y="745430"/>
                </a:lnTo>
                <a:lnTo>
                  <a:pt x="762000" y="668929"/>
                </a:lnTo>
                <a:lnTo>
                  <a:pt x="825500" y="679776"/>
                </a:lnTo>
                <a:lnTo>
                  <a:pt x="889000" y="790765"/>
                </a:lnTo>
                <a:lnTo>
                  <a:pt x="952500" y="739423"/>
                </a:lnTo>
                <a:lnTo>
                  <a:pt x="1016000" y="755672"/>
                </a:lnTo>
                <a:lnTo>
                  <a:pt x="1079500" y="795068"/>
                </a:lnTo>
                <a:lnTo>
                  <a:pt x="1143000" y="728355"/>
                </a:lnTo>
                <a:lnTo>
                  <a:pt x="1206500" y="674759"/>
                </a:lnTo>
                <a:lnTo>
                  <a:pt x="1270000" y="803761"/>
                </a:lnTo>
                <a:lnTo>
                  <a:pt x="1333500" y="769272"/>
                </a:lnTo>
                <a:lnTo>
                  <a:pt x="1397000" y="781502"/>
                </a:lnTo>
                <a:lnTo>
                  <a:pt x="1460500" y="774938"/>
                </a:lnTo>
                <a:lnTo>
                  <a:pt x="1524000" y="837122"/>
                </a:lnTo>
                <a:lnTo>
                  <a:pt x="1587500" y="729030"/>
                </a:lnTo>
                <a:lnTo>
                  <a:pt x="1651000" y="799616"/>
                </a:lnTo>
                <a:lnTo>
                  <a:pt x="1714500" y="730078"/>
                </a:lnTo>
                <a:lnTo>
                  <a:pt x="1778000" y="766235"/>
                </a:lnTo>
                <a:lnTo>
                  <a:pt x="1841500" y="781968"/>
                </a:lnTo>
                <a:lnTo>
                  <a:pt x="1905000" y="593424"/>
                </a:lnTo>
                <a:lnTo>
                  <a:pt x="1968500" y="552769"/>
                </a:lnTo>
                <a:lnTo>
                  <a:pt x="2032000" y="621815"/>
                </a:lnTo>
                <a:lnTo>
                  <a:pt x="2095500" y="665171"/>
                </a:lnTo>
                <a:lnTo>
                  <a:pt x="2159000" y="642536"/>
                </a:lnTo>
                <a:lnTo>
                  <a:pt x="2222500" y="617082"/>
                </a:lnTo>
                <a:lnTo>
                  <a:pt x="2286000" y="651740"/>
                </a:lnTo>
                <a:lnTo>
                  <a:pt x="2349500" y="569890"/>
                </a:lnTo>
                <a:lnTo>
                  <a:pt x="2413000" y="569270"/>
                </a:lnTo>
                <a:lnTo>
                  <a:pt x="2476500" y="595028"/>
                </a:lnTo>
                <a:lnTo>
                  <a:pt x="2540000" y="682588"/>
                </a:lnTo>
                <a:lnTo>
                  <a:pt x="2603500" y="572305"/>
                </a:lnTo>
                <a:lnTo>
                  <a:pt x="2667000" y="557848"/>
                </a:lnTo>
                <a:lnTo>
                  <a:pt x="2730500" y="555057"/>
                </a:lnTo>
                <a:lnTo>
                  <a:pt x="2794000" y="388315"/>
                </a:lnTo>
                <a:lnTo>
                  <a:pt x="2857500" y="284896"/>
                </a:lnTo>
                <a:lnTo>
                  <a:pt x="2921000" y="212811"/>
                </a:lnTo>
                <a:lnTo>
                  <a:pt x="2984500" y="161010"/>
                </a:lnTo>
                <a:lnTo>
                  <a:pt x="3048000" y="13648"/>
                </a:lnTo>
                <a:lnTo>
                  <a:pt x="3111500" y="0"/>
                </a:lnTo>
                <a:lnTo>
                  <a:pt x="3175000" y="6123"/>
                </a:lnTo>
                <a:lnTo>
                  <a:pt x="3238500" y="69287"/>
                </a:lnTo>
                <a:lnTo>
                  <a:pt x="3302000" y="249218"/>
                </a:lnTo>
                <a:lnTo>
                  <a:pt x="3365500" y="333512"/>
                </a:lnTo>
                <a:lnTo>
                  <a:pt x="3429000" y="427340"/>
                </a:lnTo>
                <a:lnTo>
                  <a:pt x="3492500" y="556573"/>
                </a:lnTo>
                <a:lnTo>
                  <a:pt x="3556000" y="676887"/>
                </a:lnTo>
                <a:lnTo>
                  <a:pt x="3619500" y="663256"/>
                </a:lnTo>
                <a:lnTo>
                  <a:pt x="3683000" y="684844"/>
                </a:lnTo>
                <a:lnTo>
                  <a:pt x="3746500" y="579847"/>
                </a:lnTo>
                <a:lnTo>
                  <a:pt x="3810000" y="634512"/>
                </a:lnTo>
                <a:lnTo>
                  <a:pt x="3873500" y="700878"/>
                </a:lnTo>
                <a:lnTo>
                  <a:pt x="3937000" y="642907"/>
                </a:lnTo>
                <a:lnTo>
                  <a:pt x="4000500" y="705629"/>
                </a:lnTo>
                <a:lnTo>
                  <a:pt x="4064000" y="567264"/>
                </a:lnTo>
                <a:lnTo>
                  <a:pt x="4127500" y="901382"/>
                </a:lnTo>
                <a:lnTo>
                  <a:pt x="4191000" y="737968"/>
                </a:lnTo>
                <a:lnTo>
                  <a:pt x="4254500" y="802030"/>
                </a:lnTo>
                <a:lnTo>
                  <a:pt x="4318000" y="732179"/>
                </a:lnTo>
                <a:lnTo>
                  <a:pt x="4381500" y="871966"/>
                </a:lnTo>
                <a:lnTo>
                  <a:pt x="4445000" y="850211"/>
                </a:lnTo>
                <a:lnTo>
                  <a:pt x="4508500" y="901156"/>
                </a:lnTo>
                <a:lnTo>
                  <a:pt x="4572000" y="871148"/>
                </a:lnTo>
                <a:lnTo>
                  <a:pt x="4635500" y="896727"/>
                </a:lnTo>
                <a:lnTo>
                  <a:pt x="4699000" y="823788"/>
                </a:lnTo>
                <a:lnTo>
                  <a:pt x="4762500" y="903731"/>
                </a:lnTo>
                <a:lnTo>
                  <a:pt x="4826000" y="861200"/>
                </a:lnTo>
              </a:path>
            </a:pathLst>
          </a:custGeom>
          <a:noFill/>
          <a:ln w="25400" cap="rnd">
            <a:solidFill>
              <a:srgbClr val="FFFFFF"/>
            </a:solidFill>
            <a:round/>
          </a:ln>
          <a:effectLst/>
        </p:spPr>
        <p:txBody>
          <a:bodyPr rtlCol="0" anchor="ctr"/>
          <a:lstStyle/>
          <a:p>
            <a:pPr algn="ctr"/>
            <a:endParaRPr/>
          </a:p>
        </p:txBody>
      </p:sp>
      <p:sp>
        <p:nvSpPr>
          <p:cNvPr id="20" name="obs_t"/>
          <p:cNvSpPr txBox="1"/>
          <p:nvPr/>
        </p:nvSpPr>
        <p:spPr>
          <a:xfrm>
            <a:off x="6223000" y="2095500"/>
            <a:ext cx="2794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EDEFF2"/>
                </a:solidFill>
                <a:latin typeface="Segoe UI"/>
                <a:cs typeface="Segoe UI"/>
              </a:rPr>
              <a:t>excursion · explained by wind</a:t>
            </a:r>
            <a:endParaRPr lang="en-US" sz="1200" dirty="0"/>
          </a:p>
        </p:txBody>
      </p:sp>
      <p:sp>
        <p:nvSpPr>
          <p:cNvPr id="21" name="!!fault"/>
          <p:cNvSpPr/>
          <p:nvPr/>
        </p:nvSpPr>
        <p:spPr>
          <a:xfrm>
            <a:off x="9283700" y="1905000"/>
            <a:ext cx="3175" cy="2921000"/>
          </a:xfrm>
          <a:custGeom>
            <a:avLst/>
            <a:gdLst/>
            <a:ahLst/>
            <a:cxnLst/>
            <a:rect l="0" t="0" r="r" b="b"/>
            <a:pathLst>
              <a:path w="3175" h="2921000" fill="none">
                <a:moveTo>
                  <a:pt x="0" y="0"/>
                </a:moveTo>
                <a:lnTo>
                  <a:pt x="0" y="2921000"/>
                </a:lnTo>
              </a:path>
            </a:pathLst>
          </a:custGeom>
          <a:noFill/>
          <a:ln w="12700" cap="rnd">
            <a:solidFill>
              <a:srgbClr val="FFFFFF">
                <a:alpha val="40000"/>
              </a:srgbClr>
            </a:solidFill>
            <a:round/>
          </a:ln>
          <a:effectLst/>
        </p:spPr>
        <p:txBody>
          <a:bodyPr rtlCol="0" anchor="ctr"/>
          <a:lstStyle/>
          <a:p>
            <a:pPr algn="ctr"/>
            <a:endParaRPr/>
          </a:p>
        </p:txBody>
      </p:sp>
      <p:sp>
        <p:nvSpPr>
          <p:cNvPr id="22" name="fault_onset"/>
          <p:cNvSpPr txBox="1"/>
          <p:nvPr/>
        </p:nvSpPr>
        <p:spPr>
          <a:xfrm>
            <a:off x="9347200" y="4622800"/>
            <a:ext cx="762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onset</a:t>
            </a:r>
            <a:endParaRPr lang="en-US" sz="1200" dirty="0"/>
          </a:p>
        </p:txBody>
      </p:sp>
      <p:sp>
        <p:nvSpPr>
          <p:cNvPr id="23" name="diverge"/>
          <p:cNvSpPr/>
          <p:nvPr/>
        </p:nvSpPr>
        <p:spPr>
          <a:xfrm>
            <a:off x="9271000" y="1905000"/>
            <a:ext cx="2159000" cy="1270000"/>
          </a:xfrm>
          <a:custGeom>
            <a:avLst/>
            <a:gdLst/>
            <a:ahLst/>
            <a:cxnLst/>
            <a:rect l="0" t="0" r="r" b="b"/>
            <a:pathLst>
              <a:path w="2159000" h="1270000" fill="none">
                <a:moveTo>
                  <a:pt x="0" y="1270000"/>
                </a:moveTo>
                <a:lnTo>
                  <a:pt x="254000" y="1079500"/>
                </a:lnTo>
                <a:lnTo>
                  <a:pt x="508000" y="635000"/>
                </a:lnTo>
                <a:lnTo>
                  <a:pt x="825500" y="285750"/>
                </a:lnTo>
                <a:lnTo>
                  <a:pt x="1206500" y="139700"/>
                </a:lnTo>
                <a:lnTo>
                  <a:pt x="1651000" y="57150"/>
                </a:lnTo>
                <a:lnTo>
                  <a:pt x="2159000" y="0"/>
                </a:lnTo>
              </a:path>
            </a:pathLst>
          </a:custGeom>
          <a:noFill/>
          <a:ln w="31750" cap="rnd">
            <a:solidFill>
              <a:srgbClr val="F2B134"/>
            </a:solidFill>
            <a:round/>
          </a:ln>
          <a:effectLst>
            <a:glow rad="38100">
              <a:srgbClr val="F2B134">
                <a:alpha val="35000"/>
              </a:srgbClr>
            </a:glow>
          </a:effectLst>
        </p:spPr>
        <p:txBody>
          <a:bodyPr rtlCol="0" anchor="ctr"/>
          <a:lstStyle/>
          <a:p>
            <a:pPr algn="ctr"/>
            <a:endParaRPr/>
          </a:p>
        </p:txBody>
      </p:sp>
      <p:sp>
        <p:nvSpPr>
          <p:cNvPr id="24" name="div_t"/>
          <p:cNvSpPr txBox="1"/>
          <p:nvPr/>
        </p:nvSpPr>
        <p:spPr>
          <a:xfrm>
            <a:off x="8191500" y="1549400"/>
            <a:ext cx="3365500" cy="228600"/>
          </a:xfrm>
          <a:prstGeom prst="rect">
            <a:avLst/>
          </a:prstGeom>
          <a:noFill/>
        </p:spPr>
        <p:txBody>
          <a:bodyPr wrap="none" lIns="0" tIns="0" rIns="0" bIns="0" rtlCol="0" anchor="t">
            <a:noAutofit/>
          </a:bodyPr>
          <a:lstStyle/>
          <a:p>
            <a:pPr algn="r">
              <a:lnSpc>
                <a:spcPts val="1550"/>
              </a:lnSpc>
              <a:spcBef>
                <a:spcPts val="0"/>
              </a:spcBef>
              <a:spcAft>
                <a:spcPts val="0"/>
              </a:spcAft>
              <a:buNone/>
            </a:pPr>
            <a:r>
              <a:rPr lang="en-US" sz="1300" b="0" i="0" dirty="0">
                <a:solidFill>
                  <a:srgbClr val="F2B134"/>
                </a:solidFill>
                <a:latin typeface="Segoe UI Semibold"/>
                <a:cs typeface="Segoe UI Semibold"/>
              </a:rPr>
              <a:t>persistent divergence: a testable question</a:t>
            </a:r>
            <a:endParaRPr lang="en-US" sz="1300" dirty="0"/>
          </a:p>
        </p:txBody>
      </p:sp>
      <p:sp>
        <p:nvSpPr>
          <p:cNvPr id="25" name="phm"/>
          <p:cNvSpPr txBox="1"/>
          <p:nvPr/>
        </p:nvSpPr>
        <p:spPr>
          <a:xfrm>
            <a:off x="6985000" y="4940300"/>
            <a:ext cx="4597400" cy="4572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1" dirty="0">
                <a:solidFill>
                  <a:srgbClr val="EDEFF2"/>
                </a:solidFill>
                <a:latin typeface="Segoe UI"/>
                <a:cs typeface="Segoe UI"/>
              </a:rPr>
              <a:t>“…to distinguish potential mechanical degradation</a:t>
            </a:r>
            <a:endParaRPr lang="en-US" sz="1500" dirty="0"/>
          </a:p>
          <a:p>
            <a:pPr algn="l">
              <a:lnSpc>
                <a:spcPts val="1800"/>
              </a:lnSpc>
              <a:spcBef>
                <a:spcPts val="0"/>
              </a:spcBef>
              <a:spcAft>
                <a:spcPts val="0"/>
              </a:spcAft>
              <a:buNone/>
            </a:pPr>
            <a:r>
              <a:rPr lang="en-US" sz="1500" b="0" i="1" dirty="0">
                <a:solidFill>
                  <a:srgbClr val="EDEFF2"/>
                </a:solidFill>
                <a:latin typeface="Segoe UI"/>
                <a:cs typeface="Segoe UI"/>
              </a:rPr>
              <a:t>from wind-induced or enclosure-driven effects.”</a:t>
            </a:r>
            <a:endParaRPr lang="en-US" sz="1500" dirty="0"/>
          </a:p>
        </p:txBody>
      </p:sp>
      <p:sp>
        <p:nvSpPr>
          <p:cNvPr id="26" name="phm_tag"/>
          <p:cNvSpPr txBox="1"/>
          <p:nvPr/>
        </p:nvSpPr>
        <p:spPr>
          <a:xfrm>
            <a:off x="6985000" y="5410200"/>
            <a:ext cx="45974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Luis Rodríguez et al. 2026 · detector by Manuel Huertas-López</a:t>
            </a:r>
            <a:endParaRPr lang="en-US" sz="1200" dirty="0"/>
          </a:p>
        </p:txBody>
      </p:sp>
      <p:sp>
        <p:nvSpPr>
          <p:cNvPr id="27" name="idea"/>
          <p:cNvSpPr txBox="1"/>
          <p:nvPr/>
        </p:nvSpPr>
        <p:spPr>
          <a:xfrm>
            <a:off x="609600" y="5689600"/>
            <a:ext cx="3810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Idea: run the twin alongside the telescope.</a:t>
            </a:r>
            <a:endParaRPr lang="en-US" sz="1200" dirty="0"/>
          </a:p>
        </p:txBody>
      </p:sp>
      <p:sp>
        <p:nvSpPr>
          <p:cNvPr id="2" name="!!status_pill"/>
          <p:cNvSpPr/>
          <p:nvPr/>
        </p:nvSpPr>
        <p:spPr>
          <a:xfrm>
            <a:off x="7651948" y="203200"/>
            <a:ext cx="393045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 name="!!status_glyph"/>
          <p:cNvSpPr/>
          <p:nvPr/>
        </p:nvSpPr>
        <p:spPr>
          <a:xfrm>
            <a:off x="7753548"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4" name="!!status_glyph2"/>
          <p:cNvSpPr/>
          <p:nvPr/>
        </p:nvSpPr>
        <p:spPr>
          <a:xfrm>
            <a:off x="9368342"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5" name="!!status_txt"/>
          <p:cNvSpPr txBox="1"/>
          <p:nvPr/>
        </p:nvSpPr>
        <p:spPr>
          <a:xfrm>
            <a:off x="8007548" y="203200"/>
            <a:ext cx="349865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the idea</a:t>
            </a:r>
            <a:r>
              <a:rPr lang="en-US" sz="1200" b="0" i="0" dirty="0">
                <a:solidFill>
                  <a:srgbClr val="EDEFF2"/>
                </a:solidFill>
                <a:latin typeface="Segoe UI"/>
                <a:cs typeface="Segoe UI"/>
              </a:rPr>
              <a:t xml:space="preserve">   </a:t>
            </a:r>
            <a:r>
              <a:rPr lang="en-US" sz="1200" b="0" i="0" dirty="0">
                <a:solidFill>
                  <a:srgbClr val="EDEFF2"/>
                </a:solidFill>
                <a:latin typeface="Segoe UI"/>
                <a:cs typeface="Segoe UI"/>
              </a:rPr>
              <a:t xml:space="preserve">       </a:t>
            </a: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the detector</a:t>
            </a:r>
            <a:endParaRPr lang="en-US" sz="1200" dirty="0"/>
          </a:p>
        </p:txBody>
      </p:sp>
      <p:sp>
        <p:nvSpPr>
          <p:cNvPr id="28"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29" name="!!tl_done"/>
          <p:cNvSpPr/>
          <p:nvPr/>
        </p:nvSpPr>
        <p:spPr>
          <a:xfrm>
            <a:off x="609600" y="457200"/>
            <a:ext cx="1653948" cy="3175"/>
          </a:xfrm>
          <a:custGeom>
            <a:avLst/>
            <a:gdLst/>
            <a:ahLst/>
            <a:cxnLst/>
            <a:rect l="0" t="0" r="r" b="b"/>
            <a:pathLst>
              <a:path w="1653948" h="3175" fill="none">
                <a:moveTo>
                  <a:pt x="0" y="0"/>
                </a:moveTo>
                <a:lnTo>
                  <a:pt x="1653948" y="0"/>
                </a:lnTo>
              </a:path>
            </a:pathLst>
          </a:custGeom>
          <a:noFill/>
          <a:ln w="38100" cap="flat">
            <a:solidFill>
              <a:srgbClr val="5CCBF0"/>
            </a:solidFill>
            <a:round/>
          </a:ln>
          <a:effectLst/>
        </p:spPr>
        <p:txBody>
          <a:bodyPr rtlCol="0" anchor="ctr"/>
          <a:lstStyle/>
          <a:p>
            <a:pPr algn="ctr"/>
          </a:p>
        </p:txBody>
      </p:sp>
      <p:sp>
        <p:nvSpPr>
          <p:cNvPr id="30" name="!!tl_step"/>
          <p:cNvSpPr/>
          <p:nvPr/>
        </p:nvSpPr>
        <p:spPr>
          <a:xfrm>
            <a:off x="2263548" y="457200"/>
            <a:ext cx="519991" cy="3175"/>
          </a:xfrm>
          <a:custGeom>
            <a:avLst/>
            <a:gdLst/>
            <a:ahLst/>
            <a:cxnLst/>
            <a:rect l="0" t="0" r="r" b="b"/>
            <a:pathLst>
              <a:path w="519991" h="3175" fill="none">
                <a:moveTo>
                  <a:pt x="0" y="0"/>
                </a:moveTo>
                <a:lnTo>
                  <a:pt x="519991" y="0"/>
                </a:lnTo>
              </a:path>
            </a:pathLst>
          </a:custGeom>
          <a:noFill/>
          <a:ln w="38100" cap="flat">
            <a:solidFill>
              <a:srgbClr val="5CCBF0"/>
            </a:solidFill>
            <a:round/>
          </a:ln>
          <a:effectLst/>
        </p:spPr>
        <p:txBody>
          <a:bodyPr rtlCol="0" anchor="ctr"/>
          <a:lstStyle/>
          <a:p>
            <a:pPr algn="ctr"/>
          </a:p>
        </p:txBody>
      </p:sp>
      <p:sp>
        <p:nvSpPr>
          <p:cNvPr id="31" name="tl_now_S10"/>
          <p:cNvSpPr/>
          <p:nvPr/>
        </p:nvSpPr>
        <p:spPr>
          <a:xfrm>
            <a:off x="2783540" y="457200"/>
            <a:ext cx="238068" cy="3175"/>
          </a:xfrm>
          <a:custGeom>
            <a:avLst/>
            <a:gdLst/>
            <a:ahLst/>
            <a:cxnLst/>
            <a:rect l="0" t="0" r="r" b="b"/>
            <a:pathLst>
              <a:path w="238068" h="3175" fill="none">
                <a:moveTo>
                  <a:pt x="0" y="0"/>
                </a:moveTo>
                <a:lnTo>
                  <a:pt x="23806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32"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3"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4"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5"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36"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37"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38"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39" name="!!tl_c05_m"/>
          <p:cNvSpPr/>
          <p:nvPr/>
        </p:nvSpPr>
        <p:spPr>
          <a:xfrm>
            <a:off x="275179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40" name="!!tl_c06_m"/>
          <p:cNvSpPr/>
          <p:nvPr/>
        </p:nvSpPr>
        <p:spPr>
          <a:xfrm>
            <a:off x="2989858"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1"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2"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3"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4"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5"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6" name="tl_run_S10"/>
          <p:cNvSpPr/>
          <p:nvPr/>
        </p:nvSpPr>
        <p:spPr>
          <a:xfrm>
            <a:off x="273274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47" name="tl_dot_S10"/>
          <p:cNvSpPr/>
          <p:nvPr/>
        </p:nvSpPr>
        <p:spPr>
          <a:xfrm>
            <a:off x="2970808"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48"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49"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50"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EXPLAIN</a:t>
            </a:r>
            <a:endParaRPr lang="en-US" sz="1300" dirty="0"/>
          </a:p>
        </p:txBody>
      </p:sp>
      <p:sp>
        <p:nvSpPr>
          <p:cNvPr id="51"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52"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53" name="!!tl_ch_lbl"/>
          <p:cNvSpPr txBox="1"/>
          <p:nvPr/>
        </p:nvSpPr>
        <p:spPr>
          <a:xfrm>
            <a:off x="6350000" y="165100"/>
            <a:ext cx="1023938"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wind or wear</a:t>
            </a:r>
            <a:endParaRPr lang="en-US" sz="1200" dirty="0"/>
          </a:p>
        </p:txBody>
      </p:sp>
      <p:sp>
        <p:nvSpPr>
          <p:cNvPr id="54" name="sub_detectors"/>
          <p:cNvSpPr txBox="1"/>
          <p:nvPr/>
        </p:nvSpPr>
        <p:spPr>
          <a:xfrm>
            <a:off x="609600" y="1130300"/>
            <a:ext cx="3657600" cy="292100"/>
          </a:xfrm>
          <a:prstGeom prst="rect">
            <a:avLst/>
          </a:prstGeom>
          <a:noFill/>
        </p:spPr>
        <p:txBody>
          <a:bodyPr wrap="none" lIns="0" tIns="0" rIns="0" bIns="0" anchor="t" rtlCol="0">
            <a:noAutofit/>
          </a:bodyPr>
          <a:lstStyle/>
          <a:p>
            <a:pPr algn="l">
              <a:lnSpc>
                <a:spcPts val="2000"/>
              </a:lnSpc>
              <a:spcBef>
                <a:spcPts val="0"/>
              </a:spcBef>
              <a:spcAft>
                <a:spcPts val="0"/>
              </a:spcAft>
              <a:buNone/>
            </a:pPr>
            <a:r>
              <a:rPr lang="en-US" sz="1600" b="0" i="0" dirty="0">
                <a:solidFill>
                  <a:srgbClr val="EDEFF2"/>
                </a:solidFill>
                <a:latin typeface="Segoe UI Semibold"/>
                <a:cs typeface="Segoe UI Semibold"/>
              </a:rPr>
              <a:t>Anomaly detectors</a:t>
            </a:r>
            <a:endParaRPr lang="en-US" sz="1600" dirty="0"/>
          </a:p>
        </p:txBody>
      </p:sp>
      <p:sp>
        <p:nvSpPr>
          <p:cNvPr id="55" name="sub_detectors_by"/>
          <p:cNvSpPr txBox="1"/>
          <p:nvPr/>
        </p:nvSpPr>
        <p:spPr>
          <a:xfrm>
            <a:off x="609600" y="1409700"/>
            <a:ext cx="3657600" cy="228600"/>
          </a:xfrm>
          <a:prstGeom prst="rect">
            <a:avLst/>
          </a:prstGeom>
          <a:noFill/>
        </p:spPr>
        <p:txBody>
          <a:bodyPr wrap="none" lIns="0" tIns="0" rIns="0" bIns="0" anchor="t" rtlCol="0">
            <a:noAutofit/>
          </a:bodyPr>
          <a:lstStyle/>
          <a:p>
            <a:pPr algn="l">
              <a:lnSpc>
                <a:spcPts val="1550"/>
              </a:lnSpc>
              <a:spcBef>
                <a:spcPts val="0"/>
              </a:spcBef>
              <a:spcAft>
                <a:spcPts val="0"/>
              </a:spcAft>
              <a:buNone/>
            </a:pPr>
            <a:r>
              <a:rPr lang="en-US" sz="1200" b="0" i="0" dirty="0">
                <a:solidFill>
                  <a:srgbClr val="8FA3B8"/>
                </a:solidFill>
                <a:latin typeface="Segoe UI"/>
                <a:cs typeface="Segoe UI"/>
              </a:rPr>
              <a:t>by Manuel Huertas-López</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par>
                                <p:cTn id="8" presetID="6" presetClass="emph" presetSubtype="0" fill="hold" nodeType="withEffect" grpId="0">
                                  <p:stCondLst>
                                    <p:cond delay="450"/>
                                  </p:stCondLst>
                                  <p:childTnLst>
                                    <p:animScale>
                                      <p:cBhvr>
                                        <p:cTn id="9" dur="250" fill="hold"/>
                                        <p:tgtEl>
                                          <p:spTgt spid="39"/>
                                        </p:tgtEl>
                                      </p:cBhvr>
                                      <p:by x="180000" y="180000"/>
                                    </p:animScale>
                                  </p:childTnLst>
                                </p:cTn>
                              </p:par>
                              <p:par>
                                <p:cTn id="10" presetID="6" presetClass="emph" presetSubtype="0" fill="hold" nodeType="withEffect" grpId="1">
                                  <p:stCondLst>
                                    <p:cond delay="700"/>
                                  </p:stCondLst>
                                  <p:childTnLst>
                                    <p:animScale>
                                      <p:cBhvr>
                                        <p:cTn id="11" dur="250" fill="hold"/>
                                        <p:tgtEl>
                                          <p:spTgt spid="39"/>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53"/>
                                        </p:tgtEl>
                                        <p:attrNameLst>
                                          <p:attrName>style.visibility</p:attrName>
                                        </p:attrNameLst>
                                      </p:cBhvr>
                                      <p:to>
                                        <p:strVal val="visible"/>
                                      </p:to>
                                    </p:set>
                                    <p:animEffect transition="in" filter="fade">
                                      <p:cBhvr>
                                        <p:cTn id="14" dur="400"/>
                                        <p:tgtEl>
                                          <p:spTgt spid="53"/>
                                        </p:tgtEl>
                                      </p:cBhvr>
                                    </p:animEffect>
                                    <p:anim calcmode="lin" valueType="num">
                                      <p:cBhvr>
                                        <p:cTn id="15" dur="400" fill="hold"/>
                                        <p:tgtEl>
                                          <p:spTgt spid="53"/>
                                        </p:tgtEl>
                                        <p:attrNameLst>
                                          <p:attrName>ppt_x</p:attrName>
                                        </p:attrNameLst>
                                      </p:cBhvr>
                                      <p:tavLst>
                                        <p:tav tm="0">
                                          <p:val>
                                            <p:strVal val="#ppt_x"/>
                                          </p:val>
                                        </p:tav>
                                        <p:tav tm="100000">
                                          <p:val>
                                            <p:strVal val="#ppt_x"/>
                                          </p:val>
                                        </p:tav>
                                      </p:tavLst>
                                    </p:anim>
                                    <p:anim calcmode="lin" valueType="num">
                                      <p:cBhvr>
                                        <p:cTn id="16" dur="400" fill="hold" decel="100000"/>
                                        <p:tgtEl>
                                          <p:spTgt spid="53"/>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900"/>
                                        <p:tgtEl>
                                          <p:spTgt spid="31"/>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46"/>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195 0.0000 E" pathEditMode="relative" rAng="0" ptsTypes="AA">
                                      <p:cBhvr>
                                        <p:cTn id="23" dur="900" fill="hold"/>
                                        <p:tgtEl>
                                          <p:spTgt spid="46"/>
                                        </p:tgtEl>
                                        <p:attrNameLst>
                                          <p:attrName>ppt_x</p:attrName>
                                          <p:attrName>ppt_y</p:attrName>
                                        </p:attrNameLst>
                                      </p:cBhvr>
                                      <p:rCtr x="976" y="0"/>
                                    </p:animMotion>
                                  </p:childTnLst>
                                </p:cTn>
                              </p:par>
                              <p:par>
                                <p:cTn id="24" presetID="10" presetClass="exit" presetSubtype="0" fill="hold" nodeType="withEffect" grpId="2">
                                  <p:stCondLst>
                                    <p:cond delay="1350"/>
                                  </p:stCondLst>
                                  <p:childTnLst>
                                    <p:animEffect transition="out" filter="fade">
                                      <p:cBhvr>
                                        <p:cTn id="25" dur="1"/>
                                        <p:tgtEl>
                                          <p:spTgt spid="46"/>
                                        </p:tgtEl>
                                      </p:cBhvr>
                                    </p:animEffect>
                                    <p:set>
                                      <p:cBhvr>
                                        <p:cTn id="26" dur="1" fill="hold">
                                          <p:stCondLst>
                                            <p:cond delay="0"/>
                                          </p:stCondLst>
                                        </p:cTn>
                                        <p:tgtEl>
                                          <p:spTgt spid="46"/>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47"/>
                                        </p:tgtEl>
                                        <p:attrNameLst>
                                          <p:attrName>style.visibility</p:attrName>
                                        </p:attrNameLst>
                                      </p:cBhvr>
                                      <p:to>
                                        <p:strVal val="visible"/>
                                      </p:to>
                                    </p:set>
                                  </p:childTnLst>
                                </p:cTn>
                              </p:par>
                              <p:par>
                                <p:cTn id="29" presetID="10" presetClass="entr" presetSubtype="0" fill="hold" nodeType="withEffect" grpId="0">
                                  <p:stCondLst>
                                    <p:cond delay="2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 presetClass="mediacall" presetSubtype="0" fill="hold" nodeType="withEffect">
                                  <p:stCondLst>
                                    <p:cond delay="200"/>
                                  </p:stCondLst>
                                  <p:childTnLst>
                                    <p:cmd type="call" cmd="playFrom(0.0)">
                                      <p:cBhvr>
                                        <p:cTn id="33" dur="10000" fill="hold"/>
                                        <p:tgtEl>
                                          <p:spTgt spid="7"/>
                                        </p:tgtEl>
                                      </p:cBhvr>
                                    </p:cmd>
                                  </p:childTnLst>
                                </p:cTn>
                              </p:par>
                              <p:par>
                                <p:cTn id="34" presetID="10" presetClass="entr" presetSubtype="0" fill="hold" nodeType="withEffect" grpId="0">
                                  <p:stCondLst>
                                    <p:cond delay="4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400"/>
                                        <p:tgtEl>
                                          <p:spTgt spid="9"/>
                                        </p:tgtEl>
                                      </p:cBhvr>
                                    </p:animEffect>
                                  </p:childTnLst>
                                </p:cTn>
                              </p:par>
                              <p:par>
                                <p:cTn id="37" presetID="10" presetClass="entr" presetSubtype="0" fill="hold" nodeType="withEffect" grpId="0">
                                  <p:stCondLst>
                                    <p:cond delay="4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400"/>
                                        <p:tgtEl>
                                          <p:spTgt spid="10"/>
                                        </p:tgtEl>
                                      </p:cBhvr>
                                    </p:animEffect>
                                  </p:childTnLst>
                                </p:cTn>
                              </p:par>
                              <p:par>
                                <p:cTn id="40" presetID="10" presetClass="entr" presetSubtype="0" fill="hold" nodeType="withEffect" grpId="0">
                                  <p:stCondLst>
                                    <p:cond delay="5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400"/>
                                        <p:tgtEl>
                                          <p:spTgt spid="11"/>
                                        </p:tgtEl>
                                      </p:cBhvr>
                                    </p:animEffect>
                                  </p:childTnLst>
                                </p:cTn>
                              </p:par>
                              <p:par>
                                <p:cTn id="43" presetID="10" presetClass="entr" presetSubtype="0" fill="hold" nodeType="withEffect" grpId="0">
                                  <p:stCondLst>
                                    <p:cond delay="5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00"/>
                                        <p:tgtEl>
                                          <p:spTgt spid="12"/>
                                        </p:tgtEl>
                                      </p:cBhvr>
                                    </p:animEffect>
                                  </p:childTnLst>
                                </p:cTn>
                              </p:par>
                              <p:par>
                                <p:cTn id="46" presetID="10" presetClass="entr" presetSubtype="0" fill="hold" nodeType="withEffect" grpId="0">
                                  <p:stCondLst>
                                    <p:cond delay="50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400"/>
                                        <p:tgtEl>
                                          <p:spTgt spid="13"/>
                                        </p:tgtEl>
                                      </p:cBhvr>
                                    </p:animEffect>
                                  </p:childTnLst>
                                </p:cTn>
                              </p:par>
                              <p:par>
                                <p:cTn id="49" presetID="10" presetClass="entr" presetSubtype="0" fill="hold" nodeType="withEffect" grpId="0">
                                  <p:stCondLst>
                                    <p:cond delay="7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300"/>
                                        <p:tgtEl>
                                          <p:spTgt spid="14"/>
                                        </p:tgtEl>
                                      </p:cBhvr>
                                    </p:animEffect>
                                  </p:childTnLst>
                                </p:cTn>
                              </p:par>
                              <p:par>
                                <p:cTn id="52" presetID="22" presetClass="entr" presetSubtype="8" fill="hold" nodeType="withEffect" grpId="0">
                                  <p:stCondLst>
                                    <p:cond delay="80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1000"/>
                                        <p:tgtEl>
                                          <p:spTgt spid="15"/>
                                        </p:tgtEl>
                                      </p:cBhvr>
                                    </p:animEffect>
                                  </p:childTnLst>
                                </p:cTn>
                              </p:par>
                              <p:par>
                                <p:cTn id="55" presetID="22" presetClass="entr" presetSubtype="8" fill="hold" nodeType="withEffect" grpId="0">
                                  <p:stCondLst>
                                    <p:cond delay="80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1000"/>
                                        <p:tgtEl>
                                          <p:spTgt spid="16"/>
                                        </p:tgtEl>
                                      </p:cBhvr>
                                    </p:animEffect>
                                  </p:childTnLst>
                                </p:cTn>
                              </p:par>
                              <p:par>
                                <p:cTn id="58" presetID="22" presetClass="entr" presetSubtype="8" fill="hold" nodeType="withEffect" grpId="0">
                                  <p:stCondLst>
                                    <p:cond delay="80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1000"/>
                                        <p:tgtEl>
                                          <p:spTgt spid="17"/>
                                        </p:tgtEl>
                                      </p:cBhvr>
                                    </p:animEffect>
                                  </p:childTnLst>
                                </p:cTn>
                              </p:par>
                              <p:par>
                                <p:cTn id="61" presetID="10" presetClass="entr" presetSubtype="0" fill="hold" nodeType="withEffect" grpId="0">
                                  <p:stCondLst>
                                    <p:cond delay="160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400"/>
                                        <p:tgtEl>
                                          <p:spTgt spid="18"/>
                                        </p:tgtEl>
                                      </p:cBhvr>
                                    </p:animEffect>
                                  </p:childTnLst>
                                </p:cTn>
                              </p:par>
                              <p:par>
                                <p:cTn id="64" presetID="10" presetClass="entr" presetSubtype="0" fill="hold" nodeType="withEffect" grpId="0">
                                  <p:stCondLst>
                                    <p:cond delay="190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4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grpId="0">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left)">
                                      <p:cBhvr>
                                        <p:cTn id="71" dur="1500"/>
                                        <p:tgtEl>
                                          <p:spTgt spid="19"/>
                                        </p:tgtEl>
                                      </p:cBhvr>
                                    </p:animEffect>
                                  </p:childTnLst>
                                </p:cTn>
                              </p:par>
                              <p:par>
                                <p:cTn id="72" presetID="10" presetClass="entr" presetSubtype="0" fill="hold" nodeType="withEffect" grpId="0">
                                  <p:stCondLst>
                                    <p:cond delay="110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4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grpId="0">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300"/>
                                        <p:tgtEl>
                                          <p:spTgt spid="21"/>
                                        </p:tgtEl>
                                      </p:cBhvr>
                                    </p:animEffect>
                                  </p:childTnLst>
                                </p:cTn>
                              </p:par>
                              <p:par>
                                <p:cTn id="80" presetID="10" presetClass="entr" presetSubtype="0" fill="hold" nodeType="withEffect" grpId="0">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300"/>
                                        <p:tgtEl>
                                          <p:spTgt spid="22"/>
                                        </p:tgtEl>
                                      </p:cBhvr>
                                    </p:animEffect>
                                  </p:childTnLst>
                                </p:cTn>
                              </p:par>
                              <p:par>
                                <p:cTn id="83" presetID="22" presetClass="entr" presetSubtype="8" fill="hold" nodeType="withEffect" grpId="0">
                                  <p:stCondLst>
                                    <p:cond delay="200"/>
                                  </p:stCondLst>
                                  <p:childTnLst>
                                    <p:set>
                                      <p:cBhvr>
                                        <p:cTn id="84" dur="1" fill="hold">
                                          <p:stCondLst>
                                            <p:cond delay="0"/>
                                          </p:stCondLst>
                                        </p:cTn>
                                        <p:tgtEl>
                                          <p:spTgt spid="23"/>
                                        </p:tgtEl>
                                        <p:attrNameLst>
                                          <p:attrName>style.visibility</p:attrName>
                                        </p:attrNameLst>
                                      </p:cBhvr>
                                      <p:to>
                                        <p:strVal val="visible"/>
                                      </p:to>
                                    </p:set>
                                    <p:animEffect transition="in" filter="wipe(left)">
                                      <p:cBhvr>
                                        <p:cTn id="85" dur="900"/>
                                        <p:tgtEl>
                                          <p:spTgt spid="23"/>
                                        </p:tgtEl>
                                      </p:cBhvr>
                                    </p:animEffect>
                                  </p:childTnLst>
                                </p:cTn>
                              </p:par>
                              <p:par>
                                <p:cTn id="86" presetID="10" presetClass="entr" presetSubtype="0" fill="hold" nodeType="withEffect" grpId="0">
                                  <p:stCondLst>
                                    <p:cond delay="90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600"/>
                                        <p:tgtEl>
                                          <p:spTgt spid="8"/>
                                        </p:tgtEl>
                                      </p:cBhvr>
                                    </p:animEffect>
                                  </p:childTnLst>
                                </p:cTn>
                              </p:par>
                              <p:par>
                                <p:cTn id="89" presetID="10" presetClass="entr" presetSubtype="0" fill="hold" nodeType="withEffect" grpId="0">
                                  <p:stCondLst>
                                    <p:cond delay="900"/>
                                  </p:stCondLst>
                                  <p:childTnLst>
                                    <p:set>
                                      <p:cBhvr>
                                        <p:cTn id="90" dur="1" fill="hold">
                                          <p:stCondLst>
                                            <p:cond delay="0"/>
                                          </p:stCondLst>
                                        </p:cTn>
                                        <p:tgtEl>
                                          <p:spTgt spid="24"/>
                                        </p:tgtEl>
                                        <p:attrNameLst>
                                          <p:attrName>style.visibility</p:attrName>
                                        </p:attrNameLst>
                                      </p:cBhvr>
                                      <p:to>
                                        <p:strVal val="visible"/>
                                      </p:to>
                                    </p:set>
                                    <p:animEffect transition="in" filter="fade">
                                      <p:cBhvr>
                                        <p:cTn id="91" dur="400"/>
                                        <p:tgtEl>
                                          <p:spTgt spid="24"/>
                                        </p:tgtEl>
                                      </p:cBhvr>
                                    </p:animEffect>
                                  </p:childTnLst>
                                </p:cTn>
                              </p:par>
                              <p:par>
                                <p:cTn id="92" presetID="10" presetClass="entr" presetSubtype="0" fill="hold" nodeType="withEffect" grpId="0">
                                  <p:stCondLst>
                                    <p:cond delay="260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600"/>
                                        <p:tgtEl>
                                          <p:spTgt spid="25"/>
                                        </p:tgtEl>
                                      </p:cBhvr>
                                    </p:animEffect>
                                  </p:childTnLst>
                                </p:cTn>
                              </p:par>
                              <p:par>
                                <p:cTn id="95" presetID="10" presetClass="entr" presetSubtype="0" fill="hold" nodeType="withEffect" grpId="0">
                                  <p:stCondLst>
                                    <p:cond delay="310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98" fill="hold" display="0" repeatCount="indefinite">
                  <p:stCondLst>
                    <p:cond delay="indefinite"/>
                  </p:stCondLst>
                </p:cTn>
                <p:tgtEl>
                  <p:spTgt spid="7"/>
                </p:tgtEl>
              </p:cMediaNode>
            </p:video>
          </p:childTnLst>
        </p:cTn>
      </p:par>
    </p:tnLst>
    <p:bldLst>
      <p:bldP spid="9" grpId="0" animBg="1"/>
      <p:bldP spid="10" grpId="0" animBg="1"/>
      <p:bldP spid="12" grpId="0" animBg="1"/>
      <p:bldP spid="13" grpId="0" animBg="1"/>
      <p:bldP spid="14" grpId="0" animBg="1"/>
      <p:bldP spid="18" grpId="0" animBg="1"/>
      <p:bldP spid="20" grpId="0" animBg="1"/>
      <p:bldP spid="22" grpId="0" animBg="1"/>
      <p:bldP spid="24" grpId="0" animBg="1"/>
      <p:bldP spid="25" grpId="0" animBg="1"/>
      <p:bldP spid="26" grpId="0" animBg="1"/>
      <p:bldP spid="27" grpId="0" animBg="1"/>
      <p:bldP spid="53" grpId="0" animBg="1"/>
    </p:bld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2" name="fluency"/>
          <p:cNvSpPr txBox="1"/>
          <p:nvPr/>
        </p:nvSpPr>
        <p:spPr>
          <a:xfrm>
            <a:off x="1016000" y="2667000"/>
            <a:ext cx="10160000" cy="825500"/>
          </a:xfrm>
          <a:prstGeom prst="rect">
            <a:avLst/>
          </a:prstGeom>
          <a:noFill/>
        </p:spPr>
        <p:txBody>
          <a:bodyPr wrap="none" lIns="0" tIns="0" rIns="0" bIns="0" rtlCol="0" anchor="t">
            <a:noAutofit/>
          </a:bodyPr>
          <a:lstStyle/>
          <a:p>
            <a:pPr algn="ctr">
              <a:lnSpc>
                <a:spcPts val="6250"/>
              </a:lnSpc>
              <a:spcBef>
                <a:spcPts val="0"/>
              </a:spcBef>
              <a:spcAft>
                <a:spcPts val="0"/>
              </a:spcAft>
              <a:buNone/>
            </a:pPr>
            <a:r>
              <a:rPr lang="en-US" sz="5200" b="0" i="0" dirty="0">
                <a:solidFill>
                  <a:srgbClr val="FFFFFF"/>
                </a:solidFill>
                <a:latin typeface="Segoe UI Semibold"/>
                <a:cs typeface="Segoe UI Semibold"/>
              </a:rPr>
              <a:t>Fluency is not evidence.</a:t>
            </a:r>
            <a:endParaRPr lang="en-US" sz="5200" dirty="0"/>
          </a:p>
        </p:txBody>
      </p:sp>
      <p:sp>
        <p:nvSpPr>
          <p:cNvPr id="3" name="fl_tag_pill"/>
          <p:cNvSpPr/>
          <p:nvPr/>
        </p:nvSpPr>
        <p:spPr>
          <a:xfrm>
            <a:off x="4470400" y="3810000"/>
            <a:ext cx="324485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4" name="fl_tag_glyph"/>
          <p:cNvSpPr/>
          <p:nvPr/>
        </p:nvSpPr>
        <p:spPr>
          <a:xfrm>
            <a:off x="4572000" y="38608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endParaRPr/>
          </a:p>
        </p:txBody>
      </p:sp>
      <p:sp>
        <p:nvSpPr>
          <p:cNvPr id="5" name="fl_tag_txt"/>
          <p:cNvSpPr txBox="1"/>
          <p:nvPr/>
        </p:nvSpPr>
        <p:spPr>
          <a:xfrm>
            <a:off x="4826000" y="3810000"/>
            <a:ext cx="281305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 the rule in our agent tests</a:t>
            </a:r>
            <a:endParaRPr lang="en-US" sz="1200" dirty="0"/>
          </a:p>
        </p:txBody>
      </p:sp>
      <p:sp>
        <p:nvSpPr>
          <p:cNvPr id="13" name="!!title"/>
          <p:cNvSpPr txBox="1"/>
          <p:nvPr/>
        </p:nvSpPr>
        <p:spPr>
          <a:xfrm>
            <a:off x="609600" y="558800"/>
            <a:ext cx="10972800" cy="527050"/>
          </a:xfrm>
          <a:prstGeom prst="rect">
            <a:avLst/>
          </a:prstGeom>
          <a:noFill/>
        </p:spPr>
        <p:txBody>
          <a:bodyPr wrap="none" lIns="0" tIns="0" rIns="0" bIns="0" anchor="t" rtlCol="0">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Evidence or silence</a:t>
            </a:r>
            <a:endParaRPr lang="en-US" sz="3200" dirty="0"/>
          </a:p>
        </p:txBody>
      </p:sp>
      <p:sp>
        <p:nvSpPr>
          <p:cNvPr id="14" name="pr_sub"/>
          <p:cNvSpPr txBox="1"/>
          <p:nvPr/>
        </p:nvSpPr>
        <p:spPr>
          <a:xfrm>
            <a:off x="609600" y="1130300"/>
            <a:ext cx="109728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FFFFF"/>
                </a:solidFill>
                <a:latin typeface="Segoe UI Semibold"/>
                <a:cs typeface="Segoe UI Semibold"/>
              </a:rPr>
              <a:t>Our agent harness for faults</a:t>
            </a:r>
            <a:r>
              <a:rPr lang="en-US" sz="1400" b="0" i="0" dirty="0">
                <a:solidFill>
                  <a:srgbClr val="EDEFF2"/>
                </a:solidFill>
                <a:latin typeface="Segoe UI"/>
                <a:cs typeface="Segoe UI"/>
              </a:rPr>
              <a:t xml:space="preserve">   ·   read-only · deterministic · no language model in the evidence</a:t>
            </a:r>
            <a:endParaRPr lang="en-US" sz="1400" dirty="0"/>
          </a:p>
        </p:txBody>
      </p:sp>
      <p:sp>
        <p:nvSpPr>
          <p:cNvPr id="15" name="core_ring"/>
          <p:cNvSpPr/>
          <p:nvPr/>
        </p:nvSpPr>
        <p:spPr>
          <a:xfrm>
            <a:off x="4127500" y="2482850"/>
            <a:ext cx="1905000" cy="1905000"/>
          </a:xfrm>
          <a:prstGeom prst="ellipse">
            <a:avLst/>
          </a:prstGeom>
          <a:noFill/>
          <a:ln w="12700" cap="rnd">
            <a:solidFill>
              <a:srgbClr val="2C6E8C"/>
            </a:solidFill>
            <a:custDash>
              <a:ds d="200000" sp="350000"/>
            </a:custDash>
            <a:round/>
          </a:ln>
          <a:effectLst/>
        </p:spPr>
        <p:txBody>
          <a:bodyPr rtlCol="0" anchor="ctr"/>
          <a:lstStyle/>
          <a:p>
            <a:pPr algn="ctr"/>
          </a:p>
        </p:txBody>
      </p:sp>
      <p:sp>
        <p:nvSpPr>
          <p:cNvPr id="16" name="core_ticks"/>
          <p:cNvSpPr/>
          <p:nvPr/>
        </p:nvSpPr>
        <p:spPr>
          <a:xfrm>
            <a:off x="4070350" y="2425700"/>
            <a:ext cx="2019300" cy="2019300"/>
          </a:xfrm>
          <a:custGeom>
            <a:avLst/>
            <a:gdLst/>
            <a:ahLst/>
            <a:cxnLst/>
            <a:rect l="0" t="0" r="r" b="b"/>
            <a:pathLst>
              <a:path w="2019300" h="2019300" fill="none">
                <a:moveTo>
                  <a:pt x="1905000" y="1009650"/>
                </a:moveTo>
                <a:lnTo>
                  <a:pt x="2019300" y="1009650"/>
                </a:lnTo>
              </a:path>
              <a:path w="2019300" h="2019300" fill="none">
                <a:moveTo>
                  <a:pt x="1785046" y="1457325"/>
                </a:moveTo>
                <a:lnTo>
                  <a:pt x="1884033" y="1514475"/>
                </a:lnTo>
              </a:path>
              <a:path w="2019300" h="2019300" fill="none">
                <a:moveTo>
                  <a:pt x="1457325" y="1785046"/>
                </a:moveTo>
                <a:lnTo>
                  <a:pt x="1514475" y="1884033"/>
                </a:lnTo>
              </a:path>
              <a:path w="2019300" h="2019300" fill="none">
                <a:moveTo>
                  <a:pt x="1009650" y="1905000"/>
                </a:moveTo>
                <a:lnTo>
                  <a:pt x="1009650" y="2019300"/>
                </a:lnTo>
              </a:path>
              <a:path w="2019300" h="2019300" fill="none">
                <a:moveTo>
                  <a:pt x="561975" y="1785046"/>
                </a:moveTo>
                <a:lnTo>
                  <a:pt x="504825" y="1884033"/>
                </a:lnTo>
              </a:path>
              <a:path w="2019300" h="2019300" fill="none">
                <a:moveTo>
                  <a:pt x="234254" y="1457325"/>
                </a:moveTo>
                <a:lnTo>
                  <a:pt x="135267" y="1514475"/>
                </a:lnTo>
              </a:path>
              <a:path w="2019300" h="2019300" fill="none">
                <a:moveTo>
                  <a:pt x="114300" y="1009650"/>
                </a:moveTo>
                <a:lnTo>
                  <a:pt x="0" y="1009650"/>
                </a:lnTo>
              </a:path>
              <a:path w="2019300" h="2019300" fill="none">
                <a:moveTo>
                  <a:pt x="234254" y="561975"/>
                </a:moveTo>
                <a:lnTo>
                  <a:pt x="135267" y="504825"/>
                </a:lnTo>
              </a:path>
              <a:path w="2019300" h="2019300" fill="none">
                <a:moveTo>
                  <a:pt x="561975" y="234254"/>
                </a:moveTo>
                <a:lnTo>
                  <a:pt x="504825" y="135267"/>
                </a:lnTo>
              </a:path>
              <a:path w="2019300" h="2019300" fill="none">
                <a:moveTo>
                  <a:pt x="1009650" y="114300"/>
                </a:moveTo>
                <a:lnTo>
                  <a:pt x="1009650" y="0"/>
                </a:lnTo>
              </a:path>
              <a:path w="2019300" h="2019300" fill="none">
                <a:moveTo>
                  <a:pt x="1457325" y="234254"/>
                </a:moveTo>
                <a:lnTo>
                  <a:pt x="1514475" y="135267"/>
                </a:lnTo>
              </a:path>
              <a:path w="2019300" h="2019300" fill="none">
                <a:moveTo>
                  <a:pt x="1785046" y="561975"/>
                </a:moveTo>
                <a:lnTo>
                  <a:pt x="1884033" y="504825"/>
                </a:lnTo>
              </a:path>
            </a:pathLst>
          </a:custGeom>
          <a:noFill/>
          <a:ln w="12700" cap="rnd">
            <a:solidFill>
              <a:srgbClr val="5CCBF0">
                <a:alpha val="80000"/>
              </a:srgbClr>
            </a:solidFill>
            <a:round/>
          </a:ln>
          <a:effectLst/>
        </p:spPr>
        <p:txBody>
          <a:bodyPr rtlCol="0" anchor="ctr"/>
          <a:lstStyle/>
          <a:p>
            <a:pPr algn="ctr"/>
          </a:p>
        </p:txBody>
      </p:sp>
      <p:sp>
        <p:nvSpPr>
          <p:cNvPr id="17" name="core_pulse"/>
          <p:cNvSpPr/>
          <p:nvPr/>
        </p:nvSpPr>
        <p:spPr>
          <a:xfrm>
            <a:off x="4203700" y="2559050"/>
            <a:ext cx="1752600" cy="1752600"/>
          </a:xfrm>
          <a:prstGeom prst="ellipse">
            <a:avLst/>
          </a:prstGeom>
          <a:noFill/>
          <a:ln w="15875" cap="rnd">
            <a:solidFill>
              <a:srgbClr val="5CCBF0">
                <a:alpha val="70000"/>
              </a:srgbClr>
            </a:solidFill>
            <a:round/>
          </a:ln>
          <a:effectLst/>
        </p:spPr>
        <p:txBody>
          <a:bodyPr rtlCol="0" anchor="ctr"/>
          <a:lstStyle/>
          <a:p>
            <a:pPr algn="ctr"/>
          </a:p>
        </p:txBody>
      </p:sp>
      <p:sp>
        <p:nvSpPr>
          <p:cNvPr id="18" name="core_hex"/>
          <p:cNvSpPr/>
          <p:nvPr/>
        </p:nvSpPr>
        <p:spPr>
          <a:xfrm>
            <a:off x="4398092" y="2647950"/>
            <a:ext cx="1363817" cy="1574800"/>
          </a:xfrm>
          <a:custGeom>
            <a:avLst/>
            <a:gdLst/>
            <a:ahLst/>
            <a:cxnLst/>
            <a:rect l="0" t="0" r="r" b="b"/>
            <a:pathLst>
              <a:path w="1363817" h="1574800" stroke="0">
                <a:moveTo>
                  <a:pt x="681908" y="0"/>
                </a:moveTo>
                <a:lnTo>
                  <a:pt x="1363817" y="393700"/>
                </a:lnTo>
                <a:lnTo>
                  <a:pt x="1363817" y="1181100"/>
                </a:lnTo>
                <a:lnTo>
                  <a:pt x="681908" y="1574800"/>
                </a:lnTo>
                <a:lnTo>
                  <a:pt x="0" y="1181100"/>
                </a:lnTo>
                <a:lnTo>
                  <a:pt x="0" y="393700"/>
                </a:lnTo>
                <a:close/>
              </a:path>
              <a:path w="1363817" h="1574800" fill="none">
                <a:moveTo>
                  <a:pt x="681908" y="0"/>
                </a:moveTo>
                <a:lnTo>
                  <a:pt x="1363817" y="393700"/>
                </a:lnTo>
                <a:lnTo>
                  <a:pt x="1363817" y="1181100"/>
                </a:lnTo>
                <a:lnTo>
                  <a:pt x="681908" y="1574800"/>
                </a:lnTo>
                <a:lnTo>
                  <a:pt x="0" y="1181100"/>
                </a:lnTo>
                <a:lnTo>
                  <a:pt x="0" y="393700"/>
                </a:lnTo>
                <a:close/>
              </a:path>
            </a:pathLst>
          </a:custGeom>
          <a:solidFill>
            <a:srgbClr val="0E1726"/>
          </a:solidFill>
          <a:ln w="19050" cap="rnd">
            <a:solidFill>
              <a:srgbClr val="5CCBF0"/>
            </a:solidFill>
            <a:round/>
          </a:ln>
          <a:effectLst>
            <a:glow rad="114300">
              <a:srgbClr val="5CCBF0">
                <a:alpha val="50000"/>
              </a:srgbClr>
            </a:glow>
          </a:effectLst>
        </p:spPr>
        <p:txBody>
          <a:bodyPr rtlCol="0" anchor="ctr"/>
          <a:lstStyle/>
          <a:p>
            <a:pPr algn="ctr"/>
          </a:p>
        </p:txBody>
      </p:sp>
      <p:pic>
        <p:nvPicPr>
          <p:cNvPr id="19" name="core_flame" descr="flame.png"/>
          <p:cNvPicPr>
            <a:picLocks noChangeAspect="1"/>
          </p:cNvPicPr>
          <p:nvPr/>
        </p:nvPicPr>
        <p:blipFill>
          <a:blip r:embed="rId2"/>
          <a:stretch>
            <a:fillRect/>
          </a:stretch>
        </p:blipFill>
        <p:spPr>
          <a:xfrm>
            <a:off x="4737100" y="2749550"/>
            <a:ext cx="685800" cy="685800"/>
          </a:xfrm>
          <a:prstGeom prst="rect">
            <a:avLst/>
          </a:prstGeom>
        </p:spPr>
      </p:pic>
      <p:sp>
        <p:nvSpPr>
          <p:cNvPr id="20" name="core_name"/>
          <p:cNvSpPr txBox="1"/>
          <p:nvPr/>
        </p:nvSpPr>
        <p:spPr>
          <a:xfrm>
            <a:off x="4381500" y="3409950"/>
            <a:ext cx="1397000" cy="254000"/>
          </a:xfrm>
          <a:prstGeom prst="rect">
            <a:avLst/>
          </a:prstGeom>
          <a:noFill/>
        </p:spPr>
        <p:txBody>
          <a:bodyPr wrap="none" lIns="0" tIns="0" rIns="0" bIns="0" anchor="t" rtlCol="0">
            <a:noAutofit/>
          </a:bodyPr>
          <a:lstStyle/>
          <a:p>
            <a:pPr algn="ctr">
              <a:lnSpc>
                <a:spcPts val="1700"/>
              </a:lnSpc>
              <a:spcBef>
                <a:spcPts val="0"/>
              </a:spcBef>
              <a:spcAft>
                <a:spcPts val="0"/>
              </a:spcAft>
              <a:buNone/>
            </a:pPr>
            <a:r>
              <a:rPr lang="en-US" sz="1400" b="0" i="0" dirty="0">
                <a:solidFill>
                  <a:srgbClr val="FFFFFF"/>
                </a:solidFill>
                <a:latin typeface="Segoe UI Semibold"/>
                <a:cs typeface="Segoe UI Semibold"/>
              </a:rPr>
              <a:t>Agent harness</a:t>
            </a:r>
            <a:endParaRPr lang="en-US" sz="1400" dirty="0"/>
          </a:p>
        </p:txBody>
      </p:sp>
      <p:sp>
        <p:nvSpPr>
          <p:cNvPr id="21" name="core_alias"/>
          <p:cNvSpPr txBox="1"/>
          <p:nvPr/>
        </p:nvSpPr>
        <p:spPr>
          <a:xfrm>
            <a:off x="4381500" y="3651250"/>
            <a:ext cx="1397000" cy="203200"/>
          </a:xfrm>
          <a:prstGeom prst="rect">
            <a:avLst/>
          </a:prstGeom>
          <a:noFill/>
        </p:spPr>
        <p:txBody>
          <a:bodyPr wrap="none" lIns="0" tIns="0" rIns="0" bIns="0" anchor="t" rtlCol="0">
            <a:noAutofit/>
          </a:bodyPr>
          <a:lstStyle/>
          <a:p>
            <a:pPr algn="ctr">
              <a:lnSpc>
                <a:spcPts val="1450"/>
              </a:lnSpc>
              <a:spcBef>
                <a:spcPts val="0"/>
              </a:spcBef>
              <a:spcAft>
                <a:spcPts val="0"/>
              </a:spcAft>
              <a:buNone/>
            </a:pPr>
            <a:r>
              <a:rPr lang="en-US" sz="1200" b="0" i="0" dirty="0">
                <a:solidFill>
                  <a:srgbClr val="8FA3B8"/>
                </a:solidFill>
                <a:latin typeface="Segoe UI"/>
                <a:cs typeface="Segoe UI"/>
              </a:rPr>
              <a:t>(Prometeo)</a:t>
            </a:r>
            <a:endParaRPr lang="en-US" sz="1200" dirty="0"/>
          </a:p>
        </p:txBody>
      </p:sp>
      <p:pic>
        <p:nvPicPr>
          <p:cNvPr id="22" name="core_clock" descr="clock.png"/>
          <p:cNvPicPr>
            <a:picLocks noChangeAspect="1"/>
          </p:cNvPicPr>
          <p:nvPr/>
        </p:nvPicPr>
        <p:blipFill>
          <a:blip r:embed="rId3"/>
          <a:stretch>
            <a:fillRect/>
          </a:stretch>
        </p:blipFill>
        <p:spPr>
          <a:xfrm>
            <a:off x="4113361" y="2165350"/>
            <a:ext cx="177800" cy="177800"/>
          </a:xfrm>
          <a:prstGeom prst="rect">
            <a:avLst/>
          </a:prstGeom>
        </p:spPr>
      </p:pic>
      <p:sp>
        <p:nvSpPr>
          <p:cNvPr id="23" name="core_clock_t"/>
          <p:cNvSpPr txBox="1"/>
          <p:nvPr/>
        </p:nvSpPr>
        <p:spPr>
          <a:xfrm>
            <a:off x="4354661" y="2139950"/>
            <a:ext cx="1768177" cy="2286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one clock · universal time</a:t>
            </a:r>
            <a:endParaRPr lang="en-US" sz="1200" dirty="0"/>
          </a:p>
        </p:txBody>
      </p:sp>
      <p:pic>
        <p:nvPicPr>
          <p:cNvPr id="24" name="core_lock" descr="lock.png"/>
          <p:cNvPicPr>
            <a:picLocks noChangeAspect="1"/>
          </p:cNvPicPr>
          <p:nvPr/>
        </p:nvPicPr>
        <p:blipFill>
          <a:blip r:embed="rId4"/>
          <a:stretch>
            <a:fillRect/>
          </a:stretch>
        </p:blipFill>
        <p:spPr>
          <a:xfrm>
            <a:off x="4626372" y="4527550"/>
            <a:ext cx="177800" cy="177800"/>
          </a:xfrm>
          <a:prstGeom prst="rect">
            <a:avLst/>
          </a:prstGeom>
        </p:spPr>
      </p:pic>
      <p:sp>
        <p:nvSpPr>
          <p:cNvPr id="25" name="core_lock_t"/>
          <p:cNvSpPr txBox="1"/>
          <p:nvPr/>
        </p:nvSpPr>
        <p:spPr>
          <a:xfrm>
            <a:off x="4867672" y="4502150"/>
            <a:ext cx="742156" cy="2286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EDEFF2"/>
                </a:solidFill>
                <a:latin typeface="Segoe UI Semibold"/>
                <a:cs typeface="Segoe UI Semibold"/>
              </a:rPr>
              <a:t>read-only</a:t>
            </a:r>
            <a:endParaRPr lang="en-US" sz="1200" dirty="0"/>
          </a:p>
        </p:txBody>
      </p:sp>
      <p:sp>
        <p:nvSpPr>
          <p:cNvPr id="26" name="src1_bg"/>
          <p:cNvSpPr/>
          <p:nvPr/>
        </p:nvSpPr>
        <p:spPr>
          <a:xfrm>
            <a:off x="609600" y="16002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27" name="src1_ic" descr="report.png"/>
          <p:cNvPicPr>
            <a:picLocks noChangeAspect="1"/>
          </p:cNvPicPr>
          <p:nvPr/>
        </p:nvPicPr>
        <p:blipFill>
          <a:blip r:embed="rId5"/>
          <a:stretch>
            <a:fillRect/>
          </a:stretch>
        </p:blipFill>
        <p:spPr>
          <a:xfrm>
            <a:off x="711200" y="1676400"/>
            <a:ext cx="228600" cy="228600"/>
          </a:xfrm>
          <a:prstGeom prst="rect">
            <a:avLst/>
          </a:prstGeom>
        </p:spPr>
      </p:pic>
      <p:sp>
        <p:nvSpPr>
          <p:cNvPr id="28" name="src1_t"/>
          <p:cNvSpPr txBox="1"/>
          <p:nvPr/>
        </p:nvSpPr>
        <p:spPr>
          <a:xfrm>
            <a:off x="1028700" y="16002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Fault reports</a:t>
            </a:r>
            <a:endParaRPr lang="en-US" sz="1300" dirty="0"/>
          </a:p>
        </p:txBody>
      </p:sp>
      <p:sp>
        <p:nvSpPr>
          <p:cNvPr id="29" name="src1_ln"/>
          <p:cNvSpPr/>
          <p:nvPr/>
        </p:nvSpPr>
        <p:spPr>
          <a:xfrm>
            <a:off x="3314700" y="1790700"/>
            <a:ext cx="1031218" cy="960739"/>
          </a:xfrm>
          <a:custGeom>
            <a:avLst/>
            <a:gdLst/>
            <a:ahLst/>
            <a:cxnLst/>
            <a:rect l="0" t="0" r="r" b="b"/>
            <a:pathLst>
              <a:path w="1031218" h="960739" fill="none">
                <a:moveTo>
                  <a:pt x="0" y="0"/>
                </a:moveTo>
                <a:lnTo>
                  <a:pt x="1031218" y="960739"/>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30" name="src1_p"/>
          <p:cNvSpPr/>
          <p:nvPr/>
        </p:nvSpPr>
        <p:spPr>
          <a:xfrm>
            <a:off x="3276600" y="17526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31" name="src2_bg"/>
          <p:cNvSpPr/>
          <p:nvPr/>
        </p:nvSpPr>
        <p:spPr>
          <a:xfrm>
            <a:off x="609600" y="20701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32" name="src2_ic" descr="telemetry.png"/>
          <p:cNvPicPr>
            <a:picLocks noChangeAspect="1"/>
          </p:cNvPicPr>
          <p:nvPr/>
        </p:nvPicPr>
        <p:blipFill>
          <a:blip r:embed="rId6"/>
          <a:stretch>
            <a:fillRect/>
          </a:stretch>
        </p:blipFill>
        <p:spPr>
          <a:xfrm>
            <a:off x="711200" y="2146300"/>
            <a:ext cx="228600" cy="228600"/>
          </a:xfrm>
          <a:prstGeom prst="rect">
            <a:avLst/>
          </a:prstGeom>
        </p:spPr>
      </p:pic>
      <p:sp>
        <p:nvSpPr>
          <p:cNvPr id="33" name="src2_t"/>
          <p:cNvSpPr txBox="1"/>
          <p:nvPr/>
        </p:nvSpPr>
        <p:spPr>
          <a:xfrm>
            <a:off x="1028700" y="20701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Telemetry · data lake</a:t>
            </a:r>
            <a:endParaRPr lang="en-US" sz="1300" dirty="0"/>
          </a:p>
        </p:txBody>
      </p:sp>
      <p:sp>
        <p:nvSpPr>
          <p:cNvPr id="34" name="src2_ln"/>
          <p:cNvSpPr/>
          <p:nvPr/>
        </p:nvSpPr>
        <p:spPr>
          <a:xfrm>
            <a:off x="3314700" y="2260600"/>
            <a:ext cx="930042" cy="618913"/>
          </a:xfrm>
          <a:custGeom>
            <a:avLst/>
            <a:gdLst/>
            <a:ahLst/>
            <a:cxnLst/>
            <a:rect l="0" t="0" r="r" b="b"/>
            <a:pathLst>
              <a:path w="930042" h="618913" fill="none">
                <a:moveTo>
                  <a:pt x="0" y="0"/>
                </a:moveTo>
                <a:lnTo>
                  <a:pt x="930042" y="618913"/>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35" name="src2_p"/>
          <p:cNvSpPr/>
          <p:nvPr/>
        </p:nvSpPr>
        <p:spPr>
          <a:xfrm>
            <a:off x="3276600" y="22225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36" name="src3_bg"/>
          <p:cNvSpPr/>
          <p:nvPr/>
        </p:nvSpPr>
        <p:spPr>
          <a:xfrm>
            <a:off x="609600" y="25400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37" name="src3_ic" descr="logs.png"/>
          <p:cNvPicPr>
            <a:picLocks noChangeAspect="1"/>
          </p:cNvPicPr>
          <p:nvPr/>
        </p:nvPicPr>
        <p:blipFill>
          <a:blip r:embed="rId7"/>
          <a:stretch>
            <a:fillRect/>
          </a:stretch>
        </p:blipFill>
        <p:spPr>
          <a:xfrm>
            <a:off x="711200" y="2616200"/>
            <a:ext cx="228600" cy="228600"/>
          </a:xfrm>
          <a:prstGeom prst="rect">
            <a:avLst/>
          </a:prstGeom>
        </p:spPr>
      </p:pic>
      <p:sp>
        <p:nvSpPr>
          <p:cNvPr id="38" name="src3_t"/>
          <p:cNvSpPr txBox="1"/>
          <p:nvPr/>
        </p:nvSpPr>
        <p:spPr>
          <a:xfrm>
            <a:off x="1028700" y="25400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Control-system logs</a:t>
            </a:r>
            <a:endParaRPr lang="en-US" sz="1300" dirty="0"/>
          </a:p>
        </p:txBody>
      </p:sp>
      <p:sp>
        <p:nvSpPr>
          <p:cNvPr id="39" name="src3_ln"/>
          <p:cNvSpPr/>
          <p:nvPr/>
        </p:nvSpPr>
        <p:spPr>
          <a:xfrm>
            <a:off x="3314700" y="2730500"/>
            <a:ext cx="833528" cy="332812"/>
          </a:xfrm>
          <a:custGeom>
            <a:avLst/>
            <a:gdLst/>
            <a:ahLst/>
            <a:cxnLst/>
            <a:rect l="0" t="0" r="r" b="b"/>
            <a:pathLst>
              <a:path w="833528" h="332812" fill="none">
                <a:moveTo>
                  <a:pt x="0" y="0"/>
                </a:moveTo>
                <a:lnTo>
                  <a:pt x="833528" y="332812"/>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40" name="src3_p"/>
          <p:cNvSpPr/>
          <p:nvPr/>
        </p:nvSpPr>
        <p:spPr>
          <a:xfrm>
            <a:off x="3276600" y="26924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41" name="src4_bg"/>
          <p:cNvSpPr/>
          <p:nvPr/>
        </p:nvSpPr>
        <p:spPr>
          <a:xfrm>
            <a:off x="609600" y="30099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42" name="src4_ic" descr="states.png"/>
          <p:cNvPicPr>
            <a:picLocks noChangeAspect="1"/>
          </p:cNvPicPr>
          <p:nvPr/>
        </p:nvPicPr>
        <p:blipFill>
          <a:blip r:embed="rId8"/>
          <a:stretch>
            <a:fillRect/>
          </a:stretch>
        </p:blipFill>
        <p:spPr>
          <a:xfrm>
            <a:off x="711200" y="3086100"/>
            <a:ext cx="228600" cy="228600"/>
          </a:xfrm>
          <a:prstGeom prst="rect">
            <a:avLst/>
          </a:prstGeom>
        </p:spPr>
      </p:pic>
      <p:sp>
        <p:nvSpPr>
          <p:cNvPr id="43" name="src4_t"/>
          <p:cNvSpPr txBox="1"/>
          <p:nvPr/>
        </p:nvSpPr>
        <p:spPr>
          <a:xfrm>
            <a:off x="1028700" y="30099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Component states</a:t>
            </a:r>
            <a:endParaRPr lang="en-US" sz="1300" dirty="0"/>
          </a:p>
        </p:txBody>
      </p:sp>
      <p:sp>
        <p:nvSpPr>
          <p:cNvPr id="44" name="src4_ln"/>
          <p:cNvSpPr/>
          <p:nvPr/>
        </p:nvSpPr>
        <p:spPr>
          <a:xfrm>
            <a:off x="3314700" y="3200400"/>
            <a:ext cx="770770" cy="102584"/>
          </a:xfrm>
          <a:custGeom>
            <a:avLst/>
            <a:gdLst/>
            <a:ahLst/>
            <a:cxnLst/>
            <a:rect l="0" t="0" r="r" b="b"/>
            <a:pathLst>
              <a:path w="770770" h="102584" fill="none">
                <a:moveTo>
                  <a:pt x="0" y="0"/>
                </a:moveTo>
                <a:lnTo>
                  <a:pt x="770770" y="102584"/>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45" name="src4_p"/>
          <p:cNvSpPr/>
          <p:nvPr/>
        </p:nvSpPr>
        <p:spPr>
          <a:xfrm>
            <a:off x="3276600" y="31623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46" name="src5_bg"/>
          <p:cNvSpPr/>
          <p:nvPr/>
        </p:nvSpPr>
        <p:spPr>
          <a:xfrm>
            <a:off x="609600" y="34798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47" name="src5_ic" descr="observe.png"/>
          <p:cNvPicPr>
            <a:picLocks noChangeAspect="1"/>
          </p:cNvPicPr>
          <p:nvPr/>
        </p:nvPicPr>
        <p:blipFill>
          <a:blip r:embed="rId9"/>
          <a:stretch>
            <a:fillRect/>
          </a:stretch>
        </p:blipFill>
        <p:spPr>
          <a:xfrm>
            <a:off x="711200" y="3556000"/>
            <a:ext cx="228600" cy="228600"/>
          </a:xfrm>
          <a:prstGeom prst="rect">
            <a:avLst/>
          </a:prstGeom>
        </p:spPr>
      </p:pic>
      <p:sp>
        <p:nvSpPr>
          <p:cNvPr id="48" name="src5_t"/>
          <p:cNvSpPr txBox="1"/>
          <p:nvPr/>
        </p:nvSpPr>
        <p:spPr>
          <a:xfrm>
            <a:off x="1028700" y="34798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What we were observing</a:t>
            </a:r>
            <a:endParaRPr lang="en-US" sz="1300" dirty="0"/>
          </a:p>
        </p:txBody>
      </p:sp>
      <p:sp>
        <p:nvSpPr>
          <p:cNvPr id="49" name="src5_ln"/>
          <p:cNvSpPr/>
          <p:nvPr/>
        </p:nvSpPr>
        <p:spPr>
          <a:xfrm>
            <a:off x="3314700" y="3567716"/>
            <a:ext cx="770770" cy="102584"/>
          </a:xfrm>
          <a:custGeom>
            <a:avLst/>
            <a:gdLst/>
            <a:ahLst/>
            <a:cxnLst/>
            <a:rect l="0" t="0" r="r" b="b"/>
            <a:pathLst>
              <a:path w="770770" h="102584" fill="none">
                <a:moveTo>
                  <a:pt x="0" y="102584"/>
                </a:moveTo>
                <a:lnTo>
                  <a:pt x="770770" y="0"/>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50" name="src5_p"/>
          <p:cNvSpPr/>
          <p:nvPr/>
        </p:nvSpPr>
        <p:spPr>
          <a:xfrm>
            <a:off x="3276600" y="36322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51" name="src6_bg"/>
          <p:cNvSpPr/>
          <p:nvPr/>
        </p:nvSpPr>
        <p:spPr>
          <a:xfrm>
            <a:off x="609600" y="3922268"/>
            <a:ext cx="2667000" cy="435864"/>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52" name="src6_ic" descr="wind.png"/>
          <p:cNvPicPr>
            <a:picLocks noChangeAspect="1"/>
          </p:cNvPicPr>
          <p:nvPr/>
        </p:nvPicPr>
        <p:blipFill>
          <a:blip r:embed="rId10"/>
          <a:stretch>
            <a:fillRect/>
          </a:stretch>
        </p:blipFill>
        <p:spPr>
          <a:xfrm>
            <a:off x="711200" y="4025900"/>
            <a:ext cx="228600" cy="228600"/>
          </a:xfrm>
          <a:prstGeom prst="rect">
            <a:avLst/>
          </a:prstGeom>
        </p:spPr>
      </p:pic>
      <p:sp>
        <p:nvSpPr>
          <p:cNvPr id="53" name="src6_t"/>
          <p:cNvSpPr txBox="1"/>
          <p:nvPr/>
        </p:nvSpPr>
        <p:spPr>
          <a:xfrm>
            <a:off x="1028700" y="3922268"/>
            <a:ext cx="2184400" cy="435864"/>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300" b="0" i="0" dirty="0">
                <a:solidFill>
                  <a:srgbClr val="EDEFF2"/>
                </a:solidFill>
                <a:latin typeface="Segoe UI"/>
                <a:cs typeface="Segoe UI"/>
              </a:rPr>
              <a:t>Anomaly detectors</a:t>
            </a:r>
            <a:endParaRPr lang="en-US" sz="1300" dirty="0"/>
          </a:p>
          <a:p>
            <a:pPr algn="l">
              <a:lnSpc>
                <a:spcPts val="1300"/>
              </a:lnSpc>
              <a:spcBef>
                <a:spcPts val="0"/>
              </a:spcBef>
              <a:spcAft>
                <a:spcPts val="0"/>
              </a:spcAft>
              <a:buNone/>
            </a:pPr>
            <a:r>
              <a:rPr lang="en-US" sz="1100" b="0" i="0" dirty="0">
                <a:solidFill>
                  <a:srgbClr val="8FA3B8"/>
                </a:solidFill>
                <a:latin typeface="Segoe UI"/>
                <a:cs typeface="Segoe UI"/>
              </a:rPr>
              <a:t>e.g. wind · weather · axes</a:t>
            </a:r>
            <a:endParaRPr lang="en-US" sz="1100" dirty="0"/>
          </a:p>
        </p:txBody>
      </p:sp>
      <p:sp>
        <p:nvSpPr>
          <p:cNvPr id="54" name="src6_ln"/>
          <p:cNvSpPr/>
          <p:nvPr/>
        </p:nvSpPr>
        <p:spPr>
          <a:xfrm>
            <a:off x="3314700" y="3807388"/>
            <a:ext cx="833528" cy="332812"/>
          </a:xfrm>
          <a:custGeom>
            <a:avLst/>
            <a:gdLst/>
            <a:ahLst/>
            <a:cxnLst/>
            <a:rect l="0" t="0" r="r" b="b"/>
            <a:pathLst>
              <a:path w="833528" h="332812" fill="none">
                <a:moveTo>
                  <a:pt x="0" y="332812"/>
                </a:moveTo>
                <a:lnTo>
                  <a:pt x="833528" y="0"/>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55" name="src6_p"/>
          <p:cNvSpPr/>
          <p:nvPr/>
        </p:nvSpPr>
        <p:spPr>
          <a:xfrm>
            <a:off x="3276600" y="41021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56" name="src7_bg"/>
          <p:cNvSpPr/>
          <p:nvPr/>
        </p:nvSpPr>
        <p:spPr>
          <a:xfrm>
            <a:off x="609600" y="44196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57" name="src7_ic" descr="graph.png"/>
          <p:cNvPicPr>
            <a:picLocks noChangeAspect="1"/>
          </p:cNvPicPr>
          <p:nvPr/>
        </p:nvPicPr>
        <p:blipFill>
          <a:blip r:embed="rId11"/>
          <a:stretch>
            <a:fillRect/>
          </a:stretch>
        </p:blipFill>
        <p:spPr>
          <a:xfrm>
            <a:off x="711200" y="4495800"/>
            <a:ext cx="228600" cy="228600"/>
          </a:xfrm>
          <a:prstGeom prst="rect">
            <a:avLst/>
          </a:prstGeom>
        </p:spPr>
      </p:pic>
      <p:sp>
        <p:nvSpPr>
          <p:cNvPr id="58" name="src7_t"/>
          <p:cNvSpPr txBox="1"/>
          <p:nvPr/>
        </p:nvSpPr>
        <p:spPr>
          <a:xfrm>
            <a:off x="1028700" y="44196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Map of the control system</a:t>
            </a:r>
            <a:endParaRPr lang="en-US" sz="1300" dirty="0"/>
          </a:p>
        </p:txBody>
      </p:sp>
      <p:sp>
        <p:nvSpPr>
          <p:cNvPr id="59" name="src7_ln"/>
          <p:cNvSpPr/>
          <p:nvPr/>
        </p:nvSpPr>
        <p:spPr>
          <a:xfrm>
            <a:off x="3314700" y="3991187"/>
            <a:ext cx="930042" cy="618913"/>
          </a:xfrm>
          <a:custGeom>
            <a:avLst/>
            <a:gdLst/>
            <a:ahLst/>
            <a:cxnLst/>
            <a:rect l="0" t="0" r="r" b="b"/>
            <a:pathLst>
              <a:path w="930042" h="618913" fill="none">
                <a:moveTo>
                  <a:pt x="0" y="618913"/>
                </a:moveTo>
                <a:lnTo>
                  <a:pt x="930042" y="0"/>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60" name="src7_p"/>
          <p:cNvSpPr/>
          <p:nvPr/>
        </p:nvSpPr>
        <p:spPr>
          <a:xfrm>
            <a:off x="3276600" y="45720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61" name="src8_bg"/>
          <p:cNvSpPr/>
          <p:nvPr/>
        </p:nvSpPr>
        <p:spPr>
          <a:xfrm>
            <a:off x="609600" y="4889500"/>
            <a:ext cx="2667000" cy="381000"/>
          </a:xfrm>
          <a:prstGeom prst="roundRect">
            <a:avLst>
              <a:gd name="adj" fmla="val 20000"/>
            </a:avLst>
          </a:prstGeom>
          <a:solidFill>
            <a:srgbClr val="0E1726">
              <a:alpha val="95000"/>
            </a:srgbClr>
          </a:solidFill>
          <a:ln w="9525" cap="rnd">
            <a:solidFill>
              <a:srgbClr val="2C6E8C"/>
            </a:solidFill>
            <a:round/>
          </a:ln>
          <a:effectLst/>
        </p:spPr>
        <p:txBody>
          <a:bodyPr rtlCol="0" anchor="ctr"/>
          <a:lstStyle/>
          <a:p>
            <a:pPr algn="ctr"/>
          </a:p>
        </p:txBody>
      </p:sp>
      <p:pic>
        <p:nvPicPr>
          <p:cNvPr id="62" name="src8_ic" descr="units.png"/>
          <p:cNvPicPr>
            <a:picLocks noChangeAspect="1"/>
          </p:cNvPicPr>
          <p:nvPr/>
        </p:nvPicPr>
        <p:blipFill>
          <a:blip r:embed="rId12"/>
          <a:stretch>
            <a:fillRect/>
          </a:stretch>
        </p:blipFill>
        <p:spPr>
          <a:xfrm>
            <a:off x="711200" y="4965700"/>
            <a:ext cx="228600" cy="228600"/>
          </a:xfrm>
          <a:prstGeom prst="rect">
            <a:avLst/>
          </a:prstGeom>
        </p:spPr>
      </p:pic>
      <p:sp>
        <p:nvSpPr>
          <p:cNvPr id="63" name="src8_t"/>
          <p:cNvSpPr txBox="1"/>
          <p:nvPr/>
        </p:nvSpPr>
        <p:spPr>
          <a:xfrm>
            <a:off x="1028700" y="48895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Units and meanings</a:t>
            </a:r>
            <a:endParaRPr lang="en-US" sz="1300" dirty="0"/>
          </a:p>
        </p:txBody>
      </p:sp>
      <p:sp>
        <p:nvSpPr>
          <p:cNvPr id="64" name="src8_ln"/>
          <p:cNvSpPr/>
          <p:nvPr/>
        </p:nvSpPr>
        <p:spPr>
          <a:xfrm>
            <a:off x="3314700" y="4119261"/>
            <a:ext cx="1031218" cy="960739"/>
          </a:xfrm>
          <a:custGeom>
            <a:avLst/>
            <a:gdLst/>
            <a:ahLst/>
            <a:cxnLst/>
            <a:rect l="0" t="0" r="r" b="b"/>
            <a:pathLst>
              <a:path w="1031218" h="960739" fill="none">
                <a:moveTo>
                  <a:pt x="0" y="960739"/>
                </a:moveTo>
                <a:lnTo>
                  <a:pt x="1031218" y="0"/>
                </a:lnTo>
              </a:path>
            </a:pathLst>
          </a:custGeom>
          <a:noFill/>
          <a:ln w="12700" cap="rnd">
            <a:solidFill>
              <a:srgbClr val="5CCBF0">
                <a:alpha val="55000"/>
              </a:srgbClr>
            </a:solidFill>
            <a:round/>
            <a:tailEnd type="triangle" w="med" len="med"/>
          </a:ln>
          <a:effectLst/>
        </p:spPr>
        <p:txBody>
          <a:bodyPr rtlCol="0" anchor="ctr"/>
          <a:lstStyle/>
          <a:p>
            <a:pPr algn="ctr"/>
          </a:p>
        </p:txBody>
      </p:sp>
      <p:sp>
        <p:nvSpPr>
          <p:cNvPr id="65" name="src8_p"/>
          <p:cNvSpPr/>
          <p:nvPr/>
        </p:nvSpPr>
        <p:spPr>
          <a:xfrm>
            <a:off x="3276600" y="5041900"/>
            <a:ext cx="76200" cy="762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66" name="doc_bg"/>
          <p:cNvSpPr/>
          <p:nvPr/>
        </p:nvSpPr>
        <p:spPr>
          <a:xfrm>
            <a:off x="609600" y="5410200"/>
            <a:ext cx="2667000" cy="381000"/>
          </a:xfrm>
          <a:prstGeom prst="roundRect">
            <a:avLst>
              <a:gd name="adj" fmla="val 20000"/>
            </a:avLst>
          </a:prstGeom>
          <a:solidFill>
            <a:srgbClr val="0E1726">
              <a:alpha val="95000"/>
            </a:srgbClr>
          </a:solidFill>
          <a:ln w="9525" cap="rnd">
            <a:solidFill>
              <a:srgbClr val="F2B134"/>
            </a:solidFill>
            <a:custDash>
              <a:ds d="400000" sp="333333"/>
            </a:custDash>
            <a:round/>
          </a:ln>
          <a:effectLst/>
        </p:spPr>
        <p:txBody>
          <a:bodyPr rtlCol="0" anchor="ctr"/>
          <a:lstStyle/>
          <a:p>
            <a:pPr algn="ctr"/>
          </a:p>
        </p:txBody>
      </p:sp>
      <p:pic>
        <p:nvPicPr>
          <p:cNvPr id="67" name="doc_ic" descr="book_amber.png"/>
          <p:cNvPicPr>
            <a:picLocks noChangeAspect="1"/>
          </p:cNvPicPr>
          <p:nvPr/>
        </p:nvPicPr>
        <p:blipFill>
          <a:blip r:embed="rId13"/>
          <a:stretch>
            <a:fillRect/>
          </a:stretch>
        </p:blipFill>
        <p:spPr>
          <a:xfrm>
            <a:off x="711200" y="5486400"/>
            <a:ext cx="228600" cy="228600"/>
          </a:xfrm>
          <a:prstGeom prst="rect">
            <a:avLst/>
          </a:prstGeom>
        </p:spPr>
      </p:pic>
      <p:sp>
        <p:nvSpPr>
          <p:cNvPr id="68" name="doc_t"/>
          <p:cNvSpPr txBox="1"/>
          <p:nvPr/>
        </p:nvSpPr>
        <p:spPr>
          <a:xfrm>
            <a:off x="1028700" y="5410200"/>
            <a:ext cx="2184400" cy="381000"/>
          </a:xfrm>
          <a:prstGeom prst="rect">
            <a:avLst/>
          </a:prstGeom>
          <a:noFill/>
        </p:spPr>
        <p:txBody>
          <a:bodyPr wrap="none" lIns="0" tIns="0" rIns="0" bIns="0" anchor="ctr" rtlCol="0">
            <a:noAutofit/>
          </a:bodyPr>
          <a:lstStyle/>
          <a:p>
            <a:pPr algn="l">
              <a:lnSpc>
                <a:spcPts val="1550"/>
              </a:lnSpc>
              <a:spcBef>
                <a:spcPts val="0"/>
              </a:spcBef>
              <a:spcAft>
                <a:spcPts val="0"/>
              </a:spcAft>
              <a:buNone/>
            </a:pPr>
            <a:r>
              <a:rPr lang="en-US" sz="1300" b="0" i="0" dirty="0">
                <a:solidFill>
                  <a:srgbClr val="EDEFF2"/>
                </a:solidFill>
                <a:latin typeface="Segoe UI"/>
                <a:cs typeface="Segoe UI"/>
              </a:rPr>
              <a:t>Document assistant</a:t>
            </a:r>
            <a:endParaRPr lang="en-US" sz="1300" dirty="0"/>
          </a:p>
        </p:txBody>
      </p:sp>
      <p:sp>
        <p:nvSpPr>
          <p:cNvPr id="69" name="doc_ln"/>
          <p:cNvSpPr/>
          <p:nvPr/>
        </p:nvSpPr>
        <p:spPr>
          <a:xfrm>
            <a:off x="3314700" y="4212978"/>
            <a:ext cx="1131340" cy="1387722"/>
          </a:xfrm>
          <a:custGeom>
            <a:avLst/>
            <a:gdLst/>
            <a:ahLst/>
            <a:cxnLst/>
            <a:rect l="0" t="0" r="r" b="b"/>
            <a:pathLst>
              <a:path w="1131340" h="1387722" fill="none">
                <a:moveTo>
                  <a:pt x="0" y="1387722"/>
                </a:moveTo>
                <a:lnTo>
                  <a:pt x="1131340" y="0"/>
                </a:lnTo>
              </a:path>
            </a:pathLst>
          </a:custGeom>
          <a:noFill/>
          <a:ln w="15875" cap="rnd">
            <a:solidFill>
              <a:srgbClr val="F2B134"/>
            </a:solidFill>
            <a:custDash>
              <a:ds d="320000" sp="240000"/>
            </a:custDash>
            <a:round/>
            <a:tailEnd type="triangle" w="med" len="med"/>
          </a:ln>
          <a:effectLst/>
        </p:spPr>
        <p:txBody>
          <a:bodyPr rtlCol="0" anchor="ctr"/>
          <a:lstStyle/>
          <a:p>
            <a:pPr algn="ctr"/>
          </a:p>
        </p:txBody>
      </p:sp>
      <p:sp>
        <p:nvSpPr>
          <p:cNvPr id="70" name="doc_tag"/>
          <p:cNvSpPr txBox="1"/>
          <p:nvPr/>
        </p:nvSpPr>
        <p:spPr>
          <a:xfrm>
            <a:off x="3416300" y="5626100"/>
            <a:ext cx="1397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F2B134"/>
                </a:solidFill>
                <a:latin typeface="Segoe UI"/>
                <a:cs typeface="Segoe UI"/>
              </a:rPr>
              <a:t>proposed link</a:t>
            </a:r>
            <a:endParaRPr lang="en-US" sz="1200" dirty="0"/>
          </a:p>
        </p:txBody>
      </p:sp>
      <p:sp>
        <p:nvSpPr>
          <p:cNvPr id="71" name="ev_arrow"/>
          <p:cNvSpPr/>
          <p:nvPr/>
        </p:nvSpPr>
        <p:spPr>
          <a:xfrm>
            <a:off x="5963512" y="2717800"/>
            <a:ext cx="386488" cy="242137"/>
          </a:xfrm>
          <a:custGeom>
            <a:avLst/>
            <a:gdLst/>
            <a:ahLst/>
            <a:cxnLst/>
            <a:rect l="0" t="0" r="r" b="b"/>
            <a:pathLst>
              <a:path w="386488" h="242137" fill="none">
                <a:moveTo>
                  <a:pt x="0" y="242137"/>
                </a:moveTo>
                <a:lnTo>
                  <a:pt x="386488" y="0"/>
                </a:lnTo>
              </a:path>
            </a:pathLst>
          </a:custGeom>
          <a:noFill/>
          <a:ln w="19050" cap="rnd">
            <a:solidFill>
              <a:srgbClr val="5CCBF0"/>
            </a:solidFill>
            <a:round/>
            <a:tailEnd type="triangle" w="med" len="med"/>
          </a:ln>
          <a:effectLst/>
        </p:spPr>
        <p:txBody>
          <a:bodyPr rtlCol="0" anchor="ctr"/>
          <a:lstStyle/>
          <a:p>
            <a:pPr algn="ctr"/>
          </a:p>
        </p:txBody>
      </p:sp>
      <p:sp>
        <p:nvSpPr>
          <p:cNvPr id="72" name="si_arrow"/>
          <p:cNvSpPr/>
          <p:nvPr/>
        </p:nvSpPr>
        <p:spPr>
          <a:xfrm>
            <a:off x="5816959" y="4116160"/>
            <a:ext cx="533041" cy="551090"/>
          </a:xfrm>
          <a:custGeom>
            <a:avLst/>
            <a:gdLst/>
            <a:ahLst/>
            <a:cxnLst/>
            <a:rect l="0" t="0" r="r" b="b"/>
            <a:pathLst>
              <a:path w="533041" h="551090" fill="none">
                <a:moveTo>
                  <a:pt x="0" y="0"/>
                </a:moveTo>
                <a:lnTo>
                  <a:pt x="533041" y="551090"/>
                </a:lnTo>
              </a:path>
            </a:pathLst>
          </a:custGeom>
          <a:noFill/>
          <a:ln w="19050" cap="rnd">
            <a:solidFill>
              <a:srgbClr val="F2B134"/>
            </a:solidFill>
            <a:custDash>
              <a:ds d="266667" sp="200000"/>
            </a:custDash>
            <a:round/>
            <a:tailEnd type="triangle" w="med" len="med"/>
          </a:ln>
          <a:effectLst/>
        </p:spPr>
        <p:txBody>
          <a:bodyPr rtlCol="0" anchor="ctr"/>
          <a:lstStyle/>
          <a:p>
            <a:pPr algn="ctr"/>
          </a:p>
        </p:txBody>
      </p:sp>
      <p:sp>
        <p:nvSpPr>
          <p:cNvPr id="73" name="ev_tok"/>
          <p:cNvSpPr/>
          <p:nvPr/>
        </p:nvSpPr>
        <p:spPr>
          <a:xfrm>
            <a:off x="5912712" y="2909137"/>
            <a:ext cx="101600" cy="101600"/>
          </a:xfrm>
          <a:prstGeom prst="ellipse">
            <a:avLst/>
          </a:prstGeom>
          <a:solidFill>
            <a:srgbClr val="FFFFFF"/>
          </a:solidFill>
          <a:ln>
            <a:noFill/>
          </a:ln>
          <a:effectLst>
            <a:glow rad="63500">
              <a:srgbClr val="5CCBF0">
                <a:alpha val="80000"/>
              </a:srgbClr>
            </a:glow>
          </a:effectLst>
        </p:spPr>
        <p:txBody>
          <a:bodyPr rtlCol="0" anchor="ctr"/>
          <a:lstStyle/>
          <a:p>
            <a:pPr algn="ctr"/>
          </a:p>
        </p:txBody>
      </p:sp>
      <p:sp>
        <p:nvSpPr>
          <p:cNvPr id="74" name="si_tok"/>
          <p:cNvSpPr/>
          <p:nvPr/>
        </p:nvSpPr>
        <p:spPr>
          <a:xfrm>
            <a:off x="5766159" y="4065360"/>
            <a:ext cx="101600" cy="101600"/>
          </a:xfrm>
          <a:prstGeom prst="ellipse">
            <a:avLst/>
          </a:prstGeom>
          <a:solidFill>
            <a:srgbClr val="F2B134"/>
          </a:solidFill>
          <a:ln>
            <a:noFill/>
          </a:ln>
          <a:effectLst>
            <a:glow rad="63500">
              <a:srgbClr val="F2B134">
                <a:alpha val="80000"/>
              </a:srgbClr>
            </a:glow>
          </a:effectLst>
        </p:spPr>
        <p:txBody>
          <a:bodyPr rtlCol="0" anchor="ctr"/>
          <a:lstStyle/>
          <a:p>
            <a:pPr algn="ctr"/>
          </a:p>
        </p:txBody>
      </p:sp>
      <p:sp>
        <p:nvSpPr>
          <p:cNvPr id="75" name="ev_bg"/>
          <p:cNvSpPr/>
          <p:nvPr/>
        </p:nvSpPr>
        <p:spPr>
          <a:xfrm>
            <a:off x="6413500" y="1600200"/>
            <a:ext cx="5168900" cy="2235200"/>
          </a:xfrm>
          <a:prstGeom prst="roundRect">
            <a:avLst>
              <a:gd name="adj" fmla="val 3977"/>
            </a:avLst>
          </a:prstGeom>
          <a:solidFill>
            <a:srgbClr val="0E1726">
              <a:alpha val="95000"/>
            </a:srgbClr>
          </a:solidFill>
          <a:ln w="9525" cap="rnd">
            <a:solidFill>
              <a:srgbClr val="2C6E8C"/>
            </a:solidFill>
            <a:round/>
          </a:ln>
          <a:effectLst/>
        </p:spPr>
        <p:txBody>
          <a:bodyPr rtlCol="0" anchor="ctr"/>
          <a:lstStyle/>
          <a:p>
            <a:pPr algn="ctr"/>
          </a:p>
        </p:txBody>
      </p:sp>
      <p:sp>
        <p:nvSpPr>
          <p:cNvPr id="76" name="ev_h"/>
          <p:cNvSpPr txBox="1"/>
          <p:nvPr/>
        </p:nvSpPr>
        <p:spPr>
          <a:xfrm>
            <a:off x="6591300" y="1714500"/>
            <a:ext cx="482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5CCBF0"/>
                </a:solidFill>
                <a:latin typeface="Segoe UI Semibold"/>
                <a:cs typeface="Segoe UI Semibold"/>
              </a:rPr>
              <a:t>Evidence · each fact with its source</a:t>
            </a:r>
            <a:endParaRPr lang="en-US" sz="1200" dirty="0"/>
          </a:p>
        </p:txBody>
      </p:sp>
      <p:sp>
        <p:nvSpPr>
          <p:cNvPr id="77" name="ev_q"/>
          <p:cNvSpPr txBox="1"/>
          <p:nvPr/>
        </p:nvSpPr>
        <p:spPr>
          <a:xfrm>
            <a:off x="6591300" y="1968500"/>
            <a:ext cx="4826000" cy="279400"/>
          </a:xfrm>
          <a:prstGeom prst="rect">
            <a:avLst/>
          </a:prstGeom>
          <a:noFill/>
        </p:spPr>
        <p:txBody>
          <a:bodyPr wrap="none" lIns="0" tIns="0" rIns="0" bIns="0" anchor="t" rtlCol="0">
            <a:noAutofit/>
          </a:bodyPr>
          <a:lstStyle/>
          <a:p>
            <a:pPr algn="l">
              <a:lnSpc>
                <a:spcPts val="2050"/>
              </a:lnSpc>
              <a:spcBef>
                <a:spcPts val="0"/>
              </a:spcBef>
              <a:spcAft>
                <a:spcPts val="0"/>
              </a:spcAft>
              <a:buNone/>
            </a:pPr>
            <a:r>
              <a:rPr lang="en-US" sz="1700" b="0" i="0" dirty="0">
                <a:solidFill>
                  <a:srgbClr val="FFFFFF"/>
                </a:solidFill>
                <a:latin typeface="Segoe UI Semibold"/>
                <a:cs typeface="Segoe UI Semibold"/>
              </a:rPr>
              <a:t>“The elevation axis drops.”</a:t>
            </a:r>
            <a:endParaRPr lang="en-US" sz="1700" dirty="0"/>
          </a:p>
        </p:txBody>
      </p:sp>
      <p:sp>
        <p:nvSpPr>
          <p:cNvPr id="78" name="ev_qs"/>
          <p:cNvSpPr txBox="1"/>
          <p:nvPr/>
        </p:nvSpPr>
        <p:spPr>
          <a:xfrm>
            <a:off x="6591300" y="2273300"/>
            <a:ext cx="482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the fault report · 18 May 2026</a:t>
            </a:r>
            <a:endParaRPr lang="en-US" sz="1200" dirty="0"/>
          </a:p>
        </p:txBody>
      </p:sp>
      <p:sp>
        <p:nvSpPr>
          <p:cNvPr id="79" name="ev_c1"/>
          <p:cNvSpPr/>
          <p:nvPr/>
        </p:nvSpPr>
        <p:spPr>
          <a:xfrm>
            <a:off x="6591300" y="2603500"/>
            <a:ext cx="596999" cy="266700"/>
          </a:xfrm>
          <a:prstGeom prst="roundRect">
            <a:avLst>
              <a:gd name="adj" fmla="val 19048"/>
            </a:avLst>
          </a:prstGeom>
          <a:solidFill>
            <a:srgbClr val="070B14">
              <a:alpha val="60000"/>
            </a:srgbClr>
          </a:solidFill>
          <a:ln w="9525" cap="rnd">
            <a:solidFill>
              <a:srgbClr val="5CCBF0"/>
            </a:solidFill>
            <a:round/>
          </a:ln>
          <a:effectLst/>
        </p:spPr>
        <p:txBody>
          <a:bodyPr rtlCol="0" anchor="ctr"/>
          <a:lstStyle/>
          <a:p>
            <a:pPr algn="ctr"/>
          </a:p>
        </p:txBody>
      </p:sp>
      <p:sp>
        <p:nvSpPr>
          <p:cNvPr id="80" name="ev_ct1"/>
          <p:cNvSpPr txBox="1"/>
          <p:nvPr/>
        </p:nvSpPr>
        <p:spPr>
          <a:xfrm>
            <a:off x="6591300" y="2603500"/>
            <a:ext cx="596999" cy="2667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5CCBF0"/>
                </a:solidFill>
                <a:latin typeface="Consolas"/>
                <a:cs typeface="Consolas"/>
              </a:rPr>
              <a:t>state</a:t>
            </a:r>
            <a:endParaRPr lang="en-US" sz="1200" dirty="0"/>
          </a:p>
        </p:txBody>
      </p:sp>
      <p:sp>
        <p:nvSpPr>
          <p:cNvPr id="81" name="ev_f1"/>
          <p:cNvSpPr txBox="1"/>
          <p:nvPr/>
        </p:nvSpPr>
        <p:spPr>
          <a:xfrm>
            <a:off x="7302599" y="2603500"/>
            <a:ext cx="4114701" cy="266700"/>
          </a:xfrm>
          <a:prstGeom prst="rect">
            <a:avLst/>
          </a:prstGeom>
          <a:noFill/>
        </p:spPr>
        <p:txBody>
          <a:bodyPr wrap="none" lIns="0" tIns="0" rIns="0" bIns="0" anchor="ctr" rtlCol="0">
            <a:noAutofit/>
          </a:bodyPr>
          <a:lstStyle/>
          <a:p>
            <a:pPr algn="l">
              <a:lnSpc>
                <a:spcPts val="1700"/>
              </a:lnSpc>
              <a:spcBef>
                <a:spcPts val="0"/>
              </a:spcBef>
              <a:spcAft>
                <a:spcPts val="0"/>
              </a:spcAft>
              <a:buNone/>
            </a:pPr>
            <a:r>
              <a:rPr lang="en-US" sz="1400" b="0" i="0" dirty="0">
                <a:solidFill>
                  <a:srgbClr val="EDEFF2"/>
                </a:solidFill>
                <a:latin typeface="Segoe UI"/>
                <a:cs typeface="Segoe UI"/>
              </a:rPr>
              <a:t>axis to fault · 23:23:13</a:t>
            </a:r>
            <a:endParaRPr lang="en-US" sz="1400" dirty="0"/>
          </a:p>
        </p:txBody>
      </p:sp>
      <p:sp>
        <p:nvSpPr>
          <p:cNvPr id="82" name="ev_c2"/>
          <p:cNvSpPr/>
          <p:nvPr/>
        </p:nvSpPr>
        <p:spPr>
          <a:xfrm>
            <a:off x="6591300" y="2971800"/>
            <a:ext cx="932359" cy="266700"/>
          </a:xfrm>
          <a:prstGeom prst="roundRect">
            <a:avLst>
              <a:gd name="adj" fmla="val 19048"/>
            </a:avLst>
          </a:prstGeom>
          <a:solidFill>
            <a:srgbClr val="070B14">
              <a:alpha val="60000"/>
            </a:srgbClr>
          </a:solidFill>
          <a:ln w="9525" cap="rnd">
            <a:solidFill>
              <a:srgbClr val="5CCBF0"/>
            </a:solidFill>
            <a:round/>
          </a:ln>
          <a:effectLst/>
        </p:spPr>
        <p:txBody>
          <a:bodyPr rtlCol="0" anchor="ctr"/>
          <a:lstStyle/>
          <a:p>
            <a:pPr algn="ctr"/>
          </a:p>
        </p:txBody>
      </p:sp>
      <p:sp>
        <p:nvSpPr>
          <p:cNvPr id="83" name="ev_ct2"/>
          <p:cNvSpPr txBox="1"/>
          <p:nvPr/>
        </p:nvSpPr>
        <p:spPr>
          <a:xfrm>
            <a:off x="6591300" y="2971800"/>
            <a:ext cx="932359" cy="2667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5CCBF0"/>
                </a:solidFill>
                <a:latin typeface="Consolas"/>
                <a:cs typeface="Consolas"/>
              </a:rPr>
              <a:t>telemetry</a:t>
            </a:r>
            <a:endParaRPr lang="en-US" sz="1200" dirty="0"/>
          </a:p>
        </p:txBody>
      </p:sp>
      <p:sp>
        <p:nvSpPr>
          <p:cNvPr id="84" name="ev_f2"/>
          <p:cNvSpPr txBox="1"/>
          <p:nvPr/>
        </p:nvSpPr>
        <p:spPr>
          <a:xfrm>
            <a:off x="7637959" y="2971800"/>
            <a:ext cx="3779341" cy="266700"/>
          </a:xfrm>
          <a:prstGeom prst="rect">
            <a:avLst/>
          </a:prstGeom>
          <a:noFill/>
        </p:spPr>
        <p:txBody>
          <a:bodyPr wrap="none" lIns="0" tIns="0" rIns="0" bIns="0" anchor="ctr" rtlCol="0">
            <a:noAutofit/>
          </a:bodyPr>
          <a:lstStyle/>
          <a:p>
            <a:pPr algn="l">
              <a:lnSpc>
                <a:spcPts val="1700"/>
              </a:lnSpc>
              <a:spcBef>
                <a:spcPts val="0"/>
              </a:spcBef>
              <a:spcAft>
                <a:spcPts val="0"/>
              </a:spcAft>
              <a:buNone/>
            </a:pPr>
            <a:r>
              <a:rPr lang="en-US" sz="1400" b="0" i="0" dirty="0">
                <a:solidFill>
                  <a:srgbClr val="EDEFF2"/>
                </a:solidFill>
                <a:latin typeface="Segoe UI"/>
                <a:cs typeface="Segoe UI"/>
              </a:rPr>
              <a:t>following error peaks, 3.5 s later</a:t>
            </a:r>
            <a:endParaRPr lang="en-US" sz="1400" dirty="0"/>
          </a:p>
        </p:txBody>
      </p:sp>
      <p:sp>
        <p:nvSpPr>
          <p:cNvPr id="85" name="ev_c3"/>
          <p:cNvSpPr/>
          <p:nvPr/>
        </p:nvSpPr>
        <p:spPr>
          <a:xfrm>
            <a:off x="6591300" y="3340100"/>
            <a:ext cx="1351558" cy="266700"/>
          </a:xfrm>
          <a:prstGeom prst="roundRect">
            <a:avLst>
              <a:gd name="adj" fmla="val 19048"/>
            </a:avLst>
          </a:prstGeom>
          <a:solidFill>
            <a:srgbClr val="070B14">
              <a:alpha val="60000"/>
            </a:srgbClr>
          </a:solidFill>
          <a:ln w="9525" cap="rnd">
            <a:solidFill>
              <a:srgbClr val="5CCBF0"/>
            </a:solidFill>
            <a:round/>
          </a:ln>
          <a:effectLst/>
        </p:spPr>
        <p:txBody>
          <a:bodyPr rtlCol="0" anchor="ctr"/>
          <a:lstStyle/>
          <a:p>
            <a:pPr algn="ctr"/>
          </a:p>
        </p:txBody>
      </p:sp>
      <p:sp>
        <p:nvSpPr>
          <p:cNvPr id="86" name="ev_ct3"/>
          <p:cNvSpPr txBox="1"/>
          <p:nvPr/>
        </p:nvSpPr>
        <p:spPr>
          <a:xfrm>
            <a:off x="6591300" y="3340100"/>
            <a:ext cx="1351558" cy="266700"/>
          </a:xfrm>
          <a:prstGeom prst="rect">
            <a:avLst/>
          </a:prstGeom>
          <a:noFill/>
        </p:spPr>
        <p:txBody>
          <a:bodyPr wrap="none" lIns="0" tIns="0" rIns="0" bIns="0" anchor="ctr" rtlCol="0">
            <a:noAutofit/>
          </a:bodyPr>
          <a:lstStyle/>
          <a:p>
            <a:pPr algn="ctr">
              <a:lnSpc>
                <a:spcPts val="1450"/>
              </a:lnSpc>
              <a:spcBef>
                <a:spcPts val="0"/>
              </a:spcBef>
              <a:spcAft>
                <a:spcPts val="0"/>
              </a:spcAft>
              <a:buNone/>
            </a:pPr>
            <a:r>
              <a:rPr lang="en-US" sz="1200" b="0" i="0" dirty="0">
                <a:solidFill>
                  <a:srgbClr val="5CCBF0"/>
                </a:solidFill>
                <a:latin typeface="Consolas"/>
                <a:cs typeface="Consolas"/>
              </a:rPr>
              <a:t>log · verbatim</a:t>
            </a:r>
            <a:endParaRPr lang="en-US" sz="1200" dirty="0"/>
          </a:p>
        </p:txBody>
      </p:sp>
      <p:sp>
        <p:nvSpPr>
          <p:cNvPr id="87" name="ev_f3"/>
          <p:cNvSpPr txBox="1"/>
          <p:nvPr/>
        </p:nvSpPr>
        <p:spPr>
          <a:xfrm>
            <a:off x="8057158" y="3340100"/>
            <a:ext cx="3360142" cy="266700"/>
          </a:xfrm>
          <a:prstGeom prst="rect">
            <a:avLst/>
          </a:prstGeom>
          <a:noFill/>
        </p:spPr>
        <p:txBody>
          <a:bodyPr wrap="none" lIns="0" tIns="0" rIns="0" bIns="0" anchor="ctr" rtlCol="0">
            <a:noAutofit/>
          </a:bodyPr>
          <a:lstStyle/>
          <a:p>
            <a:pPr algn="l">
              <a:lnSpc>
                <a:spcPts val="1700"/>
              </a:lnSpc>
              <a:spcBef>
                <a:spcPts val="0"/>
              </a:spcBef>
              <a:spcAft>
                <a:spcPts val="0"/>
              </a:spcAft>
              <a:buNone/>
            </a:pPr>
            <a:r>
              <a:rPr lang="en-US" sz="1400" b="0" i="0" dirty="0">
                <a:solidFill>
                  <a:srgbClr val="EDEFF2"/>
                </a:solidFill>
                <a:latin typeface="Consolas"/>
                <a:cs typeface="Consolas"/>
              </a:rPr>
              <a:t>“Fatal following error”</a:t>
            </a:r>
            <a:endParaRPr lang="en-US" sz="1400" dirty="0"/>
          </a:p>
        </p:txBody>
      </p:sp>
      <p:sp>
        <p:nvSpPr>
          <p:cNvPr id="88" name="si_bg"/>
          <p:cNvSpPr/>
          <p:nvPr/>
        </p:nvSpPr>
        <p:spPr>
          <a:xfrm>
            <a:off x="6413500" y="3987800"/>
            <a:ext cx="5168900" cy="1358900"/>
          </a:xfrm>
          <a:prstGeom prst="roundRect">
            <a:avLst>
              <a:gd name="adj" fmla="val 6542"/>
            </a:avLst>
          </a:prstGeom>
          <a:solidFill>
            <a:srgbClr val="0E1726">
              <a:alpha val="95000"/>
            </a:srgbClr>
          </a:solidFill>
          <a:ln w="9525" cap="rnd">
            <a:solidFill>
              <a:srgbClr val="F2B134"/>
            </a:solidFill>
            <a:round/>
          </a:ln>
          <a:effectLst/>
        </p:spPr>
        <p:txBody>
          <a:bodyPr rtlCol="0" anchor="ctr"/>
          <a:lstStyle/>
          <a:p>
            <a:pPr algn="ctr"/>
          </a:p>
        </p:txBody>
      </p:sp>
      <p:sp>
        <p:nvSpPr>
          <p:cNvPr id="89" name="si_h"/>
          <p:cNvSpPr txBox="1"/>
          <p:nvPr/>
        </p:nvSpPr>
        <p:spPr>
          <a:xfrm>
            <a:off x="6591300" y="4102100"/>
            <a:ext cx="4826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F2B134"/>
                </a:solidFill>
                <a:latin typeface="Segoe UI Semibold"/>
                <a:cs typeface="Segoe UI Semibold"/>
              </a:rPr>
              <a:t>Silence · what it cannot know</a:t>
            </a:r>
            <a:endParaRPr lang="en-US" sz="1200" dirty="0"/>
          </a:p>
        </p:txBody>
      </p:sp>
      <p:sp>
        <p:nvSpPr>
          <p:cNvPr id="90" name="si_t"/>
          <p:cNvSpPr txBox="1"/>
          <p:nvPr/>
        </p:nvSpPr>
        <p:spPr>
          <a:xfrm>
            <a:off x="6591300" y="4356100"/>
            <a:ext cx="48260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a:solidFill>
                  <a:srgbClr val="FFFFFF"/>
                </a:solidFill>
                <a:latin typeface="Segoe UI Semibold"/>
                <a:cs typeface="Segoe UI Semibold"/>
              </a:rPr>
              <a:t>No root cause is determined here.</a:t>
            </a:r>
            <a:endParaRPr lang="en-US" sz="1500" dirty="0"/>
          </a:p>
        </p:txBody>
      </p:sp>
      <p:sp>
        <p:nvSpPr>
          <p:cNvPr id="91" name="si_q"/>
          <p:cNvSpPr txBox="1"/>
          <p:nvPr/>
        </p:nvSpPr>
        <p:spPr>
          <a:xfrm>
            <a:off x="6591300" y="4686300"/>
            <a:ext cx="4826000" cy="4826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1" dirty="0">
                <a:solidFill>
                  <a:srgbClr val="EDEFF2"/>
                </a:solidFill>
                <a:latin typeface="Segoe UI"/>
                <a:cs typeface="Segoe UI"/>
              </a:rPr>
              <a:t>“I cannot determine the return to tracking:</a:t>
            </a:r>
            <a:endParaRPr lang="en-US" sz="1300" dirty="0"/>
          </a:p>
          <a:p>
            <a:pPr algn="l">
              <a:lnSpc>
                <a:spcPts val="1700"/>
              </a:lnSpc>
              <a:spcBef>
                <a:spcPts val="0"/>
              </a:spcBef>
              <a:spcAft>
                <a:spcPts val="0"/>
              </a:spcAft>
              <a:buNone/>
            </a:pPr>
            <a:r>
              <a:rPr lang="en-US" sz="1300" b="0" i="1" dirty="0">
                <a:solidFill>
                  <a:srgbClr val="EDEFF2"/>
                </a:solidFill>
                <a:latin typeface="Segoe UI"/>
                <a:cs typeface="Segoe UI"/>
              </a:rPr>
              <a:t>no log line declares that transition.”</a:t>
            </a:r>
            <a:endParaRPr lang="en-US" sz="1300" dirty="0"/>
          </a:p>
        </p:txBody>
      </p:sp>
      <p:sp>
        <p:nvSpPr>
          <p:cNvPr id="92" name="band"/>
          <p:cNvSpPr txBox="1"/>
          <p:nvPr/>
        </p:nvSpPr>
        <p:spPr>
          <a:xfrm>
            <a:off x="609600" y="5981700"/>
            <a:ext cx="10972800" cy="279400"/>
          </a:xfrm>
          <a:prstGeom prst="rect">
            <a:avLst/>
          </a:prstGeom>
          <a:noFill/>
        </p:spPr>
        <p:txBody>
          <a:bodyPr wrap="none" lIns="0" tIns="0" rIns="0" bIns="0" anchor="t" rtlCol="0">
            <a:noAutofit/>
          </a:bodyPr>
          <a:lstStyle/>
          <a:p>
            <a:pPr algn="l">
              <a:lnSpc>
                <a:spcPts val="1900"/>
              </a:lnSpc>
              <a:spcBef>
                <a:spcPts val="0"/>
              </a:spcBef>
              <a:spcAft>
                <a:spcPts val="0"/>
              </a:spcAft>
              <a:buNone/>
            </a:pPr>
            <a:r>
              <a:rPr lang="en-US" sz="1600" b="0" i="0" dirty="0">
                <a:solidFill>
                  <a:srgbClr val="EDEFF2"/>
                </a:solidFill>
                <a:latin typeface="Segoe UI"/>
                <a:cs typeface="Segoe UI"/>
              </a:rPr>
              <a:t xml:space="preserve">The document assistant remembers what was written. </a:t>
            </a:r>
            <a:r>
              <a:rPr lang="en-US" sz="1600" b="0" i="0" dirty="0">
                <a:solidFill>
                  <a:srgbClr val="FFFFFF"/>
                </a:solidFill>
                <a:latin typeface="Segoe UI Semibold"/>
                <a:cs typeface="Segoe UI Semibold"/>
              </a:rPr>
              <a:t>The agent harness reconstructs what happened.</a:t>
            </a:r>
            <a:endParaRPr lang="en-US" sz="1600" dirty="0"/>
          </a:p>
        </p:txBody>
      </p:sp>
      <p:sp>
        <p:nvSpPr>
          <p:cNvPr id="93" name="band2"/>
          <p:cNvSpPr txBox="1"/>
          <p:nvPr/>
        </p:nvSpPr>
        <p:spPr>
          <a:xfrm>
            <a:off x="609600" y="6311900"/>
            <a:ext cx="109728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Next, by design: during the night · every morning · how similar faults were closed</a:t>
            </a:r>
            <a:endParaRPr lang="en-US" sz="1200" dirty="0"/>
          </a:p>
        </p:txBody>
      </p:sp>
      <p:sp>
        <p:nvSpPr>
          <p:cNvPr id="6" name="!!status_pill"/>
          <p:cNvSpPr/>
          <p:nvPr/>
        </p:nvSpPr>
        <p:spPr>
          <a:xfrm>
            <a:off x="8829973" y="203200"/>
            <a:ext cx="2752427"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7" name="!!status_glyph"/>
          <p:cNvSpPr/>
          <p:nvPr/>
        </p:nvSpPr>
        <p:spPr>
          <a:xfrm>
            <a:off x="8931573"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8" name="!!status_txt"/>
          <p:cNvSpPr txBox="1"/>
          <p:nvPr/>
        </p:nvSpPr>
        <p:spPr>
          <a:xfrm>
            <a:off x="9185573" y="203200"/>
            <a:ext cx="2320627"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phase 1 (Oct 2026)</a:t>
            </a:r>
            <a:endParaRPr lang="en-US" sz="1200" dirty="0"/>
          </a:p>
        </p:txBody>
      </p:sp>
      <p:sp>
        <p:nvSpPr>
          <p:cNvPr id="9" name="status2_pill"/>
          <p:cNvSpPr/>
          <p:nvPr/>
        </p:nvSpPr>
        <p:spPr>
          <a:xfrm>
            <a:off x="7283252" y="203200"/>
            <a:ext cx="4299148"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0" name="status2_glyph"/>
          <p:cNvSpPr/>
          <p:nvPr/>
        </p:nvSpPr>
        <p:spPr>
          <a:xfrm>
            <a:off x="7384852"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11" name="status2_glyph2"/>
          <p:cNvSpPr/>
          <p:nvPr/>
        </p:nvSpPr>
        <p:spPr>
          <a:xfrm>
            <a:off x="9342247"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12" name="status2_txt"/>
          <p:cNvSpPr txBox="1"/>
          <p:nvPr/>
        </p:nvSpPr>
        <p:spPr>
          <a:xfrm>
            <a:off x="7638852" y="203200"/>
            <a:ext cx="3867348"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phase 1</a:t>
            </a:r>
            <a:r>
              <a:rPr lang="en-US" sz="1200" b="0" i="0" dirty="0">
                <a:solidFill>
                  <a:srgbClr val="EDEFF2"/>
                </a:solidFill>
                <a:latin typeface="Segoe UI"/>
                <a:cs typeface="Segoe UI"/>
              </a:rPr>
              <a:t xml:space="preserve">   </a:t>
            </a:r>
            <a:r>
              <a:rPr lang="en-US" sz="1200" b="0" i="0" dirty="0">
                <a:solidFill>
                  <a:srgbClr val="EDEFF2"/>
                </a:solidFill>
                <a:latin typeface="Segoe UI"/>
                <a:cs typeface="Segoe UI"/>
              </a:rPr>
              <a:t xml:space="preserve">       </a:t>
            </a: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the link, proposed</a:t>
            </a:r>
            <a:endParaRPr lang="en-US" sz="1200" dirty="0"/>
          </a:p>
        </p:txBody>
      </p:sp>
      <p:sp>
        <p:nvSpPr>
          <p:cNvPr id="94"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95" name="!!tl_done"/>
          <p:cNvSpPr/>
          <p:nvPr/>
        </p:nvSpPr>
        <p:spPr>
          <a:xfrm>
            <a:off x="609600" y="457200"/>
            <a:ext cx="2173940" cy="3175"/>
          </a:xfrm>
          <a:custGeom>
            <a:avLst/>
            <a:gdLst/>
            <a:ahLst/>
            <a:cxnLst/>
            <a:rect l="0" t="0" r="r" b="b"/>
            <a:pathLst>
              <a:path w="2173940" h="3175" fill="none">
                <a:moveTo>
                  <a:pt x="0" y="0"/>
                </a:moveTo>
                <a:lnTo>
                  <a:pt x="2173940" y="0"/>
                </a:lnTo>
              </a:path>
            </a:pathLst>
          </a:custGeom>
          <a:noFill/>
          <a:ln w="38100" cap="flat">
            <a:solidFill>
              <a:srgbClr val="5CCBF0"/>
            </a:solidFill>
            <a:round/>
          </a:ln>
          <a:effectLst/>
        </p:spPr>
        <p:txBody>
          <a:bodyPr rtlCol="0" anchor="ctr"/>
          <a:lstStyle/>
          <a:p>
            <a:pPr algn="ctr"/>
          </a:p>
        </p:txBody>
      </p:sp>
      <p:sp>
        <p:nvSpPr>
          <p:cNvPr id="96" name="!!tl_step"/>
          <p:cNvSpPr/>
          <p:nvPr/>
        </p:nvSpPr>
        <p:spPr>
          <a:xfrm>
            <a:off x="2783540" y="457200"/>
            <a:ext cx="238068" cy="3175"/>
          </a:xfrm>
          <a:custGeom>
            <a:avLst/>
            <a:gdLst/>
            <a:ahLst/>
            <a:cxnLst/>
            <a:rect l="0" t="0" r="r" b="b"/>
            <a:pathLst>
              <a:path w="238068" h="3175" fill="none">
                <a:moveTo>
                  <a:pt x="0" y="0"/>
                </a:moveTo>
                <a:lnTo>
                  <a:pt x="238068" y="0"/>
                </a:lnTo>
              </a:path>
            </a:pathLst>
          </a:custGeom>
          <a:noFill/>
          <a:ln w="38100" cap="flat">
            <a:solidFill>
              <a:srgbClr val="5CCBF0"/>
            </a:solidFill>
            <a:round/>
          </a:ln>
          <a:effectLst/>
        </p:spPr>
        <p:txBody>
          <a:bodyPr rtlCol="0" anchor="ctr"/>
          <a:lstStyle/>
          <a:p>
            <a:pPr algn="ctr"/>
          </a:p>
        </p:txBody>
      </p:sp>
      <p:sp>
        <p:nvSpPr>
          <p:cNvPr id="97" name="tl_now_S11"/>
          <p:cNvSpPr/>
          <p:nvPr/>
        </p:nvSpPr>
        <p:spPr>
          <a:xfrm>
            <a:off x="3021608" y="457200"/>
            <a:ext cx="394692" cy="3175"/>
          </a:xfrm>
          <a:custGeom>
            <a:avLst/>
            <a:gdLst/>
            <a:ahLst/>
            <a:cxnLst/>
            <a:rect l="0" t="0" r="r" b="b"/>
            <a:pathLst>
              <a:path w="394692" h="3175" fill="none">
                <a:moveTo>
                  <a:pt x="0" y="0"/>
                </a:moveTo>
                <a:lnTo>
                  <a:pt x="394692"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98"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99"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00"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101"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02"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03"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04"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05"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106" name="!!tl_c06_m"/>
          <p:cNvSpPr/>
          <p:nvPr/>
        </p:nvSpPr>
        <p:spPr>
          <a:xfrm>
            <a:off x="2989858"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107" name="!!tl_c07_m"/>
          <p:cNvSpPr/>
          <p:nvPr/>
        </p:nvSpPr>
        <p:spPr>
          <a:xfrm>
            <a:off x="338455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8"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9"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0"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1"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12" name="tl_run_S11"/>
          <p:cNvSpPr/>
          <p:nvPr/>
        </p:nvSpPr>
        <p:spPr>
          <a:xfrm>
            <a:off x="2970808"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13" name="tl_dot_S11"/>
          <p:cNvSpPr/>
          <p:nvPr/>
        </p:nvSpPr>
        <p:spPr>
          <a:xfrm>
            <a:off x="336550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14"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115"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116"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EXPLAIN</a:t>
            </a:r>
            <a:endParaRPr lang="en-US" sz="1300" dirty="0"/>
          </a:p>
        </p:txBody>
      </p:sp>
      <p:sp>
        <p:nvSpPr>
          <p:cNvPr id="117"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118"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119" name="!!tl_ch_lbl"/>
          <p:cNvSpPr txBox="1"/>
          <p:nvPr/>
        </p:nvSpPr>
        <p:spPr>
          <a:xfrm>
            <a:off x="6350000" y="165100"/>
            <a:ext cx="750094"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evidence</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left)">
                                      <p:cBhvr>
                                        <p:cTn id="7" dur="500"/>
                                        <p:tgtEl>
                                          <p:spTgt spid="96"/>
                                        </p:tgtEl>
                                      </p:cBhvr>
                                    </p:animEffect>
                                  </p:childTnLst>
                                </p:cTn>
                              </p:par>
                              <p:par>
                                <p:cTn id="8" presetID="6" presetClass="emph" presetSubtype="0" fill="hold" nodeType="withEffect" grpId="0">
                                  <p:stCondLst>
                                    <p:cond delay="450"/>
                                  </p:stCondLst>
                                  <p:childTnLst>
                                    <p:animScale>
                                      <p:cBhvr>
                                        <p:cTn id="9" dur="250" fill="hold"/>
                                        <p:tgtEl>
                                          <p:spTgt spid="106"/>
                                        </p:tgtEl>
                                      </p:cBhvr>
                                      <p:by x="180000" y="180000"/>
                                    </p:animScale>
                                  </p:childTnLst>
                                </p:cTn>
                              </p:par>
                              <p:par>
                                <p:cTn id="10" presetID="6" presetClass="emph" presetSubtype="0" fill="hold" nodeType="withEffect" grpId="1">
                                  <p:stCondLst>
                                    <p:cond delay="700"/>
                                  </p:stCondLst>
                                  <p:childTnLst>
                                    <p:animScale>
                                      <p:cBhvr>
                                        <p:cTn id="11" dur="250" fill="hold"/>
                                        <p:tgtEl>
                                          <p:spTgt spid="106"/>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119"/>
                                        </p:tgtEl>
                                        <p:attrNameLst>
                                          <p:attrName>style.visibility</p:attrName>
                                        </p:attrNameLst>
                                      </p:cBhvr>
                                      <p:to>
                                        <p:strVal val="visible"/>
                                      </p:to>
                                    </p:set>
                                    <p:animEffect transition="in" filter="fade">
                                      <p:cBhvr>
                                        <p:cTn id="14" dur="400"/>
                                        <p:tgtEl>
                                          <p:spTgt spid="119"/>
                                        </p:tgtEl>
                                      </p:cBhvr>
                                    </p:animEffect>
                                    <p:anim calcmode="lin" valueType="num">
                                      <p:cBhvr>
                                        <p:cTn id="15" dur="400" fill="hold"/>
                                        <p:tgtEl>
                                          <p:spTgt spid="119"/>
                                        </p:tgtEl>
                                        <p:attrNameLst>
                                          <p:attrName>ppt_x</p:attrName>
                                        </p:attrNameLst>
                                      </p:cBhvr>
                                      <p:tavLst>
                                        <p:tav tm="0">
                                          <p:val>
                                            <p:strVal val="#ppt_x"/>
                                          </p:val>
                                        </p:tav>
                                        <p:tav tm="100000">
                                          <p:val>
                                            <p:strVal val="#ppt_x"/>
                                          </p:val>
                                        </p:tav>
                                      </p:tavLst>
                                    </p:anim>
                                    <p:anim calcmode="lin" valueType="num">
                                      <p:cBhvr>
                                        <p:cTn id="16" dur="400" fill="hold" decel="100000"/>
                                        <p:tgtEl>
                                          <p:spTgt spid="119"/>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97"/>
                                        </p:tgtEl>
                                        <p:attrNameLst>
                                          <p:attrName>style.visibility</p:attrName>
                                        </p:attrNameLst>
                                      </p:cBhvr>
                                      <p:to>
                                        <p:strVal val="visible"/>
                                      </p:to>
                                    </p:set>
                                    <p:animEffect transition="in" filter="wipe(left)">
                                      <p:cBhvr>
                                        <p:cTn id="19" dur="900"/>
                                        <p:tgtEl>
                                          <p:spTgt spid="97"/>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112"/>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324 0.0000 E" pathEditMode="relative" rAng="0" ptsTypes="AA">
                                      <p:cBhvr>
                                        <p:cTn id="23" dur="900" fill="hold"/>
                                        <p:tgtEl>
                                          <p:spTgt spid="112"/>
                                        </p:tgtEl>
                                        <p:attrNameLst>
                                          <p:attrName>ppt_x</p:attrName>
                                          <p:attrName>ppt_y</p:attrName>
                                        </p:attrNameLst>
                                      </p:cBhvr>
                                      <p:rCtr x="1618" y="0"/>
                                    </p:animMotion>
                                  </p:childTnLst>
                                </p:cTn>
                              </p:par>
                              <p:par>
                                <p:cTn id="24" presetID="10" presetClass="exit" presetSubtype="0" fill="hold" nodeType="withEffect" grpId="2">
                                  <p:stCondLst>
                                    <p:cond delay="1350"/>
                                  </p:stCondLst>
                                  <p:childTnLst>
                                    <p:animEffect transition="out" filter="fade">
                                      <p:cBhvr>
                                        <p:cTn id="25" dur="1"/>
                                        <p:tgtEl>
                                          <p:spTgt spid="112"/>
                                        </p:tgtEl>
                                      </p:cBhvr>
                                    </p:animEffect>
                                    <p:set>
                                      <p:cBhvr>
                                        <p:cTn id="26" dur="1" fill="hold">
                                          <p:stCondLst>
                                            <p:cond delay="0"/>
                                          </p:stCondLst>
                                        </p:cTn>
                                        <p:tgtEl>
                                          <p:spTgt spid="112"/>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113"/>
                                        </p:tgtEl>
                                        <p:attrNameLst>
                                          <p:attrName>style.visibility</p:attrName>
                                        </p:attrNameLst>
                                      </p:cBhvr>
                                      <p:to>
                                        <p:strVal val="visible"/>
                                      </p:to>
                                    </p:set>
                                  </p:childTnLst>
                                </p:cTn>
                              </p:par>
                              <p:par>
                                <p:cTn id="29" presetID="42" presetClass="entr" presetSubtype="0" fill="hold" nodeType="withEffect" grpId="0">
                                  <p:stCondLst>
                                    <p:cond delay="3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800"/>
                                        <p:tgtEl>
                                          <p:spTgt spid="2"/>
                                        </p:tgtEl>
                                      </p:cBhvr>
                                    </p:animEffect>
                                    <p:anim calcmode="lin" valueType="num">
                                      <p:cBhvr>
                                        <p:cTn id="32" dur="800" fill="hold"/>
                                        <p:tgtEl>
                                          <p:spTgt spid="2"/>
                                        </p:tgtEl>
                                        <p:attrNameLst>
                                          <p:attrName>ppt_x</p:attrName>
                                        </p:attrNameLst>
                                      </p:cBhvr>
                                      <p:tavLst>
                                        <p:tav tm="0">
                                          <p:val>
                                            <p:strVal val="#ppt_x"/>
                                          </p:val>
                                        </p:tav>
                                        <p:tav tm="100000">
                                          <p:val>
                                            <p:strVal val="#ppt_x"/>
                                          </p:val>
                                        </p:tav>
                                      </p:tavLst>
                                    </p:anim>
                                    <p:anim calcmode="lin" valueType="num">
                                      <p:cBhvr>
                                        <p:cTn id="33" dur="800" fill="hold" decel="100000"/>
                                        <p:tgtEl>
                                          <p:spTgt spid="2"/>
                                        </p:tgtEl>
                                        <p:attrNameLst>
                                          <p:attrName>ppt_y</p:attrName>
                                        </p:attrNameLst>
                                      </p:cBhvr>
                                      <p:tavLst>
                                        <p:tav tm="0">
                                          <p:val>
                                            <p:strVal val="#ppt_y+0.05"/>
                                          </p:val>
                                        </p:tav>
                                        <p:tav tm="100000">
                                          <p:val>
                                            <p:strVal val="#ppt_y"/>
                                          </p:val>
                                        </p:tav>
                                      </p:tavLst>
                                    </p:anim>
                                  </p:childTnLst>
                                </p:cTn>
                              </p:par>
                              <p:par>
                                <p:cTn id="34" presetID="10" presetClass="entr" presetSubtype="0" fill="hold" nodeType="withEffect" grpId="0">
                                  <p:stCondLst>
                                    <p:cond delay="140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400"/>
                                        <p:tgtEl>
                                          <p:spTgt spid="3"/>
                                        </p:tgtEl>
                                      </p:cBhvr>
                                    </p:animEffect>
                                  </p:childTnLst>
                                </p:cTn>
                              </p:par>
                              <p:par>
                                <p:cTn id="37" presetID="10" presetClass="entr" presetSubtype="0" fill="hold" nodeType="withEffect" grpId="0">
                                  <p:stCondLst>
                                    <p:cond delay="140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400"/>
                                        <p:tgtEl>
                                          <p:spTgt spid="4"/>
                                        </p:tgtEl>
                                      </p:cBhvr>
                                    </p:animEffect>
                                  </p:childTnLst>
                                </p:cTn>
                              </p:par>
                              <p:par>
                                <p:cTn id="40" presetID="10" presetClass="entr" presetSubtype="0" fill="hold" nodeType="withEffect" grpId="0">
                                  <p:stCondLst>
                                    <p:cond delay="140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400"/>
                                        <p:tgtEl>
                                          <p:spTgt spid="5"/>
                                        </p:tgtEl>
                                      </p:cBhvr>
                                    </p:animEffect>
                                  </p:childTnLst>
                                </p:cTn>
                              </p:par>
                              <p:par>
                                <p:cTn id="43" presetID="10" presetClass="exit" presetSubtype="0" fill="hold" nodeType="withEffect" grpId="1">
                                  <p:stCondLst>
                                    <p:cond delay="6000"/>
                                  </p:stCondLst>
                                  <p:childTnLst>
                                    <p:animEffect transition="out" filter="fade">
                                      <p:cBhvr>
                                        <p:cTn id="44" dur="400"/>
                                        <p:tgtEl>
                                          <p:spTgt spid="2"/>
                                        </p:tgtEl>
                                      </p:cBhvr>
                                    </p:animEffect>
                                    <p:set>
                                      <p:cBhvr>
                                        <p:cTn id="45" dur="1" fill="hold">
                                          <p:stCondLst>
                                            <p:cond delay="399"/>
                                          </p:stCondLst>
                                        </p:cTn>
                                        <p:tgtEl>
                                          <p:spTgt spid="2"/>
                                        </p:tgtEl>
                                        <p:attrNameLst>
                                          <p:attrName>style.visibility</p:attrName>
                                        </p:attrNameLst>
                                      </p:cBhvr>
                                      <p:to>
                                        <p:strVal val="hidden"/>
                                      </p:to>
                                    </p:set>
                                  </p:childTnLst>
                                </p:cTn>
                              </p:par>
                              <p:par>
                                <p:cTn id="46" presetID="10" presetClass="exit" presetSubtype="0" fill="hold" nodeType="withEffect" grpId="1">
                                  <p:stCondLst>
                                    <p:cond delay="6000"/>
                                  </p:stCondLst>
                                  <p:childTnLst>
                                    <p:animEffect transition="out" filter="fade">
                                      <p:cBhvr>
                                        <p:cTn id="47" dur="400"/>
                                        <p:tgtEl>
                                          <p:spTgt spid="3"/>
                                        </p:tgtEl>
                                      </p:cBhvr>
                                    </p:animEffect>
                                    <p:set>
                                      <p:cBhvr>
                                        <p:cTn id="48" dur="1" fill="hold">
                                          <p:stCondLst>
                                            <p:cond delay="399"/>
                                          </p:stCondLst>
                                        </p:cTn>
                                        <p:tgtEl>
                                          <p:spTgt spid="3"/>
                                        </p:tgtEl>
                                        <p:attrNameLst>
                                          <p:attrName>style.visibility</p:attrName>
                                        </p:attrNameLst>
                                      </p:cBhvr>
                                      <p:to>
                                        <p:strVal val="hidden"/>
                                      </p:to>
                                    </p:set>
                                  </p:childTnLst>
                                </p:cTn>
                              </p:par>
                              <p:par>
                                <p:cTn id="49" presetID="10" presetClass="exit" presetSubtype="0" fill="hold" nodeType="withEffect" grpId="1">
                                  <p:stCondLst>
                                    <p:cond delay="6000"/>
                                  </p:stCondLst>
                                  <p:childTnLst>
                                    <p:animEffect transition="out" filter="fade">
                                      <p:cBhvr>
                                        <p:cTn id="50" dur="400"/>
                                        <p:tgtEl>
                                          <p:spTgt spid="4"/>
                                        </p:tgtEl>
                                      </p:cBhvr>
                                    </p:animEffect>
                                    <p:set>
                                      <p:cBhvr>
                                        <p:cTn id="51" dur="1" fill="hold">
                                          <p:stCondLst>
                                            <p:cond delay="399"/>
                                          </p:stCondLst>
                                        </p:cTn>
                                        <p:tgtEl>
                                          <p:spTgt spid="4"/>
                                        </p:tgtEl>
                                        <p:attrNameLst>
                                          <p:attrName>style.visibility</p:attrName>
                                        </p:attrNameLst>
                                      </p:cBhvr>
                                      <p:to>
                                        <p:strVal val="hidden"/>
                                      </p:to>
                                    </p:set>
                                  </p:childTnLst>
                                </p:cTn>
                              </p:par>
                              <p:par>
                                <p:cTn id="52" presetID="10" presetClass="exit" presetSubtype="0" fill="hold" nodeType="withEffect" grpId="1">
                                  <p:stCondLst>
                                    <p:cond delay="6000"/>
                                  </p:stCondLst>
                                  <p:childTnLst>
                                    <p:animEffect transition="out" filter="fade">
                                      <p:cBhvr>
                                        <p:cTn id="53" dur="400"/>
                                        <p:tgtEl>
                                          <p:spTgt spid="5"/>
                                        </p:tgtEl>
                                      </p:cBhvr>
                                    </p:animEffect>
                                    <p:set>
                                      <p:cBhvr>
                                        <p:cTn id="54" dur="1" fill="hold">
                                          <p:stCondLst>
                                            <p:cond delay="399"/>
                                          </p:stCondLst>
                                        </p:cTn>
                                        <p:tgtEl>
                                          <p:spTgt spid="5"/>
                                        </p:tgtEl>
                                        <p:attrNameLst>
                                          <p:attrName>style.visibility</p:attrName>
                                        </p:attrNameLst>
                                      </p:cBhvr>
                                      <p:to>
                                        <p:strVal val="hidden"/>
                                      </p:to>
                                    </p:set>
                                  </p:childTnLst>
                                </p:cTn>
                              </p:par>
                              <p:par>
                                <p:cTn id="55" presetID="42" presetClass="entr" presetSubtype="0" fill="hold" nodeType="withEffect" grpId="0">
                                  <p:stCondLst>
                                    <p:cond delay="63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anim calcmode="lin" valueType="num">
                                      <p:cBhvr>
                                        <p:cTn id="58" dur="500" fill="hold"/>
                                        <p:tgtEl>
                                          <p:spTgt spid="13"/>
                                        </p:tgtEl>
                                        <p:attrNameLst>
                                          <p:attrName>ppt_x</p:attrName>
                                        </p:attrNameLst>
                                      </p:cBhvr>
                                      <p:tavLst>
                                        <p:tav tm="0">
                                          <p:val>
                                            <p:strVal val="#ppt_x"/>
                                          </p:val>
                                        </p:tav>
                                        <p:tav tm="100000">
                                          <p:val>
                                            <p:strVal val="#ppt_x"/>
                                          </p:val>
                                        </p:tav>
                                      </p:tavLst>
                                    </p:anim>
                                    <p:anim calcmode="lin" valueType="num">
                                      <p:cBhvr>
                                        <p:cTn id="59" dur="500" fill="hold" decel="100000"/>
                                        <p:tgtEl>
                                          <p:spTgt spid="13"/>
                                        </p:tgtEl>
                                        <p:attrNameLst>
                                          <p:attrName>ppt_y</p:attrName>
                                        </p:attrNameLst>
                                      </p:cBhvr>
                                      <p:tavLst>
                                        <p:tav tm="0">
                                          <p:val>
                                            <p:strVal val="#ppt_y+0.05"/>
                                          </p:val>
                                        </p:tav>
                                        <p:tav tm="100000">
                                          <p:val>
                                            <p:strVal val="#ppt_y"/>
                                          </p:val>
                                        </p:tav>
                                      </p:tavLst>
                                    </p:anim>
                                  </p:childTnLst>
                                </p:cTn>
                              </p:par>
                              <p:par>
                                <p:cTn id="60" presetID="10" presetClass="entr" presetSubtype="0" fill="hold" nodeType="withEffect" grpId="0">
                                  <p:stCondLst>
                                    <p:cond delay="640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300"/>
                                        <p:tgtEl>
                                          <p:spTgt spid="6"/>
                                        </p:tgtEl>
                                      </p:cBhvr>
                                    </p:animEffect>
                                  </p:childTnLst>
                                </p:cTn>
                              </p:par>
                              <p:par>
                                <p:cTn id="63" presetID="10" presetClass="entr" presetSubtype="0" fill="hold" nodeType="withEffect" grpId="0">
                                  <p:stCondLst>
                                    <p:cond delay="640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300"/>
                                        <p:tgtEl>
                                          <p:spTgt spid="7"/>
                                        </p:tgtEl>
                                      </p:cBhvr>
                                    </p:animEffect>
                                  </p:childTnLst>
                                </p:cTn>
                              </p:par>
                              <p:par>
                                <p:cTn id="66" presetID="10" presetClass="entr" presetSubtype="0" fill="hold" nodeType="withEffect" grpId="0">
                                  <p:stCondLst>
                                    <p:cond delay="640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300"/>
                                        <p:tgtEl>
                                          <p:spTgt spid="8"/>
                                        </p:tgtEl>
                                      </p:cBhvr>
                                    </p:animEffect>
                                  </p:childTnLst>
                                </p:cTn>
                              </p:par>
                              <p:par>
                                <p:cTn id="69" presetID="10" presetClass="entr" presetSubtype="0" fill="hold" nodeType="withEffect" grpId="0">
                                  <p:stCondLst>
                                    <p:cond delay="670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400"/>
                                        <p:tgtEl>
                                          <p:spTgt spid="14"/>
                                        </p:tgtEl>
                                      </p:cBhvr>
                                    </p:animEffect>
                                  </p:childTnLst>
                                </p:cTn>
                              </p:par>
                              <p:par>
                                <p:cTn id="72" presetID="53" presetClass="entr" presetSubtype="16" fill="hold" nodeType="withEffect" grpId="0">
                                  <p:stCondLst>
                                    <p:cond delay="7100"/>
                                  </p:stCondLst>
                                  <p:childTnLst>
                                    <p:set>
                                      <p:cBhvr>
                                        <p:cTn id="73" dur="1" fill="hold">
                                          <p:stCondLst>
                                            <p:cond delay="0"/>
                                          </p:stCondLst>
                                        </p:cTn>
                                        <p:tgtEl>
                                          <p:spTgt spid="18"/>
                                        </p:tgtEl>
                                        <p:attrNameLst>
                                          <p:attrName>style.visibility</p:attrName>
                                        </p:attrNameLst>
                                      </p:cBhvr>
                                      <p:to>
                                        <p:strVal val="visible"/>
                                      </p:to>
                                    </p:set>
                                    <p:anim calcmode="lin" valueType="num">
                                      <p:cBhvr>
                                        <p:cTn id="74" dur="500" fill="hold" decel="100000"/>
                                        <p:tgtEl>
                                          <p:spTgt spid="18"/>
                                        </p:tgtEl>
                                        <p:attrNameLst>
                                          <p:attrName>ppt_w</p:attrName>
                                        </p:attrNameLst>
                                      </p:cBhvr>
                                      <p:tavLst>
                                        <p:tav tm="0">
                                          <p:val>
                                            <p:strVal val="#ppt_w*0.70"/>
                                          </p:val>
                                        </p:tav>
                                        <p:tav tm="100000">
                                          <p:val>
                                            <p:strVal val="#ppt_w"/>
                                          </p:val>
                                        </p:tav>
                                      </p:tavLst>
                                    </p:anim>
                                    <p:anim calcmode="lin" valueType="num">
                                      <p:cBhvr>
                                        <p:cTn id="75" dur="500" fill="hold" decel="100000"/>
                                        <p:tgtEl>
                                          <p:spTgt spid="18"/>
                                        </p:tgtEl>
                                        <p:attrNameLst>
                                          <p:attrName>ppt_h</p:attrName>
                                        </p:attrNameLst>
                                      </p:cBhvr>
                                      <p:tavLst>
                                        <p:tav tm="0">
                                          <p:val>
                                            <p:strVal val="#ppt_h*0.70"/>
                                          </p:val>
                                        </p:tav>
                                        <p:tav tm="100000">
                                          <p:val>
                                            <p:strVal val="#ppt_h"/>
                                          </p:val>
                                        </p:tav>
                                      </p:tavLst>
                                    </p:anim>
                                    <p:animEffect transition="in" filter="fade">
                                      <p:cBhvr>
                                        <p:cTn id="76" dur="500"/>
                                        <p:tgtEl>
                                          <p:spTgt spid="18"/>
                                        </p:tgtEl>
                                      </p:cBhvr>
                                    </p:animEffect>
                                  </p:childTnLst>
                                </p:cTn>
                              </p:par>
                              <p:par>
                                <p:cTn id="77" presetID="53" presetClass="entr" presetSubtype="16" fill="hold" nodeType="withEffect" grpId="0">
                                  <p:stCondLst>
                                    <p:cond delay="740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decel="100000"/>
                                        <p:tgtEl>
                                          <p:spTgt spid="19"/>
                                        </p:tgtEl>
                                        <p:attrNameLst>
                                          <p:attrName>ppt_w</p:attrName>
                                        </p:attrNameLst>
                                      </p:cBhvr>
                                      <p:tavLst>
                                        <p:tav tm="0">
                                          <p:val>
                                            <p:strVal val="#ppt_w*0.70"/>
                                          </p:val>
                                        </p:tav>
                                        <p:tav tm="100000">
                                          <p:val>
                                            <p:strVal val="#ppt_w"/>
                                          </p:val>
                                        </p:tav>
                                      </p:tavLst>
                                    </p:anim>
                                    <p:anim calcmode="lin" valueType="num">
                                      <p:cBhvr>
                                        <p:cTn id="80" dur="500" fill="hold" decel="100000"/>
                                        <p:tgtEl>
                                          <p:spTgt spid="19"/>
                                        </p:tgtEl>
                                        <p:attrNameLst>
                                          <p:attrName>ppt_h</p:attrName>
                                        </p:attrNameLst>
                                      </p:cBhvr>
                                      <p:tavLst>
                                        <p:tav tm="0">
                                          <p:val>
                                            <p:strVal val="#ppt_h*0.70"/>
                                          </p:val>
                                        </p:tav>
                                        <p:tav tm="100000">
                                          <p:val>
                                            <p:strVal val="#ppt_h"/>
                                          </p:val>
                                        </p:tav>
                                      </p:tavLst>
                                    </p:anim>
                                    <p:animEffect transition="in" filter="fade">
                                      <p:cBhvr>
                                        <p:cTn id="81" dur="500"/>
                                        <p:tgtEl>
                                          <p:spTgt spid="19"/>
                                        </p:tgtEl>
                                      </p:cBhvr>
                                    </p:animEffect>
                                  </p:childTnLst>
                                </p:cTn>
                              </p:par>
                              <p:par>
                                <p:cTn id="82" presetID="10" presetClass="entr" presetSubtype="0" fill="hold" nodeType="withEffect" grpId="0">
                                  <p:stCondLst>
                                    <p:cond delay="770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400"/>
                                        <p:tgtEl>
                                          <p:spTgt spid="20"/>
                                        </p:tgtEl>
                                      </p:cBhvr>
                                    </p:animEffect>
                                  </p:childTnLst>
                                </p:cTn>
                              </p:par>
                              <p:par>
                                <p:cTn id="85" presetID="10" presetClass="entr" presetSubtype="0" fill="hold" nodeType="withEffect" grpId="0">
                                  <p:stCondLst>
                                    <p:cond delay="770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400"/>
                                        <p:tgtEl>
                                          <p:spTgt spid="21"/>
                                        </p:tgtEl>
                                      </p:cBhvr>
                                    </p:animEffect>
                                  </p:childTnLst>
                                </p:cTn>
                              </p:par>
                              <p:par>
                                <p:cTn id="88" presetID="10" presetClass="entr" presetSubtype="0" fill="hold" nodeType="withEffect" grpId="0">
                                  <p:stCondLst>
                                    <p:cond delay="790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600"/>
                                        <p:tgtEl>
                                          <p:spTgt spid="15"/>
                                        </p:tgtEl>
                                      </p:cBhvr>
                                    </p:animEffect>
                                  </p:childTnLst>
                                </p:cTn>
                              </p:par>
                              <p:par>
                                <p:cTn id="91" presetID="10" presetClass="entr" presetSubtype="0" fill="hold" nodeType="withEffect" grpId="0">
                                  <p:stCondLst>
                                    <p:cond delay="790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600"/>
                                        <p:tgtEl>
                                          <p:spTgt spid="16"/>
                                        </p:tgtEl>
                                      </p:cBhvr>
                                    </p:animEffect>
                                  </p:childTnLst>
                                </p:cTn>
                              </p:par>
                              <p:par>
                                <p:cTn id="94" presetID="10" presetClass="entr" presetSubtype="0" fill="hold" nodeType="withEffect" grpId="0">
                                  <p:stCondLst>
                                    <p:cond delay="820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400"/>
                                        <p:tgtEl>
                                          <p:spTgt spid="22"/>
                                        </p:tgtEl>
                                      </p:cBhvr>
                                    </p:animEffect>
                                  </p:childTnLst>
                                </p:cTn>
                              </p:par>
                              <p:par>
                                <p:cTn id="97" presetID="10" presetClass="entr" presetSubtype="0" fill="hold" nodeType="withEffect" grpId="0">
                                  <p:stCondLst>
                                    <p:cond delay="820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400"/>
                                        <p:tgtEl>
                                          <p:spTgt spid="23"/>
                                        </p:tgtEl>
                                      </p:cBhvr>
                                    </p:animEffect>
                                  </p:childTnLst>
                                </p:cTn>
                              </p:par>
                              <p:par>
                                <p:cTn id="100" presetID="10" presetClass="entr" presetSubtype="0" fill="hold" nodeType="withEffect" grpId="0">
                                  <p:stCondLst>
                                    <p:cond delay="840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400"/>
                                        <p:tgtEl>
                                          <p:spTgt spid="24"/>
                                        </p:tgtEl>
                                      </p:cBhvr>
                                    </p:animEffect>
                                  </p:childTnLst>
                                </p:cTn>
                              </p:par>
                              <p:par>
                                <p:cTn id="103" presetID="10" presetClass="entr" presetSubtype="0" fill="hold" nodeType="withEffect" grpId="0">
                                  <p:stCondLst>
                                    <p:cond delay="840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400"/>
                                        <p:tgtEl>
                                          <p:spTgt spid="25"/>
                                        </p:tgtEl>
                                      </p:cBhvr>
                                    </p:animEffect>
                                  </p:childTnLst>
                                </p:cTn>
                              </p:par>
                              <p:par>
                                <p:cTn id="106" presetID="42" presetClass="entr" presetSubtype="0" fill="hold" nodeType="withEffect" grpId="0">
                                  <p:stCondLst>
                                    <p:cond delay="8600"/>
                                  </p:stCondLst>
                                  <p:childTnLst>
                                    <p:set>
                                      <p:cBhvr>
                                        <p:cTn id="107" dur="1" fill="hold">
                                          <p:stCondLst>
                                            <p:cond delay="0"/>
                                          </p:stCondLst>
                                        </p:cTn>
                                        <p:tgtEl>
                                          <p:spTgt spid="26"/>
                                        </p:tgtEl>
                                        <p:attrNameLst>
                                          <p:attrName>style.visibility</p:attrName>
                                        </p:attrNameLst>
                                      </p:cBhvr>
                                      <p:to>
                                        <p:strVal val="visible"/>
                                      </p:to>
                                    </p:set>
                                    <p:animEffect transition="in" filter="fade">
                                      <p:cBhvr>
                                        <p:cTn id="108" dur="500"/>
                                        <p:tgtEl>
                                          <p:spTgt spid="26"/>
                                        </p:tgtEl>
                                      </p:cBhvr>
                                    </p:animEffect>
                                    <p:anim calcmode="lin" valueType="num">
                                      <p:cBhvr>
                                        <p:cTn id="109" dur="500" fill="hold"/>
                                        <p:tgtEl>
                                          <p:spTgt spid="26"/>
                                        </p:tgtEl>
                                        <p:attrNameLst>
                                          <p:attrName>ppt_x</p:attrName>
                                        </p:attrNameLst>
                                      </p:cBhvr>
                                      <p:tavLst>
                                        <p:tav tm="0">
                                          <p:val>
                                            <p:strVal val="#ppt_x"/>
                                          </p:val>
                                        </p:tav>
                                        <p:tav tm="100000">
                                          <p:val>
                                            <p:strVal val="#ppt_x"/>
                                          </p:val>
                                        </p:tav>
                                      </p:tavLst>
                                    </p:anim>
                                    <p:anim calcmode="lin" valueType="num">
                                      <p:cBhvr>
                                        <p:cTn id="110" dur="500" fill="hold" decel="100000"/>
                                        <p:tgtEl>
                                          <p:spTgt spid="26"/>
                                        </p:tgtEl>
                                        <p:attrNameLst>
                                          <p:attrName>ppt_y</p:attrName>
                                        </p:attrNameLst>
                                      </p:cBhvr>
                                      <p:tavLst>
                                        <p:tav tm="0">
                                          <p:val>
                                            <p:strVal val="#ppt_y+0.05"/>
                                          </p:val>
                                        </p:tav>
                                        <p:tav tm="100000">
                                          <p:val>
                                            <p:strVal val="#ppt_y"/>
                                          </p:val>
                                        </p:tav>
                                      </p:tavLst>
                                    </p:anim>
                                  </p:childTnLst>
                                </p:cTn>
                              </p:par>
                              <p:par>
                                <p:cTn id="111" presetID="42" presetClass="entr" presetSubtype="0" fill="hold" nodeType="withEffect" grpId="0">
                                  <p:stCondLst>
                                    <p:cond delay="860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500"/>
                                        <p:tgtEl>
                                          <p:spTgt spid="27"/>
                                        </p:tgtEl>
                                      </p:cBhvr>
                                    </p:animEffect>
                                    <p:anim calcmode="lin" valueType="num">
                                      <p:cBhvr>
                                        <p:cTn id="114" dur="500" fill="hold"/>
                                        <p:tgtEl>
                                          <p:spTgt spid="27"/>
                                        </p:tgtEl>
                                        <p:attrNameLst>
                                          <p:attrName>ppt_x</p:attrName>
                                        </p:attrNameLst>
                                      </p:cBhvr>
                                      <p:tavLst>
                                        <p:tav tm="0">
                                          <p:val>
                                            <p:strVal val="#ppt_x"/>
                                          </p:val>
                                        </p:tav>
                                        <p:tav tm="100000">
                                          <p:val>
                                            <p:strVal val="#ppt_x"/>
                                          </p:val>
                                        </p:tav>
                                      </p:tavLst>
                                    </p:anim>
                                    <p:anim calcmode="lin" valueType="num">
                                      <p:cBhvr>
                                        <p:cTn id="115" dur="500" fill="hold" decel="100000"/>
                                        <p:tgtEl>
                                          <p:spTgt spid="27"/>
                                        </p:tgtEl>
                                        <p:attrNameLst>
                                          <p:attrName>ppt_y</p:attrName>
                                        </p:attrNameLst>
                                      </p:cBhvr>
                                      <p:tavLst>
                                        <p:tav tm="0">
                                          <p:val>
                                            <p:strVal val="#ppt_y+0.05"/>
                                          </p:val>
                                        </p:tav>
                                        <p:tav tm="100000">
                                          <p:val>
                                            <p:strVal val="#ppt_y"/>
                                          </p:val>
                                        </p:tav>
                                      </p:tavLst>
                                    </p:anim>
                                  </p:childTnLst>
                                </p:cTn>
                              </p:par>
                              <p:par>
                                <p:cTn id="116" presetID="42" presetClass="entr" presetSubtype="0" fill="hold" nodeType="withEffect" grpId="0">
                                  <p:stCondLst>
                                    <p:cond delay="8600"/>
                                  </p:stCondLst>
                                  <p:childTnLst>
                                    <p:set>
                                      <p:cBhvr>
                                        <p:cTn id="117" dur="1" fill="hold">
                                          <p:stCondLst>
                                            <p:cond delay="0"/>
                                          </p:stCondLst>
                                        </p:cTn>
                                        <p:tgtEl>
                                          <p:spTgt spid="28"/>
                                        </p:tgtEl>
                                        <p:attrNameLst>
                                          <p:attrName>style.visibility</p:attrName>
                                        </p:attrNameLst>
                                      </p:cBhvr>
                                      <p:to>
                                        <p:strVal val="visible"/>
                                      </p:to>
                                    </p:set>
                                    <p:animEffect transition="in" filter="fade">
                                      <p:cBhvr>
                                        <p:cTn id="118" dur="500"/>
                                        <p:tgtEl>
                                          <p:spTgt spid="28"/>
                                        </p:tgtEl>
                                      </p:cBhvr>
                                    </p:animEffect>
                                    <p:anim calcmode="lin" valueType="num">
                                      <p:cBhvr>
                                        <p:cTn id="119" dur="500" fill="hold"/>
                                        <p:tgtEl>
                                          <p:spTgt spid="28"/>
                                        </p:tgtEl>
                                        <p:attrNameLst>
                                          <p:attrName>ppt_x</p:attrName>
                                        </p:attrNameLst>
                                      </p:cBhvr>
                                      <p:tavLst>
                                        <p:tav tm="0">
                                          <p:val>
                                            <p:strVal val="#ppt_x"/>
                                          </p:val>
                                        </p:tav>
                                        <p:tav tm="100000">
                                          <p:val>
                                            <p:strVal val="#ppt_x"/>
                                          </p:val>
                                        </p:tav>
                                      </p:tavLst>
                                    </p:anim>
                                    <p:anim calcmode="lin" valueType="num">
                                      <p:cBhvr>
                                        <p:cTn id="120" dur="500" fill="hold" decel="100000"/>
                                        <p:tgtEl>
                                          <p:spTgt spid="28"/>
                                        </p:tgtEl>
                                        <p:attrNameLst>
                                          <p:attrName>ppt_y</p:attrName>
                                        </p:attrNameLst>
                                      </p:cBhvr>
                                      <p:tavLst>
                                        <p:tav tm="0">
                                          <p:val>
                                            <p:strVal val="#ppt_y+0.05"/>
                                          </p:val>
                                        </p:tav>
                                        <p:tav tm="100000">
                                          <p:val>
                                            <p:strVal val="#ppt_y"/>
                                          </p:val>
                                        </p:tav>
                                      </p:tavLst>
                                    </p:anim>
                                  </p:childTnLst>
                                </p:cTn>
                              </p:par>
                              <p:par>
                                <p:cTn id="121" presetID="22" presetClass="entr" presetSubtype="8" fill="hold" nodeType="withEffect" grpId="0">
                                  <p:stCondLst>
                                    <p:cond delay="8900"/>
                                  </p:stCondLst>
                                  <p:childTnLst>
                                    <p:set>
                                      <p:cBhvr>
                                        <p:cTn id="122" dur="1" fill="hold">
                                          <p:stCondLst>
                                            <p:cond delay="0"/>
                                          </p:stCondLst>
                                        </p:cTn>
                                        <p:tgtEl>
                                          <p:spTgt spid="29"/>
                                        </p:tgtEl>
                                        <p:attrNameLst>
                                          <p:attrName>style.visibility</p:attrName>
                                        </p:attrNameLst>
                                      </p:cBhvr>
                                      <p:to>
                                        <p:strVal val="visible"/>
                                      </p:to>
                                    </p:set>
                                    <p:animEffect transition="in" filter="wipe(left)">
                                      <p:cBhvr>
                                        <p:cTn id="123" dur="400"/>
                                        <p:tgtEl>
                                          <p:spTgt spid="29"/>
                                        </p:tgtEl>
                                      </p:cBhvr>
                                    </p:animEffect>
                                  </p:childTnLst>
                                </p:cTn>
                              </p:par>
                              <p:par>
                                <p:cTn id="124" presetID="1" presetClass="entr" presetSubtype="0" fill="hold" nodeType="withEffect" grpId="0">
                                  <p:stCondLst>
                                    <p:cond delay="9300"/>
                                  </p:stCondLst>
                                  <p:childTnLst>
                                    <p:set>
                                      <p:cBhvr>
                                        <p:cTn id="125" dur="1" fill="hold">
                                          <p:stCondLst>
                                            <p:cond delay="0"/>
                                          </p:stCondLst>
                                        </p:cTn>
                                        <p:tgtEl>
                                          <p:spTgt spid="30"/>
                                        </p:tgtEl>
                                        <p:attrNameLst>
                                          <p:attrName>style.visibility</p:attrName>
                                        </p:attrNameLst>
                                      </p:cBhvr>
                                      <p:to>
                                        <p:strVal val="visible"/>
                                      </p:to>
                                    </p:set>
                                  </p:childTnLst>
                                </p:cTn>
                              </p:par>
                              <p:par>
                                <p:cTn id="126" presetID="0" presetClass="path" presetSubtype="0" fill="hold" nodeType="withEffect" repeatCount="indefinite" grpId="1">
                                  <p:stCondLst>
                                    <p:cond delay="9300"/>
                                  </p:stCondLst>
                                  <p:childTnLst>
                                    <p:animMotion origin="layout" path="M 0 0 L 0.0744 0.1233 E" pathEditMode="relative" rAng="0" ptsTypes="AA">
                                      <p:cBhvr>
                                        <p:cTn id="127" dur="1500" fill="hold"/>
                                        <p:tgtEl>
                                          <p:spTgt spid="30"/>
                                        </p:tgtEl>
                                        <p:attrNameLst>
                                          <p:attrName>ppt_x</p:attrName>
                                          <p:attrName>ppt_y</p:attrName>
                                        </p:attrNameLst>
                                      </p:cBhvr>
                                      <p:rCtr x="3721" y="6163"/>
                                    </p:animMotion>
                                  </p:childTnLst>
                                </p:cTn>
                              </p:par>
                              <p:par>
                                <p:cTn id="128" presetID="42" presetClass="entr" presetSubtype="0" fill="hold" nodeType="withEffect" grpId="0">
                                  <p:stCondLst>
                                    <p:cond delay="9050"/>
                                  </p:stCondLst>
                                  <p:childTnLst>
                                    <p:set>
                                      <p:cBhvr>
                                        <p:cTn id="129" dur="1" fill="hold">
                                          <p:stCondLst>
                                            <p:cond delay="0"/>
                                          </p:stCondLst>
                                        </p:cTn>
                                        <p:tgtEl>
                                          <p:spTgt spid="31"/>
                                        </p:tgtEl>
                                        <p:attrNameLst>
                                          <p:attrName>style.visibility</p:attrName>
                                        </p:attrNameLst>
                                      </p:cBhvr>
                                      <p:to>
                                        <p:strVal val="visible"/>
                                      </p:to>
                                    </p:set>
                                    <p:animEffect transition="in" filter="fade">
                                      <p:cBhvr>
                                        <p:cTn id="130" dur="500"/>
                                        <p:tgtEl>
                                          <p:spTgt spid="31"/>
                                        </p:tgtEl>
                                      </p:cBhvr>
                                    </p:animEffect>
                                    <p:anim calcmode="lin" valueType="num">
                                      <p:cBhvr>
                                        <p:cTn id="131" dur="500" fill="hold"/>
                                        <p:tgtEl>
                                          <p:spTgt spid="31"/>
                                        </p:tgtEl>
                                        <p:attrNameLst>
                                          <p:attrName>ppt_x</p:attrName>
                                        </p:attrNameLst>
                                      </p:cBhvr>
                                      <p:tavLst>
                                        <p:tav tm="0">
                                          <p:val>
                                            <p:strVal val="#ppt_x"/>
                                          </p:val>
                                        </p:tav>
                                        <p:tav tm="100000">
                                          <p:val>
                                            <p:strVal val="#ppt_x"/>
                                          </p:val>
                                        </p:tav>
                                      </p:tavLst>
                                    </p:anim>
                                    <p:anim calcmode="lin" valueType="num">
                                      <p:cBhvr>
                                        <p:cTn id="132" dur="500" fill="hold" decel="100000"/>
                                        <p:tgtEl>
                                          <p:spTgt spid="31"/>
                                        </p:tgtEl>
                                        <p:attrNameLst>
                                          <p:attrName>ppt_y</p:attrName>
                                        </p:attrNameLst>
                                      </p:cBhvr>
                                      <p:tavLst>
                                        <p:tav tm="0">
                                          <p:val>
                                            <p:strVal val="#ppt_y+0.05"/>
                                          </p:val>
                                        </p:tav>
                                        <p:tav tm="100000">
                                          <p:val>
                                            <p:strVal val="#ppt_y"/>
                                          </p:val>
                                        </p:tav>
                                      </p:tavLst>
                                    </p:anim>
                                  </p:childTnLst>
                                </p:cTn>
                              </p:par>
                              <p:par>
                                <p:cTn id="133" presetID="42" presetClass="entr" presetSubtype="0" fill="hold" nodeType="withEffect" grpId="0">
                                  <p:stCondLst>
                                    <p:cond delay="9050"/>
                                  </p:stCondLst>
                                  <p:childTnLst>
                                    <p:set>
                                      <p:cBhvr>
                                        <p:cTn id="134" dur="1" fill="hold">
                                          <p:stCondLst>
                                            <p:cond delay="0"/>
                                          </p:stCondLst>
                                        </p:cTn>
                                        <p:tgtEl>
                                          <p:spTgt spid="32"/>
                                        </p:tgtEl>
                                        <p:attrNameLst>
                                          <p:attrName>style.visibility</p:attrName>
                                        </p:attrNameLst>
                                      </p:cBhvr>
                                      <p:to>
                                        <p:strVal val="visible"/>
                                      </p:to>
                                    </p:set>
                                    <p:animEffect transition="in" filter="fade">
                                      <p:cBhvr>
                                        <p:cTn id="135" dur="500"/>
                                        <p:tgtEl>
                                          <p:spTgt spid="32"/>
                                        </p:tgtEl>
                                      </p:cBhvr>
                                    </p:animEffect>
                                    <p:anim calcmode="lin" valueType="num">
                                      <p:cBhvr>
                                        <p:cTn id="136" dur="500" fill="hold"/>
                                        <p:tgtEl>
                                          <p:spTgt spid="32"/>
                                        </p:tgtEl>
                                        <p:attrNameLst>
                                          <p:attrName>ppt_x</p:attrName>
                                        </p:attrNameLst>
                                      </p:cBhvr>
                                      <p:tavLst>
                                        <p:tav tm="0">
                                          <p:val>
                                            <p:strVal val="#ppt_x"/>
                                          </p:val>
                                        </p:tav>
                                        <p:tav tm="100000">
                                          <p:val>
                                            <p:strVal val="#ppt_x"/>
                                          </p:val>
                                        </p:tav>
                                      </p:tavLst>
                                    </p:anim>
                                    <p:anim calcmode="lin" valueType="num">
                                      <p:cBhvr>
                                        <p:cTn id="137" dur="500" fill="hold" decel="100000"/>
                                        <p:tgtEl>
                                          <p:spTgt spid="32"/>
                                        </p:tgtEl>
                                        <p:attrNameLst>
                                          <p:attrName>ppt_y</p:attrName>
                                        </p:attrNameLst>
                                      </p:cBhvr>
                                      <p:tavLst>
                                        <p:tav tm="0">
                                          <p:val>
                                            <p:strVal val="#ppt_y+0.05"/>
                                          </p:val>
                                        </p:tav>
                                        <p:tav tm="100000">
                                          <p:val>
                                            <p:strVal val="#ppt_y"/>
                                          </p:val>
                                        </p:tav>
                                      </p:tavLst>
                                    </p:anim>
                                  </p:childTnLst>
                                </p:cTn>
                              </p:par>
                              <p:par>
                                <p:cTn id="138" presetID="42" presetClass="entr" presetSubtype="0" fill="hold" nodeType="withEffect" grpId="0">
                                  <p:stCondLst>
                                    <p:cond delay="9050"/>
                                  </p:stCondLst>
                                  <p:childTnLst>
                                    <p:set>
                                      <p:cBhvr>
                                        <p:cTn id="139" dur="1" fill="hold">
                                          <p:stCondLst>
                                            <p:cond delay="0"/>
                                          </p:stCondLst>
                                        </p:cTn>
                                        <p:tgtEl>
                                          <p:spTgt spid="33"/>
                                        </p:tgtEl>
                                        <p:attrNameLst>
                                          <p:attrName>style.visibility</p:attrName>
                                        </p:attrNameLst>
                                      </p:cBhvr>
                                      <p:to>
                                        <p:strVal val="visible"/>
                                      </p:to>
                                    </p:set>
                                    <p:animEffect transition="in" filter="fade">
                                      <p:cBhvr>
                                        <p:cTn id="140" dur="500"/>
                                        <p:tgtEl>
                                          <p:spTgt spid="33"/>
                                        </p:tgtEl>
                                      </p:cBhvr>
                                    </p:animEffect>
                                    <p:anim calcmode="lin" valueType="num">
                                      <p:cBhvr>
                                        <p:cTn id="141" dur="500" fill="hold"/>
                                        <p:tgtEl>
                                          <p:spTgt spid="33"/>
                                        </p:tgtEl>
                                        <p:attrNameLst>
                                          <p:attrName>ppt_x</p:attrName>
                                        </p:attrNameLst>
                                      </p:cBhvr>
                                      <p:tavLst>
                                        <p:tav tm="0">
                                          <p:val>
                                            <p:strVal val="#ppt_x"/>
                                          </p:val>
                                        </p:tav>
                                        <p:tav tm="100000">
                                          <p:val>
                                            <p:strVal val="#ppt_x"/>
                                          </p:val>
                                        </p:tav>
                                      </p:tavLst>
                                    </p:anim>
                                    <p:anim calcmode="lin" valueType="num">
                                      <p:cBhvr>
                                        <p:cTn id="142" dur="500" fill="hold" decel="100000"/>
                                        <p:tgtEl>
                                          <p:spTgt spid="33"/>
                                        </p:tgtEl>
                                        <p:attrNameLst>
                                          <p:attrName>ppt_y</p:attrName>
                                        </p:attrNameLst>
                                      </p:cBhvr>
                                      <p:tavLst>
                                        <p:tav tm="0">
                                          <p:val>
                                            <p:strVal val="#ppt_y+0.05"/>
                                          </p:val>
                                        </p:tav>
                                        <p:tav tm="100000">
                                          <p:val>
                                            <p:strVal val="#ppt_y"/>
                                          </p:val>
                                        </p:tav>
                                      </p:tavLst>
                                    </p:anim>
                                  </p:childTnLst>
                                </p:cTn>
                              </p:par>
                              <p:par>
                                <p:cTn id="143" presetID="22" presetClass="entr" presetSubtype="8" fill="hold" nodeType="withEffect" grpId="0">
                                  <p:stCondLst>
                                    <p:cond delay="9350"/>
                                  </p:stCondLst>
                                  <p:childTnLst>
                                    <p:set>
                                      <p:cBhvr>
                                        <p:cTn id="144" dur="1" fill="hold">
                                          <p:stCondLst>
                                            <p:cond delay="0"/>
                                          </p:stCondLst>
                                        </p:cTn>
                                        <p:tgtEl>
                                          <p:spTgt spid="34"/>
                                        </p:tgtEl>
                                        <p:attrNameLst>
                                          <p:attrName>style.visibility</p:attrName>
                                        </p:attrNameLst>
                                      </p:cBhvr>
                                      <p:to>
                                        <p:strVal val="visible"/>
                                      </p:to>
                                    </p:set>
                                    <p:animEffect transition="in" filter="wipe(left)">
                                      <p:cBhvr>
                                        <p:cTn id="145" dur="400"/>
                                        <p:tgtEl>
                                          <p:spTgt spid="34"/>
                                        </p:tgtEl>
                                      </p:cBhvr>
                                    </p:animEffect>
                                  </p:childTnLst>
                                </p:cTn>
                              </p:par>
                              <p:par>
                                <p:cTn id="146" presetID="1" presetClass="entr" presetSubtype="0" fill="hold" nodeType="withEffect" grpId="0">
                                  <p:stCondLst>
                                    <p:cond delay="9750"/>
                                  </p:stCondLst>
                                  <p:childTnLst>
                                    <p:set>
                                      <p:cBhvr>
                                        <p:cTn id="147" dur="1" fill="hold">
                                          <p:stCondLst>
                                            <p:cond delay="0"/>
                                          </p:stCondLst>
                                        </p:cTn>
                                        <p:tgtEl>
                                          <p:spTgt spid="35"/>
                                        </p:tgtEl>
                                        <p:attrNameLst>
                                          <p:attrName>style.visibility</p:attrName>
                                        </p:attrNameLst>
                                      </p:cBhvr>
                                      <p:to>
                                        <p:strVal val="visible"/>
                                      </p:to>
                                    </p:set>
                                  </p:childTnLst>
                                </p:cTn>
                              </p:par>
                              <p:par>
                                <p:cTn id="148" presetID="0" presetClass="path" presetSubtype="0" fill="hold" nodeType="withEffect" repeatCount="indefinite" grpId="1">
                                  <p:stCondLst>
                                    <p:cond delay="9750"/>
                                  </p:stCondLst>
                                  <p:childTnLst>
                                    <p:animMotion origin="layout" path="M 0 0 L 0.0671 0.0794 E" pathEditMode="relative" rAng="0" ptsTypes="AA">
                                      <p:cBhvr>
                                        <p:cTn id="149" dur="1500" fill="hold"/>
                                        <p:tgtEl>
                                          <p:spTgt spid="35"/>
                                        </p:tgtEl>
                                        <p:attrNameLst>
                                          <p:attrName>ppt_x</p:attrName>
                                          <p:attrName>ppt_y</p:attrName>
                                        </p:attrNameLst>
                                      </p:cBhvr>
                                      <p:rCtr x="3356" y="3970"/>
                                    </p:animMotion>
                                  </p:childTnLst>
                                </p:cTn>
                              </p:par>
                              <p:par>
                                <p:cTn id="150" presetID="42" presetClass="entr" presetSubtype="0" fill="hold" nodeType="withEffect" grpId="0">
                                  <p:stCondLst>
                                    <p:cond delay="9500"/>
                                  </p:stCondLst>
                                  <p:childTnLst>
                                    <p:set>
                                      <p:cBhvr>
                                        <p:cTn id="151" dur="1" fill="hold">
                                          <p:stCondLst>
                                            <p:cond delay="0"/>
                                          </p:stCondLst>
                                        </p:cTn>
                                        <p:tgtEl>
                                          <p:spTgt spid="36"/>
                                        </p:tgtEl>
                                        <p:attrNameLst>
                                          <p:attrName>style.visibility</p:attrName>
                                        </p:attrNameLst>
                                      </p:cBhvr>
                                      <p:to>
                                        <p:strVal val="visible"/>
                                      </p:to>
                                    </p:set>
                                    <p:animEffect transition="in" filter="fade">
                                      <p:cBhvr>
                                        <p:cTn id="152" dur="500"/>
                                        <p:tgtEl>
                                          <p:spTgt spid="36"/>
                                        </p:tgtEl>
                                      </p:cBhvr>
                                    </p:animEffect>
                                    <p:anim calcmode="lin" valueType="num">
                                      <p:cBhvr>
                                        <p:cTn id="153" dur="500" fill="hold"/>
                                        <p:tgtEl>
                                          <p:spTgt spid="36"/>
                                        </p:tgtEl>
                                        <p:attrNameLst>
                                          <p:attrName>ppt_x</p:attrName>
                                        </p:attrNameLst>
                                      </p:cBhvr>
                                      <p:tavLst>
                                        <p:tav tm="0">
                                          <p:val>
                                            <p:strVal val="#ppt_x"/>
                                          </p:val>
                                        </p:tav>
                                        <p:tav tm="100000">
                                          <p:val>
                                            <p:strVal val="#ppt_x"/>
                                          </p:val>
                                        </p:tav>
                                      </p:tavLst>
                                    </p:anim>
                                    <p:anim calcmode="lin" valueType="num">
                                      <p:cBhvr>
                                        <p:cTn id="154" dur="500" fill="hold" decel="100000"/>
                                        <p:tgtEl>
                                          <p:spTgt spid="36"/>
                                        </p:tgtEl>
                                        <p:attrNameLst>
                                          <p:attrName>ppt_y</p:attrName>
                                        </p:attrNameLst>
                                      </p:cBhvr>
                                      <p:tavLst>
                                        <p:tav tm="0">
                                          <p:val>
                                            <p:strVal val="#ppt_y+0.05"/>
                                          </p:val>
                                        </p:tav>
                                        <p:tav tm="100000">
                                          <p:val>
                                            <p:strVal val="#ppt_y"/>
                                          </p:val>
                                        </p:tav>
                                      </p:tavLst>
                                    </p:anim>
                                  </p:childTnLst>
                                </p:cTn>
                              </p:par>
                              <p:par>
                                <p:cTn id="155" presetID="42" presetClass="entr" presetSubtype="0" fill="hold" nodeType="withEffect" grpId="0">
                                  <p:stCondLst>
                                    <p:cond delay="9500"/>
                                  </p:stCondLst>
                                  <p:childTnLst>
                                    <p:set>
                                      <p:cBhvr>
                                        <p:cTn id="156" dur="1" fill="hold">
                                          <p:stCondLst>
                                            <p:cond delay="0"/>
                                          </p:stCondLst>
                                        </p:cTn>
                                        <p:tgtEl>
                                          <p:spTgt spid="37"/>
                                        </p:tgtEl>
                                        <p:attrNameLst>
                                          <p:attrName>style.visibility</p:attrName>
                                        </p:attrNameLst>
                                      </p:cBhvr>
                                      <p:to>
                                        <p:strVal val="visible"/>
                                      </p:to>
                                    </p:set>
                                    <p:animEffect transition="in" filter="fade">
                                      <p:cBhvr>
                                        <p:cTn id="157" dur="500"/>
                                        <p:tgtEl>
                                          <p:spTgt spid="37"/>
                                        </p:tgtEl>
                                      </p:cBhvr>
                                    </p:animEffect>
                                    <p:anim calcmode="lin" valueType="num">
                                      <p:cBhvr>
                                        <p:cTn id="158" dur="500" fill="hold"/>
                                        <p:tgtEl>
                                          <p:spTgt spid="37"/>
                                        </p:tgtEl>
                                        <p:attrNameLst>
                                          <p:attrName>ppt_x</p:attrName>
                                        </p:attrNameLst>
                                      </p:cBhvr>
                                      <p:tavLst>
                                        <p:tav tm="0">
                                          <p:val>
                                            <p:strVal val="#ppt_x"/>
                                          </p:val>
                                        </p:tav>
                                        <p:tav tm="100000">
                                          <p:val>
                                            <p:strVal val="#ppt_x"/>
                                          </p:val>
                                        </p:tav>
                                      </p:tavLst>
                                    </p:anim>
                                    <p:anim calcmode="lin" valueType="num">
                                      <p:cBhvr>
                                        <p:cTn id="159" dur="500" fill="hold" decel="100000"/>
                                        <p:tgtEl>
                                          <p:spTgt spid="37"/>
                                        </p:tgtEl>
                                        <p:attrNameLst>
                                          <p:attrName>ppt_y</p:attrName>
                                        </p:attrNameLst>
                                      </p:cBhvr>
                                      <p:tavLst>
                                        <p:tav tm="0">
                                          <p:val>
                                            <p:strVal val="#ppt_y+0.05"/>
                                          </p:val>
                                        </p:tav>
                                        <p:tav tm="100000">
                                          <p:val>
                                            <p:strVal val="#ppt_y"/>
                                          </p:val>
                                        </p:tav>
                                      </p:tavLst>
                                    </p:anim>
                                  </p:childTnLst>
                                </p:cTn>
                              </p:par>
                              <p:par>
                                <p:cTn id="160" presetID="42" presetClass="entr" presetSubtype="0" fill="hold" nodeType="withEffect" grpId="0">
                                  <p:stCondLst>
                                    <p:cond delay="9500"/>
                                  </p:stCondLst>
                                  <p:childTnLst>
                                    <p:set>
                                      <p:cBhvr>
                                        <p:cTn id="161" dur="1" fill="hold">
                                          <p:stCondLst>
                                            <p:cond delay="0"/>
                                          </p:stCondLst>
                                        </p:cTn>
                                        <p:tgtEl>
                                          <p:spTgt spid="38"/>
                                        </p:tgtEl>
                                        <p:attrNameLst>
                                          <p:attrName>style.visibility</p:attrName>
                                        </p:attrNameLst>
                                      </p:cBhvr>
                                      <p:to>
                                        <p:strVal val="visible"/>
                                      </p:to>
                                    </p:set>
                                    <p:animEffect transition="in" filter="fade">
                                      <p:cBhvr>
                                        <p:cTn id="162" dur="500"/>
                                        <p:tgtEl>
                                          <p:spTgt spid="38"/>
                                        </p:tgtEl>
                                      </p:cBhvr>
                                    </p:animEffect>
                                    <p:anim calcmode="lin" valueType="num">
                                      <p:cBhvr>
                                        <p:cTn id="163" dur="500" fill="hold"/>
                                        <p:tgtEl>
                                          <p:spTgt spid="38"/>
                                        </p:tgtEl>
                                        <p:attrNameLst>
                                          <p:attrName>ppt_x</p:attrName>
                                        </p:attrNameLst>
                                      </p:cBhvr>
                                      <p:tavLst>
                                        <p:tav tm="0">
                                          <p:val>
                                            <p:strVal val="#ppt_x"/>
                                          </p:val>
                                        </p:tav>
                                        <p:tav tm="100000">
                                          <p:val>
                                            <p:strVal val="#ppt_x"/>
                                          </p:val>
                                        </p:tav>
                                      </p:tavLst>
                                    </p:anim>
                                    <p:anim calcmode="lin" valueType="num">
                                      <p:cBhvr>
                                        <p:cTn id="164" dur="500" fill="hold" decel="100000"/>
                                        <p:tgtEl>
                                          <p:spTgt spid="38"/>
                                        </p:tgtEl>
                                        <p:attrNameLst>
                                          <p:attrName>ppt_y</p:attrName>
                                        </p:attrNameLst>
                                      </p:cBhvr>
                                      <p:tavLst>
                                        <p:tav tm="0">
                                          <p:val>
                                            <p:strVal val="#ppt_y+0.05"/>
                                          </p:val>
                                        </p:tav>
                                        <p:tav tm="100000">
                                          <p:val>
                                            <p:strVal val="#ppt_y"/>
                                          </p:val>
                                        </p:tav>
                                      </p:tavLst>
                                    </p:anim>
                                  </p:childTnLst>
                                </p:cTn>
                              </p:par>
                              <p:par>
                                <p:cTn id="165" presetID="22" presetClass="entr" presetSubtype="8" fill="hold" nodeType="withEffect" grpId="0">
                                  <p:stCondLst>
                                    <p:cond delay="9800"/>
                                  </p:stCondLst>
                                  <p:childTnLst>
                                    <p:set>
                                      <p:cBhvr>
                                        <p:cTn id="166" dur="1" fill="hold">
                                          <p:stCondLst>
                                            <p:cond delay="0"/>
                                          </p:stCondLst>
                                        </p:cTn>
                                        <p:tgtEl>
                                          <p:spTgt spid="39"/>
                                        </p:tgtEl>
                                        <p:attrNameLst>
                                          <p:attrName>style.visibility</p:attrName>
                                        </p:attrNameLst>
                                      </p:cBhvr>
                                      <p:to>
                                        <p:strVal val="visible"/>
                                      </p:to>
                                    </p:set>
                                    <p:animEffect transition="in" filter="wipe(left)">
                                      <p:cBhvr>
                                        <p:cTn id="167" dur="400"/>
                                        <p:tgtEl>
                                          <p:spTgt spid="39"/>
                                        </p:tgtEl>
                                      </p:cBhvr>
                                    </p:animEffect>
                                  </p:childTnLst>
                                </p:cTn>
                              </p:par>
                              <p:par>
                                <p:cTn id="168" presetID="1" presetClass="entr" presetSubtype="0" fill="hold" nodeType="withEffect" grpId="0">
                                  <p:stCondLst>
                                    <p:cond delay="10200"/>
                                  </p:stCondLst>
                                  <p:childTnLst>
                                    <p:set>
                                      <p:cBhvr>
                                        <p:cTn id="169" dur="1" fill="hold">
                                          <p:stCondLst>
                                            <p:cond delay="0"/>
                                          </p:stCondLst>
                                        </p:cTn>
                                        <p:tgtEl>
                                          <p:spTgt spid="40"/>
                                        </p:tgtEl>
                                        <p:attrNameLst>
                                          <p:attrName>style.visibility</p:attrName>
                                        </p:attrNameLst>
                                      </p:cBhvr>
                                      <p:to>
                                        <p:strVal val="visible"/>
                                      </p:to>
                                    </p:set>
                                  </p:childTnLst>
                                </p:cTn>
                              </p:par>
                              <p:par>
                                <p:cTn id="170" presetID="0" presetClass="path" presetSubtype="0" fill="hold" nodeType="withEffect" repeatCount="indefinite" grpId="1">
                                  <p:stCondLst>
                                    <p:cond delay="10200"/>
                                  </p:stCondLst>
                                  <p:childTnLst>
                                    <p:animMotion origin="layout" path="M 0 0 L 0.0602 0.0427 E" pathEditMode="relative" rAng="0" ptsTypes="AA">
                                      <p:cBhvr>
                                        <p:cTn id="171" dur="1500" fill="hold"/>
                                        <p:tgtEl>
                                          <p:spTgt spid="40"/>
                                        </p:tgtEl>
                                        <p:attrNameLst>
                                          <p:attrName>ppt_x</p:attrName>
                                          <p:attrName>ppt_y</p:attrName>
                                        </p:attrNameLst>
                                      </p:cBhvr>
                                      <p:rCtr x="3008" y="2135"/>
                                    </p:animMotion>
                                  </p:childTnLst>
                                </p:cTn>
                              </p:par>
                              <p:par>
                                <p:cTn id="172" presetID="42" presetClass="entr" presetSubtype="0" fill="hold" nodeType="withEffect" grpId="0">
                                  <p:stCondLst>
                                    <p:cond delay="9950"/>
                                  </p:stCondLst>
                                  <p:childTnLst>
                                    <p:set>
                                      <p:cBhvr>
                                        <p:cTn id="173" dur="1" fill="hold">
                                          <p:stCondLst>
                                            <p:cond delay="0"/>
                                          </p:stCondLst>
                                        </p:cTn>
                                        <p:tgtEl>
                                          <p:spTgt spid="41"/>
                                        </p:tgtEl>
                                        <p:attrNameLst>
                                          <p:attrName>style.visibility</p:attrName>
                                        </p:attrNameLst>
                                      </p:cBhvr>
                                      <p:to>
                                        <p:strVal val="visible"/>
                                      </p:to>
                                    </p:set>
                                    <p:animEffect transition="in" filter="fade">
                                      <p:cBhvr>
                                        <p:cTn id="174" dur="500"/>
                                        <p:tgtEl>
                                          <p:spTgt spid="41"/>
                                        </p:tgtEl>
                                      </p:cBhvr>
                                    </p:animEffect>
                                    <p:anim calcmode="lin" valueType="num">
                                      <p:cBhvr>
                                        <p:cTn id="175" dur="500" fill="hold"/>
                                        <p:tgtEl>
                                          <p:spTgt spid="41"/>
                                        </p:tgtEl>
                                        <p:attrNameLst>
                                          <p:attrName>ppt_x</p:attrName>
                                        </p:attrNameLst>
                                      </p:cBhvr>
                                      <p:tavLst>
                                        <p:tav tm="0">
                                          <p:val>
                                            <p:strVal val="#ppt_x"/>
                                          </p:val>
                                        </p:tav>
                                        <p:tav tm="100000">
                                          <p:val>
                                            <p:strVal val="#ppt_x"/>
                                          </p:val>
                                        </p:tav>
                                      </p:tavLst>
                                    </p:anim>
                                    <p:anim calcmode="lin" valueType="num">
                                      <p:cBhvr>
                                        <p:cTn id="176" dur="500" fill="hold" decel="100000"/>
                                        <p:tgtEl>
                                          <p:spTgt spid="41"/>
                                        </p:tgtEl>
                                        <p:attrNameLst>
                                          <p:attrName>ppt_y</p:attrName>
                                        </p:attrNameLst>
                                      </p:cBhvr>
                                      <p:tavLst>
                                        <p:tav tm="0">
                                          <p:val>
                                            <p:strVal val="#ppt_y+0.05"/>
                                          </p:val>
                                        </p:tav>
                                        <p:tav tm="100000">
                                          <p:val>
                                            <p:strVal val="#ppt_y"/>
                                          </p:val>
                                        </p:tav>
                                      </p:tavLst>
                                    </p:anim>
                                  </p:childTnLst>
                                </p:cTn>
                              </p:par>
                              <p:par>
                                <p:cTn id="177" presetID="42" presetClass="entr" presetSubtype="0" fill="hold" nodeType="withEffect" grpId="0">
                                  <p:stCondLst>
                                    <p:cond delay="9950"/>
                                  </p:stCondLst>
                                  <p:childTnLst>
                                    <p:set>
                                      <p:cBhvr>
                                        <p:cTn id="178" dur="1" fill="hold">
                                          <p:stCondLst>
                                            <p:cond delay="0"/>
                                          </p:stCondLst>
                                        </p:cTn>
                                        <p:tgtEl>
                                          <p:spTgt spid="42"/>
                                        </p:tgtEl>
                                        <p:attrNameLst>
                                          <p:attrName>style.visibility</p:attrName>
                                        </p:attrNameLst>
                                      </p:cBhvr>
                                      <p:to>
                                        <p:strVal val="visible"/>
                                      </p:to>
                                    </p:set>
                                    <p:animEffect transition="in" filter="fade">
                                      <p:cBhvr>
                                        <p:cTn id="179" dur="500"/>
                                        <p:tgtEl>
                                          <p:spTgt spid="42"/>
                                        </p:tgtEl>
                                      </p:cBhvr>
                                    </p:animEffect>
                                    <p:anim calcmode="lin" valueType="num">
                                      <p:cBhvr>
                                        <p:cTn id="180" dur="500" fill="hold"/>
                                        <p:tgtEl>
                                          <p:spTgt spid="42"/>
                                        </p:tgtEl>
                                        <p:attrNameLst>
                                          <p:attrName>ppt_x</p:attrName>
                                        </p:attrNameLst>
                                      </p:cBhvr>
                                      <p:tavLst>
                                        <p:tav tm="0">
                                          <p:val>
                                            <p:strVal val="#ppt_x"/>
                                          </p:val>
                                        </p:tav>
                                        <p:tav tm="100000">
                                          <p:val>
                                            <p:strVal val="#ppt_x"/>
                                          </p:val>
                                        </p:tav>
                                      </p:tavLst>
                                    </p:anim>
                                    <p:anim calcmode="lin" valueType="num">
                                      <p:cBhvr>
                                        <p:cTn id="181" dur="500" fill="hold" decel="100000"/>
                                        <p:tgtEl>
                                          <p:spTgt spid="42"/>
                                        </p:tgtEl>
                                        <p:attrNameLst>
                                          <p:attrName>ppt_y</p:attrName>
                                        </p:attrNameLst>
                                      </p:cBhvr>
                                      <p:tavLst>
                                        <p:tav tm="0">
                                          <p:val>
                                            <p:strVal val="#ppt_y+0.05"/>
                                          </p:val>
                                        </p:tav>
                                        <p:tav tm="100000">
                                          <p:val>
                                            <p:strVal val="#ppt_y"/>
                                          </p:val>
                                        </p:tav>
                                      </p:tavLst>
                                    </p:anim>
                                  </p:childTnLst>
                                </p:cTn>
                              </p:par>
                              <p:par>
                                <p:cTn id="182" presetID="42" presetClass="entr" presetSubtype="0" fill="hold" nodeType="withEffect" grpId="0">
                                  <p:stCondLst>
                                    <p:cond delay="9950"/>
                                  </p:stCondLst>
                                  <p:childTnLst>
                                    <p:set>
                                      <p:cBhvr>
                                        <p:cTn id="183" dur="1" fill="hold">
                                          <p:stCondLst>
                                            <p:cond delay="0"/>
                                          </p:stCondLst>
                                        </p:cTn>
                                        <p:tgtEl>
                                          <p:spTgt spid="43"/>
                                        </p:tgtEl>
                                        <p:attrNameLst>
                                          <p:attrName>style.visibility</p:attrName>
                                        </p:attrNameLst>
                                      </p:cBhvr>
                                      <p:to>
                                        <p:strVal val="visible"/>
                                      </p:to>
                                    </p:set>
                                    <p:animEffect transition="in" filter="fade">
                                      <p:cBhvr>
                                        <p:cTn id="184" dur="500"/>
                                        <p:tgtEl>
                                          <p:spTgt spid="43"/>
                                        </p:tgtEl>
                                      </p:cBhvr>
                                    </p:animEffect>
                                    <p:anim calcmode="lin" valueType="num">
                                      <p:cBhvr>
                                        <p:cTn id="185" dur="500" fill="hold"/>
                                        <p:tgtEl>
                                          <p:spTgt spid="43"/>
                                        </p:tgtEl>
                                        <p:attrNameLst>
                                          <p:attrName>ppt_x</p:attrName>
                                        </p:attrNameLst>
                                      </p:cBhvr>
                                      <p:tavLst>
                                        <p:tav tm="0">
                                          <p:val>
                                            <p:strVal val="#ppt_x"/>
                                          </p:val>
                                        </p:tav>
                                        <p:tav tm="100000">
                                          <p:val>
                                            <p:strVal val="#ppt_x"/>
                                          </p:val>
                                        </p:tav>
                                      </p:tavLst>
                                    </p:anim>
                                    <p:anim calcmode="lin" valueType="num">
                                      <p:cBhvr>
                                        <p:cTn id="186" dur="500" fill="hold" decel="100000"/>
                                        <p:tgtEl>
                                          <p:spTgt spid="43"/>
                                        </p:tgtEl>
                                        <p:attrNameLst>
                                          <p:attrName>ppt_y</p:attrName>
                                        </p:attrNameLst>
                                      </p:cBhvr>
                                      <p:tavLst>
                                        <p:tav tm="0">
                                          <p:val>
                                            <p:strVal val="#ppt_y+0.05"/>
                                          </p:val>
                                        </p:tav>
                                        <p:tav tm="100000">
                                          <p:val>
                                            <p:strVal val="#ppt_y"/>
                                          </p:val>
                                        </p:tav>
                                      </p:tavLst>
                                    </p:anim>
                                  </p:childTnLst>
                                </p:cTn>
                              </p:par>
                              <p:par>
                                <p:cTn id="187" presetID="22" presetClass="entr" presetSubtype="8" fill="hold" nodeType="withEffect" grpId="0">
                                  <p:stCondLst>
                                    <p:cond delay="10250"/>
                                  </p:stCondLst>
                                  <p:childTnLst>
                                    <p:set>
                                      <p:cBhvr>
                                        <p:cTn id="188" dur="1" fill="hold">
                                          <p:stCondLst>
                                            <p:cond delay="0"/>
                                          </p:stCondLst>
                                        </p:cTn>
                                        <p:tgtEl>
                                          <p:spTgt spid="44"/>
                                        </p:tgtEl>
                                        <p:attrNameLst>
                                          <p:attrName>style.visibility</p:attrName>
                                        </p:attrNameLst>
                                      </p:cBhvr>
                                      <p:to>
                                        <p:strVal val="visible"/>
                                      </p:to>
                                    </p:set>
                                    <p:animEffect transition="in" filter="wipe(left)">
                                      <p:cBhvr>
                                        <p:cTn id="189" dur="400"/>
                                        <p:tgtEl>
                                          <p:spTgt spid="44"/>
                                        </p:tgtEl>
                                      </p:cBhvr>
                                    </p:animEffect>
                                  </p:childTnLst>
                                </p:cTn>
                              </p:par>
                              <p:par>
                                <p:cTn id="190" presetID="1" presetClass="entr" presetSubtype="0" fill="hold" nodeType="withEffect" grpId="0">
                                  <p:stCondLst>
                                    <p:cond delay="10650"/>
                                  </p:stCondLst>
                                  <p:childTnLst>
                                    <p:set>
                                      <p:cBhvr>
                                        <p:cTn id="191" dur="1" fill="hold">
                                          <p:stCondLst>
                                            <p:cond delay="0"/>
                                          </p:stCondLst>
                                        </p:cTn>
                                        <p:tgtEl>
                                          <p:spTgt spid="45"/>
                                        </p:tgtEl>
                                        <p:attrNameLst>
                                          <p:attrName>style.visibility</p:attrName>
                                        </p:attrNameLst>
                                      </p:cBhvr>
                                      <p:to>
                                        <p:strVal val="visible"/>
                                      </p:to>
                                    </p:set>
                                  </p:childTnLst>
                                </p:cTn>
                              </p:par>
                              <p:par>
                                <p:cTn id="192" presetID="0" presetClass="path" presetSubtype="0" fill="hold" nodeType="withEffect" repeatCount="indefinite" grpId="1">
                                  <p:stCondLst>
                                    <p:cond delay="10650"/>
                                  </p:stCondLst>
                                  <p:childTnLst>
                                    <p:animMotion origin="layout" path="M 0 0 L 0.0556 0.0132 E" pathEditMode="relative" rAng="0" ptsTypes="AA">
                                      <p:cBhvr>
                                        <p:cTn id="193" dur="1500" fill="hold"/>
                                        <p:tgtEl>
                                          <p:spTgt spid="45"/>
                                        </p:tgtEl>
                                        <p:attrNameLst>
                                          <p:attrName>ppt_x</p:attrName>
                                          <p:attrName>ppt_y</p:attrName>
                                        </p:attrNameLst>
                                      </p:cBhvr>
                                      <p:rCtr x="2781" y="658"/>
                                    </p:animMotion>
                                  </p:childTnLst>
                                </p:cTn>
                              </p:par>
                              <p:par>
                                <p:cTn id="194" presetID="42" presetClass="entr" presetSubtype="0" fill="hold" nodeType="withEffect" grpId="0">
                                  <p:stCondLst>
                                    <p:cond delay="10400"/>
                                  </p:stCondLst>
                                  <p:childTnLst>
                                    <p:set>
                                      <p:cBhvr>
                                        <p:cTn id="195" dur="1" fill="hold">
                                          <p:stCondLst>
                                            <p:cond delay="0"/>
                                          </p:stCondLst>
                                        </p:cTn>
                                        <p:tgtEl>
                                          <p:spTgt spid="46"/>
                                        </p:tgtEl>
                                        <p:attrNameLst>
                                          <p:attrName>style.visibility</p:attrName>
                                        </p:attrNameLst>
                                      </p:cBhvr>
                                      <p:to>
                                        <p:strVal val="visible"/>
                                      </p:to>
                                    </p:set>
                                    <p:animEffect transition="in" filter="fade">
                                      <p:cBhvr>
                                        <p:cTn id="196" dur="500"/>
                                        <p:tgtEl>
                                          <p:spTgt spid="46"/>
                                        </p:tgtEl>
                                      </p:cBhvr>
                                    </p:animEffect>
                                    <p:anim calcmode="lin" valueType="num">
                                      <p:cBhvr>
                                        <p:cTn id="197" dur="500" fill="hold"/>
                                        <p:tgtEl>
                                          <p:spTgt spid="46"/>
                                        </p:tgtEl>
                                        <p:attrNameLst>
                                          <p:attrName>ppt_x</p:attrName>
                                        </p:attrNameLst>
                                      </p:cBhvr>
                                      <p:tavLst>
                                        <p:tav tm="0">
                                          <p:val>
                                            <p:strVal val="#ppt_x"/>
                                          </p:val>
                                        </p:tav>
                                        <p:tav tm="100000">
                                          <p:val>
                                            <p:strVal val="#ppt_x"/>
                                          </p:val>
                                        </p:tav>
                                      </p:tavLst>
                                    </p:anim>
                                    <p:anim calcmode="lin" valueType="num">
                                      <p:cBhvr>
                                        <p:cTn id="198" dur="500" fill="hold" decel="100000"/>
                                        <p:tgtEl>
                                          <p:spTgt spid="46"/>
                                        </p:tgtEl>
                                        <p:attrNameLst>
                                          <p:attrName>ppt_y</p:attrName>
                                        </p:attrNameLst>
                                      </p:cBhvr>
                                      <p:tavLst>
                                        <p:tav tm="0">
                                          <p:val>
                                            <p:strVal val="#ppt_y+0.05"/>
                                          </p:val>
                                        </p:tav>
                                        <p:tav tm="100000">
                                          <p:val>
                                            <p:strVal val="#ppt_y"/>
                                          </p:val>
                                        </p:tav>
                                      </p:tavLst>
                                    </p:anim>
                                  </p:childTnLst>
                                </p:cTn>
                              </p:par>
                              <p:par>
                                <p:cTn id="199" presetID="42" presetClass="entr" presetSubtype="0" fill="hold" nodeType="withEffect" grpId="0">
                                  <p:stCondLst>
                                    <p:cond delay="10400"/>
                                  </p:stCondLst>
                                  <p:childTnLst>
                                    <p:set>
                                      <p:cBhvr>
                                        <p:cTn id="200" dur="1" fill="hold">
                                          <p:stCondLst>
                                            <p:cond delay="0"/>
                                          </p:stCondLst>
                                        </p:cTn>
                                        <p:tgtEl>
                                          <p:spTgt spid="47"/>
                                        </p:tgtEl>
                                        <p:attrNameLst>
                                          <p:attrName>style.visibility</p:attrName>
                                        </p:attrNameLst>
                                      </p:cBhvr>
                                      <p:to>
                                        <p:strVal val="visible"/>
                                      </p:to>
                                    </p:set>
                                    <p:animEffect transition="in" filter="fade">
                                      <p:cBhvr>
                                        <p:cTn id="201" dur="500"/>
                                        <p:tgtEl>
                                          <p:spTgt spid="47"/>
                                        </p:tgtEl>
                                      </p:cBhvr>
                                    </p:animEffect>
                                    <p:anim calcmode="lin" valueType="num">
                                      <p:cBhvr>
                                        <p:cTn id="202" dur="500" fill="hold"/>
                                        <p:tgtEl>
                                          <p:spTgt spid="47"/>
                                        </p:tgtEl>
                                        <p:attrNameLst>
                                          <p:attrName>ppt_x</p:attrName>
                                        </p:attrNameLst>
                                      </p:cBhvr>
                                      <p:tavLst>
                                        <p:tav tm="0">
                                          <p:val>
                                            <p:strVal val="#ppt_x"/>
                                          </p:val>
                                        </p:tav>
                                        <p:tav tm="100000">
                                          <p:val>
                                            <p:strVal val="#ppt_x"/>
                                          </p:val>
                                        </p:tav>
                                      </p:tavLst>
                                    </p:anim>
                                    <p:anim calcmode="lin" valueType="num">
                                      <p:cBhvr>
                                        <p:cTn id="203" dur="500" fill="hold" decel="100000"/>
                                        <p:tgtEl>
                                          <p:spTgt spid="47"/>
                                        </p:tgtEl>
                                        <p:attrNameLst>
                                          <p:attrName>ppt_y</p:attrName>
                                        </p:attrNameLst>
                                      </p:cBhvr>
                                      <p:tavLst>
                                        <p:tav tm="0">
                                          <p:val>
                                            <p:strVal val="#ppt_y+0.05"/>
                                          </p:val>
                                        </p:tav>
                                        <p:tav tm="100000">
                                          <p:val>
                                            <p:strVal val="#ppt_y"/>
                                          </p:val>
                                        </p:tav>
                                      </p:tavLst>
                                    </p:anim>
                                  </p:childTnLst>
                                </p:cTn>
                              </p:par>
                              <p:par>
                                <p:cTn id="204" presetID="42" presetClass="entr" presetSubtype="0" fill="hold" nodeType="withEffect" grpId="0">
                                  <p:stCondLst>
                                    <p:cond delay="10400"/>
                                  </p:stCondLst>
                                  <p:childTnLst>
                                    <p:set>
                                      <p:cBhvr>
                                        <p:cTn id="205" dur="1" fill="hold">
                                          <p:stCondLst>
                                            <p:cond delay="0"/>
                                          </p:stCondLst>
                                        </p:cTn>
                                        <p:tgtEl>
                                          <p:spTgt spid="48"/>
                                        </p:tgtEl>
                                        <p:attrNameLst>
                                          <p:attrName>style.visibility</p:attrName>
                                        </p:attrNameLst>
                                      </p:cBhvr>
                                      <p:to>
                                        <p:strVal val="visible"/>
                                      </p:to>
                                    </p:set>
                                    <p:animEffect transition="in" filter="fade">
                                      <p:cBhvr>
                                        <p:cTn id="206" dur="500"/>
                                        <p:tgtEl>
                                          <p:spTgt spid="48"/>
                                        </p:tgtEl>
                                      </p:cBhvr>
                                    </p:animEffect>
                                    <p:anim calcmode="lin" valueType="num">
                                      <p:cBhvr>
                                        <p:cTn id="207" dur="500" fill="hold"/>
                                        <p:tgtEl>
                                          <p:spTgt spid="48"/>
                                        </p:tgtEl>
                                        <p:attrNameLst>
                                          <p:attrName>ppt_x</p:attrName>
                                        </p:attrNameLst>
                                      </p:cBhvr>
                                      <p:tavLst>
                                        <p:tav tm="0">
                                          <p:val>
                                            <p:strVal val="#ppt_x"/>
                                          </p:val>
                                        </p:tav>
                                        <p:tav tm="100000">
                                          <p:val>
                                            <p:strVal val="#ppt_x"/>
                                          </p:val>
                                        </p:tav>
                                      </p:tavLst>
                                    </p:anim>
                                    <p:anim calcmode="lin" valueType="num">
                                      <p:cBhvr>
                                        <p:cTn id="208" dur="500" fill="hold" decel="100000"/>
                                        <p:tgtEl>
                                          <p:spTgt spid="48"/>
                                        </p:tgtEl>
                                        <p:attrNameLst>
                                          <p:attrName>ppt_y</p:attrName>
                                        </p:attrNameLst>
                                      </p:cBhvr>
                                      <p:tavLst>
                                        <p:tav tm="0">
                                          <p:val>
                                            <p:strVal val="#ppt_y+0.05"/>
                                          </p:val>
                                        </p:tav>
                                        <p:tav tm="100000">
                                          <p:val>
                                            <p:strVal val="#ppt_y"/>
                                          </p:val>
                                        </p:tav>
                                      </p:tavLst>
                                    </p:anim>
                                  </p:childTnLst>
                                </p:cTn>
                              </p:par>
                              <p:par>
                                <p:cTn id="209" presetID="22" presetClass="entr" presetSubtype="8" fill="hold" nodeType="withEffect" grpId="0">
                                  <p:stCondLst>
                                    <p:cond delay="10700"/>
                                  </p:stCondLst>
                                  <p:childTnLst>
                                    <p:set>
                                      <p:cBhvr>
                                        <p:cTn id="210" dur="1" fill="hold">
                                          <p:stCondLst>
                                            <p:cond delay="0"/>
                                          </p:stCondLst>
                                        </p:cTn>
                                        <p:tgtEl>
                                          <p:spTgt spid="49"/>
                                        </p:tgtEl>
                                        <p:attrNameLst>
                                          <p:attrName>style.visibility</p:attrName>
                                        </p:attrNameLst>
                                      </p:cBhvr>
                                      <p:to>
                                        <p:strVal val="visible"/>
                                      </p:to>
                                    </p:set>
                                    <p:animEffect transition="in" filter="wipe(left)">
                                      <p:cBhvr>
                                        <p:cTn id="211" dur="400"/>
                                        <p:tgtEl>
                                          <p:spTgt spid="49"/>
                                        </p:tgtEl>
                                      </p:cBhvr>
                                    </p:animEffect>
                                  </p:childTnLst>
                                </p:cTn>
                              </p:par>
                              <p:par>
                                <p:cTn id="212" presetID="1" presetClass="entr" presetSubtype="0" fill="hold" nodeType="withEffect" grpId="0">
                                  <p:stCondLst>
                                    <p:cond delay="11100"/>
                                  </p:stCondLst>
                                  <p:childTnLst>
                                    <p:set>
                                      <p:cBhvr>
                                        <p:cTn id="213" dur="1" fill="hold">
                                          <p:stCondLst>
                                            <p:cond delay="0"/>
                                          </p:stCondLst>
                                        </p:cTn>
                                        <p:tgtEl>
                                          <p:spTgt spid="50"/>
                                        </p:tgtEl>
                                        <p:attrNameLst>
                                          <p:attrName>style.visibility</p:attrName>
                                        </p:attrNameLst>
                                      </p:cBhvr>
                                      <p:to>
                                        <p:strVal val="visible"/>
                                      </p:to>
                                    </p:set>
                                  </p:childTnLst>
                                </p:cTn>
                              </p:par>
                              <p:par>
                                <p:cTn id="214" presetID="0" presetClass="path" presetSubtype="0" fill="hold" nodeType="withEffect" repeatCount="indefinite" grpId="1">
                                  <p:stCondLst>
                                    <p:cond delay="11100"/>
                                  </p:stCondLst>
                                  <p:childTnLst>
                                    <p:animMotion origin="layout" path="M 0 0 L 0.0556 -0.0132 E" pathEditMode="relative" rAng="0" ptsTypes="AA">
                                      <p:cBhvr>
                                        <p:cTn id="215" dur="1500" fill="hold"/>
                                        <p:tgtEl>
                                          <p:spTgt spid="50"/>
                                        </p:tgtEl>
                                        <p:attrNameLst>
                                          <p:attrName>ppt_x</p:attrName>
                                          <p:attrName>ppt_y</p:attrName>
                                        </p:attrNameLst>
                                      </p:cBhvr>
                                      <p:rCtr x="2781" y="-658"/>
                                    </p:animMotion>
                                  </p:childTnLst>
                                </p:cTn>
                              </p:par>
                              <p:par>
                                <p:cTn id="216" presetID="42" presetClass="entr" presetSubtype="0" fill="hold" nodeType="withEffect" grpId="0">
                                  <p:stCondLst>
                                    <p:cond delay="10850"/>
                                  </p:stCondLst>
                                  <p:childTnLst>
                                    <p:set>
                                      <p:cBhvr>
                                        <p:cTn id="217" dur="1" fill="hold">
                                          <p:stCondLst>
                                            <p:cond delay="0"/>
                                          </p:stCondLst>
                                        </p:cTn>
                                        <p:tgtEl>
                                          <p:spTgt spid="51"/>
                                        </p:tgtEl>
                                        <p:attrNameLst>
                                          <p:attrName>style.visibility</p:attrName>
                                        </p:attrNameLst>
                                      </p:cBhvr>
                                      <p:to>
                                        <p:strVal val="visible"/>
                                      </p:to>
                                    </p:set>
                                    <p:animEffect transition="in" filter="fade">
                                      <p:cBhvr>
                                        <p:cTn id="218" dur="500"/>
                                        <p:tgtEl>
                                          <p:spTgt spid="51"/>
                                        </p:tgtEl>
                                      </p:cBhvr>
                                    </p:animEffect>
                                    <p:anim calcmode="lin" valueType="num">
                                      <p:cBhvr>
                                        <p:cTn id="219" dur="500" fill="hold"/>
                                        <p:tgtEl>
                                          <p:spTgt spid="51"/>
                                        </p:tgtEl>
                                        <p:attrNameLst>
                                          <p:attrName>ppt_x</p:attrName>
                                        </p:attrNameLst>
                                      </p:cBhvr>
                                      <p:tavLst>
                                        <p:tav tm="0">
                                          <p:val>
                                            <p:strVal val="#ppt_x"/>
                                          </p:val>
                                        </p:tav>
                                        <p:tav tm="100000">
                                          <p:val>
                                            <p:strVal val="#ppt_x"/>
                                          </p:val>
                                        </p:tav>
                                      </p:tavLst>
                                    </p:anim>
                                    <p:anim calcmode="lin" valueType="num">
                                      <p:cBhvr>
                                        <p:cTn id="220" dur="500" fill="hold" decel="100000"/>
                                        <p:tgtEl>
                                          <p:spTgt spid="51"/>
                                        </p:tgtEl>
                                        <p:attrNameLst>
                                          <p:attrName>ppt_y</p:attrName>
                                        </p:attrNameLst>
                                      </p:cBhvr>
                                      <p:tavLst>
                                        <p:tav tm="0">
                                          <p:val>
                                            <p:strVal val="#ppt_y+0.05"/>
                                          </p:val>
                                        </p:tav>
                                        <p:tav tm="100000">
                                          <p:val>
                                            <p:strVal val="#ppt_y"/>
                                          </p:val>
                                        </p:tav>
                                      </p:tavLst>
                                    </p:anim>
                                  </p:childTnLst>
                                </p:cTn>
                              </p:par>
                              <p:par>
                                <p:cTn id="221" presetID="42" presetClass="entr" presetSubtype="0" fill="hold" nodeType="withEffect" grpId="0">
                                  <p:stCondLst>
                                    <p:cond delay="10850"/>
                                  </p:stCondLst>
                                  <p:childTnLst>
                                    <p:set>
                                      <p:cBhvr>
                                        <p:cTn id="222" dur="1" fill="hold">
                                          <p:stCondLst>
                                            <p:cond delay="0"/>
                                          </p:stCondLst>
                                        </p:cTn>
                                        <p:tgtEl>
                                          <p:spTgt spid="52"/>
                                        </p:tgtEl>
                                        <p:attrNameLst>
                                          <p:attrName>style.visibility</p:attrName>
                                        </p:attrNameLst>
                                      </p:cBhvr>
                                      <p:to>
                                        <p:strVal val="visible"/>
                                      </p:to>
                                    </p:set>
                                    <p:animEffect transition="in" filter="fade">
                                      <p:cBhvr>
                                        <p:cTn id="223" dur="500"/>
                                        <p:tgtEl>
                                          <p:spTgt spid="52"/>
                                        </p:tgtEl>
                                      </p:cBhvr>
                                    </p:animEffect>
                                    <p:anim calcmode="lin" valueType="num">
                                      <p:cBhvr>
                                        <p:cTn id="224" dur="500" fill="hold"/>
                                        <p:tgtEl>
                                          <p:spTgt spid="52"/>
                                        </p:tgtEl>
                                        <p:attrNameLst>
                                          <p:attrName>ppt_x</p:attrName>
                                        </p:attrNameLst>
                                      </p:cBhvr>
                                      <p:tavLst>
                                        <p:tav tm="0">
                                          <p:val>
                                            <p:strVal val="#ppt_x"/>
                                          </p:val>
                                        </p:tav>
                                        <p:tav tm="100000">
                                          <p:val>
                                            <p:strVal val="#ppt_x"/>
                                          </p:val>
                                        </p:tav>
                                      </p:tavLst>
                                    </p:anim>
                                    <p:anim calcmode="lin" valueType="num">
                                      <p:cBhvr>
                                        <p:cTn id="225" dur="500" fill="hold" decel="100000"/>
                                        <p:tgtEl>
                                          <p:spTgt spid="52"/>
                                        </p:tgtEl>
                                        <p:attrNameLst>
                                          <p:attrName>ppt_y</p:attrName>
                                        </p:attrNameLst>
                                      </p:cBhvr>
                                      <p:tavLst>
                                        <p:tav tm="0">
                                          <p:val>
                                            <p:strVal val="#ppt_y+0.05"/>
                                          </p:val>
                                        </p:tav>
                                        <p:tav tm="100000">
                                          <p:val>
                                            <p:strVal val="#ppt_y"/>
                                          </p:val>
                                        </p:tav>
                                      </p:tavLst>
                                    </p:anim>
                                  </p:childTnLst>
                                </p:cTn>
                              </p:par>
                              <p:par>
                                <p:cTn id="226" presetID="42" presetClass="entr" presetSubtype="0" fill="hold" nodeType="withEffect" grpId="0">
                                  <p:stCondLst>
                                    <p:cond delay="10850"/>
                                  </p:stCondLst>
                                  <p:childTnLst>
                                    <p:set>
                                      <p:cBhvr>
                                        <p:cTn id="227" dur="1" fill="hold">
                                          <p:stCondLst>
                                            <p:cond delay="0"/>
                                          </p:stCondLst>
                                        </p:cTn>
                                        <p:tgtEl>
                                          <p:spTgt spid="53"/>
                                        </p:tgtEl>
                                        <p:attrNameLst>
                                          <p:attrName>style.visibility</p:attrName>
                                        </p:attrNameLst>
                                      </p:cBhvr>
                                      <p:to>
                                        <p:strVal val="visible"/>
                                      </p:to>
                                    </p:set>
                                    <p:animEffect transition="in" filter="fade">
                                      <p:cBhvr>
                                        <p:cTn id="228" dur="500"/>
                                        <p:tgtEl>
                                          <p:spTgt spid="53"/>
                                        </p:tgtEl>
                                      </p:cBhvr>
                                    </p:animEffect>
                                    <p:anim calcmode="lin" valueType="num">
                                      <p:cBhvr>
                                        <p:cTn id="229" dur="500" fill="hold"/>
                                        <p:tgtEl>
                                          <p:spTgt spid="53"/>
                                        </p:tgtEl>
                                        <p:attrNameLst>
                                          <p:attrName>ppt_x</p:attrName>
                                        </p:attrNameLst>
                                      </p:cBhvr>
                                      <p:tavLst>
                                        <p:tav tm="0">
                                          <p:val>
                                            <p:strVal val="#ppt_x"/>
                                          </p:val>
                                        </p:tav>
                                        <p:tav tm="100000">
                                          <p:val>
                                            <p:strVal val="#ppt_x"/>
                                          </p:val>
                                        </p:tav>
                                      </p:tavLst>
                                    </p:anim>
                                    <p:anim calcmode="lin" valueType="num">
                                      <p:cBhvr>
                                        <p:cTn id="230" dur="500" fill="hold" decel="100000"/>
                                        <p:tgtEl>
                                          <p:spTgt spid="53"/>
                                        </p:tgtEl>
                                        <p:attrNameLst>
                                          <p:attrName>ppt_y</p:attrName>
                                        </p:attrNameLst>
                                      </p:cBhvr>
                                      <p:tavLst>
                                        <p:tav tm="0">
                                          <p:val>
                                            <p:strVal val="#ppt_y+0.05"/>
                                          </p:val>
                                        </p:tav>
                                        <p:tav tm="100000">
                                          <p:val>
                                            <p:strVal val="#ppt_y"/>
                                          </p:val>
                                        </p:tav>
                                      </p:tavLst>
                                    </p:anim>
                                  </p:childTnLst>
                                </p:cTn>
                              </p:par>
                              <p:par>
                                <p:cTn id="231" presetID="22" presetClass="entr" presetSubtype="8" fill="hold" nodeType="withEffect" grpId="0">
                                  <p:stCondLst>
                                    <p:cond delay="11150"/>
                                  </p:stCondLst>
                                  <p:childTnLst>
                                    <p:set>
                                      <p:cBhvr>
                                        <p:cTn id="232" dur="1" fill="hold">
                                          <p:stCondLst>
                                            <p:cond delay="0"/>
                                          </p:stCondLst>
                                        </p:cTn>
                                        <p:tgtEl>
                                          <p:spTgt spid="54"/>
                                        </p:tgtEl>
                                        <p:attrNameLst>
                                          <p:attrName>style.visibility</p:attrName>
                                        </p:attrNameLst>
                                      </p:cBhvr>
                                      <p:to>
                                        <p:strVal val="visible"/>
                                      </p:to>
                                    </p:set>
                                    <p:animEffect transition="in" filter="wipe(left)">
                                      <p:cBhvr>
                                        <p:cTn id="233" dur="400"/>
                                        <p:tgtEl>
                                          <p:spTgt spid="54"/>
                                        </p:tgtEl>
                                      </p:cBhvr>
                                    </p:animEffect>
                                  </p:childTnLst>
                                </p:cTn>
                              </p:par>
                              <p:par>
                                <p:cTn id="234" presetID="1" presetClass="entr" presetSubtype="0" fill="hold" nodeType="withEffect" grpId="0">
                                  <p:stCondLst>
                                    <p:cond delay="11550"/>
                                  </p:stCondLst>
                                  <p:childTnLst>
                                    <p:set>
                                      <p:cBhvr>
                                        <p:cTn id="235" dur="1" fill="hold">
                                          <p:stCondLst>
                                            <p:cond delay="0"/>
                                          </p:stCondLst>
                                        </p:cTn>
                                        <p:tgtEl>
                                          <p:spTgt spid="55"/>
                                        </p:tgtEl>
                                        <p:attrNameLst>
                                          <p:attrName>style.visibility</p:attrName>
                                        </p:attrNameLst>
                                      </p:cBhvr>
                                      <p:to>
                                        <p:strVal val="visible"/>
                                      </p:to>
                                    </p:set>
                                  </p:childTnLst>
                                </p:cTn>
                              </p:par>
                              <p:par>
                                <p:cTn id="236" presetID="0" presetClass="path" presetSubtype="0" fill="hold" nodeType="withEffect" repeatCount="indefinite" grpId="1">
                                  <p:stCondLst>
                                    <p:cond delay="11550"/>
                                  </p:stCondLst>
                                  <p:childTnLst>
                                    <p:animMotion origin="layout" path="M 0 0 L 0.0602 -0.0427 E" pathEditMode="relative" rAng="0" ptsTypes="AA">
                                      <p:cBhvr>
                                        <p:cTn id="237" dur="1500" fill="hold"/>
                                        <p:tgtEl>
                                          <p:spTgt spid="55"/>
                                        </p:tgtEl>
                                        <p:attrNameLst>
                                          <p:attrName>ppt_x</p:attrName>
                                          <p:attrName>ppt_y</p:attrName>
                                        </p:attrNameLst>
                                      </p:cBhvr>
                                      <p:rCtr x="3008" y="-2135"/>
                                    </p:animMotion>
                                  </p:childTnLst>
                                </p:cTn>
                              </p:par>
                              <p:par>
                                <p:cTn id="238" presetID="42" presetClass="entr" presetSubtype="0" fill="hold" nodeType="withEffect" grpId="0">
                                  <p:stCondLst>
                                    <p:cond delay="11300"/>
                                  </p:stCondLst>
                                  <p:childTnLst>
                                    <p:set>
                                      <p:cBhvr>
                                        <p:cTn id="239" dur="1" fill="hold">
                                          <p:stCondLst>
                                            <p:cond delay="0"/>
                                          </p:stCondLst>
                                        </p:cTn>
                                        <p:tgtEl>
                                          <p:spTgt spid="56"/>
                                        </p:tgtEl>
                                        <p:attrNameLst>
                                          <p:attrName>style.visibility</p:attrName>
                                        </p:attrNameLst>
                                      </p:cBhvr>
                                      <p:to>
                                        <p:strVal val="visible"/>
                                      </p:to>
                                    </p:set>
                                    <p:animEffect transition="in" filter="fade">
                                      <p:cBhvr>
                                        <p:cTn id="240" dur="500"/>
                                        <p:tgtEl>
                                          <p:spTgt spid="56"/>
                                        </p:tgtEl>
                                      </p:cBhvr>
                                    </p:animEffect>
                                    <p:anim calcmode="lin" valueType="num">
                                      <p:cBhvr>
                                        <p:cTn id="241" dur="500" fill="hold"/>
                                        <p:tgtEl>
                                          <p:spTgt spid="56"/>
                                        </p:tgtEl>
                                        <p:attrNameLst>
                                          <p:attrName>ppt_x</p:attrName>
                                        </p:attrNameLst>
                                      </p:cBhvr>
                                      <p:tavLst>
                                        <p:tav tm="0">
                                          <p:val>
                                            <p:strVal val="#ppt_x"/>
                                          </p:val>
                                        </p:tav>
                                        <p:tav tm="100000">
                                          <p:val>
                                            <p:strVal val="#ppt_x"/>
                                          </p:val>
                                        </p:tav>
                                      </p:tavLst>
                                    </p:anim>
                                    <p:anim calcmode="lin" valueType="num">
                                      <p:cBhvr>
                                        <p:cTn id="242" dur="500" fill="hold" decel="100000"/>
                                        <p:tgtEl>
                                          <p:spTgt spid="56"/>
                                        </p:tgtEl>
                                        <p:attrNameLst>
                                          <p:attrName>ppt_y</p:attrName>
                                        </p:attrNameLst>
                                      </p:cBhvr>
                                      <p:tavLst>
                                        <p:tav tm="0">
                                          <p:val>
                                            <p:strVal val="#ppt_y+0.05"/>
                                          </p:val>
                                        </p:tav>
                                        <p:tav tm="100000">
                                          <p:val>
                                            <p:strVal val="#ppt_y"/>
                                          </p:val>
                                        </p:tav>
                                      </p:tavLst>
                                    </p:anim>
                                  </p:childTnLst>
                                </p:cTn>
                              </p:par>
                              <p:par>
                                <p:cTn id="243" presetID="42" presetClass="entr" presetSubtype="0" fill="hold" nodeType="withEffect" grpId="0">
                                  <p:stCondLst>
                                    <p:cond delay="11300"/>
                                  </p:stCondLst>
                                  <p:childTnLst>
                                    <p:set>
                                      <p:cBhvr>
                                        <p:cTn id="244" dur="1" fill="hold">
                                          <p:stCondLst>
                                            <p:cond delay="0"/>
                                          </p:stCondLst>
                                        </p:cTn>
                                        <p:tgtEl>
                                          <p:spTgt spid="57"/>
                                        </p:tgtEl>
                                        <p:attrNameLst>
                                          <p:attrName>style.visibility</p:attrName>
                                        </p:attrNameLst>
                                      </p:cBhvr>
                                      <p:to>
                                        <p:strVal val="visible"/>
                                      </p:to>
                                    </p:set>
                                    <p:animEffect transition="in" filter="fade">
                                      <p:cBhvr>
                                        <p:cTn id="245" dur="500"/>
                                        <p:tgtEl>
                                          <p:spTgt spid="57"/>
                                        </p:tgtEl>
                                      </p:cBhvr>
                                    </p:animEffect>
                                    <p:anim calcmode="lin" valueType="num">
                                      <p:cBhvr>
                                        <p:cTn id="246" dur="500" fill="hold"/>
                                        <p:tgtEl>
                                          <p:spTgt spid="57"/>
                                        </p:tgtEl>
                                        <p:attrNameLst>
                                          <p:attrName>ppt_x</p:attrName>
                                        </p:attrNameLst>
                                      </p:cBhvr>
                                      <p:tavLst>
                                        <p:tav tm="0">
                                          <p:val>
                                            <p:strVal val="#ppt_x"/>
                                          </p:val>
                                        </p:tav>
                                        <p:tav tm="100000">
                                          <p:val>
                                            <p:strVal val="#ppt_x"/>
                                          </p:val>
                                        </p:tav>
                                      </p:tavLst>
                                    </p:anim>
                                    <p:anim calcmode="lin" valueType="num">
                                      <p:cBhvr>
                                        <p:cTn id="247" dur="500" fill="hold" decel="100000"/>
                                        <p:tgtEl>
                                          <p:spTgt spid="57"/>
                                        </p:tgtEl>
                                        <p:attrNameLst>
                                          <p:attrName>ppt_y</p:attrName>
                                        </p:attrNameLst>
                                      </p:cBhvr>
                                      <p:tavLst>
                                        <p:tav tm="0">
                                          <p:val>
                                            <p:strVal val="#ppt_y+0.05"/>
                                          </p:val>
                                        </p:tav>
                                        <p:tav tm="100000">
                                          <p:val>
                                            <p:strVal val="#ppt_y"/>
                                          </p:val>
                                        </p:tav>
                                      </p:tavLst>
                                    </p:anim>
                                  </p:childTnLst>
                                </p:cTn>
                              </p:par>
                              <p:par>
                                <p:cTn id="248" presetID="42" presetClass="entr" presetSubtype="0" fill="hold" nodeType="withEffect" grpId="0">
                                  <p:stCondLst>
                                    <p:cond delay="11300"/>
                                  </p:stCondLst>
                                  <p:childTnLst>
                                    <p:set>
                                      <p:cBhvr>
                                        <p:cTn id="249" dur="1" fill="hold">
                                          <p:stCondLst>
                                            <p:cond delay="0"/>
                                          </p:stCondLst>
                                        </p:cTn>
                                        <p:tgtEl>
                                          <p:spTgt spid="58"/>
                                        </p:tgtEl>
                                        <p:attrNameLst>
                                          <p:attrName>style.visibility</p:attrName>
                                        </p:attrNameLst>
                                      </p:cBhvr>
                                      <p:to>
                                        <p:strVal val="visible"/>
                                      </p:to>
                                    </p:set>
                                    <p:animEffect transition="in" filter="fade">
                                      <p:cBhvr>
                                        <p:cTn id="250" dur="500"/>
                                        <p:tgtEl>
                                          <p:spTgt spid="58"/>
                                        </p:tgtEl>
                                      </p:cBhvr>
                                    </p:animEffect>
                                    <p:anim calcmode="lin" valueType="num">
                                      <p:cBhvr>
                                        <p:cTn id="251" dur="500" fill="hold"/>
                                        <p:tgtEl>
                                          <p:spTgt spid="58"/>
                                        </p:tgtEl>
                                        <p:attrNameLst>
                                          <p:attrName>ppt_x</p:attrName>
                                        </p:attrNameLst>
                                      </p:cBhvr>
                                      <p:tavLst>
                                        <p:tav tm="0">
                                          <p:val>
                                            <p:strVal val="#ppt_x"/>
                                          </p:val>
                                        </p:tav>
                                        <p:tav tm="100000">
                                          <p:val>
                                            <p:strVal val="#ppt_x"/>
                                          </p:val>
                                        </p:tav>
                                      </p:tavLst>
                                    </p:anim>
                                    <p:anim calcmode="lin" valueType="num">
                                      <p:cBhvr>
                                        <p:cTn id="252" dur="500" fill="hold" decel="100000"/>
                                        <p:tgtEl>
                                          <p:spTgt spid="58"/>
                                        </p:tgtEl>
                                        <p:attrNameLst>
                                          <p:attrName>ppt_y</p:attrName>
                                        </p:attrNameLst>
                                      </p:cBhvr>
                                      <p:tavLst>
                                        <p:tav tm="0">
                                          <p:val>
                                            <p:strVal val="#ppt_y+0.05"/>
                                          </p:val>
                                        </p:tav>
                                        <p:tav tm="100000">
                                          <p:val>
                                            <p:strVal val="#ppt_y"/>
                                          </p:val>
                                        </p:tav>
                                      </p:tavLst>
                                    </p:anim>
                                  </p:childTnLst>
                                </p:cTn>
                              </p:par>
                              <p:par>
                                <p:cTn id="253" presetID="22" presetClass="entr" presetSubtype="8" fill="hold" nodeType="withEffect" grpId="0">
                                  <p:stCondLst>
                                    <p:cond delay="11600"/>
                                  </p:stCondLst>
                                  <p:childTnLst>
                                    <p:set>
                                      <p:cBhvr>
                                        <p:cTn id="254" dur="1" fill="hold">
                                          <p:stCondLst>
                                            <p:cond delay="0"/>
                                          </p:stCondLst>
                                        </p:cTn>
                                        <p:tgtEl>
                                          <p:spTgt spid="59"/>
                                        </p:tgtEl>
                                        <p:attrNameLst>
                                          <p:attrName>style.visibility</p:attrName>
                                        </p:attrNameLst>
                                      </p:cBhvr>
                                      <p:to>
                                        <p:strVal val="visible"/>
                                      </p:to>
                                    </p:set>
                                    <p:animEffect transition="in" filter="wipe(left)">
                                      <p:cBhvr>
                                        <p:cTn id="255" dur="400"/>
                                        <p:tgtEl>
                                          <p:spTgt spid="59"/>
                                        </p:tgtEl>
                                      </p:cBhvr>
                                    </p:animEffect>
                                  </p:childTnLst>
                                </p:cTn>
                              </p:par>
                              <p:par>
                                <p:cTn id="256" presetID="1" presetClass="entr" presetSubtype="0" fill="hold" nodeType="withEffect" grpId="0">
                                  <p:stCondLst>
                                    <p:cond delay="12000"/>
                                  </p:stCondLst>
                                  <p:childTnLst>
                                    <p:set>
                                      <p:cBhvr>
                                        <p:cTn id="257" dur="1" fill="hold">
                                          <p:stCondLst>
                                            <p:cond delay="0"/>
                                          </p:stCondLst>
                                        </p:cTn>
                                        <p:tgtEl>
                                          <p:spTgt spid="60"/>
                                        </p:tgtEl>
                                        <p:attrNameLst>
                                          <p:attrName>style.visibility</p:attrName>
                                        </p:attrNameLst>
                                      </p:cBhvr>
                                      <p:to>
                                        <p:strVal val="visible"/>
                                      </p:to>
                                    </p:set>
                                  </p:childTnLst>
                                </p:cTn>
                              </p:par>
                              <p:par>
                                <p:cTn id="258" presetID="0" presetClass="path" presetSubtype="0" fill="hold" nodeType="withEffect" repeatCount="indefinite" grpId="1">
                                  <p:stCondLst>
                                    <p:cond delay="12000"/>
                                  </p:stCondLst>
                                  <p:childTnLst>
                                    <p:animMotion origin="layout" path="M 0 0 L 0.0671 -0.0794 E" pathEditMode="relative" rAng="0" ptsTypes="AA">
                                      <p:cBhvr>
                                        <p:cTn id="259" dur="1500" fill="hold"/>
                                        <p:tgtEl>
                                          <p:spTgt spid="60"/>
                                        </p:tgtEl>
                                        <p:attrNameLst>
                                          <p:attrName>ppt_x</p:attrName>
                                          <p:attrName>ppt_y</p:attrName>
                                        </p:attrNameLst>
                                      </p:cBhvr>
                                      <p:rCtr x="3356" y="-3970"/>
                                    </p:animMotion>
                                  </p:childTnLst>
                                </p:cTn>
                              </p:par>
                              <p:par>
                                <p:cTn id="260" presetID="42" presetClass="entr" presetSubtype="0" fill="hold" nodeType="withEffect" grpId="0">
                                  <p:stCondLst>
                                    <p:cond delay="11750"/>
                                  </p:stCondLst>
                                  <p:childTnLst>
                                    <p:set>
                                      <p:cBhvr>
                                        <p:cTn id="261" dur="1" fill="hold">
                                          <p:stCondLst>
                                            <p:cond delay="0"/>
                                          </p:stCondLst>
                                        </p:cTn>
                                        <p:tgtEl>
                                          <p:spTgt spid="61"/>
                                        </p:tgtEl>
                                        <p:attrNameLst>
                                          <p:attrName>style.visibility</p:attrName>
                                        </p:attrNameLst>
                                      </p:cBhvr>
                                      <p:to>
                                        <p:strVal val="visible"/>
                                      </p:to>
                                    </p:set>
                                    <p:animEffect transition="in" filter="fade">
                                      <p:cBhvr>
                                        <p:cTn id="262" dur="500"/>
                                        <p:tgtEl>
                                          <p:spTgt spid="61"/>
                                        </p:tgtEl>
                                      </p:cBhvr>
                                    </p:animEffect>
                                    <p:anim calcmode="lin" valueType="num">
                                      <p:cBhvr>
                                        <p:cTn id="263" dur="500" fill="hold"/>
                                        <p:tgtEl>
                                          <p:spTgt spid="61"/>
                                        </p:tgtEl>
                                        <p:attrNameLst>
                                          <p:attrName>ppt_x</p:attrName>
                                        </p:attrNameLst>
                                      </p:cBhvr>
                                      <p:tavLst>
                                        <p:tav tm="0">
                                          <p:val>
                                            <p:strVal val="#ppt_x"/>
                                          </p:val>
                                        </p:tav>
                                        <p:tav tm="100000">
                                          <p:val>
                                            <p:strVal val="#ppt_x"/>
                                          </p:val>
                                        </p:tav>
                                      </p:tavLst>
                                    </p:anim>
                                    <p:anim calcmode="lin" valueType="num">
                                      <p:cBhvr>
                                        <p:cTn id="264" dur="500" fill="hold" decel="100000"/>
                                        <p:tgtEl>
                                          <p:spTgt spid="61"/>
                                        </p:tgtEl>
                                        <p:attrNameLst>
                                          <p:attrName>ppt_y</p:attrName>
                                        </p:attrNameLst>
                                      </p:cBhvr>
                                      <p:tavLst>
                                        <p:tav tm="0">
                                          <p:val>
                                            <p:strVal val="#ppt_y+0.05"/>
                                          </p:val>
                                        </p:tav>
                                        <p:tav tm="100000">
                                          <p:val>
                                            <p:strVal val="#ppt_y"/>
                                          </p:val>
                                        </p:tav>
                                      </p:tavLst>
                                    </p:anim>
                                  </p:childTnLst>
                                </p:cTn>
                              </p:par>
                              <p:par>
                                <p:cTn id="265" presetID="42" presetClass="entr" presetSubtype="0" fill="hold" nodeType="withEffect" grpId="0">
                                  <p:stCondLst>
                                    <p:cond delay="11750"/>
                                  </p:stCondLst>
                                  <p:childTnLst>
                                    <p:set>
                                      <p:cBhvr>
                                        <p:cTn id="266" dur="1" fill="hold">
                                          <p:stCondLst>
                                            <p:cond delay="0"/>
                                          </p:stCondLst>
                                        </p:cTn>
                                        <p:tgtEl>
                                          <p:spTgt spid="62"/>
                                        </p:tgtEl>
                                        <p:attrNameLst>
                                          <p:attrName>style.visibility</p:attrName>
                                        </p:attrNameLst>
                                      </p:cBhvr>
                                      <p:to>
                                        <p:strVal val="visible"/>
                                      </p:to>
                                    </p:set>
                                    <p:animEffect transition="in" filter="fade">
                                      <p:cBhvr>
                                        <p:cTn id="267" dur="500"/>
                                        <p:tgtEl>
                                          <p:spTgt spid="62"/>
                                        </p:tgtEl>
                                      </p:cBhvr>
                                    </p:animEffect>
                                    <p:anim calcmode="lin" valueType="num">
                                      <p:cBhvr>
                                        <p:cTn id="268" dur="500" fill="hold"/>
                                        <p:tgtEl>
                                          <p:spTgt spid="62"/>
                                        </p:tgtEl>
                                        <p:attrNameLst>
                                          <p:attrName>ppt_x</p:attrName>
                                        </p:attrNameLst>
                                      </p:cBhvr>
                                      <p:tavLst>
                                        <p:tav tm="0">
                                          <p:val>
                                            <p:strVal val="#ppt_x"/>
                                          </p:val>
                                        </p:tav>
                                        <p:tav tm="100000">
                                          <p:val>
                                            <p:strVal val="#ppt_x"/>
                                          </p:val>
                                        </p:tav>
                                      </p:tavLst>
                                    </p:anim>
                                    <p:anim calcmode="lin" valueType="num">
                                      <p:cBhvr>
                                        <p:cTn id="269" dur="500" fill="hold" decel="100000"/>
                                        <p:tgtEl>
                                          <p:spTgt spid="62"/>
                                        </p:tgtEl>
                                        <p:attrNameLst>
                                          <p:attrName>ppt_y</p:attrName>
                                        </p:attrNameLst>
                                      </p:cBhvr>
                                      <p:tavLst>
                                        <p:tav tm="0">
                                          <p:val>
                                            <p:strVal val="#ppt_y+0.05"/>
                                          </p:val>
                                        </p:tav>
                                        <p:tav tm="100000">
                                          <p:val>
                                            <p:strVal val="#ppt_y"/>
                                          </p:val>
                                        </p:tav>
                                      </p:tavLst>
                                    </p:anim>
                                  </p:childTnLst>
                                </p:cTn>
                              </p:par>
                              <p:par>
                                <p:cTn id="270" presetID="42" presetClass="entr" presetSubtype="0" fill="hold" nodeType="withEffect" grpId="0">
                                  <p:stCondLst>
                                    <p:cond delay="11750"/>
                                  </p:stCondLst>
                                  <p:childTnLst>
                                    <p:set>
                                      <p:cBhvr>
                                        <p:cTn id="271" dur="1" fill="hold">
                                          <p:stCondLst>
                                            <p:cond delay="0"/>
                                          </p:stCondLst>
                                        </p:cTn>
                                        <p:tgtEl>
                                          <p:spTgt spid="63"/>
                                        </p:tgtEl>
                                        <p:attrNameLst>
                                          <p:attrName>style.visibility</p:attrName>
                                        </p:attrNameLst>
                                      </p:cBhvr>
                                      <p:to>
                                        <p:strVal val="visible"/>
                                      </p:to>
                                    </p:set>
                                    <p:animEffect transition="in" filter="fade">
                                      <p:cBhvr>
                                        <p:cTn id="272" dur="500"/>
                                        <p:tgtEl>
                                          <p:spTgt spid="63"/>
                                        </p:tgtEl>
                                      </p:cBhvr>
                                    </p:animEffect>
                                    <p:anim calcmode="lin" valueType="num">
                                      <p:cBhvr>
                                        <p:cTn id="273" dur="500" fill="hold"/>
                                        <p:tgtEl>
                                          <p:spTgt spid="63"/>
                                        </p:tgtEl>
                                        <p:attrNameLst>
                                          <p:attrName>ppt_x</p:attrName>
                                        </p:attrNameLst>
                                      </p:cBhvr>
                                      <p:tavLst>
                                        <p:tav tm="0">
                                          <p:val>
                                            <p:strVal val="#ppt_x"/>
                                          </p:val>
                                        </p:tav>
                                        <p:tav tm="100000">
                                          <p:val>
                                            <p:strVal val="#ppt_x"/>
                                          </p:val>
                                        </p:tav>
                                      </p:tavLst>
                                    </p:anim>
                                    <p:anim calcmode="lin" valueType="num">
                                      <p:cBhvr>
                                        <p:cTn id="274" dur="500" fill="hold" decel="100000"/>
                                        <p:tgtEl>
                                          <p:spTgt spid="63"/>
                                        </p:tgtEl>
                                        <p:attrNameLst>
                                          <p:attrName>ppt_y</p:attrName>
                                        </p:attrNameLst>
                                      </p:cBhvr>
                                      <p:tavLst>
                                        <p:tav tm="0">
                                          <p:val>
                                            <p:strVal val="#ppt_y+0.05"/>
                                          </p:val>
                                        </p:tav>
                                        <p:tav tm="100000">
                                          <p:val>
                                            <p:strVal val="#ppt_y"/>
                                          </p:val>
                                        </p:tav>
                                      </p:tavLst>
                                    </p:anim>
                                  </p:childTnLst>
                                </p:cTn>
                              </p:par>
                              <p:par>
                                <p:cTn id="275" presetID="22" presetClass="entr" presetSubtype="8" fill="hold" nodeType="withEffect" grpId="0">
                                  <p:stCondLst>
                                    <p:cond delay="12050"/>
                                  </p:stCondLst>
                                  <p:childTnLst>
                                    <p:set>
                                      <p:cBhvr>
                                        <p:cTn id="276" dur="1" fill="hold">
                                          <p:stCondLst>
                                            <p:cond delay="0"/>
                                          </p:stCondLst>
                                        </p:cTn>
                                        <p:tgtEl>
                                          <p:spTgt spid="64"/>
                                        </p:tgtEl>
                                        <p:attrNameLst>
                                          <p:attrName>style.visibility</p:attrName>
                                        </p:attrNameLst>
                                      </p:cBhvr>
                                      <p:to>
                                        <p:strVal val="visible"/>
                                      </p:to>
                                    </p:set>
                                    <p:animEffect transition="in" filter="wipe(left)">
                                      <p:cBhvr>
                                        <p:cTn id="277" dur="400"/>
                                        <p:tgtEl>
                                          <p:spTgt spid="64"/>
                                        </p:tgtEl>
                                      </p:cBhvr>
                                    </p:animEffect>
                                  </p:childTnLst>
                                </p:cTn>
                              </p:par>
                              <p:par>
                                <p:cTn id="278" presetID="1" presetClass="entr" presetSubtype="0" fill="hold" nodeType="withEffect" grpId="0">
                                  <p:stCondLst>
                                    <p:cond delay="12450"/>
                                  </p:stCondLst>
                                  <p:childTnLst>
                                    <p:set>
                                      <p:cBhvr>
                                        <p:cTn id="279" dur="1" fill="hold">
                                          <p:stCondLst>
                                            <p:cond delay="0"/>
                                          </p:stCondLst>
                                        </p:cTn>
                                        <p:tgtEl>
                                          <p:spTgt spid="65"/>
                                        </p:tgtEl>
                                        <p:attrNameLst>
                                          <p:attrName>style.visibility</p:attrName>
                                        </p:attrNameLst>
                                      </p:cBhvr>
                                      <p:to>
                                        <p:strVal val="visible"/>
                                      </p:to>
                                    </p:set>
                                  </p:childTnLst>
                                </p:cTn>
                              </p:par>
                              <p:par>
                                <p:cTn id="280" presetID="0" presetClass="path" presetSubtype="0" fill="hold" nodeType="withEffect" repeatCount="indefinite" grpId="1">
                                  <p:stCondLst>
                                    <p:cond delay="12450"/>
                                  </p:stCondLst>
                                  <p:childTnLst>
                                    <p:animMotion origin="layout" path="M 0 0 L 0.0744 -0.1233 E" pathEditMode="relative" rAng="0" ptsTypes="AA">
                                      <p:cBhvr>
                                        <p:cTn id="281" dur="1500" fill="hold"/>
                                        <p:tgtEl>
                                          <p:spTgt spid="65"/>
                                        </p:tgtEl>
                                        <p:attrNameLst>
                                          <p:attrName>ppt_x</p:attrName>
                                          <p:attrName>ppt_y</p:attrName>
                                        </p:attrNameLst>
                                      </p:cBhvr>
                                      <p:rCtr x="3721" y="-6163"/>
                                    </p:animMotion>
                                  </p:childTnLst>
                                </p:cTn>
                              </p:par>
                              <p:par>
                                <p:cTn id="282" presetID="53" presetClass="entr" presetSubtype="16" fill="hold" nodeType="withEffect" repeatCount="indefinite" grpId="0">
                                  <p:stCondLst>
                                    <p:cond delay="12800"/>
                                  </p:stCondLst>
                                  <p:childTnLst>
                                    <p:set>
                                      <p:cBhvr>
                                        <p:cTn id="283" dur="1" fill="hold">
                                          <p:stCondLst>
                                            <p:cond delay="0"/>
                                          </p:stCondLst>
                                        </p:cTn>
                                        <p:tgtEl>
                                          <p:spTgt spid="17"/>
                                        </p:tgtEl>
                                        <p:attrNameLst>
                                          <p:attrName>style.visibility</p:attrName>
                                        </p:attrNameLst>
                                      </p:cBhvr>
                                      <p:to>
                                        <p:strVal val="visible"/>
                                      </p:to>
                                    </p:set>
                                    <p:anim calcmode="lin" valueType="num">
                                      <p:cBhvr>
                                        <p:cTn id="284" dur="1600" fill="hold" decel="100000"/>
                                        <p:tgtEl>
                                          <p:spTgt spid="17"/>
                                        </p:tgtEl>
                                        <p:attrNameLst>
                                          <p:attrName>ppt_w</p:attrName>
                                        </p:attrNameLst>
                                      </p:cBhvr>
                                      <p:tavLst>
                                        <p:tav tm="0">
                                          <p:val>
                                            <p:strVal val="#ppt_w*0.70"/>
                                          </p:val>
                                        </p:tav>
                                        <p:tav tm="100000">
                                          <p:val>
                                            <p:strVal val="#ppt_w"/>
                                          </p:val>
                                        </p:tav>
                                      </p:tavLst>
                                    </p:anim>
                                    <p:anim calcmode="lin" valueType="num">
                                      <p:cBhvr>
                                        <p:cTn id="285" dur="1600" fill="hold" decel="100000"/>
                                        <p:tgtEl>
                                          <p:spTgt spid="17"/>
                                        </p:tgtEl>
                                        <p:attrNameLst>
                                          <p:attrName>ppt_h</p:attrName>
                                        </p:attrNameLst>
                                      </p:cBhvr>
                                      <p:tavLst>
                                        <p:tav tm="0">
                                          <p:val>
                                            <p:strVal val="#ppt_h*0.70"/>
                                          </p:val>
                                        </p:tav>
                                        <p:tav tm="100000">
                                          <p:val>
                                            <p:strVal val="#ppt_h"/>
                                          </p:val>
                                        </p:tav>
                                      </p:tavLst>
                                    </p:anim>
                                    <p:animEffect transition="in" filter="fade">
                                      <p:cBhvr>
                                        <p:cTn id="286" dur="1600"/>
                                        <p:tgtEl>
                                          <p:spTgt spid="17"/>
                                        </p:tgtEl>
                                      </p:cBhvr>
                                    </p:animEffect>
                                  </p:childTnLst>
                                </p:cTn>
                              </p:par>
                            </p:childTnLst>
                          </p:cTn>
                        </p:par>
                      </p:childTnLst>
                    </p:cTn>
                  </p:par>
                  <p:par>
                    <p:cTn id="287" fill="hold">
                      <p:stCondLst>
                        <p:cond delay="indefinite"/>
                      </p:stCondLst>
                      <p:childTnLst>
                        <p:par>
                          <p:cTn id="288" fill="hold">
                            <p:stCondLst>
                              <p:cond delay="0"/>
                            </p:stCondLst>
                            <p:childTnLst>
                              <p:par>
                                <p:cTn id="289" presetID="22" presetClass="entr" presetSubtype="8" fill="hold" nodeType="clickEffect" grpId="0">
                                  <p:stCondLst>
                                    <p:cond delay="0"/>
                                  </p:stCondLst>
                                  <p:childTnLst>
                                    <p:set>
                                      <p:cBhvr>
                                        <p:cTn id="290" dur="1" fill="hold">
                                          <p:stCondLst>
                                            <p:cond delay="0"/>
                                          </p:stCondLst>
                                        </p:cTn>
                                        <p:tgtEl>
                                          <p:spTgt spid="71"/>
                                        </p:tgtEl>
                                        <p:attrNameLst>
                                          <p:attrName>style.visibility</p:attrName>
                                        </p:attrNameLst>
                                      </p:cBhvr>
                                      <p:to>
                                        <p:strVal val="visible"/>
                                      </p:to>
                                    </p:set>
                                    <p:animEffect transition="in" filter="wipe(left)">
                                      <p:cBhvr>
                                        <p:cTn id="291" dur="400"/>
                                        <p:tgtEl>
                                          <p:spTgt spid="71"/>
                                        </p:tgtEl>
                                      </p:cBhvr>
                                    </p:animEffect>
                                  </p:childTnLst>
                                </p:cTn>
                              </p:par>
                              <p:par>
                                <p:cTn id="292" presetID="1" presetClass="entr" presetSubtype="0" fill="hold" nodeType="withEffect" grpId="0">
                                  <p:stCondLst>
                                    <p:cond delay="0"/>
                                  </p:stCondLst>
                                  <p:childTnLst>
                                    <p:set>
                                      <p:cBhvr>
                                        <p:cTn id="293" dur="1" fill="hold">
                                          <p:stCondLst>
                                            <p:cond delay="0"/>
                                          </p:stCondLst>
                                        </p:cTn>
                                        <p:tgtEl>
                                          <p:spTgt spid="73"/>
                                        </p:tgtEl>
                                        <p:attrNameLst>
                                          <p:attrName>style.visibility</p:attrName>
                                        </p:attrNameLst>
                                      </p:cBhvr>
                                      <p:to>
                                        <p:strVal val="visible"/>
                                      </p:to>
                                    </p:set>
                                  </p:childTnLst>
                                </p:cTn>
                              </p:par>
                              <p:par>
                                <p:cTn id="294" presetID="0" presetClass="path" presetSubtype="0" fill="hold" nodeType="withEffect" accel="50000" decel="50000" grpId="1">
                                  <p:stCondLst>
                                    <p:cond delay="0"/>
                                  </p:stCondLst>
                                  <p:childTnLst>
                                    <p:animMotion origin="layout" path="M 0 0 L 0.0317 -0.0353 E" pathEditMode="relative" rAng="0" ptsTypes="AA">
                                      <p:cBhvr>
                                        <p:cTn id="295" dur="450" fill="hold"/>
                                        <p:tgtEl>
                                          <p:spTgt spid="73"/>
                                        </p:tgtEl>
                                        <p:attrNameLst>
                                          <p:attrName>ppt_x</p:attrName>
                                          <p:attrName>ppt_y</p:attrName>
                                        </p:attrNameLst>
                                      </p:cBhvr>
                                      <p:rCtr x="1585" y="-1765"/>
                                    </p:animMotion>
                                  </p:childTnLst>
                                </p:cTn>
                              </p:par>
                              <p:par>
                                <p:cTn id="296" presetID="10" presetClass="exit" presetSubtype="0" fill="hold" nodeType="withEffect" grpId="2">
                                  <p:stCondLst>
                                    <p:cond delay="450"/>
                                  </p:stCondLst>
                                  <p:childTnLst>
                                    <p:animEffect transition="out" filter="fade">
                                      <p:cBhvr>
                                        <p:cTn id="297" dur="200"/>
                                        <p:tgtEl>
                                          <p:spTgt spid="73"/>
                                        </p:tgtEl>
                                      </p:cBhvr>
                                    </p:animEffect>
                                    <p:set>
                                      <p:cBhvr>
                                        <p:cTn id="298" dur="1" fill="hold">
                                          <p:stCondLst>
                                            <p:cond delay="199"/>
                                          </p:stCondLst>
                                        </p:cTn>
                                        <p:tgtEl>
                                          <p:spTgt spid="73"/>
                                        </p:tgtEl>
                                        <p:attrNameLst>
                                          <p:attrName>style.visibility</p:attrName>
                                        </p:attrNameLst>
                                      </p:cBhvr>
                                      <p:to>
                                        <p:strVal val="hidden"/>
                                      </p:to>
                                    </p:set>
                                  </p:childTnLst>
                                </p:cTn>
                              </p:par>
                              <p:par>
                                <p:cTn id="299" presetID="10" presetClass="entr" presetSubtype="0" fill="hold" nodeType="withEffect" grpId="0">
                                  <p:stCondLst>
                                    <p:cond delay="300"/>
                                  </p:stCondLst>
                                  <p:childTnLst>
                                    <p:set>
                                      <p:cBhvr>
                                        <p:cTn id="300" dur="1" fill="hold">
                                          <p:stCondLst>
                                            <p:cond delay="0"/>
                                          </p:stCondLst>
                                        </p:cTn>
                                        <p:tgtEl>
                                          <p:spTgt spid="75"/>
                                        </p:tgtEl>
                                        <p:attrNameLst>
                                          <p:attrName>style.visibility</p:attrName>
                                        </p:attrNameLst>
                                      </p:cBhvr>
                                      <p:to>
                                        <p:strVal val="visible"/>
                                      </p:to>
                                    </p:set>
                                    <p:animEffect transition="in" filter="fade">
                                      <p:cBhvr>
                                        <p:cTn id="301" dur="400"/>
                                        <p:tgtEl>
                                          <p:spTgt spid="75"/>
                                        </p:tgtEl>
                                      </p:cBhvr>
                                    </p:animEffect>
                                  </p:childTnLst>
                                </p:cTn>
                              </p:par>
                              <p:par>
                                <p:cTn id="302" presetID="10" presetClass="entr" presetSubtype="0" fill="hold" nodeType="withEffect" grpId="0">
                                  <p:stCondLst>
                                    <p:cond delay="500"/>
                                  </p:stCondLst>
                                  <p:childTnLst>
                                    <p:set>
                                      <p:cBhvr>
                                        <p:cTn id="303" dur="1" fill="hold">
                                          <p:stCondLst>
                                            <p:cond delay="0"/>
                                          </p:stCondLst>
                                        </p:cTn>
                                        <p:tgtEl>
                                          <p:spTgt spid="76"/>
                                        </p:tgtEl>
                                        <p:attrNameLst>
                                          <p:attrName>style.visibility</p:attrName>
                                        </p:attrNameLst>
                                      </p:cBhvr>
                                      <p:to>
                                        <p:strVal val="visible"/>
                                      </p:to>
                                    </p:set>
                                    <p:animEffect transition="in" filter="fade">
                                      <p:cBhvr>
                                        <p:cTn id="304" dur="400"/>
                                        <p:tgtEl>
                                          <p:spTgt spid="76"/>
                                        </p:tgtEl>
                                      </p:cBhvr>
                                    </p:animEffect>
                                  </p:childTnLst>
                                </p:cTn>
                              </p:par>
                              <p:par>
                                <p:cTn id="305" presetID="42" presetClass="entr" presetSubtype="0" fill="hold" nodeType="withEffect" grpId="0">
                                  <p:stCondLst>
                                    <p:cond delay="1500"/>
                                  </p:stCondLst>
                                  <p:childTnLst>
                                    <p:set>
                                      <p:cBhvr>
                                        <p:cTn id="306" dur="1" fill="hold">
                                          <p:stCondLst>
                                            <p:cond delay="0"/>
                                          </p:stCondLst>
                                        </p:cTn>
                                        <p:tgtEl>
                                          <p:spTgt spid="77"/>
                                        </p:tgtEl>
                                        <p:attrNameLst>
                                          <p:attrName>style.visibility</p:attrName>
                                        </p:attrNameLst>
                                      </p:cBhvr>
                                      <p:to>
                                        <p:strVal val="visible"/>
                                      </p:to>
                                    </p:set>
                                    <p:animEffect transition="in" filter="fade">
                                      <p:cBhvr>
                                        <p:cTn id="307" dur="500"/>
                                        <p:tgtEl>
                                          <p:spTgt spid="77"/>
                                        </p:tgtEl>
                                      </p:cBhvr>
                                    </p:animEffect>
                                    <p:anim calcmode="lin" valueType="num">
                                      <p:cBhvr>
                                        <p:cTn id="308" dur="500" fill="hold"/>
                                        <p:tgtEl>
                                          <p:spTgt spid="77"/>
                                        </p:tgtEl>
                                        <p:attrNameLst>
                                          <p:attrName>ppt_x</p:attrName>
                                        </p:attrNameLst>
                                      </p:cBhvr>
                                      <p:tavLst>
                                        <p:tav tm="0">
                                          <p:val>
                                            <p:strVal val="#ppt_x"/>
                                          </p:val>
                                        </p:tav>
                                        <p:tav tm="100000">
                                          <p:val>
                                            <p:strVal val="#ppt_x"/>
                                          </p:val>
                                        </p:tav>
                                      </p:tavLst>
                                    </p:anim>
                                    <p:anim calcmode="lin" valueType="num">
                                      <p:cBhvr>
                                        <p:cTn id="309" dur="500" fill="hold" decel="100000"/>
                                        <p:tgtEl>
                                          <p:spTgt spid="77"/>
                                        </p:tgtEl>
                                        <p:attrNameLst>
                                          <p:attrName>ppt_y</p:attrName>
                                        </p:attrNameLst>
                                      </p:cBhvr>
                                      <p:tavLst>
                                        <p:tav tm="0">
                                          <p:val>
                                            <p:strVal val="#ppt_y+0.05"/>
                                          </p:val>
                                        </p:tav>
                                        <p:tav tm="100000">
                                          <p:val>
                                            <p:strVal val="#ppt_y"/>
                                          </p:val>
                                        </p:tav>
                                      </p:tavLst>
                                    </p:anim>
                                  </p:childTnLst>
                                </p:cTn>
                              </p:par>
                              <p:par>
                                <p:cTn id="310" presetID="10" presetClass="entr" presetSubtype="0" fill="hold" nodeType="withEffect" grpId="0">
                                  <p:stCondLst>
                                    <p:cond delay="1900"/>
                                  </p:stCondLst>
                                  <p:childTnLst>
                                    <p:set>
                                      <p:cBhvr>
                                        <p:cTn id="311" dur="1" fill="hold">
                                          <p:stCondLst>
                                            <p:cond delay="0"/>
                                          </p:stCondLst>
                                        </p:cTn>
                                        <p:tgtEl>
                                          <p:spTgt spid="78"/>
                                        </p:tgtEl>
                                        <p:attrNameLst>
                                          <p:attrName>style.visibility</p:attrName>
                                        </p:attrNameLst>
                                      </p:cBhvr>
                                      <p:to>
                                        <p:strVal val="visible"/>
                                      </p:to>
                                    </p:set>
                                    <p:animEffect transition="in" filter="fade">
                                      <p:cBhvr>
                                        <p:cTn id="312" dur="400"/>
                                        <p:tgtEl>
                                          <p:spTgt spid="78"/>
                                        </p:tgtEl>
                                      </p:cBhvr>
                                    </p:animEffect>
                                  </p:childTnLst>
                                </p:cTn>
                              </p:par>
                              <p:par>
                                <p:cTn id="313" presetID="10" presetClass="entr" presetSubtype="0" fill="hold" nodeType="withEffect" grpId="0">
                                  <p:stCondLst>
                                    <p:cond delay="4500"/>
                                  </p:stCondLst>
                                  <p:childTnLst>
                                    <p:set>
                                      <p:cBhvr>
                                        <p:cTn id="314" dur="1" fill="hold">
                                          <p:stCondLst>
                                            <p:cond delay="0"/>
                                          </p:stCondLst>
                                        </p:cTn>
                                        <p:tgtEl>
                                          <p:spTgt spid="79"/>
                                        </p:tgtEl>
                                        <p:attrNameLst>
                                          <p:attrName>style.visibility</p:attrName>
                                        </p:attrNameLst>
                                      </p:cBhvr>
                                      <p:to>
                                        <p:strVal val="visible"/>
                                      </p:to>
                                    </p:set>
                                    <p:animEffect transition="in" filter="fade">
                                      <p:cBhvr>
                                        <p:cTn id="315" dur="400"/>
                                        <p:tgtEl>
                                          <p:spTgt spid="79"/>
                                        </p:tgtEl>
                                      </p:cBhvr>
                                    </p:animEffect>
                                  </p:childTnLst>
                                </p:cTn>
                              </p:par>
                              <p:par>
                                <p:cTn id="316" presetID="10" presetClass="entr" presetSubtype="0" fill="hold" nodeType="withEffect" grpId="0">
                                  <p:stCondLst>
                                    <p:cond delay="4500"/>
                                  </p:stCondLst>
                                  <p:childTnLst>
                                    <p:set>
                                      <p:cBhvr>
                                        <p:cTn id="317" dur="1" fill="hold">
                                          <p:stCondLst>
                                            <p:cond delay="0"/>
                                          </p:stCondLst>
                                        </p:cTn>
                                        <p:tgtEl>
                                          <p:spTgt spid="80"/>
                                        </p:tgtEl>
                                        <p:attrNameLst>
                                          <p:attrName>style.visibility</p:attrName>
                                        </p:attrNameLst>
                                      </p:cBhvr>
                                      <p:to>
                                        <p:strVal val="visible"/>
                                      </p:to>
                                    </p:set>
                                    <p:animEffect transition="in" filter="fade">
                                      <p:cBhvr>
                                        <p:cTn id="318" dur="400"/>
                                        <p:tgtEl>
                                          <p:spTgt spid="80"/>
                                        </p:tgtEl>
                                      </p:cBhvr>
                                    </p:animEffect>
                                  </p:childTnLst>
                                </p:cTn>
                              </p:par>
                              <p:par>
                                <p:cTn id="319" presetID="10" presetClass="entr" presetSubtype="0" fill="hold" nodeType="withEffect" grpId="0">
                                  <p:stCondLst>
                                    <p:cond delay="4500"/>
                                  </p:stCondLst>
                                  <p:childTnLst>
                                    <p:set>
                                      <p:cBhvr>
                                        <p:cTn id="320" dur="1" fill="hold">
                                          <p:stCondLst>
                                            <p:cond delay="0"/>
                                          </p:stCondLst>
                                        </p:cTn>
                                        <p:tgtEl>
                                          <p:spTgt spid="81"/>
                                        </p:tgtEl>
                                        <p:attrNameLst>
                                          <p:attrName>style.visibility</p:attrName>
                                        </p:attrNameLst>
                                      </p:cBhvr>
                                      <p:to>
                                        <p:strVal val="visible"/>
                                      </p:to>
                                    </p:set>
                                    <p:animEffect transition="in" filter="fade">
                                      <p:cBhvr>
                                        <p:cTn id="321" dur="400"/>
                                        <p:tgtEl>
                                          <p:spTgt spid="81"/>
                                        </p:tgtEl>
                                      </p:cBhvr>
                                    </p:animEffect>
                                  </p:childTnLst>
                                </p:cTn>
                              </p:par>
                              <p:par>
                                <p:cTn id="322" presetID="10" presetClass="entr" presetSubtype="0" fill="hold" nodeType="withEffect" grpId="0">
                                  <p:stCondLst>
                                    <p:cond delay="5700"/>
                                  </p:stCondLst>
                                  <p:childTnLst>
                                    <p:set>
                                      <p:cBhvr>
                                        <p:cTn id="323" dur="1" fill="hold">
                                          <p:stCondLst>
                                            <p:cond delay="0"/>
                                          </p:stCondLst>
                                        </p:cTn>
                                        <p:tgtEl>
                                          <p:spTgt spid="82"/>
                                        </p:tgtEl>
                                        <p:attrNameLst>
                                          <p:attrName>style.visibility</p:attrName>
                                        </p:attrNameLst>
                                      </p:cBhvr>
                                      <p:to>
                                        <p:strVal val="visible"/>
                                      </p:to>
                                    </p:set>
                                    <p:animEffect transition="in" filter="fade">
                                      <p:cBhvr>
                                        <p:cTn id="324" dur="400"/>
                                        <p:tgtEl>
                                          <p:spTgt spid="82"/>
                                        </p:tgtEl>
                                      </p:cBhvr>
                                    </p:animEffect>
                                  </p:childTnLst>
                                </p:cTn>
                              </p:par>
                              <p:par>
                                <p:cTn id="325" presetID="10" presetClass="entr" presetSubtype="0" fill="hold" nodeType="withEffect" grpId="0">
                                  <p:stCondLst>
                                    <p:cond delay="5700"/>
                                  </p:stCondLst>
                                  <p:childTnLst>
                                    <p:set>
                                      <p:cBhvr>
                                        <p:cTn id="326" dur="1" fill="hold">
                                          <p:stCondLst>
                                            <p:cond delay="0"/>
                                          </p:stCondLst>
                                        </p:cTn>
                                        <p:tgtEl>
                                          <p:spTgt spid="83"/>
                                        </p:tgtEl>
                                        <p:attrNameLst>
                                          <p:attrName>style.visibility</p:attrName>
                                        </p:attrNameLst>
                                      </p:cBhvr>
                                      <p:to>
                                        <p:strVal val="visible"/>
                                      </p:to>
                                    </p:set>
                                    <p:animEffect transition="in" filter="fade">
                                      <p:cBhvr>
                                        <p:cTn id="327" dur="400"/>
                                        <p:tgtEl>
                                          <p:spTgt spid="83"/>
                                        </p:tgtEl>
                                      </p:cBhvr>
                                    </p:animEffect>
                                  </p:childTnLst>
                                </p:cTn>
                              </p:par>
                              <p:par>
                                <p:cTn id="328" presetID="10" presetClass="entr" presetSubtype="0" fill="hold" nodeType="withEffect" grpId="0">
                                  <p:stCondLst>
                                    <p:cond delay="5700"/>
                                  </p:stCondLst>
                                  <p:childTnLst>
                                    <p:set>
                                      <p:cBhvr>
                                        <p:cTn id="329" dur="1" fill="hold">
                                          <p:stCondLst>
                                            <p:cond delay="0"/>
                                          </p:stCondLst>
                                        </p:cTn>
                                        <p:tgtEl>
                                          <p:spTgt spid="84"/>
                                        </p:tgtEl>
                                        <p:attrNameLst>
                                          <p:attrName>style.visibility</p:attrName>
                                        </p:attrNameLst>
                                      </p:cBhvr>
                                      <p:to>
                                        <p:strVal val="visible"/>
                                      </p:to>
                                    </p:set>
                                    <p:animEffect transition="in" filter="fade">
                                      <p:cBhvr>
                                        <p:cTn id="330" dur="400"/>
                                        <p:tgtEl>
                                          <p:spTgt spid="84"/>
                                        </p:tgtEl>
                                      </p:cBhvr>
                                    </p:animEffect>
                                  </p:childTnLst>
                                </p:cTn>
                              </p:par>
                              <p:par>
                                <p:cTn id="331" presetID="10" presetClass="entr" presetSubtype="0" fill="hold" nodeType="withEffect" grpId="0">
                                  <p:stCondLst>
                                    <p:cond delay="6900"/>
                                  </p:stCondLst>
                                  <p:childTnLst>
                                    <p:set>
                                      <p:cBhvr>
                                        <p:cTn id="332" dur="1" fill="hold">
                                          <p:stCondLst>
                                            <p:cond delay="0"/>
                                          </p:stCondLst>
                                        </p:cTn>
                                        <p:tgtEl>
                                          <p:spTgt spid="85"/>
                                        </p:tgtEl>
                                        <p:attrNameLst>
                                          <p:attrName>style.visibility</p:attrName>
                                        </p:attrNameLst>
                                      </p:cBhvr>
                                      <p:to>
                                        <p:strVal val="visible"/>
                                      </p:to>
                                    </p:set>
                                    <p:animEffect transition="in" filter="fade">
                                      <p:cBhvr>
                                        <p:cTn id="333" dur="400"/>
                                        <p:tgtEl>
                                          <p:spTgt spid="85"/>
                                        </p:tgtEl>
                                      </p:cBhvr>
                                    </p:animEffect>
                                  </p:childTnLst>
                                </p:cTn>
                              </p:par>
                              <p:par>
                                <p:cTn id="334" presetID="10" presetClass="entr" presetSubtype="0" fill="hold" nodeType="withEffect" grpId="0">
                                  <p:stCondLst>
                                    <p:cond delay="6900"/>
                                  </p:stCondLst>
                                  <p:childTnLst>
                                    <p:set>
                                      <p:cBhvr>
                                        <p:cTn id="335" dur="1" fill="hold">
                                          <p:stCondLst>
                                            <p:cond delay="0"/>
                                          </p:stCondLst>
                                        </p:cTn>
                                        <p:tgtEl>
                                          <p:spTgt spid="86"/>
                                        </p:tgtEl>
                                        <p:attrNameLst>
                                          <p:attrName>style.visibility</p:attrName>
                                        </p:attrNameLst>
                                      </p:cBhvr>
                                      <p:to>
                                        <p:strVal val="visible"/>
                                      </p:to>
                                    </p:set>
                                    <p:animEffect transition="in" filter="fade">
                                      <p:cBhvr>
                                        <p:cTn id="336" dur="400"/>
                                        <p:tgtEl>
                                          <p:spTgt spid="86"/>
                                        </p:tgtEl>
                                      </p:cBhvr>
                                    </p:animEffect>
                                  </p:childTnLst>
                                </p:cTn>
                              </p:par>
                              <p:par>
                                <p:cTn id="337" presetID="10" presetClass="entr" presetSubtype="0" fill="hold" nodeType="withEffect" grpId="0">
                                  <p:stCondLst>
                                    <p:cond delay="6900"/>
                                  </p:stCondLst>
                                  <p:childTnLst>
                                    <p:set>
                                      <p:cBhvr>
                                        <p:cTn id="338" dur="1" fill="hold">
                                          <p:stCondLst>
                                            <p:cond delay="0"/>
                                          </p:stCondLst>
                                        </p:cTn>
                                        <p:tgtEl>
                                          <p:spTgt spid="87"/>
                                        </p:tgtEl>
                                        <p:attrNameLst>
                                          <p:attrName>style.visibility</p:attrName>
                                        </p:attrNameLst>
                                      </p:cBhvr>
                                      <p:to>
                                        <p:strVal val="visible"/>
                                      </p:to>
                                    </p:set>
                                    <p:animEffect transition="in" filter="fade">
                                      <p:cBhvr>
                                        <p:cTn id="339" dur="400"/>
                                        <p:tgtEl>
                                          <p:spTgt spid="87"/>
                                        </p:tgtEl>
                                      </p:cBhvr>
                                    </p:animEffect>
                                  </p:childTnLst>
                                </p:cTn>
                              </p:par>
                              <p:par>
                                <p:cTn id="340" presetID="22" presetClass="entr" presetSubtype="8" fill="hold" nodeType="withEffect" grpId="0">
                                  <p:stCondLst>
                                    <p:cond delay="10000"/>
                                  </p:stCondLst>
                                  <p:childTnLst>
                                    <p:set>
                                      <p:cBhvr>
                                        <p:cTn id="341" dur="1" fill="hold">
                                          <p:stCondLst>
                                            <p:cond delay="0"/>
                                          </p:stCondLst>
                                        </p:cTn>
                                        <p:tgtEl>
                                          <p:spTgt spid="72"/>
                                        </p:tgtEl>
                                        <p:attrNameLst>
                                          <p:attrName>style.visibility</p:attrName>
                                        </p:attrNameLst>
                                      </p:cBhvr>
                                      <p:to>
                                        <p:strVal val="visible"/>
                                      </p:to>
                                    </p:set>
                                    <p:animEffect transition="in" filter="wipe(left)">
                                      <p:cBhvr>
                                        <p:cTn id="342" dur="400"/>
                                        <p:tgtEl>
                                          <p:spTgt spid="72"/>
                                        </p:tgtEl>
                                      </p:cBhvr>
                                    </p:animEffect>
                                  </p:childTnLst>
                                </p:cTn>
                              </p:par>
                              <p:par>
                                <p:cTn id="343" presetID="1" presetClass="entr" presetSubtype="0" fill="hold" nodeType="withEffect" grpId="0">
                                  <p:stCondLst>
                                    <p:cond delay="10000"/>
                                  </p:stCondLst>
                                  <p:childTnLst>
                                    <p:set>
                                      <p:cBhvr>
                                        <p:cTn id="344" dur="1" fill="hold">
                                          <p:stCondLst>
                                            <p:cond delay="0"/>
                                          </p:stCondLst>
                                        </p:cTn>
                                        <p:tgtEl>
                                          <p:spTgt spid="74"/>
                                        </p:tgtEl>
                                        <p:attrNameLst>
                                          <p:attrName>style.visibility</p:attrName>
                                        </p:attrNameLst>
                                      </p:cBhvr>
                                      <p:to>
                                        <p:strVal val="visible"/>
                                      </p:to>
                                    </p:set>
                                  </p:childTnLst>
                                </p:cTn>
                              </p:par>
                              <p:par>
                                <p:cTn id="345" presetID="0" presetClass="path" presetSubtype="0" fill="hold" nodeType="withEffect" accel="50000" decel="50000" grpId="1">
                                  <p:stCondLst>
                                    <p:cond delay="10000"/>
                                  </p:stCondLst>
                                  <p:childTnLst>
                                    <p:animMotion origin="layout" path="M 0 0 L 0.0437 0.0804 E" pathEditMode="relative" rAng="0" ptsTypes="AA">
                                      <p:cBhvr>
                                        <p:cTn id="346" dur="450" fill="hold"/>
                                        <p:tgtEl>
                                          <p:spTgt spid="74"/>
                                        </p:tgtEl>
                                        <p:attrNameLst>
                                          <p:attrName>ppt_x</p:attrName>
                                          <p:attrName>ppt_y</p:attrName>
                                        </p:attrNameLst>
                                      </p:cBhvr>
                                      <p:rCtr x="2186" y="4017"/>
                                    </p:animMotion>
                                  </p:childTnLst>
                                </p:cTn>
                              </p:par>
                              <p:par>
                                <p:cTn id="347" presetID="10" presetClass="exit" presetSubtype="0" fill="hold" nodeType="withEffect" grpId="2">
                                  <p:stCondLst>
                                    <p:cond delay="10450"/>
                                  </p:stCondLst>
                                  <p:childTnLst>
                                    <p:animEffect transition="out" filter="fade">
                                      <p:cBhvr>
                                        <p:cTn id="348" dur="200"/>
                                        <p:tgtEl>
                                          <p:spTgt spid="74"/>
                                        </p:tgtEl>
                                      </p:cBhvr>
                                    </p:animEffect>
                                    <p:set>
                                      <p:cBhvr>
                                        <p:cTn id="349" dur="1" fill="hold">
                                          <p:stCondLst>
                                            <p:cond delay="199"/>
                                          </p:stCondLst>
                                        </p:cTn>
                                        <p:tgtEl>
                                          <p:spTgt spid="74"/>
                                        </p:tgtEl>
                                        <p:attrNameLst>
                                          <p:attrName>style.visibility</p:attrName>
                                        </p:attrNameLst>
                                      </p:cBhvr>
                                      <p:to>
                                        <p:strVal val="hidden"/>
                                      </p:to>
                                    </p:set>
                                  </p:childTnLst>
                                </p:cTn>
                              </p:par>
                              <p:par>
                                <p:cTn id="350" presetID="10" presetClass="entr" presetSubtype="0" fill="hold" nodeType="withEffect" grpId="0">
                                  <p:stCondLst>
                                    <p:cond delay="10300"/>
                                  </p:stCondLst>
                                  <p:childTnLst>
                                    <p:set>
                                      <p:cBhvr>
                                        <p:cTn id="351" dur="1" fill="hold">
                                          <p:stCondLst>
                                            <p:cond delay="0"/>
                                          </p:stCondLst>
                                        </p:cTn>
                                        <p:tgtEl>
                                          <p:spTgt spid="88"/>
                                        </p:tgtEl>
                                        <p:attrNameLst>
                                          <p:attrName>style.visibility</p:attrName>
                                        </p:attrNameLst>
                                      </p:cBhvr>
                                      <p:to>
                                        <p:strVal val="visible"/>
                                      </p:to>
                                    </p:set>
                                    <p:animEffect transition="in" filter="fade">
                                      <p:cBhvr>
                                        <p:cTn id="352" dur="400"/>
                                        <p:tgtEl>
                                          <p:spTgt spid="88"/>
                                        </p:tgtEl>
                                      </p:cBhvr>
                                    </p:animEffect>
                                  </p:childTnLst>
                                </p:cTn>
                              </p:par>
                              <p:par>
                                <p:cTn id="353" presetID="10" presetClass="entr" presetSubtype="0" fill="hold" nodeType="withEffect" grpId="0">
                                  <p:stCondLst>
                                    <p:cond delay="10500"/>
                                  </p:stCondLst>
                                  <p:childTnLst>
                                    <p:set>
                                      <p:cBhvr>
                                        <p:cTn id="354" dur="1" fill="hold">
                                          <p:stCondLst>
                                            <p:cond delay="0"/>
                                          </p:stCondLst>
                                        </p:cTn>
                                        <p:tgtEl>
                                          <p:spTgt spid="89"/>
                                        </p:tgtEl>
                                        <p:attrNameLst>
                                          <p:attrName>style.visibility</p:attrName>
                                        </p:attrNameLst>
                                      </p:cBhvr>
                                      <p:to>
                                        <p:strVal val="visible"/>
                                      </p:to>
                                    </p:set>
                                    <p:animEffect transition="in" filter="fade">
                                      <p:cBhvr>
                                        <p:cTn id="355" dur="400"/>
                                        <p:tgtEl>
                                          <p:spTgt spid="89"/>
                                        </p:tgtEl>
                                      </p:cBhvr>
                                    </p:animEffect>
                                  </p:childTnLst>
                                </p:cTn>
                              </p:par>
                              <p:par>
                                <p:cTn id="356" presetID="42" presetClass="entr" presetSubtype="0" fill="hold" nodeType="withEffect" grpId="0">
                                  <p:stCondLst>
                                    <p:cond delay="10800"/>
                                  </p:stCondLst>
                                  <p:childTnLst>
                                    <p:set>
                                      <p:cBhvr>
                                        <p:cTn id="357" dur="1" fill="hold">
                                          <p:stCondLst>
                                            <p:cond delay="0"/>
                                          </p:stCondLst>
                                        </p:cTn>
                                        <p:tgtEl>
                                          <p:spTgt spid="90"/>
                                        </p:tgtEl>
                                        <p:attrNameLst>
                                          <p:attrName>style.visibility</p:attrName>
                                        </p:attrNameLst>
                                      </p:cBhvr>
                                      <p:to>
                                        <p:strVal val="visible"/>
                                      </p:to>
                                    </p:set>
                                    <p:animEffect transition="in" filter="fade">
                                      <p:cBhvr>
                                        <p:cTn id="358" dur="500"/>
                                        <p:tgtEl>
                                          <p:spTgt spid="90"/>
                                        </p:tgtEl>
                                      </p:cBhvr>
                                    </p:animEffect>
                                    <p:anim calcmode="lin" valueType="num">
                                      <p:cBhvr>
                                        <p:cTn id="359" dur="500" fill="hold"/>
                                        <p:tgtEl>
                                          <p:spTgt spid="90"/>
                                        </p:tgtEl>
                                        <p:attrNameLst>
                                          <p:attrName>ppt_x</p:attrName>
                                        </p:attrNameLst>
                                      </p:cBhvr>
                                      <p:tavLst>
                                        <p:tav tm="0">
                                          <p:val>
                                            <p:strVal val="#ppt_x"/>
                                          </p:val>
                                        </p:tav>
                                        <p:tav tm="100000">
                                          <p:val>
                                            <p:strVal val="#ppt_x"/>
                                          </p:val>
                                        </p:tav>
                                      </p:tavLst>
                                    </p:anim>
                                    <p:anim calcmode="lin" valueType="num">
                                      <p:cBhvr>
                                        <p:cTn id="360" dur="500" fill="hold" decel="100000"/>
                                        <p:tgtEl>
                                          <p:spTgt spid="90"/>
                                        </p:tgtEl>
                                        <p:attrNameLst>
                                          <p:attrName>ppt_y</p:attrName>
                                        </p:attrNameLst>
                                      </p:cBhvr>
                                      <p:tavLst>
                                        <p:tav tm="0">
                                          <p:val>
                                            <p:strVal val="#ppt_y+0.05"/>
                                          </p:val>
                                        </p:tav>
                                        <p:tav tm="100000">
                                          <p:val>
                                            <p:strVal val="#ppt_y"/>
                                          </p:val>
                                        </p:tav>
                                      </p:tavLst>
                                    </p:anim>
                                  </p:childTnLst>
                                </p:cTn>
                              </p:par>
                              <p:par>
                                <p:cTn id="361" presetID="10" presetClass="entr" presetSubtype="0" fill="hold" nodeType="withEffect" grpId="0">
                                  <p:stCondLst>
                                    <p:cond delay="11800"/>
                                  </p:stCondLst>
                                  <p:childTnLst>
                                    <p:set>
                                      <p:cBhvr>
                                        <p:cTn id="362" dur="1" fill="hold">
                                          <p:stCondLst>
                                            <p:cond delay="0"/>
                                          </p:stCondLst>
                                        </p:cTn>
                                        <p:tgtEl>
                                          <p:spTgt spid="91"/>
                                        </p:tgtEl>
                                        <p:attrNameLst>
                                          <p:attrName>style.visibility</p:attrName>
                                        </p:attrNameLst>
                                      </p:cBhvr>
                                      <p:to>
                                        <p:strVal val="visible"/>
                                      </p:to>
                                    </p:set>
                                    <p:animEffect transition="in" filter="fade">
                                      <p:cBhvr>
                                        <p:cTn id="363" dur="500"/>
                                        <p:tgtEl>
                                          <p:spTgt spid="91"/>
                                        </p:tgtEl>
                                      </p:cBhvr>
                                    </p:animEffect>
                                  </p:childTnLst>
                                </p:cTn>
                              </p:par>
                            </p:childTnLst>
                          </p:cTn>
                        </p:par>
                      </p:childTnLst>
                    </p:cTn>
                  </p:par>
                  <p:par>
                    <p:cTn id="364" fill="hold">
                      <p:stCondLst>
                        <p:cond delay="indefinite"/>
                      </p:stCondLst>
                      <p:childTnLst>
                        <p:par>
                          <p:cTn id="365" fill="hold">
                            <p:stCondLst>
                              <p:cond delay="0"/>
                            </p:stCondLst>
                            <p:childTnLst>
                              <p:par>
                                <p:cTn id="366" presetID="10" presetClass="exit" presetSubtype="0" fill="hold" nodeType="clickEffect" grpId="1">
                                  <p:stCondLst>
                                    <p:cond delay="0"/>
                                  </p:stCondLst>
                                  <p:childTnLst>
                                    <p:animEffect transition="out" filter="fade">
                                      <p:cBhvr>
                                        <p:cTn id="367" dur="300"/>
                                        <p:tgtEl>
                                          <p:spTgt spid="6"/>
                                        </p:tgtEl>
                                      </p:cBhvr>
                                    </p:animEffect>
                                    <p:set>
                                      <p:cBhvr>
                                        <p:cTn id="368" dur="1" fill="hold">
                                          <p:stCondLst>
                                            <p:cond delay="299"/>
                                          </p:stCondLst>
                                        </p:cTn>
                                        <p:tgtEl>
                                          <p:spTgt spid="6"/>
                                        </p:tgtEl>
                                        <p:attrNameLst>
                                          <p:attrName>style.visibility</p:attrName>
                                        </p:attrNameLst>
                                      </p:cBhvr>
                                      <p:to>
                                        <p:strVal val="hidden"/>
                                      </p:to>
                                    </p:set>
                                  </p:childTnLst>
                                </p:cTn>
                              </p:par>
                              <p:par>
                                <p:cTn id="369" presetID="10" presetClass="exit" presetSubtype="0" fill="hold" nodeType="withEffect" grpId="1">
                                  <p:stCondLst>
                                    <p:cond delay="0"/>
                                  </p:stCondLst>
                                  <p:childTnLst>
                                    <p:animEffect transition="out" filter="fade">
                                      <p:cBhvr>
                                        <p:cTn id="370" dur="300"/>
                                        <p:tgtEl>
                                          <p:spTgt spid="7"/>
                                        </p:tgtEl>
                                      </p:cBhvr>
                                    </p:animEffect>
                                    <p:set>
                                      <p:cBhvr>
                                        <p:cTn id="371" dur="1" fill="hold">
                                          <p:stCondLst>
                                            <p:cond delay="299"/>
                                          </p:stCondLst>
                                        </p:cTn>
                                        <p:tgtEl>
                                          <p:spTgt spid="7"/>
                                        </p:tgtEl>
                                        <p:attrNameLst>
                                          <p:attrName>style.visibility</p:attrName>
                                        </p:attrNameLst>
                                      </p:cBhvr>
                                      <p:to>
                                        <p:strVal val="hidden"/>
                                      </p:to>
                                    </p:set>
                                  </p:childTnLst>
                                </p:cTn>
                              </p:par>
                              <p:par>
                                <p:cTn id="372" presetID="10" presetClass="exit" presetSubtype="0" fill="hold" nodeType="withEffect" grpId="1">
                                  <p:stCondLst>
                                    <p:cond delay="0"/>
                                  </p:stCondLst>
                                  <p:childTnLst>
                                    <p:animEffect transition="out" filter="fade">
                                      <p:cBhvr>
                                        <p:cTn id="373" dur="300"/>
                                        <p:tgtEl>
                                          <p:spTgt spid="8"/>
                                        </p:tgtEl>
                                      </p:cBhvr>
                                    </p:animEffect>
                                    <p:set>
                                      <p:cBhvr>
                                        <p:cTn id="374" dur="1" fill="hold">
                                          <p:stCondLst>
                                            <p:cond delay="299"/>
                                          </p:stCondLst>
                                        </p:cTn>
                                        <p:tgtEl>
                                          <p:spTgt spid="8"/>
                                        </p:tgtEl>
                                        <p:attrNameLst>
                                          <p:attrName>style.visibility</p:attrName>
                                        </p:attrNameLst>
                                      </p:cBhvr>
                                      <p:to>
                                        <p:strVal val="hidden"/>
                                      </p:to>
                                    </p:set>
                                  </p:childTnLst>
                                </p:cTn>
                              </p:par>
                              <p:par>
                                <p:cTn id="375" presetID="10" presetClass="entr" presetSubtype="0" fill="hold" nodeType="withEffect" grpId="0">
                                  <p:stCondLst>
                                    <p:cond delay="300"/>
                                  </p:stCondLst>
                                  <p:childTnLst>
                                    <p:set>
                                      <p:cBhvr>
                                        <p:cTn id="376" dur="1" fill="hold">
                                          <p:stCondLst>
                                            <p:cond delay="0"/>
                                          </p:stCondLst>
                                        </p:cTn>
                                        <p:tgtEl>
                                          <p:spTgt spid="9"/>
                                        </p:tgtEl>
                                        <p:attrNameLst>
                                          <p:attrName>style.visibility</p:attrName>
                                        </p:attrNameLst>
                                      </p:cBhvr>
                                      <p:to>
                                        <p:strVal val="visible"/>
                                      </p:to>
                                    </p:set>
                                    <p:animEffect transition="in" filter="fade">
                                      <p:cBhvr>
                                        <p:cTn id="377" dur="300"/>
                                        <p:tgtEl>
                                          <p:spTgt spid="9"/>
                                        </p:tgtEl>
                                      </p:cBhvr>
                                    </p:animEffect>
                                  </p:childTnLst>
                                </p:cTn>
                              </p:par>
                              <p:par>
                                <p:cTn id="378" presetID="10" presetClass="entr" presetSubtype="0" fill="hold" nodeType="withEffect" grpId="0">
                                  <p:stCondLst>
                                    <p:cond delay="300"/>
                                  </p:stCondLst>
                                  <p:childTnLst>
                                    <p:set>
                                      <p:cBhvr>
                                        <p:cTn id="379" dur="1" fill="hold">
                                          <p:stCondLst>
                                            <p:cond delay="0"/>
                                          </p:stCondLst>
                                        </p:cTn>
                                        <p:tgtEl>
                                          <p:spTgt spid="10"/>
                                        </p:tgtEl>
                                        <p:attrNameLst>
                                          <p:attrName>style.visibility</p:attrName>
                                        </p:attrNameLst>
                                      </p:cBhvr>
                                      <p:to>
                                        <p:strVal val="visible"/>
                                      </p:to>
                                    </p:set>
                                    <p:animEffect transition="in" filter="fade">
                                      <p:cBhvr>
                                        <p:cTn id="380" dur="300"/>
                                        <p:tgtEl>
                                          <p:spTgt spid="10"/>
                                        </p:tgtEl>
                                      </p:cBhvr>
                                    </p:animEffect>
                                  </p:childTnLst>
                                </p:cTn>
                              </p:par>
                              <p:par>
                                <p:cTn id="381" presetID="10" presetClass="entr" presetSubtype="0" fill="hold" nodeType="withEffect" grpId="0">
                                  <p:stCondLst>
                                    <p:cond delay="300"/>
                                  </p:stCondLst>
                                  <p:childTnLst>
                                    <p:set>
                                      <p:cBhvr>
                                        <p:cTn id="382" dur="1" fill="hold">
                                          <p:stCondLst>
                                            <p:cond delay="0"/>
                                          </p:stCondLst>
                                        </p:cTn>
                                        <p:tgtEl>
                                          <p:spTgt spid="11"/>
                                        </p:tgtEl>
                                        <p:attrNameLst>
                                          <p:attrName>style.visibility</p:attrName>
                                        </p:attrNameLst>
                                      </p:cBhvr>
                                      <p:to>
                                        <p:strVal val="visible"/>
                                      </p:to>
                                    </p:set>
                                    <p:animEffect transition="in" filter="fade">
                                      <p:cBhvr>
                                        <p:cTn id="383" dur="300"/>
                                        <p:tgtEl>
                                          <p:spTgt spid="11"/>
                                        </p:tgtEl>
                                      </p:cBhvr>
                                    </p:animEffect>
                                  </p:childTnLst>
                                </p:cTn>
                              </p:par>
                              <p:par>
                                <p:cTn id="384" presetID="10" presetClass="entr" presetSubtype="0" fill="hold" nodeType="withEffect" grpId="0">
                                  <p:stCondLst>
                                    <p:cond delay="300"/>
                                  </p:stCondLst>
                                  <p:childTnLst>
                                    <p:set>
                                      <p:cBhvr>
                                        <p:cTn id="385" dur="1" fill="hold">
                                          <p:stCondLst>
                                            <p:cond delay="0"/>
                                          </p:stCondLst>
                                        </p:cTn>
                                        <p:tgtEl>
                                          <p:spTgt spid="12"/>
                                        </p:tgtEl>
                                        <p:attrNameLst>
                                          <p:attrName>style.visibility</p:attrName>
                                        </p:attrNameLst>
                                      </p:cBhvr>
                                      <p:to>
                                        <p:strVal val="visible"/>
                                      </p:to>
                                    </p:set>
                                    <p:animEffect transition="in" filter="fade">
                                      <p:cBhvr>
                                        <p:cTn id="386" dur="300"/>
                                        <p:tgtEl>
                                          <p:spTgt spid="12"/>
                                        </p:tgtEl>
                                      </p:cBhvr>
                                    </p:animEffect>
                                  </p:childTnLst>
                                </p:cTn>
                              </p:par>
                              <p:par>
                                <p:cTn id="387" presetID="42" presetClass="entr" presetSubtype="0" fill="hold" nodeType="withEffect" grpId="0">
                                  <p:stCondLst>
                                    <p:cond delay="0"/>
                                  </p:stCondLst>
                                  <p:childTnLst>
                                    <p:set>
                                      <p:cBhvr>
                                        <p:cTn id="388" dur="1" fill="hold">
                                          <p:stCondLst>
                                            <p:cond delay="0"/>
                                          </p:stCondLst>
                                        </p:cTn>
                                        <p:tgtEl>
                                          <p:spTgt spid="66"/>
                                        </p:tgtEl>
                                        <p:attrNameLst>
                                          <p:attrName>style.visibility</p:attrName>
                                        </p:attrNameLst>
                                      </p:cBhvr>
                                      <p:to>
                                        <p:strVal val="visible"/>
                                      </p:to>
                                    </p:set>
                                    <p:animEffect transition="in" filter="fade">
                                      <p:cBhvr>
                                        <p:cTn id="389" dur="500"/>
                                        <p:tgtEl>
                                          <p:spTgt spid="66"/>
                                        </p:tgtEl>
                                      </p:cBhvr>
                                    </p:animEffect>
                                    <p:anim calcmode="lin" valueType="num">
                                      <p:cBhvr>
                                        <p:cTn id="390" dur="500" fill="hold"/>
                                        <p:tgtEl>
                                          <p:spTgt spid="66"/>
                                        </p:tgtEl>
                                        <p:attrNameLst>
                                          <p:attrName>ppt_x</p:attrName>
                                        </p:attrNameLst>
                                      </p:cBhvr>
                                      <p:tavLst>
                                        <p:tav tm="0">
                                          <p:val>
                                            <p:strVal val="#ppt_x"/>
                                          </p:val>
                                        </p:tav>
                                        <p:tav tm="100000">
                                          <p:val>
                                            <p:strVal val="#ppt_x"/>
                                          </p:val>
                                        </p:tav>
                                      </p:tavLst>
                                    </p:anim>
                                    <p:anim calcmode="lin" valueType="num">
                                      <p:cBhvr>
                                        <p:cTn id="391" dur="500" fill="hold" decel="100000"/>
                                        <p:tgtEl>
                                          <p:spTgt spid="66"/>
                                        </p:tgtEl>
                                        <p:attrNameLst>
                                          <p:attrName>ppt_y</p:attrName>
                                        </p:attrNameLst>
                                      </p:cBhvr>
                                      <p:tavLst>
                                        <p:tav tm="0">
                                          <p:val>
                                            <p:strVal val="#ppt_y+0.05"/>
                                          </p:val>
                                        </p:tav>
                                        <p:tav tm="100000">
                                          <p:val>
                                            <p:strVal val="#ppt_y"/>
                                          </p:val>
                                        </p:tav>
                                      </p:tavLst>
                                    </p:anim>
                                  </p:childTnLst>
                                </p:cTn>
                              </p:par>
                              <p:par>
                                <p:cTn id="392" presetID="42" presetClass="entr" presetSubtype="0" fill="hold" nodeType="withEffect" grpId="0">
                                  <p:stCondLst>
                                    <p:cond delay="0"/>
                                  </p:stCondLst>
                                  <p:childTnLst>
                                    <p:set>
                                      <p:cBhvr>
                                        <p:cTn id="393" dur="1" fill="hold">
                                          <p:stCondLst>
                                            <p:cond delay="0"/>
                                          </p:stCondLst>
                                        </p:cTn>
                                        <p:tgtEl>
                                          <p:spTgt spid="67"/>
                                        </p:tgtEl>
                                        <p:attrNameLst>
                                          <p:attrName>style.visibility</p:attrName>
                                        </p:attrNameLst>
                                      </p:cBhvr>
                                      <p:to>
                                        <p:strVal val="visible"/>
                                      </p:to>
                                    </p:set>
                                    <p:animEffect transition="in" filter="fade">
                                      <p:cBhvr>
                                        <p:cTn id="394" dur="500"/>
                                        <p:tgtEl>
                                          <p:spTgt spid="67"/>
                                        </p:tgtEl>
                                      </p:cBhvr>
                                    </p:animEffect>
                                    <p:anim calcmode="lin" valueType="num">
                                      <p:cBhvr>
                                        <p:cTn id="395" dur="500" fill="hold"/>
                                        <p:tgtEl>
                                          <p:spTgt spid="67"/>
                                        </p:tgtEl>
                                        <p:attrNameLst>
                                          <p:attrName>ppt_x</p:attrName>
                                        </p:attrNameLst>
                                      </p:cBhvr>
                                      <p:tavLst>
                                        <p:tav tm="0">
                                          <p:val>
                                            <p:strVal val="#ppt_x"/>
                                          </p:val>
                                        </p:tav>
                                        <p:tav tm="100000">
                                          <p:val>
                                            <p:strVal val="#ppt_x"/>
                                          </p:val>
                                        </p:tav>
                                      </p:tavLst>
                                    </p:anim>
                                    <p:anim calcmode="lin" valueType="num">
                                      <p:cBhvr>
                                        <p:cTn id="396" dur="500" fill="hold" decel="100000"/>
                                        <p:tgtEl>
                                          <p:spTgt spid="67"/>
                                        </p:tgtEl>
                                        <p:attrNameLst>
                                          <p:attrName>ppt_y</p:attrName>
                                        </p:attrNameLst>
                                      </p:cBhvr>
                                      <p:tavLst>
                                        <p:tav tm="0">
                                          <p:val>
                                            <p:strVal val="#ppt_y+0.05"/>
                                          </p:val>
                                        </p:tav>
                                        <p:tav tm="100000">
                                          <p:val>
                                            <p:strVal val="#ppt_y"/>
                                          </p:val>
                                        </p:tav>
                                      </p:tavLst>
                                    </p:anim>
                                  </p:childTnLst>
                                </p:cTn>
                              </p:par>
                              <p:par>
                                <p:cTn id="397" presetID="42" presetClass="entr" presetSubtype="0" fill="hold" nodeType="withEffect" grpId="0">
                                  <p:stCondLst>
                                    <p:cond delay="0"/>
                                  </p:stCondLst>
                                  <p:childTnLst>
                                    <p:set>
                                      <p:cBhvr>
                                        <p:cTn id="398" dur="1" fill="hold">
                                          <p:stCondLst>
                                            <p:cond delay="0"/>
                                          </p:stCondLst>
                                        </p:cTn>
                                        <p:tgtEl>
                                          <p:spTgt spid="68"/>
                                        </p:tgtEl>
                                        <p:attrNameLst>
                                          <p:attrName>style.visibility</p:attrName>
                                        </p:attrNameLst>
                                      </p:cBhvr>
                                      <p:to>
                                        <p:strVal val="visible"/>
                                      </p:to>
                                    </p:set>
                                    <p:animEffect transition="in" filter="fade">
                                      <p:cBhvr>
                                        <p:cTn id="399" dur="500"/>
                                        <p:tgtEl>
                                          <p:spTgt spid="68"/>
                                        </p:tgtEl>
                                      </p:cBhvr>
                                    </p:animEffect>
                                    <p:anim calcmode="lin" valueType="num">
                                      <p:cBhvr>
                                        <p:cTn id="400" dur="500" fill="hold"/>
                                        <p:tgtEl>
                                          <p:spTgt spid="68"/>
                                        </p:tgtEl>
                                        <p:attrNameLst>
                                          <p:attrName>ppt_x</p:attrName>
                                        </p:attrNameLst>
                                      </p:cBhvr>
                                      <p:tavLst>
                                        <p:tav tm="0">
                                          <p:val>
                                            <p:strVal val="#ppt_x"/>
                                          </p:val>
                                        </p:tav>
                                        <p:tav tm="100000">
                                          <p:val>
                                            <p:strVal val="#ppt_x"/>
                                          </p:val>
                                        </p:tav>
                                      </p:tavLst>
                                    </p:anim>
                                    <p:anim calcmode="lin" valueType="num">
                                      <p:cBhvr>
                                        <p:cTn id="401" dur="500" fill="hold" decel="100000"/>
                                        <p:tgtEl>
                                          <p:spTgt spid="68"/>
                                        </p:tgtEl>
                                        <p:attrNameLst>
                                          <p:attrName>ppt_y</p:attrName>
                                        </p:attrNameLst>
                                      </p:cBhvr>
                                      <p:tavLst>
                                        <p:tav tm="0">
                                          <p:val>
                                            <p:strVal val="#ppt_y+0.05"/>
                                          </p:val>
                                        </p:tav>
                                        <p:tav tm="100000">
                                          <p:val>
                                            <p:strVal val="#ppt_y"/>
                                          </p:val>
                                        </p:tav>
                                      </p:tavLst>
                                    </p:anim>
                                  </p:childTnLst>
                                </p:cTn>
                              </p:par>
                              <p:par>
                                <p:cTn id="402" presetID="22" presetClass="entr" presetSubtype="8" fill="hold" nodeType="withEffect" grpId="0">
                                  <p:stCondLst>
                                    <p:cond delay="500"/>
                                  </p:stCondLst>
                                  <p:childTnLst>
                                    <p:set>
                                      <p:cBhvr>
                                        <p:cTn id="403" dur="1" fill="hold">
                                          <p:stCondLst>
                                            <p:cond delay="0"/>
                                          </p:stCondLst>
                                        </p:cTn>
                                        <p:tgtEl>
                                          <p:spTgt spid="69"/>
                                        </p:tgtEl>
                                        <p:attrNameLst>
                                          <p:attrName>style.visibility</p:attrName>
                                        </p:attrNameLst>
                                      </p:cBhvr>
                                      <p:to>
                                        <p:strVal val="visible"/>
                                      </p:to>
                                    </p:set>
                                    <p:animEffect transition="in" filter="wipe(left)">
                                      <p:cBhvr>
                                        <p:cTn id="404" dur="600"/>
                                        <p:tgtEl>
                                          <p:spTgt spid="69"/>
                                        </p:tgtEl>
                                      </p:cBhvr>
                                    </p:animEffect>
                                  </p:childTnLst>
                                </p:cTn>
                              </p:par>
                              <p:par>
                                <p:cTn id="405" presetID="10" presetClass="entr" presetSubtype="0" fill="hold" nodeType="withEffect" grpId="0">
                                  <p:stCondLst>
                                    <p:cond delay="900"/>
                                  </p:stCondLst>
                                  <p:childTnLst>
                                    <p:set>
                                      <p:cBhvr>
                                        <p:cTn id="406" dur="1" fill="hold">
                                          <p:stCondLst>
                                            <p:cond delay="0"/>
                                          </p:stCondLst>
                                        </p:cTn>
                                        <p:tgtEl>
                                          <p:spTgt spid="70"/>
                                        </p:tgtEl>
                                        <p:attrNameLst>
                                          <p:attrName>style.visibility</p:attrName>
                                        </p:attrNameLst>
                                      </p:cBhvr>
                                      <p:to>
                                        <p:strVal val="visible"/>
                                      </p:to>
                                    </p:set>
                                    <p:animEffect transition="in" filter="fade">
                                      <p:cBhvr>
                                        <p:cTn id="407" dur="400"/>
                                        <p:tgtEl>
                                          <p:spTgt spid="70"/>
                                        </p:tgtEl>
                                      </p:cBhvr>
                                    </p:animEffect>
                                  </p:childTnLst>
                                </p:cTn>
                              </p:par>
                              <p:par>
                                <p:cTn id="408" presetID="42" presetClass="entr" presetSubtype="0" fill="hold" nodeType="withEffect" grpId="0">
                                  <p:stCondLst>
                                    <p:cond delay="1500"/>
                                  </p:stCondLst>
                                  <p:childTnLst>
                                    <p:set>
                                      <p:cBhvr>
                                        <p:cTn id="409" dur="1" fill="hold">
                                          <p:stCondLst>
                                            <p:cond delay="0"/>
                                          </p:stCondLst>
                                        </p:cTn>
                                        <p:tgtEl>
                                          <p:spTgt spid="92"/>
                                        </p:tgtEl>
                                        <p:attrNameLst>
                                          <p:attrName>style.visibility</p:attrName>
                                        </p:attrNameLst>
                                      </p:cBhvr>
                                      <p:to>
                                        <p:strVal val="visible"/>
                                      </p:to>
                                    </p:set>
                                    <p:animEffect transition="in" filter="fade">
                                      <p:cBhvr>
                                        <p:cTn id="410" dur="600"/>
                                        <p:tgtEl>
                                          <p:spTgt spid="92"/>
                                        </p:tgtEl>
                                      </p:cBhvr>
                                    </p:animEffect>
                                    <p:anim calcmode="lin" valueType="num">
                                      <p:cBhvr>
                                        <p:cTn id="411" dur="600" fill="hold"/>
                                        <p:tgtEl>
                                          <p:spTgt spid="92"/>
                                        </p:tgtEl>
                                        <p:attrNameLst>
                                          <p:attrName>ppt_x</p:attrName>
                                        </p:attrNameLst>
                                      </p:cBhvr>
                                      <p:tavLst>
                                        <p:tav tm="0">
                                          <p:val>
                                            <p:strVal val="#ppt_x"/>
                                          </p:val>
                                        </p:tav>
                                        <p:tav tm="100000">
                                          <p:val>
                                            <p:strVal val="#ppt_x"/>
                                          </p:val>
                                        </p:tav>
                                      </p:tavLst>
                                    </p:anim>
                                    <p:anim calcmode="lin" valueType="num">
                                      <p:cBhvr>
                                        <p:cTn id="412" dur="600" fill="hold" decel="100000"/>
                                        <p:tgtEl>
                                          <p:spTgt spid="92"/>
                                        </p:tgtEl>
                                        <p:attrNameLst>
                                          <p:attrName>ppt_y</p:attrName>
                                        </p:attrNameLst>
                                      </p:cBhvr>
                                      <p:tavLst>
                                        <p:tav tm="0">
                                          <p:val>
                                            <p:strVal val="#ppt_y+0.05"/>
                                          </p:val>
                                        </p:tav>
                                        <p:tav tm="100000">
                                          <p:val>
                                            <p:strVal val="#ppt_y"/>
                                          </p:val>
                                        </p:tav>
                                      </p:tavLst>
                                    </p:anim>
                                  </p:childTnLst>
                                </p:cTn>
                              </p:par>
                              <p:par>
                                <p:cTn id="413" presetID="10" presetClass="entr" presetSubtype="0" fill="hold" nodeType="withEffect" grpId="0">
                                  <p:stCondLst>
                                    <p:cond delay="4400"/>
                                  </p:stCondLst>
                                  <p:childTnLst>
                                    <p:set>
                                      <p:cBhvr>
                                        <p:cTn id="414" dur="1" fill="hold">
                                          <p:stCondLst>
                                            <p:cond delay="0"/>
                                          </p:stCondLst>
                                        </p:cTn>
                                        <p:tgtEl>
                                          <p:spTgt spid="93"/>
                                        </p:tgtEl>
                                        <p:attrNameLst>
                                          <p:attrName>style.visibility</p:attrName>
                                        </p:attrNameLst>
                                      </p:cBhvr>
                                      <p:to>
                                        <p:strVal val="visible"/>
                                      </p:to>
                                    </p:set>
                                    <p:animEffect transition="in" filter="fade">
                                      <p:cBhvr>
                                        <p:cTn id="41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P spid="5" grpId="1" animBg="1"/>
      <p:bldP spid="8" grpId="0" animBg="1"/>
      <p:bldP spid="8" grpId="1" animBg="1"/>
      <p:bldP spid="12" grpId="0" animBg="1"/>
      <p:bldP spid="13" grpId="0" animBg="1"/>
      <p:bldP spid="14" grpId="0" animBg="1"/>
      <p:bldP spid="20" grpId="0" animBg="1"/>
      <p:bldP spid="21" grpId="0" animBg="1"/>
      <p:bldP spid="23" grpId="0" animBg="1"/>
      <p:bldP spid="25" grpId="0" animBg="1"/>
      <p:bldP spid="28" grpId="0" animBg="1"/>
      <p:bldP spid="33" grpId="0" animBg="1"/>
      <p:bldP spid="38" grpId="0" animBg="1"/>
      <p:bldP spid="43" grpId="0" animBg="1"/>
      <p:bldP spid="48" grpId="0" animBg="1"/>
      <p:bldP spid="53" grpId="0" animBg="1"/>
      <p:bldP spid="58" grpId="0" animBg="1"/>
      <p:bldP spid="63" grpId="0" animBg="1"/>
      <p:bldP spid="68" grpId="0" animBg="1"/>
      <p:bldP spid="70" grpId="0" animBg="1"/>
      <p:bldP spid="76" grpId="0" animBg="1"/>
      <p:bldP spid="77" grpId="0" animBg="1"/>
      <p:bldP spid="78" grpId="0" animBg="1"/>
      <p:bldP spid="80" grpId="0" animBg="1"/>
      <p:bldP spid="81" grpId="0" animBg="1"/>
      <p:bldP spid="83" grpId="0" animBg="1"/>
      <p:bldP spid="84" grpId="0" animBg="1"/>
      <p:bldP spid="86" grpId="0" animBg="1"/>
      <p:bldP spid="87" grpId="0" animBg="1"/>
      <p:bldP spid="89" grpId="0" animBg="1"/>
      <p:bldP spid="90" grpId="0" animBg="1"/>
      <p:bldP spid="91" grpId="0" animBg="1"/>
      <p:bldP spid="92" grpId="0" animBg="1"/>
      <p:bldP spid="93" grpId="0" animBg="1"/>
      <p:bldP spid="119" grpId="0" animBg="1"/>
    </p:bld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36" name="kicker"/>
          <p:cNvSpPr txBox="1"/>
          <p:nvPr/>
        </p:nvSpPr>
        <p:spPr>
          <a:xfrm>
            <a:off x="609600" y="889000"/>
            <a:ext cx="5334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AI assisted operations</a:t>
            </a:r>
            <a:endParaRPr lang="en-US" sz="1200" dirty="0"/>
          </a:p>
        </p:txBody>
      </p:sp>
      <p:sp>
        <p:nvSpPr>
          <p:cNvPr id="37" name="word"/>
          <p:cNvSpPr txBox="1"/>
          <p:nvPr/>
        </p:nvSpPr>
        <p:spPr>
          <a:xfrm>
            <a:off x="609600" y="1143000"/>
            <a:ext cx="5334000" cy="863600"/>
          </a:xfrm>
          <a:prstGeom prst="rect">
            <a:avLst/>
          </a:prstGeom>
          <a:noFill/>
        </p:spPr>
        <p:txBody>
          <a:bodyPr wrap="none" lIns="0" tIns="0" rIns="0" bIns="0" rtlCol="0" anchor="t">
            <a:noAutofit/>
          </a:bodyPr>
          <a:lstStyle/>
          <a:p>
            <a:pPr algn="l">
              <a:lnSpc>
                <a:spcPts val="5600"/>
              </a:lnSpc>
              <a:spcBef>
                <a:spcPts val="0"/>
              </a:spcBef>
              <a:spcAft>
                <a:spcPts val="0"/>
              </a:spcAft>
              <a:buNone/>
            </a:pPr>
            <a:r>
              <a:rPr lang="en-US" sz="5600" b="0" i="0" dirty="0">
                <a:solidFill>
                  <a:srgbClr val="F2B134"/>
                </a:solidFill>
                <a:latin typeface="Segoe UI Semibold"/>
                <a:cs typeface="Segoe UI Semibold"/>
              </a:rPr>
              <a:t>Prescriptive</a:t>
            </a:r>
            <a:endParaRPr lang="en-US" sz="5600" dirty="0"/>
          </a:p>
        </p:txBody>
      </p:sp>
      <p:sp>
        <p:nvSpPr>
          <p:cNvPr id="38" name="def1"/>
          <p:cNvSpPr txBox="1"/>
          <p:nvPr/>
        </p:nvSpPr>
        <p:spPr>
          <a:xfrm>
            <a:off x="609600" y="2095500"/>
            <a:ext cx="5334000" cy="330200"/>
          </a:xfrm>
          <a:prstGeom prst="rect">
            <a:avLst/>
          </a:prstGeom>
          <a:noFill/>
        </p:spPr>
        <p:txBody>
          <a:bodyPr wrap="none" lIns="0" tIns="0" rIns="0" bIns="0" rtlCol="0" anchor="t">
            <a:noAutofit/>
          </a:bodyPr>
          <a:lstStyle/>
          <a:p>
            <a:pPr algn="l">
              <a:lnSpc>
                <a:spcPts val="2400"/>
              </a:lnSpc>
              <a:spcBef>
                <a:spcPts val="0"/>
              </a:spcBef>
              <a:spcAft>
                <a:spcPts val="0"/>
              </a:spcAft>
              <a:buNone/>
            </a:pPr>
            <a:r>
              <a:rPr lang="en-US" sz="2000" b="0" i="0" dirty="0">
                <a:solidFill>
                  <a:srgbClr val="EDEFF2"/>
                </a:solidFill>
                <a:latin typeface="Segoe UI"/>
                <a:cs typeface="Segoe UI"/>
              </a:rPr>
              <a:t>Recommends actions and scenarios.</a:t>
            </a:r>
            <a:endParaRPr lang="en-US" sz="2000" dirty="0"/>
          </a:p>
        </p:txBody>
      </p:sp>
      <p:sp>
        <p:nvSpPr>
          <p:cNvPr id="39" name="def2"/>
          <p:cNvSpPr txBox="1"/>
          <p:nvPr/>
        </p:nvSpPr>
        <p:spPr>
          <a:xfrm>
            <a:off x="609600" y="2476500"/>
            <a:ext cx="5334000" cy="330200"/>
          </a:xfrm>
          <a:prstGeom prst="rect">
            <a:avLst/>
          </a:prstGeom>
          <a:noFill/>
        </p:spPr>
        <p:txBody>
          <a:bodyPr wrap="none" lIns="0" tIns="0" rIns="0" bIns="0" rtlCol="0" anchor="t">
            <a:noAutofit/>
          </a:bodyPr>
          <a:lstStyle/>
          <a:p>
            <a:pPr algn="l">
              <a:lnSpc>
                <a:spcPts val="2400"/>
              </a:lnSpc>
              <a:spcBef>
                <a:spcPts val="0"/>
              </a:spcBef>
              <a:spcAft>
                <a:spcPts val="0"/>
              </a:spcAft>
              <a:buNone/>
            </a:pPr>
            <a:r>
              <a:rPr lang="en-US" sz="2000" b="0" i="0" dirty="0">
                <a:solidFill>
                  <a:srgbClr val="FFFFFF"/>
                </a:solidFill>
                <a:latin typeface="Segoe UI Semibold"/>
                <a:cs typeface="Segoe UI Semibold"/>
              </a:rPr>
              <a:t>Does not execute.</a:t>
            </a:r>
            <a:endParaRPr lang="en-US" sz="2000" dirty="0"/>
          </a:p>
        </p:txBody>
      </p:sp>
      <p:sp>
        <p:nvSpPr>
          <p:cNvPr id="40" name="mini_cap"/>
          <p:cNvSpPr txBox="1"/>
          <p:nvPr/>
        </p:nvSpPr>
        <p:spPr>
          <a:xfrm>
            <a:off x="609600" y="3429000"/>
            <a:ext cx="4953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Tonight’s plan · thin cloud, &lt; 1.2″</a:t>
            </a:r>
            <a:endParaRPr lang="en-US" sz="1200" dirty="0"/>
          </a:p>
        </p:txBody>
      </p:sp>
      <p:sp>
        <p:nvSpPr>
          <p:cNvPr id="41" name="mini_plan_bar00"/>
          <p:cNvSpPr/>
          <p:nvPr/>
        </p:nvSpPr>
        <p:spPr>
          <a:xfrm>
            <a:off x="762000" y="3708400"/>
            <a:ext cx="4800600" cy="88900"/>
          </a:xfrm>
          <a:prstGeom prst="roundRect">
            <a:avLst>
              <a:gd name="adj" fmla="val 28571"/>
            </a:avLst>
          </a:prstGeom>
          <a:solidFill>
            <a:srgbClr val="2C6E8C"/>
          </a:solidFill>
          <a:ln>
            <a:noFill/>
          </a:ln>
          <a:effectLst/>
        </p:spPr>
        <p:txBody>
          <a:bodyPr rtlCol="0" anchor="ctr"/>
          <a:lstStyle/>
          <a:p>
            <a:pPr algn="ctr"/>
            <a:endParaRPr/>
          </a:p>
        </p:txBody>
      </p:sp>
      <p:sp>
        <p:nvSpPr>
          <p:cNvPr id="42" name="mini_plan_bar10"/>
          <p:cNvSpPr/>
          <p:nvPr/>
        </p:nvSpPr>
        <p:spPr>
          <a:xfrm>
            <a:off x="762000" y="3873500"/>
            <a:ext cx="3107690" cy="88900"/>
          </a:xfrm>
          <a:prstGeom prst="roundRect">
            <a:avLst>
              <a:gd name="adj" fmla="val 28571"/>
            </a:avLst>
          </a:prstGeom>
          <a:solidFill>
            <a:srgbClr val="2C6E8C"/>
          </a:solidFill>
          <a:ln>
            <a:noFill/>
          </a:ln>
          <a:effectLst/>
        </p:spPr>
        <p:txBody>
          <a:bodyPr rtlCol="0" anchor="ctr"/>
          <a:lstStyle/>
          <a:p>
            <a:pPr algn="ctr"/>
            <a:endParaRPr/>
          </a:p>
        </p:txBody>
      </p:sp>
      <p:sp>
        <p:nvSpPr>
          <p:cNvPr id="43" name="mini_plan_bar11"/>
          <p:cNvSpPr/>
          <p:nvPr/>
        </p:nvSpPr>
        <p:spPr>
          <a:xfrm>
            <a:off x="3895090" y="3873500"/>
            <a:ext cx="1667510" cy="88900"/>
          </a:xfrm>
          <a:prstGeom prst="roundRect">
            <a:avLst>
              <a:gd name="adj" fmla="val 28571"/>
            </a:avLst>
          </a:prstGeom>
          <a:solidFill>
            <a:srgbClr val="454F5E"/>
          </a:solidFill>
          <a:ln>
            <a:noFill/>
          </a:ln>
          <a:effectLst/>
        </p:spPr>
        <p:txBody>
          <a:bodyPr rtlCol="0" anchor="ctr"/>
          <a:lstStyle/>
          <a:p>
            <a:pPr algn="ctr"/>
            <a:endParaRPr/>
          </a:p>
        </p:txBody>
      </p:sp>
      <p:sp>
        <p:nvSpPr>
          <p:cNvPr id="44" name="mini_plan_bar20"/>
          <p:cNvSpPr/>
          <p:nvPr/>
        </p:nvSpPr>
        <p:spPr>
          <a:xfrm>
            <a:off x="762000" y="4038600"/>
            <a:ext cx="4800600" cy="88900"/>
          </a:xfrm>
          <a:prstGeom prst="roundRect">
            <a:avLst>
              <a:gd name="adj" fmla="val 28571"/>
            </a:avLst>
          </a:prstGeom>
          <a:solidFill>
            <a:srgbClr val="2C6E8C"/>
          </a:solidFill>
          <a:ln>
            <a:noFill/>
          </a:ln>
          <a:effectLst/>
        </p:spPr>
        <p:txBody>
          <a:bodyPr rtlCol="0" anchor="ctr"/>
          <a:lstStyle/>
          <a:p>
            <a:pPr algn="ctr"/>
            <a:endParaRPr/>
          </a:p>
        </p:txBody>
      </p:sp>
      <p:sp>
        <p:nvSpPr>
          <p:cNvPr id="45" name="mini_plan_bar30"/>
          <p:cNvSpPr/>
          <p:nvPr/>
        </p:nvSpPr>
        <p:spPr>
          <a:xfrm>
            <a:off x="762000" y="4203700"/>
            <a:ext cx="2627630" cy="88900"/>
          </a:xfrm>
          <a:prstGeom prst="roundRect">
            <a:avLst>
              <a:gd name="adj" fmla="val 28571"/>
            </a:avLst>
          </a:prstGeom>
          <a:solidFill>
            <a:srgbClr val="2C6E8C"/>
          </a:solidFill>
          <a:ln>
            <a:noFill/>
          </a:ln>
          <a:effectLst/>
        </p:spPr>
        <p:txBody>
          <a:bodyPr rtlCol="0" anchor="ctr"/>
          <a:lstStyle/>
          <a:p>
            <a:pPr algn="ctr"/>
            <a:endParaRPr/>
          </a:p>
        </p:txBody>
      </p:sp>
      <p:sp>
        <p:nvSpPr>
          <p:cNvPr id="46" name="mini_plan_bar31"/>
          <p:cNvSpPr/>
          <p:nvPr/>
        </p:nvSpPr>
        <p:spPr>
          <a:xfrm>
            <a:off x="3415030" y="4203700"/>
            <a:ext cx="2147570" cy="88900"/>
          </a:xfrm>
          <a:prstGeom prst="roundRect">
            <a:avLst>
              <a:gd name="adj" fmla="val 28571"/>
            </a:avLst>
          </a:prstGeom>
          <a:solidFill>
            <a:srgbClr val="454F5E"/>
          </a:solidFill>
          <a:ln>
            <a:noFill/>
          </a:ln>
          <a:effectLst/>
        </p:spPr>
        <p:txBody>
          <a:bodyPr rtlCol="0" anchor="ctr"/>
          <a:lstStyle/>
          <a:p>
            <a:pPr algn="ctr"/>
            <a:endParaRPr/>
          </a:p>
        </p:txBody>
      </p:sp>
      <p:sp>
        <p:nvSpPr>
          <p:cNvPr id="47" name="mini_plan_bar40"/>
          <p:cNvSpPr/>
          <p:nvPr/>
        </p:nvSpPr>
        <p:spPr>
          <a:xfrm>
            <a:off x="762000" y="4368800"/>
            <a:ext cx="1427480" cy="88900"/>
          </a:xfrm>
          <a:prstGeom prst="roundRect">
            <a:avLst>
              <a:gd name="adj" fmla="val 28571"/>
            </a:avLst>
          </a:prstGeom>
          <a:solidFill>
            <a:srgbClr val="2C6E8C"/>
          </a:solidFill>
          <a:ln>
            <a:noFill/>
          </a:ln>
          <a:effectLst/>
        </p:spPr>
        <p:txBody>
          <a:bodyPr rtlCol="0" anchor="ctr"/>
          <a:lstStyle/>
          <a:p>
            <a:pPr algn="ctr"/>
            <a:endParaRPr/>
          </a:p>
        </p:txBody>
      </p:sp>
      <p:sp>
        <p:nvSpPr>
          <p:cNvPr id="48" name="mini_plan_bar41"/>
          <p:cNvSpPr/>
          <p:nvPr/>
        </p:nvSpPr>
        <p:spPr>
          <a:xfrm>
            <a:off x="2214880" y="4368800"/>
            <a:ext cx="3347720" cy="88900"/>
          </a:xfrm>
          <a:prstGeom prst="roundRect">
            <a:avLst>
              <a:gd name="adj" fmla="val 28571"/>
            </a:avLst>
          </a:prstGeom>
          <a:solidFill>
            <a:srgbClr val="454F5E"/>
          </a:solidFill>
          <a:ln>
            <a:noFill/>
          </a:ln>
          <a:effectLst/>
        </p:spPr>
        <p:txBody>
          <a:bodyPr rtlCol="0" anchor="ctr"/>
          <a:lstStyle/>
          <a:p>
            <a:pPr algn="ctr"/>
            <a:endParaRPr/>
          </a:p>
        </p:txBody>
      </p:sp>
      <p:sp>
        <p:nvSpPr>
          <p:cNvPr id="49" name="mini_plan_bar50"/>
          <p:cNvSpPr/>
          <p:nvPr/>
        </p:nvSpPr>
        <p:spPr>
          <a:xfrm>
            <a:off x="762000" y="4533900"/>
            <a:ext cx="467360" cy="88900"/>
          </a:xfrm>
          <a:prstGeom prst="roundRect">
            <a:avLst>
              <a:gd name="adj" fmla="val 28571"/>
            </a:avLst>
          </a:prstGeom>
          <a:solidFill>
            <a:srgbClr val="2C6E8C"/>
          </a:solidFill>
          <a:ln>
            <a:noFill/>
          </a:ln>
          <a:effectLst/>
        </p:spPr>
        <p:txBody>
          <a:bodyPr rtlCol="0" anchor="ctr"/>
          <a:lstStyle/>
          <a:p>
            <a:pPr algn="ctr"/>
            <a:endParaRPr/>
          </a:p>
        </p:txBody>
      </p:sp>
      <p:sp>
        <p:nvSpPr>
          <p:cNvPr id="50" name="mini_plan_bar51"/>
          <p:cNvSpPr/>
          <p:nvPr/>
        </p:nvSpPr>
        <p:spPr>
          <a:xfrm>
            <a:off x="1254760" y="4533900"/>
            <a:ext cx="4307840" cy="88900"/>
          </a:xfrm>
          <a:prstGeom prst="roundRect">
            <a:avLst>
              <a:gd name="adj" fmla="val 28571"/>
            </a:avLst>
          </a:prstGeom>
          <a:solidFill>
            <a:srgbClr val="454F5E"/>
          </a:solidFill>
          <a:ln>
            <a:noFill/>
          </a:ln>
          <a:effectLst/>
        </p:spPr>
        <p:txBody>
          <a:bodyPr rtlCol="0" anchor="ctr"/>
          <a:lstStyle/>
          <a:p>
            <a:pPr algn="ctr"/>
            <a:endParaRPr/>
          </a:p>
        </p:txBody>
      </p:sp>
      <p:sp>
        <p:nvSpPr>
          <p:cNvPr id="51" name="mini_hl"/>
          <p:cNvSpPr/>
          <p:nvPr/>
        </p:nvSpPr>
        <p:spPr>
          <a:xfrm>
            <a:off x="571500" y="4178300"/>
            <a:ext cx="5029200" cy="139700"/>
          </a:xfrm>
          <a:prstGeom prst="roundRect">
            <a:avLst>
              <a:gd name="adj" fmla="val 36364"/>
            </a:avLst>
          </a:prstGeom>
          <a:noFill/>
          <a:ln w="12700" cap="rnd">
            <a:solidFill>
              <a:srgbClr val="F2B134"/>
            </a:solidFill>
            <a:custDash>
              <a:ds d="300000" sp="200000"/>
            </a:custDash>
            <a:round/>
          </a:ln>
          <a:effectLst>
            <a:glow rad="31750">
              <a:srgbClr val="F2B134">
                <a:alpha val="35000"/>
              </a:srgbClr>
            </a:glow>
          </a:effectLst>
        </p:spPr>
        <p:txBody>
          <a:bodyPr rtlCol="0" anchor="ctr"/>
          <a:lstStyle/>
          <a:p>
            <a:pPr algn="ctr"/>
            <a:endParaRPr/>
          </a:p>
        </p:txBody>
      </p:sp>
      <p:sp>
        <p:nvSpPr>
          <p:cNvPr id="52" name="rec_bg"/>
          <p:cNvSpPr/>
          <p:nvPr/>
        </p:nvSpPr>
        <p:spPr>
          <a:xfrm>
            <a:off x="6096000" y="1206500"/>
            <a:ext cx="5486400" cy="4064000"/>
          </a:xfrm>
          <a:prstGeom prst="roundRect">
            <a:avLst>
              <a:gd name="adj" fmla="val 2500"/>
            </a:avLst>
          </a:prstGeom>
          <a:solidFill>
            <a:srgbClr val="0E1726"/>
          </a:solidFill>
          <a:ln>
            <a:noFill/>
          </a:ln>
          <a:effectLst/>
        </p:spPr>
        <p:txBody>
          <a:bodyPr rtlCol="0" anchor="ctr"/>
          <a:lstStyle/>
          <a:p>
            <a:pPr algn="ctr"/>
            <a:endParaRPr/>
          </a:p>
        </p:txBody>
      </p:sp>
      <p:sp>
        <p:nvSpPr>
          <p:cNvPr id="53" name="rec_h"/>
          <p:cNvSpPr txBox="1"/>
          <p:nvPr/>
        </p:nvSpPr>
        <p:spPr>
          <a:xfrm>
            <a:off x="6286500" y="1333500"/>
            <a:ext cx="5080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RECOMMENDATION · ILLUSTRATIVE</a:t>
            </a:r>
            <a:endParaRPr lang="en-US" sz="1200" dirty="0"/>
          </a:p>
        </p:txBody>
      </p:sp>
      <p:sp>
        <p:nvSpPr>
          <p:cNvPr id="54" name="tab_warn"/>
          <p:cNvSpPr txBox="1"/>
          <p:nvPr/>
        </p:nvSpPr>
        <p:spPr>
          <a:xfrm>
            <a:off x="9906000" y="1333500"/>
            <a:ext cx="5715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FFFFFF"/>
                </a:solidFill>
                <a:latin typeface="Segoe UI Semibold"/>
                <a:cs typeface="Segoe UI Semibold"/>
              </a:rPr>
              <a:t>Warn</a:t>
            </a:r>
            <a:endParaRPr lang="en-US" sz="1200" dirty="0"/>
          </a:p>
        </p:txBody>
      </p:sp>
      <p:sp>
        <p:nvSpPr>
          <p:cNvPr id="55" name="tab_warn_ul"/>
          <p:cNvSpPr/>
          <p:nvPr/>
        </p:nvSpPr>
        <p:spPr>
          <a:xfrm>
            <a:off x="9906000" y="1549400"/>
            <a:ext cx="508000" cy="19050"/>
          </a:xfrm>
          <a:prstGeom prst="rect">
            <a:avLst/>
          </a:prstGeom>
          <a:solidFill>
            <a:srgbClr val="FFFFFF"/>
          </a:solidFill>
          <a:ln>
            <a:noFill/>
          </a:ln>
          <a:effectLst/>
        </p:spPr>
        <p:txBody>
          <a:bodyPr rtlCol="0" anchor="ctr"/>
          <a:lstStyle/>
          <a:p>
            <a:pPr algn="ctr"/>
            <a:endParaRPr/>
          </a:p>
        </p:txBody>
      </p:sp>
      <p:sp>
        <p:nvSpPr>
          <p:cNvPr id="56" name="tab_opt"/>
          <p:cNvSpPr txBox="1"/>
          <p:nvPr/>
        </p:nvSpPr>
        <p:spPr>
          <a:xfrm>
            <a:off x="10642600" y="1333500"/>
            <a:ext cx="8382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alpha val="70000"/>
                  </a:srgbClr>
                </a:solidFill>
                <a:latin typeface="Segoe UI Semibold"/>
                <a:cs typeface="Segoe UI Semibold"/>
              </a:rPr>
              <a:t>Optimise</a:t>
            </a:r>
            <a:endParaRPr lang="en-US" sz="1200" dirty="0"/>
          </a:p>
        </p:txBody>
      </p:sp>
      <p:sp>
        <p:nvSpPr>
          <p:cNvPr id="57" name="tab_warn_off"/>
          <p:cNvSpPr txBox="1"/>
          <p:nvPr/>
        </p:nvSpPr>
        <p:spPr>
          <a:xfrm>
            <a:off x="9906000" y="1333500"/>
            <a:ext cx="5715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alpha val="70000"/>
                  </a:srgbClr>
                </a:solidFill>
                <a:latin typeface="Segoe UI Semibold"/>
                <a:cs typeface="Segoe UI Semibold"/>
              </a:rPr>
              <a:t>Warn</a:t>
            </a:r>
            <a:endParaRPr lang="en-US" sz="1200" dirty="0"/>
          </a:p>
        </p:txBody>
      </p:sp>
      <p:sp>
        <p:nvSpPr>
          <p:cNvPr id="58" name="tab_opt_on"/>
          <p:cNvSpPr txBox="1"/>
          <p:nvPr/>
        </p:nvSpPr>
        <p:spPr>
          <a:xfrm>
            <a:off x="10642600" y="1333500"/>
            <a:ext cx="8382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FFFFFF"/>
                </a:solidFill>
                <a:latin typeface="Segoe UI Semibold"/>
                <a:cs typeface="Segoe UI Semibold"/>
              </a:rPr>
              <a:t>Optimise</a:t>
            </a:r>
            <a:endParaRPr lang="en-US" sz="1200" dirty="0"/>
          </a:p>
        </p:txBody>
      </p:sp>
      <p:sp>
        <p:nvSpPr>
          <p:cNvPr id="59" name="tab_opt_ul"/>
          <p:cNvSpPr/>
          <p:nvPr/>
        </p:nvSpPr>
        <p:spPr>
          <a:xfrm>
            <a:off x="10642600" y="1549400"/>
            <a:ext cx="781050" cy="19050"/>
          </a:xfrm>
          <a:prstGeom prst="rect">
            <a:avLst/>
          </a:prstGeom>
          <a:solidFill>
            <a:srgbClr val="FFFFFF"/>
          </a:solidFill>
          <a:ln>
            <a:noFill/>
          </a:ln>
          <a:effectLst/>
        </p:spPr>
        <p:txBody>
          <a:bodyPr rtlCol="0" anchor="ctr"/>
          <a:lstStyle/>
          <a:p>
            <a:pPr algn="ctr"/>
            <a:endParaRPr/>
          </a:p>
        </p:txBody>
      </p:sp>
      <p:sp>
        <p:nvSpPr>
          <p:cNvPr id="60" name="rf0"/>
          <p:cNvSpPr txBox="1"/>
          <p:nvPr/>
        </p:nvSpPr>
        <p:spPr>
          <a:xfrm>
            <a:off x="6286500" y="1714500"/>
            <a:ext cx="1206500" cy="2286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Proposes</a:t>
            </a:r>
            <a:endParaRPr lang="en-US" sz="1200" dirty="0"/>
          </a:p>
        </p:txBody>
      </p:sp>
      <p:sp>
        <p:nvSpPr>
          <p:cNvPr id="61" name="rf1"/>
          <p:cNvSpPr txBox="1"/>
          <p:nvPr/>
        </p:nvSpPr>
        <p:spPr>
          <a:xfrm>
            <a:off x="6286500" y="2222500"/>
            <a:ext cx="1206500" cy="2286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Why</a:t>
            </a:r>
            <a:endParaRPr lang="en-US" sz="1200" dirty="0"/>
          </a:p>
        </p:txBody>
      </p:sp>
      <p:sp>
        <p:nvSpPr>
          <p:cNvPr id="62" name="rf2"/>
          <p:cNvSpPr txBox="1"/>
          <p:nvPr/>
        </p:nvSpPr>
        <p:spPr>
          <a:xfrm>
            <a:off x="6286500" y="2730500"/>
            <a:ext cx="1206500" cy="2286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Evidence</a:t>
            </a:r>
            <a:endParaRPr lang="en-US" sz="1200" dirty="0"/>
          </a:p>
        </p:txBody>
      </p:sp>
      <p:sp>
        <p:nvSpPr>
          <p:cNvPr id="63" name="rf3"/>
          <p:cNvSpPr txBox="1"/>
          <p:nvPr/>
        </p:nvSpPr>
        <p:spPr>
          <a:xfrm>
            <a:off x="6286500" y="3238500"/>
            <a:ext cx="1206500" cy="2286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Uncertainty</a:t>
            </a:r>
            <a:endParaRPr lang="en-US" sz="1200" dirty="0"/>
          </a:p>
        </p:txBody>
      </p:sp>
      <p:sp>
        <p:nvSpPr>
          <p:cNvPr id="64" name="rf4"/>
          <p:cNvSpPr txBox="1"/>
          <p:nvPr/>
        </p:nvSpPr>
        <p:spPr>
          <a:xfrm>
            <a:off x="6286500" y="3746500"/>
            <a:ext cx="1206500" cy="2286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Alternatives</a:t>
            </a:r>
            <a:endParaRPr lang="en-US" sz="1200" dirty="0"/>
          </a:p>
        </p:txBody>
      </p:sp>
      <p:sp>
        <p:nvSpPr>
          <p:cNvPr id="65" name="rv0"/>
          <p:cNvSpPr txBox="1"/>
          <p:nvPr/>
        </p:nvSpPr>
        <p:spPr>
          <a:xfrm>
            <a:off x="7556500" y="1676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refit the pointing model</a:t>
            </a:r>
            <a:endParaRPr lang="en-US" sz="1500" dirty="0"/>
          </a:p>
        </p:txBody>
      </p:sp>
      <p:sp>
        <p:nvSpPr>
          <p:cNvPr id="66" name="rv1"/>
          <p:cNvSpPr txBox="1"/>
          <p:nvPr/>
        </p:nvSpPr>
        <p:spPr>
          <a:xfrm>
            <a:off x="7556500" y="2184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residuals drift after a state change</a:t>
            </a:r>
            <a:endParaRPr lang="en-US" sz="1500" dirty="0"/>
          </a:p>
        </p:txBody>
      </p:sp>
      <p:sp>
        <p:nvSpPr>
          <p:cNvPr id="67" name="rv2"/>
          <p:cNvSpPr txBox="1"/>
          <p:nvPr/>
        </p:nvSpPr>
        <p:spPr>
          <a:xfrm>
            <a:off x="7556500" y="2692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cited acquisitions and versions</a:t>
            </a:r>
            <a:endParaRPr lang="en-US" sz="1500" dirty="0"/>
          </a:p>
        </p:txBody>
      </p:sp>
      <p:sp>
        <p:nvSpPr>
          <p:cNvPr id="68" name="rv3"/>
          <p:cNvSpPr txBox="1"/>
          <p:nvPr/>
        </p:nvSpPr>
        <p:spPr>
          <a:xfrm>
            <a:off x="7556500" y="3200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stated, not hidden</a:t>
            </a:r>
            <a:endParaRPr lang="en-US" sz="1500" dirty="0"/>
          </a:p>
        </p:txBody>
      </p:sp>
      <p:sp>
        <p:nvSpPr>
          <p:cNvPr id="69" name="rv4"/>
          <p:cNvSpPr txBox="1"/>
          <p:nvPr/>
        </p:nvSpPr>
        <p:spPr>
          <a:xfrm>
            <a:off x="7556500" y="3708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wait · schedule a dedicated run</a:t>
            </a:r>
            <a:endParaRPr lang="en-US" sz="1500" dirty="0"/>
          </a:p>
        </p:txBody>
      </p:sp>
      <p:sp>
        <p:nvSpPr>
          <p:cNvPr id="70" name="ro0"/>
          <p:cNvSpPr txBox="1"/>
          <p:nvPr/>
        </p:nvSpPr>
        <p:spPr>
          <a:xfrm>
            <a:off x="7556500" y="1676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move to the thin-cloud, &lt; 1.2″ option</a:t>
            </a:r>
            <a:endParaRPr lang="en-US" sz="1500" dirty="0"/>
          </a:p>
        </p:txBody>
      </p:sp>
      <p:sp>
        <p:nvSpPr>
          <p:cNvPr id="71" name="ro1"/>
          <p:cNvSpPr txBox="1"/>
          <p:nvPr/>
        </p:nvSpPr>
        <p:spPr>
          <a:xfrm>
            <a:off x="7556500" y="2184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thin cloud arriving, wind rising</a:t>
            </a:r>
            <a:endParaRPr lang="en-US" sz="1500" dirty="0"/>
          </a:p>
        </p:txBody>
      </p:sp>
      <p:sp>
        <p:nvSpPr>
          <p:cNvPr id="72" name="ro2"/>
          <p:cNvSpPr txBox="1"/>
          <p:nvPr/>
        </p:nvSpPr>
        <p:spPr>
          <a:xfrm>
            <a:off x="7556500" y="2692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sky · seeing · pointing · wind · instruments</a:t>
            </a:r>
            <a:endParaRPr lang="en-US" sz="1500" dirty="0"/>
          </a:p>
        </p:txBody>
      </p:sp>
      <p:sp>
        <p:nvSpPr>
          <p:cNvPr id="73" name="ro4"/>
          <p:cNvSpPr txBox="1"/>
          <p:nvPr/>
        </p:nvSpPr>
        <p:spPr>
          <a:xfrm>
            <a:off x="7556500" y="3708400"/>
            <a:ext cx="3937000" cy="2794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stay on this option one more block</a:t>
            </a:r>
            <a:endParaRPr lang="en-US" sz="1500" dirty="0"/>
          </a:p>
        </p:txBody>
      </p:sp>
      <p:sp>
        <p:nvSpPr>
          <p:cNvPr id="74" name="rec_btn_bg"/>
          <p:cNvSpPr/>
          <p:nvPr/>
        </p:nvSpPr>
        <p:spPr>
          <a:xfrm>
            <a:off x="6286500" y="4445000"/>
            <a:ext cx="2032000" cy="355600"/>
          </a:xfrm>
          <a:prstGeom prst="roundRect">
            <a:avLst>
              <a:gd name="adj" fmla="val 17857"/>
            </a:avLst>
          </a:prstGeom>
          <a:noFill/>
          <a:ln w="12700" cap="rnd">
            <a:solidFill>
              <a:srgbClr val="FFFFFF"/>
            </a:solidFill>
            <a:round/>
          </a:ln>
          <a:effectLst/>
        </p:spPr>
        <p:txBody>
          <a:bodyPr rtlCol="0" anchor="ctr"/>
          <a:lstStyle/>
          <a:p>
            <a:pPr algn="ctr"/>
            <a:endParaRPr/>
          </a:p>
        </p:txBody>
      </p:sp>
      <p:sp>
        <p:nvSpPr>
          <p:cNvPr id="75" name="rec_btn"/>
          <p:cNvSpPr txBox="1"/>
          <p:nvPr/>
        </p:nvSpPr>
        <p:spPr>
          <a:xfrm>
            <a:off x="6286500" y="4445000"/>
            <a:ext cx="2032000" cy="355600"/>
          </a:xfrm>
          <a:prstGeom prst="rect">
            <a:avLst/>
          </a:prstGeom>
          <a:noFill/>
        </p:spPr>
        <p:txBody>
          <a:bodyPr wrap="none" lIns="0" tIns="0" rIns="0" bIns="0" rtlCol="0" anchor="ctr">
            <a:noAutofit/>
          </a:bodyPr>
          <a:lstStyle/>
          <a:p>
            <a:pPr algn="ctr">
              <a:lnSpc>
                <a:spcPts val="1700"/>
              </a:lnSpc>
              <a:spcBef>
                <a:spcPts val="0"/>
              </a:spcBef>
              <a:spcAft>
                <a:spcPts val="0"/>
              </a:spcAft>
              <a:buNone/>
            </a:pPr>
            <a:r>
              <a:rPr lang="en-US" sz="1400" b="0" i="0" dirty="0">
                <a:solidFill>
                  <a:srgbClr val="FFFFFF"/>
                </a:solidFill>
                <a:latin typeface="Segoe UI Semibold"/>
                <a:cs typeface="Segoe UI Semibold"/>
              </a:rPr>
              <a:t>Engineer decides</a:t>
            </a:r>
            <a:endParaRPr lang="en-US" sz="1400" dirty="0"/>
          </a:p>
        </p:txBody>
      </p:sp>
      <p:sp>
        <p:nvSpPr>
          <p:cNvPr id="76" name="rec_btn2_bg"/>
          <p:cNvSpPr/>
          <p:nvPr/>
        </p:nvSpPr>
        <p:spPr>
          <a:xfrm>
            <a:off x="6286500" y="4445000"/>
            <a:ext cx="2032000" cy="355600"/>
          </a:xfrm>
          <a:prstGeom prst="roundRect">
            <a:avLst>
              <a:gd name="adj" fmla="val 17857"/>
            </a:avLst>
          </a:prstGeom>
          <a:noFill/>
          <a:ln w="12700" cap="rnd">
            <a:solidFill>
              <a:srgbClr val="FFFFFF"/>
            </a:solidFill>
            <a:round/>
          </a:ln>
          <a:effectLst/>
        </p:spPr>
        <p:txBody>
          <a:bodyPr rtlCol="0" anchor="ctr"/>
          <a:lstStyle/>
          <a:p>
            <a:pPr algn="ctr"/>
            <a:endParaRPr/>
          </a:p>
        </p:txBody>
      </p:sp>
      <p:sp>
        <p:nvSpPr>
          <p:cNvPr id="77" name="rec_btn2"/>
          <p:cNvSpPr txBox="1"/>
          <p:nvPr/>
        </p:nvSpPr>
        <p:spPr>
          <a:xfrm>
            <a:off x="6286500" y="4445000"/>
            <a:ext cx="2032000" cy="355600"/>
          </a:xfrm>
          <a:prstGeom prst="rect">
            <a:avLst/>
          </a:prstGeom>
          <a:noFill/>
        </p:spPr>
        <p:txBody>
          <a:bodyPr wrap="none" lIns="0" tIns="0" rIns="0" bIns="0" rtlCol="0" anchor="ctr">
            <a:noAutofit/>
          </a:bodyPr>
          <a:lstStyle/>
          <a:p>
            <a:pPr algn="ctr">
              <a:lnSpc>
                <a:spcPts val="1700"/>
              </a:lnSpc>
              <a:spcBef>
                <a:spcPts val="0"/>
              </a:spcBef>
              <a:spcAft>
                <a:spcPts val="0"/>
              </a:spcAft>
              <a:buNone/>
            </a:pPr>
            <a:r>
              <a:rPr lang="en-US" sz="1400" b="0" i="0" dirty="0">
                <a:solidFill>
                  <a:srgbClr val="FFFFFF"/>
                </a:solidFill>
                <a:latin typeface="Segoe UI Semibold"/>
                <a:cs typeface="Segoe UI Semibold"/>
              </a:rPr>
              <a:t>Operator decides</a:t>
            </a:r>
            <a:endParaRPr lang="en-US" sz="1400" dirty="0"/>
          </a:p>
        </p:txBody>
      </p:sp>
      <p:pic>
        <p:nvPicPr>
          <p:cNvPr id="78" name="rec_lock_lock" descr="Lock icon"/>
          <p:cNvPicPr>
            <a:picLocks noChangeAspect="1"/>
          </p:cNvPicPr>
          <p:nvPr/>
        </p:nvPicPr>
        <p:blipFill>
          <a:blip r:embed="rId5"/>
          <a:stretch>
            <a:fillRect/>
          </a:stretch>
        </p:blipFill>
        <p:spPr>
          <a:xfrm>
            <a:off x="8509000" y="4492625"/>
            <a:ext cx="177800" cy="203200"/>
          </a:xfrm>
          <a:prstGeom prst="rect">
            <a:avLst/>
          </a:prstGeom>
        </p:spPr>
      </p:pic>
      <p:sp>
        <p:nvSpPr>
          <p:cNvPr id="79" name="rec_lock"/>
          <p:cNvSpPr txBox="1"/>
          <p:nvPr/>
        </p:nvSpPr>
        <p:spPr>
          <a:xfrm>
            <a:off x="8763000" y="4495800"/>
            <a:ext cx="2413000" cy="2540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8FA3B8"/>
                </a:solidFill>
                <a:latin typeface="Segoe UI"/>
                <a:cs typeface="Segoe UI"/>
              </a:rPr>
              <a:t>no execute button</a:t>
            </a:r>
            <a:endParaRPr lang="en-US" sz="1300" dirty="0"/>
          </a:p>
        </p:txBody>
      </p:sp>
      <p:sp>
        <p:nvSpPr>
          <p:cNvPr id="80" name="!!status_pill"/>
          <p:cNvSpPr/>
          <p:nvPr/>
        </p:nvSpPr>
        <p:spPr>
          <a:xfrm>
            <a:off x="7966373" y="203200"/>
            <a:ext cx="3616027"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81" name="!!status_glyph"/>
          <p:cNvSpPr/>
          <p:nvPr/>
        </p:nvSpPr>
        <p:spPr>
          <a:xfrm>
            <a:off x="8067973"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82" name="!!status_txt"/>
          <p:cNvSpPr txBox="1"/>
          <p:nvPr/>
        </p:nvSpPr>
        <p:spPr>
          <a:xfrm>
            <a:off x="8321973" y="203200"/>
            <a:ext cx="3184227"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the prescriptive twin, in development</a:t>
            </a:r>
            <a:endParaRPr lang="en-US" sz="1200" dirty="0"/>
          </a:p>
        </p:txBody>
      </p:sp>
      <p:sp>
        <p:nvSpPr>
          <p:cNvPr id="83"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84" name="!!tl_done"/>
          <p:cNvSpPr/>
          <p:nvPr/>
        </p:nvSpPr>
        <p:spPr>
          <a:xfrm>
            <a:off x="609600" y="457200"/>
            <a:ext cx="2412008" cy="3175"/>
          </a:xfrm>
          <a:custGeom>
            <a:avLst/>
            <a:gdLst/>
            <a:ahLst/>
            <a:cxnLst/>
            <a:rect l="0" t="0" r="r" b="b"/>
            <a:pathLst>
              <a:path w="2412008" h="3175" fill="none">
                <a:moveTo>
                  <a:pt x="0" y="0"/>
                </a:moveTo>
                <a:lnTo>
                  <a:pt x="2412008" y="0"/>
                </a:lnTo>
              </a:path>
            </a:pathLst>
          </a:custGeom>
          <a:noFill/>
          <a:ln w="38100" cap="flat">
            <a:solidFill>
              <a:srgbClr val="5CCBF0"/>
            </a:solidFill>
            <a:round/>
          </a:ln>
          <a:effectLst/>
        </p:spPr>
        <p:txBody>
          <a:bodyPr rtlCol="0" anchor="ctr"/>
          <a:lstStyle/>
          <a:p>
            <a:pPr algn="ctr"/>
          </a:p>
        </p:txBody>
      </p:sp>
      <p:sp>
        <p:nvSpPr>
          <p:cNvPr id="85" name="!!tl_step"/>
          <p:cNvSpPr/>
          <p:nvPr/>
        </p:nvSpPr>
        <p:spPr>
          <a:xfrm>
            <a:off x="3021608" y="457200"/>
            <a:ext cx="394692" cy="3175"/>
          </a:xfrm>
          <a:custGeom>
            <a:avLst/>
            <a:gdLst/>
            <a:ahLst/>
            <a:cxnLst/>
            <a:rect l="0" t="0" r="r" b="b"/>
            <a:pathLst>
              <a:path w="394692" h="3175" fill="none">
                <a:moveTo>
                  <a:pt x="0" y="0"/>
                </a:moveTo>
                <a:lnTo>
                  <a:pt x="394692" y="0"/>
                </a:lnTo>
              </a:path>
            </a:pathLst>
          </a:custGeom>
          <a:noFill/>
          <a:ln w="38100" cap="flat">
            <a:solidFill>
              <a:srgbClr val="5CCBF0"/>
            </a:solidFill>
            <a:round/>
          </a:ln>
          <a:effectLst/>
        </p:spPr>
        <p:txBody>
          <a:bodyPr rtlCol="0" anchor="ctr"/>
          <a:lstStyle/>
          <a:p>
            <a:pPr algn="ctr"/>
          </a:p>
        </p:txBody>
      </p:sp>
      <p:sp>
        <p:nvSpPr>
          <p:cNvPr id="86" name="tl_now_S12"/>
          <p:cNvSpPr/>
          <p:nvPr/>
        </p:nvSpPr>
        <p:spPr>
          <a:xfrm>
            <a:off x="3416300" y="457200"/>
            <a:ext cx="488667" cy="3175"/>
          </a:xfrm>
          <a:custGeom>
            <a:avLst/>
            <a:gdLst/>
            <a:ahLst/>
            <a:cxnLst/>
            <a:rect l="0" t="0" r="r" b="b"/>
            <a:pathLst>
              <a:path w="488667" h="3175" fill="none">
                <a:moveTo>
                  <a:pt x="0" y="0"/>
                </a:moveTo>
                <a:lnTo>
                  <a:pt x="488667"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87"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8"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9"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90"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1"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2"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3"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4"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5"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6" name="!!tl_c07_m"/>
          <p:cNvSpPr/>
          <p:nvPr/>
        </p:nvSpPr>
        <p:spPr>
          <a:xfrm>
            <a:off x="338455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97" name="!!tl_c08_m"/>
          <p:cNvSpPr/>
          <p:nvPr/>
        </p:nvSpPr>
        <p:spPr>
          <a:xfrm>
            <a:off x="387321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8"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9"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0"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101" name="tl_run_S12"/>
          <p:cNvSpPr/>
          <p:nvPr/>
        </p:nvSpPr>
        <p:spPr>
          <a:xfrm>
            <a:off x="336550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02" name="tl_dot_S12"/>
          <p:cNvSpPr/>
          <p:nvPr/>
        </p:nvSpPr>
        <p:spPr>
          <a:xfrm>
            <a:off x="3854167"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103"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104"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105"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106"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107" name="tl_lit3_S12"/>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RECOMMEND</a:t>
            </a:r>
            <a:endParaRPr lang="en-US" sz="1300" dirty="0"/>
          </a:p>
        </p:txBody>
      </p:sp>
      <p:sp>
        <p:nvSpPr>
          <p:cNvPr id="108"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109" name="!!tl_ch_lbl"/>
          <p:cNvSpPr txBox="1"/>
          <p:nvPr/>
        </p:nvSpPr>
        <p:spPr>
          <a:xfrm>
            <a:off x="6350000" y="165100"/>
            <a:ext cx="932855"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prescriptive</a:t>
            </a:r>
            <a:endParaRPr lang="en-US" sz="1200" dirty="0"/>
          </a:p>
        </p:txBody>
      </p:sp>
      <p:sp>
        <p:nvSpPr>
          <p:cNvPr id="2" name="card_bg"/>
          <p:cNvSpPr/>
          <p:nvPr/>
        </p:nvSpPr>
        <p:spPr>
          <a:xfrm>
            <a:off x="0" y="0"/>
            <a:ext cx="12192000" cy="6858000"/>
          </a:xfrm>
          <a:prstGeom prst="rect">
            <a:avLst/>
          </a:prstGeom>
          <a:solidFill>
            <a:srgbClr val="070B14"/>
          </a:solidFill>
          <a:ln>
            <a:noFill/>
          </a:ln>
          <a:effectLst/>
        </p:spPr>
        <p:txBody>
          <a:bodyPr rtlCol="0" anchor="ctr"/>
          <a:lstStyle/>
          <a:p>
            <a:pPr algn="ctr"/>
          </a:p>
        </p:txBody>
      </p:sp>
      <p:pic>
        <p:nvPicPr>
          <p:cNvPr id="3" name="card_orbit">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
        <p:nvSpPr>
          <p:cNvPr id="4" name="card_part"/>
          <p:cNvSpPr txBox="1"/>
          <p:nvPr/>
        </p:nvSpPr>
        <p:spPr>
          <a:xfrm>
            <a:off x="609600" y="1498600"/>
            <a:ext cx="76200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210">
                <a:solidFill>
                  <a:srgbClr val="8FA3B8"/>
                </a:solidFill>
                <a:latin typeface="Segoe UI Semibold"/>
                <a:cs typeface="Segoe UI Semibold"/>
              </a:rPr>
              <a:t>PART THREE</a:t>
            </a:r>
            <a:endParaRPr lang="en-US" sz="1500" dirty="0"/>
          </a:p>
        </p:txBody>
      </p:sp>
      <p:sp>
        <p:nvSpPr>
          <p:cNvPr id="5" name="card_verb"/>
          <p:cNvSpPr txBox="1"/>
          <p:nvPr/>
        </p:nvSpPr>
        <p:spPr>
          <a:xfrm>
            <a:off x="571500" y="1752600"/>
            <a:ext cx="11049000" cy="1397000"/>
          </a:xfrm>
          <a:prstGeom prst="rect">
            <a:avLst/>
          </a:prstGeom>
          <a:noFill/>
        </p:spPr>
        <p:txBody>
          <a:bodyPr wrap="none" lIns="0" tIns="0" rIns="0" bIns="0" anchor="t" rtlCol="0">
            <a:noAutofit/>
          </a:bodyPr>
          <a:lstStyle/>
          <a:p>
            <a:pPr algn="l">
              <a:lnSpc>
                <a:spcPts val="10500"/>
              </a:lnSpc>
              <a:spcBef>
                <a:spcPts val="0"/>
              </a:spcBef>
              <a:spcAft>
                <a:spcPts val="0"/>
              </a:spcAft>
              <a:buNone/>
            </a:pPr>
            <a:r>
              <a:rPr lang="en-US" sz="8800" b="0" i="0" dirty="0" cap="all" spc="264">
                <a:solidFill>
                  <a:srgbClr val="FFFFFF"/>
                </a:solidFill>
                <a:latin typeface="Segoe UI Semibold"/>
                <a:cs typeface="Segoe UI Semibold"/>
              </a:rPr>
              <a:t>RECOMMEND</a:t>
            </a:r>
            <a:endParaRPr lang="en-US" sz="8800" dirty="0"/>
          </a:p>
        </p:txBody>
      </p:sp>
      <p:sp>
        <p:nvSpPr>
          <p:cNvPr id="6" name="card_q"/>
          <p:cNvSpPr txBox="1"/>
          <p:nvPr/>
        </p:nvSpPr>
        <p:spPr>
          <a:xfrm>
            <a:off x="609600" y="3225800"/>
            <a:ext cx="10972800" cy="444500"/>
          </a:xfrm>
          <a:prstGeom prst="rect">
            <a:avLst/>
          </a:prstGeom>
          <a:noFill/>
        </p:spPr>
        <p:txBody>
          <a:bodyPr wrap="none" lIns="0" tIns="0" rIns="0" bIns="0" anchor="t" rtlCol="0">
            <a:noAutofit/>
          </a:bodyPr>
          <a:lstStyle/>
          <a:p>
            <a:pPr algn="l">
              <a:lnSpc>
                <a:spcPts val="3250"/>
              </a:lnSpc>
              <a:spcBef>
                <a:spcPts val="0"/>
              </a:spcBef>
              <a:spcAft>
                <a:spcPts val="0"/>
              </a:spcAft>
              <a:buNone/>
            </a:pPr>
            <a:r>
              <a:rPr lang="en-US" sz="2700" b="0" i="0" dirty="0">
                <a:solidFill>
                  <a:srgbClr val="EDEFF2"/>
                </a:solidFill>
                <a:latin typeface="Segoe UI"/>
                <a:cs typeface="Segoe UI"/>
              </a:rPr>
              <a:t>What should we do?</a:t>
            </a:r>
            <a:endParaRPr lang="en-US" sz="2700" dirty="0"/>
          </a:p>
        </p:txBody>
      </p:sp>
      <p:sp>
        <p:nvSpPr>
          <p:cNvPr id="7" name="card_phrase"/>
          <p:cNvSpPr txBox="1"/>
          <p:nvPr/>
        </p:nvSpPr>
        <p:spPr>
          <a:xfrm>
            <a:off x="609600" y="3771900"/>
            <a:ext cx="10972800" cy="2794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150">
                <a:solidFill>
                  <a:srgbClr val="F2B134"/>
                </a:solidFill>
                <a:latin typeface="Segoe UI Semibold"/>
                <a:cs typeface="Segoe UI Semibold"/>
              </a:rPr>
              <a:t>What we are working on · where we want to go</a:t>
            </a:r>
            <a:endParaRPr lang="en-US" sz="1500" dirty="0"/>
          </a:p>
        </p:txBody>
      </p:sp>
      <p:sp>
        <p:nvSpPr>
          <p:cNvPr id="8" name="card_track"/>
          <p:cNvSpPr/>
          <p:nvPr/>
        </p:nvSpPr>
        <p:spPr>
          <a:xfrm>
            <a:off x="609600" y="5080000"/>
            <a:ext cx="10972800" cy="3175"/>
          </a:xfrm>
          <a:custGeom>
            <a:avLst/>
            <a:gdLst/>
            <a:ahLst/>
            <a:cxnLst/>
            <a:rect l="0" t="0" r="r" b="b"/>
            <a:pathLst>
              <a:path w="10972800" h="3175" fill="none">
                <a:moveTo>
                  <a:pt x="0" y="0"/>
                </a:moveTo>
                <a:lnTo>
                  <a:pt x="10972800" y="0"/>
                </a:lnTo>
              </a:path>
            </a:pathLst>
          </a:custGeom>
          <a:noFill/>
          <a:ln w="38100" cap="rnd">
            <a:solidFill>
              <a:srgbClr val="8FA3B8">
                <a:alpha val="50000"/>
              </a:srgbClr>
            </a:solidFill>
            <a:round/>
          </a:ln>
          <a:effectLst/>
        </p:spPr>
        <p:txBody>
          <a:bodyPr rtlCol="0" anchor="ctr"/>
          <a:lstStyle/>
          <a:p>
            <a:pPr algn="ctr"/>
          </a:p>
        </p:txBody>
      </p:sp>
      <p:sp>
        <p:nvSpPr>
          <p:cNvPr id="9" name="card_done"/>
          <p:cNvSpPr/>
          <p:nvPr/>
        </p:nvSpPr>
        <p:spPr>
          <a:xfrm>
            <a:off x="609600" y="5080000"/>
            <a:ext cx="5486400" cy="3175"/>
          </a:xfrm>
          <a:custGeom>
            <a:avLst/>
            <a:gdLst/>
            <a:ahLst/>
            <a:cxnLst/>
            <a:rect l="0" t="0" r="r" b="b"/>
            <a:pathLst>
              <a:path w="5486400" h="3175" fill="none">
                <a:moveTo>
                  <a:pt x="0" y="0"/>
                </a:moveTo>
                <a:lnTo>
                  <a:pt x="5486400" y="0"/>
                </a:lnTo>
              </a:path>
            </a:pathLst>
          </a:custGeom>
          <a:noFill/>
          <a:ln w="38100" cap="rnd">
            <a:solidFill>
              <a:srgbClr val="5CCBF0"/>
            </a:solidFill>
            <a:round/>
          </a:ln>
          <a:effectLst/>
        </p:spPr>
        <p:txBody>
          <a:bodyPr rtlCol="0" anchor="ctr"/>
          <a:lstStyle/>
          <a:p>
            <a:pPr algn="ctr"/>
          </a:p>
        </p:txBody>
      </p:sp>
      <p:sp>
        <p:nvSpPr>
          <p:cNvPr id="10" name="card_cur"/>
          <p:cNvSpPr/>
          <p:nvPr/>
        </p:nvSpPr>
        <p:spPr>
          <a:xfrm>
            <a:off x="6096000" y="5080000"/>
            <a:ext cx="2743200" cy="3175"/>
          </a:xfrm>
          <a:custGeom>
            <a:avLst/>
            <a:gdLst/>
            <a:ahLst/>
            <a:cxnLst/>
            <a:rect l="0" t="0" r="r" b="b"/>
            <a:pathLst>
              <a:path w="2743200" h="3175" fill="none">
                <a:moveTo>
                  <a:pt x="0" y="0"/>
                </a:moveTo>
                <a:lnTo>
                  <a:pt x="2743200" y="0"/>
                </a:lnTo>
              </a:path>
            </a:pathLst>
          </a:custGeom>
          <a:noFill/>
          <a:ln w="50800" cap="rnd">
            <a:solidFill>
              <a:srgbClr val="FFFFFF"/>
            </a:solidFill>
            <a:round/>
          </a:ln>
          <a:effectLst>
            <a:glow rad="63500">
              <a:srgbClr val="5CCBF0">
                <a:alpha val="50000"/>
              </a:srgbClr>
            </a:glow>
          </a:effectLst>
        </p:spPr>
        <p:txBody>
          <a:bodyPr rtlCol="0" anchor="ctr"/>
          <a:lstStyle/>
          <a:p>
            <a:pPr algn="ctr"/>
          </a:p>
        </p:txBody>
      </p:sp>
      <p:sp>
        <p:nvSpPr>
          <p:cNvPr id="11" name="card_tick1"/>
          <p:cNvSpPr/>
          <p:nvPr/>
        </p:nvSpPr>
        <p:spPr>
          <a:xfrm>
            <a:off x="33528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2" name="card_tick2"/>
          <p:cNvSpPr/>
          <p:nvPr/>
        </p:nvSpPr>
        <p:spPr>
          <a:xfrm>
            <a:off x="60960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3" name="card_tick3"/>
          <p:cNvSpPr/>
          <p:nvPr/>
        </p:nvSpPr>
        <p:spPr>
          <a:xfrm>
            <a:off x="88392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4" name="card_w1"/>
          <p:cNvSpPr txBox="1"/>
          <p:nvPr/>
        </p:nvSpPr>
        <p:spPr>
          <a:xfrm>
            <a:off x="6731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DESCRIBE</a:t>
            </a:r>
            <a:endParaRPr lang="en-US" sz="1400" dirty="0"/>
          </a:p>
        </p:txBody>
      </p:sp>
      <p:sp>
        <p:nvSpPr>
          <p:cNvPr id="15" name="card_w2"/>
          <p:cNvSpPr txBox="1"/>
          <p:nvPr/>
        </p:nvSpPr>
        <p:spPr>
          <a:xfrm>
            <a:off x="34163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EXPLAIN</a:t>
            </a:r>
            <a:endParaRPr lang="en-US" sz="1400" dirty="0"/>
          </a:p>
        </p:txBody>
      </p:sp>
      <p:sp>
        <p:nvSpPr>
          <p:cNvPr id="16" name="card_w3"/>
          <p:cNvSpPr txBox="1"/>
          <p:nvPr/>
        </p:nvSpPr>
        <p:spPr>
          <a:xfrm>
            <a:off x="61595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FFFFFF"/>
                </a:solidFill>
                <a:latin typeface="Segoe UI Semibold"/>
                <a:cs typeface="Segoe UI Semibold"/>
              </a:rPr>
              <a:t>RECOMMEND</a:t>
            </a:r>
            <a:endParaRPr lang="en-US" sz="1400" dirty="0"/>
          </a:p>
        </p:txBody>
      </p:sp>
      <p:sp>
        <p:nvSpPr>
          <p:cNvPr id="17" name="card_w4"/>
          <p:cNvSpPr txBox="1"/>
          <p:nvPr/>
        </p:nvSpPr>
        <p:spPr>
          <a:xfrm>
            <a:off x="89027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8FA3B8">
                    <a:alpha val="70000"/>
                  </a:srgbClr>
                </a:solidFill>
                <a:latin typeface="Segoe UI Semibold"/>
                <a:cs typeface="Segoe UI Semibold"/>
              </a:rPr>
              <a:t>EXECUTE</a:t>
            </a:r>
            <a:endParaRPr lang="en-US" sz="1400" dirty="0"/>
          </a:p>
        </p:txBody>
      </p:sp>
      <p:sp>
        <p:nvSpPr>
          <p:cNvPr id="18" name="card_c01"/>
          <p:cNvSpPr/>
          <p:nvPr/>
        </p:nvSpPr>
        <p:spPr>
          <a:xfrm>
            <a:off x="5651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19" name="card_c02"/>
          <p:cNvSpPr/>
          <p:nvPr/>
        </p:nvSpPr>
        <p:spPr>
          <a:xfrm>
            <a:off x="2427817"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0" name="card_c03"/>
          <p:cNvSpPr/>
          <p:nvPr/>
        </p:nvSpPr>
        <p:spPr>
          <a:xfrm>
            <a:off x="33083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1" name="card_c04"/>
          <p:cNvSpPr/>
          <p:nvPr/>
        </p:nvSpPr>
        <p:spPr>
          <a:xfrm>
            <a:off x="3798207"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2" name="card_c05"/>
          <p:cNvSpPr/>
          <p:nvPr/>
        </p:nvSpPr>
        <p:spPr>
          <a:xfrm>
            <a:off x="4814661"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3" name="card_c06"/>
          <p:cNvSpPr/>
          <p:nvPr/>
        </p:nvSpPr>
        <p:spPr>
          <a:xfrm>
            <a:off x="5280025"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4" name="card_c07"/>
          <p:cNvSpPr/>
          <p:nvPr/>
        </p:nvSpPr>
        <p:spPr>
          <a:xfrm>
            <a:off x="6051550"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5" name="card_n07"/>
          <p:cNvSpPr txBox="1"/>
          <p:nvPr/>
        </p:nvSpPr>
        <p:spPr>
          <a:xfrm>
            <a:off x="6070600" y="51943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prescriptive</a:t>
            </a:r>
            <a:endParaRPr lang="en-US" sz="1200" dirty="0"/>
          </a:p>
        </p:txBody>
      </p:sp>
      <p:sp>
        <p:nvSpPr>
          <p:cNvPr id="26" name="card_c08"/>
          <p:cNvSpPr/>
          <p:nvPr/>
        </p:nvSpPr>
        <p:spPr>
          <a:xfrm>
            <a:off x="7006771"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7" name="card_l08"/>
          <p:cNvSpPr/>
          <p:nvPr/>
        </p:nvSpPr>
        <p:spPr>
          <a:xfrm>
            <a:off x="7051221" y="5181600"/>
            <a:ext cx="3175" cy="266700"/>
          </a:xfrm>
          <a:custGeom>
            <a:avLst/>
            <a:gdLst/>
            <a:ahLst/>
            <a:cxnLst/>
            <a:rect l="0" t="0" r="r" b="b"/>
            <a:pathLst>
              <a:path w="3175" h="266700" fill="none">
                <a:moveTo>
                  <a:pt x="0" y="0"/>
                </a:moveTo>
                <a:lnTo>
                  <a:pt x="0" y="266700"/>
                </a:lnTo>
              </a:path>
            </a:pathLst>
          </a:custGeom>
          <a:noFill/>
          <a:ln w="12700" cap="rnd">
            <a:solidFill>
              <a:srgbClr val="8FA3B8">
                <a:alpha val="70000"/>
              </a:srgbClr>
            </a:solidFill>
            <a:round/>
          </a:ln>
          <a:effectLst/>
        </p:spPr>
        <p:txBody>
          <a:bodyPr rtlCol="0" anchor="ctr"/>
          <a:lstStyle/>
          <a:p>
            <a:pPr algn="ctr"/>
          </a:p>
        </p:txBody>
      </p:sp>
      <p:sp>
        <p:nvSpPr>
          <p:cNvPr id="28" name="card_n08"/>
          <p:cNvSpPr txBox="1"/>
          <p:nvPr/>
        </p:nvSpPr>
        <p:spPr>
          <a:xfrm>
            <a:off x="7102021" y="53975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replay</a:t>
            </a:r>
            <a:endParaRPr lang="en-US" sz="1200" dirty="0"/>
          </a:p>
        </p:txBody>
      </p:sp>
      <p:sp>
        <p:nvSpPr>
          <p:cNvPr id="29" name="card_c09"/>
          <p:cNvSpPr/>
          <p:nvPr/>
        </p:nvSpPr>
        <p:spPr>
          <a:xfrm>
            <a:off x="7961993"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30" name="card_n09"/>
          <p:cNvSpPr txBox="1"/>
          <p:nvPr/>
        </p:nvSpPr>
        <p:spPr>
          <a:xfrm>
            <a:off x="7981043" y="51943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how far</a:t>
            </a:r>
            <a:endParaRPr lang="en-US" sz="1200" dirty="0"/>
          </a:p>
        </p:txBody>
      </p:sp>
      <p:sp>
        <p:nvSpPr>
          <p:cNvPr id="31" name="card_c10"/>
          <p:cNvSpPr/>
          <p:nvPr/>
        </p:nvSpPr>
        <p:spPr>
          <a:xfrm>
            <a:off x="8794750"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2" name="card_c11"/>
          <p:cNvSpPr/>
          <p:nvPr/>
        </p:nvSpPr>
        <p:spPr>
          <a:xfrm>
            <a:off x="9961398" y="5035550"/>
            <a:ext cx="88900" cy="889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33" name="card_dest"/>
          <p:cNvSpPr/>
          <p:nvPr/>
        </p:nvSpPr>
        <p:spPr>
          <a:xfrm>
            <a:off x="11499850" y="4997450"/>
            <a:ext cx="165100" cy="165100"/>
          </a:xfrm>
          <a:prstGeom prst="ellipse">
            <a:avLst/>
          </a:prstGeom>
          <a:noFill/>
          <a:ln w="19050" cap="rnd">
            <a:solidFill>
              <a:srgbClr val="F2B134"/>
            </a:solidFill>
            <a:round/>
          </a:ln>
          <a:effectLst/>
        </p:spPr>
        <p:txBody>
          <a:bodyPr rtlCol="0" anchor="ctr"/>
          <a:lstStyle/>
          <a:p>
            <a:pPr algn="ctr"/>
          </a:p>
        </p:txBody>
      </p:sp>
      <p:sp>
        <p:nvSpPr>
          <p:cNvPr id="34" name="card_dest_t"/>
          <p:cNvSpPr txBox="1"/>
          <p:nvPr/>
        </p:nvSpPr>
        <p:spPr>
          <a:xfrm>
            <a:off x="10312400" y="4483100"/>
            <a:ext cx="1270000" cy="215900"/>
          </a:xfrm>
          <a:prstGeom prst="rect">
            <a:avLst/>
          </a:prstGeom>
          <a:noFill/>
        </p:spPr>
        <p:txBody>
          <a:bodyPr wrap="none" lIns="0" tIns="0" rIns="0" bIns="0" anchor="t" rtlCol="0">
            <a:noAutofit/>
          </a:bodyPr>
          <a:lstStyle/>
          <a:p>
            <a:pPr algn="r">
              <a:lnSpc>
                <a:spcPts val="1450"/>
              </a:lnSpc>
              <a:spcBef>
                <a:spcPts val="0"/>
              </a:spcBef>
              <a:spcAft>
                <a:spcPts val="0"/>
              </a:spcAft>
              <a:buNone/>
            </a:pPr>
            <a:r>
              <a:rPr lang="en-US" sz="1200" b="0" i="0" dirty="0">
                <a:solidFill>
                  <a:srgbClr val="F2B134"/>
                </a:solidFill>
                <a:latin typeface="Segoe UI Semibold"/>
                <a:cs typeface="Segoe UI Semibold"/>
              </a:rPr>
              <a:t>our question</a:t>
            </a:r>
            <a:endParaRPr lang="en-US" sz="1200" dirty="0"/>
          </a:p>
        </p:txBody>
      </p:sp>
      <p:sp>
        <p:nvSpPr>
          <p:cNvPr id="35" name="card_ask"/>
          <p:cNvSpPr txBox="1"/>
          <p:nvPr/>
        </p:nvSpPr>
        <p:spPr>
          <a:xfrm>
            <a:off x="609600" y="5524500"/>
            <a:ext cx="109728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2B134"/>
                </a:solidFill>
                <a:latin typeface="Segoe UI"/>
                <a:cs typeface="Segoe UI"/>
              </a:rPr>
              <a:t xml:space="preserve">Our question: </a:t>
            </a:r>
            <a:r>
              <a:rPr lang="en-US" sz="1400" b="0" i="0" dirty="0">
                <a:solidFill>
                  <a:srgbClr val="FFFFFF"/>
                </a:solidFill>
                <a:latin typeface="Segoe UI"/>
                <a:cs typeface="Segoe UI"/>
              </a:rPr>
              <a:t>warn us before it fails</a:t>
            </a:r>
            <a:r>
              <a:rPr lang="en-US" sz="1400" b="0" i="0" dirty="0">
                <a:solidFill>
                  <a:srgbClr val="F2B134"/>
                </a:solidFill>
                <a:latin typeface="Segoe UI"/>
                <a:cs typeface="Segoe UI"/>
              </a:rPr>
              <a:t xml:space="preserve"> · </a:t>
            </a:r>
            <a:r>
              <a:rPr lang="en-US" sz="1400" b="0" i="0" dirty="0">
                <a:solidFill>
                  <a:srgbClr val="FFFFFF"/>
                </a:solidFill>
                <a:latin typeface="Segoe UI"/>
                <a:cs typeface="Segoe UI"/>
              </a:rPr>
              <a:t>help us make the most of every night</a:t>
            </a: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3000"/>
                                  </p:stCondLst>
                                  <p:childTnLst>
                                    <p:set>
                                      <p:cBhvr>
                                        <p:cTn id="6" dur="1" fill="hold">
                                          <p:stCondLst>
                                            <p:cond delay="0"/>
                                          </p:stCondLst>
                                        </p:cTn>
                                        <p:tgtEl>
                                          <p:spTgt spid="85"/>
                                        </p:tgtEl>
                                        <p:attrNameLst>
                                          <p:attrName>style.visibility</p:attrName>
                                        </p:attrNameLst>
                                      </p:cBhvr>
                                      <p:to>
                                        <p:strVal val="visible"/>
                                      </p:to>
                                    </p:set>
                                    <p:animEffect transition="in" filter="wipe(left)">
                                      <p:cBhvr>
                                        <p:cTn id="7" dur="500"/>
                                        <p:tgtEl>
                                          <p:spTgt spid="85"/>
                                        </p:tgtEl>
                                      </p:cBhvr>
                                    </p:animEffect>
                                  </p:childTnLst>
                                </p:cTn>
                              </p:par>
                              <p:par>
                                <p:cTn id="8" presetID="10" presetClass="entr" presetSubtype="0" fill="hold" nodeType="withEffect" grpId="0">
                                  <p:stCondLst>
                                    <p:cond delay="320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300"/>
                                        <p:tgtEl>
                                          <p:spTgt spid="107"/>
                                        </p:tgtEl>
                                      </p:cBhvr>
                                    </p:animEffect>
                                  </p:childTnLst>
                                </p:cTn>
                              </p:par>
                              <p:par>
                                <p:cTn id="11" presetID="6" presetClass="emph" presetSubtype="0" fill="hold" nodeType="withEffect" grpId="0">
                                  <p:stCondLst>
                                    <p:cond delay="3450"/>
                                  </p:stCondLst>
                                  <p:childTnLst>
                                    <p:animScale>
                                      <p:cBhvr>
                                        <p:cTn id="12" dur="250" fill="hold"/>
                                        <p:tgtEl>
                                          <p:spTgt spid="96"/>
                                        </p:tgtEl>
                                      </p:cBhvr>
                                      <p:by x="180000" y="180000"/>
                                    </p:animScale>
                                  </p:childTnLst>
                                </p:cTn>
                              </p:par>
                              <p:par>
                                <p:cTn id="13" presetID="6" presetClass="emph" presetSubtype="0" fill="hold" nodeType="withEffect" grpId="1">
                                  <p:stCondLst>
                                    <p:cond delay="3700"/>
                                  </p:stCondLst>
                                  <p:childTnLst>
                                    <p:animScale>
                                      <p:cBhvr>
                                        <p:cTn id="14" dur="250" fill="hold"/>
                                        <p:tgtEl>
                                          <p:spTgt spid="96"/>
                                        </p:tgtEl>
                                      </p:cBhvr>
                                      <p:by x="55556" y="55556"/>
                                    </p:animScale>
                                  </p:childTnLst>
                                </p:cTn>
                              </p:par>
                              <p:par>
                                <p:cTn id="15" presetID="42" presetClass="entr" presetSubtype="0" fill="hold" nodeType="withEffect" grpId="0">
                                  <p:stCondLst>
                                    <p:cond delay="3450"/>
                                  </p:stCondLst>
                                  <p:childTnLst>
                                    <p:set>
                                      <p:cBhvr>
                                        <p:cTn id="16" dur="1" fill="hold">
                                          <p:stCondLst>
                                            <p:cond delay="0"/>
                                          </p:stCondLst>
                                        </p:cTn>
                                        <p:tgtEl>
                                          <p:spTgt spid="109"/>
                                        </p:tgtEl>
                                        <p:attrNameLst>
                                          <p:attrName>style.visibility</p:attrName>
                                        </p:attrNameLst>
                                      </p:cBhvr>
                                      <p:to>
                                        <p:strVal val="visible"/>
                                      </p:to>
                                    </p:set>
                                    <p:animEffect transition="in" filter="fade">
                                      <p:cBhvr>
                                        <p:cTn id="17" dur="400"/>
                                        <p:tgtEl>
                                          <p:spTgt spid="109"/>
                                        </p:tgtEl>
                                      </p:cBhvr>
                                    </p:animEffect>
                                    <p:anim calcmode="lin" valueType="num">
                                      <p:cBhvr>
                                        <p:cTn id="18" dur="400" fill="hold"/>
                                        <p:tgtEl>
                                          <p:spTgt spid="109"/>
                                        </p:tgtEl>
                                        <p:attrNameLst>
                                          <p:attrName>ppt_x</p:attrName>
                                        </p:attrNameLst>
                                      </p:cBhvr>
                                      <p:tavLst>
                                        <p:tav tm="0">
                                          <p:val>
                                            <p:strVal val="#ppt_x"/>
                                          </p:val>
                                        </p:tav>
                                        <p:tav tm="100000">
                                          <p:val>
                                            <p:strVal val="#ppt_x"/>
                                          </p:val>
                                        </p:tav>
                                      </p:tavLst>
                                    </p:anim>
                                    <p:anim calcmode="lin" valueType="num">
                                      <p:cBhvr>
                                        <p:cTn id="19" dur="400" fill="hold" decel="100000"/>
                                        <p:tgtEl>
                                          <p:spTgt spid="109"/>
                                        </p:tgtEl>
                                        <p:attrNameLst>
                                          <p:attrName>ppt_y</p:attrName>
                                        </p:attrNameLst>
                                      </p:cBhvr>
                                      <p:tavLst>
                                        <p:tav tm="0">
                                          <p:val>
                                            <p:strVal val="#ppt_y+0.012"/>
                                          </p:val>
                                        </p:tav>
                                        <p:tav tm="100000">
                                          <p:val>
                                            <p:strVal val="#ppt_y"/>
                                          </p:val>
                                        </p:tav>
                                      </p:tavLst>
                                    </p:anim>
                                  </p:childTnLst>
                                </p:cTn>
                              </p:par>
                              <p:par>
                                <p:cTn id="20" presetID="22" presetClass="entr" presetSubtype="8" fill="hold" nodeType="withEffect" grpId="0">
                                  <p:stCondLst>
                                    <p:cond delay="3450"/>
                                  </p:stCondLst>
                                  <p:childTnLst>
                                    <p:set>
                                      <p:cBhvr>
                                        <p:cTn id="21" dur="1" fill="hold">
                                          <p:stCondLst>
                                            <p:cond delay="0"/>
                                          </p:stCondLst>
                                        </p:cTn>
                                        <p:tgtEl>
                                          <p:spTgt spid="86"/>
                                        </p:tgtEl>
                                        <p:attrNameLst>
                                          <p:attrName>style.visibility</p:attrName>
                                        </p:attrNameLst>
                                      </p:cBhvr>
                                      <p:to>
                                        <p:strVal val="visible"/>
                                      </p:to>
                                    </p:set>
                                    <p:animEffect transition="in" filter="wipe(left)">
                                      <p:cBhvr>
                                        <p:cTn id="22" dur="900"/>
                                        <p:tgtEl>
                                          <p:spTgt spid="86"/>
                                        </p:tgtEl>
                                      </p:cBhvr>
                                    </p:animEffect>
                                  </p:childTnLst>
                                </p:cTn>
                              </p:par>
                              <p:par>
                                <p:cTn id="23" presetID="1" presetClass="entr" presetSubtype="0" fill="hold" nodeType="withEffect" grpId="0">
                                  <p:stCondLst>
                                    <p:cond delay="3450"/>
                                  </p:stCondLst>
                                  <p:childTnLst>
                                    <p:set>
                                      <p:cBhvr>
                                        <p:cTn id="24" dur="1" fill="hold">
                                          <p:stCondLst>
                                            <p:cond delay="0"/>
                                          </p:stCondLst>
                                        </p:cTn>
                                        <p:tgtEl>
                                          <p:spTgt spid="101"/>
                                        </p:tgtEl>
                                        <p:attrNameLst>
                                          <p:attrName>style.visibility</p:attrName>
                                        </p:attrNameLst>
                                      </p:cBhvr>
                                      <p:to>
                                        <p:strVal val="visible"/>
                                      </p:to>
                                    </p:set>
                                  </p:childTnLst>
                                </p:cTn>
                              </p:par>
                              <p:par>
                                <p:cTn id="25" presetID="0" presetClass="path" presetSubtype="0" fill="hold" nodeType="withEffect" grpId="1">
                                  <p:stCondLst>
                                    <p:cond delay="3450"/>
                                  </p:stCondLst>
                                  <p:childTnLst>
                                    <p:animMotion origin="layout" path="M 0 0 L 0.0401 0.0000 E" pathEditMode="relative" rAng="0" ptsTypes="AA">
                                      <p:cBhvr>
                                        <p:cTn id="26" dur="900" fill="hold"/>
                                        <p:tgtEl>
                                          <p:spTgt spid="101"/>
                                        </p:tgtEl>
                                        <p:attrNameLst>
                                          <p:attrName>ppt_x</p:attrName>
                                          <p:attrName>ppt_y</p:attrName>
                                        </p:attrNameLst>
                                      </p:cBhvr>
                                      <p:rCtr x="2004" y="0"/>
                                    </p:animMotion>
                                  </p:childTnLst>
                                </p:cTn>
                              </p:par>
                              <p:par>
                                <p:cTn id="27" presetID="10" presetClass="exit" presetSubtype="0" fill="hold" nodeType="withEffect" grpId="2">
                                  <p:stCondLst>
                                    <p:cond delay="4350"/>
                                  </p:stCondLst>
                                  <p:childTnLst>
                                    <p:animEffect transition="out" filter="fade">
                                      <p:cBhvr>
                                        <p:cTn id="28" dur="1"/>
                                        <p:tgtEl>
                                          <p:spTgt spid="101"/>
                                        </p:tgtEl>
                                      </p:cBhvr>
                                    </p:animEffect>
                                    <p:set>
                                      <p:cBhvr>
                                        <p:cTn id="29" dur="1" fill="hold">
                                          <p:stCondLst>
                                            <p:cond delay="0"/>
                                          </p:stCondLst>
                                        </p:cTn>
                                        <p:tgtEl>
                                          <p:spTgt spid="101"/>
                                        </p:tgtEl>
                                        <p:attrNameLst>
                                          <p:attrName>style.visibility</p:attrName>
                                        </p:attrNameLst>
                                      </p:cBhvr>
                                      <p:to>
                                        <p:strVal val="hidden"/>
                                      </p:to>
                                    </p:set>
                                  </p:childTnLst>
                                </p:cTn>
                              </p:par>
                              <p:par>
                                <p:cTn id="30" presetID="1" presetClass="entr" presetSubtype="0" fill="hold" nodeType="withEffect" grpId="0">
                                  <p:stCondLst>
                                    <p:cond delay="4350"/>
                                  </p:stCondLst>
                                  <p:childTnLst>
                                    <p:set>
                                      <p:cBhvr>
                                        <p:cTn id="31" dur="1" fill="hold">
                                          <p:stCondLst>
                                            <p:cond delay="0"/>
                                          </p:stCondLst>
                                        </p:cTn>
                                        <p:tgtEl>
                                          <p:spTgt spid="102"/>
                                        </p:tgtEl>
                                        <p:attrNameLst>
                                          <p:attrName>style.visibility</p:attrName>
                                        </p:attrNameLst>
                                      </p:cBhvr>
                                      <p:to>
                                        <p:strVal val="visible"/>
                                      </p:to>
                                    </p:set>
                                  </p:childTnLst>
                                </p:cTn>
                              </p:par>
                              <p:par>
                                <p:cTn id="32" presetID="22" presetClass="entr" presetSubtype="8" fill="hold" nodeType="withEffect" grpId="0">
                                  <p:stCondLst>
                                    <p:cond delay="3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900"/>
                                        <p:tgtEl>
                                          <p:spTgt spid="10"/>
                                        </p:tgtEl>
                                      </p:cBhvr>
                                    </p:animEffect>
                                  </p:childTnLst>
                                </p:cTn>
                              </p:par>
                              <p:par>
                                <p:cTn id="35" presetID="1" presetClass="mediacall" presetSubtype="0" fill="hold" nodeType="withEffect">
                                  <p:stCondLst>
                                    <p:cond delay="0"/>
                                  </p:stCondLst>
                                  <p:childTnLst>
                                    <p:cmd type="call" cmd="playFrom(0.0)">
                                      <p:cBhvr>
                                        <p:cTn id="36" dur="3600" fill="hold"/>
                                        <p:tgtEl>
                                          <p:spTgt spid="3"/>
                                        </p:tgtEl>
                                      </p:cBhvr>
                                    </p:cmd>
                                  </p:childTnLst>
                                </p:cTn>
                              </p:par>
                              <p:par>
                                <p:cTn id="37" presetID="10" presetClass="entr" presetSubtype="0" fill="hold" nodeType="withEffect" grpId="0">
                                  <p:stCondLst>
                                    <p:cond delay="9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400"/>
                                        <p:tgtEl>
                                          <p:spTgt spid="25"/>
                                        </p:tgtEl>
                                      </p:cBhvr>
                                    </p:animEffect>
                                  </p:childTnLst>
                                </p:cTn>
                              </p:par>
                              <p:par>
                                <p:cTn id="40" presetID="10" presetClass="entr" presetSubtype="0" fill="hold" nodeType="withEffect" grpId="0">
                                  <p:stCondLst>
                                    <p:cond delay="90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400"/>
                                        <p:tgtEl>
                                          <p:spTgt spid="27"/>
                                        </p:tgtEl>
                                      </p:cBhvr>
                                    </p:animEffect>
                                  </p:childTnLst>
                                </p:cTn>
                              </p:par>
                              <p:par>
                                <p:cTn id="43" presetID="10" presetClass="entr" presetSubtype="0" fill="hold" nodeType="withEffect" grpId="0">
                                  <p:stCondLst>
                                    <p:cond delay="90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400"/>
                                        <p:tgtEl>
                                          <p:spTgt spid="28"/>
                                        </p:tgtEl>
                                      </p:cBhvr>
                                    </p:animEffect>
                                  </p:childTnLst>
                                </p:cTn>
                              </p:par>
                              <p:par>
                                <p:cTn id="46" presetID="10" presetClass="entr" presetSubtype="0" fill="hold" nodeType="withEffect" grpId="0">
                                  <p:stCondLst>
                                    <p:cond delay="9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400"/>
                                        <p:tgtEl>
                                          <p:spTgt spid="30"/>
                                        </p:tgtEl>
                                      </p:cBhvr>
                                    </p:animEffect>
                                  </p:childTnLst>
                                </p:cTn>
                              </p:par>
                              <p:par>
                                <p:cTn id="49" presetID="10" presetClass="exit" presetSubtype="0" fill="hold" nodeType="withEffect" grpId="0">
                                  <p:stCondLst>
                                    <p:cond delay="2700"/>
                                  </p:stCondLst>
                                  <p:childTnLst>
                                    <p:animEffect transition="out" filter="fade">
                                      <p:cBhvr>
                                        <p:cTn id="50" dur="500"/>
                                        <p:tgtEl>
                                          <p:spTgt spid="2"/>
                                        </p:tgtEl>
                                      </p:cBhvr>
                                    </p:animEffect>
                                    <p:set>
                                      <p:cBhvr>
                                        <p:cTn id="51" dur="1" fill="hold">
                                          <p:stCondLst>
                                            <p:cond delay="499"/>
                                          </p:stCondLst>
                                        </p:cTn>
                                        <p:tgtEl>
                                          <p:spTgt spid="2"/>
                                        </p:tgtEl>
                                        <p:attrNameLst>
                                          <p:attrName>style.visibility</p:attrName>
                                        </p:attrNameLst>
                                      </p:cBhvr>
                                      <p:to>
                                        <p:strVal val="hidden"/>
                                      </p:to>
                                    </p:set>
                                  </p:childTnLst>
                                </p:cTn>
                              </p:par>
                              <p:par>
                                <p:cTn id="52" presetID="10" presetClass="exit" presetSubtype="0" fill="hold" nodeType="withEffect" grpId="0">
                                  <p:stCondLst>
                                    <p:cond delay="2700"/>
                                  </p:stCondLst>
                                  <p:childTnLst>
                                    <p:animEffect transition="out" filter="fade">
                                      <p:cBhvr>
                                        <p:cTn id="53" dur="500"/>
                                        <p:tgtEl>
                                          <p:spTgt spid="3"/>
                                        </p:tgtEl>
                                      </p:cBhvr>
                                    </p:animEffect>
                                    <p:set>
                                      <p:cBhvr>
                                        <p:cTn id="54" dur="1" fill="hold">
                                          <p:stCondLst>
                                            <p:cond delay="499"/>
                                          </p:stCondLst>
                                        </p:cTn>
                                        <p:tgtEl>
                                          <p:spTgt spid="3"/>
                                        </p:tgtEl>
                                        <p:attrNameLst>
                                          <p:attrName>style.visibility</p:attrName>
                                        </p:attrNameLst>
                                      </p:cBhvr>
                                      <p:to>
                                        <p:strVal val="hidden"/>
                                      </p:to>
                                    </p:set>
                                  </p:childTnLst>
                                </p:cTn>
                              </p:par>
                              <p:par>
                                <p:cTn id="55" presetID="10" presetClass="exit" presetSubtype="0" fill="hold" nodeType="withEffect" grpId="0">
                                  <p:stCondLst>
                                    <p:cond delay="2700"/>
                                  </p:stCondLst>
                                  <p:childTnLst>
                                    <p:animEffect transition="out" filter="fade">
                                      <p:cBhvr>
                                        <p:cTn id="56" dur="500"/>
                                        <p:tgtEl>
                                          <p:spTgt spid="4"/>
                                        </p:tgtEl>
                                      </p:cBhvr>
                                    </p:animEffect>
                                    <p:set>
                                      <p:cBhvr>
                                        <p:cTn id="57" dur="1" fill="hold">
                                          <p:stCondLst>
                                            <p:cond delay="499"/>
                                          </p:stCondLst>
                                        </p:cTn>
                                        <p:tgtEl>
                                          <p:spTgt spid="4"/>
                                        </p:tgtEl>
                                        <p:attrNameLst>
                                          <p:attrName>style.visibility</p:attrName>
                                        </p:attrNameLst>
                                      </p:cBhvr>
                                      <p:to>
                                        <p:strVal val="hidden"/>
                                      </p:to>
                                    </p:set>
                                  </p:childTnLst>
                                </p:cTn>
                              </p:par>
                              <p:par>
                                <p:cTn id="58" presetID="10" presetClass="exit" presetSubtype="0" fill="hold" nodeType="withEffect" grpId="0">
                                  <p:stCondLst>
                                    <p:cond delay="2700"/>
                                  </p:stCondLst>
                                  <p:childTnLst>
                                    <p:animEffect transition="out" filter="fade">
                                      <p:cBhvr>
                                        <p:cTn id="59" dur="500"/>
                                        <p:tgtEl>
                                          <p:spTgt spid="5"/>
                                        </p:tgtEl>
                                      </p:cBhvr>
                                    </p:animEffect>
                                    <p:set>
                                      <p:cBhvr>
                                        <p:cTn id="60" dur="1" fill="hold">
                                          <p:stCondLst>
                                            <p:cond delay="499"/>
                                          </p:stCondLst>
                                        </p:cTn>
                                        <p:tgtEl>
                                          <p:spTgt spid="5"/>
                                        </p:tgtEl>
                                        <p:attrNameLst>
                                          <p:attrName>style.visibility</p:attrName>
                                        </p:attrNameLst>
                                      </p:cBhvr>
                                      <p:to>
                                        <p:strVal val="hidden"/>
                                      </p:to>
                                    </p:set>
                                  </p:childTnLst>
                                </p:cTn>
                              </p:par>
                              <p:par>
                                <p:cTn id="61" presetID="10" presetClass="exit" presetSubtype="0" fill="hold" nodeType="withEffect" grpId="0">
                                  <p:stCondLst>
                                    <p:cond delay="2700"/>
                                  </p:stCondLst>
                                  <p:childTnLst>
                                    <p:animEffect transition="out" filter="fade">
                                      <p:cBhvr>
                                        <p:cTn id="62" dur="500"/>
                                        <p:tgtEl>
                                          <p:spTgt spid="6"/>
                                        </p:tgtEl>
                                      </p:cBhvr>
                                    </p:animEffect>
                                    <p:set>
                                      <p:cBhvr>
                                        <p:cTn id="63" dur="1" fill="hold">
                                          <p:stCondLst>
                                            <p:cond delay="499"/>
                                          </p:stCondLst>
                                        </p:cTn>
                                        <p:tgtEl>
                                          <p:spTgt spid="6"/>
                                        </p:tgtEl>
                                        <p:attrNameLst>
                                          <p:attrName>style.visibility</p:attrName>
                                        </p:attrNameLst>
                                      </p:cBhvr>
                                      <p:to>
                                        <p:strVal val="hidden"/>
                                      </p:to>
                                    </p:set>
                                  </p:childTnLst>
                                </p:cTn>
                              </p:par>
                              <p:par>
                                <p:cTn id="64" presetID="10" presetClass="exit" presetSubtype="0" fill="hold" nodeType="withEffect" grpId="0">
                                  <p:stCondLst>
                                    <p:cond delay="2700"/>
                                  </p:stCondLst>
                                  <p:childTnLst>
                                    <p:animEffect transition="out" filter="fade">
                                      <p:cBhvr>
                                        <p:cTn id="65" dur="500"/>
                                        <p:tgtEl>
                                          <p:spTgt spid="7"/>
                                        </p:tgtEl>
                                      </p:cBhvr>
                                    </p:animEffect>
                                    <p:set>
                                      <p:cBhvr>
                                        <p:cTn id="66" dur="1" fill="hold">
                                          <p:stCondLst>
                                            <p:cond delay="499"/>
                                          </p:stCondLst>
                                        </p:cTn>
                                        <p:tgtEl>
                                          <p:spTgt spid="7"/>
                                        </p:tgtEl>
                                        <p:attrNameLst>
                                          <p:attrName>style.visibility</p:attrName>
                                        </p:attrNameLst>
                                      </p:cBhvr>
                                      <p:to>
                                        <p:strVal val="hidden"/>
                                      </p:to>
                                    </p:set>
                                  </p:childTnLst>
                                </p:cTn>
                              </p:par>
                              <p:par>
                                <p:cTn id="67" presetID="10" presetClass="exit" presetSubtype="0" fill="hold" nodeType="withEffect" grpId="0">
                                  <p:stCondLst>
                                    <p:cond delay="2700"/>
                                  </p:stCondLst>
                                  <p:childTnLst>
                                    <p:animEffect transition="out" filter="fade">
                                      <p:cBhvr>
                                        <p:cTn id="68" dur="500"/>
                                        <p:tgtEl>
                                          <p:spTgt spid="8"/>
                                        </p:tgtEl>
                                      </p:cBhvr>
                                    </p:animEffect>
                                    <p:set>
                                      <p:cBhvr>
                                        <p:cTn id="69" dur="1" fill="hold">
                                          <p:stCondLst>
                                            <p:cond delay="499"/>
                                          </p:stCondLst>
                                        </p:cTn>
                                        <p:tgtEl>
                                          <p:spTgt spid="8"/>
                                        </p:tgtEl>
                                        <p:attrNameLst>
                                          <p:attrName>style.visibility</p:attrName>
                                        </p:attrNameLst>
                                      </p:cBhvr>
                                      <p:to>
                                        <p:strVal val="hidden"/>
                                      </p:to>
                                    </p:set>
                                  </p:childTnLst>
                                </p:cTn>
                              </p:par>
                              <p:par>
                                <p:cTn id="70" presetID="10" presetClass="exit" presetSubtype="0" fill="hold" nodeType="withEffect" grpId="0">
                                  <p:stCondLst>
                                    <p:cond delay="2700"/>
                                  </p:stCondLst>
                                  <p:childTnLst>
                                    <p:animEffect transition="out" filter="fade">
                                      <p:cBhvr>
                                        <p:cTn id="71" dur="500"/>
                                        <p:tgtEl>
                                          <p:spTgt spid="9"/>
                                        </p:tgtEl>
                                      </p:cBhvr>
                                    </p:animEffect>
                                    <p:set>
                                      <p:cBhvr>
                                        <p:cTn id="72" dur="1" fill="hold">
                                          <p:stCondLst>
                                            <p:cond delay="499"/>
                                          </p:stCondLst>
                                        </p:cTn>
                                        <p:tgtEl>
                                          <p:spTgt spid="9"/>
                                        </p:tgtEl>
                                        <p:attrNameLst>
                                          <p:attrName>style.visibility</p:attrName>
                                        </p:attrNameLst>
                                      </p:cBhvr>
                                      <p:to>
                                        <p:strVal val="hidden"/>
                                      </p:to>
                                    </p:set>
                                  </p:childTnLst>
                                </p:cTn>
                              </p:par>
                              <p:par>
                                <p:cTn id="73" presetID="10" presetClass="exit" presetSubtype="0" fill="hold" nodeType="withEffect" grpId="1">
                                  <p:stCondLst>
                                    <p:cond delay="2700"/>
                                  </p:stCondLst>
                                  <p:childTnLst>
                                    <p:animEffect transition="out" filter="fade">
                                      <p:cBhvr>
                                        <p:cTn id="74" dur="500"/>
                                        <p:tgtEl>
                                          <p:spTgt spid="10"/>
                                        </p:tgtEl>
                                      </p:cBhvr>
                                    </p:animEffect>
                                    <p:set>
                                      <p:cBhvr>
                                        <p:cTn id="75" dur="1" fill="hold">
                                          <p:stCondLst>
                                            <p:cond delay="499"/>
                                          </p:stCondLst>
                                        </p:cTn>
                                        <p:tgtEl>
                                          <p:spTgt spid="10"/>
                                        </p:tgtEl>
                                        <p:attrNameLst>
                                          <p:attrName>style.visibility</p:attrName>
                                        </p:attrNameLst>
                                      </p:cBhvr>
                                      <p:to>
                                        <p:strVal val="hidden"/>
                                      </p:to>
                                    </p:set>
                                  </p:childTnLst>
                                </p:cTn>
                              </p:par>
                              <p:par>
                                <p:cTn id="76" presetID="10" presetClass="exit" presetSubtype="0" fill="hold" nodeType="withEffect" grpId="0">
                                  <p:stCondLst>
                                    <p:cond delay="2700"/>
                                  </p:stCondLst>
                                  <p:childTnLst>
                                    <p:animEffect transition="out" filter="fade">
                                      <p:cBhvr>
                                        <p:cTn id="77" dur="500"/>
                                        <p:tgtEl>
                                          <p:spTgt spid="11"/>
                                        </p:tgtEl>
                                      </p:cBhvr>
                                    </p:animEffect>
                                    <p:set>
                                      <p:cBhvr>
                                        <p:cTn id="78" dur="1" fill="hold">
                                          <p:stCondLst>
                                            <p:cond delay="499"/>
                                          </p:stCondLst>
                                        </p:cTn>
                                        <p:tgtEl>
                                          <p:spTgt spid="11"/>
                                        </p:tgtEl>
                                        <p:attrNameLst>
                                          <p:attrName>style.visibility</p:attrName>
                                        </p:attrNameLst>
                                      </p:cBhvr>
                                      <p:to>
                                        <p:strVal val="hidden"/>
                                      </p:to>
                                    </p:set>
                                  </p:childTnLst>
                                </p:cTn>
                              </p:par>
                              <p:par>
                                <p:cTn id="79" presetID="10" presetClass="exit" presetSubtype="0" fill="hold" nodeType="withEffect" grpId="0">
                                  <p:stCondLst>
                                    <p:cond delay="2700"/>
                                  </p:stCondLst>
                                  <p:childTnLst>
                                    <p:animEffect transition="out" filter="fade">
                                      <p:cBhvr>
                                        <p:cTn id="80" dur="500"/>
                                        <p:tgtEl>
                                          <p:spTgt spid="12"/>
                                        </p:tgtEl>
                                      </p:cBhvr>
                                    </p:animEffect>
                                    <p:set>
                                      <p:cBhvr>
                                        <p:cTn id="81" dur="1" fill="hold">
                                          <p:stCondLst>
                                            <p:cond delay="499"/>
                                          </p:stCondLst>
                                        </p:cTn>
                                        <p:tgtEl>
                                          <p:spTgt spid="12"/>
                                        </p:tgtEl>
                                        <p:attrNameLst>
                                          <p:attrName>style.visibility</p:attrName>
                                        </p:attrNameLst>
                                      </p:cBhvr>
                                      <p:to>
                                        <p:strVal val="hidden"/>
                                      </p:to>
                                    </p:set>
                                  </p:childTnLst>
                                </p:cTn>
                              </p:par>
                              <p:par>
                                <p:cTn id="82" presetID="10" presetClass="exit" presetSubtype="0" fill="hold" nodeType="withEffect" grpId="0">
                                  <p:stCondLst>
                                    <p:cond delay="2700"/>
                                  </p:stCondLst>
                                  <p:childTnLst>
                                    <p:animEffect transition="out" filter="fade">
                                      <p:cBhvr>
                                        <p:cTn id="83" dur="500"/>
                                        <p:tgtEl>
                                          <p:spTgt spid="13"/>
                                        </p:tgtEl>
                                      </p:cBhvr>
                                    </p:animEffect>
                                    <p:set>
                                      <p:cBhvr>
                                        <p:cTn id="84" dur="1" fill="hold">
                                          <p:stCondLst>
                                            <p:cond delay="499"/>
                                          </p:stCondLst>
                                        </p:cTn>
                                        <p:tgtEl>
                                          <p:spTgt spid="13"/>
                                        </p:tgtEl>
                                        <p:attrNameLst>
                                          <p:attrName>style.visibility</p:attrName>
                                        </p:attrNameLst>
                                      </p:cBhvr>
                                      <p:to>
                                        <p:strVal val="hidden"/>
                                      </p:to>
                                    </p:set>
                                  </p:childTnLst>
                                </p:cTn>
                              </p:par>
                              <p:par>
                                <p:cTn id="85" presetID="10" presetClass="exit" presetSubtype="0" fill="hold" nodeType="withEffect" grpId="0">
                                  <p:stCondLst>
                                    <p:cond delay="2700"/>
                                  </p:stCondLst>
                                  <p:childTnLst>
                                    <p:animEffect transition="out" filter="fade">
                                      <p:cBhvr>
                                        <p:cTn id="86" dur="500"/>
                                        <p:tgtEl>
                                          <p:spTgt spid="14"/>
                                        </p:tgtEl>
                                      </p:cBhvr>
                                    </p:animEffect>
                                    <p:set>
                                      <p:cBhvr>
                                        <p:cTn id="87" dur="1" fill="hold">
                                          <p:stCondLst>
                                            <p:cond delay="499"/>
                                          </p:stCondLst>
                                        </p:cTn>
                                        <p:tgtEl>
                                          <p:spTgt spid="14"/>
                                        </p:tgtEl>
                                        <p:attrNameLst>
                                          <p:attrName>style.visibility</p:attrName>
                                        </p:attrNameLst>
                                      </p:cBhvr>
                                      <p:to>
                                        <p:strVal val="hidden"/>
                                      </p:to>
                                    </p:set>
                                  </p:childTnLst>
                                </p:cTn>
                              </p:par>
                              <p:par>
                                <p:cTn id="88" presetID="10" presetClass="exit" presetSubtype="0" fill="hold" nodeType="withEffect" grpId="0">
                                  <p:stCondLst>
                                    <p:cond delay="2700"/>
                                  </p:stCondLst>
                                  <p:childTnLst>
                                    <p:animEffect transition="out" filter="fade">
                                      <p:cBhvr>
                                        <p:cTn id="89" dur="500"/>
                                        <p:tgtEl>
                                          <p:spTgt spid="15"/>
                                        </p:tgtEl>
                                      </p:cBhvr>
                                    </p:animEffect>
                                    <p:set>
                                      <p:cBhvr>
                                        <p:cTn id="90" dur="1" fill="hold">
                                          <p:stCondLst>
                                            <p:cond delay="499"/>
                                          </p:stCondLst>
                                        </p:cTn>
                                        <p:tgtEl>
                                          <p:spTgt spid="15"/>
                                        </p:tgtEl>
                                        <p:attrNameLst>
                                          <p:attrName>style.visibility</p:attrName>
                                        </p:attrNameLst>
                                      </p:cBhvr>
                                      <p:to>
                                        <p:strVal val="hidden"/>
                                      </p:to>
                                    </p:set>
                                  </p:childTnLst>
                                </p:cTn>
                              </p:par>
                              <p:par>
                                <p:cTn id="91" presetID="10" presetClass="exit" presetSubtype="0" fill="hold" nodeType="withEffect" grpId="0">
                                  <p:stCondLst>
                                    <p:cond delay="2700"/>
                                  </p:stCondLst>
                                  <p:childTnLst>
                                    <p:animEffect transition="out" filter="fade">
                                      <p:cBhvr>
                                        <p:cTn id="92" dur="500"/>
                                        <p:tgtEl>
                                          <p:spTgt spid="16"/>
                                        </p:tgtEl>
                                      </p:cBhvr>
                                    </p:animEffect>
                                    <p:set>
                                      <p:cBhvr>
                                        <p:cTn id="93" dur="1" fill="hold">
                                          <p:stCondLst>
                                            <p:cond delay="499"/>
                                          </p:stCondLst>
                                        </p:cTn>
                                        <p:tgtEl>
                                          <p:spTgt spid="16"/>
                                        </p:tgtEl>
                                        <p:attrNameLst>
                                          <p:attrName>style.visibility</p:attrName>
                                        </p:attrNameLst>
                                      </p:cBhvr>
                                      <p:to>
                                        <p:strVal val="hidden"/>
                                      </p:to>
                                    </p:set>
                                  </p:childTnLst>
                                </p:cTn>
                              </p:par>
                              <p:par>
                                <p:cTn id="94" presetID="10" presetClass="exit" presetSubtype="0" fill="hold" nodeType="withEffect" grpId="0">
                                  <p:stCondLst>
                                    <p:cond delay="2700"/>
                                  </p:stCondLst>
                                  <p:childTnLst>
                                    <p:animEffect transition="out" filter="fade">
                                      <p:cBhvr>
                                        <p:cTn id="95" dur="500"/>
                                        <p:tgtEl>
                                          <p:spTgt spid="17"/>
                                        </p:tgtEl>
                                      </p:cBhvr>
                                    </p:animEffect>
                                    <p:set>
                                      <p:cBhvr>
                                        <p:cTn id="96" dur="1" fill="hold">
                                          <p:stCondLst>
                                            <p:cond delay="499"/>
                                          </p:stCondLst>
                                        </p:cTn>
                                        <p:tgtEl>
                                          <p:spTgt spid="17"/>
                                        </p:tgtEl>
                                        <p:attrNameLst>
                                          <p:attrName>style.visibility</p:attrName>
                                        </p:attrNameLst>
                                      </p:cBhvr>
                                      <p:to>
                                        <p:strVal val="hidden"/>
                                      </p:to>
                                    </p:set>
                                  </p:childTnLst>
                                </p:cTn>
                              </p:par>
                              <p:par>
                                <p:cTn id="97" presetID="10" presetClass="exit" presetSubtype="0" fill="hold" nodeType="withEffect" grpId="0">
                                  <p:stCondLst>
                                    <p:cond delay="2700"/>
                                  </p:stCondLst>
                                  <p:childTnLst>
                                    <p:animEffect transition="out" filter="fade">
                                      <p:cBhvr>
                                        <p:cTn id="98" dur="500"/>
                                        <p:tgtEl>
                                          <p:spTgt spid="18"/>
                                        </p:tgtEl>
                                      </p:cBhvr>
                                    </p:animEffect>
                                    <p:set>
                                      <p:cBhvr>
                                        <p:cTn id="99" dur="1" fill="hold">
                                          <p:stCondLst>
                                            <p:cond delay="499"/>
                                          </p:stCondLst>
                                        </p:cTn>
                                        <p:tgtEl>
                                          <p:spTgt spid="18"/>
                                        </p:tgtEl>
                                        <p:attrNameLst>
                                          <p:attrName>style.visibility</p:attrName>
                                        </p:attrNameLst>
                                      </p:cBhvr>
                                      <p:to>
                                        <p:strVal val="hidden"/>
                                      </p:to>
                                    </p:set>
                                  </p:childTnLst>
                                </p:cTn>
                              </p:par>
                              <p:par>
                                <p:cTn id="100" presetID="10" presetClass="exit" presetSubtype="0" fill="hold" nodeType="withEffect" grpId="0">
                                  <p:stCondLst>
                                    <p:cond delay="2700"/>
                                  </p:stCondLst>
                                  <p:childTnLst>
                                    <p:animEffect transition="out" filter="fade">
                                      <p:cBhvr>
                                        <p:cTn id="101" dur="500"/>
                                        <p:tgtEl>
                                          <p:spTgt spid="19"/>
                                        </p:tgtEl>
                                      </p:cBhvr>
                                    </p:animEffect>
                                    <p:set>
                                      <p:cBhvr>
                                        <p:cTn id="102" dur="1" fill="hold">
                                          <p:stCondLst>
                                            <p:cond delay="499"/>
                                          </p:stCondLst>
                                        </p:cTn>
                                        <p:tgtEl>
                                          <p:spTgt spid="19"/>
                                        </p:tgtEl>
                                        <p:attrNameLst>
                                          <p:attrName>style.visibility</p:attrName>
                                        </p:attrNameLst>
                                      </p:cBhvr>
                                      <p:to>
                                        <p:strVal val="hidden"/>
                                      </p:to>
                                    </p:set>
                                  </p:childTnLst>
                                </p:cTn>
                              </p:par>
                              <p:par>
                                <p:cTn id="103" presetID="10" presetClass="exit" presetSubtype="0" fill="hold" nodeType="withEffect" grpId="0">
                                  <p:stCondLst>
                                    <p:cond delay="2700"/>
                                  </p:stCondLst>
                                  <p:childTnLst>
                                    <p:animEffect transition="out" filter="fade">
                                      <p:cBhvr>
                                        <p:cTn id="104" dur="500"/>
                                        <p:tgtEl>
                                          <p:spTgt spid="20"/>
                                        </p:tgtEl>
                                      </p:cBhvr>
                                    </p:animEffect>
                                    <p:set>
                                      <p:cBhvr>
                                        <p:cTn id="105" dur="1" fill="hold">
                                          <p:stCondLst>
                                            <p:cond delay="499"/>
                                          </p:stCondLst>
                                        </p:cTn>
                                        <p:tgtEl>
                                          <p:spTgt spid="20"/>
                                        </p:tgtEl>
                                        <p:attrNameLst>
                                          <p:attrName>style.visibility</p:attrName>
                                        </p:attrNameLst>
                                      </p:cBhvr>
                                      <p:to>
                                        <p:strVal val="hidden"/>
                                      </p:to>
                                    </p:set>
                                  </p:childTnLst>
                                </p:cTn>
                              </p:par>
                              <p:par>
                                <p:cTn id="106" presetID="10" presetClass="exit" presetSubtype="0" fill="hold" nodeType="withEffect" grpId="0">
                                  <p:stCondLst>
                                    <p:cond delay="2700"/>
                                  </p:stCondLst>
                                  <p:childTnLst>
                                    <p:animEffect transition="out" filter="fade">
                                      <p:cBhvr>
                                        <p:cTn id="107" dur="500"/>
                                        <p:tgtEl>
                                          <p:spTgt spid="21"/>
                                        </p:tgtEl>
                                      </p:cBhvr>
                                    </p:animEffect>
                                    <p:set>
                                      <p:cBhvr>
                                        <p:cTn id="108" dur="1" fill="hold">
                                          <p:stCondLst>
                                            <p:cond delay="499"/>
                                          </p:stCondLst>
                                        </p:cTn>
                                        <p:tgtEl>
                                          <p:spTgt spid="21"/>
                                        </p:tgtEl>
                                        <p:attrNameLst>
                                          <p:attrName>style.visibility</p:attrName>
                                        </p:attrNameLst>
                                      </p:cBhvr>
                                      <p:to>
                                        <p:strVal val="hidden"/>
                                      </p:to>
                                    </p:set>
                                  </p:childTnLst>
                                </p:cTn>
                              </p:par>
                              <p:par>
                                <p:cTn id="109" presetID="10" presetClass="exit" presetSubtype="0" fill="hold" nodeType="withEffect" grpId="0">
                                  <p:stCondLst>
                                    <p:cond delay="2700"/>
                                  </p:stCondLst>
                                  <p:childTnLst>
                                    <p:animEffect transition="out" filter="fade">
                                      <p:cBhvr>
                                        <p:cTn id="110" dur="500"/>
                                        <p:tgtEl>
                                          <p:spTgt spid="22"/>
                                        </p:tgtEl>
                                      </p:cBhvr>
                                    </p:animEffect>
                                    <p:set>
                                      <p:cBhvr>
                                        <p:cTn id="111" dur="1" fill="hold">
                                          <p:stCondLst>
                                            <p:cond delay="499"/>
                                          </p:stCondLst>
                                        </p:cTn>
                                        <p:tgtEl>
                                          <p:spTgt spid="22"/>
                                        </p:tgtEl>
                                        <p:attrNameLst>
                                          <p:attrName>style.visibility</p:attrName>
                                        </p:attrNameLst>
                                      </p:cBhvr>
                                      <p:to>
                                        <p:strVal val="hidden"/>
                                      </p:to>
                                    </p:set>
                                  </p:childTnLst>
                                </p:cTn>
                              </p:par>
                              <p:par>
                                <p:cTn id="112" presetID="10" presetClass="exit" presetSubtype="0" fill="hold" nodeType="withEffect" grpId="0">
                                  <p:stCondLst>
                                    <p:cond delay="2700"/>
                                  </p:stCondLst>
                                  <p:childTnLst>
                                    <p:animEffect transition="out" filter="fade">
                                      <p:cBhvr>
                                        <p:cTn id="113" dur="500"/>
                                        <p:tgtEl>
                                          <p:spTgt spid="23"/>
                                        </p:tgtEl>
                                      </p:cBhvr>
                                    </p:animEffect>
                                    <p:set>
                                      <p:cBhvr>
                                        <p:cTn id="114" dur="1" fill="hold">
                                          <p:stCondLst>
                                            <p:cond delay="499"/>
                                          </p:stCondLst>
                                        </p:cTn>
                                        <p:tgtEl>
                                          <p:spTgt spid="23"/>
                                        </p:tgtEl>
                                        <p:attrNameLst>
                                          <p:attrName>style.visibility</p:attrName>
                                        </p:attrNameLst>
                                      </p:cBhvr>
                                      <p:to>
                                        <p:strVal val="hidden"/>
                                      </p:to>
                                    </p:set>
                                  </p:childTnLst>
                                </p:cTn>
                              </p:par>
                              <p:par>
                                <p:cTn id="115" presetID="10" presetClass="exit" presetSubtype="0" fill="hold" nodeType="withEffect" grpId="0">
                                  <p:stCondLst>
                                    <p:cond delay="2700"/>
                                  </p:stCondLst>
                                  <p:childTnLst>
                                    <p:animEffect transition="out" filter="fade">
                                      <p:cBhvr>
                                        <p:cTn id="116" dur="500"/>
                                        <p:tgtEl>
                                          <p:spTgt spid="24"/>
                                        </p:tgtEl>
                                      </p:cBhvr>
                                    </p:animEffect>
                                    <p:set>
                                      <p:cBhvr>
                                        <p:cTn id="117" dur="1" fill="hold">
                                          <p:stCondLst>
                                            <p:cond delay="499"/>
                                          </p:stCondLst>
                                        </p:cTn>
                                        <p:tgtEl>
                                          <p:spTgt spid="24"/>
                                        </p:tgtEl>
                                        <p:attrNameLst>
                                          <p:attrName>style.visibility</p:attrName>
                                        </p:attrNameLst>
                                      </p:cBhvr>
                                      <p:to>
                                        <p:strVal val="hidden"/>
                                      </p:to>
                                    </p:set>
                                  </p:childTnLst>
                                </p:cTn>
                              </p:par>
                              <p:par>
                                <p:cTn id="118" presetID="10" presetClass="exit" presetSubtype="0" fill="hold" nodeType="withEffect" grpId="1">
                                  <p:stCondLst>
                                    <p:cond delay="2700"/>
                                  </p:stCondLst>
                                  <p:childTnLst>
                                    <p:animEffect transition="out" filter="fade">
                                      <p:cBhvr>
                                        <p:cTn id="119" dur="500"/>
                                        <p:tgtEl>
                                          <p:spTgt spid="25"/>
                                        </p:tgtEl>
                                      </p:cBhvr>
                                    </p:animEffect>
                                    <p:set>
                                      <p:cBhvr>
                                        <p:cTn id="120" dur="1" fill="hold">
                                          <p:stCondLst>
                                            <p:cond delay="499"/>
                                          </p:stCondLst>
                                        </p:cTn>
                                        <p:tgtEl>
                                          <p:spTgt spid="25"/>
                                        </p:tgtEl>
                                        <p:attrNameLst>
                                          <p:attrName>style.visibility</p:attrName>
                                        </p:attrNameLst>
                                      </p:cBhvr>
                                      <p:to>
                                        <p:strVal val="hidden"/>
                                      </p:to>
                                    </p:set>
                                  </p:childTnLst>
                                </p:cTn>
                              </p:par>
                              <p:par>
                                <p:cTn id="121" presetID="10" presetClass="exit" presetSubtype="0" fill="hold" nodeType="withEffect" grpId="0">
                                  <p:stCondLst>
                                    <p:cond delay="2700"/>
                                  </p:stCondLst>
                                  <p:childTnLst>
                                    <p:animEffect transition="out" filter="fade">
                                      <p:cBhvr>
                                        <p:cTn id="122" dur="500"/>
                                        <p:tgtEl>
                                          <p:spTgt spid="26"/>
                                        </p:tgtEl>
                                      </p:cBhvr>
                                    </p:animEffect>
                                    <p:set>
                                      <p:cBhvr>
                                        <p:cTn id="123" dur="1" fill="hold">
                                          <p:stCondLst>
                                            <p:cond delay="499"/>
                                          </p:stCondLst>
                                        </p:cTn>
                                        <p:tgtEl>
                                          <p:spTgt spid="26"/>
                                        </p:tgtEl>
                                        <p:attrNameLst>
                                          <p:attrName>style.visibility</p:attrName>
                                        </p:attrNameLst>
                                      </p:cBhvr>
                                      <p:to>
                                        <p:strVal val="hidden"/>
                                      </p:to>
                                    </p:set>
                                  </p:childTnLst>
                                </p:cTn>
                              </p:par>
                              <p:par>
                                <p:cTn id="124" presetID="10" presetClass="exit" presetSubtype="0" fill="hold" nodeType="withEffect" grpId="1">
                                  <p:stCondLst>
                                    <p:cond delay="2700"/>
                                  </p:stCondLst>
                                  <p:childTnLst>
                                    <p:animEffect transition="out" filter="fade">
                                      <p:cBhvr>
                                        <p:cTn id="125" dur="500"/>
                                        <p:tgtEl>
                                          <p:spTgt spid="27"/>
                                        </p:tgtEl>
                                      </p:cBhvr>
                                    </p:animEffect>
                                    <p:set>
                                      <p:cBhvr>
                                        <p:cTn id="126" dur="1" fill="hold">
                                          <p:stCondLst>
                                            <p:cond delay="499"/>
                                          </p:stCondLst>
                                        </p:cTn>
                                        <p:tgtEl>
                                          <p:spTgt spid="27"/>
                                        </p:tgtEl>
                                        <p:attrNameLst>
                                          <p:attrName>style.visibility</p:attrName>
                                        </p:attrNameLst>
                                      </p:cBhvr>
                                      <p:to>
                                        <p:strVal val="hidden"/>
                                      </p:to>
                                    </p:set>
                                  </p:childTnLst>
                                </p:cTn>
                              </p:par>
                              <p:par>
                                <p:cTn id="127" presetID="10" presetClass="exit" presetSubtype="0" fill="hold" nodeType="withEffect" grpId="1">
                                  <p:stCondLst>
                                    <p:cond delay="2700"/>
                                  </p:stCondLst>
                                  <p:childTnLst>
                                    <p:animEffect transition="out" filter="fade">
                                      <p:cBhvr>
                                        <p:cTn id="128" dur="500"/>
                                        <p:tgtEl>
                                          <p:spTgt spid="28"/>
                                        </p:tgtEl>
                                      </p:cBhvr>
                                    </p:animEffect>
                                    <p:set>
                                      <p:cBhvr>
                                        <p:cTn id="129" dur="1" fill="hold">
                                          <p:stCondLst>
                                            <p:cond delay="499"/>
                                          </p:stCondLst>
                                        </p:cTn>
                                        <p:tgtEl>
                                          <p:spTgt spid="28"/>
                                        </p:tgtEl>
                                        <p:attrNameLst>
                                          <p:attrName>style.visibility</p:attrName>
                                        </p:attrNameLst>
                                      </p:cBhvr>
                                      <p:to>
                                        <p:strVal val="hidden"/>
                                      </p:to>
                                    </p:set>
                                  </p:childTnLst>
                                </p:cTn>
                              </p:par>
                              <p:par>
                                <p:cTn id="130" presetID="10" presetClass="exit" presetSubtype="0" fill="hold" nodeType="withEffect" grpId="0">
                                  <p:stCondLst>
                                    <p:cond delay="2700"/>
                                  </p:stCondLst>
                                  <p:childTnLst>
                                    <p:animEffect transition="out" filter="fade">
                                      <p:cBhvr>
                                        <p:cTn id="131" dur="500"/>
                                        <p:tgtEl>
                                          <p:spTgt spid="29"/>
                                        </p:tgtEl>
                                      </p:cBhvr>
                                    </p:animEffect>
                                    <p:set>
                                      <p:cBhvr>
                                        <p:cTn id="132" dur="1" fill="hold">
                                          <p:stCondLst>
                                            <p:cond delay="499"/>
                                          </p:stCondLst>
                                        </p:cTn>
                                        <p:tgtEl>
                                          <p:spTgt spid="29"/>
                                        </p:tgtEl>
                                        <p:attrNameLst>
                                          <p:attrName>style.visibility</p:attrName>
                                        </p:attrNameLst>
                                      </p:cBhvr>
                                      <p:to>
                                        <p:strVal val="hidden"/>
                                      </p:to>
                                    </p:set>
                                  </p:childTnLst>
                                </p:cTn>
                              </p:par>
                              <p:par>
                                <p:cTn id="133" presetID="10" presetClass="exit" presetSubtype="0" fill="hold" nodeType="withEffect" grpId="1">
                                  <p:stCondLst>
                                    <p:cond delay="2700"/>
                                  </p:stCondLst>
                                  <p:childTnLst>
                                    <p:animEffect transition="out" filter="fade">
                                      <p:cBhvr>
                                        <p:cTn id="134" dur="500"/>
                                        <p:tgtEl>
                                          <p:spTgt spid="30"/>
                                        </p:tgtEl>
                                      </p:cBhvr>
                                    </p:animEffect>
                                    <p:set>
                                      <p:cBhvr>
                                        <p:cTn id="135" dur="1" fill="hold">
                                          <p:stCondLst>
                                            <p:cond delay="499"/>
                                          </p:stCondLst>
                                        </p:cTn>
                                        <p:tgtEl>
                                          <p:spTgt spid="30"/>
                                        </p:tgtEl>
                                        <p:attrNameLst>
                                          <p:attrName>style.visibility</p:attrName>
                                        </p:attrNameLst>
                                      </p:cBhvr>
                                      <p:to>
                                        <p:strVal val="hidden"/>
                                      </p:to>
                                    </p:set>
                                  </p:childTnLst>
                                </p:cTn>
                              </p:par>
                              <p:par>
                                <p:cTn id="136" presetID="10" presetClass="exit" presetSubtype="0" fill="hold" nodeType="withEffect" grpId="0">
                                  <p:stCondLst>
                                    <p:cond delay="2700"/>
                                  </p:stCondLst>
                                  <p:childTnLst>
                                    <p:animEffect transition="out" filter="fade">
                                      <p:cBhvr>
                                        <p:cTn id="137" dur="500"/>
                                        <p:tgtEl>
                                          <p:spTgt spid="31"/>
                                        </p:tgtEl>
                                      </p:cBhvr>
                                    </p:animEffect>
                                    <p:set>
                                      <p:cBhvr>
                                        <p:cTn id="138" dur="1" fill="hold">
                                          <p:stCondLst>
                                            <p:cond delay="499"/>
                                          </p:stCondLst>
                                        </p:cTn>
                                        <p:tgtEl>
                                          <p:spTgt spid="31"/>
                                        </p:tgtEl>
                                        <p:attrNameLst>
                                          <p:attrName>style.visibility</p:attrName>
                                        </p:attrNameLst>
                                      </p:cBhvr>
                                      <p:to>
                                        <p:strVal val="hidden"/>
                                      </p:to>
                                    </p:set>
                                  </p:childTnLst>
                                </p:cTn>
                              </p:par>
                              <p:par>
                                <p:cTn id="139" presetID="10" presetClass="exit" presetSubtype="0" fill="hold" nodeType="withEffect" grpId="0">
                                  <p:stCondLst>
                                    <p:cond delay="2700"/>
                                  </p:stCondLst>
                                  <p:childTnLst>
                                    <p:animEffect transition="out" filter="fade">
                                      <p:cBhvr>
                                        <p:cTn id="140" dur="500"/>
                                        <p:tgtEl>
                                          <p:spTgt spid="32"/>
                                        </p:tgtEl>
                                      </p:cBhvr>
                                    </p:animEffect>
                                    <p:set>
                                      <p:cBhvr>
                                        <p:cTn id="141" dur="1" fill="hold">
                                          <p:stCondLst>
                                            <p:cond delay="499"/>
                                          </p:stCondLst>
                                        </p:cTn>
                                        <p:tgtEl>
                                          <p:spTgt spid="32"/>
                                        </p:tgtEl>
                                        <p:attrNameLst>
                                          <p:attrName>style.visibility</p:attrName>
                                        </p:attrNameLst>
                                      </p:cBhvr>
                                      <p:to>
                                        <p:strVal val="hidden"/>
                                      </p:to>
                                    </p:set>
                                  </p:childTnLst>
                                </p:cTn>
                              </p:par>
                              <p:par>
                                <p:cTn id="142" presetID="10" presetClass="exit" presetSubtype="0" fill="hold" nodeType="withEffect" grpId="0">
                                  <p:stCondLst>
                                    <p:cond delay="2700"/>
                                  </p:stCondLst>
                                  <p:childTnLst>
                                    <p:animEffect transition="out" filter="fade">
                                      <p:cBhvr>
                                        <p:cTn id="143" dur="500"/>
                                        <p:tgtEl>
                                          <p:spTgt spid="33"/>
                                        </p:tgtEl>
                                      </p:cBhvr>
                                    </p:animEffect>
                                    <p:set>
                                      <p:cBhvr>
                                        <p:cTn id="144" dur="1" fill="hold">
                                          <p:stCondLst>
                                            <p:cond delay="499"/>
                                          </p:stCondLst>
                                        </p:cTn>
                                        <p:tgtEl>
                                          <p:spTgt spid="33"/>
                                        </p:tgtEl>
                                        <p:attrNameLst>
                                          <p:attrName>style.visibility</p:attrName>
                                        </p:attrNameLst>
                                      </p:cBhvr>
                                      <p:to>
                                        <p:strVal val="hidden"/>
                                      </p:to>
                                    </p:set>
                                  </p:childTnLst>
                                </p:cTn>
                              </p:par>
                              <p:par>
                                <p:cTn id="145" presetID="10" presetClass="exit" presetSubtype="0" fill="hold" nodeType="withEffect" grpId="0">
                                  <p:stCondLst>
                                    <p:cond delay="2700"/>
                                  </p:stCondLst>
                                  <p:childTnLst>
                                    <p:animEffect transition="out" filter="fade">
                                      <p:cBhvr>
                                        <p:cTn id="146" dur="500"/>
                                        <p:tgtEl>
                                          <p:spTgt spid="34"/>
                                        </p:tgtEl>
                                      </p:cBhvr>
                                    </p:animEffect>
                                    <p:set>
                                      <p:cBhvr>
                                        <p:cTn id="147" dur="1" fill="hold">
                                          <p:stCondLst>
                                            <p:cond delay="499"/>
                                          </p:stCondLst>
                                        </p:cTn>
                                        <p:tgtEl>
                                          <p:spTgt spid="34"/>
                                        </p:tgtEl>
                                        <p:attrNameLst>
                                          <p:attrName>style.visibility</p:attrName>
                                        </p:attrNameLst>
                                      </p:cBhvr>
                                      <p:to>
                                        <p:strVal val="hidden"/>
                                      </p:to>
                                    </p:set>
                                  </p:childTnLst>
                                </p:cTn>
                              </p:par>
                              <p:par>
                                <p:cTn id="148" presetID="10" presetClass="exit" presetSubtype="0" fill="hold" nodeType="withEffect" grpId="0">
                                  <p:stCondLst>
                                    <p:cond delay="2700"/>
                                  </p:stCondLst>
                                  <p:childTnLst>
                                    <p:animEffect transition="out" filter="fade">
                                      <p:cBhvr>
                                        <p:cTn id="149" dur="500"/>
                                        <p:tgtEl>
                                          <p:spTgt spid="35"/>
                                        </p:tgtEl>
                                      </p:cBhvr>
                                    </p:animEffect>
                                    <p:set>
                                      <p:cBhvr>
                                        <p:cTn id="150" dur="1" fill="hold">
                                          <p:stCondLst>
                                            <p:cond delay="499"/>
                                          </p:stCondLst>
                                        </p:cTn>
                                        <p:tgtEl>
                                          <p:spTgt spid="35"/>
                                        </p:tgtEl>
                                        <p:attrNameLst>
                                          <p:attrName>style.visibility</p:attrName>
                                        </p:attrNameLst>
                                      </p:cBhvr>
                                      <p:to>
                                        <p:strVal val="hidden"/>
                                      </p:to>
                                    </p:set>
                                  </p:childTnLst>
                                </p:cTn>
                              </p:par>
                              <p:par>
                                <p:cTn id="151" presetID="10" presetClass="entr" presetSubtype="0" fill="hold" nodeType="withEffect" grpId="0">
                                  <p:stCondLst>
                                    <p:cond delay="3000"/>
                                  </p:stCondLst>
                                  <p:childTnLst>
                                    <p:set>
                                      <p:cBhvr>
                                        <p:cTn id="152" dur="1" fill="hold">
                                          <p:stCondLst>
                                            <p:cond delay="0"/>
                                          </p:stCondLst>
                                        </p:cTn>
                                        <p:tgtEl>
                                          <p:spTgt spid="36"/>
                                        </p:tgtEl>
                                        <p:attrNameLst>
                                          <p:attrName>style.visibility</p:attrName>
                                        </p:attrNameLst>
                                      </p:cBhvr>
                                      <p:to>
                                        <p:strVal val="visible"/>
                                      </p:to>
                                    </p:set>
                                    <p:animEffect transition="in" filter="fade">
                                      <p:cBhvr>
                                        <p:cTn id="153" dur="400"/>
                                        <p:tgtEl>
                                          <p:spTgt spid="36"/>
                                        </p:tgtEl>
                                      </p:cBhvr>
                                    </p:animEffect>
                                  </p:childTnLst>
                                </p:cTn>
                              </p:par>
                              <p:par>
                                <p:cTn id="154" presetID="42" presetClass="entr" presetSubtype="0" fill="hold" nodeType="withEffect" grpId="0">
                                  <p:stCondLst>
                                    <p:cond delay="3200"/>
                                  </p:stCondLst>
                                  <p:childTnLst>
                                    <p:set>
                                      <p:cBhvr>
                                        <p:cTn id="155" dur="1" fill="hold">
                                          <p:stCondLst>
                                            <p:cond delay="0"/>
                                          </p:stCondLst>
                                        </p:cTn>
                                        <p:tgtEl>
                                          <p:spTgt spid="37"/>
                                        </p:tgtEl>
                                        <p:attrNameLst>
                                          <p:attrName>style.visibility</p:attrName>
                                        </p:attrNameLst>
                                      </p:cBhvr>
                                      <p:to>
                                        <p:strVal val="visible"/>
                                      </p:to>
                                    </p:set>
                                    <p:animEffect transition="in" filter="fade">
                                      <p:cBhvr>
                                        <p:cTn id="156" dur="800"/>
                                        <p:tgtEl>
                                          <p:spTgt spid="37"/>
                                        </p:tgtEl>
                                      </p:cBhvr>
                                    </p:animEffect>
                                    <p:anim calcmode="lin" valueType="num">
                                      <p:cBhvr>
                                        <p:cTn id="157" dur="800" fill="hold"/>
                                        <p:tgtEl>
                                          <p:spTgt spid="37"/>
                                        </p:tgtEl>
                                        <p:attrNameLst>
                                          <p:attrName>ppt_x</p:attrName>
                                        </p:attrNameLst>
                                      </p:cBhvr>
                                      <p:tavLst>
                                        <p:tav tm="0">
                                          <p:val>
                                            <p:strVal val="#ppt_x"/>
                                          </p:val>
                                        </p:tav>
                                        <p:tav tm="100000">
                                          <p:val>
                                            <p:strVal val="#ppt_x"/>
                                          </p:val>
                                        </p:tav>
                                      </p:tavLst>
                                    </p:anim>
                                    <p:anim calcmode="lin" valueType="num">
                                      <p:cBhvr>
                                        <p:cTn id="158" dur="800" fill="hold" decel="100000"/>
                                        <p:tgtEl>
                                          <p:spTgt spid="37"/>
                                        </p:tgtEl>
                                        <p:attrNameLst>
                                          <p:attrName>ppt_y</p:attrName>
                                        </p:attrNameLst>
                                      </p:cBhvr>
                                      <p:tavLst>
                                        <p:tav tm="0">
                                          <p:val>
                                            <p:strVal val="#ppt_y+0.05"/>
                                          </p:val>
                                        </p:tav>
                                        <p:tav tm="100000">
                                          <p:val>
                                            <p:strVal val="#ppt_y"/>
                                          </p:val>
                                        </p:tav>
                                      </p:tavLst>
                                    </p:anim>
                                  </p:childTnLst>
                                </p:cTn>
                              </p:par>
                              <p:par>
                                <p:cTn id="159" presetID="10" presetClass="entr" presetSubtype="0" fill="hold" nodeType="withEffect" grpId="0">
                                  <p:stCondLst>
                                    <p:cond delay="3700"/>
                                  </p:stCondLst>
                                  <p:childTnLst>
                                    <p:set>
                                      <p:cBhvr>
                                        <p:cTn id="160" dur="1" fill="hold">
                                          <p:stCondLst>
                                            <p:cond delay="0"/>
                                          </p:stCondLst>
                                        </p:cTn>
                                        <p:tgtEl>
                                          <p:spTgt spid="38"/>
                                        </p:tgtEl>
                                        <p:attrNameLst>
                                          <p:attrName>style.visibility</p:attrName>
                                        </p:attrNameLst>
                                      </p:cBhvr>
                                      <p:to>
                                        <p:strVal val="visible"/>
                                      </p:to>
                                    </p:set>
                                    <p:animEffect transition="in" filter="fade">
                                      <p:cBhvr>
                                        <p:cTn id="161" dur="500"/>
                                        <p:tgtEl>
                                          <p:spTgt spid="38"/>
                                        </p:tgtEl>
                                      </p:cBhvr>
                                    </p:animEffect>
                                  </p:childTnLst>
                                </p:cTn>
                              </p:par>
                              <p:par>
                                <p:cTn id="162" presetID="10" presetClass="entr" presetSubtype="0" fill="hold" nodeType="withEffect" grpId="0">
                                  <p:stCondLst>
                                    <p:cond delay="4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childTnLst>
                                </p:cTn>
                              </p:par>
                              <p:par>
                                <p:cTn id="165" presetID="10" presetClass="entr" presetSubtype="0" fill="hold" nodeType="withEffect" grpId="0">
                                  <p:stCondLst>
                                    <p:cond delay="5400"/>
                                  </p:stCondLst>
                                  <p:childTnLst>
                                    <p:set>
                                      <p:cBhvr>
                                        <p:cTn id="166" dur="1" fill="hold">
                                          <p:stCondLst>
                                            <p:cond delay="0"/>
                                          </p:stCondLst>
                                        </p:cTn>
                                        <p:tgtEl>
                                          <p:spTgt spid="52"/>
                                        </p:tgtEl>
                                        <p:attrNameLst>
                                          <p:attrName>style.visibility</p:attrName>
                                        </p:attrNameLst>
                                      </p:cBhvr>
                                      <p:to>
                                        <p:strVal val="visible"/>
                                      </p:to>
                                    </p:set>
                                    <p:animEffect transition="in" filter="fade">
                                      <p:cBhvr>
                                        <p:cTn id="167" dur="400"/>
                                        <p:tgtEl>
                                          <p:spTgt spid="52"/>
                                        </p:tgtEl>
                                      </p:cBhvr>
                                    </p:animEffect>
                                  </p:childTnLst>
                                </p:cTn>
                              </p:par>
                              <p:par>
                                <p:cTn id="168" presetID="10" presetClass="entr" presetSubtype="0" fill="hold" nodeType="withEffect" grpId="0">
                                  <p:stCondLst>
                                    <p:cond delay="5600"/>
                                  </p:stCondLst>
                                  <p:childTnLst>
                                    <p:set>
                                      <p:cBhvr>
                                        <p:cTn id="169" dur="1" fill="hold">
                                          <p:stCondLst>
                                            <p:cond delay="0"/>
                                          </p:stCondLst>
                                        </p:cTn>
                                        <p:tgtEl>
                                          <p:spTgt spid="53"/>
                                        </p:tgtEl>
                                        <p:attrNameLst>
                                          <p:attrName>style.visibility</p:attrName>
                                        </p:attrNameLst>
                                      </p:cBhvr>
                                      <p:to>
                                        <p:strVal val="visible"/>
                                      </p:to>
                                    </p:set>
                                    <p:animEffect transition="in" filter="fade">
                                      <p:cBhvr>
                                        <p:cTn id="170" dur="300"/>
                                        <p:tgtEl>
                                          <p:spTgt spid="53"/>
                                        </p:tgtEl>
                                      </p:cBhvr>
                                    </p:animEffect>
                                  </p:childTnLst>
                                </p:cTn>
                              </p:par>
                              <p:par>
                                <p:cTn id="171" presetID="10" presetClass="entr" presetSubtype="0" fill="hold" nodeType="withEffect" grpId="0">
                                  <p:stCondLst>
                                    <p:cond delay="5600"/>
                                  </p:stCondLst>
                                  <p:childTnLst>
                                    <p:set>
                                      <p:cBhvr>
                                        <p:cTn id="172" dur="1" fill="hold">
                                          <p:stCondLst>
                                            <p:cond delay="0"/>
                                          </p:stCondLst>
                                        </p:cTn>
                                        <p:tgtEl>
                                          <p:spTgt spid="54"/>
                                        </p:tgtEl>
                                        <p:attrNameLst>
                                          <p:attrName>style.visibility</p:attrName>
                                        </p:attrNameLst>
                                      </p:cBhvr>
                                      <p:to>
                                        <p:strVal val="visible"/>
                                      </p:to>
                                    </p:set>
                                    <p:animEffect transition="in" filter="fade">
                                      <p:cBhvr>
                                        <p:cTn id="173" dur="300"/>
                                        <p:tgtEl>
                                          <p:spTgt spid="54"/>
                                        </p:tgtEl>
                                      </p:cBhvr>
                                    </p:animEffect>
                                  </p:childTnLst>
                                </p:cTn>
                              </p:par>
                              <p:par>
                                <p:cTn id="174" presetID="10" presetClass="entr" presetSubtype="0" fill="hold" nodeType="withEffect" grpId="0">
                                  <p:stCondLst>
                                    <p:cond delay="5600"/>
                                  </p:stCondLst>
                                  <p:childTnLst>
                                    <p:set>
                                      <p:cBhvr>
                                        <p:cTn id="175" dur="1" fill="hold">
                                          <p:stCondLst>
                                            <p:cond delay="0"/>
                                          </p:stCondLst>
                                        </p:cTn>
                                        <p:tgtEl>
                                          <p:spTgt spid="55"/>
                                        </p:tgtEl>
                                        <p:attrNameLst>
                                          <p:attrName>style.visibility</p:attrName>
                                        </p:attrNameLst>
                                      </p:cBhvr>
                                      <p:to>
                                        <p:strVal val="visible"/>
                                      </p:to>
                                    </p:set>
                                    <p:animEffect transition="in" filter="fade">
                                      <p:cBhvr>
                                        <p:cTn id="176" dur="300"/>
                                        <p:tgtEl>
                                          <p:spTgt spid="55"/>
                                        </p:tgtEl>
                                      </p:cBhvr>
                                    </p:animEffect>
                                  </p:childTnLst>
                                </p:cTn>
                              </p:par>
                              <p:par>
                                <p:cTn id="177" presetID="10" presetClass="entr" presetSubtype="0" fill="hold" nodeType="withEffect" grpId="0">
                                  <p:stCondLst>
                                    <p:cond delay="5600"/>
                                  </p:stCondLst>
                                  <p:childTnLst>
                                    <p:set>
                                      <p:cBhvr>
                                        <p:cTn id="178" dur="1" fill="hold">
                                          <p:stCondLst>
                                            <p:cond delay="0"/>
                                          </p:stCondLst>
                                        </p:cTn>
                                        <p:tgtEl>
                                          <p:spTgt spid="56"/>
                                        </p:tgtEl>
                                        <p:attrNameLst>
                                          <p:attrName>style.visibility</p:attrName>
                                        </p:attrNameLst>
                                      </p:cBhvr>
                                      <p:to>
                                        <p:strVal val="visible"/>
                                      </p:to>
                                    </p:set>
                                    <p:animEffect transition="in" filter="fade">
                                      <p:cBhvr>
                                        <p:cTn id="179" dur="300"/>
                                        <p:tgtEl>
                                          <p:spTgt spid="56"/>
                                        </p:tgtEl>
                                      </p:cBhvr>
                                    </p:animEffect>
                                  </p:childTnLst>
                                </p:cTn>
                              </p:par>
                              <p:par>
                                <p:cTn id="180" presetID="10" presetClass="entr" presetSubtype="0" fill="hold" nodeType="withEffect" grpId="0">
                                  <p:stCondLst>
                                    <p:cond delay="5800"/>
                                  </p:stCondLst>
                                  <p:childTnLst>
                                    <p:set>
                                      <p:cBhvr>
                                        <p:cTn id="181" dur="1" fill="hold">
                                          <p:stCondLst>
                                            <p:cond delay="0"/>
                                          </p:stCondLst>
                                        </p:cTn>
                                        <p:tgtEl>
                                          <p:spTgt spid="60"/>
                                        </p:tgtEl>
                                        <p:attrNameLst>
                                          <p:attrName>style.visibility</p:attrName>
                                        </p:attrNameLst>
                                      </p:cBhvr>
                                      <p:to>
                                        <p:strVal val="visible"/>
                                      </p:to>
                                    </p:set>
                                    <p:animEffect transition="in" filter="fade">
                                      <p:cBhvr>
                                        <p:cTn id="182" dur="300"/>
                                        <p:tgtEl>
                                          <p:spTgt spid="60"/>
                                        </p:tgtEl>
                                      </p:cBhvr>
                                    </p:animEffect>
                                  </p:childTnLst>
                                </p:cTn>
                              </p:par>
                              <p:par>
                                <p:cTn id="183" presetID="10" presetClass="entr" presetSubtype="0" fill="hold" nodeType="withEffect" grpId="0">
                                  <p:stCondLst>
                                    <p:cond delay="5800"/>
                                  </p:stCondLst>
                                  <p:childTnLst>
                                    <p:set>
                                      <p:cBhvr>
                                        <p:cTn id="184" dur="1" fill="hold">
                                          <p:stCondLst>
                                            <p:cond delay="0"/>
                                          </p:stCondLst>
                                        </p:cTn>
                                        <p:tgtEl>
                                          <p:spTgt spid="65"/>
                                        </p:tgtEl>
                                        <p:attrNameLst>
                                          <p:attrName>style.visibility</p:attrName>
                                        </p:attrNameLst>
                                      </p:cBhvr>
                                      <p:to>
                                        <p:strVal val="visible"/>
                                      </p:to>
                                    </p:set>
                                    <p:animEffect transition="in" filter="fade">
                                      <p:cBhvr>
                                        <p:cTn id="185" dur="300"/>
                                        <p:tgtEl>
                                          <p:spTgt spid="65"/>
                                        </p:tgtEl>
                                      </p:cBhvr>
                                    </p:animEffect>
                                  </p:childTnLst>
                                </p:cTn>
                              </p:par>
                              <p:par>
                                <p:cTn id="186" presetID="10" presetClass="entr" presetSubtype="0" fill="hold" nodeType="withEffect" grpId="0">
                                  <p:stCondLst>
                                    <p:cond delay="6050"/>
                                  </p:stCondLst>
                                  <p:childTnLst>
                                    <p:set>
                                      <p:cBhvr>
                                        <p:cTn id="187" dur="1" fill="hold">
                                          <p:stCondLst>
                                            <p:cond delay="0"/>
                                          </p:stCondLst>
                                        </p:cTn>
                                        <p:tgtEl>
                                          <p:spTgt spid="61"/>
                                        </p:tgtEl>
                                        <p:attrNameLst>
                                          <p:attrName>style.visibility</p:attrName>
                                        </p:attrNameLst>
                                      </p:cBhvr>
                                      <p:to>
                                        <p:strVal val="visible"/>
                                      </p:to>
                                    </p:set>
                                    <p:animEffect transition="in" filter="fade">
                                      <p:cBhvr>
                                        <p:cTn id="188" dur="300"/>
                                        <p:tgtEl>
                                          <p:spTgt spid="61"/>
                                        </p:tgtEl>
                                      </p:cBhvr>
                                    </p:animEffect>
                                  </p:childTnLst>
                                </p:cTn>
                              </p:par>
                              <p:par>
                                <p:cTn id="189" presetID="10" presetClass="entr" presetSubtype="0" fill="hold" nodeType="withEffect" grpId="0">
                                  <p:stCondLst>
                                    <p:cond delay="6050"/>
                                  </p:stCondLst>
                                  <p:childTnLst>
                                    <p:set>
                                      <p:cBhvr>
                                        <p:cTn id="190" dur="1" fill="hold">
                                          <p:stCondLst>
                                            <p:cond delay="0"/>
                                          </p:stCondLst>
                                        </p:cTn>
                                        <p:tgtEl>
                                          <p:spTgt spid="66"/>
                                        </p:tgtEl>
                                        <p:attrNameLst>
                                          <p:attrName>style.visibility</p:attrName>
                                        </p:attrNameLst>
                                      </p:cBhvr>
                                      <p:to>
                                        <p:strVal val="visible"/>
                                      </p:to>
                                    </p:set>
                                    <p:animEffect transition="in" filter="fade">
                                      <p:cBhvr>
                                        <p:cTn id="191" dur="300"/>
                                        <p:tgtEl>
                                          <p:spTgt spid="66"/>
                                        </p:tgtEl>
                                      </p:cBhvr>
                                    </p:animEffect>
                                  </p:childTnLst>
                                </p:cTn>
                              </p:par>
                              <p:par>
                                <p:cTn id="192" presetID="10" presetClass="entr" presetSubtype="0" fill="hold" nodeType="withEffect" grpId="0">
                                  <p:stCondLst>
                                    <p:cond delay="6300"/>
                                  </p:stCondLst>
                                  <p:childTnLst>
                                    <p:set>
                                      <p:cBhvr>
                                        <p:cTn id="193" dur="1" fill="hold">
                                          <p:stCondLst>
                                            <p:cond delay="0"/>
                                          </p:stCondLst>
                                        </p:cTn>
                                        <p:tgtEl>
                                          <p:spTgt spid="62"/>
                                        </p:tgtEl>
                                        <p:attrNameLst>
                                          <p:attrName>style.visibility</p:attrName>
                                        </p:attrNameLst>
                                      </p:cBhvr>
                                      <p:to>
                                        <p:strVal val="visible"/>
                                      </p:to>
                                    </p:set>
                                    <p:animEffect transition="in" filter="fade">
                                      <p:cBhvr>
                                        <p:cTn id="194" dur="300"/>
                                        <p:tgtEl>
                                          <p:spTgt spid="62"/>
                                        </p:tgtEl>
                                      </p:cBhvr>
                                    </p:animEffect>
                                  </p:childTnLst>
                                </p:cTn>
                              </p:par>
                              <p:par>
                                <p:cTn id="195" presetID="10" presetClass="entr" presetSubtype="0" fill="hold" nodeType="withEffect" grpId="0">
                                  <p:stCondLst>
                                    <p:cond delay="6300"/>
                                  </p:stCondLst>
                                  <p:childTnLst>
                                    <p:set>
                                      <p:cBhvr>
                                        <p:cTn id="196" dur="1" fill="hold">
                                          <p:stCondLst>
                                            <p:cond delay="0"/>
                                          </p:stCondLst>
                                        </p:cTn>
                                        <p:tgtEl>
                                          <p:spTgt spid="67"/>
                                        </p:tgtEl>
                                        <p:attrNameLst>
                                          <p:attrName>style.visibility</p:attrName>
                                        </p:attrNameLst>
                                      </p:cBhvr>
                                      <p:to>
                                        <p:strVal val="visible"/>
                                      </p:to>
                                    </p:set>
                                    <p:animEffect transition="in" filter="fade">
                                      <p:cBhvr>
                                        <p:cTn id="197" dur="300"/>
                                        <p:tgtEl>
                                          <p:spTgt spid="67"/>
                                        </p:tgtEl>
                                      </p:cBhvr>
                                    </p:animEffect>
                                  </p:childTnLst>
                                </p:cTn>
                              </p:par>
                              <p:par>
                                <p:cTn id="198" presetID="10" presetClass="entr" presetSubtype="0" fill="hold" nodeType="withEffect" grpId="0">
                                  <p:stCondLst>
                                    <p:cond delay="6550"/>
                                  </p:stCondLst>
                                  <p:childTnLst>
                                    <p:set>
                                      <p:cBhvr>
                                        <p:cTn id="199" dur="1" fill="hold">
                                          <p:stCondLst>
                                            <p:cond delay="0"/>
                                          </p:stCondLst>
                                        </p:cTn>
                                        <p:tgtEl>
                                          <p:spTgt spid="63"/>
                                        </p:tgtEl>
                                        <p:attrNameLst>
                                          <p:attrName>style.visibility</p:attrName>
                                        </p:attrNameLst>
                                      </p:cBhvr>
                                      <p:to>
                                        <p:strVal val="visible"/>
                                      </p:to>
                                    </p:set>
                                    <p:animEffect transition="in" filter="fade">
                                      <p:cBhvr>
                                        <p:cTn id="200" dur="300"/>
                                        <p:tgtEl>
                                          <p:spTgt spid="63"/>
                                        </p:tgtEl>
                                      </p:cBhvr>
                                    </p:animEffect>
                                  </p:childTnLst>
                                </p:cTn>
                              </p:par>
                              <p:par>
                                <p:cTn id="201" presetID="10" presetClass="entr" presetSubtype="0" fill="hold" nodeType="withEffect" grpId="0">
                                  <p:stCondLst>
                                    <p:cond delay="6550"/>
                                  </p:stCondLst>
                                  <p:childTnLst>
                                    <p:set>
                                      <p:cBhvr>
                                        <p:cTn id="202" dur="1" fill="hold">
                                          <p:stCondLst>
                                            <p:cond delay="0"/>
                                          </p:stCondLst>
                                        </p:cTn>
                                        <p:tgtEl>
                                          <p:spTgt spid="68"/>
                                        </p:tgtEl>
                                        <p:attrNameLst>
                                          <p:attrName>style.visibility</p:attrName>
                                        </p:attrNameLst>
                                      </p:cBhvr>
                                      <p:to>
                                        <p:strVal val="visible"/>
                                      </p:to>
                                    </p:set>
                                    <p:animEffect transition="in" filter="fade">
                                      <p:cBhvr>
                                        <p:cTn id="203" dur="300"/>
                                        <p:tgtEl>
                                          <p:spTgt spid="68"/>
                                        </p:tgtEl>
                                      </p:cBhvr>
                                    </p:animEffect>
                                  </p:childTnLst>
                                </p:cTn>
                              </p:par>
                              <p:par>
                                <p:cTn id="204" presetID="10" presetClass="entr" presetSubtype="0" fill="hold" nodeType="withEffect" grpId="0">
                                  <p:stCondLst>
                                    <p:cond delay="6800"/>
                                  </p:stCondLst>
                                  <p:childTnLst>
                                    <p:set>
                                      <p:cBhvr>
                                        <p:cTn id="205" dur="1" fill="hold">
                                          <p:stCondLst>
                                            <p:cond delay="0"/>
                                          </p:stCondLst>
                                        </p:cTn>
                                        <p:tgtEl>
                                          <p:spTgt spid="64"/>
                                        </p:tgtEl>
                                        <p:attrNameLst>
                                          <p:attrName>style.visibility</p:attrName>
                                        </p:attrNameLst>
                                      </p:cBhvr>
                                      <p:to>
                                        <p:strVal val="visible"/>
                                      </p:to>
                                    </p:set>
                                    <p:animEffect transition="in" filter="fade">
                                      <p:cBhvr>
                                        <p:cTn id="206" dur="300"/>
                                        <p:tgtEl>
                                          <p:spTgt spid="64"/>
                                        </p:tgtEl>
                                      </p:cBhvr>
                                    </p:animEffect>
                                  </p:childTnLst>
                                </p:cTn>
                              </p:par>
                              <p:par>
                                <p:cTn id="207" presetID="10" presetClass="entr" presetSubtype="0" fill="hold" nodeType="withEffect" grpId="0">
                                  <p:stCondLst>
                                    <p:cond delay="6800"/>
                                  </p:stCondLst>
                                  <p:childTnLst>
                                    <p:set>
                                      <p:cBhvr>
                                        <p:cTn id="208" dur="1" fill="hold">
                                          <p:stCondLst>
                                            <p:cond delay="0"/>
                                          </p:stCondLst>
                                        </p:cTn>
                                        <p:tgtEl>
                                          <p:spTgt spid="69"/>
                                        </p:tgtEl>
                                        <p:attrNameLst>
                                          <p:attrName>style.visibility</p:attrName>
                                        </p:attrNameLst>
                                      </p:cBhvr>
                                      <p:to>
                                        <p:strVal val="visible"/>
                                      </p:to>
                                    </p:set>
                                    <p:animEffect transition="in" filter="fade">
                                      <p:cBhvr>
                                        <p:cTn id="209" dur="300"/>
                                        <p:tgtEl>
                                          <p:spTgt spid="69"/>
                                        </p:tgtEl>
                                      </p:cBhvr>
                                    </p:animEffect>
                                  </p:childTnLst>
                                </p:cTn>
                              </p:par>
                              <p:par>
                                <p:cTn id="210" presetID="10" presetClass="entr" presetSubtype="0" fill="hold" nodeType="withEffect" grpId="0">
                                  <p:stCondLst>
                                    <p:cond delay="7200"/>
                                  </p:stCondLst>
                                  <p:childTnLst>
                                    <p:set>
                                      <p:cBhvr>
                                        <p:cTn id="211" dur="1" fill="hold">
                                          <p:stCondLst>
                                            <p:cond delay="0"/>
                                          </p:stCondLst>
                                        </p:cTn>
                                        <p:tgtEl>
                                          <p:spTgt spid="74"/>
                                        </p:tgtEl>
                                        <p:attrNameLst>
                                          <p:attrName>style.visibility</p:attrName>
                                        </p:attrNameLst>
                                      </p:cBhvr>
                                      <p:to>
                                        <p:strVal val="visible"/>
                                      </p:to>
                                    </p:set>
                                    <p:animEffect transition="in" filter="fade">
                                      <p:cBhvr>
                                        <p:cTn id="212" dur="400"/>
                                        <p:tgtEl>
                                          <p:spTgt spid="74"/>
                                        </p:tgtEl>
                                      </p:cBhvr>
                                    </p:animEffect>
                                  </p:childTnLst>
                                </p:cTn>
                              </p:par>
                              <p:par>
                                <p:cTn id="213" presetID="10" presetClass="entr" presetSubtype="0" fill="hold" nodeType="withEffect" grpId="0">
                                  <p:stCondLst>
                                    <p:cond delay="7200"/>
                                  </p:stCondLst>
                                  <p:childTnLst>
                                    <p:set>
                                      <p:cBhvr>
                                        <p:cTn id="214" dur="1" fill="hold">
                                          <p:stCondLst>
                                            <p:cond delay="0"/>
                                          </p:stCondLst>
                                        </p:cTn>
                                        <p:tgtEl>
                                          <p:spTgt spid="75"/>
                                        </p:tgtEl>
                                        <p:attrNameLst>
                                          <p:attrName>style.visibility</p:attrName>
                                        </p:attrNameLst>
                                      </p:cBhvr>
                                      <p:to>
                                        <p:strVal val="visible"/>
                                      </p:to>
                                    </p:set>
                                    <p:animEffect transition="in" filter="fade">
                                      <p:cBhvr>
                                        <p:cTn id="215" dur="400"/>
                                        <p:tgtEl>
                                          <p:spTgt spid="75"/>
                                        </p:tgtEl>
                                      </p:cBhvr>
                                    </p:animEffect>
                                  </p:childTnLst>
                                </p:cTn>
                              </p:par>
                              <p:par>
                                <p:cTn id="216" presetID="10" presetClass="entr" presetSubtype="0" fill="hold" nodeType="withEffect" grpId="0">
                                  <p:stCondLst>
                                    <p:cond delay="7300"/>
                                  </p:stCondLst>
                                  <p:childTnLst>
                                    <p:set>
                                      <p:cBhvr>
                                        <p:cTn id="217" dur="1" fill="hold">
                                          <p:stCondLst>
                                            <p:cond delay="0"/>
                                          </p:stCondLst>
                                        </p:cTn>
                                        <p:tgtEl>
                                          <p:spTgt spid="78"/>
                                        </p:tgtEl>
                                        <p:attrNameLst>
                                          <p:attrName>style.visibility</p:attrName>
                                        </p:attrNameLst>
                                      </p:cBhvr>
                                      <p:to>
                                        <p:strVal val="visible"/>
                                      </p:to>
                                    </p:set>
                                    <p:animEffect transition="in" filter="fade">
                                      <p:cBhvr>
                                        <p:cTn id="218" dur="400"/>
                                        <p:tgtEl>
                                          <p:spTgt spid="78"/>
                                        </p:tgtEl>
                                      </p:cBhvr>
                                    </p:animEffect>
                                  </p:childTnLst>
                                </p:cTn>
                              </p:par>
                              <p:par>
                                <p:cTn id="219" presetID="10" presetClass="entr" presetSubtype="0" fill="hold" nodeType="withEffect" grpId="0">
                                  <p:stCondLst>
                                    <p:cond delay="7300"/>
                                  </p:stCondLst>
                                  <p:childTnLst>
                                    <p:set>
                                      <p:cBhvr>
                                        <p:cTn id="220" dur="1" fill="hold">
                                          <p:stCondLst>
                                            <p:cond delay="0"/>
                                          </p:stCondLst>
                                        </p:cTn>
                                        <p:tgtEl>
                                          <p:spTgt spid="79"/>
                                        </p:tgtEl>
                                        <p:attrNameLst>
                                          <p:attrName>style.visibility</p:attrName>
                                        </p:attrNameLst>
                                      </p:cBhvr>
                                      <p:to>
                                        <p:strVal val="visible"/>
                                      </p:to>
                                    </p:set>
                                    <p:animEffect transition="in" filter="fade">
                                      <p:cBhvr>
                                        <p:cTn id="221" dur="400"/>
                                        <p:tgtEl>
                                          <p:spTgt spid="79"/>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xit" presetSubtype="0" fill="hold" nodeType="clickEffect" grpId="1">
                                  <p:stCondLst>
                                    <p:cond delay="0"/>
                                  </p:stCondLst>
                                  <p:childTnLst>
                                    <p:animEffect transition="out" filter="fade">
                                      <p:cBhvr>
                                        <p:cTn id="225" dur="300"/>
                                        <p:tgtEl>
                                          <p:spTgt spid="54"/>
                                        </p:tgtEl>
                                      </p:cBhvr>
                                    </p:animEffect>
                                    <p:set>
                                      <p:cBhvr>
                                        <p:cTn id="226" dur="1" fill="hold">
                                          <p:stCondLst>
                                            <p:cond delay="299"/>
                                          </p:stCondLst>
                                        </p:cTn>
                                        <p:tgtEl>
                                          <p:spTgt spid="54"/>
                                        </p:tgtEl>
                                        <p:attrNameLst>
                                          <p:attrName>style.visibility</p:attrName>
                                        </p:attrNameLst>
                                      </p:cBhvr>
                                      <p:to>
                                        <p:strVal val="hidden"/>
                                      </p:to>
                                    </p:set>
                                  </p:childTnLst>
                                </p:cTn>
                              </p:par>
                              <p:par>
                                <p:cTn id="227" presetID="10" presetClass="exit" presetSubtype="0" fill="hold" nodeType="withEffect" grpId="1">
                                  <p:stCondLst>
                                    <p:cond delay="0"/>
                                  </p:stCondLst>
                                  <p:childTnLst>
                                    <p:animEffect transition="out" filter="fade">
                                      <p:cBhvr>
                                        <p:cTn id="228" dur="300"/>
                                        <p:tgtEl>
                                          <p:spTgt spid="55"/>
                                        </p:tgtEl>
                                      </p:cBhvr>
                                    </p:animEffect>
                                    <p:set>
                                      <p:cBhvr>
                                        <p:cTn id="229" dur="1" fill="hold">
                                          <p:stCondLst>
                                            <p:cond delay="299"/>
                                          </p:stCondLst>
                                        </p:cTn>
                                        <p:tgtEl>
                                          <p:spTgt spid="55"/>
                                        </p:tgtEl>
                                        <p:attrNameLst>
                                          <p:attrName>style.visibility</p:attrName>
                                        </p:attrNameLst>
                                      </p:cBhvr>
                                      <p:to>
                                        <p:strVal val="hidden"/>
                                      </p:to>
                                    </p:set>
                                  </p:childTnLst>
                                </p:cTn>
                              </p:par>
                              <p:par>
                                <p:cTn id="230" presetID="10" presetClass="exit" presetSubtype="0" fill="hold" nodeType="withEffect" grpId="1">
                                  <p:stCondLst>
                                    <p:cond delay="0"/>
                                  </p:stCondLst>
                                  <p:childTnLst>
                                    <p:animEffect transition="out" filter="fade">
                                      <p:cBhvr>
                                        <p:cTn id="231" dur="300"/>
                                        <p:tgtEl>
                                          <p:spTgt spid="56"/>
                                        </p:tgtEl>
                                      </p:cBhvr>
                                    </p:animEffect>
                                    <p:set>
                                      <p:cBhvr>
                                        <p:cTn id="232" dur="1" fill="hold">
                                          <p:stCondLst>
                                            <p:cond delay="299"/>
                                          </p:stCondLst>
                                        </p:cTn>
                                        <p:tgtEl>
                                          <p:spTgt spid="56"/>
                                        </p:tgtEl>
                                        <p:attrNameLst>
                                          <p:attrName>style.visibility</p:attrName>
                                        </p:attrNameLst>
                                      </p:cBhvr>
                                      <p:to>
                                        <p:strVal val="hidden"/>
                                      </p:to>
                                    </p:set>
                                  </p:childTnLst>
                                </p:cTn>
                              </p:par>
                              <p:par>
                                <p:cTn id="233" presetID="10" presetClass="exit" presetSubtype="0" fill="hold" nodeType="withEffect" grpId="1">
                                  <p:stCondLst>
                                    <p:cond delay="0"/>
                                  </p:stCondLst>
                                  <p:childTnLst>
                                    <p:animEffect transition="out" filter="fade">
                                      <p:cBhvr>
                                        <p:cTn id="234" dur="300"/>
                                        <p:tgtEl>
                                          <p:spTgt spid="65"/>
                                        </p:tgtEl>
                                      </p:cBhvr>
                                    </p:animEffect>
                                    <p:set>
                                      <p:cBhvr>
                                        <p:cTn id="235" dur="1" fill="hold">
                                          <p:stCondLst>
                                            <p:cond delay="299"/>
                                          </p:stCondLst>
                                        </p:cTn>
                                        <p:tgtEl>
                                          <p:spTgt spid="65"/>
                                        </p:tgtEl>
                                        <p:attrNameLst>
                                          <p:attrName>style.visibility</p:attrName>
                                        </p:attrNameLst>
                                      </p:cBhvr>
                                      <p:to>
                                        <p:strVal val="hidden"/>
                                      </p:to>
                                    </p:set>
                                  </p:childTnLst>
                                </p:cTn>
                              </p:par>
                              <p:par>
                                <p:cTn id="236" presetID="10" presetClass="exit" presetSubtype="0" fill="hold" nodeType="withEffect" grpId="1">
                                  <p:stCondLst>
                                    <p:cond delay="0"/>
                                  </p:stCondLst>
                                  <p:childTnLst>
                                    <p:animEffect transition="out" filter="fade">
                                      <p:cBhvr>
                                        <p:cTn id="237" dur="300"/>
                                        <p:tgtEl>
                                          <p:spTgt spid="66"/>
                                        </p:tgtEl>
                                      </p:cBhvr>
                                    </p:animEffect>
                                    <p:set>
                                      <p:cBhvr>
                                        <p:cTn id="238" dur="1" fill="hold">
                                          <p:stCondLst>
                                            <p:cond delay="299"/>
                                          </p:stCondLst>
                                        </p:cTn>
                                        <p:tgtEl>
                                          <p:spTgt spid="66"/>
                                        </p:tgtEl>
                                        <p:attrNameLst>
                                          <p:attrName>style.visibility</p:attrName>
                                        </p:attrNameLst>
                                      </p:cBhvr>
                                      <p:to>
                                        <p:strVal val="hidden"/>
                                      </p:to>
                                    </p:set>
                                  </p:childTnLst>
                                </p:cTn>
                              </p:par>
                              <p:par>
                                <p:cTn id="239" presetID="10" presetClass="exit" presetSubtype="0" fill="hold" nodeType="withEffect" grpId="1">
                                  <p:stCondLst>
                                    <p:cond delay="0"/>
                                  </p:stCondLst>
                                  <p:childTnLst>
                                    <p:animEffect transition="out" filter="fade">
                                      <p:cBhvr>
                                        <p:cTn id="240" dur="300"/>
                                        <p:tgtEl>
                                          <p:spTgt spid="67"/>
                                        </p:tgtEl>
                                      </p:cBhvr>
                                    </p:animEffect>
                                    <p:set>
                                      <p:cBhvr>
                                        <p:cTn id="241" dur="1" fill="hold">
                                          <p:stCondLst>
                                            <p:cond delay="299"/>
                                          </p:stCondLst>
                                        </p:cTn>
                                        <p:tgtEl>
                                          <p:spTgt spid="67"/>
                                        </p:tgtEl>
                                        <p:attrNameLst>
                                          <p:attrName>style.visibility</p:attrName>
                                        </p:attrNameLst>
                                      </p:cBhvr>
                                      <p:to>
                                        <p:strVal val="hidden"/>
                                      </p:to>
                                    </p:set>
                                  </p:childTnLst>
                                </p:cTn>
                              </p:par>
                              <p:par>
                                <p:cTn id="242" presetID="10" presetClass="exit" presetSubtype="0" fill="hold" nodeType="withEffect" grpId="1">
                                  <p:stCondLst>
                                    <p:cond delay="0"/>
                                  </p:stCondLst>
                                  <p:childTnLst>
                                    <p:animEffect transition="out" filter="fade">
                                      <p:cBhvr>
                                        <p:cTn id="243" dur="300"/>
                                        <p:tgtEl>
                                          <p:spTgt spid="69"/>
                                        </p:tgtEl>
                                      </p:cBhvr>
                                    </p:animEffect>
                                    <p:set>
                                      <p:cBhvr>
                                        <p:cTn id="244" dur="1" fill="hold">
                                          <p:stCondLst>
                                            <p:cond delay="299"/>
                                          </p:stCondLst>
                                        </p:cTn>
                                        <p:tgtEl>
                                          <p:spTgt spid="69"/>
                                        </p:tgtEl>
                                        <p:attrNameLst>
                                          <p:attrName>style.visibility</p:attrName>
                                        </p:attrNameLst>
                                      </p:cBhvr>
                                      <p:to>
                                        <p:strVal val="hidden"/>
                                      </p:to>
                                    </p:set>
                                  </p:childTnLst>
                                </p:cTn>
                              </p:par>
                              <p:par>
                                <p:cTn id="245" presetID="10" presetClass="exit" presetSubtype="0" fill="hold" nodeType="withEffect" grpId="1">
                                  <p:stCondLst>
                                    <p:cond delay="0"/>
                                  </p:stCondLst>
                                  <p:childTnLst>
                                    <p:animEffect transition="out" filter="fade">
                                      <p:cBhvr>
                                        <p:cTn id="246" dur="300"/>
                                        <p:tgtEl>
                                          <p:spTgt spid="74"/>
                                        </p:tgtEl>
                                      </p:cBhvr>
                                    </p:animEffect>
                                    <p:set>
                                      <p:cBhvr>
                                        <p:cTn id="247" dur="1" fill="hold">
                                          <p:stCondLst>
                                            <p:cond delay="299"/>
                                          </p:stCondLst>
                                        </p:cTn>
                                        <p:tgtEl>
                                          <p:spTgt spid="74"/>
                                        </p:tgtEl>
                                        <p:attrNameLst>
                                          <p:attrName>style.visibility</p:attrName>
                                        </p:attrNameLst>
                                      </p:cBhvr>
                                      <p:to>
                                        <p:strVal val="hidden"/>
                                      </p:to>
                                    </p:set>
                                  </p:childTnLst>
                                </p:cTn>
                              </p:par>
                              <p:par>
                                <p:cTn id="248" presetID="10" presetClass="exit" presetSubtype="0" fill="hold" nodeType="withEffect" grpId="1">
                                  <p:stCondLst>
                                    <p:cond delay="0"/>
                                  </p:stCondLst>
                                  <p:childTnLst>
                                    <p:animEffect transition="out" filter="fade">
                                      <p:cBhvr>
                                        <p:cTn id="249" dur="300"/>
                                        <p:tgtEl>
                                          <p:spTgt spid="75"/>
                                        </p:tgtEl>
                                      </p:cBhvr>
                                    </p:animEffect>
                                    <p:set>
                                      <p:cBhvr>
                                        <p:cTn id="250" dur="1" fill="hold">
                                          <p:stCondLst>
                                            <p:cond delay="299"/>
                                          </p:stCondLst>
                                        </p:cTn>
                                        <p:tgtEl>
                                          <p:spTgt spid="75"/>
                                        </p:tgtEl>
                                        <p:attrNameLst>
                                          <p:attrName>style.visibility</p:attrName>
                                        </p:attrNameLst>
                                      </p:cBhvr>
                                      <p:to>
                                        <p:strVal val="hidden"/>
                                      </p:to>
                                    </p:set>
                                  </p:childTnLst>
                                </p:cTn>
                              </p:par>
                              <p:par>
                                <p:cTn id="251" presetID="10" presetClass="entr" presetSubtype="0" fill="hold" nodeType="withEffect" grpId="0">
                                  <p:stCondLst>
                                    <p:cond delay="0"/>
                                  </p:stCondLst>
                                  <p:childTnLst>
                                    <p:set>
                                      <p:cBhvr>
                                        <p:cTn id="252" dur="1" fill="hold">
                                          <p:stCondLst>
                                            <p:cond delay="0"/>
                                          </p:stCondLst>
                                        </p:cTn>
                                        <p:tgtEl>
                                          <p:spTgt spid="57"/>
                                        </p:tgtEl>
                                        <p:attrNameLst>
                                          <p:attrName>style.visibility</p:attrName>
                                        </p:attrNameLst>
                                      </p:cBhvr>
                                      <p:to>
                                        <p:strVal val="visible"/>
                                      </p:to>
                                    </p:set>
                                    <p:animEffect transition="in" filter="fade">
                                      <p:cBhvr>
                                        <p:cTn id="253" dur="300"/>
                                        <p:tgtEl>
                                          <p:spTgt spid="57"/>
                                        </p:tgtEl>
                                      </p:cBhvr>
                                    </p:animEffect>
                                  </p:childTnLst>
                                </p:cTn>
                              </p:par>
                              <p:par>
                                <p:cTn id="254" presetID="10" presetClass="entr" presetSubtype="0" fill="hold" nodeType="withEffect" grpId="0">
                                  <p:stCondLst>
                                    <p:cond delay="0"/>
                                  </p:stCondLst>
                                  <p:childTnLst>
                                    <p:set>
                                      <p:cBhvr>
                                        <p:cTn id="255" dur="1" fill="hold">
                                          <p:stCondLst>
                                            <p:cond delay="0"/>
                                          </p:stCondLst>
                                        </p:cTn>
                                        <p:tgtEl>
                                          <p:spTgt spid="58"/>
                                        </p:tgtEl>
                                        <p:attrNameLst>
                                          <p:attrName>style.visibility</p:attrName>
                                        </p:attrNameLst>
                                      </p:cBhvr>
                                      <p:to>
                                        <p:strVal val="visible"/>
                                      </p:to>
                                    </p:set>
                                    <p:animEffect transition="in" filter="fade">
                                      <p:cBhvr>
                                        <p:cTn id="256" dur="300"/>
                                        <p:tgtEl>
                                          <p:spTgt spid="58"/>
                                        </p:tgtEl>
                                      </p:cBhvr>
                                    </p:animEffect>
                                  </p:childTnLst>
                                </p:cTn>
                              </p:par>
                              <p:par>
                                <p:cTn id="257" presetID="22" presetClass="entr" presetSubtype="8" fill="hold" nodeType="withEffect" grpId="0">
                                  <p:stCondLst>
                                    <p:cond delay="0"/>
                                  </p:stCondLst>
                                  <p:childTnLst>
                                    <p:set>
                                      <p:cBhvr>
                                        <p:cTn id="258" dur="1" fill="hold">
                                          <p:stCondLst>
                                            <p:cond delay="0"/>
                                          </p:stCondLst>
                                        </p:cTn>
                                        <p:tgtEl>
                                          <p:spTgt spid="59"/>
                                        </p:tgtEl>
                                        <p:attrNameLst>
                                          <p:attrName>style.visibility</p:attrName>
                                        </p:attrNameLst>
                                      </p:cBhvr>
                                      <p:to>
                                        <p:strVal val="visible"/>
                                      </p:to>
                                    </p:set>
                                    <p:animEffect transition="in" filter="wipe(left)">
                                      <p:cBhvr>
                                        <p:cTn id="259" dur="300"/>
                                        <p:tgtEl>
                                          <p:spTgt spid="59"/>
                                        </p:tgtEl>
                                      </p:cBhvr>
                                    </p:animEffect>
                                  </p:childTnLst>
                                </p:cTn>
                              </p:par>
                              <p:par>
                                <p:cTn id="260" presetID="10" presetClass="entr" presetSubtype="0" fill="hold" nodeType="withEffect" grpId="0">
                                  <p:stCondLst>
                                    <p:cond delay="200"/>
                                  </p:stCondLst>
                                  <p:childTnLst>
                                    <p:set>
                                      <p:cBhvr>
                                        <p:cTn id="261" dur="1" fill="hold">
                                          <p:stCondLst>
                                            <p:cond delay="0"/>
                                          </p:stCondLst>
                                        </p:cTn>
                                        <p:tgtEl>
                                          <p:spTgt spid="40"/>
                                        </p:tgtEl>
                                        <p:attrNameLst>
                                          <p:attrName>style.visibility</p:attrName>
                                        </p:attrNameLst>
                                      </p:cBhvr>
                                      <p:to>
                                        <p:strVal val="visible"/>
                                      </p:to>
                                    </p:set>
                                    <p:animEffect transition="in" filter="fade">
                                      <p:cBhvr>
                                        <p:cTn id="262" dur="400"/>
                                        <p:tgtEl>
                                          <p:spTgt spid="40"/>
                                        </p:tgtEl>
                                      </p:cBhvr>
                                    </p:animEffect>
                                  </p:childTnLst>
                                </p:cTn>
                              </p:par>
                              <p:par>
                                <p:cTn id="263" presetID="10" presetClass="entr" presetSubtype="0" fill="hold" nodeType="withEffect" grpId="0">
                                  <p:stCondLst>
                                    <p:cond delay="300"/>
                                  </p:stCondLst>
                                  <p:childTnLst>
                                    <p:set>
                                      <p:cBhvr>
                                        <p:cTn id="264" dur="1" fill="hold">
                                          <p:stCondLst>
                                            <p:cond delay="0"/>
                                          </p:stCondLst>
                                        </p:cTn>
                                        <p:tgtEl>
                                          <p:spTgt spid="41"/>
                                        </p:tgtEl>
                                        <p:attrNameLst>
                                          <p:attrName>style.visibility</p:attrName>
                                        </p:attrNameLst>
                                      </p:cBhvr>
                                      <p:to>
                                        <p:strVal val="visible"/>
                                      </p:to>
                                    </p:set>
                                    <p:animEffect transition="in" filter="fade">
                                      <p:cBhvr>
                                        <p:cTn id="265" dur="400"/>
                                        <p:tgtEl>
                                          <p:spTgt spid="41"/>
                                        </p:tgtEl>
                                      </p:cBhvr>
                                    </p:animEffect>
                                  </p:childTnLst>
                                </p:cTn>
                              </p:par>
                              <p:par>
                                <p:cTn id="266" presetID="10" presetClass="entr" presetSubtype="0" fill="hold" nodeType="withEffect" grpId="0">
                                  <p:stCondLst>
                                    <p:cond delay="300"/>
                                  </p:stCondLst>
                                  <p:childTnLst>
                                    <p:set>
                                      <p:cBhvr>
                                        <p:cTn id="267" dur="1" fill="hold">
                                          <p:stCondLst>
                                            <p:cond delay="0"/>
                                          </p:stCondLst>
                                        </p:cTn>
                                        <p:tgtEl>
                                          <p:spTgt spid="42"/>
                                        </p:tgtEl>
                                        <p:attrNameLst>
                                          <p:attrName>style.visibility</p:attrName>
                                        </p:attrNameLst>
                                      </p:cBhvr>
                                      <p:to>
                                        <p:strVal val="visible"/>
                                      </p:to>
                                    </p:set>
                                    <p:animEffect transition="in" filter="fade">
                                      <p:cBhvr>
                                        <p:cTn id="268" dur="400"/>
                                        <p:tgtEl>
                                          <p:spTgt spid="42"/>
                                        </p:tgtEl>
                                      </p:cBhvr>
                                    </p:animEffect>
                                  </p:childTnLst>
                                </p:cTn>
                              </p:par>
                              <p:par>
                                <p:cTn id="269" presetID="10" presetClass="entr" presetSubtype="0" fill="hold" nodeType="withEffect" grpId="0">
                                  <p:stCondLst>
                                    <p:cond delay="300"/>
                                  </p:stCondLst>
                                  <p:childTnLst>
                                    <p:set>
                                      <p:cBhvr>
                                        <p:cTn id="270" dur="1" fill="hold">
                                          <p:stCondLst>
                                            <p:cond delay="0"/>
                                          </p:stCondLst>
                                        </p:cTn>
                                        <p:tgtEl>
                                          <p:spTgt spid="43"/>
                                        </p:tgtEl>
                                        <p:attrNameLst>
                                          <p:attrName>style.visibility</p:attrName>
                                        </p:attrNameLst>
                                      </p:cBhvr>
                                      <p:to>
                                        <p:strVal val="visible"/>
                                      </p:to>
                                    </p:set>
                                    <p:animEffect transition="in" filter="fade">
                                      <p:cBhvr>
                                        <p:cTn id="271" dur="400"/>
                                        <p:tgtEl>
                                          <p:spTgt spid="43"/>
                                        </p:tgtEl>
                                      </p:cBhvr>
                                    </p:animEffect>
                                  </p:childTnLst>
                                </p:cTn>
                              </p:par>
                              <p:par>
                                <p:cTn id="272" presetID="10" presetClass="entr" presetSubtype="0" fill="hold" nodeType="withEffect" grpId="0">
                                  <p:stCondLst>
                                    <p:cond delay="300"/>
                                  </p:stCondLst>
                                  <p:childTnLst>
                                    <p:set>
                                      <p:cBhvr>
                                        <p:cTn id="273" dur="1" fill="hold">
                                          <p:stCondLst>
                                            <p:cond delay="0"/>
                                          </p:stCondLst>
                                        </p:cTn>
                                        <p:tgtEl>
                                          <p:spTgt spid="44"/>
                                        </p:tgtEl>
                                        <p:attrNameLst>
                                          <p:attrName>style.visibility</p:attrName>
                                        </p:attrNameLst>
                                      </p:cBhvr>
                                      <p:to>
                                        <p:strVal val="visible"/>
                                      </p:to>
                                    </p:set>
                                    <p:animEffect transition="in" filter="fade">
                                      <p:cBhvr>
                                        <p:cTn id="274" dur="400"/>
                                        <p:tgtEl>
                                          <p:spTgt spid="44"/>
                                        </p:tgtEl>
                                      </p:cBhvr>
                                    </p:animEffect>
                                  </p:childTnLst>
                                </p:cTn>
                              </p:par>
                              <p:par>
                                <p:cTn id="275" presetID="10" presetClass="entr" presetSubtype="0" fill="hold" nodeType="withEffect" grpId="0">
                                  <p:stCondLst>
                                    <p:cond delay="300"/>
                                  </p:stCondLst>
                                  <p:childTnLst>
                                    <p:set>
                                      <p:cBhvr>
                                        <p:cTn id="276" dur="1" fill="hold">
                                          <p:stCondLst>
                                            <p:cond delay="0"/>
                                          </p:stCondLst>
                                        </p:cTn>
                                        <p:tgtEl>
                                          <p:spTgt spid="45"/>
                                        </p:tgtEl>
                                        <p:attrNameLst>
                                          <p:attrName>style.visibility</p:attrName>
                                        </p:attrNameLst>
                                      </p:cBhvr>
                                      <p:to>
                                        <p:strVal val="visible"/>
                                      </p:to>
                                    </p:set>
                                    <p:animEffect transition="in" filter="fade">
                                      <p:cBhvr>
                                        <p:cTn id="277" dur="400"/>
                                        <p:tgtEl>
                                          <p:spTgt spid="45"/>
                                        </p:tgtEl>
                                      </p:cBhvr>
                                    </p:animEffect>
                                  </p:childTnLst>
                                </p:cTn>
                              </p:par>
                              <p:par>
                                <p:cTn id="278" presetID="10" presetClass="entr" presetSubtype="0" fill="hold" nodeType="withEffect" grpId="0">
                                  <p:stCondLst>
                                    <p:cond delay="300"/>
                                  </p:stCondLst>
                                  <p:childTnLst>
                                    <p:set>
                                      <p:cBhvr>
                                        <p:cTn id="279" dur="1" fill="hold">
                                          <p:stCondLst>
                                            <p:cond delay="0"/>
                                          </p:stCondLst>
                                        </p:cTn>
                                        <p:tgtEl>
                                          <p:spTgt spid="46"/>
                                        </p:tgtEl>
                                        <p:attrNameLst>
                                          <p:attrName>style.visibility</p:attrName>
                                        </p:attrNameLst>
                                      </p:cBhvr>
                                      <p:to>
                                        <p:strVal val="visible"/>
                                      </p:to>
                                    </p:set>
                                    <p:animEffect transition="in" filter="fade">
                                      <p:cBhvr>
                                        <p:cTn id="280" dur="400"/>
                                        <p:tgtEl>
                                          <p:spTgt spid="46"/>
                                        </p:tgtEl>
                                      </p:cBhvr>
                                    </p:animEffect>
                                  </p:childTnLst>
                                </p:cTn>
                              </p:par>
                              <p:par>
                                <p:cTn id="281" presetID="10" presetClass="entr" presetSubtype="0" fill="hold" nodeType="withEffect" grpId="0">
                                  <p:stCondLst>
                                    <p:cond delay="300"/>
                                  </p:stCondLst>
                                  <p:childTnLst>
                                    <p:set>
                                      <p:cBhvr>
                                        <p:cTn id="282" dur="1" fill="hold">
                                          <p:stCondLst>
                                            <p:cond delay="0"/>
                                          </p:stCondLst>
                                        </p:cTn>
                                        <p:tgtEl>
                                          <p:spTgt spid="47"/>
                                        </p:tgtEl>
                                        <p:attrNameLst>
                                          <p:attrName>style.visibility</p:attrName>
                                        </p:attrNameLst>
                                      </p:cBhvr>
                                      <p:to>
                                        <p:strVal val="visible"/>
                                      </p:to>
                                    </p:set>
                                    <p:animEffect transition="in" filter="fade">
                                      <p:cBhvr>
                                        <p:cTn id="283" dur="400"/>
                                        <p:tgtEl>
                                          <p:spTgt spid="47"/>
                                        </p:tgtEl>
                                      </p:cBhvr>
                                    </p:animEffect>
                                  </p:childTnLst>
                                </p:cTn>
                              </p:par>
                              <p:par>
                                <p:cTn id="284" presetID="10" presetClass="entr" presetSubtype="0" fill="hold" nodeType="withEffect" grpId="0">
                                  <p:stCondLst>
                                    <p:cond delay="300"/>
                                  </p:stCondLst>
                                  <p:childTnLst>
                                    <p:set>
                                      <p:cBhvr>
                                        <p:cTn id="285" dur="1" fill="hold">
                                          <p:stCondLst>
                                            <p:cond delay="0"/>
                                          </p:stCondLst>
                                        </p:cTn>
                                        <p:tgtEl>
                                          <p:spTgt spid="48"/>
                                        </p:tgtEl>
                                        <p:attrNameLst>
                                          <p:attrName>style.visibility</p:attrName>
                                        </p:attrNameLst>
                                      </p:cBhvr>
                                      <p:to>
                                        <p:strVal val="visible"/>
                                      </p:to>
                                    </p:set>
                                    <p:animEffect transition="in" filter="fade">
                                      <p:cBhvr>
                                        <p:cTn id="286" dur="400"/>
                                        <p:tgtEl>
                                          <p:spTgt spid="48"/>
                                        </p:tgtEl>
                                      </p:cBhvr>
                                    </p:animEffect>
                                  </p:childTnLst>
                                </p:cTn>
                              </p:par>
                              <p:par>
                                <p:cTn id="287" presetID="10" presetClass="entr" presetSubtype="0" fill="hold" nodeType="withEffect" grpId="0">
                                  <p:stCondLst>
                                    <p:cond delay="300"/>
                                  </p:stCondLst>
                                  <p:childTnLst>
                                    <p:set>
                                      <p:cBhvr>
                                        <p:cTn id="288" dur="1" fill="hold">
                                          <p:stCondLst>
                                            <p:cond delay="0"/>
                                          </p:stCondLst>
                                        </p:cTn>
                                        <p:tgtEl>
                                          <p:spTgt spid="49"/>
                                        </p:tgtEl>
                                        <p:attrNameLst>
                                          <p:attrName>style.visibility</p:attrName>
                                        </p:attrNameLst>
                                      </p:cBhvr>
                                      <p:to>
                                        <p:strVal val="visible"/>
                                      </p:to>
                                    </p:set>
                                    <p:animEffect transition="in" filter="fade">
                                      <p:cBhvr>
                                        <p:cTn id="289" dur="400"/>
                                        <p:tgtEl>
                                          <p:spTgt spid="49"/>
                                        </p:tgtEl>
                                      </p:cBhvr>
                                    </p:animEffect>
                                  </p:childTnLst>
                                </p:cTn>
                              </p:par>
                              <p:par>
                                <p:cTn id="290" presetID="10" presetClass="entr" presetSubtype="0" fill="hold" nodeType="withEffect" grpId="0">
                                  <p:stCondLst>
                                    <p:cond delay="300"/>
                                  </p:stCondLst>
                                  <p:childTnLst>
                                    <p:set>
                                      <p:cBhvr>
                                        <p:cTn id="291" dur="1" fill="hold">
                                          <p:stCondLst>
                                            <p:cond delay="0"/>
                                          </p:stCondLst>
                                        </p:cTn>
                                        <p:tgtEl>
                                          <p:spTgt spid="50"/>
                                        </p:tgtEl>
                                        <p:attrNameLst>
                                          <p:attrName>style.visibility</p:attrName>
                                        </p:attrNameLst>
                                      </p:cBhvr>
                                      <p:to>
                                        <p:strVal val="visible"/>
                                      </p:to>
                                    </p:set>
                                    <p:animEffect transition="in" filter="fade">
                                      <p:cBhvr>
                                        <p:cTn id="292" dur="400"/>
                                        <p:tgtEl>
                                          <p:spTgt spid="50"/>
                                        </p:tgtEl>
                                      </p:cBhvr>
                                    </p:animEffect>
                                  </p:childTnLst>
                                </p:cTn>
                              </p:par>
                              <p:par>
                                <p:cTn id="293" presetID="10" presetClass="entr" presetSubtype="0" fill="hold" nodeType="withEffect" grpId="0">
                                  <p:stCondLst>
                                    <p:cond delay="400"/>
                                  </p:stCondLst>
                                  <p:childTnLst>
                                    <p:set>
                                      <p:cBhvr>
                                        <p:cTn id="294" dur="1" fill="hold">
                                          <p:stCondLst>
                                            <p:cond delay="0"/>
                                          </p:stCondLst>
                                        </p:cTn>
                                        <p:tgtEl>
                                          <p:spTgt spid="70"/>
                                        </p:tgtEl>
                                        <p:attrNameLst>
                                          <p:attrName>style.visibility</p:attrName>
                                        </p:attrNameLst>
                                      </p:cBhvr>
                                      <p:to>
                                        <p:strVal val="visible"/>
                                      </p:to>
                                    </p:set>
                                    <p:animEffect transition="in" filter="fade">
                                      <p:cBhvr>
                                        <p:cTn id="295" dur="300"/>
                                        <p:tgtEl>
                                          <p:spTgt spid="70"/>
                                        </p:tgtEl>
                                      </p:cBhvr>
                                    </p:animEffect>
                                  </p:childTnLst>
                                </p:cTn>
                              </p:par>
                              <p:par>
                                <p:cTn id="296" presetID="10" presetClass="entr" presetSubtype="0" fill="hold" nodeType="withEffect" grpId="0">
                                  <p:stCondLst>
                                    <p:cond delay="550"/>
                                  </p:stCondLst>
                                  <p:childTnLst>
                                    <p:set>
                                      <p:cBhvr>
                                        <p:cTn id="297" dur="1" fill="hold">
                                          <p:stCondLst>
                                            <p:cond delay="0"/>
                                          </p:stCondLst>
                                        </p:cTn>
                                        <p:tgtEl>
                                          <p:spTgt spid="71"/>
                                        </p:tgtEl>
                                        <p:attrNameLst>
                                          <p:attrName>style.visibility</p:attrName>
                                        </p:attrNameLst>
                                      </p:cBhvr>
                                      <p:to>
                                        <p:strVal val="visible"/>
                                      </p:to>
                                    </p:set>
                                    <p:animEffect transition="in" filter="fade">
                                      <p:cBhvr>
                                        <p:cTn id="298" dur="300"/>
                                        <p:tgtEl>
                                          <p:spTgt spid="71"/>
                                        </p:tgtEl>
                                      </p:cBhvr>
                                    </p:animEffect>
                                  </p:childTnLst>
                                </p:cTn>
                              </p:par>
                              <p:par>
                                <p:cTn id="299" presetID="10" presetClass="entr" presetSubtype="0" fill="hold" nodeType="withEffect" grpId="0">
                                  <p:stCondLst>
                                    <p:cond delay="700"/>
                                  </p:stCondLst>
                                  <p:childTnLst>
                                    <p:set>
                                      <p:cBhvr>
                                        <p:cTn id="300" dur="1" fill="hold">
                                          <p:stCondLst>
                                            <p:cond delay="0"/>
                                          </p:stCondLst>
                                        </p:cTn>
                                        <p:tgtEl>
                                          <p:spTgt spid="72"/>
                                        </p:tgtEl>
                                        <p:attrNameLst>
                                          <p:attrName>style.visibility</p:attrName>
                                        </p:attrNameLst>
                                      </p:cBhvr>
                                      <p:to>
                                        <p:strVal val="visible"/>
                                      </p:to>
                                    </p:set>
                                    <p:animEffect transition="in" filter="fade">
                                      <p:cBhvr>
                                        <p:cTn id="301" dur="300"/>
                                        <p:tgtEl>
                                          <p:spTgt spid="72"/>
                                        </p:tgtEl>
                                      </p:cBhvr>
                                    </p:animEffect>
                                  </p:childTnLst>
                                </p:cTn>
                              </p:par>
                              <p:par>
                                <p:cTn id="302" presetID="10" presetClass="entr" presetSubtype="0" fill="hold" nodeType="withEffect" grpId="0">
                                  <p:stCondLst>
                                    <p:cond delay="850"/>
                                  </p:stCondLst>
                                  <p:childTnLst>
                                    <p:set>
                                      <p:cBhvr>
                                        <p:cTn id="303" dur="1" fill="hold">
                                          <p:stCondLst>
                                            <p:cond delay="0"/>
                                          </p:stCondLst>
                                        </p:cTn>
                                        <p:tgtEl>
                                          <p:spTgt spid="73"/>
                                        </p:tgtEl>
                                        <p:attrNameLst>
                                          <p:attrName>style.visibility</p:attrName>
                                        </p:attrNameLst>
                                      </p:cBhvr>
                                      <p:to>
                                        <p:strVal val="visible"/>
                                      </p:to>
                                    </p:set>
                                    <p:animEffect transition="in" filter="fade">
                                      <p:cBhvr>
                                        <p:cTn id="304" dur="300"/>
                                        <p:tgtEl>
                                          <p:spTgt spid="73"/>
                                        </p:tgtEl>
                                      </p:cBhvr>
                                    </p:animEffect>
                                  </p:childTnLst>
                                </p:cTn>
                              </p:par>
                              <p:par>
                                <p:cTn id="305" presetID="10" presetClass="entr" presetSubtype="0" fill="hold" nodeType="withEffect" grpId="0">
                                  <p:stCondLst>
                                    <p:cond delay="900"/>
                                  </p:stCondLst>
                                  <p:childTnLst>
                                    <p:set>
                                      <p:cBhvr>
                                        <p:cTn id="306" dur="1" fill="hold">
                                          <p:stCondLst>
                                            <p:cond delay="0"/>
                                          </p:stCondLst>
                                        </p:cTn>
                                        <p:tgtEl>
                                          <p:spTgt spid="51"/>
                                        </p:tgtEl>
                                        <p:attrNameLst>
                                          <p:attrName>style.visibility</p:attrName>
                                        </p:attrNameLst>
                                      </p:cBhvr>
                                      <p:to>
                                        <p:strVal val="visible"/>
                                      </p:to>
                                    </p:set>
                                    <p:animEffect transition="in" filter="fade">
                                      <p:cBhvr>
                                        <p:cTn id="307" dur="400"/>
                                        <p:tgtEl>
                                          <p:spTgt spid="51"/>
                                        </p:tgtEl>
                                      </p:cBhvr>
                                    </p:animEffect>
                                  </p:childTnLst>
                                </p:cTn>
                              </p:par>
                              <p:par>
                                <p:cTn id="308" presetID="10" presetClass="entr" presetSubtype="0" fill="hold" nodeType="withEffect" grpId="0">
                                  <p:stCondLst>
                                    <p:cond delay="1000"/>
                                  </p:stCondLst>
                                  <p:childTnLst>
                                    <p:set>
                                      <p:cBhvr>
                                        <p:cTn id="309" dur="1" fill="hold">
                                          <p:stCondLst>
                                            <p:cond delay="0"/>
                                          </p:stCondLst>
                                        </p:cTn>
                                        <p:tgtEl>
                                          <p:spTgt spid="76"/>
                                        </p:tgtEl>
                                        <p:attrNameLst>
                                          <p:attrName>style.visibility</p:attrName>
                                        </p:attrNameLst>
                                      </p:cBhvr>
                                      <p:to>
                                        <p:strVal val="visible"/>
                                      </p:to>
                                    </p:set>
                                    <p:animEffect transition="in" filter="fade">
                                      <p:cBhvr>
                                        <p:cTn id="310" dur="400"/>
                                        <p:tgtEl>
                                          <p:spTgt spid="76"/>
                                        </p:tgtEl>
                                      </p:cBhvr>
                                    </p:animEffect>
                                  </p:childTnLst>
                                </p:cTn>
                              </p:par>
                              <p:par>
                                <p:cTn id="311" presetID="10" presetClass="entr" presetSubtype="0" fill="hold" nodeType="withEffect" grpId="0">
                                  <p:stCondLst>
                                    <p:cond delay="1000"/>
                                  </p:stCondLst>
                                  <p:childTnLst>
                                    <p:set>
                                      <p:cBhvr>
                                        <p:cTn id="312" dur="1" fill="hold">
                                          <p:stCondLst>
                                            <p:cond delay="0"/>
                                          </p:stCondLst>
                                        </p:cTn>
                                        <p:tgtEl>
                                          <p:spTgt spid="77"/>
                                        </p:tgtEl>
                                        <p:attrNameLst>
                                          <p:attrName>style.visibility</p:attrName>
                                        </p:attrNameLst>
                                      </p:cBhvr>
                                      <p:to>
                                        <p:strVal val="visible"/>
                                      </p:to>
                                    </p:set>
                                    <p:animEffect transition="in" filter="fade">
                                      <p:cBhvr>
                                        <p:cTn id="313" dur="4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314" fill="hold" display="0">
                  <p:stCondLst>
                    <p:cond delay="indefinite"/>
                  </p:stCondLst>
                </p:cTn>
                <p:tgtEl>
                  <p:spTgt spid="3"/>
                </p:tgtEl>
              </p:cMediaNode>
            </p:video>
          </p:childTnLst>
        </p:cTn>
      </p:par>
    </p:tnLst>
    <p:bldLst>
      <p:bldP spid="4" grpId="0" animBg="1"/>
      <p:bldP spid="5" grpId="0" animBg="1"/>
      <p:bldP spid="6" grpId="0" animBg="1"/>
      <p:bldP spid="7" grpId="0" animBg="1"/>
      <p:bldP spid="14" grpId="0" animBg="1"/>
      <p:bldP spid="15" grpId="0" animBg="1"/>
      <p:bldP spid="16" grpId="0" animBg="1"/>
      <p:bldP spid="17" grpId="0" animBg="1"/>
      <p:bldP spid="25" grpId="0" animBg="1"/>
      <p:bldP spid="25" grpId="1" animBg="1"/>
      <p:bldP spid="28" grpId="0" animBg="1"/>
      <p:bldP spid="28" grpId="1" animBg="1"/>
      <p:bldP spid="30" grpId="0" animBg="1"/>
      <p:bldP spid="30" grpId="1" animBg="1"/>
      <p:bldP spid="34" grpId="0" animBg="1"/>
      <p:bldP spid="35" grpId="0" animBg="1"/>
      <p:bldP spid="36" grpId="0" animBg="1"/>
      <p:bldP spid="37" grpId="0" animBg="1"/>
      <p:bldP spid="38" grpId="0" animBg="1"/>
      <p:bldP spid="39" grpId="0" animBg="1"/>
      <p:bldP spid="40" grpId="0" animBg="1"/>
      <p:bldP spid="53" grpId="0" animBg="1"/>
      <p:bldP spid="54" grpId="0" animBg="1"/>
      <p:bldP spid="54" grpId="1" animBg="1"/>
      <p:bldP spid="56" grpId="0" animBg="1"/>
      <p:bldP spid="56" grpId="1" animBg="1"/>
      <p:bldP spid="57" grpId="0" animBg="1"/>
      <p:bldP spid="58" grpId="0" animBg="1"/>
      <p:bldP spid="60" grpId="0" animBg="1"/>
      <p:bldP spid="61" grpId="0" animBg="1"/>
      <p:bldP spid="62" grpId="0" animBg="1"/>
      <p:bldP spid="63" grpId="0" animBg="1"/>
      <p:bldP spid="64" grpId="0" animBg="1"/>
      <p:bldP spid="65" grpId="0" animBg="1"/>
      <p:bldP spid="65" grpId="1" animBg="1"/>
      <p:bldP spid="66" grpId="0" animBg="1"/>
      <p:bldP spid="66" grpId="1" animBg="1"/>
      <p:bldP spid="67" grpId="0" animBg="1"/>
      <p:bldP spid="67" grpId="1" animBg="1"/>
      <p:bldP spid="68" grpId="0" animBg="1"/>
      <p:bldP spid="69" grpId="0" animBg="1"/>
      <p:bldP spid="69" grpId="1" animBg="1"/>
      <p:bldP spid="70" grpId="0" animBg="1"/>
      <p:bldP spid="71" grpId="0" animBg="1"/>
      <p:bldP spid="72" grpId="0" animBg="1"/>
      <p:bldP spid="73" grpId="0" animBg="1"/>
      <p:bldP spid="75" grpId="0" animBg="1"/>
      <p:bldP spid="75" grpId="1" animBg="1"/>
      <p:bldP spid="77" grpId="0" animBg="1"/>
      <p:bldP spid="79" grpId="0" animBg="1"/>
      <p:bldP spid="107" grpId="0" animBg="1"/>
      <p:bldP spid="109" grpId="0" animBg="1"/>
    </p:bld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2" name="title_r"/>
          <p:cNvSpPr txBox="1"/>
          <p:nvPr/>
        </p:nvSpPr>
        <p:spPr>
          <a:xfrm>
            <a:off x="609600" y="558800"/>
            <a:ext cx="889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To rerun a night, freeze the machine state</a:t>
            </a:r>
            <a:endParaRPr lang="en-US" sz="3200" dirty="0"/>
          </a:p>
        </p:txBody>
      </p:sp>
      <p:sp>
        <p:nvSpPr>
          <p:cNvPr id="6" name="!!lab_sig"/>
          <p:cNvSpPr txBox="1"/>
          <p:nvPr/>
        </p:nvSpPr>
        <p:spPr>
          <a:xfrm>
            <a:off x="609600" y="19240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EDEFF2"/>
                </a:solidFill>
                <a:latin typeface="Segoe UI"/>
                <a:cs typeface="Segoe UI"/>
              </a:rPr>
              <a:t>signals · event time</a:t>
            </a:r>
            <a:endParaRPr lang="en-US" sz="1400" dirty="0"/>
          </a:p>
        </p:txBody>
      </p:sp>
      <p:sp>
        <p:nvSpPr>
          <p:cNvPr id="7" name="!!lab_data"/>
          <p:cNvSpPr txBox="1"/>
          <p:nvPr/>
        </p:nvSpPr>
        <p:spPr>
          <a:xfrm>
            <a:off x="609600" y="26225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EDEFF2"/>
                </a:solidFill>
                <a:latin typeface="Segoe UI"/>
                <a:cs typeface="Segoe UI"/>
              </a:rPr>
              <a:t>data · table version</a:t>
            </a:r>
            <a:endParaRPr lang="en-US" sz="1400" dirty="0"/>
          </a:p>
        </p:txBody>
      </p:sp>
      <p:sp>
        <p:nvSpPr>
          <p:cNvPr id="8" name="!!lab_model"/>
          <p:cNvSpPr txBox="1"/>
          <p:nvPr/>
        </p:nvSpPr>
        <p:spPr>
          <a:xfrm>
            <a:off x="609600" y="33210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EDEFF2"/>
                </a:solidFill>
                <a:latin typeface="Segoe UI"/>
                <a:cs typeface="Segoe UI"/>
              </a:rPr>
              <a:t>model + code</a:t>
            </a:r>
            <a:endParaRPr lang="en-US" sz="1400" dirty="0"/>
          </a:p>
        </p:txBody>
      </p:sp>
      <p:sp>
        <p:nvSpPr>
          <p:cNvPr id="9" name="!!lab_cal"/>
          <p:cNvSpPr txBox="1"/>
          <p:nvPr/>
        </p:nvSpPr>
        <p:spPr>
          <a:xfrm>
            <a:off x="609600" y="40195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EDEFF2"/>
                </a:solidFill>
                <a:latin typeface="Segoe UI"/>
                <a:cs typeface="Segoe UI"/>
              </a:rPr>
              <a:t>calibration + config</a:t>
            </a:r>
            <a:endParaRPr lang="en-US" sz="1400" dirty="0"/>
          </a:p>
        </p:txBody>
      </p:sp>
      <p:sp>
        <p:nvSpPr>
          <p:cNvPr id="10" name="!!lane_sig"/>
          <p:cNvSpPr/>
          <p:nvPr/>
        </p:nvSpPr>
        <p:spPr>
          <a:xfrm>
            <a:off x="3048000" y="1778000"/>
            <a:ext cx="5461000" cy="571500"/>
          </a:xfrm>
          <a:prstGeom prst="roundRect">
            <a:avLst>
              <a:gd name="adj" fmla="val 11111"/>
            </a:avLst>
          </a:prstGeom>
          <a:solidFill>
            <a:srgbClr val="0E1726"/>
          </a:solidFill>
          <a:ln>
            <a:noFill/>
          </a:ln>
          <a:effectLst/>
        </p:spPr>
        <p:txBody>
          <a:bodyPr rtlCol="0" anchor="ctr"/>
          <a:lstStyle/>
          <a:p>
            <a:pPr algn="ctr"/>
            <a:endParaRPr/>
          </a:p>
        </p:txBody>
      </p:sp>
      <p:sp>
        <p:nvSpPr>
          <p:cNvPr id="11" name="!!lane_sig_blk"/>
          <p:cNvSpPr/>
          <p:nvPr/>
        </p:nvSpPr>
        <p:spPr>
          <a:xfrm>
            <a:off x="3048000" y="1778000"/>
            <a:ext cx="5461000" cy="571500"/>
          </a:xfrm>
          <a:custGeom>
            <a:avLst/>
            <a:gdLst/>
            <a:ahLst/>
            <a:cxnLst/>
            <a:rect l="0" t="0" r="r" b="b"/>
            <a:pathLst>
              <a:path w="5461000" h="571500">
                <a:moveTo>
                  <a:pt x="107950" y="101600"/>
                </a:moveTo>
                <a:lnTo>
                  <a:pt x="129257" y="101600"/>
                </a:lnTo>
                <a:cubicBezTo>
                  <a:pt x="146792" y="101600"/>
                  <a:pt x="161007" y="115815"/>
                  <a:pt x="161007" y="133350"/>
                </a:cubicBezTo>
                <a:lnTo>
                  <a:pt x="161007" y="438150"/>
                </a:lnTo>
                <a:cubicBezTo>
                  <a:pt x="161007" y="455685"/>
                  <a:pt x="146792" y="469900"/>
                  <a:pt x="129257" y="469900"/>
                </a:cubicBezTo>
                <a:lnTo>
                  <a:pt x="107950" y="469900"/>
                </a:lnTo>
                <a:cubicBezTo>
                  <a:pt x="90415" y="469900"/>
                  <a:pt x="76200" y="455685"/>
                  <a:pt x="76200" y="438150"/>
                </a:cubicBezTo>
                <a:lnTo>
                  <a:pt x="76200" y="133350"/>
                </a:lnTo>
                <a:cubicBezTo>
                  <a:pt x="76200" y="115815"/>
                  <a:pt x="90415" y="101600"/>
                  <a:pt x="107950" y="101600"/>
                </a:cubicBezTo>
                <a:close/>
              </a:path>
              <a:path w="5461000" h="571500">
                <a:moveTo>
                  <a:pt x="230857" y="101600"/>
                </a:moveTo>
                <a:lnTo>
                  <a:pt x="253528" y="101600"/>
                </a:lnTo>
                <a:cubicBezTo>
                  <a:pt x="271063" y="101600"/>
                  <a:pt x="285278" y="115815"/>
                  <a:pt x="285278" y="133350"/>
                </a:cubicBezTo>
                <a:lnTo>
                  <a:pt x="285278" y="438150"/>
                </a:lnTo>
                <a:cubicBezTo>
                  <a:pt x="285278" y="455685"/>
                  <a:pt x="271063" y="469900"/>
                  <a:pt x="253528" y="469900"/>
                </a:cubicBezTo>
                <a:lnTo>
                  <a:pt x="230857" y="469900"/>
                </a:lnTo>
                <a:cubicBezTo>
                  <a:pt x="213322" y="469900"/>
                  <a:pt x="199107" y="455685"/>
                  <a:pt x="199107" y="438150"/>
                </a:cubicBezTo>
                <a:lnTo>
                  <a:pt x="199107" y="133350"/>
                </a:lnTo>
                <a:cubicBezTo>
                  <a:pt x="199107" y="115815"/>
                  <a:pt x="213322" y="101600"/>
                  <a:pt x="230857" y="101600"/>
                </a:cubicBezTo>
                <a:close/>
              </a:path>
              <a:path w="5461000" h="571500">
                <a:moveTo>
                  <a:pt x="355128" y="101600"/>
                </a:moveTo>
                <a:lnTo>
                  <a:pt x="413340" y="101600"/>
                </a:lnTo>
                <a:cubicBezTo>
                  <a:pt x="430875" y="101600"/>
                  <a:pt x="445090" y="115815"/>
                  <a:pt x="445090" y="133350"/>
                </a:cubicBezTo>
                <a:lnTo>
                  <a:pt x="445090" y="438150"/>
                </a:lnTo>
                <a:cubicBezTo>
                  <a:pt x="445090" y="455685"/>
                  <a:pt x="430875" y="469900"/>
                  <a:pt x="413340" y="469900"/>
                </a:cubicBezTo>
                <a:lnTo>
                  <a:pt x="355128" y="469900"/>
                </a:lnTo>
                <a:cubicBezTo>
                  <a:pt x="337593" y="469900"/>
                  <a:pt x="323378" y="455685"/>
                  <a:pt x="323378" y="438150"/>
                </a:cubicBezTo>
                <a:lnTo>
                  <a:pt x="323378" y="133350"/>
                </a:lnTo>
                <a:cubicBezTo>
                  <a:pt x="323378" y="115815"/>
                  <a:pt x="337593" y="101600"/>
                  <a:pt x="355128" y="101600"/>
                </a:cubicBezTo>
                <a:close/>
              </a:path>
              <a:path w="5461000" h="571500">
                <a:moveTo>
                  <a:pt x="514940" y="101600"/>
                </a:moveTo>
                <a:lnTo>
                  <a:pt x="541207" y="101600"/>
                </a:lnTo>
                <a:cubicBezTo>
                  <a:pt x="558742" y="101600"/>
                  <a:pt x="572957" y="115815"/>
                  <a:pt x="572957" y="133350"/>
                </a:cubicBezTo>
                <a:lnTo>
                  <a:pt x="572957" y="438150"/>
                </a:lnTo>
                <a:cubicBezTo>
                  <a:pt x="572957" y="455685"/>
                  <a:pt x="558742" y="469900"/>
                  <a:pt x="541207" y="469900"/>
                </a:cubicBezTo>
                <a:lnTo>
                  <a:pt x="514940" y="469900"/>
                </a:lnTo>
                <a:cubicBezTo>
                  <a:pt x="497405" y="469900"/>
                  <a:pt x="483190" y="455685"/>
                  <a:pt x="483190" y="438150"/>
                </a:cubicBezTo>
                <a:lnTo>
                  <a:pt x="483190" y="133350"/>
                </a:lnTo>
                <a:cubicBezTo>
                  <a:pt x="483190" y="115815"/>
                  <a:pt x="497405" y="101600"/>
                  <a:pt x="514940" y="101600"/>
                </a:cubicBezTo>
                <a:close/>
              </a:path>
              <a:path w="5461000" h="571500">
                <a:moveTo>
                  <a:pt x="642807" y="101600"/>
                </a:moveTo>
                <a:lnTo>
                  <a:pt x="665603" y="101600"/>
                </a:lnTo>
                <a:cubicBezTo>
                  <a:pt x="683138" y="101600"/>
                  <a:pt x="697353" y="115815"/>
                  <a:pt x="697353" y="133350"/>
                </a:cubicBezTo>
                <a:lnTo>
                  <a:pt x="697353" y="438150"/>
                </a:lnTo>
                <a:cubicBezTo>
                  <a:pt x="697353" y="455685"/>
                  <a:pt x="683138" y="469900"/>
                  <a:pt x="665603" y="469900"/>
                </a:cubicBezTo>
                <a:lnTo>
                  <a:pt x="642807" y="469900"/>
                </a:lnTo>
                <a:cubicBezTo>
                  <a:pt x="625272" y="469900"/>
                  <a:pt x="611057" y="455685"/>
                  <a:pt x="611057" y="438150"/>
                </a:cubicBezTo>
                <a:lnTo>
                  <a:pt x="611057" y="133350"/>
                </a:lnTo>
                <a:cubicBezTo>
                  <a:pt x="611057" y="115815"/>
                  <a:pt x="625272" y="101600"/>
                  <a:pt x="642807" y="101600"/>
                </a:cubicBezTo>
                <a:close/>
              </a:path>
              <a:path w="5461000" h="571500">
                <a:moveTo>
                  <a:pt x="767203" y="101600"/>
                </a:moveTo>
                <a:lnTo>
                  <a:pt x="815267" y="101600"/>
                </a:lnTo>
                <a:cubicBezTo>
                  <a:pt x="832802" y="101600"/>
                  <a:pt x="847017" y="115815"/>
                  <a:pt x="847017" y="133350"/>
                </a:cubicBezTo>
                <a:lnTo>
                  <a:pt x="847017" y="438150"/>
                </a:lnTo>
                <a:cubicBezTo>
                  <a:pt x="847017" y="455685"/>
                  <a:pt x="832802" y="469900"/>
                  <a:pt x="815267" y="469900"/>
                </a:cubicBezTo>
                <a:lnTo>
                  <a:pt x="767203" y="469900"/>
                </a:lnTo>
                <a:cubicBezTo>
                  <a:pt x="749668" y="469900"/>
                  <a:pt x="735453" y="455685"/>
                  <a:pt x="735453" y="438150"/>
                </a:cubicBezTo>
                <a:lnTo>
                  <a:pt x="735453" y="133350"/>
                </a:lnTo>
                <a:cubicBezTo>
                  <a:pt x="735453" y="115815"/>
                  <a:pt x="749668" y="101600"/>
                  <a:pt x="767203" y="101600"/>
                </a:cubicBezTo>
                <a:close/>
              </a:path>
              <a:path w="5461000" h="571500">
                <a:moveTo>
                  <a:pt x="916867" y="101600"/>
                </a:moveTo>
                <a:lnTo>
                  <a:pt x="961386" y="101600"/>
                </a:lnTo>
                <a:cubicBezTo>
                  <a:pt x="978921" y="101600"/>
                  <a:pt x="993136" y="115815"/>
                  <a:pt x="993136" y="133350"/>
                </a:cubicBezTo>
                <a:lnTo>
                  <a:pt x="993136" y="438150"/>
                </a:lnTo>
                <a:cubicBezTo>
                  <a:pt x="993136" y="455685"/>
                  <a:pt x="978921" y="469900"/>
                  <a:pt x="961386" y="469900"/>
                </a:cubicBezTo>
                <a:lnTo>
                  <a:pt x="916867" y="469900"/>
                </a:lnTo>
                <a:cubicBezTo>
                  <a:pt x="899332" y="469900"/>
                  <a:pt x="885117" y="455685"/>
                  <a:pt x="885117" y="438150"/>
                </a:cubicBezTo>
                <a:lnTo>
                  <a:pt x="885117" y="133350"/>
                </a:lnTo>
                <a:cubicBezTo>
                  <a:pt x="885117" y="115815"/>
                  <a:pt x="899332" y="101600"/>
                  <a:pt x="916867" y="101600"/>
                </a:cubicBezTo>
                <a:close/>
              </a:path>
              <a:path w="5461000" h="571500">
                <a:moveTo>
                  <a:pt x="1062986" y="101600"/>
                </a:moveTo>
                <a:lnTo>
                  <a:pt x="1091942" y="101600"/>
                </a:lnTo>
                <a:cubicBezTo>
                  <a:pt x="1109477" y="101600"/>
                  <a:pt x="1123692" y="115815"/>
                  <a:pt x="1123692" y="133350"/>
                </a:cubicBezTo>
                <a:lnTo>
                  <a:pt x="1123692" y="438150"/>
                </a:lnTo>
                <a:cubicBezTo>
                  <a:pt x="1123692" y="455685"/>
                  <a:pt x="1109477" y="469900"/>
                  <a:pt x="1091942" y="469900"/>
                </a:cubicBezTo>
                <a:lnTo>
                  <a:pt x="1062986" y="469900"/>
                </a:lnTo>
                <a:cubicBezTo>
                  <a:pt x="1045451" y="469900"/>
                  <a:pt x="1031236" y="455685"/>
                  <a:pt x="1031236" y="438150"/>
                </a:cubicBezTo>
                <a:lnTo>
                  <a:pt x="1031236" y="133350"/>
                </a:lnTo>
                <a:cubicBezTo>
                  <a:pt x="1031236" y="115815"/>
                  <a:pt x="1045451" y="101600"/>
                  <a:pt x="1062986" y="101600"/>
                </a:cubicBezTo>
                <a:close/>
              </a:path>
              <a:path w="5461000" h="571500">
                <a:moveTo>
                  <a:pt x="1193542" y="101600"/>
                </a:moveTo>
                <a:lnTo>
                  <a:pt x="1236087" y="101600"/>
                </a:lnTo>
                <a:cubicBezTo>
                  <a:pt x="1253622" y="101600"/>
                  <a:pt x="1267837" y="115815"/>
                  <a:pt x="1267837" y="133350"/>
                </a:cubicBezTo>
                <a:lnTo>
                  <a:pt x="1267837" y="438150"/>
                </a:lnTo>
                <a:cubicBezTo>
                  <a:pt x="1267837" y="455685"/>
                  <a:pt x="1253622" y="469900"/>
                  <a:pt x="1236087" y="469900"/>
                </a:cubicBezTo>
                <a:lnTo>
                  <a:pt x="1193542" y="469900"/>
                </a:lnTo>
                <a:cubicBezTo>
                  <a:pt x="1176006" y="469900"/>
                  <a:pt x="1161792" y="455685"/>
                  <a:pt x="1161792" y="438150"/>
                </a:cubicBezTo>
                <a:lnTo>
                  <a:pt x="1161792" y="133350"/>
                </a:lnTo>
                <a:cubicBezTo>
                  <a:pt x="1161792" y="115815"/>
                  <a:pt x="1176006" y="101600"/>
                  <a:pt x="1193542" y="101600"/>
                </a:cubicBezTo>
                <a:close/>
              </a:path>
              <a:path w="5461000" h="571500">
                <a:moveTo>
                  <a:pt x="1337687" y="101600"/>
                </a:moveTo>
                <a:lnTo>
                  <a:pt x="1414568" y="101600"/>
                </a:lnTo>
                <a:cubicBezTo>
                  <a:pt x="1432103" y="101600"/>
                  <a:pt x="1446318" y="115815"/>
                  <a:pt x="1446318" y="133350"/>
                </a:cubicBezTo>
                <a:lnTo>
                  <a:pt x="1446318" y="438150"/>
                </a:lnTo>
                <a:cubicBezTo>
                  <a:pt x="1446318" y="455685"/>
                  <a:pt x="1432103" y="469900"/>
                  <a:pt x="1414568" y="469900"/>
                </a:cubicBezTo>
                <a:lnTo>
                  <a:pt x="1337687" y="469900"/>
                </a:lnTo>
                <a:cubicBezTo>
                  <a:pt x="1320152" y="469900"/>
                  <a:pt x="1305937" y="455685"/>
                  <a:pt x="1305937" y="438150"/>
                </a:cubicBezTo>
                <a:lnTo>
                  <a:pt x="1305937" y="133350"/>
                </a:lnTo>
                <a:cubicBezTo>
                  <a:pt x="1305937" y="115815"/>
                  <a:pt x="1320152" y="101600"/>
                  <a:pt x="1337687" y="101600"/>
                </a:cubicBezTo>
                <a:close/>
              </a:path>
              <a:path w="5461000" h="571500">
                <a:moveTo>
                  <a:pt x="1516168" y="101600"/>
                </a:moveTo>
                <a:lnTo>
                  <a:pt x="1538858" y="101600"/>
                </a:lnTo>
                <a:cubicBezTo>
                  <a:pt x="1556393" y="101600"/>
                  <a:pt x="1570608" y="115815"/>
                  <a:pt x="1570608" y="133350"/>
                </a:cubicBezTo>
                <a:lnTo>
                  <a:pt x="1570608" y="438150"/>
                </a:lnTo>
                <a:cubicBezTo>
                  <a:pt x="1570608" y="455685"/>
                  <a:pt x="1556393" y="469900"/>
                  <a:pt x="1538858" y="469900"/>
                </a:cubicBezTo>
                <a:lnTo>
                  <a:pt x="1516168" y="469900"/>
                </a:lnTo>
                <a:cubicBezTo>
                  <a:pt x="1498633" y="469900"/>
                  <a:pt x="1484418" y="455685"/>
                  <a:pt x="1484418" y="438150"/>
                </a:cubicBezTo>
                <a:lnTo>
                  <a:pt x="1484418" y="133350"/>
                </a:lnTo>
                <a:cubicBezTo>
                  <a:pt x="1484418" y="115815"/>
                  <a:pt x="1498633" y="101600"/>
                  <a:pt x="1516168" y="101600"/>
                </a:cubicBezTo>
                <a:close/>
              </a:path>
              <a:path w="5461000" h="571500">
                <a:moveTo>
                  <a:pt x="1640458" y="101600"/>
                </a:moveTo>
                <a:lnTo>
                  <a:pt x="1667452" y="101600"/>
                </a:lnTo>
                <a:cubicBezTo>
                  <a:pt x="1684987" y="101600"/>
                  <a:pt x="1699202" y="115815"/>
                  <a:pt x="1699202" y="133350"/>
                </a:cubicBezTo>
                <a:lnTo>
                  <a:pt x="1699202" y="438150"/>
                </a:lnTo>
                <a:cubicBezTo>
                  <a:pt x="1699202" y="455685"/>
                  <a:pt x="1684987" y="469900"/>
                  <a:pt x="1667452" y="469900"/>
                </a:cubicBezTo>
                <a:lnTo>
                  <a:pt x="1640458" y="469900"/>
                </a:lnTo>
                <a:cubicBezTo>
                  <a:pt x="1622923" y="469900"/>
                  <a:pt x="1608708" y="455685"/>
                  <a:pt x="1608708" y="438150"/>
                </a:cubicBezTo>
                <a:lnTo>
                  <a:pt x="1608708" y="133350"/>
                </a:lnTo>
                <a:cubicBezTo>
                  <a:pt x="1608708" y="115815"/>
                  <a:pt x="1622923" y="101600"/>
                  <a:pt x="1640458" y="101600"/>
                </a:cubicBezTo>
                <a:close/>
              </a:path>
              <a:path w="5461000" h="571500">
                <a:moveTo>
                  <a:pt x="1769052" y="101600"/>
                </a:moveTo>
                <a:lnTo>
                  <a:pt x="1783870" y="101600"/>
                </a:lnTo>
                <a:cubicBezTo>
                  <a:pt x="1801405" y="101600"/>
                  <a:pt x="1815620" y="115815"/>
                  <a:pt x="1815620" y="133350"/>
                </a:cubicBezTo>
                <a:lnTo>
                  <a:pt x="1815620" y="438150"/>
                </a:lnTo>
                <a:cubicBezTo>
                  <a:pt x="1815620" y="455685"/>
                  <a:pt x="1801405" y="469900"/>
                  <a:pt x="1783870" y="469900"/>
                </a:cubicBezTo>
                <a:lnTo>
                  <a:pt x="1769052" y="469900"/>
                </a:lnTo>
                <a:cubicBezTo>
                  <a:pt x="1751517" y="469900"/>
                  <a:pt x="1737302" y="455685"/>
                  <a:pt x="1737302" y="438150"/>
                </a:cubicBezTo>
                <a:lnTo>
                  <a:pt x="1737302" y="133350"/>
                </a:lnTo>
                <a:cubicBezTo>
                  <a:pt x="1737302" y="115815"/>
                  <a:pt x="1751517" y="101600"/>
                  <a:pt x="1769052" y="101600"/>
                </a:cubicBezTo>
                <a:close/>
              </a:path>
              <a:path w="5461000" h="571500">
                <a:moveTo>
                  <a:pt x="1885470" y="101600"/>
                </a:moveTo>
                <a:lnTo>
                  <a:pt x="1916449" y="101600"/>
                </a:lnTo>
                <a:cubicBezTo>
                  <a:pt x="1933984" y="101600"/>
                  <a:pt x="1948199" y="115815"/>
                  <a:pt x="1948199" y="133350"/>
                </a:cubicBezTo>
                <a:lnTo>
                  <a:pt x="1948199" y="438150"/>
                </a:lnTo>
                <a:cubicBezTo>
                  <a:pt x="1948199" y="455685"/>
                  <a:pt x="1933984" y="469900"/>
                  <a:pt x="1916449" y="469900"/>
                </a:cubicBezTo>
                <a:lnTo>
                  <a:pt x="1885470" y="469900"/>
                </a:lnTo>
                <a:cubicBezTo>
                  <a:pt x="1867935" y="469900"/>
                  <a:pt x="1853720" y="455685"/>
                  <a:pt x="1853720" y="438150"/>
                </a:cubicBezTo>
                <a:lnTo>
                  <a:pt x="1853720" y="133350"/>
                </a:lnTo>
                <a:cubicBezTo>
                  <a:pt x="1853720" y="115815"/>
                  <a:pt x="1867935" y="101600"/>
                  <a:pt x="1885470" y="101600"/>
                </a:cubicBezTo>
                <a:close/>
              </a:path>
              <a:path w="5461000" h="571500">
                <a:moveTo>
                  <a:pt x="2018049" y="101600"/>
                </a:moveTo>
                <a:lnTo>
                  <a:pt x="2037987" y="101600"/>
                </a:lnTo>
                <a:cubicBezTo>
                  <a:pt x="2055522" y="101600"/>
                  <a:pt x="2069737" y="115815"/>
                  <a:pt x="2069737" y="133350"/>
                </a:cubicBezTo>
                <a:lnTo>
                  <a:pt x="2069737" y="438150"/>
                </a:lnTo>
                <a:cubicBezTo>
                  <a:pt x="2069737" y="455685"/>
                  <a:pt x="2055522" y="469900"/>
                  <a:pt x="2037987" y="469900"/>
                </a:cubicBezTo>
                <a:lnTo>
                  <a:pt x="2018049" y="469900"/>
                </a:lnTo>
                <a:cubicBezTo>
                  <a:pt x="2000514" y="469900"/>
                  <a:pt x="1986299" y="455685"/>
                  <a:pt x="1986299" y="438150"/>
                </a:cubicBezTo>
                <a:lnTo>
                  <a:pt x="1986299" y="133350"/>
                </a:lnTo>
                <a:cubicBezTo>
                  <a:pt x="1986299" y="115815"/>
                  <a:pt x="2000514" y="101600"/>
                  <a:pt x="2018049" y="101600"/>
                </a:cubicBezTo>
                <a:close/>
              </a:path>
              <a:path w="5461000" h="571500">
                <a:moveTo>
                  <a:pt x="2139587" y="101600"/>
                </a:moveTo>
                <a:lnTo>
                  <a:pt x="2227324" y="101600"/>
                </a:lnTo>
                <a:cubicBezTo>
                  <a:pt x="2244859" y="101600"/>
                  <a:pt x="2259074" y="115815"/>
                  <a:pt x="2259074" y="133350"/>
                </a:cubicBezTo>
                <a:lnTo>
                  <a:pt x="2259074" y="438150"/>
                </a:lnTo>
                <a:cubicBezTo>
                  <a:pt x="2259074" y="455685"/>
                  <a:pt x="2244859" y="469900"/>
                  <a:pt x="2227324" y="469900"/>
                </a:cubicBezTo>
                <a:lnTo>
                  <a:pt x="2139587" y="469900"/>
                </a:lnTo>
                <a:cubicBezTo>
                  <a:pt x="2122052" y="469900"/>
                  <a:pt x="2107837" y="455685"/>
                  <a:pt x="2107837" y="438150"/>
                </a:cubicBezTo>
                <a:lnTo>
                  <a:pt x="2107837" y="133350"/>
                </a:lnTo>
                <a:cubicBezTo>
                  <a:pt x="2107837" y="115815"/>
                  <a:pt x="2122052" y="101600"/>
                  <a:pt x="2139587" y="101600"/>
                </a:cubicBezTo>
                <a:close/>
              </a:path>
              <a:path w="5461000" h="571500">
                <a:moveTo>
                  <a:pt x="2328924" y="101600"/>
                </a:moveTo>
                <a:lnTo>
                  <a:pt x="2365594" y="101600"/>
                </a:lnTo>
                <a:cubicBezTo>
                  <a:pt x="2383129" y="101600"/>
                  <a:pt x="2397344" y="115815"/>
                  <a:pt x="2397344" y="133350"/>
                </a:cubicBezTo>
                <a:lnTo>
                  <a:pt x="2397344" y="438150"/>
                </a:lnTo>
                <a:cubicBezTo>
                  <a:pt x="2397344" y="455685"/>
                  <a:pt x="2383129" y="469900"/>
                  <a:pt x="2365594" y="469900"/>
                </a:cubicBezTo>
                <a:lnTo>
                  <a:pt x="2328924" y="469900"/>
                </a:lnTo>
                <a:cubicBezTo>
                  <a:pt x="2311389" y="469900"/>
                  <a:pt x="2297174" y="455685"/>
                  <a:pt x="2297174" y="438150"/>
                </a:cubicBezTo>
                <a:lnTo>
                  <a:pt x="2297174" y="133350"/>
                </a:lnTo>
                <a:cubicBezTo>
                  <a:pt x="2297174" y="115815"/>
                  <a:pt x="2311389" y="101600"/>
                  <a:pt x="2328924" y="101600"/>
                </a:cubicBezTo>
                <a:close/>
              </a:path>
              <a:path w="5461000" h="571500">
                <a:moveTo>
                  <a:pt x="2467194" y="101600"/>
                </a:moveTo>
                <a:lnTo>
                  <a:pt x="2555256" y="101600"/>
                </a:lnTo>
                <a:cubicBezTo>
                  <a:pt x="2572791" y="101600"/>
                  <a:pt x="2587006" y="115815"/>
                  <a:pt x="2587006" y="133350"/>
                </a:cubicBezTo>
                <a:lnTo>
                  <a:pt x="2587006" y="438150"/>
                </a:lnTo>
                <a:cubicBezTo>
                  <a:pt x="2587006" y="455685"/>
                  <a:pt x="2572791" y="469900"/>
                  <a:pt x="2555256" y="469900"/>
                </a:cubicBezTo>
                <a:lnTo>
                  <a:pt x="2467194" y="469900"/>
                </a:lnTo>
                <a:cubicBezTo>
                  <a:pt x="2449659" y="469900"/>
                  <a:pt x="2435444" y="455685"/>
                  <a:pt x="2435444" y="438150"/>
                </a:cubicBezTo>
                <a:lnTo>
                  <a:pt x="2435444" y="133350"/>
                </a:lnTo>
                <a:cubicBezTo>
                  <a:pt x="2435444" y="115815"/>
                  <a:pt x="2449659" y="101600"/>
                  <a:pt x="2467194" y="101600"/>
                </a:cubicBezTo>
                <a:close/>
              </a:path>
              <a:path w="5461000" h="571500">
                <a:moveTo>
                  <a:pt x="2656856" y="101600"/>
                </a:moveTo>
                <a:lnTo>
                  <a:pt x="2679419" y="101600"/>
                </a:lnTo>
                <a:cubicBezTo>
                  <a:pt x="2696954" y="101600"/>
                  <a:pt x="2711169" y="115815"/>
                  <a:pt x="2711169" y="133350"/>
                </a:cubicBezTo>
                <a:lnTo>
                  <a:pt x="2711169" y="438150"/>
                </a:lnTo>
                <a:cubicBezTo>
                  <a:pt x="2711169" y="455685"/>
                  <a:pt x="2696954" y="469900"/>
                  <a:pt x="2679419" y="469900"/>
                </a:cubicBezTo>
                <a:lnTo>
                  <a:pt x="2656856" y="469900"/>
                </a:lnTo>
                <a:cubicBezTo>
                  <a:pt x="2639321" y="469900"/>
                  <a:pt x="2625106" y="455685"/>
                  <a:pt x="2625106" y="438150"/>
                </a:cubicBezTo>
                <a:lnTo>
                  <a:pt x="2625106" y="133350"/>
                </a:lnTo>
                <a:cubicBezTo>
                  <a:pt x="2625106" y="115815"/>
                  <a:pt x="2639321" y="101600"/>
                  <a:pt x="2656856" y="101600"/>
                </a:cubicBezTo>
                <a:close/>
              </a:path>
              <a:path w="5461000" h="571500">
                <a:moveTo>
                  <a:pt x="2781019" y="101600"/>
                </a:moveTo>
                <a:lnTo>
                  <a:pt x="2862604" y="101600"/>
                </a:lnTo>
                <a:cubicBezTo>
                  <a:pt x="2880139" y="101600"/>
                  <a:pt x="2894354" y="115815"/>
                  <a:pt x="2894354" y="133350"/>
                </a:cubicBezTo>
                <a:lnTo>
                  <a:pt x="2894354" y="438150"/>
                </a:lnTo>
                <a:cubicBezTo>
                  <a:pt x="2894354" y="455685"/>
                  <a:pt x="2880139" y="469900"/>
                  <a:pt x="2862604" y="469900"/>
                </a:cubicBezTo>
                <a:lnTo>
                  <a:pt x="2781019" y="469900"/>
                </a:lnTo>
                <a:cubicBezTo>
                  <a:pt x="2763484" y="469900"/>
                  <a:pt x="2749269" y="455685"/>
                  <a:pt x="2749269" y="438150"/>
                </a:cubicBezTo>
                <a:lnTo>
                  <a:pt x="2749269" y="133350"/>
                </a:lnTo>
                <a:cubicBezTo>
                  <a:pt x="2749269" y="115815"/>
                  <a:pt x="2763484" y="101600"/>
                  <a:pt x="2781019" y="101600"/>
                </a:cubicBezTo>
                <a:close/>
              </a:path>
              <a:path w="5461000" h="571500">
                <a:moveTo>
                  <a:pt x="2964204" y="101600"/>
                </a:moveTo>
                <a:lnTo>
                  <a:pt x="3015496" y="101600"/>
                </a:lnTo>
                <a:cubicBezTo>
                  <a:pt x="3033031" y="101600"/>
                  <a:pt x="3047246" y="115815"/>
                  <a:pt x="3047246" y="133350"/>
                </a:cubicBezTo>
                <a:lnTo>
                  <a:pt x="3047246" y="438150"/>
                </a:lnTo>
                <a:cubicBezTo>
                  <a:pt x="3047246" y="455685"/>
                  <a:pt x="3033031" y="469900"/>
                  <a:pt x="3015496" y="469900"/>
                </a:cubicBezTo>
                <a:lnTo>
                  <a:pt x="2964204" y="469900"/>
                </a:lnTo>
                <a:cubicBezTo>
                  <a:pt x="2946669" y="469900"/>
                  <a:pt x="2932454" y="455685"/>
                  <a:pt x="2932454" y="438150"/>
                </a:cubicBezTo>
                <a:lnTo>
                  <a:pt x="2932454" y="133350"/>
                </a:lnTo>
                <a:cubicBezTo>
                  <a:pt x="2932454" y="115815"/>
                  <a:pt x="2946669" y="101600"/>
                  <a:pt x="2964204" y="101600"/>
                </a:cubicBezTo>
                <a:close/>
              </a:path>
              <a:path w="5461000" h="571500">
                <a:moveTo>
                  <a:pt x="3117096" y="101600"/>
                </a:moveTo>
                <a:lnTo>
                  <a:pt x="3182418" y="101600"/>
                </a:lnTo>
                <a:cubicBezTo>
                  <a:pt x="3199953" y="101600"/>
                  <a:pt x="3214168" y="115815"/>
                  <a:pt x="3214168" y="133350"/>
                </a:cubicBezTo>
                <a:lnTo>
                  <a:pt x="3214168" y="438150"/>
                </a:lnTo>
                <a:cubicBezTo>
                  <a:pt x="3214168" y="455685"/>
                  <a:pt x="3199953" y="469900"/>
                  <a:pt x="3182418" y="469900"/>
                </a:cubicBezTo>
                <a:lnTo>
                  <a:pt x="3117096" y="469900"/>
                </a:lnTo>
                <a:cubicBezTo>
                  <a:pt x="3099561" y="469900"/>
                  <a:pt x="3085346" y="455685"/>
                  <a:pt x="3085346" y="438150"/>
                </a:cubicBezTo>
                <a:lnTo>
                  <a:pt x="3085346" y="133350"/>
                </a:lnTo>
                <a:cubicBezTo>
                  <a:pt x="3085346" y="115815"/>
                  <a:pt x="3099561" y="101600"/>
                  <a:pt x="3117096" y="101600"/>
                </a:cubicBezTo>
                <a:close/>
              </a:path>
              <a:path w="5461000" h="571500">
                <a:moveTo>
                  <a:pt x="3284018" y="101600"/>
                </a:moveTo>
                <a:lnTo>
                  <a:pt x="3347179" y="101600"/>
                </a:lnTo>
                <a:cubicBezTo>
                  <a:pt x="3364714" y="101600"/>
                  <a:pt x="3378929" y="115815"/>
                  <a:pt x="3378929" y="133350"/>
                </a:cubicBezTo>
                <a:lnTo>
                  <a:pt x="3378929" y="438150"/>
                </a:lnTo>
                <a:cubicBezTo>
                  <a:pt x="3378929" y="455685"/>
                  <a:pt x="3364714" y="469900"/>
                  <a:pt x="3347179" y="469900"/>
                </a:cubicBezTo>
                <a:lnTo>
                  <a:pt x="3284018" y="469900"/>
                </a:lnTo>
                <a:cubicBezTo>
                  <a:pt x="3266483" y="469900"/>
                  <a:pt x="3252268" y="455685"/>
                  <a:pt x="3252268" y="438150"/>
                </a:cubicBezTo>
                <a:lnTo>
                  <a:pt x="3252268" y="133350"/>
                </a:lnTo>
                <a:cubicBezTo>
                  <a:pt x="3252268" y="115815"/>
                  <a:pt x="3266483" y="101600"/>
                  <a:pt x="3284018" y="101600"/>
                </a:cubicBezTo>
                <a:close/>
              </a:path>
              <a:path w="5461000" h="571500">
                <a:moveTo>
                  <a:pt x="3448779" y="101600"/>
                </a:moveTo>
                <a:lnTo>
                  <a:pt x="3482105" y="101600"/>
                </a:lnTo>
                <a:cubicBezTo>
                  <a:pt x="3499640" y="101600"/>
                  <a:pt x="3513855" y="115815"/>
                  <a:pt x="3513855" y="133350"/>
                </a:cubicBezTo>
                <a:lnTo>
                  <a:pt x="3513855" y="438150"/>
                </a:lnTo>
                <a:cubicBezTo>
                  <a:pt x="3513855" y="455685"/>
                  <a:pt x="3499640" y="469900"/>
                  <a:pt x="3482105" y="469900"/>
                </a:cubicBezTo>
                <a:lnTo>
                  <a:pt x="3448779" y="469900"/>
                </a:lnTo>
                <a:cubicBezTo>
                  <a:pt x="3431244" y="469900"/>
                  <a:pt x="3417029" y="455685"/>
                  <a:pt x="3417029" y="438150"/>
                </a:cubicBezTo>
                <a:lnTo>
                  <a:pt x="3417029" y="133350"/>
                </a:lnTo>
                <a:cubicBezTo>
                  <a:pt x="3417029" y="115815"/>
                  <a:pt x="3431244" y="101600"/>
                  <a:pt x="3448779" y="101600"/>
                </a:cubicBezTo>
                <a:close/>
              </a:path>
              <a:path w="5461000" h="571500">
                <a:moveTo>
                  <a:pt x="4324350" y="101600"/>
                </a:moveTo>
                <a:lnTo>
                  <a:pt x="4355415" y="101600"/>
                </a:lnTo>
                <a:cubicBezTo>
                  <a:pt x="4372950" y="101600"/>
                  <a:pt x="4387165" y="115815"/>
                  <a:pt x="4387165" y="133350"/>
                </a:cubicBezTo>
                <a:lnTo>
                  <a:pt x="4387165" y="438150"/>
                </a:lnTo>
                <a:cubicBezTo>
                  <a:pt x="4387165" y="455685"/>
                  <a:pt x="4372950" y="469900"/>
                  <a:pt x="4355415" y="469900"/>
                </a:cubicBezTo>
                <a:lnTo>
                  <a:pt x="4324350" y="469900"/>
                </a:lnTo>
                <a:cubicBezTo>
                  <a:pt x="4306815" y="469900"/>
                  <a:pt x="4292600" y="455685"/>
                  <a:pt x="4292600" y="438150"/>
                </a:cubicBezTo>
                <a:lnTo>
                  <a:pt x="4292600" y="133350"/>
                </a:lnTo>
                <a:cubicBezTo>
                  <a:pt x="4292600" y="115815"/>
                  <a:pt x="4306815" y="101600"/>
                  <a:pt x="4324350" y="101600"/>
                </a:cubicBezTo>
                <a:close/>
              </a:path>
              <a:path w="5461000" h="571500">
                <a:moveTo>
                  <a:pt x="4457015" y="101600"/>
                </a:moveTo>
                <a:lnTo>
                  <a:pt x="4489536" y="101600"/>
                </a:lnTo>
                <a:cubicBezTo>
                  <a:pt x="4507071" y="101600"/>
                  <a:pt x="4521286" y="115815"/>
                  <a:pt x="4521286" y="133350"/>
                </a:cubicBezTo>
                <a:lnTo>
                  <a:pt x="4521286" y="438150"/>
                </a:lnTo>
                <a:cubicBezTo>
                  <a:pt x="4521286" y="455685"/>
                  <a:pt x="4507071" y="469900"/>
                  <a:pt x="4489536" y="469900"/>
                </a:cubicBezTo>
                <a:lnTo>
                  <a:pt x="4457015" y="469900"/>
                </a:lnTo>
                <a:cubicBezTo>
                  <a:pt x="4439480" y="469900"/>
                  <a:pt x="4425265" y="455685"/>
                  <a:pt x="4425265" y="438150"/>
                </a:cubicBezTo>
                <a:lnTo>
                  <a:pt x="4425265" y="133350"/>
                </a:lnTo>
                <a:cubicBezTo>
                  <a:pt x="4425265" y="115815"/>
                  <a:pt x="4439480" y="101600"/>
                  <a:pt x="4457015" y="101600"/>
                </a:cubicBezTo>
                <a:close/>
              </a:path>
              <a:path w="5461000" h="571500">
                <a:moveTo>
                  <a:pt x="4591136" y="101600"/>
                </a:moveTo>
                <a:lnTo>
                  <a:pt x="4643486" y="101600"/>
                </a:lnTo>
                <a:cubicBezTo>
                  <a:pt x="4661021" y="101600"/>
                  <a:pt x="4675236" y="115815"/>
                  <a:pt x="4675236" y="133350"/>
                </a:cubicBezTo>
                <a:lnTo>
                  <a:pt x="4675236" y="438150"/>
                </a:lnTo>
                <a:cubicBezTo>
                  <a:pt x="4675236" y="455685"/>
                  <a:pt x="4661021" y="469900"/>
                  <a:pt x="4643486" y="469900"/>
                </a:cubicBezTo>
                <a:lnTo>
                  <a:pt x="4591136" y="469900"/>
                </a:lnTo>
                <a:cubicBezTo>
                  <a:pt x="4573601" y="469900"/>
                  <a:pt x="4559386" y="455685"/>
                  <a:pt x="4559386" y="438150"/>
                </a:cubicBezTo>
                <a:lnTo>
                  <a:pt x="4559386" y="133350"/>
                </a:lnTo>
                <a:cubicBezTo>
                  <a:pt x="4559386" y="115815"/>
                  <a:pt x="4573601" y="101600"/>
                  <a:pt x="4591136" y="101600"/>
                </a:cubicBezTo>
                <a:close/>
              </a:path>
              <a:path w="5461000" h="571500">
                <a:moveTo>
                  <a:pt x="4745086" y="101600"/>
                </a:moveTo>
                <a:lnTo>
                  <a:pt x="4827121" y="101600"/>
                </a:lnTo>
                <a:cubicBezTo>
                  <a:pt x="4844656" y="101600"/>
                  <a:pt x="4858871" y="115815"/>
                  <a:pt x="4858871" y="133350"/>
                </a:cubicBezTo>
                <a:lnTo>
                  <a:pt x="4858871" y="438150"/>
                </a:lnTo>
                <a:cubicBezTo>
                  <a:pt x="4858871" y="455685"/>
                  <a:pt x="4844656" y="469900"/>
                  <a:pt x="4827121" y="469900"/>
                </a:cubicBezTo>
                <a:lnTo>
                  <a:pt x="4745086" y="469900"/>
                </a:lnTo>
                <a:cubicBezTo>
                  <a:pt x="4727551" y="469900"/>
                  <a:pt x="4713336" y="455685"/>
                  <a:pt x="4713336" y="438150"/>
                </a:cubicBezTo>
                <a:lnTo>
                  <a:pt x="4713336" y="133350"/>
                </a:lnTo>
                <a:cubicBezTo>
                  <a:pt x="4713336" y="115815"/>
                  <a:pt x="4727551" y="101600"/>
                  <a:pt x="4745086" y="101600"/>
                </a:cubicBezTo>
                <a:close/>
              </a:path>
              <a:path w="5461000" h="571500">
                <a:moveTo>
                  <a:pt x="4928721" y="101600"/>
                </a:moveTo>
                <a:lnTo>
                  <a:pt x="4962674" y="101600"/>
                </a:lnTo>
                <a:cubicBezTo>
                  <a:pt x="4980209" y="101600"/>
                  <a:pt x="4994424" y="115815"/>
                  <a:pt x="4994424" y="133350"/>
                </a:cubicBezTo>
                <a:lnTo>
                  <a:pt x="4994424" y="438150"/>
                </a:lnTo>
                <a:cubicBezTo>
                  <a:pt x="4994424" y="455685"/>
                  <a:pt x="4980209" y="469900"/>
                  <a:pt x="4962674" y="469900"/>
                </a:cubicBezTo>
                <a:lnTo>
                  <a:pt x="4928721" y="469900"/>
                </a:lnTo>
                <a:cubicBezTo>
                  <a:pt x="4911186" y="469900"/>
                  <a:pt x="4896971" y="455685"/>
                  <a:pt x="4896971" y="438150"/>
                </a:cubicBezTo>
                <a:lnTo>
                  <a:pt x="4896971" y="133350"/>
                </a:lnTo>
                <a:cubicBezTo>
                  <a:pt x="4896971" y="115815"/>
                  <a:pt x="4911186" y="101600"/>
                  <a:pt x="4928721" y="101600"/>
                </a:cubicBezTo>
                <a:close/>
              </a:path>
              <a:path w="5461000" h="571500">
                <a:moveTo>
                  <a:pt x="5064274" y="101600"/>
                </a:moveTo>
                <a:lnTo>
                  <a:pt x="5086409" y="101600"/>
                </a:lnTo>
                <a:cubicBezTo>
                  <a:pt x="5103944" y="101600"/>
                  <a:pt x="5118159" y="115815"/>
                  <a:pt x="5118159" y="133350"/>
                </a:cubicBezTo>
                <a:lnTo>
                  <a:pt x="5118159" y="438150"/>
                </a:lnTo>
                <a:cubicBezTo>
                  <a:pt x="5118159" y="455685"/>
                  <a:pt x="5103944" y="469900"/>
                  <a:pt x="5086409" y="469900"/>
                </a:cubicBezTo>
                <a:lnTo>
                  <a:pt x="5064274" y="469900"/>
                </a:lnTo>
                <a:cubicBezTo>
                  <a:pt x="5046739" y="469900"/>
                  <a:pt x="5032524" y="455685"/>
                  <a:pt x="5032524" y="438150"/>
                </a:cubicBezTo>
                <a:lnTo>
                  <a:pt x="5032524" y="133350"/>
                </a:lnTo>
                <a:cubicBezTo>
                  <a:pt x="5032524" y="115815"/>
                  <a:pt x="5046739" y="101600"/>
                  <a:pt x="5064274" y="101600"/>
                </a:cubicBezTo>
                <a:close/>
              </a:path>
              <a:path w="5461000" h="571500">
                <a:moveTo>
                  <a:pt x="5188009" y="101600"/>
                </a:moveTo>
                <a:lnTo>
                  <a:pt x="5232503" y="101600"/>
                </a:lnTo>
                <a:cubicBezTo>
                  <a:pt x="5250038" y="101600"/>
                  <a:pt x="5264253" y="115815"/>
                  <a:pt x="5264253" y="133350"/>
                </a:cubicBezTo>
                <a:lnTo>
                  <a:pt x="5264253" y="438150"/>
                </a:lnTo>
                <a:cubicBezTo>
                  <a:pt x="5264253" y="455685"/>
                  <a:pt x="5250038" y="469900"/>
                  <a:pt x="5232503" y="469900"/>
                </a:cubicBezTo>
                <a:lnTo>
                  <a:pt x="5188009" y="469900"/>
                </a:lnTo>
                <a:cubicBezTo>
                  <a:pt x="5170474" y="469900"/>
                  <a:pt x="5156259" y="455685"/>
                  <a:pt x="5156259" y="438150"/>
                </a:cubicBezTo>
                <a:lnTo>
                  <a:pt x="5156259" y="133350"/>
                </a:lnTo>
                <a:cubicBezTo>
                  <a:pt x="5156259" y="115815"/>
                  <a:pt x="5170474" y="101600"/>
                  <a:pt x="5188009" y="101600"/>
                </a:cubicBezTo>
                <a:close/>
              </a:path>
            </a:pathLst>
          </a:custGeom>
          <a:solidFill>
            <a:srgbClr val="2C6E8C"/>
          </a:solidFill>
          <a:ln>
            <a:noFill/>
          </a:ln>
          <a:effectLst/>
        </p:spPr>
        <p:txBody>
          <a:bodyPr rtlCol="0" anchor="ctr"/>
          <a:lstStyle/>
          <a:p>
            <a:pPr algn="ctr"/>
            <a:endParaRPr/>
          </a:p>
        </p:txBody>
      </p:sp>
      <p:sp>
        <p:nvSpPr>
          <p:cNvPr id="12" name="!!lane_data"/>
          <p:cNvSpPr/>
          <p:nvPr/>
        </p:nvSpPr>
        <p:spPr>
          <a:xfrm>
            <a:off x="3048000" y="2476500"/>
            <a:ext cx="5461000" cy="571500"/>
          </a:xfrm>
          <a:prstGeom prst="roundRect">
            <a:avLst>
              <a:gd name="adj" fmla="val 11111"/>
            </a:avLst>
          </a:prstGeom>
          <a:solidFill>
            <a:srgbClr val="0E1726"/>
          </a:solidFill>
          <a:ln>
            <a:noFill/>
          </a:ln>
          <a:effectLst/>
        </p:spPr>
        <p:txBody>
          <a:bodyPr rtlCol="0" anchor="ctr"/>
          <a:lstStyle/>
          <a:p>
            <a:pPr algn="ctr"/>
            <a:endParaRPr/>
          </a:p>
        </p:txBody>
      </p:sp>
      <p:sp>
        <p:nvSpPr>
          <p:cNvPr id="13" name="!!lane_data_blk"/>
          <p:cNvSpPr/>
          <p:nvPr/>
        </p:nvSpPr>
        <p:spPr>
          <a:xfrm>
            <a:off x="3048000" y="2476500"/>
            <a:ext cx="5461000" cy="571500"/>
          </a:xfrm>
          <a:custGeom>
            <a:avLst/>
            <a:gdLst/>
            <a:ahLst/>
            <a:cxnLst/>
            <a:rect l="0" t="0" r="r" b="b"/>
            <a:pathLst>
              <a:path w="5461000" h="571500">
                <a:moveTo>
                  <a:pt x="107950" y="101600"/>
                </a:moveTo>
                <a:lnTo>
                  <a:pt x="364767" y="101600"/>
                </a:lnTo>
                <a:cubicBezTo>
                  <a:pt x="382302" y="101600"/>
                  <a:pt x="396517" y="115815"/>
                  <a:pt x="396517" y="133350"/>
                </a:cubicBezTo>
                <a:lnTo>
                  <a:pt x="396517" y="438150"/>
                </a:lnTo>
                <a:cubicBezTo>
                  <a:pt x="396517" y="455685"/>
                  <a:pt x="382302" y="469900"/>
                  <a:pt x="364767" y="469900"/>
                </a:cubicBezTo>
                <a:lnTo>
                  <a:pt x="107950" y="469900"/>
                </a:lnTo>
                <a:cubicBezTo>
                  <a:pt x="90415" y="469900"/>
                  <a:pt x="76200" y="455685"/>
                  <a:pt x="76200" y="438150"/>
                </a:cubicBezTo>
                <a:lnTo>
                  <a:pt x="76200" y="133350"/>
                </a:lnTo>
                <a:cubicBezTo>
                  <a:pt x="76200" y="115815"/>
                  <a:pt x="90415" y="101600"/>
                  <a:pt x="107950" y="101600"/>
                </a:cubicBezTo>
                <a:close/>
              </a:path>
              <a:path w="5461000" h="571500">
                <a:moveTo>
                  <a:pt x="466367" y="101600"/>
                </a:moveTo>
                <a:lnTo>
                  <a:pt x="684648" y="101600"/>
                </a:lnTo>
                <a:cubicBezTo>
                  <a:pt x="702183" y="101600"/>
                  <a:pt x="716398" y="115815"/>
                  <a:pt x="716398" y="133350"/>
                </a:cubicBezTo>
                <a:lnTo>
                  <a:pt x="716398" y="438150"/>
                </a:lnTo>
                <a:cubicBezTo>
                  <a:pt x="716398" y="455685"/>
                  <a:pt x="702183" y="469900"/>
                  <a:pt x="684648" y="469900"/>
                </a:cubicBezTo>
                <a:lnTo>
                  <a:pt x="466367" y="469900"/>
                </a:lnTo>
                <a:cubicBezTo>
                  <a:pt x="448832" y="469900"/>
                  <a:pt x="434617" y="455685"/>
                  <a:pt x="434617" y="438150"/>
                </a:cubicBezTo>
                <a:lnTo>
                  <a:pt x="434617" y="133350"/>
                </a:lnTo>
                <a:cubicBezTo>
                  <a:pt x="434617" y="115815"/>
                  <a:pt x="448832" y="101600"/>
                  <a:pt x="466367" y="101600"/>
                </a:cubicBezTo>
                <a:close/>
              </a:path>
              <a:path w="5461000" h="571500">
                <a:moveTo>
                  <a:pt x="786248" y="101600"/>
                </a:moveTo>
                <a:lnTo>
                  <a:pt x="1099592" y="101600"/>
                </a:lnTo>
                <a:cubicBezTo>
                  <a:pt x="1117127" y="101600"/>
                  <a:pt x="1131342" y="115815"/>
                  <a:pt x="1131342" y="133350"/>
                </a:cubicBezTo>
                <a:lnTo>
                  <a:pt x="1131342" y="438150"/>
                </a:lnTo>
                <a:cubicBezTo>
                  <a:pt x="1131342" y="455685"/>
                  <a:pt x="1117127" y="469900"/>
                  <a:pt x="1099592" y="469900"/>
                </a:cubicBezTo>
                <a:lnTo>
                  <a:pt x="786248" y="469900"/>
                </a:lnTo>
                <a:cubicBezTo>
                  <a:pt x="768713" y="469900"/>
                  <a:pt x="754498" y="455685"/>
                  <a:pt x="754498" y="438150"/>
                </a:cubicBezTo>
                <a:lnTo>
                  <a:pt x="754498" y="133350"/>
                </a:lnTo>
                <a:cubicBezTo>
                  <a:pt x="754498" y="115815"/>
                  <a:pt x="768713" y="101600"/>
                  <a:pt x="786248" y="101600"/>
                </a:cubicBezTo>
                <a:close/>
              </a:path>
              <a:path w="5461000" h="571500">
                <a:moveTo>
                  <a:pt x="1201192" y="101600"/>
                </a:moveTo>
                <a:lnTo>
                  <a:pt x="1408570" y="101600"/>
                </a:lnTo>
                <a:cubicBezTo>
                  <a:pt x="1426105" y="101600"/>
                  <a:pt x="1440320" y="115815"/>
                  <a:pt x="1440320" y="133350"/>
                </a:cubicBezTo>
                <a:lnTo>
                  <a:pt x="1440320" y="438150"/>
                </a:lnTo>
                <a:cubicBezTo>
                  <a:pt x="1440320" y="455685"/>
                  <a:pt x="1426105" y="469900"/>
                  <a:pt x="1408570" y="469900"/>
                </a:cubicBezTo>
                <a:lnTo>
                  <a:pt x="1201192" y="469900"/>
                </a:lnTo>
                <a:cubicBezTo>
                  <a:pt x="1183657" y="469900"/>
                  <a:pt x="1169442" y="455685"/>
                  <a:pt x="1169442" y="438150"/>
                </a:cubicBezTo>
                <a:lnTo>
                  <a:pt x="1169442" y="133350"/>
                </a:lnTo>
                <a:cubicBezTo>
                  <a:pt x="1169442" y="115815"/>
                  <a:pt x="1183657" y="101600"/>
                  <a:pt x="1201192" y="101600"/>
                </a:cubicBezTo>
                <a:close/>
              </a:path>
              <a:path w="5461000" h="571500">
                <a:moveTo>
                  <a:pt x="1510170" y="101600"/>
                </a:moveTo>
                <a:lnTo>
                  <a:pt x="1759790" y="101600"/>
                </a:lnTo>
                <a:cubicBezTo>
                  <a:pt x="1777325" y="101600"/>
                  <a:pt x="1791540" y="115815"/>
                  <a:pt x="1791540" y="133350"/>
                </a:cubicBezTo>
                <a:lnTo>
                  <a:pt x="1791540" y="438150"/>
                </a:lnTo>
                <a:cubicBezTo>
                  <a:pt x="1791540" y="455685"/>
                  <a:pt x="1777325" y="469900"/>
                  <a:pt x="1759790" y="469900"/>
                </a:cubicBezTo>
                <a:lnTo>
                  <a:pt x="1510170" y="469900"/>
                </a:lnTo>
                <a:cubicBezTo>
                  <a:pt x="1492635" y="469900"/>
                  <a:pt x="1478420" y="455685"/>
                  <a:pt x="1478420" y="438150"/>
                </a:cubicBezTo>
                <a:lnTo>
                  <a:pt x="1478420" y="133350"/>
                </a:lnTo>
                <a:cubicBezTo>
                  <a:pt x="1478420" y="115815"/>
                  <a:pt x="1492635" y="101600"/>
                  <a:pt x="1510170" y="101600"/>
                </a:cubicBezTo>
                <a:close/>
              </a:path>
              <a:path w="5461000" h="571500">
                <a:moveTo>
                  <a:pt x="1861390" y="101600"/>
                </a:moveTo>
                <a:lnTo>
                  <a:pt x="2079287" y="101600"/>
                </a:lnTo>
                <a:cubicBezTo>
                  <a:pt x="2096822" y="101600"/>
                  <a:pt x="2111037" y="115815"/>
                  <a:pt x="2111037" y="133350"/>
                </a:cubicBezTo>
                <a:lnTo>
                  <a:pt x="2111037" y="438150"/>
                </a:lnTo>
                <a:cubicBezTo>
                  <a:pt x="2111037" y="455685"/>
                  <a:pt x="2096822" y="469900"/>
                  <a:pt x="2079287" y="469900"/>
                </a:cubicBezTo>
                <a:lnTo>
                  <a:pt x="1861390" y="469900"/>
                </a:lnTo>
                <a:cubicBezTo>
                  <a:pt x="1843855" y="469900"/>
                  <a:pt x="1829640" y="455685"/>
                  <a:pt x="1829640" y="438150"/>
                </a:cubicBezTo>
                <a:lnTo>
                  <a:pt x="1829640" y="133350"/>
                </a:lnTo>
                <a:cubicBezTo>
                  <a:pt x="1829640" y="115815"/>
                  <a:pt x="1843855" y="101600"/>
                  <a:pt x="1861390" y="101600"/>
                </a:cubicBezTo>
                <a:close/>
              </a:path>
              <a:path w="5461000" h="571500">
                <a:moveTo>
                  <a:pt x="2180887" y="101600"/>
                </a:moveTo>
                <a:lnTo>
                  <a:pt x="2412439" y="101600"/>
                </a:lnTo>
                <a:cubicBezTo>
                  <a:pt x="2429974" y="101600"/>
                  <a:pt x="2444189" y="115815"/>
                  <a:pt x="2444189" y="133350"/>
                </a:cubicBezTo>
                <a:lnTo>
                  <a:pt x="2444189" y="438150"/>
                </a:lnTo>
                <a:cubicBezTo>
                  <a:pt x="2444189" y="455685"/>
                  <a:pt x="2429974" y="469900"/>
                  <a:pt x="2412439" y="469900"/>
                </a:cubicBezTo>
                <a:lnTo>
                  <a:pt x="2180887" y="469900"/>
                </a:lnTo>
                <a:cubicBezTo>
                  <a:pt x="2163352" y="469900"/>
                  <a:pt x="2149137" y="455685"/>
                  <a:pt x="2149137" y="438150"/>
                </a:cubicBezTo>
                <a:lnTo>
                  <a:pt x="2149137" y="133350"/>
                </a:lnTo>
                <a:cubicBezTo>
                  <a:pt x="2149137" y="115815"/>
                  <a:pt x="2163352" y="101600"/>
                  <a:pt x="2180887" y="101600"/>
                </a:cubicBezTo>
                <a:close/>
              </a:path>
              <a:path w="5461000" h="571500">
                <a:moveTo>
                  <a:pt x="2514039" y="101600"/>
                </a:moveTo>
                <a:lnTo>
                  <a:pt x="2851959" y="101600"/>
                </a:lnTo>
                <a:cubicBezTo>
                  <a:pt x="2869494" y="101600"/>
                  <a:pt x="2883709" y="115815"/>
                  <a:pt x="2883709" y="133350"/>
                </a:cubicBezTo>
                <a:lnTo>
                  <a:pt x="2883709" y="438150"/>
                </a:lnTo>
                <a:cubicBezTo>
                  <a:pt x="2883709" y="455685"/>
                  <a:pt x="2869494" y="469900"/>
                  <a:pt x="2851959" y="469900"/>
                </a:cubicBezTo>
                <a:lnTo>
                  <a:pt x="2514039" y="469900"/>
                </a:lnTo>
                <a:cubicBezTo>
                  <a:pt x="2496503" y="469900"/>
                  <a:pt x="2482289" y="455685"/>
                  <a:pt x="2482289" y="438150"/>
                </a:cubicBezTo>
                <a:lnTo>
                  <a:pt x="2482289" y="133350"/>
                </a:lnTo>
                <a:cubicBezTo>
                  <a:pt x="2482289" y="115815"/>
                  <a:pt x="2496503" y="101600"/>
                  <a:pt x="2514039" y="101600"/>
                </a:cubicBezTo>
                <a:close/>
              </a:path>
              <a:path w="5461000" h="571500">
                <a:moveTo>
                  <a:pt x="2953559" y="101600"/>
                </a:moveTo>
                <a:lnTo>
                  <a:pt x="3125720" y="101600"/>
                </a:lnTo>
                <a:cubicBezTo>
                  <a:pt x="3143255" y="101600"/>
                  <a:pt x="3157470" y="115815"/>
                  <a:pt x="3157470" y="133350"/>
                </a:cubicBezTo>
                <a:lnTo>
                  <a:pt x="3157470" y="438150"/>
                </a:lnTo>
                <a:cubicBezTo>
                  <a:pt x="3157470" y="455685"/>
                  <a:pt x="3143255" y="469900"/>
                  <a:pt x="3125720" y="469900"/>
                </a:cubicBezTo>
                <a:lnTo>
                  <a:pt x="2953559" y="469900"/>
                </a:lnTo>
                <a:cubicBezTo>
                  <a:pt x="2936024" y="469900"/>
                  <a:pt x="2921809" y="455685"/>
                  <a:pt x="2921809" y="438150"/>
                </a:cubicBezTo>
                <a:lnTo>
                  <a:pt x="2921809" y="133350"/>
                </a:lnTo>
                <a:cubicBezTo>
                  <a:pt x="2921809" y="115815"/>
                  <a:pt x="2936024" y="101600"/>
                  <a:pt x="2953559" y="101600"/>
                </a:cubicBezTo>
                <a:close/>
              </a:path>
              <a:path w="5461000" h="571500">
                <a:moveTo>
                  <a:pt x="3227320" y="101600"/>
                </a:moveTo>
                <a:lnTo>
                  <a:pt x="3464436" y="101600"/>
                </a:lnTo>
                <a:cubicBezTo>
                  <a:pt x="3481971" y="101600"/>
                  <a:pt x="3496186" y="115815"/>
                  <a:pt x="3496186" y="133350"/>
                </a:cubicBezTo>
                <a:lnTo>
                  <a:pt x="3496186" y="438150"/>
                </a:lnTo>
                <a:cubicBezTo>
                  <a:pt x="3496186" y="455685"/>
                  <a:pt x="3481971" y="469900"/>
                  <a:pt x="3464436" y="469900"/>
                </a:cubicBezTo>
                <a:lnTo>
                  <a:pt x="3227320" y="469900"/>
                </a:lnTo>
                <a:cubicBezTo>
                  <a:pt x="3209785" y="469900"/>
                  <a:pt x="3195570" y="455685"/>
                  <a:pt x="3195570" y="438150"/>
                </a:cubicBezTo>
                <a:lnTo>
                  <a:pt x="3195570" y="133350"/>
                </a:lnTo>
                <a:cubicBezTo>
                  <a:pt x="3195570" y="115815"/>
                  <a:pt x="3209785" y="101600"/>
                  <a:pt x="3227320" y="101600"/>
                </a:cubicBezTo>
                <a:close/>
              </a:path>
              <a:path w="5461000" h="571500">
                <a:moveTo>
                  <a:pt x="3564193" y="101600"/>
                </a:moveTo>
                <a:lnTo>
                  <a:pt x="3564193" y="101600"/>
                </a:lnTo>
                <a:cubicBezTo>
                  <a:pt x="3580710" y="101600"/>
                  <a:pt x="3594100" y="114990"/>
                  <a:pt x="3594100" y="131507"/>
                </a:cubicBezTo>
                <a:lnTo>
                  <a:pt x="3594100" y="439993"/>
                </a:lnTo>
                <a:cubicBezTo>
                  <a:pt x="3594100" y="456510"/>
                  <a:pt x="3580710" y="469900"/>
                  <a:pt x="3564193" y="469900"/>
                </a:cubicBezTo>
                <a:lnTo>
                  <a:pt x="3564193" y="469900"/>
                </a:lnTo>
                <a:cubicBezTo>
                  <a:pt x="3547676" y="469900"/>
                  <a:pt x="3534286" y="456510"/>
                  <a:pt x="3534286" y="439993"/>
                </a:cubicBezTo>
                <a:lnTo>
                  <a:pt x="3534286" y="131507"/>
                </a:lnTo>
                <a:cubicBezTo>
                  <a:pt x="3534286" y="114990"/>
                  <a:pt x="3547676" y="101600"/>
                  <a:pt x="3564193" y="101600"/>
                </a:cubicBezTo>
                <a:close/>
              </a:path>
              <a:path w="5461000" h="571500">
                <a:moveTo>
                  <a:pt x="4324350" y="101600"/>
                </a:moveTo>
                <a:lnTo>
                  <a:pt x="4526114" y="101600"/>
                </a:lnTo>
                <a:cubicBezTo>
                  <a:pt x="4543649" y="101600"/>
                  <a:pt x="4557864" y="115815"/>
                  <a:pt x="4557864" y="133350"/>
                </a:cubicBezTo>
                <a:lnTo>
                  <a:pt x="4557864" y="438150"/>
                </a:lnTo>
                <a:cubicBezTo>
                  <a:pt x="4557864" y="455685"/>
                  <a:pt x="4543649" y="469900"/>
                  <a:pt x="4526114" y="469900"/>
                </a:cubicBezTo>
                <a:lnTo>
                  <a:pt x="4324350" y="469900"/>
                </a:lnTo>
                <a:cubicBezTo>
                  <a:pt x="4306815" y="469900"/>
                  <a:pt x="4292600" y="455685"/>
                  <a:pt x="4292600" y="438150"/>
                </a:cubicBezTo>
                <a:lnTo>
                  <a:pt x="4292600" y="133350"/>
                </a:lnTo>
                <a:cubicBezTo>
                  <a:pt x="4292600" y="115815"/>
                  <a:pt x="4306815" y="101600"/>
                  <a:pt x="4324350" y="101600"/>
                </a:cubicBezTo>
                <a:close/>
              </a:path>
              <a:path w="5461000" h="571500">
                <a:moveTo>
                  <a:pt x="4627714" y="101600"/>
                </a:moveTo>
                <a:lnTo>
                  <a:pt x="4842845" y="101600"/>
                </a:lnTo>
                <a:cubicBezTo>
                  <a:pt x="4860380" y="101600"/>
                  <a:pt x="4874595" y="115815"/>
                  <a:pt x="4874595" y="133350"/>
                </a:cubicBezTo>
                <a:lnTo>
                  <a:pt x="4874595" y="438150"/>
                </a:lnTo>
                <a:cubicBezTo>
                  <a:pt x="4874595" y="455685"/>
                  <a:pt x="4860380" y="469900"/>
                  <a:pt x="4842845" y="469900"/>
                </a:cubicBezTo>
                <a:lnTo>
                  <a:pt x="4627714" y="469900"/>
                </a:lnTo>
                <a:cubicBezTo>
                  <a:pt x="4610179" y="469900"/>
                  <a:pt x="4595964" y="455685"/>
                  <a:pt x="4595964" y="438150"/>
                </a:cubicBezTo>
                <a:lnTo>
                  <a:pt x="4595964" y="133350"/>
                </a:lnTo>
                <a:cubicBezTo>
                  <a:pt x="4595964" y="115815"/>
                  <a:pt x="4610179" y="101600"/>
                  <a:pt x="4627714" y="101600"/>
                </a:cubicBezTo>
                <a:close/>
              </a:path>
              <a:path w="5461000" h="571500">
                <a:moveTo>
                  <a:pt x="4944445" y="101600"/>
                </a:moveTo>
                <a:lnTo>
                  <a:pt x="5212627" y="101600"/>
                </a:lnTo>
                <a:cubicBezTo>
                  <a:pt x="5230162" y="101600"/>
                  <a:pt x="5244377" y="115815"/>
                  <a:pt x="5244377" y="133350"/>
                </a:cubicBezTo>
                <a:lnTo>
                  <a:pt x="5244377" y="438150"/>
                </a:lnTo>
                <a:cubicBezTo>
                  <a:pt x="5244377" y="455685"/>
                  <a:pt x="5230162" y="469900"/>
                  <a:pt x="5212627" y="469900"/>
                </a:cubicBezTo>
                <a:lnTo>
                  <a:pt x="4944445" y="469900"/>
                </a:lnTo>
                <a:cubicBezTo>
                  <a:pt x="4926910" y="469900"/>
                  <a:pt x="4912695" y="455685"/>
                  <a:pt x="4912695" y="438150"/>
                </a:cubicBezTo>
                <a:lnTo>
                  <a:pt x="4912695" y="133350"/>
                </a:lnTo>
                <a:cubicBezTo>
                  <a:pt x="4912695" y="115815"/>
                  <a:pt x="4926910" y="101600"/>
                  <a:pt x="4944445" y="101600"/>
                </a:cubicBezTo>
                <a:close/>
              </a:path>
              <a:path w="5461000" h="571500">
                <a:moveTo>
                  <a:pt x="5314227" y="101600"/>
                </a:moveTo>
                <a:lnTo>
                  <a:pt x="5314950" y="101600"/>
                </a:lnTo>
                <a:cubicBezTo>
                  <a:pt x="5332485" y="101600"/>
                  <a:pt x="5346700" y="115815"/>
                  <a:pt x="5346700" y="133350"/>
                </a:cubicBezTo>
                <a:lnTo>
                  <a:pt x="5346700" y="438150"/>
                </a:lnTo>
                <a:cubicBezTo>
                  <a:pt x="5346700" y="455685"/>
                  <a:pt x="5332485" y="469900"/>
                  <a:pt x="5314950" y="469900"/>
                </a:cubicBezTo>
                <a:lnTo>
                  <a:pt x="5314227" y="469900"/>
                </a:lnTo>
                <a:cubicBezTo>
                  <a:pt x="5296692" y="469900"/>
                  <a:pt x="5282477" y="455685"/>
                  <a:pt x="5282477" y="438150"/>
                </a:cubicBezTo>
                <a:lnTo>
                  <a:pt x="5282477" y="133350"/>
                </a:lnTo>
                <a:cubicBezTo>
                  <a:pt x="5282477" y="115815"/>
                  <a:pt x="5296692" y="101600"/>
                  <a:pt x="5314227" y="101600"/>
                </a:cubicBezTo>
                <a:close/>
              </a:path>
            </a:pathLst>
          </a:custGeom>
          <a:solidFill>
            <a:srgbClr val="2C6E8C"/>
          </a:solidFill>
          <a:ln>
            <a:noFill/>
          </a:ln>
          <a:effectLst/>
        </p:spPr>
        <p:txBody>
          <a:bodyPr rtlCol="0" anchor="ctr"/>
          <a:lstStyle/>
          <a:p>
            <a:pPr algn="ctr"/>
            <a:endParaRPr/>
          </a:p>
        </p:txBody>
      </p:sp>
      <p:sp>
        <p:nvSpPr>
          <p:cNvPr id="14" name="!!lane_model"/>
          <p:cNvSpPr/>
          <p:nvPr/>
        </p:nvSpPr>
        <p:spPr>
          <a:xfrm>
            <a:off x="3048000" y="3175000"/>
            <a:ext cx="5461000" cy="571500"/>
          </a:xfrm>
          <a:prstGeom prst="roundRect">
            <a:avLst>
              <a:gd name="adj" fmla="val 11111"/>
            </a:avLst>
          </a:prstGeom>
          <a:solidFill>
            <a:srgbClr val="0E1726"/>
          </a:solidFill>
          <a:ln>
            <a:noFill/>
          </a:ln>
          <a:effectLst/>
        </p:spPr>
        <p:txBody>
          <a:bodyPr rtlCol="0" anchor="ctr"/>
          <a:lstStyle/>
          <a:p>
            <a:pPr algn="ctr"/>
            <a:endParaRPr/>
          </a:p>
        </p:txBody>
      </p:sp>
      <p:sp>
        <p:nvSpPr>
          <p:cNvPr id="15" name="!!lane_model_blk"/>
          <p:cNvSpPr/>
          <p:nvPr/>
        </p:nvSpPr>
        <p:spPr>
          <a:xfrm>
            <a:off x="3048000" y="3175000"/>
            <a:ext cx="5461000" cy="571500"/>
          </a:xfrm>
          <a:custGeom>
            <a:avLst/>
            <a:gdLst/>
            <a:ahLst/>
            <a:cxnLst/>
            <a:rect l="0" t="0" r="r" b="b"/>
            <a:pathLst>
              <a:path w="5461000" h="571500">
                <a:moveTo>
                  <a:pt x="107950" y="101600"/>
                </a:moveTo>
                <a:lnTo>
                  <a:pt x="1139935" y="101600"/>
                </a:lnTo>
                <a:cubicBezTo>
                  <a:pt x="1157470" y="101600"/>
                  <a:pt x="1171685" y="115815"/>
                  <a:pt x="1171685" y="133350"/>
                </a:cubicBezTo>
                <a:lnTo>
                  <a:pt x="1171685" y="438150"/>
                </a:lnTo>
                <a:cubicBezTo>
                  <a:pt x="1171685" y="455685"/>
                  <a:pt x="1157470" y="469900"/>
                  <a:pt x="1139935" y="469900"/>
                </a:cubicBezTo>
                <a:lnTo>
                  <a:pt x="107950" y="469900"/>
                </a:lnTo>
                <a:cubicBezTo>
                  <a:pt x="90415" y="469900"/>
                  <a:pt x="76200" y="455685"/>
                  <a:pt x="76200" y="438150"/>
                </a:cubicBezTo>
                <a:lnTo>
                  <a:pt x="76200" y="133350"/>
                </a:lnTo>
                <a:cubicBezTo>
                  <a:pt x="76200" y="115815"/>
                  <a:pt x="90415" y="101600"/>
                  <a:pt x="107950" y="101600"/>
                </a:cubicBezTo>
                <a:close/>
              </a:path>
              <a:path w="5461000" h="571500">
                <a:moveTo>
                  <a:pt x="1241535" y="101600"/>
                </a:moveTo>
                <a:lnTo>
                  <a:pt x="2130711" y="101600"/>
                </a:lnTo>
                <a:cubicBezTo>
                  <a:pt x="2148246" y="101600"/>
                  <a:pt x="2162461" y="115815"/>
                  <a:pt x="2162461" y="133350"/>
                </a:cubicBezTo>
                <a:lnTo>
                  <a:pt x="2162461" y="438150"/>
                </a:lnTo>
                <a:cubicBezTo>
                  <a:pt x="2162461" y="455685"/>
                  <a:pt x="2148246" y="469900"/>
                  <a:pt x="2130711" y="469900"/>
                </a:cubicBezTo>
                <a:lnTo>
                  <a:pt x="1241535" y="469900"/>
                </a:lnTo>
                <a:cubicBezTo>
                  <a:pt x="1224000" y="469900"/>
                  <a:pt x="1209785" y="455685"/>
                  <a:pt x="1209785" y="438150"/>
                </a:cubicBezTo>
                <a:lnTo>
                  <a:pt x="1209785" y="133350"/>
                </a:lnTo>
                <a:cubicBezTo>
                  <a:pt x="1209785" y="115815"/>
                  <a:pt x="1224000" y="101600"/>
                  <a:pt x="1241535" y="101600"/>
                </a:cubicBezTo>
                <a:close/>
              </a:path>
              <a:path w="5461000" h="571500">
                <a:moveTo>
                  <a:pt x="2232311" y="101600"/>
                </a:moveTo>
                <a:lnTo>
                  <a:pt x="2973377" y="101600"/>
                </a:lnTo>
                <a:cubicBezTo>
                  <a:pt x="2990912" y="101600"/>
                  <a:pt x="3005127" y="115815"/>
                  <a:pt x="3005127" y="133350"/>
                </a:cubicBezTo>
                <a:lnTo>
                  <a:pt x="3005127" y="438150"/>
                </a:lnTo>
                <a:cubicBezTo>
                  <a:pt x="3005127" y="455685"/>
                  <a:pt x="2990912" y="469900"/>
                  <a:pt x="2973377" y="469900"/>
                </a:cubicBezTo>
                <a:lnTo>
                  <a:pt x="2232311" y="469900"/>
                </a:lnTo>
                <a:cubicBezTo>
                  <a:pt x="2214776" y="469900"/>
                  <a:pt x="2200561" y="455685"/>
                  <a:pt x="2200561" y="438150"/>
                </a:cubicBezTo>
                <a:lnTo>
                  <a:pt x="2200561" y="133350"/>
                </a:lnTo>
                <a:cubicBezTo>
                  <a:pt x="2200561" y="115815"/>
                  <a:pt x="2214776" y="101600"/>
                  <a:pt x="2232311" y="101600"/>
                </a:cubicBezTo>
                <a:close/>
              </a:path>
              <a:path w="5461000" h="571500">
                <a:moveTo>
                  <a:pt x="3074977" y="101600"/>
                </a:moveTo>
                <a:lnTo>
                  <a:pt x="3562350" y="101600"/>
                </a:lnTo>
                <a:cubicBezTo>
                  <a:pt x="3579885" y="101600"/>
                  <a:pt x="3594100" y="115815"/>
                  <a:pt x="3594100" y="133350"/>
                </a:cubicBezTo>
                <a:lnTo>
                  <a:pt x="3594100" y="438150"/>
                </a:lnTo>
                <a:cubicBezTo>
                  <a:pt x="3594100" y="455685"/>
                  <a:pt x="3579885" y="469900"/>
                  <a:pt x="3562350" y="469900"/>
                </a:cubicBezTo>
                <a:lnTo>
                  <a:pt x="3074977" y="469900"/>
                </a:lnTo>
                <a:cubicBezTo>
                  <a:pt x="3057442" y="469900"/>
                  <a:pt x="3043227" y="455685"/>
                  <a:pt x="3043227" y="438150"/>
                </a:cubicBezTo>
                <a:lnTo>
                  <a:pt x="3043227" y="133350"/>
                </a:lnTo>
                <a:cubicBezTo>
                  <a:pt x="3043227" y="115815"/>
                  <a:pt x="3057442" y="101600"/>
                  <a:pt x="3074977" y="101600"/>
                </a:cubicBezTo>
                <a:close/>
              </a:path>
              <a:path w="5461000" h="571500">
                <a:moveTo>
                  <a:pt x="4324350" y="101600"/>
                </a:moveTo>
                <a:lnTo>
                  <a:pt x="5117950" y="101600"/>
                </a:lnTo>
                <a:cubicBezTo>
                  <a:pt x="5135485" y="101600"/>
                  <a:pt x="5149700" y="115815"/>
                  <a:pt x="5149700" y="133350"/>
                </a:cubicBezTo>
                <a:lnTo>
                  <a:pt x="5149700" y="438150"/>
                </a:lnTo>
                <a:cubicBezTo>
                  <a:pt x="5149700" y="455685"/>
                  <a:pt x="5135485" y="469900"/>
                  <a:pt x="5117950" y="469900"/>
                </a:cubicBezTo>
                <a:lnTo>
                  <a:pt x="4324350" y="469900"/>
                </a:lnTo>
                <a:cubicBezTo>
                  <a:pt x="4306815" y="469900"/>
                  <a:pt x="4292600" y="455685"/>
                  <a:pt x="4292600" y="438150"/>
                </a:cubicBezTo>
                <a:lnTo>
                  <a:pt x="4292600" y="133350"/>
                </a:lnTo>
                <a:cubicBezTo>
                  <a:pt x="4292600" y="115815"/>
                  <a:pt x="4306815" y="101600"/>
                  <a:pt x="4324350" y="101600"/>
                </a:cubicBezTo>
                <a:close/>
              </a:path>
              <a:path w="5461000" h="571500">
                <a:moveTo>
                  <a:pt x="5219550" y="101600"/>
                </a:moveTo>
                <a:lnTo>
                  <a:pt x="5314950" y="101600"/>
                </a:lnTo>
                <a:cubicBezTo>
                  <a:pt x="5332485" y="101600"/>
                  <a:pt x="5346700" y="115815"/>
                  <a:pt x="5346700" y="133350"/>
                </a:cubicBezTo>
                <a:lnTo>
                  <a:pt x="5346700" y="438150"/>
                </a:lnTo>
                <a:cubicBezTo>
                  <a:pt x="5346700" y="455685"/>
                  <a:pt x="5332485" y="469900"/>
                  <a:pt x="5314950" y="469900"/>
                </a:cubicBezTo>
                <a:lnTo>
                  <a:pt x="5219550" y="469900"/>
                </a:lnTo>
                <a:cubicBezTo>
                  <a:pt x="5202015" y="469900"/>
                  <a:pt x="5187800" y="455685"/>
                  <a:pt x="5187800" y="438150"/>
                </a:cubicBezTo>
                <a:lnTo>
                  <a:pt x="5187800" y="133350"/>
                </a:lnTo>
                <a:cubicBezTo>
                  <a:pt x="5187800" y="115815"/>
                  <a:pt x="5202015" y="101600"/>
                  <a:pt x="5219550" y="101600"/>
                </a:cubicBezTo>
                <a:close/>
              </a:path>
            </a:pathLst>
          </a:custGeom>
          <a:solidFill>
            <a:srgbClr val="2C6E8C"/>
          </a:solidFill>
          <a:ln>
            <a:noFill/>
          </a:ln>
          <a:effectLst/>
        </p:spPr>
        <p:txBody>
          <a:bodyPr rtlCol="0" anchor="ctr"/>
          <a:lstStyle/>
          <a:p>
            <a:pPr algn="ctr"/>
            <a:endParaRPr/>
          </a:p>
        </p:txBody>
      </p:sp>
      <p:sp>
        <p:nvSpPr>
          <p:cNvPr id="16" name="!!lane_cal"/>
          <p:cNvSpPr/>
          <p:nvPr/>
        </p:nvSpPr>
        <p:spPr>
          <a:xfrm>
            <a:off x="3048000" y="3873500"/>
            <a:ext cx="5461000" cy="571500"/>
          </a:xfrm>
          <a:prstGeom prst="roundRect">
            <a:avLst>
              <a:gd name="adj" fmla="val 11111"/>
            </a:avLst>
          </a:prstGeom>
          <a:solidFill>
            <a:srgbClr val="0E1726"/>
          </a:solidFill>
          <a:ln>
            <a:noFill/>
          </a:ln>
          <a:effectLst/>
        </p:spPr>
        <p:txBody>
          <a:bodyPr rtlCol="0" anchor="ctr"/>
          <a:lstStyle/>
          <a:p>
            <a:pPr algn="ctr"/>
            <a:endParaRPr/>
          </a:p>
        </p:txBody>
      </p:sp>
      <p:sp>
        <p:nvSpPr>
          <p:cNvPr id="17" name="!!lane_cal_blk"/>
          <p:cNvSpPr/>
          <p:nvPr/>
        </p:nvSpPr>
        <p:spPr>
          <a:xfrm>
            <a:off x="3048000" y="3873500"/>
            <a:ext cx="5461000" cy="571500"/>
          </a:xfrm>
          <a:custGeom>
            <a:avLst/>
            <a:gdLst/>
            <a:ahLst/>
            <a:cxnLst/>
            <a:rect l="0" t="0" r="r" b="b"/>
            <a:pathLst>
              <a:path w="5461000" h="571500">
                <a:moveTo>
                  <a:pt x="107950" y="101600"/>
                </a:moveTo>
                <a:lnTo>
                  <a:pt x="1669825" y="101600"/>
                </a:lnTo>
                <a:cubicBezTo>
                  <a:pt x="1687360" y="101600"/>
                  <a:pt x="1701575" y="115815"/>
                  <a:pt x="1701575" y="133350"/>
                </a:cubicBezTo>
                <a:lnTo>
                  <a:pt x="1701575" y="438150"/>
                </a:lnTo>
                <a:cubicBezTo>
                  <a:pt x="1701575" y="455685"/>
                  <a:pt x="1687360" y="469900"/>
                  <a:pt x="1669825" y="469900"/>
                </a:cubicBezTo>
                <a:lnTo>
                  <a:pt x="107950" y="469900"/>
                </a:lnTo>
                <a:cubicBezTo>
                  <a:pt x="90415" y="469900"/>
                  <a:pt x="76200" y="455685"/>
                  <a:pt x="76200" y="438150"/>
                </a:cubicBezTo>
                <a:lnTo>
                  <a:pt x="76200" y="133350"/>
                </a:lnTo>
                <a:cubicBezTo>
                  <a:pt x="76200" y="115815"/>
                  <a:pt x="90415" y="101600"/>
                  <a:pt x="107950" y="101600"/>
                </a:cubicBezTo>
                <a:close/>
              </a:path>
              <a:path w="5461000" h="571500">
                <a:moveTo>
                  <a:pt x="1771425" y="101600"/>
                </a:moveTo>
                <a:lnTo>
                  <a:pt x="3435022" y="101600"/>
                </a:lnTo>
                <a:cubicBezTo>
                  <a:pt x="3452557" y="101600"/>
                  <a:pt x="3466772" y="115815"/>
                  <a:pt x="3466772" y="133350"/>
                </a:cubicBezTo>
                <a:lnTo>
                  <a:pt x="3466772" y="438150"/>
                </a:lnTo>
                <a:cubicBezTo>
                  <a:pt x="3466772" y="455685"/>
                  <a:pt x="3452557" y="469900"/>
                  <a:pt x="3435022" y="469900"/>
                </a:cubicBezTo>
                <a:lnTo>
                  <a:pt x="1771425" y="469900"/>
                </a:lnTo>
                <a:cubicBezTo>
                  <a:pt x="1753890" y="469900"/>
                  <a:pt x="1739675" y="455685"/>
                  <a:pt x="1739675" y="438150"/>
                </a:cubicBezTo>
                <a:lnTo>
                  <a:pt x="1739675" y="133350"/>
                </a:lnTo>
                <a:cubicBezTo>
                  <a:pt x="1739675" y="115815"/>
                  <a:pt x="1753890" y="101600"/>
                  <a:pt x="1771425" y="101600"/>
                </a:cubicBezTo>
                <a:close/>
              </a:path>
              <a:path w="5461000" h="571500">
                <a:moveTo>
                  <a:pt x="3536622" y="101600"/>
                </a:moveTo>
                <a:lnTo>
                  <a:pt x="3562350" y="101600"/>
                </a:lnTo>
                <a:cubicBezTo>
                  <a:pt x="3579885" y="101600"/>
                  <a:pt x="3594100" y="115815"/>
                  <a:pt x="3594100" y="133350"/>
                </a:cubicBezTo>
                <a:lnTo>
                  <a:pt x="3594100" y="438150"/>
                </a:lnTo>
                <a:cubicBezTo>
                  <a:pt x="3594100" y="455685"/>
                  <a:pt x="3579885" y="469900"/>
                  <a:pt x="3562350" y="469900"/>
                </a:cubicBezTo>
                <a:lnTo>
                  <a:pt x="3536622" y="469900"/>
                </a:lnTo>
                <a:cubicBezTo>
                  <a:pt x="3519087" y="469900"/>
                  <a:pt x="3504872" y="455685"/>
                  <a:pt x="3504872" y="438150"/>
                </a:cubicBezTo>
                <a:lnTo>
                  <a:pt x="3504872" y="133350"/>
                </a:lnTo>
                <a:cubicBezTo>
                  <a:pt x="3504872" y="115815"/>
                  <a:pt x="3519087" y="101600"/>
                  <a:pt x="3536622" y="101600"/>
                </a:cubicBezTo>
                <a:close/>
              </a:path>
              <a:path w="5461000" h="571500">
                <a:moveTo>
                  <a:pt x="4324350" y="101600"/>
                </a:moveTo>
                <a:lnTo>
                  <a:pt x="5314950" y="101600"/>
                </a:lnTo>
                <a:cubicBezTo>
                  <a:pt x="5332485" y="101600"/>
                  <a:pt x="5346700" y="115815"/>
                  <a:pt x="5346700" y="133350"/>
                </a:cubicBezTo>
                <a:lnTo>
                  <a:pt x="5346700" y="438150"/>
                </a:lnTo>
                <a:cubicBezTo>
                  <a:pt x="5346700" y="455685"/>
                  <a:pt x="5332485" y="469900"/>
                  <a:pt x="5314950" y="469900"/>
                </a:cubicBezTo>
                <a:lnTo>
                  <a:pt x="4324350" y="469900"/>
                </a:lnTo>
                <a:cubicBezTo>
                  <a:pt x="4306815" y="469900"/>
                  <a:pt x="4292600" y="455685"/>
                  <a:pt x="4292600" y="438150"/>
                </a:cubicBezTo>
                <a:lnTo>
                  <a:pt x="4292600" y="133350"/>
                </a:lnTo>
                <a:cubicBezTo>
                  <a:pt x="4292600" y="115815"/>
                  <a:pt x="4306815" y="101600"/>
                  <a:pt x="4324350" y="101600"/>
                </a:cubicBezTo>
                <a:close/>
              </a:path>
            </a:pathLst>
          </a:custGeom>
          <a:solidFill>
            <a:srgbClr val="2C6E8C"/>
          </a:solidFill>
          <a:ln>
            <a:noFill/>
          </a:ln>
          <a:effectLst/>
        </p:spPr>
        <p:txBody>
          <a:bodyPr rtlCol="0" anchor="ctr"/>
          <a:lstStyle/>
          <a:p>
            <a:pPr algn="ctr"/>
            <a:endParaRPr/>
          </a:p>
        </p:txBody>
      </p:sp>
      <p:sp>
        <p:nvSpPr>
          <p:cNvPr id="18" name="!!cursor"/>
          <p:cNvSpPr/>
          <p:nvPr/>
        </p:nvSpPr>
        <p:spPr>
          <a:xfrm>
            <a:off x="6997700" y="1663700"/>
            <a:ext cx="3175" cy="3022600"/>
          </a:xfrm>
          <a:custGeom>
            <a:avLst/>
            <a:gdLst/>
            <a:ahLst/>
            <a:cxnLst/>
            <a:rect l="0" t="0" r="r" b="b"/>
            <a:pathLst>
              <a:path w="3175" h="3022600" fill="none">
                <a:moveTo>
                  <a:pt x="0" y="0"/>
                </a:moveTo>
                <a:lnTo>
                  <a:pt x="0" y="3022600"/>
                </a:lnTo>
              </a:path>
            </a:pathLst>
          </a:custGeom>
          <a:noFill/>
          <a:ln w="19050" cap="rnd">
            <a:solidFill>
              <a:srgbClr val="FFFFFF"/>
            </a:solidFill>
            <a:round/>
          </a:ln>
          <a:effectLst>
            <a:glow rad="38100">
              <a:srgbClr val="FFFFFF">
                <a:alpha val="35000"/>
              </a:srgbClr>
            </a:glow>
          </a:effectLst>
        </p:spPr>
        <p:txBody>
          <a:bodyPr rtlCol="0" anchor="ctr"/>
          <a:lstStyle/>
          <a:p>
            <a:pPr algn="ctr"/>
            <a:endParaRPr/>
          </a:p>
        </p:txBody>
      </p:sp>
      <p:sp>
        <p:nvSpPr>
          <p:cNvPr id="19" name="!!cursor_lbl"/>
          <p:cNvSpPr txBox="1"/>
          <p:nvPr/>
        </p:nvSpPr>
        <p:spPr>
          <a:xfrm>
            <a:off x="6489700" y="4724400"/>
            <a:ext cx="1016000" cy="203200"/>
          </a:xfrm>
          <a:prstGeom prst="rect">
            <a:avLst/>
          </a:prstGeom>
          <a:noFill/>
        </p:spPr>
        <p:txBody>
          <a:bodyPr wrap="none" lIns="0" tIns="0" rIns="0" bIns="0" rtlCol="0" anchor="t">
            <a:noAutofit/>
          </a:bodyPr>
          <a:lstStyle/>
          <a:p>
            <a:pPr algn="ctr">
              <a:lnSpc>
                <a:spcPts val="1450"/>
              </a:lnSpc>
              <a:spcBef>
                <a:spcPts val="0"/>
              </a:spcBef>
              <a:spcAft>
                <a:spcPts val="0"/>
              </a:spcAft>
              <a:buNone/>
            </a:pPr>
            <a:r>
              <a:rPr lang="en-US" sz="1200" b="0" i="0" dirty="0">
                <a:solidFill>
                  <a:srgbClr val="EDEFF2"/>
                </a:solidFill>
                <a:latin typeface="Segoe UI Semibold"/>
                <a:cs typeface="Segoe UI Semibold"/>
              </a:rPr>
              <a:t>event time</a:t>
            </a:r>
            <a:endParaRPr lang="en-US" sz="1200" dirty="0"/>
          </a:p>
        </p:txBody>
      </p:sp>
      <p:sp>
        <p:nvSpPr>
          <p:cNvPr id="20" name="!!schem_r"/>
          <p:cNvSpPr txBox="1"/>
          <p:nvPr/>
        </p:nvSpPr>
        <p:spPr>
          <a:xfrm>
            <a:off x="3048000" y="1498600"/>
            <a:ext cx="3810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SCHEMATIC · ILLUSTRATIVE VERSIONS</a:t>
            </a:r>
            <a:endParaRPr lang="en-US" sz="1200" dirty="0"/>
          </a:p>
        </p:txBody>
      </p:sp>
      <p:sp>
        <p:nvSpPr>
          <p:cNvPr id="21" name="!!blk_sig"/>
          <p:cNvSpPr/>
          <p:nvPr/>
        </p:nvSpPr>
        <p:spPr>
          <a:xfrm>
            <a:off x="6705600" y="1879600"/>
            <a:ext cx="571500" cy="368300"/>
          </a:xfrm>
          <a:prstGeom prst="roundRect">
            <a:avLst>
              <a:gd name="adj" fmla="val 13793"/>
            </a:avLst>
          </a:prstGeom>
          <a:solidFill>
            <a:srgbClr val="5CCBF0"/>
          </a:solidFill>
          <a:ln>
            <a:noFill/>
          </a:ln>
          <a:effectLst>
            <a:glow rad="38100">
              <a:srgbClr val="5CCBF0">
                <a:alpha val="35000"/>
              </a:srgbClr>
            </a:glow>
          </a:effectLst>
        </p:spPr>
        <p:txBody>
          <a:bodyPr rtlCol="0" anchor="ctr"/>
          <a:lstStyle/>
          <a:p>
            <a:pPr algn="ctr"/>
            <a:endParaRPr/>
          </a:p>
        </p:txBody>
      </p:sp>
      <p:sp>
        <p:nvSpPr>
          <p:cNvPr id="22" name="!!blk_data"/>
          <p:cNvSpPr/>
          <p:nvPr/>
        </p:nvSpPr>
        <p:spPr>
          <a:xfrm>
            <a:off x="6705600" y="2578100"/>
            <a:ext cx="571500" cy="368300"/>
          </a:xfrm>
          <a:prstGeom prst="roundRect">
            <a:avLst>
              <a:gd name="adj" fmla="val 13793"/>
            </a:avLst>
          </a:prstGeom>
          <a:solidFill>
            <a:srgbClr val="5CCBF0"/>
          </a:solidFill>
          <a:ln>
            <a:noFill/>
          </a:ln>
          <a:effectLst>
            <a:glow rad="38100">
              <a:srgbClr val="5CCBF0">
                <a:alpha val="35000"/>
              </a:srgbClr>
            </a:glow>
          </a:effectLst>
        </p:spPr>
        <p:txBody>
          <a:bodyPr rtlCol="0" anchor="ctr"/>
          <a:lstStyle/>
          <a:p>
            <a:pPr algn="ctr"/>
            <a:endParaRPr/>
          </a:p>
        </p:txBody>
      </p:sp>
      <p:sp>
        <p:nvSpPr>
          <p:cNvPr id="23" name="!!blk_model"/>
          <p:cNvSpPr/>
          <p:nvPr/>
        </p:nvSpPr>
        <p:spPr>
          <a:xfrm>
            <a:off x="6705600" y="3276600"/>
            <a:ext cx="571500" cy="368300"/>
          </a:xfrm>
          <a:prstGeom prst="roundRect">
            <a:avLst>
              <a:gd name="adj" fmla="val 13793"/>
            </a:avLst>
          </a:prstGeom>
          <a:solidFill>
            <a:srgbClr val="0E1726">
              <a:alpha val="60000"/>
            </a:srgbClr>
          </a:solidFill>
          <a:ln w="12700" cap="rnd">
            <a:solidFill>
              <a:srgbClr val="F2B134"/>
            </a:solidFill>
            <a:custDash>
              <a:ds d="400000" sp="250000"/>
            </a:custDash>
            <a:round/>
          </a:ln>
          <a:effectLst/>
        </p:spPr>
        <p:txBody>
          <a:bodyPr rtlCol="0" anchor="ctr"/>
          <a:lstStyle/>
          <a:p>
            <a:pPr algn="ctr"/>
            <a:endParaRPr/>
          </a:p>
        </p:txBody>
      </p:sp>
      <p:sp>
        <p:nvSpPr>
          <p:cNvPr id="24" name="!!blk_cal"/>
          <p:cNvSpPr/>
          <p:nvPr/>
        </p:nvSpPr>
        <p:spPr>
          <a:xfrm>
            <a:off x="6705600" y="3975100"/>
            <a:ext cx="571500" cy="368300"/>
          </a:xfrm>
          <a:prstGeom prst="roundRect">
            <a:avLst>
              <a:gd name="adj" fmla="val 13793"/>
            </a:avLst>
          </a:prstGeom>
          <a:solidFill>
            <a:srgbClr val="0E1726">
              <a:alpha val="60000"/>
            </a:srgbClr>
          </a:solidFill>
          <a:ln w="12700" cap="rnd">
            <a:solidFill>
              <a:srgbClr val="F2B134"/>
            </a:solidFill>
            <a:custDash>
              <a:ds d="400000" sp="250000"/>
            </a:custDash>
            <a:round/>
          </a:ln>
          <a:effectLst/>
        </p:spPr>
        <p:txBody>
          <a:bodyPr rtlCol="0" anchor="ctr"/>
          <a:lstStyle/>
          <a:p>
            <a:pPr algn="ctr"/>
            <a:endParaRPr/>
          </a:p>
        </p:txBody>
      </p:sp>
      <p:sp>
        <p:nvSpPr>
          <p:cNvPr id="25" name="t_sig_pill"/>
          <p:cNvSpPr/>
          <p:nvPr/>
        </p:nvSpPr>
        <p:spPr>
          <a:xfrm>
            <a:off x="8699500" y="1885950"/>
            <a:ext cx="25654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26" name="t_sig_glyph"/>
          <p:cNvSpPr/>
          <p:nvPr/>
        </p:nvSpPr>
        <p:spPr>
          <a:xfrm>
            <a:off x="8801100" y="193675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27" name="t_sig_txt"/>
          <p:cNvSpPr txBox="1"/>
          <p:nvPr/>
        </p:nvSpPr>
        <p:spPr>
          <a:xfrm>
            <a:off x="9055100" y="1885950"/>
            <a:ext cx="21336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time-stamped streams</a:t>
            </a:r>
            <a:endParaRPr lang="en-US" sz="1200" dirty="0"/>
          </a:p>
        </p:txBody>
      </p:sp>
      <p:sp>
        <p:nvSpPr>
          <p:cNvPr id="28" name="t_data_pill"/>
          <p:cNvSpPr/>
          <p:nvPr/>
        </p:nvSpPr>
        <p:spPr>
          <a:xfrm>
            <a:off x="8699500" y="2584450"/>
            <a:ext cx="281305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29" name="t_data_glyph"/>
          <p:cNvSpPr/>
          <p:nvPr/>
        </p:nvSpPr>
        <p:spPr>
          <a:xfrm>
            <a:off x="8801100" y="263525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30" name="t_data_txt"/>
          <p:cNvSpPr txBox="1"/>
          <p:nvPr/>
        </p:nvSpPr>
        <p:spPr>
          <a:xfrm>
            <a:off x="9055100" y="2584450"/>
            <a:ext cx="238125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versioned table snapshots</a:t>
            </a:r>
            <a:endParaRPr lang="en-US" sz="1200" dirty="0"/>
          </a:p>
        </p:txBody>
      </p:sp>
      <p:sp>
        <p:nvSpPr>
          <p:cNvPr id="31" name="t_model_pill"/>
          <p:cNvSpPr/>
          <p:nvPr/>
        </p:nvSpPr>
        <p:spPr>
          <a:xfrm>
            <a:off x="8699500" y="3282950"/>
            <a:ext cx="27559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32" name="t_model_glyph"/>
          <p:cNvSpPr/>
          <p:nvPr/>
        </p:nvSpPr>
        <p:spPr>
          <a:xfrm>
            <a:off x="8801100" y="333375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33" name="t_model_txt"/>
          <p:cNvSpPr txBox="1"/>
          <p:nvPr/>
        </p:nvSpPr>
        <p:spPr>
          <a:xfrm>
            <a:off x="9055100" y="3282950"/>
            <a:ext cx="23241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not linked to data today</a:t>
            </a:r>
            <a:endParaRPr lang="en-US" sz="1200" dirty="0"/>
          </a:p>
        </p:txBody>
      </p:sp>
      <p:sp>
        <p:nvSpPr>
          <p:cNvPr id="34" name="t_cal_pill"/>
          <p:cNvSpPr/>
          <p:nvPr/>
        </p:nvSpPr>
        <p:spPr>
          <a:xfrm>
            <a:off x="8699500" y="3981450"/>
            <a:ext cx="25146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35" name="t_cal_glyph"/>
          <p:cNvSpPr/>
          <p:nvPr/>
        </p:nvSpPr>
        <p:spPr>
          <a:xfrm>
            <a:off x="8801100" y="403225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36" name="t_cal_txt"/>
          <p:cNvSpPr txBox="1"/>
          <p:nvPr/>
        </p:nvSpPr>
        <p:spPr>
          <a:xfrm>
            <a:off x="9055100" y="3981450"/>
            <a:ext cx="20828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not in the lake today</a:t>
            </a:r>
            <a:endParaRPr lang="en-US" sz="1200" dirty="0"/>
          </a:p>
        </p:txBody>
      </p:sp>
      <p:sp>
        <p:nvSpPr>
          <p:cNvPr id="3" name="!!status_pill"/>
          <p:cNvSpPr/>
          <p:nvPr/>
        </p:nvSpPr>
        <p:spPr>
          <a:xfrm>
            <a:off x="9454555" y="203200"/>
            <a:ext cx="2127845"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4" name="!!status_glyph"/>
          <p:cNvSpPr/>
          <p:nvPr/>
        </p:nvSpPr>
        <p:spPr>
          <a:xfrm>
            <a:off x="9556155"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5" name="!!status_txt"/>
          <p:cNvSpPr txBox="1"/>
          <p:nvPr/>
        </p:nvSpPr>
        <p:spPr>
          <a:xfrm>
            <a:off x="9810155" y="203200"/>
            <a:ext cx="1696045"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replay, proposed</a:t>
            </a:r>
            <a:endParaRPr lang="en-US" sz="1200" dirty="0"/>
          </a:p>
        </p:txBody>
      </p:sp>
      <p:sp>
        <p:nvSpPr>
          <p:cNvPr id="37"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38" name="!!tl_done"/>
          <p:cNvSpPr/>
          <p:nvPr/>
        </p:nvSpPr>
        <p:spPr>
          <a:xfrm>
            <a:off x="609600" y="457200"/>
            <a:ext cx="2806700" cy="3175"/>
          </a:xfrm>
          <a:custGeom>
            <a:avLst/>
            <a:gdLst/>
            <a:ahLst/>
            <a:cxnLst/>
            <a:rect l="0" t="0" r="r" b="b"/>
            <a:pathLst>
              <a:path w="2806700" h="3175" fill="none">
                <a:moveTo>
                  <a:pt x="0" y="0"/>
                </a:moveTo>
                <a:lnTo>
                  <a:pt x="2806700" y="0"/>
                </a:lnTo>
              </a:path>
            </a:pathLst>
          </a:custGeom>
          <a:noFill/>
          <a:ln w="38100" cap="flat">
            <a:solidFill>
              <a:srgbClr val="5CCBF0"/>
            </a:solidFill>
            <a:round/>
          </a:ln>
          <a:effectLst/>
        </p:spPr>
        <p:txBody>
          <a:bodyPr rtlCol="0" anchor="ctr"/>
          <a:lstStyle/>
          <a:p>
            <a:pPr algn="ctr"/>
          </a:p>
        </p:txBody>
      </p:sp>
      <p:sp>
        <p:nvSpPr>
          <p:cNvPr id="39" name="!!tl_step"/>
          <p:cNvSpPr/>
          <p:nvPr/>
        </p:nvSpPr>
        <p:spPr>
          <a:xfrm>
            <a:off x="3416300" y="457200"/>
            <a:ext cx="488667" cy="3175"/>
          </a:xfrm>
          <a:custGeom>
            <a:avLst/>
            <a:gdLst/>
            <a:ahLst/>
            <a:cxnLst/>
            <a:rect l="0" t="0" r="r" b="b"/>
            <a:pathLst>
              <a:path w="488667" h="3175" fill="none">
                <a:moveTo>
                  <a:pt x="0" y="0"/>
                </a:moveTo>
                <a:lnTo>
                  <a:pt x="488667" y="0"/>
                </a:lnTo>
              </a:path>
            </a:pathLst>
          </a:custGeom>
          <a:noFill/>
          <a:ln w="38100" cap="flat">
            <a:solidFill>
              <a:srgbClr val="5CCBF0"/>
            </a:solidFill>
            <a:round/>
          </a:ln>
          <a:effectLst/>
        </p:spPr>
        <p:txBody>
          <a:bodyPr rtlCol="0" anchor="ctr"/>
          <a:lstStyle/>
          <a:p>
            <a:pPr algn="ctr"/>
          </a:p>
        </p:txBody>
      </p:sp>
      <p:sp>
        <p:nvSpPr>
          <p:cNvPr id="40" name="tl_now_S13"/>
          <p:cNvSpPr/>
          <p:nvPr/>
        </p:nvSpPr>
        <p:spPr>
          <a:xfrm>
            <a:off x="3904967" y="457200"/>
            <a:ext cx="275658" cy="3175"/>
          </a:xfrm>
          <a:custGeom>
            <a:avLst/>
            <a:gdLst/>
            <a:ahLst/>
            <a:cxnLst/>
            <a:rect l="0" t="0" r="r" b="b"/>
            <a:pathLst>
              <a:path w="275658" h="3175" fill="none">
                <a:moveTo>
                  <a:pt x="0" y="0"/>
                </a:moveTo>
                <a:lnTo>
                  <a:pt x="27565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41"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42"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43"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44"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5"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6"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7"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8"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9"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0"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1" name="!!tl_c08_m"/>
          <p:cNvSpPr/>
          <p:nvPr/>
        </p:nvSpPr>
        <p:spPr>
          <a:xfrm>
            <a:off x="3873217"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52"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53"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54"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55" name="tl_run_S13"/>
          <p:cNvSpPr/>
          <p:nvPr/>
        </p:nvSpPr>
        <p:spPr>
          <a:xfrm>
            <a:off x="3854167"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56" name="tl_dot_S13"/>
          <p:cNvSpPr/>
          <p:nvPr/>
        </p:nvSpPr>
        <p:spPr>
          <a:xfrm>
            <a:off x="4129825"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57"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58"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59"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60"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RECOMMEND</a:t>
            </a:r>
            <a:endParaRPr lang="en-US" sz="1300" dirty="0"/>
          </a:p>
        </p:txBody>
      </p:sp>
      <p:sp>
        <p:nvSpPr>
          <p:cNvPr id="61"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62" name="!!tl_ch_lbl"/>
          <p:cNvSpPr txBox="1"/>
          <p:nvPr/>
        </p:nvSpPr>
        <p:spPr>
          <a:xfrm>
            <a:off x="6350000" y="165100"/>
            <a:ext cx="56515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replay</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6" presetClass="emph" presetSubtype="0" fill="hold" nodeType="withEffect" grpId="0">
                                  <p:stCondLst>
                                    <p:cond delay="450"/>
                                  </p:stCondLst>
                                  <p:childTnLst>
                                    <p:animScale>
                                      <p:cBhvr>
                                        <p:cTn id="9" dur="250" fill="hold"/>
                                        <p:tgtEl>
                                          <p:spTgt spid="51"/>
                                        </p:tgtEl>
                                      </p:cBhvr>
                                      <p:by x="180000" y="180000"/>
                                    </p:animScale>
                                  </p:childTnLst>
                                </p:cTn>
                              </p:par>
                              <p:par>
                                <p:cTn id="10" presetID="6" presetClass="emph" presetSubtype="0" fill="hold" nodeType="withEffect" grpId="1">
                                  <p:stCondLst>
                                    <p:cond delay="700"/>
                                  </p:stCondLst>
                                  <p:childTnLst>
                                    <p:animScale>
                                      <p:cBhvr>
                                        <p:cTn id="11" dur="250" fill="hold"/>
                                        <p:tgtEl>
                                          <p:spTgt spid="51"/>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400"/>
                                        <p:tgtEl>
                                          <p:spTgt spid="62"/>
                                        </p:tgtEl>
                                      </p:cBhvr>
                                    </p:animEffect>
                                    <p:anim calcmode="lin" valueType="num">
                                      <p:cBhvr>
                                        <p:cTn id="15" dur="400" fill="hold"/>
                                        <p:tgtEl>
                                          <p:spTgt spid="62"/>
                                        </p:tgtEl>
                                        <p:attrNameLst>
                                          <p:attrName>ppt_x</p:attrName>
                                        </p:attrNameLst>
                                      </p:cBhvr>
                                      <p:tavLst>
                                        <p:tav tm="0">
                                          <p:val>
                                            <p:strVal val="#ppt_x"/>
                                          </p:val>
                                        </p:tav>
                                        <p:tav tm="100000">
                                          <p:val>
                                            <p:strVal val="#ppt_x"/>
                                          </p:val>
                                        </p:tav>
                                      </p:tavLst>
                                    </p:anim>
                                    <p:anim calcmode="lin" valueType="num">
                                      <p:cBhvr>
                                        <p:cTn id="16" dur="400" fill="hold" decel="100000"/>
                                        <p:tgtEl>
                                          <p:spTgt spid="62"/>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900"/>
                                        <p:tgtEl>
                                          <p:spTgt spid="40"/>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55"/>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226 0.0000 E" pathEditMode="relative" rAng="0" ptsTypes="AA">
                                      <p:cBhvr>
                                        <p:cTn id="23" dur="900" fill="hold"/>
                                        <p:tgtEl>
                                          <p:spTgt spid="55"/>
                                        </p:tgtEl>
                                        <p:attrNameLst>
                                          <p:attrName>ppt_x</p:attrName>
                                          <p:attrName>ppt_y</p:attrName>
                                        </p:attrNameLst>
                                      </p:cBhvr>
                                      <p:rCtr x="1130" y="0"/>
                                    </p:animMotion>
                                  </p:childTnLst>
                                </p:cTn>
                              </p:par>
                              <p:par>
                                <p:cTn id="24" presetID="10" presetClass="exit" presetSubtype="0" fill="hold" nodeType="withEffect" grpId="2">
                                  <p:stCondLst>
                                    <p:cond delay="1350"/>
                                  </p:stCondLst>
                                  <p:childTnLst>
                                    <p:animEffect transition="out" filter="fade">
                                      <p:cBhvr>
                                        <p:cTn id="25" dur="1"/>
                                        <p:tgtEl>
                                          <p:spTgt spid="55"/>
                                        </p:tgtEl>
                                      </p:cBhvr>
                                    </p:animEffect>
                                    <p:set>
                                      <p:cBhvr>
                                        <p:cTn id="26" dur="1" fill="hold">
                                          <p:stCondLst>
                                            <p:cond delay="0"/>
                                          </p:stCondLst>
                                        </p:cTn>
                                        <p:tgtEl>
                                          <p:spTgt spid="55"/>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56"/>
                                        </p:tgtEl>
                                        <p:attrNameLst>
                                          <p:attrName>style.visibility</p:attrName>
                                        </p:attrNameLst>
                                      </p:cBhvr>
                                      <p:to>
                                        <p:strVal val="visible"/>
                                      </p:to>
                                    </p:set>
                                  </p:childTnLst>
                                </p:cTn>
                              </p:par>
                              <p:par>
                                <p:cTn id="29" presetID="10" presetClass="entr" presetSubtype="0" fill="hold" nodeType="withEffect" grpId="0">
                                  <p:stCondLst>
                                    <p:cond delay="2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300"/>
                                        <p:tgtEl>
                                          <p:spTgt spid="20"/>
                                        </p:tgtEl>
                                      </p:cBhvr>
                                    </p:animEffect>
                                  </p:childTnLst>
                                </p:cTn>
                              </p:par>
                              <p:par>
                                <p:cTn id="32" presetID="22" presetClass="entr" presetSubtype="8" fill="hold" nodeType="withEffect" grpId="0">
                                  <p:stCondLst>
                                    <p:cond delay="26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600"/>
                                        <p:tgtEl>
                                          <p:spTgt spid="10"/>
                                        </p:tgtEl>
                                      </p:cBhvr>
                                    </p:animEffect>
                                  </p:childTnLst>
                                </p:cTn>
                              </p:par>
                              <p:par>
                                <p:cTn id="35" presetID="10" presetClass="entr" presetSubtype="0" fill="hold" nodeType="withEffect" grpId="0">
                                  <p:stCondLst>
                                    <p:cond delay="29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400"/>
                                        <p:tgtEl>
                                          <p:spTgt spid="6"/>
                                        </p:tgtEl>
                                      </p:cBhvr>
                                    </p:animEffect>
                                  </p:childTnLst>
                                </p:cTn>
                              </p:par>
                              <p:par>
                                <p:cTn id="38" presetID="10" presetClass="entr" presetSubtype="0" fill="hold" nodeType="withEffect" grpId="0">
                                  <p:stCondLst>
                                    <p:cond delay="29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400"/>
                                        <p:tgtEl>
                                          <p:spTgt spid="21"/>
                                        </p:tgtEl>
                                      </p:cBhvr>
                                    </p:animEffect>
                                  </p:childTnLst>
                                </p:cTn>
                              </p:par>
                              <p:par>
                                <p:cTn id="41" presetID="10" presetClass="entr" presetSubtype="0" fill="hold" nodeType="withEffect" grpId="0">
                                  <p:stCondLst>
                                    <p:cond delay="29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400"/>
                                        <p:tgtEl>
                                          <p:spTgt spid="25"/>
                                        </p:tgtEl>
                                      </p:cBhvr>
                                    </p:animEffect>
                                  </p:childTnLst>
                                </p:cTn>
                              </p:par>
                              <p:par>
                                <p:cTn id="44" presetID="10" presetClass="entr" presetSubtype="0" fill="hold" nodeType="withEffect" grpId="0">
                                  <p:stCondLst>
                                    <p:cond delay="290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400"/>
                                        <p:tgtEl>
                                          <p:spTgt spid="26"/>
                                        </p:tgtEl>
                                      </p:cBhvr>
                                    </p:animEffect>
                                  </p:childTnLst>
                                </p:cTn>
                              </p:par>
                              <p:par>
                                <p:cTn id="47" presetID="10" presetClass="entr" presetSubtype="0" fill="hold" nodeType="withEffect" grpId="0">
                                  <p:stCondLst>
                                    <p:cond delay="29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400"/>
                                        <p:tgtEl>
                                          <p:spTgt spid="27"/>
                                        </p:tgtEl>
                                      </p:cBhvr>
                                    </p:animEffect>
                                  </p:childTnLst>
                                </p:cTn>
                              </p:par>
                              <p:par>
                                <p:cTn id="50" presetID="22" presetClass="entr" presetSubtype="4" fill="hold" nodeType="withEffect" grpId="0">
                                  <p:stCondLst>
                                    <p:cond delay="320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par>
                                <p:cTn id="53" presetID="10" presetClass="entr" presetSubtype="0" fill="hold" nodeType="withEffect" grpId="0">
                                  <p:stCondLst>
                                    <p:cond delay="35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300"/>
                                        <p:tgtEl>
                                          <p:spTgt spid="19"/>
                                        </p:tgtEl>
                                      </p:cBhvr>
                                    </p:animEffect>
                                  </p:childTnLst>
                                </p:cTn>
                              </p:par>
                              <p:par>
                                <p:cTn id="56" presetID="22" presetClass="entr" presetSubtype="8" fill="hold" nodeType="withEffect" grpId="0">
                                  <p:stCondLst>
                                    <p:cond delay="420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600"/>
                                        <p:tgtEl>
                                          <p:spTgt spid="12"/>
                                        </p:tgtEl>
                                      </p:cBhvr>
                                    </p:animEffect>
                                  </p:childTnLst>
                                </p:cTn>
                              </p:par>
                              <p:par>
                                <p:cTn id="59" presetID="10" presetClass="entr" presetSubtype="0" fill="hold" nodeType="withEffect" grpId="0">
                                  <p:stCondLst>
                                    <p:cond delay="450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400"/>
                                        <p:tgtEl>
                                          <p:spTgt spid="7"/>
                                        </p:tgtEl>
                                      </p:cBhvr>
                                    </p:animEffect>
                                  </p:childTnLst>
                                </p:cTn>
                              </p:par>
                              <p:par>
                                <p:cTn id="62" presetID="10" presetClass="entr" presetSubtype="0" fill="hold" nodeType="withEffect" grpId="0">
                                  <p:stCondLst>
                                    <p:cond delay="45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400"/>
                                        <p:tgtEl>
                                          <p:spTgt spid="22"/>
                                        </p:tgtEl>
                                      </p:cBhvr>
                                    </p:animEffect>
                                  </p:childTnLst>
                                </p:cTn>
                              </p:par>
                              <p:par>
                                <p:cTn id="65" presetID="10" presetClass="entr" presetSubtype="0" fill="hold" nodeType="withEffect" grpId="0">
                                  <p:stCondLst>
                                    <p:cond delay="450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400"/>
                                        <p:tgtEl>
                                          <p:spTgt spid="28"/>
                                        </p:tgtEl>
                                      </p:cBhvr>
                                    </p:animEffect>
                                  </p:childTnLst>
                                </p:cTn>
                              </p:par>
                              <p:par>
                                <p:cTn id="68" presetID="10" presetClass="entr" presetSubtype="0" fill="hold" nodeType="withEffect" grpId="0">
                                  <p:stCondLst>
                                    <p:cond delay="450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400"/>
                                        <p:tgtEl>
                                          <p:spTgt spid="29"/>
                                        </p:tgtEl>
                                      </p:cBhvr>
                                    </p:animEffect>
                                  </p:childTnLst>
                                </p:cTn>
                              </p:par>
                              <p:par>
                                <p:cTn id="71" presetID="10" presetClass="entr" presetSubtype="0" fill="hold" nodeType="withEffect" grpId="0">
                                  <p:stCondLst>
                                    <p:cond delay="450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400"/>
                                        <p:tgtEl>
                                          <p:spTgt spid="30"/>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grpId="0">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left)">
                                      <p:cBhvr>
                                        <p:cTn id="78" dur="500"/>
                                        <p:tgtEl>
                                          <p:spTgt spid="14"/>
                                        </p:tgtEl>
                                      </p:cBhvr>
                                    </p:animEffect>
                                  </p:childTnLst>
                                </p:cTn>
                              </p:par>
                              <p:par>
                                <p:cTn id="79" presetID="10" presetClass="entr" presetSubtype="0" fill="hold" nodeType="withEffect" grpId="0">
                                  <p:stCondLst>
                                    <p:cond delay="20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400"/>
                                        <p:tgtEl>
                                          <p:spTgt spid="8"/>
                                        </p:tgtEl>
                                      </p:cBhvr>
                                    </p:animEffect>
                                  </p:childTnLst>
                                </p:cTn>
                              </p:par>
                              <p:par>
                                <p:cTn id="82" presetID="10" presetClass="entr" presetSubtype="0" fill="hold" nodeType="withEffect" grpId="0">
                                  <p:stCondLst>
                                    <p:cond delay="20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400"/>
                                        <p:tgtEl>
                                          <p:spTgt spid="23"/>
                                        </p:tgtEl>
                                      </p:cBhvr>
                                    </p:animEffect>
                                  </p:childTnLst>
                                </p:cTn>
                              </p:par>
                              <p:par>
                                <p:cTn id="85" presetID="10" presetClass="entr" presetSubtype="0" fill="hold" nodeType="withEffect" grpId="0">
                                  <p:stCondLst>
                                    <p:cond delay="20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400"/>
                                        <p:tgtEl>
                                          <p:spTgt spid="31"/>
                                        </p:tgtEl>
                                      </p:cBhvr>
                                    </p:animEffect>
                                  </p:childTnLst>
                                </p:cTn>
                              </p:par>
                              <p:par>
                                <p:cTn id="88" presetID="10" presetClass="entr" presetSubtype="0" fill="hold" nodeType="withEffect" grpId="0">
                                  <p:stCondLst>
                                    <p:cond delay="20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400"/>
                                        <p:tgtEl>
                                          <p:spTgt spid="32"/>
                                        </p:tgtEl>
                                      </p:cBhvr>
                                    </p:animEffect>
                                  </p:childTnLst>
                                </p:cTn>
                              </p:par>
                              <p:par>
                                <p:cTn id="91" presetID="10" presetClass="entr" presetSubtype="0" fill="hold" nodeType="withEffect" grpId="0">
                                  <p:stCondLst>
                                    <p:cond delay="200"/>
                                  </p:stCondLst>
                                  <p:childTnLst>
                                    <p:set>
                                      <p:cBhvr>
                                        <p:cTn id="92" dur="1" fill="hold">
                                          <p:stCondLst>
                                            <p:cond delay="0"/>
                                          </p:stCondLst>
                                        </p:cTn>
                                        <p:tgtEl>
                                          <p:spTgt spid="33"/>
                                        </p:tgtEl>
                                        <p:attrNameLst>
                                          <p:attrName>style.visibility</p:attrName>
                                        </p:attrNameLst>
                                      </p:cBhvr>
                                      <p:to>
                                        <p:strVal val="visible"/>
                                      </p:to>
                                    </p:set>
                                    <p:animEffect transition="in" filter="fade">
                                      <p:cBhvr>
                                        <p:cTn id="93" dur="400"/>
                                        <p:tgtEl>
                                          <p:spTgt spid="33"/>
                                        </p:tgtEl>
                                      </p:cBhvr>
                                    </p:animEffect>
                                  </p:childTnLst>
                                </p:cTn>
                              </p:par>
                              <p:par>
                                <p:cTn id="94" presetID="22" presetClass="entr" presetSubtype="8" fill="hold" nodeType="withEffect" grpId="0">
                                  <p:stCondLst>
                                    <p:cond delay="600"/>
                                  </p:stCondLst>
                                  <p:childTnLst>
                                    <p:set>
                                      <p:cBhvr>
                                        <p:cTn id="95" dur="1" fill="hold">
                                          <p:stCondLst>
                                            <p:cond delay="0"/>
                                          </p:stCondLst>
                                        </p:cTn>
                                        <p:tgtEl>
                                          <p:spTgt spid="16"/>
                                        </p:tgtEl>
                                        <p:attrNameLst>
                                          <p:attrName>style.visibility</p:attrName>
                                        </p:attrNameLst>
                                      </p:cBhvr>
                                      <p:to>
                                        <p:strVal val="visible"/>
                                      </p:to>
                                    </p:set>
                                    <p:animEffect transition="in" filter="wipe(left)">
                                      <p:cBhvr>
                                        <p:cTn id="96" dur="500"/>
                                        <p:tgtEl>
                                          <p:spTgt spid="16"/>
                                        </p:tgtEl>
                                      </p:cBhvr>
                                    </p:animEffect>
                                  </p:childTnLst>
                                </p:cTn>
                              </p:par>
                              <p:par>
                                <p:cTn id="97" presetID="10" presetClass="entr" presetSubtype="0" fill="hold" nodeType="withEffect" grpId="0">
                                  <p:stCondLst>
                                    <p:cond delay="800"/>
                                  </p:stCondLst>
                                  <p:childTnLst>
                                    <p:set>
                                      <p:cBhvr>
                                        <p:cTn id="98" dur="1" fill="hold">
                                          <p:stCondLst>
                                            <p:cond delay="0"/>
                                          </p:stCondLst>
                                        </p:cTn>
                                        <p:tgtEl>
                                          <p:spTgt spid="9"/>
                                        </p:tgtEl>
                                        <p:attrNameLst>
                                          <p:attrName>style.visibility</p:attrName>
                                        </p:attrNameLst>
                                      </p:cBhvr>
                                      <p:to>
                                        <p:strVal val="visible"/>
                                      </p:to>
                                    </p:set>
                                    <p:animEffect transition="in" filter="fade">
                                      <p:cBhvr>
                                        <p:cTn id="99" dur="400"/>
                                        <p:tgtEl>
                                          <p:spTgt spid="9"/>
                                        </p:tgtEl>
                                      </p:cBhvr>
                                    </p:animEffect>
                                  </p:childTnLst>
                                </p:cTn>
                              </p:par>
                              <p:par>
                                <p:cTn id="100" presetID="10" presetClass="entr" presetSubtype="0" fill="hold" nodeType="withEffect" grpId="0">
                                  <p:stCondLst>
                                    <p:cond delay="80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400"/>
                                        <p:tgtEl>
                                          <p:spTgt spid="24"/>
                                        </p:tgtEl>
                                      </p:cBhvr>
                                    </p:animEffect>
                                  </p:childTnLst>
                                </p:cTn>
                              </p:par>
                              <p:par>
                                <p:cTn id="103" presetID="10" presetClass="entr" presetSubtype="0" fill="hold" nodeType="withEffect" grpId="0">
                                  <p:stCondLst>
                                    <p:cond delay="80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400"/>
                                        <p:tgtEl>
                                          <p:spTgt spid="34"/>
                                        </p:tgtEl>
                                      </p:cBhvr>
                                    </p:animEffect>
                                  </p:childTnLst>
                                </p:cTn>
                              </p:par>
                              <p:par>
                                <p:cTn id="106" presetID="10" presetClass="entr" presetSubtype="0" fill="hold" nodeType="withEffect" grpId="0">
                                  <p:stCondLst>
                                    <p:cond delay="80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400"/>
                                        <p:tgtEl>
                                          <p:spTgt spid="35"/>
                                        </p:tgtEl>
                                      </p:cBhvr>
                                    </p:animEffect>
                                  </p:childTnLst>
                                </p:cTn>
                              </p:par>
                              <p:par>
                                <p:cTn id="109" presetID="10" presetClass="entr" presetSubtype="0" fill="hold" nodeType="withEffect" grpId="0">
                                  <p:stCondLst>
                                    <p:cond delay="80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9" grpId="0" animBg="1"/>
      <p:bldP spid="20" grpId="0" animBg="1"/>
      <p:bldP spid="27" grpId="0" animBg="1"/>
      <p:bldP spid="30" grpId="0" animBg="1"/>
      <p:bldP spid="33" grpId="0" animBg="1"/>
      <p:bldP spid="36" grpId="0" animBg="1"/>
      <p:bldP spid="62" grpId="0" animBg="1"/>
    </p:bld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2" name="title_s"/>
          <p:cNvSpPr txBox="1"/>
          <p:nvPr/>
        </p:nvSpPr>
        <p:spPr>
          <a:xfrm>
            <a:off x="609600" y="558800"/>
            <a:ext cx="889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FFFFFF"/>
                </a:solidFill>
                <a:latin typeface="Segoe UI Semibold"/>
                <a:cs typeface="Segoe UI Semibold"/>
              </a:rPr>
              <a:t>A snapshot is not a replay.</a:t>
            </a:r>
            <a:endParaRPr lang="en-US" sz="3200" dirty="0"/>
          </a:p>
        </p:txBody>
      </p:sp>
      <p:sp>
        <p:nvSpPr>
          <p:cNvPr id="6" name="!!lab_sig"/>
          <p:cNvSpPr txBox="1"/>
          <p:nvPr/>
        </p:nvSpPr>
        <p:spPr>
          <a:xfrm>
            <a:off x="609600" y="19240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8FA3B8"/>
                </a:solidFill>
                <a:latin typeface="Segoe UI"/>
                <a:cs typeface="Segoe UI"/>
              </a:rPr>
              <a:t>signals · event time</a:t>
            </a:r>
            <a:endParaRPr lang="en-US" sz="1400" dirty="0"/>
          </a:p>
        </p:txBody>
      </p:sp>
      <p:sp>
        <p:nvSpPr>
          <p:cNvPr id="7" name="!!lab_data"/>
          <p:cNvSpPr txBox="1"/>
          <p:nvPr/>
        </p:nvSpPr>
        <p:spPr>
          <a:xfrm>
            <a:off x="609600" y="26225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8FA3B8"/>
                </a:solidFill>
                <a:latin typeface="Segoe UI"/>
                <a:cs typeface="Segoe UI"/>
              </a:rPr>
              <a:t>data · table version</a:t>
            </a:r>
            <a:endParaRPr lang="en-US" sz="1400" dirty="0"/>
          </a:p>
        </p:txBody>
      </p:sp>
      <p:sp>
        <p:nvSpPr>
          <p:cNvPr id="8" name="!!lab_model"/>
          <p:cNvSpPr txBox="1"/>
          <p:nvPr/>
        </p:nvSpPr>
        <p:spPr>
          <a:xfrm>
            <a:off x="609600" y="33210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8FA3B8"/>
                </a:solidFill>
                <a:latin typeface="Segoe UI"/>
                <a:cs typeface="Segoe UI"/>
              </a:rPr>
              <a:t>model + code</a:t>
            </a:r>
            <a:endParaRPr lang="en-US" sz="1400" dirty="0"/>
          </a:p>
        </p:txBody>
      </p:sp>
      <p:sp>
        <p:nvSpPr>
          <p:cNvPr id="9" name="!!lab_cal"/>
          <p:cNvSpPr txBox="1"/>
          <p:nvPr/>
        </p:nvSpPr>
        <p:spPr>
          <a:xfrm>
            <a:off x="609600" y="4019550"/>
            <a:ext cx="2349500" cy="254000"/>
          </a:xfrm>
          <a:prstGeom prst="rect">
            <a:avLst/>
          </a:prstGeom>
          <a:noFill/>
        </p:spPr>
        <p:txBody>
          <a:bodyPr wrap="none" lIns="0" tIns="0" rIns="0" bIns="0" rtlCol="0" anchor="t">
            <a:noAutofit/>
          </a:bodyPr>
          <a:lstStyle/>
          <a:p>
            <a:pPr algn="r">
              <a:lnSpc>
                <a:spcPts val="1700"/>
              </a:lnSpc>
              <a:spcBef>
                <a:spcPts val="0"/>
              </a:spcBef>
              <a:spcAft>
                <a:spcPts val="0"/>
              </a:spcAft>
              <a:buNone/>
            </a:pPr>
            <a:r>
              <a:rPr lang="en-US" sz="1400" b="0" i="0" dirty="0">
                <a:solidFill>
                  <a:srgbClr val="8FA3B8"/>
                </a:solidFill>
                <a:latin typeface="Segoe UI"/>
                <a:cs typeface="Segoe UI"/>
              </a:rPr>
              <a:t>calibration + config</a:t>
            </a:r>
            <a:endParaRPr lang="en-US" sz="1400" dirty="0"/>
          </a:p>
        </p:txBody>
      </p:sp>
      <p:sp>
        <p:nvSpPr>
          <p:cNvPr id="10" name="!!lane_sig"/>
          <p:cNvSpPr/>
          <p:nvPr/>
        </p:nvSpPr>
        <p:spPr>
          <a:xfrm>
            <a:off x="3048000" y="1778000"/>
            <a:ext cx="4445000" cy="571500"/>
          </a:xfrm>
          <a:prstGeom prst="roundRect">
            <a:avLst>
              <a:gd name="adj" fmla="val 11111"/>
            </a:avLst>
          </a:prstGeom>
          <a:solidFill>
            <a:srgbClr val="0E1726">
              <a:alpha val="30000"/>
            </a:srgbClr>
          </a:solidFill>
          <a:ln>
            <a:noFill/>
          </a:ln>
          <a:effectLst/>
        </p:spPr>
        <p:txBody>
          <a:bodyPr rtlCol="0" anchor="ctr"/>
          <a:lstStyle/>
          <a:p>
            <a:pPr algn="ctr"/>
            <a:endParaRPr/>
          </a:p>
        </p:txBody>
      </p:sp>
      <p:sp>
        <p:nvSpPr>
          <p:cNvPr id="11" name="!!lane_sig_blk"/>
          <p:cNvSpPr/>
          <p:nvPr/>
        </p:nvSpPr>
        <p:spPr>
          <a:xfrm>
            <a:off x="3048000" y="1778000"/>
            <a:ext cx="4445000" cy="571500"/>
          </a:xfrm>
          <a:custGeom>
            <a:avLst/>
            <a:gdLst/>
            <a:ahLst/>
            <a:cxnLst/>
            <a:rect l="0" t="0" r="r" b="b"/>
            <a:pathLst>
              <a:path w="4445000" h="571500">
                <a:moveTo>
                  <a:pt x="107950" y="101600"/>
                </a:moveTo>
                <a:lnTo>
                  <a:pt x="129257" y="101600"/>
                </a:lnTo>
                <a:cubicBezTo>
                  <a:pt x="146792" y="101600"/>
                  <a:pt x="161007" y="115815"/>
                  <a:pt x="161007" y="133350"/>
                </a:cubicBezTo>
                <a:lnTo>
                  <a:pt x="161007" y="438150"/>
                </a:lnTo>
                <a:cubicBezTo>
                  <a:pt x="161007" y="455685"/>
                  <a:pt x="146792" y="469900"/>
                  <a:pt x="129257" y="469900"/>
                </a:cubicBezTo>
                <a:lnTo>
                  <a:pt x="107950" y="469900"/>
                </a:lnTo>
                <a:cubicBezTo>
                  <a:pt x="90415" y="469900"/>
                  <a:pt x="76200" y="455685"/>
                  <a:pt x="76200" y="438150"/>
                </a:cubicBezTo>
                <a:lnTo>
                  <a:pt x="76200" y="133350"/>
                </a:lnTo>
                <a:cubicBezTo>
                  <a:pt x="76200" y="115815"/>
                  <a:pt x="90415" y="101600"/>
                  <a:pt x="107950" y="101600"/>
                </a:cubicBezTo>
                <a:close/>
              </a:path>
              <a:path w="4445000" h="571500">
                <a:moveTo>
                  <a:pt x="230857" y="101600"/>
                </a:moveTo>
                <a:lnTo>
                  <a:pt x="253528" y="101600"/>
                </a:lnTo>
                <a:cubicBezTo>
                  <a:pt x="271063" y="101600"/>
                  <a:pt x="285278" y="115815"/>
                  <a:pt x="285278" y="133350"/>
                </a:cubicBezTo>
                <a:lnTo>
                  <a:pt x="285278" y="438150"/>
                </a:lnTo>
                <a:cubicBezTo>
                  <a:pt x="285278" y="455685"/>
                  <a:pt x="271063" y="469900"/>
                  <a:pt x="253528" y="469900"/>
                </a:cubicBezTo>
                <a:lnTo>
                  <a:pt x="230857" y="469900"/>
                </a:lnTo>
                <a:cubicBezTo>
                  <a:pt x="213322" y="469900"/>
                  <a:pt x="199107" y="455685"/>
                  <a:pt x="199107" y="438150"/>
                </a:cubicBezTo>
                <a:lnTo>
                  <a:pt x="199107" y="133350"/>
                </a:lnTo>
                <a:cubicBezTo>
                  <a:pt x="199107" y="115815"/>
                  <a:pt x="213322" y="101600"/>
                  <a:pt x="230857" y="101600"/>
                </a:cubicBezTo>
                <a:close/>
              </a:path>
              <a:path w="4445000" h="571500">
                <a:moveTo>
                  <a:pt x="355128" y="101600"/>
                </a:moveTo>
                <a:lnTo>
                  <a:pt x="413340" y="101600"/>
                </a:lnTo>
                <a:cubicBezTo>
                  <a:pt x="430875" y="101600"/>
                  <a:pt x="445090" y="115815"/>
                  <a:pt x="445090" y="133350"/>
                </a:cubicBezTo>
                <a:lnTo>
                  <a:pt x="445090" y="438150"/>
                </a:lnTo>
                <a:cubicBezTo>
                  <a:pt x="445090" y="455685"/>
                  <a:pt x="430875" y="469900"/>
                  <a:pt x="413340" y="469900"/>
                </a:cubicBezTo>
                <a:lnTo>
                  <a:pt x="355128" y="469900"/>
                </a:lnTo>
                <a:cubicBezTo>
                  <a:pt x="337593" y="469900"/>
                  <a:pt x="323378" y="455685"/>
                  <a:pt x="323378" y="438150"/>
                </a:cubicBezTo>
                <a:lnTo>
                  <a:pt x="323378" y="133350"/>
                </a:lnTo>
                <a:cubicBezTo>
                  <a:pt x="323378" y="115815"/>
                  <a:pt x="337593" y="101600"/>
                  <a:pt x="355128" y="101600"/>
                </a:cubicBezTo>
                <a:close/>
              </a:path>
              <a:path w="4445000" h="571500">
                <a:moveTo>
                  <a:pt x="514940" y="101600"/>
                </a:moveTo>
                <a:lnTo>
                  <a:pt x="541207" y="101600"/>
                </a:lnTo>
                <a:cubicBezTo>
                  <a:pt x="558742" y="101600"/>
                  <a:pt x="572957" y="115815"/>
                  <a:pt x="572957" y="133350"/>
                </a:cubicBezTo>
                <a:lnTo>
                  <a:pt x="572957" y="438150"/>
                </a:lnTo>
                <a:cubicBezTo>
                  <a:pt x="572957" y="455685"/>
                  <a:pt x="558742" y="469900"/>
                  <a:pt x="541207" y="469900"/>
                </a:cubicBezTo>
                <a:lnTo>
                  <a:pt x="514940" y="469900"/>
                </a:lnTo>
                <a:cubicBezTo>
                  <a:pt x="497405" y="469900"/>
                  <a:pt x="483190" y="455685"/>
                  <a:pt x="483190" y="438150"/>
                </a:cubicBezTo>
                <a:lnTo>
                  <a:pt x="483190" y="133350"/>
                </a:lnTo>
                <a:cubicBezTo>
                  <a:pt x="483190" y="115815"/>
                  <a:pt x="497405" y="101600"/>
                  <a:pt x="514940" y="101600"/>
                </a:cubicBezTo>
                <a:close/>
              </a:path>
              <a:path w="4445000" h="571500">
                <a:moveTo>
                  <a:pt x="642807" y="101600"/>
                </a:moveTo>
                <a:lnTo>
                  <a:pt x="665603" y="101600"/>
                </a:lnTo>
                <a:cubicBezTo>
                  <a:pt x="683138" y="101600"/>
                  <a:pt x="697353" y="115815"/>
                  <a:pt x="697353" y="133350"/>
                </a:cubicBezTo>
                <a:lnTo>
                  <a:pt x="697353" y="438150"/>
                </a:lnTo>
                <a:cubicBezTo>
                  <a:pt x="697353" y="455685"/>
                  <a:pt x="683138" y="469900"/>
                  <a:pt x="665603" y="469900"/>
                </a:cubicBezTo>
                <a:lnTo>
                  <a:pt x="642807" y="469900"/>
                </a:lnTo>
                <a:cubicBezTo>
                  <a:pt x="625272" y="469900"/>
                  <a:pt x="611057" y="455685"/>
                  <a:pt x="611057" y="438150"/>
                </a:cubicBezTo>
                <a:lnTo>
                  <a:pt x="611057" y="133350"/>
                </a:lnTo>
                <a:cubicBezTo>
                  <a:pt x="611057" y="115815"/>
                  <a:pt x="625272" y="101600"/>
                  <a:pt x="642807" y="101600"/>
                </a:cubicBezTo>
                <a:close/>
              </a:path>
              <a:path w="4445000" h="571500">
                <a:moveTo>
                  <a:pt x="767203" y="101600"/>
                </a:moveTo>
                <a:lnTo>
                  <a:pt x="815267" y="101600"/>
                </a:lnTo>
                <a:cubicBezTo>
                  <a:pt x="832802" y="101600"/>
                  <a:pt x="847017" y="115815"/>
                  <a:pt x="847017" y="133350"/>
                </a:cubicBezTo>
                <a:lnTo>
                  <a:pt x="847017" y="438150"/>
                </a:lnTo>
                <a:cubicBezTo>
                  <a:pt x="847017" y="455685"/>
                  <a:pt x="832802" y="469900"/>
                  <a:pt x="815267" y="469900"/>
                </a:cubicBezTo>
                <a:lnTo>
                  <a:pt x="767203" y="469900"/>
                </a:lnTo>
                <a:cubicBezTo>
                  <a:pt x="749668" y="469900"/>
                  <a:pt x="735453" y="455685"/>
                  <a:pt x="735453" y="438150"/>
                </a:cubicBezTo>
                <a:lnTo>
                  <a:pt x="735453" y="133350"/>
                </a:lnTo>
                <a:cubicBezTo>
                  <a:pt x="735453" y="115815"/>
                  <a:pt x="749668" y="101600"/>
                  <a:pt x="767203" y="101600"/>
                </a:cubicBezTo>
                <a:close/>
              </a:path>
              <a:path w="4445000" h="571500">
                <a:moveTo>
                  <a:pt x="916867" y="101600"/>
                </a:moveTo>
                <a:lnTo>
                  <a:pt x="961386" y="101600"/>
                </a:lnTo>
                <a:cubicBezTo>
                  <a:pt x="978921" y="101600"/>
                  <a:pt x="993136" y="115815"/>
                  <a:pt x="993136" y="133350"/>
                </a:cubicBezTo>
                <a:lnTo>
                  <a:pt x="993136" y="438150"/>
                </a:lnTo>
                <a:cubicBezTo>
                  <a:pt x="993136" y="455685"/>
                  <a:pt x="978921" y="469900"/>
                  <a:pt x="961386" y="469900"/>
                </a:cubicBezTo>
                <a:lnTo>
                  <a:pt x="916867" y="469900"/>
                </a:lnTo>
                <a:cubicBezTo>
                  <a:pt x="899332" y="469900"/>
                  <a:pt x="885117" y="455685"/>
                  <a:pt x="885117" y="438150"/>
                </a:cubicBezTo>
                <a:lnTo>
                  <a:pt x="885117" y="133350"/>
                </a:lnTo>
                <a:cubicBezTo>
                  <a:pt x="885117" y="115815"/>
                  <a:pt x="899332" y="101600"/>
                  <a:pt x="916867" y="101600"/>
                </a:cubicBezTo>
                <a:close/>
              </a:path>
              <a:path w="4445000" h="571500">
                <a:moveTo>
                  <a:pt x="1062986" y="101600"/>
                </a:moveTo>
                <a:lnTo>
                  <a:pt x="1091942" y="101600"/>
                </a:lnTo>
                <a:cubicBezTo>
                  <a:pt x="1109477" y="101600"/>
                  <a:pt x="1123692" y="115815"/>
                  <a:pt x="1123692" y="133350"/>
                </a:cubicBezTo>
                <a:lnTo>
                  <a:pt x="1123692" y="438150"/>
                </a:lnTo>
                <a:cubicBezTo>
                  <a:pt x="1123692" y="455685"/>
                  <a:pt x="1109477" y="469900"/>
                  <a:pt x="1091942" y="469900"/>
                </a:cubicBezTo>
                <a:lnTo>
                  <a:pt x="1062986" y="469900"/>
                </a:lnTo>
                <a:cubicBezTo>
                  <a:pt x="1045451" y="469900"/>
                  <a:pt x="1031236" y="455685"/>
                  <a:pt x="1031236" y="438150"/>
                </a:cubicBezTo>
                <a:lnTo>
                  <a:pt x="1031236" y="133350"/>
                </a:lnTo>
                <a:cubicBezTo>
                  <a:pt x="1031236" y="115815"/>
                  <a:pt x="1045451" y="101600"/>
                  <a:pt x="1062986" y="101600"/>
                </a:cubicBezTo>
                <a:close/>
              </a:path>
              <a:path w="4445000" h="571500">
                <a:moveTo>
                  <a:pt x="1193542" y="101600"/>
                </a:moveTo>
                <a:lnTo>
                  <a:pt x="1236087" y="101600"/>
                </a:lnTo>
                <a:cubicBezTo>
                  <a:pt x="1253622" y="101600"/>
                  <a:pt x="1267837" y="115815"/>
                  <a:pt x="1267837" y="133350"/>
                </a:cubicBezTo>
                <a:lnTo>
                  <a:pt x="1267837" y="438150"/>
                </a:lnTo>
                <a:cubicBezTo>
                  <a:pt x="1267837" y="455685"/>
                  <a:pt x="1253622" y="469900"/>
                  <a:pt x="1236087" y="469900"/>
                </a:cubicBezTo>
                <a:lnTo>
                  <a:pt x="1193542" y="469900"/>
                </a:lnTo>
                <a:cubicBezTo>
                  <a:pt x="1176006" y="469900"/>
                  <a:pt x="1161792" y="455685"/>
                  <a:pt x="1161792" y="438150"/>
                </a:cubicBezTo>
                <a:lnTo>
                  <a:pt x="1161792" y="133350"/>
                </a:lnTo>
                <a:cubicBezTo>
                  <a:pt x="1161792" y="115815"/>
                  <a:pt x="1176006" y="101600"/>
                  <a:pt x="1193542" y="101600"/>
                </a:cubicBezTo>
                <a:close/>
              </a:path>
              <a:path w="4445000" h="571500">
                <a:moveTo>
                  <a:pt x="1337687" y="101600"/>
                </a:moveTo>
                <a:lnTo>
                  <a:pt x="1414568" y="101600"/>
                </a:lnTo>
                <a:cubicBezTo>
                  <a:pt x="1432103" y="101600"/>
                  <a:pt x="1446318" y="115815"/>
                  <a:pt x="1446318" y="133350"/>
                </a:cubicBezTo>
                <a:lnTo>
                  <a:pt x="1446318" y="438150"/>
                </a:lnTo>
                <a:cubicBezTo>
                  <a:pt x="1446318" y="455685"/>
                  <a:pt x="1432103" y="469900"/>
                  <a:pt x="1414568" y="469900"/>
                </a:cubicBezTo>
                <a:lnTo>
                  <a:pt x="1337687" y="469900"/>
                </a:lnTo>
                <a:cubicBezTo>
                  <a:pt x="1320152" y="469900"/>
                  <a:pt x="1305937" y="455685"/>
                  <a:pt x="1305937" y="438150"/>
                </a:cubicBezTo>
                <a:lnTo>
                  <a:pt x="1305937" y="133350"/>
                </a:lnTo>
                <a:cubicBezTo>
                  <a:pt x="1305937" y="115815"/>
                  <a:pt x="1320152" y="101600"/>
                  <a:pt x="1337687" y="101600"/>
                </a:cubicBezTo>
                <a:close/>
              </a:path>
              <a:path w="4445000" h="571500">
                <a:moveTo>
                  <a:pt x="1516168" y="101600"/>
                </a:moveTo>
                <a:lnTo>
                  <a:pt x="1538858" y="101600"/>
                </a:lnTo>
                <a:cubicBezTo>
                  <a:pt x="1556393" y="101600"/>
                  <a:pt x="1570608" y="115815"/>
                  <a:pt x="1570608" y="133350"/>
                </a:cubicBezTo>
                <a:lnTo>
                  <a:pt x="1570608" y="438150"/>
                </a:lnTo>
                <a:cubicBezTo>
                  <a:pt x="1570608" y="455685"/>
                  <a:pt x="1556393" y="469900"/>
                  <a:pt x="1538858" y="469900"/>
                </a:cubicBezTo>
                <a:lnTo>
                  <a:pt x="1516168" y="469900"/>
                </a:lnTo>
                <a:cubicBezTo>
                  <a:pt x="1498633" y="469900"/>
                  <a:pt x="1484418" y="455685"/>
                  <a:pt x="1484418" y="438150"/>
                </a:cubicBezTo>
                <a:lnTo>
                  <a:pt x="1484418" y="133350"/>
                </a:lnTo>
                <a:cubicBezTo>
                  <a:pt x="1484418" y="115815"/>
                  <a:pt x="1498633" y="101600"/>
                  <a:pt x="1516168" y="101600"/>
                </a:cubicBezTo>
                <a:close/>
              </a:path>
              <a:path w="4445000" h="571500">
                <a:moveTo>
                  <a:pt x="1640458" y="101600"/>
                </a:moveTo>
                <a:lnTo>
                  <a:pt x="1667452" y="101600"/>
                </a:lnTo>
                <a:cubicBezTo>
                  <a:pt x="1684987" y="101600"/>
                  <a:pt x="1699202" y="115815"/>
                  <a:pt x="1699202" y="133350"/>
                </a:cubicBezTo>
                <a:lnTo>
                  <a:pt x="1699202" y="438150"/>
                </a:lnTo>
                <a:cubicBezTo>
                  <a:pt x="1699202" y="455685"/>
                  <a:pt x="1684987" y="469900"/>
                  <a:pt x="1667452" y="469900"/>
                </a:cubicBezTo>
                <a:lnTo>
                  <a:pt x="1640458" y="469900"/>
                </a:lnTo>
                <a:cubicBezTo>
                  <a:pt x="1622923" y="469900"/>
                  <a:pt x="1608708" y="455685"/>
                  <a:pt x="1608708" y="438150"/>
                </a:cubicBezTo>
                <a:lnTo>
                  <a:pt x="1608708" y="133350"/>
                </a:lnTo>
                <a:cubicBezTo>
                  <a:pt x="1608708" y="115815"/>
                  <a:pt x="1622923" y="101600"/>
                  <a:pt x="1640458" y="101600"/>
                </a:cubicBezTo>
                <a:close/>
              </a:path>
              <a:path w="4445000" h="571500">
                <a:moveTo>
                  <a:pt x="1769052" y="101600"/>
                </a:moveTo>
                <a:lnTo>
                  <a:pt x="1783870" y="101600"/>
                </a:lnTo>
                <a:cubicBezTo>
                  <a:pt x="1801405" y="101600"/>
                  <a:pt x="1815620" y="115815"/>
                  <a:pt x="1815620" y="133350"/>
                </a:cubicBezTo>
                <a:lnTo>
                  <a:pt x="1815620" y="438150"/>
                </a:lnTo>
                <a:cubicBezTo>
                  <a:pt x="1815620" y="455685"/>
                  <a:pt x="1801405" y="469900"/>
                  <a:pt x="1783870" y="469900"/>
                </a:cubicBezTo>
                <a:lnTo>
                  <a:pt x="1769052" y="469900"/>
                </a:lnTo>
                <a:cubicBezTo>
                  <a:pt x="1751517" y="469900"/>
                  <a:pt x="1737302" y="455685"/>
                  <a:pt x="1737302" y="438150"/>
                </a:cubicBezTo>
                <a:lnTo>
                  <a:pt x="1737302" y="133350"/>
                </a:lnTo>
                <a:cubicBezTo>
                  <a:pt x="1737302" y="115815"/>
                  <a:pt x="1751517" y="101600"/>
                  <a:pt x="1769052" y="101600"/>
                </a:cubicBezTo>
                <a:close/>
              </a:path>
              <a:path w="4445000" h="571500">
                <a:moveTo>
                  <a:pt x="1885470" y="101600"/>
                </a:moveTo>
                <a:lnTo>
                  <a:pt x="1916449" y="101600"/>
                </a:lnTo>
                <a:cubicBezTo>
                  <a:pt x="1933984" y="101600"/>
                  <a:pt x="1948199" y="115815"/>
                  <a:pt x="1948199" y="133350"/>
                </a:cubicBezTo>
                <a:lnTo>
                  <a:pt x="1948199" y="438150"/>
                </a:lnTo>
                <a:cubicBezTo>
                  <a:pt x="1948199" y="455685"/>
                  <a:pt x="1933984" y="469900"/>
                  <a:pt x="1916449" y="469900"/>
                </a:cubicBezTo>
                <a:lnTo>
                  <a:pt x="1885470" y="469900"/>
                </a:lnTo>
                <a:cubicBezTo>
                  <a:pt x="1867935" y="469900"/>
                  <a:pt x="1853720" y="455685"/>
                  <a:pt x="1853720" y="438150"/>
                </a:cubicBezTo>
                <a:lnTo>
                  <a:pt x="1853720" y="133350"/>
                </a:lnTo>
                <a:cubicBezTo>
                  <a:pt x="1853720" y="115815"/>
                  <a:pt x="1867935" y="101600"/>
                  <a:pt x="1885470" y="101600"/>
                </a:cubicBezTo>
                <a:close/>
              </a:path>
              <a:path w="4445000" h="571500">
                <a:moveTo>
                  <a:pt x="2018049" y="101600"/>
                </a:moveTo>
                <a:lnTo>
                  <a:pt x="2037987" y="101600"/>
                </a:lnTo>
                <a:cubicBezTo>
                  <a:pt x="2055522" y="101600"/>
                  <a:pt x="2069737" y="115815"/>
                  <a:pt x="2069737" y="133350"/>
                </a:cubicBezTo>
                <a:lnTo>
                  <a:pt x="2069737" y="438150"/>
                </a:lnTo>
                <a:cubicBezTo>
                  <a:pt x="2069737" y="455685"/>
                  <a:pt x="2055522" y="469900"/>
                  <a:pt x="2037987" y="469900"/>
                </a:cubicBezTo>
                <a:lnTo>
                  <a:pt x="2018049" y="469900"/>
                </a:lnTo>
                <a:cubicBezTo>
                  <a:pt x="2000514" y="469900"/>
                  <a:pt x="1986299" y="455685"/>
                  <a:pt x="1986299" y="438150"/>
                </a:cubicBezTo>
                <a:lnTo>
                  <a:pt x="1986299" y="133350"/>
                </a:lnTo>
                <a:cubicBezTo>
                  <a:pt x="1986299" y="115815"/>
                  <a:pt x="2000514" y="101600"/>
                  <a:pt x="2018049" y="101600"/>
                </a:cubicBezTo>
                <a:close/>
              </a:path>
              <a:path w="4445000" h="571500">
                <a:moveTo>
                  <a:pt x="2139587" y="101600"/>
                </a:moveTo>
                <a:lnTo>
                  <a:pt x="2227324" y="101600"/>
                </a:lnTo>
                <a:cubicBezTo>
                  <a:pt x="2244859" y="101600"/>
                  <a:pt x="2259074" y="115815"/>
                  <a:pt x="2259074" y="133350"/>
                </a:cubicBezTo>
                <a:lnTo>
                  <a:pt x="2259074" y="438150"/>
                </a:lnTo>
                <a:cubicBezTo>
                  <a:pt x="2259074" y="455685"/>
                  <a:pt x="2244859" y="469900"/>
                  <a:pt x="2227324" y="469900"/>
                </a:cubicBezTo>
                <a:lnTo>
                  <a:pt x="2139587" y="469900"/>
                </a:lnTo>
                <a:cubicBezTo>
                  <a:pt x="2122052" y="469900"/>
                  <a:pt x="2107837" y="455685"/>
                  <a:pt x="2107837" y="438150"/>
                </a:cubicBezTo>
                <a:lnTo>
                  <a:pt x="2107837" y="133350"/>
                </a:lnTo>
                <a:cubicBezTo>
                  <a:pt x="2107837" y="115815"/>
                  <a:pt x="2122052" y="101600"/>
                  <a:pt x="2139587" y="101600"/>
                </a:cubicBezTo>
                <a:close/>
              </a:path>
              <a:path w="4445000" h="571500">
                <a:moveTo>
                  <a:pt x="2328924" y="101600"/>
                </a:moveTo>
                <a:lnTo>
                  <a:pt x="2365594" y="101600"/>
                </a:lnTo>
                <a:cubicBezTo>
                  <a:pt x="2383129" y="101600"/>
                  <a:pt x="2397344" y="115815"/>
                  <a:pt x="2397344" y="133350"/>
                </a:cubicBezTo>
                <a:lnTo>
                  <a:pt x="2397344" y="438150"/>
                </a:lnTo>
                <a:cubicBezTo>
                  <a:pt x="2397344" y="455685"/>
                  <a:pt x="2383129" y="469900"/>
                  <a:pt x="2365594" y="469900"/>
                </a:cubicBezTo>
                <a:lnTo>
                  <a:pt x="2328924" y="469900"/>
                </a:lnTo>
                <a:cubicBezTo>
                  <a:pt x="2311389" y="469900"/>
                  <a:pt x="2297174" y="455685"/>
                  <a:pt x="2297174" y="438150"/>
                </a:cubicBezTo>
                <a:lnTo>
                  <a:pt x="2297174" y="133350"/>
                </a:lnTo>
                <a:cubicBezTo>
                  <a:pt x="2297174" y="115815"/>
                  <a:pt x="2311389" y="101600"/>
                  <a:pt x="2328924" y="101600"/>
                </a:cubicBezTo>
                <a:close/>
              </a:path>
              <a:path w="4445000" h="571500">
                <a:moveTo>
                  <a:pt x="2467194" y="101600"/>
                </a:moveTo>
                <a:lnTo>
                  <a:pt x="2555256" y="101600"/>
                </a:lnTo>
                <a:cubicBezTo>
                  <a:pt x="2572791" y="101600"/>
                  <a:pt x="2587006" y="115815"/>
                  <a:pt x="2587006" y="133350"/>
                </a:cubicBezTo>
                <a:lnTo>
                  <a:pt x="2587006" y="438150"/>
                </a:lnTo>
                <a:cubicBezTo>
                  <a:pt x="2587006" y="455685"/>
                  <a:pt x="2572791" y="469900"/>
                  <a:pt x="2555256" y="469900"/>
                </a:cubicBezTo>
                <a:lnTo>
                  <a:pt x="2467194" y="469900"/>
                </a:lnTo>
                <a:cubicBezTo>
                  <a:pt x="2449659" y="469900"/>
                  <a:pt x="2435444" y="455685"/>
                  <a:pt x="2435444" y="438150"/>
                </a:cubicBezTo>
                <a:lnTo>
                  <a:pt x="2435444" y="133350"/>
                </a:lnTo>
                <a:cubicBezTo>
                  <a:pt x="2435444" y="115815"/>
                  <a:pt x="2449659" y="101600"/>
                  <a:pt x="2467194" y="101600"/>
                </a:cubicBezTo>
                <a:close/>
              </a:path>
              <a:path w="4445000" h="571500">
                <a:moveTo>
                  <a:pt x="2656856" y="101600"/>
                </a:moveTo>
                <a:lnTo>
                  <a:pt x="2679419" y="101600"/>
                </a:lnTo>
                <a:cubicBezTo>
                  <a:pt x="2696954" y="101600"/>
                  <a:pt x="2711169" y="115815"/>
                  <a:pt x="2711169" y="133350"/>
                </a:cubicBezTo>
                <a:lnTo>
                  <a:pt x="2711169" y="438150"/>
                </a:lnTo>
                <a:cubicBezTo>
                  <a:pt x="2711169" y="455685"/>
                  <a:pt x="2696954" y="469900"/>
                  <a:pt x="2679419" y="469900"/>
                </a:cubicBezTo>
                <a:lnTo>
                  <a:pt x="2656856" y="469900"/>
                </a:lnTo>
                <a:cubicBezTo>
                  <a:pt x="2639321" y="469900"/>
                  <a:pt x="2625106" y="455685"/>
                  <a:pt x="2625106" y="438150"/>
                </a:cubicBezTo>
                <a:lnTo>
                  <a:pt x="2625106" y="133350"/>
                </a:lnTo>
                <a:cubicBezTo>
                  <a:pt x="2625106" y="115815"/>
                  <a:pt x="2639321" y="101600"/>
                  <a:pt x="2656856" y="101600"/>
                </a:cubicBezTo>
                <a:close/>
              </a:path>
              <a:path w="4445000" h="571500">
                <a:moveTo>
                  <a:pt x="2781019" y="101600"/>
                </a:moveTo>
                <a:lnTo>
                  <a:pt x="2862604" y="101600"/>
                </a:lnTo>
                <a:cubicBezTo>
                  <a:pt x="2880139" y="101600"/>
                  <a:pt x="2894354" y="115815"/>
                  <a:pt x="2894354" y="133350"/>
                </a:cubicBezTo>
                <a:lnTo>
                  <a:pt x="2894354" y="438150"/>
                </a:lnTo>
                <a:cubicBezTo>
                  <a:pt x="2894354" y="455685"/>
                  <a:pt x="2880139" y="469900"/>
                  <a:pt x="2862604" y="469900"/>
                </a:cubicBezTo>
                <a:lnTo>
                  <a:pt x="2781019" y="469900"/>
                </a:lnTo>
                <a:cubicBezTo>
                  <a:pt x="2763484" y="469900"/>
                  <a:pt x="2749269" y="455685"/>
                  <a:pt x="2749269" y="438150"/>
                </a:cubicBezTo>
                <a:lnTo>
                  <a:pt x="2749269" y="133350"/>
                </a:lnTo>
                <a:cubicBezTo>
                  <a:pt x="2749269" y="115815"/>
                  <a:pt x="2763484" y="101600"/>
                  <a:pt x="2781019" y="101600"/>
                </a:cubicBezTo>
                <a:close/>
              </a:path>
              <a:path w="4445000" h="571500">
                <a:moveTo>
                  <a:pt x="2964204" y="101600"/>
                </a:moveTo>
                <a:lnTo>
                  <a:pt x="3015496" y="101600"/>
                </a:lnTo>
                <a:cubicBezTo>
                  <a:pt x="3033031" y="101600"/>
                  <a:pt x="3047246" y="115815"/>
                  <a:pt x="3047246" y="133350"/>
                </a:cubicBezTo>
                <a:lnTo>
                  <a:pt x="3047246" y="438150"/>
                </a:lnTo>
                <a:cubicBezTo>
                  <a:pt x="3047246" y="455685"/>
                  <a:pt x="3033031" y="469900"/>
                  <a:pt x="3015496" y="469900"/>
                </a:cubicBezTo>
                <a:lnTo>
                  <a:pt x="2964204" y="469900"/>
                </a:lnTo>
                <a:cubicBezTo>
                  <a:pt x="2946669" y="469900"/>
                  <a:pt x="2932454" y="455685"/>
                  <a:pt x="2932454" y="438150"/>
                </a:cubicBezTo>
                <a:lnTo>
                  <a:pt x="2932454" y="133350"/>
                </a:lnTo>
                <a:cubicBezTo>
                  <a:pt x="2932454" y="115815"/>
                  <a:pt x="2946669" y="101600"/>
                  <a:pt x="2964204" y="101600"/>
                </a:cubicBezTo>
                <a:close/>
              </a:path>
              <a:path w="4445000" h="571500">
                <a:moveTo>
                  <a:pt x="3117096" y="101600"/>
                </a:moveTo>
                <a:lnTo>
                  <a:pt x="3182418" y="101600"/>
                </a:lnTo>
                <a:cubicBezTo>
                  <a:pt x="3199953" y="101600"/>
                  <a:pt x="3214168" y="115815"/>
                  <a:pt x="3214168" y="133350"/>
                </a:cubicBezTo>
                <a:lnTo>
                  <a:pt x="3214168" y="438150"/>
                </a:lnTo>
                <a:cubicBezTo>
                  <a:pt x="3214168" y="455685"/>
                  <a:pt x="3199953" y="469900"/>
                  <a:pt x="3182418" y="469900"/>
                </a:cubicBezTo>
                <a:lnTo>
                  <a:pt x="3117096" y="469900"/>
                </a:lnTo>
                <a:cubicBezTo>
                  <a:pt x="3099561" y="469900"/>
                  <a:pt x="3085346" y="455685"/>
                  <a:pt x="3085346" y="438150"/>
                </a:cubicBezTo>
                <a:lnTo>
                  <a:pt x="3085346" y="133350"/>
                </a:lnTo>
                <a:cubicBezTo>
                  <a:pt x="3085346" y="115815"/>
                  <a:pt x="3099561" y="101600"/>
                  <a:pt x="3117096" y="101600"/>
                </a:cubicBezTo>
                <a:close/>
              </a:path>
              <a:path w="4445000" h="571500">
                <a:moveTo>
                  <a:pt x="3284018" y="101600"/>
                </a:moveTo>
                <a:lnTo>
                  <a:pt x="3347179" y="101600"/>
                </a:lnTo>
                <a:cubicBezTo>
                  <a:pt x="3364714" y="101600"/>
                  <a:pt x="3378929" y="115815"/>
                  <a:pt x="3378929" y="133350"/>
                </a:cubicBezTo>
                <a:lnTo>
                  <a:pt x="3378929" y="438150"/>
                </a:lnTo>
                <a:cubicBezTo>
                  <a:pt x="3378929" y="455685"/>
                  <a:pt x="3364714" y="469900"/>
                  <a:pt x="3347179" y="469900"/>
                </a:cubicBezTo>
                <a:lnTo>
                  <a:pt x="3284018" y="469900"/>
                </a:lnTo>
                <a:cubicBezTo>
                  <a:pt x="3266483" y="469900"/>
                  <a:pt x="3252268" y="455685"/>
                  <a:pt x="3252268" y="438150"/>
                </a:cubicBezTo>
                <a:lnTo>
                  <a:pt x="3252268" y="133350"/>
                </a:lnTo>
                <a:cubicBezTo>
                  <a:pt x="3252268" y="115815"/>
                  <a:pt x="3266483" y="101600"/>
                  <a:pt x="3284018" y="101600"/>
                </a:cubicBezTo>
                <a:close/>
              </a:path>
              <a:path w="4445000" h="571500">
                <a:moveTo>
                  <a:pt x="3448779" y="101600"/>
                </a:moveTo>
                <a:lnTo>
                  <a:pt x="3482105" y="101600"/>
                </a:lnTo>
                <a:cubicBezTo>
                  <a:pt x="3499640" y="101600"/>
                  <a:pt x="3513855" y="115815"/>
                  <a:pt x="3513855" y="133350"/>
                </a:cubicBezTo>
                <a:lnTo>
                  <a:pt x="3513855" y="438150"/>
                </a:lnTo>
                <a:cubicBezTo>
                  <a:pt x="3513855" y="455685"/>
                  <a:pt x="3499640" y="469900"/>
                  <a:pt x="3482105" y="469900"/>
                </a:cubicBezTo>
                <a:lnTo>
                  <a:pt x="3448779" y="469900"/>
                </a:lnTo>
                <a:cubicBezTo>
                  <a:pt x="3431244" y="469900"/>
                  <a:pt x="3417029" y="455685"/>
                  <a:pt x="3417029" y="438150"/>
                </a:cubicBezTo>
                <a:lnTo>
                  <a:pt x="3417029" y="133350"/>
                </a:lnTo>
                <a:cubicBezTo>
                  <a:pt x="3417029" y="115815"/>
                  <a:pt x="3431244" y="101600"/>
                  <a:pt x="3448779" y="101600"/>
                </a:cubicBezTo>
                <a:close/>
              </a:path>
            </a:pathLst>
          </a:custGeom>
          <a:solidFill>
            <a:srgbClr val="2C6E8C">
              <a:alpha val="30000"/>
            </a:srgbClr>
          </a:solidFill>
          <a:ln>
            <a:noFill/>
          </a:ln>
          <a:effectLst/>
        </p:spPr>
        <p:txBody>
          <a:bodyPr rtlCol="0" anchor="ctr"/>
          <a:lstStyle/>
          <a:p>
            <a:pPr algn="ctr"/>
            <a:endParaRPr/>
          </a:p>
        </p:txBody>
      </p:sp>
      <p:sp>
        <p:nvSpPr>
          <p:cNvPr id="12" name="!!lane_data"/>
          <p:cNvSpPr/>
          <p:nvPr/>
        </p:nvSpPr>
        <p:spPr>
          <a:xfrm>
            <a:off x="3048000" y="2476500"/>
            <a:ext cx="4445000" cy="571500"/>
          </a:xfrm>
          <a:prstGeom prst="roundRect">
            <a:avLst>
              <a:gd name="adj" fmla="val 11111"/>
            </a:avLst>
          </a:prstGeom>
          <a:solidFill>
            <a:srgbClr val="0E1726">
              <a:alpha val="30000"/>
            </a:srgbClr>
          </a:solidFill>
          <a:ln>
            <a:noFill/>
          </a:ln>
          <a:effectLst/>
        </p:spPr>
        <p:txBody>
          <a:bodyPr rtlCol="0" anchor="ctr"/>
          <a:lstStyle/>
          <a:p>
            <a:pPr algn="ctr"/>
            <a:endParaRPr/>
          </a:p>
        </p:txBody>
      </p:sp>
      <p:sp>
        <p:nvSpPr>
          <p:cNvPr id="13" name="!!lane_data_blk"/>
          <p:cNvSpPr/>
          <p:nvPr/>
        </p:nvSpPr>
        <p:spPr>
          <a:xfrm>
            <a:off x="3048000" y="2476500"/>
            <a:ext cx="4445000" cy="571500"/>
          </a:xfrm>
          <a:custGeom>
            <a:avLst/>
            <a:gdLst/>
            <a:ahLst/>
            <a:cxnLst/>
            <a:rect l="0" t="0" r="r" b="b"/>
            <a:pathLst>
              <a:path w="4445000" h="571500">
                <a:moveTo>
                  <a:pt x="107950" y="101600"/>
                </a:moveTo>
                <a:lnTo>
                  <a:pt x="364767" y="101600"/>
                </a:lnTo>
                <a:cubicBezTo>
                  <a:pt x="382302" y="101600"/>
                  <a:pt x="396517" y="115815"/>
                  <a:pt x="396517" y="133350"/>
                </a:cubicBezTo>
                <a:lnTo>
                  <a:pt x="396517" y="438150"/>
                </a:lnTo>
                <a:cubicBezTo>
                  <a:pt x="396517" y="455685"/>
                  <a:pt x="382302" y="469900"/>
                  <a:pt x="364767" y="469900"/>
                </a:cubicBezTo>
                <a:lnTo>
                  <a:pt x="107950" y="469900"/>
                </a:lnTo>
                <a:cubicBezTo>
                  <a:pt x="90415" y="469900"/>
                  <a:pt x="76200" y="455685"/>
                  <a:pt x="76200" y="438150"/>
                </a:cubicBezTo>
                <a:lnTo>
                  <a:pt x="76200" y="133350"/>
                </a:lnTo>
                <a:cubicBezTo>
                  <a:pt x="76200" y="115815"/>
                  <a:pt x="90415" y="101600"/>
                  <a:pt x="107950" y="101600"/>
                </a:cubicBezTo>
                <a:close/>
              </a:path>
              <a:path w="4445000" h="571500">
                <a:moveTo>
                  <a:pt x="466367" y="101600"/>
                </a:moveTo>
                <a:lnTo>
                  <a:pt x="684648" y="101600"/>
                </a:lnTo>
                <a:cubicBezTo>
                  <a:pt x="702183" y="101600"/>
                  <a:pt x="716398" y="115815"/>
                  <a:pt x="716398" y="133350"/>
                </a:cubicBezTo>
                <a:lnTo>
                  <a:pt x="716398" y="438150"/>
                </a:lnTo>
                <a:cubicBezTo>
                  <a:pt x="716398" y="455685"/>
                  <a:pt x="702183" y="469900"/>
                  <a:pt x="684648" y="469900"/>
                </a:cubicBezTo>
                <a:lnTo>
                  <a:pt x="466367" y="469900"/>
                </a:lnTo>
                <a:cubicBezTo>
                  <a:pt x="448832" y="469900"/>
                  <a:pt x="434617" y="455685"/>
                  <a:pt x="434617" y="438150"/>
                </a:cubicBezTo>
                <a:lnTo>
                  <a:pt x="434617" y="133350"/>
                </a:lnTo>
                <a:cubicBezTo>
                  <a:pt x="434617" y="115815"/>
                  <a:pt x="448832" y="101600"/>
                  <a:pt x="466367" y="101600"/>
                </a:cubicBezTo>
                <a:close/>
              </a:path>
              <a:path w="4445000" h="571500">
                <a:moveTo>
                  <a:pt x="786248" y="101600"/>
                </a:moveTo>
                <a:lnTo>
                  <a:pt x="1099592" y="101600"/>
                </a:lnTo>
                <a:cubicBezTo>
                  <a:pt x="1117127" y="101600"/>
                  <a:pt x="1131342" y="115815"/>
                  <a:pt x="1131342" y="133350"/>
                </a:cubicBezTo>
                <a:lnTo>
                  <a:pt x="1131342" y="438150"/>
                </a:lnTo>
                <a:cubicBezTo>
                  <a:pt x="1131342" y="455685"/>
                  <a:pt x="1117127" y="469900"/>
                  <a:pt x="1099592" y="469900"/>
                </a:cubicBezTo>
                <a:lnTo>
                  <a:pt x="786248" y="469900"/>
                </a:lnTo>
                <a:cubicBezTo>
                  <a:pt x="768713" y="469900"/>
                  <a:pt x="754498" y="455685"/>
                  <a:pt x="754498" y="438150"/>
                </a:cubicBezTo>
                <a:lnTo>
                  <a:pt x="754498" y="133350"/>
                </a:lnTo>
                <a:cubicBezTo>
                  <a:pt x="754498" y="115815"/>
                  <a:pt x="768713" y="101600"/>
                  <a:pt x="786248" y="101600"/>
                </a:cubicBezTo>
                <a:close/>
              </a:path>
              <a:path w="4445000" h="571500">
                <a:moveTo>
                  <a:pt x="1201192" y="101600"/>
                </a:moveTo>
                <a:lnTo>
                  <a:pt x="1408570" y="101600"/>
                </a:lnTo>
                <a:cubicBezTo>
                  <a:pt x="1426105" y="101600"/>
                  <a:pt x="1440320" y="115815"/>
                  <a:pt x="1440320" y="133350"/>
                </a:cubicBezTo>
                <a:lnTo>
                  <a:pt x="1440320" y="438150"/>
                </a:lnTo>
                <a:cubicBezTo>
                  <a:pt x="1440320" y="455685"/>
                  <a:pt x="1426105" y="469900"/>
                  <a:pt x="1408570" y="469900"/>
                </a:cubicBezTo>
                <a:lnTo>
                  <a:pt x="1201192" y="469900"/>
                </a:lnTo>
                <a:cubicBezTo>
                  <a:pt x="1183657" y="469900"/>
                  <a:pt x="1169442" y="455685"/>
                  <a:pt x="1169442" y="438150"/>
                </a:cubicBezTo>
                <a:lnTo>
                  <a:pt x="1169442" y="133350"/>
                </a:lnTo>
                <a:cubicBezTo>
                  <a:pt x="1169442" y="115815"/>
                  <a:pt x="1183657" y="101600"/>
                  <a:pt x="1201192" y="101600"/>
                </a:cubicBezTo>
                <a:close/>
              </a:path>
              <a:path w="4445000" h="571500">
                <a:moveTo>
                  <a:pt x="1510170" y="101600"/>
                </a:moveTo>
                <a:lnTo>
                  <a:pt x="1759790" y="101600"/>
                </a:lnTo>
                <a:cubicBezTo>
                  <a:pt x="1777325" y="101600"/>
                  <a:pt x="1791540" y="115815"/>
                  <a:pt x="1791540" y="133350"/>
                </a:cubicBezTo>
                <a:lnTo>
                  <a:pt x="1791540" y="438150"/>
                </a:lnTo>
                <a:cubicBezTo>
                  <a:pt x="1791540" y="455685"/>
                  <a:pt x="1777325" y="469900"/>
                  <a:pt x="1759790" y="469900"/>
                </a:cubicBezTo>
                <a:lnTo>
                  <a:pt x="1510170" y="469900"/>
                </a:lnTo>
                <a:cubicBezTo>
                  <a:pt x="1492635" y="469900"/>
                  <a:pt x="1478420" y="455685"/>
                  <a:pt x="1478420" y="438150"/>
                </a:cubicBezTo>
                <a:lnTo>
                  <a:pt x="1478420" y="133350"/>
                </a:lnTo>
                <a:cubicBezTo>
                  <a:pt x="1478420" y="115815"/>
                  <a:pt x="1492635" y="101600"/>
                  <a:pt x="1510170" y="101600"/>
                </a:cubicBezTo>
                <a:close/>
              </a:path>
              <a:path w="4445000" h="571500">
                <a:moveTo>
                  <a:pt x="1861390" y="101600"/>
                </a:moveTo>
                <a:lnTo>
                  <a:pt x="2079287" y="101600"/>
                </a:lnTo>
                <a:cubicBezTo>
                  <a:pt x="2096822" y="101600"/>
                  <a:pt x="2111037" y="115815"/>
                  <a:pt x="2111037" y="133350"/>
                </a:cubicBezTo>
                <a:lnTo>
                  <a:pt x="2111037" y="438150"/>
                </a:lnTo>
                <a:cubicBezTo>
                  <a:pt x="2111037" y="455685"/>
                  <a:pt x="2096822" y="469900"/>
                  <a:pt x="2079287" y="469900"/>
                </a:cubicBezTo>
                <a:lnTo>
                  <a:pt x="1861390" y="469900"/>
                </a:lnTo>
                <a:cubicBezTo>
                  <a:pt x="1843855" y="469900"/>
                  <a:pt x="1829640" y="455685"/>
                  <a:pt x="1829640" y="438150"/>
                </a:cubicBezTo>
                <a:lnTo>
                  <a:pt x="1829640" y="133350"/>
                </a:lnTo>
                <a:cubicBezTo>
                  <a:pt x="1829640" y="115815"/>
                  <a:pt x="1843855" y="101600"/>
                  <a:pt x="1861390" y="101600"/>
                </a:cubicBezTo>
                <a:close/>
              </a:path>
              <a:path w="4445000" h="571500">
                <a:moveTo>
                  <a:pt x="2180887" y="101600"/>
                </a:moveTo>
                <a:lnTo>
                  <a:pt x="2412439" y="101600"/>
                </a:lnTo>
                <a:cubicBezTo>
                  <a:pt x="2429974" y="101600"/>
                  <a:pt x="2444189" y="115815"/>
                  <a:pt x="2444189" y="133350"/>
                </a:cubicBezTo>
                <a:lnTo>
                  <a:pt x="2444189" y="438150"/>
                </a:lnTo>
                <a:cubicBezTo>
                  <a:pt x="2444189" y="455685"/>
                  <a:pt x="2429974" y="469900"/>
                  <a:pt x="2412439" y="469900"/>
                </a:cubicBezTo>
                <a:lnTo>
                  <a:pt x="2180887" y="469900"/>
                </a:lnTo>
                <a:cubicBezTo>
                  <a:pt x="2163352" y="469900"/>
                  <a:pt x="2149137" y="455685"/>
                  <a:pt x="2149137" y="438150"/>
                </a:cubicBezTo>
                <a:lnTo>
                  <a:pt x="2149137" y="133350"/>
                </a:lnTo>
                <a:cubicBezTo>
                  <a:pt x="2149137" y="115815"/>
                  <a:pt x="2163352" y="101600"/>
                  <a:pt x="2180887" y="101600"/>
                </a:cubicBezTo>
                <a:close/>
              </a:path>
              <a:path w="4445000" h="571500">
                <a:moveTo>
                  <a:pt x="2514039" y="101600"/>
                </a:moveTo>
                <a:lnTo>
                  <a:pt x="2851959" y="101600"/>
                </a:lnTo>
                <a:cubicBezTo>
                  <a:pt x="2869494" y="101600"/>
                  <a:pt x="2883709" y="115815"/>
                  <a:pt x="2883709" y="133350"/>
                </a:cubicBezTo>
                <a:lnTo>
                  <a:pt x="2883709" y="438150"/>
                </a:lnTo>
                <a:cubicBezTo>
                  <a:pt x="2883709" y="455685"/>
                  <a:pt x="2869494" y="469900"/>
                  <a:pt x="2851959" y="469900"/>
                </a:cubicBezTo>
                <a:lnTo>
                  <a:pt x="2514039" y="469900"/>
                </a:lnTo>
                <a:cubicBezTo>
                  <a:pt x="2496503" y="469900"/>
                  <a:pt x="2482289" y="455685"/>
                  <a:pt x="2482289" y="438150"/>
                </a:cubicBezTo>
                <a:lnTo>
                  <a:pt x="2482289" y="133350"/>
                </a:lnTo>
                <a:cubicBezTo>
                  <a:pt x="2482289" y="115815"/>
                  <a:pt x="2496503" y="101600"/>
                  <a:pt x="2514039" y="101600"/>
                </a:cubicBezTo>
                <a:close/>
              </a:path>
              <a:path w="4445000" h="571500">
                <a:moveTo>
                  <a:pt x="2953559" y="101600"/>
                </a:moveTo>
                <a:lnTo>
                  <a:pt x="3125720" y="101600"/>
                </a:lnTo>
                <a:cubicBezTo>
                  <a:pt x="3143255" y="101600"/>
                  <a:pt x="3157470" y="115815"/>
                  <a:pt x="3157470" y="133350"/>
                </a:cubicBezTo>
                <a:lnTo>
                  <a:pt x="3157470" y="438150"/>
                </a:lnTo>
                <a:cubicBezTo>
                  <a:pt x="3157470" y="455685"/>
                  <a:pt x="3143255" y="469900"/>
                  <a:pt x="3125720" y="469900"/>
                </a:cubicBezTo>
                <a:lnTo>
                  <a:pt x="2953559" y="469900"/>
                </a:lnTo>
                <a:cubicBezTo>
                  <a:pt x="2936024" y="469900"/>
                  <a:pt x="2921809" y="455685"/>
                  <a:pt x="2921809" y="438150"/>
                </a:cubicBezTo>
                <a:lnTo>
                  <a:pt x="2921809" y="133350"/>
                </a:lnTo>
                <a:cubicBezTo>
                  <a:pt x="2921809" y="115815"/>
                  <a:pt x="2936024" y="101600"/>
                  <a:pt x="2953559" y="101600"/>
                </a:cubicBezTo>
                <a:close/>
              </a:path>
              <a:path w="4445000" h="571500">
                <a:moveTo>
                  <a:pt x="3227320" y="101600"/>
                </a:moveTo>
                <a:lnTo>
                  <a:pt x="3464436" y="101600"/>
                </a:lnTo>
                <a:cubicBezTo>
                  <a:pt x="3481971" y="101600"/>
                  <a:pt x="3496186" y="115815"/>
                  <a:pt x="3496186" y="133350"/>
                </a:cubicBezTo>
                <a:lnTo>
                  <a:pt x="3496186" y="438150"/>
                </a:lnTo>
                <a:cubicBezTo>
                  <a:pt x="3496186" y="455685"/>
                  <a:pt x="3481971" y="469900"/>
                  <a:pt x="3464436" y="469900"/>
                </a:cubicBezTo>
                <a:lnTo>
                  <a:pt x="3227320" y="469900"/>
                </a:lnTo>
                <a:cubicBezTo>
                  <a:pt x="3209785" y="469900"/>
                  <a:pt x="3195570" y="455685"/>
                  <a:pt x="3195570" y="438150"/>
                </a:cubicBezTo>
                <a:lnTo>
                  <a:pt x="3195570" y="133350"/>
                </a:lnTo>
                <a:cubicBezTo>
                  <a:pt x="3195570" y="115815"/>
                  <a:pt x="3209785" y="101600"/>
                  <a:pt x="3227320" y="101600"/>
                </a:cubicBezTo>
                <a:close/>
              </a:path>
              <a:path w="4445000" h="571500">
                <a:moveTo>
                  <a:pt x="3564193" y="101600"/>
                </a:moveTo>
                <a:lnTo>
                  <a:pt x="3564193" y="101600"/>
                </a:lnTo>
                <a:cubicBezTo>
                  <a:pt x="3580710" y="101600"/>
                  <a:pt x="3594100" y="114990"/>
                  <a:pt x="3594100" y="131507"/>
                </a:cubicBezTo>
                <a:lnTo>
                  <a:pt x="3594100" y="439993"/>
                </a:lnTo>
                <a:cubicBezTo>
                  <a:pt x="3594100" y="456510"/>
                  <a:pt x="3580710" y="469900"/>
                  <a:pt x="3564193" y="469900"/>
                </a:cubicBezTo>
                <a:lnTo>
                  <a:pt x="3564193" y="469900"/>
                </a:lnTo>
                <a:cubicBezTo>
                  <a:pt x="3547676" y="469900"/>
                  <a:pt x="3534286" y="456510"/>
                  <a:pt x="3534286" y="439993"/>
                </a:cubicBezTo>
                <a:lnTo>
                  <a:pt x="3534286" y="131507"/>
                </a:lnTo>
                <a:cubicBezTo>
                  <a:pt x="3534286" y="114990"/>
                  <a:pt x="3547676" y="101600"/>
                  <a:pt x="3564193" y="101600"/>
                </a:cubicBezTo>
                <a:close/>
              </a:path>
            </a:pathLst>
          </a:custGeom>
          <a:solidFill>
            <a:srgbClr val="2C6E8C">
              <a:alpha val="30000"/>
            </a:srgbClr>
          </a:solidFill>
          <a:ln>
            <a:noFill/>
          </a:ln>
          <a:effectLst/>
        </p:spPr>
        <p:txBody>
          <a:bodyPr rtlCol="0" anchor="ctr"/>
          <a:lstStyle/>
          <a:p>
            <a:pPr algn="ctr"/>
            <a:endParaRPr/>
          </a:p>
        </p:txBody>
      </p:sp>
      <p:sp>
        <p:nvSpPr>
          <p:cNvPr id="14" name="!!lane_model"/>
          <p:cNvSpPr/>
          <p:nvPr/>
        </p:nvSpPr>
        <p:spPr>
          <a:xfrm>
            <a:off x="3048000" y="3175000"/>
            <a:ext cx="4445000" cy="571500"/>
          </a:xfrm>
          <a:prstGeom prst="roundRect">
            <a:avLst>
              <a:gd name="adj" fmla="val 11111"/>
            </a:avLst>
          </a:prstGeom>
          <a:solidFill>
            <a:srgbClr val="0E1726">
              <a:alpha val="30000"/>
            </a:srgbClr>
          </a:solidFill>
          <a:ln>
            <a:noFill/>
          </a:ln>
          <a:effectLst/>
        </p:spPr>
        <p:txBody>
          <a:bodyPr rtlCol="0" anchor="ctr"/>
          <a:lstStyle/>
          <a:p>
            <a:pPr algn="ctr"/>
            <a:endParaRPr/>
          </a:p>
        </p:txBody>
      </p:sp>
      <p:sp>
        <p:nvSpPr>
          <p:cNvPr id="15" name="!!lane_model_blk"/>
          <p:cNvSpPr/>
          <p:nvPr/>
        </p:nvSpPr>
        <p:spPr>
          <a:xfrm>
            <a:off x="3048000" y="3175000"/>
            <a:ext cx="4445000" cy="571500"/>
          </a:xfrm>
          <a:custGeom>
            <a:avLst/>
            <a:gdLst/>
            <a:ahLst/>
            <a:cxnLst/>
            <a:rect l="0" t="0" r="r" b="b"/>
            <a:pathLst>
              <a:path w="4445000" h="571500">
                <a:moveTo>
                  <a:pt x="107950" y="101600"/>
                </a:moveTo>
                <a:lnTo>
                  <a:pt x="1139935" y="101600"/>
                </a:lnTo>
                <a:cubicBezTo>
                  <a:pt x="1157470" y="101600"/>
                  <a:pt x="1171685" y="115815"/>
                  <a:pt x="1171685" y="133350"/>
                </a:cubicBezTo>
                <a:lnTo>
                  <a:pt x="1171685" y="438150"/>
                </a:lnTo>
                <a:cubicBezTo>
                  <a:pt x="1171685" y="455685"/>
                  <a:pt x="1157470" y="469900"/>
                  <a:pt x="1139935" y="469900"/>
                </a:cubicBezTo>
                <a:lnTo>
                  <a:pt x="107950" y="469900"/>
                </a:lnTo>
                <a:cubicBezTo>
                  <a:pt x="90415" y="469900"/>
                  <a:pt x="76200" y="455685"/>
                  <a:pt x="76200" y="438150"/>
                </a:cubicBezTo>
                <a:lnTo>
                  <a:pt x="76200" y="133350"/>
                </a:lnTo>
                <a:cubicBezTo>
                  <a:pt x="76200" y="115815"/>
                  <a:pt x="90415" y="101600"/>
                  <a:pt x="107950" y="101600"/>
                </a:cubicBezTo>
                <a:close/>
              </a:path>
              <a:path w="4445000" h="571500">
                <a:moveTo>
                  <a:pt x="1241535" y="101600"/>
                </a:moveTo>
                <a:lnTo>
                  <a:pt x="2130711" y="101600"/>
                </a:lnTo>
                <a:cubicBezTo>
                  <a:pt x="2148246" y="101600"/>
                  <a:pt x="2162461" y="115815"/>
                  <a:pt x="2162461" y="133350"/>
                </a:cubicBezTo>
                <a:lnTo>
                  <a:pt x="2162461" y="438150"/>
                </a:lnTo>
                <a:cubicBezTo>
                  <a:pt x="2162461" y="455685"/>
                  <a:pt x="2148246" y="469900"/>
                  <a:pt x="2130711" y="469900"/>
                </a:cubicBezTo>
                <a:lnTo>
                  <a:pt x="1241535" y="469900"/>
                </a:lnTo>
                <a:cubicBezTo>
                  <a:pt x="1224000" y="469900"/>
                  <a:pt x="1209785" y="455685"/>
                  <a:pt x="1209785" y="438150"/>
                </a:cubicBezTo>
                <a:lnTo>
                  <a:pt x="1209785" y="133350"/>
                </a:lnTo>
                <a:cubicBezTo>
                  <a:pt x="1209785" y="115815"/>
                  <a:pt x="1224000" y="101600"/>
                  <a:pt x="1241535" y="101600"/>
                </a:cubicBezTo>
                <a:close/>
              </a:path>
              <a:path w="4445000" h="571500">
                <a:moveTo>
                  <a:pt x="2232311" y="101600"/>
                </a:moveTo>
                <a:lnTo>
                  <a:pt x="2973377" y="101600"/>
                </a:lnTo>
                <a:cubicBezTo>
                  <a:pt x="2990912" y="101600"/>
                  <a:pt x="3005127" y="115815"/>
                  <a:pt x="3005127" y="133350"/>
                </a:cubicBezTo>
                <a:lnTo>
                  <a:pt x="3005127" y="438150"/>
                </a:lnTo>
                <a:cubicBezTo>
                  <a:pt x="3005127" y="455685"/>
                  <a:pt x="2990912" y="469900"/>
                  <a:pt x="2973377" y="469900"/>
                </a:cubicBezTo>
                <a:lnTo>
                  <a:pt x="2232311" y="469900"/>
                </a:lnTo>
                <a:cubicBezTo>
                  <a:pt x="2214776" y="469900"/>
                  <a:pt x="2200561" y="455685"/>
                  <a:pt x="2200561" y="438150"/>
                </a:cubicBezTo>
                <a:lnTo>
                  <a:pt x="2200561" y="133350"/>
                </a:lnTo>
                <a:cubicBezTo>
                  <a:pt x="2200561" y="115815"/>
                  <a:pt x="2214776" y="101600"/>
                  <a:pt x="2232311" y="101600"/>
                </a:cubicBezTo>
                <a:close/>
              </a:path>
              <a:path w="4445000" h="571500">
                <a:moveTo>
                  <a:pt x="3074977" y="101600"/>
                </a:moveTo>
                <a:lnTo>
                  <a:pt x="3562350" y="101600"/>
                </a:lnTo>
                <a:cubicBezTo>
                  <a:pt x="3579885" y="101600"/>
                  <a:pt x="3594100" y="115815"/>
                  <a:pt x="3594100" y="133350"/>
                </a:cubicBezTo>
                <a:lnTo>
                  <a:pt x="3594100" y="438150"/>
                </a:lnTo>
                <a:cubicBezTo>
                  <a:pt x="3594100" y="455685"/>
                  <a:pt x="3579885" y="469900"/>
                  <a:pt x="3562350" y="469900"/>
                </a:cubicBezTo>
                <a:lnTo>
                  <a:pt x="3074977" y="469900"/>
                </a:lnTo>
                <a:cubicBezTo>
                  <a:pt x="3057442" y="469900"/>
                  <a:pt x="3043227" y="455685"/>
                  <a:pt x="3043227" y="438150"/>
                </a:cubicBezTo>
                <a:lnTo>
                  <a:pt x="3043227" y="133350"/>
                </a:lnTo>
                <a:cubicBezTo>
                  <a:pt x="3043227" y="115815"/>
                  <a:pt x="3057442" y="101600"/>
                  <a:pt x="3074977" y="101600"/>
                </a:cubicBezTo>
                <a:close/>
              </a:path>
            </a:pathLst>
          </a:custGeom>
          <a:solidFill>
            <a:srgbClr val="2C6E8C">
              <a:alpha val="30000"/>
            </a:srgbClr>
          </a:solidFill>
          <a:ln>
            <a:noFill/>
          </a:ln>
          <a:effectLst/>
        </p:spPr>
        <p:txBody>
          <a:bodyPr rtlCol="0" anchor="ctr"/>
          <a:lstStyle/>
          <a:p>
            <a:pPr algn="ctr"/>
            <a:endParaRPr/>
          </a:p>
        </p:txBody>
      </p:sp>
      <p:sp>
        <p:nvSpPr>
          <p:cNvPr id="16" name="!!lane_cal"/>
          <p:cNvSpPr/>
          <p:nvPr/>
        </p:nvSpPr>
        <p:spPr>
          <a:xfrm>
            <a:off x="3048000" y="3873500"/>
            <a:ext cx="4445000" cy="571500"/>
          </a:xfrm>
          <a:prstGeom prst="roundRect">
            <a:avLst>
              <a:gd name="adj" fmla="val 11111"/>
            </a:avLst>
          </a:prstGeom>
          <a:solidFill>
            <a:srgbClr val="0E1726">
              <a:alpha val="30000"/>
            </a:srgbClr>
          </a:solidFill>
          <a:ln>
            <a:noFill/>
          </a:ln>
          <a:effectLst/>
        </p:spPr>
        <p:txBody>
          <a:bodyPr rtlCol="0" anchor="ctr"/>
          <a:lstStyle/>
          <a:p>
            <a:pPr algn="ctr"/>
            <a:endParaRPr/>
          </a:p>
        </p:txBody>
      </p:sp>
      <p:sp>
        <p:nvSpPr>
          <p:cNvPr id="17" name="!!lane_cal_blk"/>
          <p:cNvSpPr/>
          <p:nvPr/>
        </p:nvSpPr>
        <p:spPr>
          <a:xfrm>
            <a:off x="3048000" y="3873500"/>
            <a:ext cx="4445000" cy="571500"/>
          </a:xfrm>
          <a:custGeom>
            <a:avLst/>
            <a:gdLst/>
            <a:ahLst/>
            <a:cxnLst/>
            <a:rect l="0" t="0" r="r" b="b"/>
            <a:pathLst>
              <a:path w="4445000" h="571500">
                <a:moveTo>
                  <a:pt x="107950" y="101600"/>
                </a:moveTo>
                <a:lnTo>
                  <a:pt x="1669825" y="101600"/>
                </a:lnTo>
                <a:cubicBezTo>
                  <a:pt x="1687360" y="101600"/>
                  <a:pt x="1701575" y="115815"/>
                  <a:pt x="1701575" y="133350"/>
                </a:cubicBezTo>
                <a:lnTo>
                  <a:pt x="1701575" y="438150"/>
                </a:lnTo>
                <a:cubicBezTo>
                  <a:pt x="1701575" y="455685"/>
                  <a:pt x="1687360" y="469900"/>
                  <a:pt x="1669825" y="469900"/>
                </a:cubicBezTo>
                <a:lnTo>
                  <a:pt x="107950" y="469900"/>
                </a:lnTo>
                <a:cubicBezTo>
                  <a:pt x="90415" y="469900"/>
                  <a:pt x="76200" y="455685"/>
                  <a:pt x="76200" y="438150"/>
                </a:cubicBezTo>
                <a:lnTo>
                  <a:pt x="76200" y="133350"/>
                </a:lnTo>
                <a:cubicBezTo>
                  <a:pt x="76200" y="115815"/>
                  <a:pt x="90415" y="101600"/>
                  <a:pt x="107950" y="101600"/>
                </a:cubicBezTo>
                <a:close/>
              </a:path>
              <a:path w="4445000" h="571500">
                <a:moveTo>
                  <a:pt x="1771425" y="101600"/>
                </a:moveTo>
                <a:lnTo>
                  <a:pt x="3435022" y="101600"/>
                </a:lnTo>
                <a:cubicBezTo>
                  <a:pt x="3452557" y="101600"/>
                  <a:pt x="3466772" y="115815"/>
                  <a:pt x="3466772" y="133350"/>
                </a:cubicBezTo>
                <a:lnTo>
                  <a:pt x="3466772" y="438150"/>
                </a:lnTo>
                <a:cubicBezTo>
                  <a:pt x="3466772" y="455685"/>
                  <a:pt x="3452557" y="469900"/>
                  <a:pt x="3435022" y="469900"/>
                </a:cubicBezTo>
                <a:lnTo>
                  <a:pt x="1771425" y="469900"/>
                </a:lnTo>
                <a:cubicBezTo>
                  <a:pt x="1753890" y="469900"/>
                  <a:pt x="1739675" y="455685"/>
                  <a:pt x="1739675" y="438150"/>
                </a:cubicBezTo>
                <a:lnTo>
                  <a:pt x="1739675" y="133350"/>
                </a:lnTo>
                <a:cubicBezTo>
                  <a:pt x="1739675" y="115815"/>
                  <a:pt x="1753890" y="101600"/>
                  <a:pt x="1771425" y="101600"/>
                </a:cubicBezTo>
                <a:close/>
              </a:path>
              <a:path w="4445000" h="571500">
                <a:moveTo>
                  <a:pt x="3536622" y="101600"/>
                </a:moveTo>
                <a:lnTo>
                  <a:pt x="3562350" y="101600"/>
                </a:lnTo>
                <a:cubicBezTo>
                  <a:pt x="3579885" y="101600"/>
                  <a:pt x="3594100" y="115815"/>
                  <a:pt x="3594100" y="133350"/>
                </a:cubicBezTo>
                <a:lnTo>
                  <a:pt x="3594100" y="438150"/>
                </a:lnTo>
                <a:cubicBezTo>
                  <a:pt x="3594100" y="455685"/>
                  <a:pt x="3579885" y="469900"/>
                  <a:pt x="3562350" y="469900"/>
                </a:cubicBezTo>
                <a:lnTo>
                  <a:pt x="3536622" y="469900"/>
                </a:lnTo>
                <a:cubicBezTo>
                  <a:pt x="3519087" y="469900"/>
                  <a:pt x="3504872" y="455685"/>
                  <a:pt x="3504872" y="438150"/>
                </a:cubicBezTo>
                <a:lnTo>
                  <a:pt x="3504872" y="133350"/>
                </a:lnTo>
                <a:cubicBezTo>
                  <a:pt x="3504872" y="115815"/>
                  <a:pt x="3519087" y="101600"/>
                  <a:pt x="3536622" y="101600"/>
                </a:cubicBezTo>
                <a:close/>
              </a:path>
            </a:pathLst>
          </a:custGeom>
          <a:solidFill>
            <a:srgbClr val="2C6E8C">
              <a:alpha val="30000"/>
            </a:srgbClr>
          </a:solidFill>
          <a:ln>
            <a:noFill/>
          </a:ln>
          <a:effectLst/>
        </p:spPr>
        <p:txBody>
          <a:bodyPr rtlCol="0" anchor="ctr"/>
          <a:lstStyle/>
          <a:p>
            <a:pPr algn="ctr"/>
            <a:endParaRPr/>
          </a:p>
        </p:txBody>
      </p:sp>
      <p:sp>
        <p:nvSpPr>
          <p:cNvPr id="18" name="!!cursor"/>
          <p:cNvSpPr/>
          <p:nvPr/>
        </p:nvSpPr>
        <p:spPr>
          <a:xfrm>
            <a:off x="6997700" y="1663700"/>
            <a:ext cx="3175" cy="3022600"/>
          </a:xfrm>
          <a:custGeom>
            <a:avLst/>
            <a:gdLst/>
            <a:ahLst/>
            <a:cxnLst/>
            <a:rect l="0" t="0" r="r" b="b"/>
            <a:pathLst>
              <a:path w="3175" h="3022600" fill="none">
                <a:moveTo>
                  <a:pt x="0" y="0"/>
                </a:moveTo>
                <a:lnTo>
                  <a:pt x="0" y="3022600"/>
                </a:lnTo>
              </a:path>
            </a:pathLst>
          </a:custGeom>
          <a:noFill/>
          <a:ln w="19050" cap="rnd">
            <a:solidFill>
              <a:srgbClr val="FFFFFF">
                <a:alpha val="30000"/>
              </a:srgbClr>
            </a:solidFill>
            <a:round/>
          </a:ln>
          <a:effectLst/>
        </p:spPr>
        <p:txBody>
          <a:bodyPr rtlCol="0" anchor="ctr"/>
          <a:lstStyle/>
          <a:p>
            <a:pPr algn="ctr"/>
            <a:endParaRPr/>
          </a:p>
        </p:txBody>
      </p:sp>
      <p:sp>
        <p:nvSpPr>
          <p:cNvPr id="19" name="!!cursor_lbl"/>
          <p:cNvSpPr txBox="1"/>
          <p:nvPr/>
        </p:nvSpPr>
        <p:spPr>
          <a:xfrm>
            <a:off x="6489700" y="4724400"/>
            <a:ext cx="1016000" cy="203200"/>
          </a:xfrm>
          <a:prstGeom prst="rect">
            <a:avLst/>
          </a:prstGeom>
          <a:noFill/>
        </p:spPr>
        <p:txBody>
          <a:bodyPr wrap="none" lIns="0" tIns="0" rIns="0" bIns="0" rtlCol="0" anchor="t">
            <a:noAutofit/>
          </a:bodyPr>
          <a:lstStyle/>
          <a:p>
            <a:pPr algn="ctr">
              <a:lnSpc>
                <a:spcPts val="1450"/>
              </a:lnSpc>
              <a:spcBef>
                <a:spcPts val="0"/>
              </a:spcBef>
              <a:spcAft>
                <a:spcPts val="0"/>
              </a:spcAft>
              <a:buNone/>
            </a:pPr>
            <a:r>
              <a:rPr lang="en-US" sz="1200" b="0" i="0" dirty="0">
                <a:solidFill>
                  <a:srgbClr val="8FA3B8"/>
                </a:solidFill>
                <a:latin typeface="Segoe UI Semibold"/>
                <a:cs typeface="Segoe UI Semibold"/>
              </a:rPr>
              <a:t>event time</a:t>
            </a:r>
            <a:endParaRPr lang="en-US" sz="1200" dirty="0"/>
          </a:p>
        </p:txBody>
      </p:sp>
      <p:sp>
        <p:nvSpPr>
          <p:cNvPr id="20" name="!!schem_r"/>
          <p:cNvSpPr txBox="1"/>
          <p:nvPr/>
        </p:nvSpPr>
        <p:spPr>
          <a:xfrm>
            <a:off x="3048000" y="1498600"/>
            <a:ext cx="3810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SCHEMATIC · ILLUSTRATIVE VERSIONS</a:t>
            </a:r>
            <a:endParaRPr lang="en-US" sz="1200" dirty="0"/>
          </a:p>
        </p:txBody>
      </p:sp>
      <p:sp>
        <p:nvSpPr>
          <p:cNvPr id="21" name="manifest_bg"/>
          <p:cNvSpPr/>
          <p:nvPr/>
        </p:nvSpPr>
        <p:spPr>
          <a:xfrm>
            <a:off x="7874000" y="1587500"/>
            <a:ext cx="3708400" cy="2413000"/>
          </a:xfrm>
          <a:prstGeom prst="roundRect">
            <a:avLst>
              <a:gd name="adj" fmla="val 3684"/>
            </a:avLst>
          </a:prstGeom>
          <a:solidFill>
            <a:srgbClr val="0E1726"/>
          </a:solidFill>
          <a:ln w="12700" cap="rnd">
            <a:solidFill>
              <a:srgbClr val="F2B134"/>
            </a:solidFill>
            <a:custDash>
              <a:ds d="400000" sp="250000"/>
            </a:custDash>
            <a:round/>
          </a:ln>
          <a:effectLst/>
        </p:spPr>
        <p:txBody>
          <a:bodyPr rtlCol="0" anchor="ctr"/>
          <a:lstStyle/>
          <a:p>
            <a:pPr algn="ctr"/>
            <a:endParaRPr/>
          </a:p>
        </p:txBody>
      </p:sp>
      <p:sp>
        <p:nvSpPr>
          <p:cNvPr id="22" name="manifest_h"/>
          <p:cNvSpPr txBox="1"/>
          <p:nvPr/>
        </p:nvSpPr>
        <p:spPr>
          <a:xfrm>
            <a:off x="8064500" y="1676400"/>
            <a:ext cx="3302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cap="all" spc="104" dirty="0">
                <a:solidFill>
                  <a:srgbClr val="8FA3B8"/>
                </a:solidFill>
                <a:latin typeface="Segoe UI Semibold"/>
                <a:cs typeface="Segoe UI Semibold"/>
              </a:rPr>
              <a:t>REPLAY MANIFEST</a:t>
            </a:r>
            <a:endParaRPr lang="en-US" sz="1300" dirty="0"/>
          </a:p>
        </p:txBody>
      </p:sp>
      <p:sp>
        <p:nvSpPr>
          <p:cNvPr id="23" name="!!blk_sig"/>
          <p:cNvSpPr/>
          <p:nvPr/>
        </p:nvSpPr>
        <p:spPr>
          <a:xfrm>
            <a:off x="8064500" y="2019300"/>
            <a:ext cx="3327400" cy="368300"/>
          </a:xfrm>
          <a:prstGeom prst="roundRect">
            <a:avLst>
              <a:gd name="adj" fmla="val 13793"/>
            </a:avLst>
          </a:prstGeom>
          <a:solidFill>
            <a:srgbClr val="5CCBF0">
              <a:alpha val="40000"/>
            </a:srgbClr>
          </a:solidFill>
          <a:ln>
            <a:noFill/>
          </a:ln>
          <a:effectLst/>
        </p:spPr>
        <p:txBody>
          <a:bodyPr rtlCol="0" anchor="ctr"/>
          <a:lstStyle/>
          <a:p>
            <a:pPr algn="ctr"/>
            <a:endParaRPr/>
          </a:p>
        </p:txBody>
      </p:sp>
      <p:sp>
        <p:nvSpPr>
          <p:cNvPr id="24" name="!!blk_data"/>
          <p:cNvSpPr/>
          <p:nvPr/>
        </p:nvSpPr>
        <p:spPr>
          <a:xfrm>
            <a:off x="8064500" y="2476500"/>
            <a:ext cx="3327400" cy="368300"/>
          </a:xfrm>
          <a:prstGeom prst="roundRect">
            <a:avLst>
              <a:gd name="adj" fmla="val 13793"/>
            </a:avLst>
          </a:prstGeom>
          <a:solidFill>
            <a:srgbClr val="5CCBF0">
              <a:alpha val="40000"/>
            </a:srgbClr>
          </a:solidFill>
          <a:ln>
            <a:noFill/>
          </a:ln>
          <a:effectLst/>
        </p:spPr>
        <p:txBody>
          <a:bodyPr rtlCol="0" anchor="ctr"/>
          <a:lstStyle/>
          <a:p>
            <a:pPr algn="ctr"/>
            <a:endParaRPr/>
          </a:p>
        </p:txBody>
      </p:sp>
      <p:sp>
        <p:nvSpPr>
          <p:cNvPr id="25" name="!!blk_model"/>
          <p:cNvSpPr/>
          <p:nvPr/>
        </p:nvSpPr>
        <p:spPr>
          <a:xfrm>
            <a:off x="8064500" y="2933700"/>
            <a:ext cx="3327400" cy="368300"/>
          </a:xfrm>
          <a:prstGeom prst="roundRect">
            <a:avLst>
              <a:gd name="adj" fmla="val 13793"/>
            </a:avLst>
          </a:prstGeom>
          <a:solidFill>
            <a:srgbClr val="0E1726">
              <a:alpha val="60000"/>
            </a:srgbClr>
          </a:solidFill>
          <a:ln w="12700" cap="rnd">
            <a:solidFill>
              <a:srgbClr val="F2B134"/>
            </a:solidFill>
            <a:custDash>
              <a:ds d="400000" sp="250000"/>
            </a:custDash>
            <a:round/>
          </a:ln>
          <a:effectLst/>
        </p:spPr>
        <p:txBody>
          <a:bodyPr rtlCol="0" anchor="ctr"/>
          <a:lstStyle/>
          <a:p>
            <a:pPr algn="ctr"/>
            <a:endParaRPr/>
          </a:p>
        </p:txBody>
      </p:sp>
      <p:sp>
        <p:nvSpPr>
          <p:cNvPr id="26" name="!!blk_cal"/>
          <p:cNvSpPr/>
          <p:nvPr/>
        </p:nvSpPr>
        <p:spPr>
          <a:xfrm>
            <a:off x="8064500" y="3390900"/>
            <a:ext cx="3327400" cy="368300"/>
          </a:xfrm>
          <a:prstGeom prst="roundRect">
            <a:avLst>
              <a:gd name="adj" fmla="val 13793"/>
            </a:avLst>
          </a:prstGeom>
          <a:solidFill>
            <a:srgbClr val="0E1726">
              <a:alpha val="60000"/>
            </a:srgbClr>
          </a:solidFill>
          <a:ln w="12700" cap="rnd">
            <a:solidFill>
              <a:srgbClr val="F2B134"/>
            </a:solidFill>
            <a:custDash>
              <a:ds d="400000" sp="250000"/>
            </a:custDash>
            <a:round/>
          </a:ln>
          <a:effectLst/>
        </p:spPr>
        <p:txBody>
          <a:bodyPr rtlCol="0" anchor="ctr"/>
          <a:lstStyle/>
          <a:p>
            <a:pPr algn="ctr"/>
            <a:endParaRPr/>
          </a:p>
        </p:txBody>
      </p:sp>
      <p:sp>
        <p:nvSpPr>
          <p:cNvPr id="27" name="m_sig"/>
          <p:cNvSpPr txBox="1"/>
          <p:nvPr/>
        </p:nvSpPr>
        <p:spPr>
          <a:xfrm>
            <a:off x="8191500" y="2095500"/>
            <a:ext cx="3048000" cy="2159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Consolas"/>
                <a:cs typeface="Consolas"/>
              </a:rPr>
              <a:t>event time</a:t>
            </a:r>
            <a:endParaRPr lang="en-US" sz="1400" dirty="0"/>
          </a:p>
        </p:txBody>
      </p:sp>
      <p:sp>
        <p:nvSpPr>
          <p:cNvPr id="28" name="m_data"/>
          <p:cNvSpPr txBox="1"/>
          <p:nvPr/>
        </p:nvSpPr>
        <p:spPr>
          <a:xfrm>
            <a:off x="8191500" y="2552700"/>
            <a:ext cx="3048000" cy="2159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Consolas"/>
                <a:cs typeface="Consolas"/>
              </a:rPr>
              <a:t>data version</a:t>
            </a:r>
            <a:endParaRPr lang="en-US" sz="1400" dirty="0"/>
          </a:p>
        </p:txBody>
      </p:sp>
      <p:sp>
        <p:nvSpPr>
          <p:cNvPr id="29" name="m_model"/>
          <p:cNvSpPr txBox="1"/>
          <p:nvPr/>
        </p:nvSpPr>
        <p:spPr>
          <a:xfrm>
            <a:off x="8191500" y="3009900"/>
            <a:ext cx="3048000" cy="2159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Consolas"/>
                <a:cs typeface="Consolas"/>
              </a:rPr>
              <a:t>model + code version</a:t>
            </a:r>
            <a:endParaRPr lang="en-US" sz="1400" dirty="0"/>
          </a:p>
        </p:txBody>
      </p:sp>
      <p:sp>
        <p:nvSpPr>
          <p:cNvPr id="30" name="m_cal"/>
          <p:cNvSpPr txBox="1"/>
          <p:nvPr/>
        </p:nvSpPr>
        <p:spPr>
          <a:xfrm>
            <a:off x="8191500" y="3467100"/>
            <a:ext cx="3048000" cy="2159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Consolas"/>
                <a:cs typeface="Consolas"/>
              </a:rPr>
              <a:t>calibration + config</a:t>
            </a:r>
            <a:endParaRPr lang="en-US" sz="1400" dirty="0"/>
          </a:p>
        </p:txBody>
      </p:sp>
      <p:sp>
        <p:nvSpPr>
          <p:cNvPr id="31" name="transfer"/>
          <p:cNvSpPr txBox="1"/>
          <p:nvPr/>
        </p:nvSpPr>
        <p:spPr>
          <a:xfrm>
            <a:off x="609600" y="5080000"/>
            <a:ext cx="10972800" cy="317500"/>
          </a:xfrm>
          <a:prstGeom prst="rect">
            <a:avLst/>
          </a:prstGeom>
          <a:noFill/>
        </p:spPr>
        <p:txBody>
          <a:bodyPr wrap="none" lIns="0" tIns="0" rIns="0" bIns="0" rtlCol="0" anchor="t">
            <a:noAutofit/>
          </a:bodyPr>
          <a:lstStyle/>
          <a:p>
            <a:pPr algn="l">
              <a:lnSpc>
                <a:spcPts val="2150"/>
              </a:lnSpc>
              <a:spcBef>
                <a:spcPts val="0"/>
              </a:spcBef>
              <a:spcAft>
                <a:spcPts val="0"/>
              </a:spcAft>
              <a:buNone/>
            </a:pPr>
            <a:r>
              <a:rPr lang="en-US" sz="1800" b="0" i="0" dirty="0">
                <a:solidFill>
                  <a:srgbClr val="EDEFF2"/>
                </a:solidFill>
                <a:latin typeface="Segoe UI Semibold"/>
                <a:cs typeface="Segoe UI Semibold"/>
              </a:rPr>
              <a:t>The same problem, in any infrastructure that repeats analysis on changing data.</a:t>
            </a:r>
            <a:endParaRPr lang="en-US" sz="1800" dirty="0"/>
          </a:p>
        </p:txBody>
      </p:sp>
      <p:sp>
        <p:nvSpPr>
          <p:cNvPr id="3" name="!!status_pill"/>
          <p:cNvSpPr/>
          <p:nvPr/>
        </p:nvSpPr>
        <p:spPr>
          <a:xfrm>
            <a:off x="8686800" y="203200"/>
            <a:ext cx="28956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4" name="!!status_glyph"/>
          <p:cNvSpPr/>
          <p:nvPr/>
        </p:nvSpPr>
        <p:spPr>
          <a:xfrm>
            <a:off x="8788400"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5" name="!!status_txt"/>
          <p:cNvSpPr txBox="1"/>
          <p:nvPr/>
        </p:nvSpPr>
        <p:spPr>
          <a:xfrm>
            <a:off x="9042400" y="203200"/>
            <a:ext cx="24638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replay manifest, proposed</a:t>
            </a:r>
            <a:endParaRPr lang="en-US" sz="1200" dirty="0"/>
          </a:p>
        </p:txBody>
      </p:sp>
      <p:sp>
        <p:nvSpPr>
          <p:cNvPr id="32"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33" name="!!tl_done"/>
          <p:cNvSpPr/>
          <p:nvPr/>
        </p:nvSpPr>
        <p:spPr>
          <a:xfrm>
            <a:off x="609600" y="457200"/>
            <a:ext cx="3295367" cy="3175"/>
          </a:xfrm>
          <a:custGeom>
            <a:avLst/>
            <a:gdLst/>
            <a:ahLst/>
            <a:cxnLst/>
            <a:rect l="0" t="0" r="r" b="b"/>
            <a:pathLst>
              <a:path w="3295367" h="3175" fill="none">
                <a:moveTo>
                  <a:pt x="0" y="0"/>
                </a:moveTo>
                <a:lnTo>
                  <a:pt x="3295367" y="0"/>
                </a:lnTo>
              </a:path>
            </a:pathLst>
          </a:custGeom>
          <a:noFill/>
          <a:ln w="38100" cap="flat">
            <a:solidFill>
              <a:srgbClr val="5CCBF0"/>
            </a:solidFill>
            <a:round/>
          </a:ln>
          <a:effectLst/>
        </p:spPr>
        <p:txBody>
          <a:bodyPr rtlCol="0" anchor="ctr"/>
          <a:lstStyle/>
          <a:p>
            <a:pPr algn="ctr"/>
          </a:p>
        </p:txBody>
      </p:sp>
      <p:sp>
        <p:nvSpPr>
          <p:cNvPr id="34" name="!!tl_step"/>
          <p:cNvSpPr/>
          <p:nvPr/>
        </p:nvSpPr>
        <p:spPr>
          <a:xfrm>
            <a:off x="3904967" y="457200"/>
            <a:ext cx="275658" cy="3175"/>
          </a:xfrm>
          <a:custGeom>
            <a:avLst/>
            <a:gdLst/>
            <a:ahLst/>
            <a:cxnLst/>
            <a:rect l="0" t="0" r="r" b="b"/>
            <a:pathLst>
              <a:path w="275658" h="3175" fill="none">
                <a:moveTo>
                  <a:pt x="0" y="0"/>
                </a:moveTo>
                <a:lnTo>
                  <a:pt x="275658" y="0"/>
                </a:lnTo>
              </a:path>
            </a:pathLst>
          </a:custGeom>
          <a:noFill/>
          <a:ln w="38100" cap="flat">
            <a:solidFill>
              <a:srgbClr val="5CCBF0"/>
            </a:solidFill>
            <a:round/>
          </a:ln>
          <a:effectLst/>
        </p:spPr>
        <p:txBody>
          <a:bodyPr rtlCol="0" anchor="ctr"/>
          <a:lstStyle/>
          <a:p>
            <a:pPr algn="ctr"/>
          </a:p>
        </p:txBody>
      </p:sp>
      <p:sp>
        <p:nvSpPr>
          <p:cNvPr id="35" name="tl_now_S14"/>
          <p:cNvSpPr/>
          <p:nvPr/>
        </p:nvSpPr>
        <p:spPr>
          <a:xfrm>
            <a:off x="4180625" y="457200"/>
            <a:ext cx="213008" cy="3175"/>
          </a:xfrm>
          <a:custGeom>
            <a:avLst/>
            <a:gdLst/>
            <a:ahLst/>
            <a:cxnLst/>
            <a:rect l="0" t="0" r="r" b="b"/>
            <a:pathLst>
              <a:path w="213008" h="3175" fill="none">
                <a:moveTo>
                  <a:pt x="0" y="0"/>
                </a:moveTo>
                <a:lnTo>
                  <a:pt x="213008"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36"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7"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8"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39"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0"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1"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2"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3"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4"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5"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46" name="!!tl_c08_m"/>
          <p:cNvSpPr/>
          <p:nvPr/>
        </p:nvSpPr>
        <p:spPr>
          <a:xfrm>
            <a:off x="3873217"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47" name="!!tl_c09_m"/>
          <p:cNvSpPr/>
          <p:nvPr/>
        </p:nvSpPr>
        <p:spPr>
          <a:xfrm>
            <a:off x="4361883"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8"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49"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50" name="tl_run_S14"/>
          <p:cNvSpPr/>
          <p:nvPr/>
        </p:nvSpPr>
        <p:spPr>
          <a:xfrm>
            <a:off x="4129825"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51" name="tl_dot_S14"/>
          <p:cNvSpPr/>
          <p:nvPr/>
        </p:nvSpPr>
        <p:spPr>
          <a:xfrm>
            <a:off x="4342833"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52"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53"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54"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55"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RECOMMEND</a:t>
            </a:r>
            <a:endParaRPr lang="en-US" sz="1300" dirty="0"/>
          </a:p>
        </p:txBody>
      </p:sp>
      <p:sp>
        <p:nvSpPr>
          <p:cNvPr id="56"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57" name="!!tl_ch_lbl"/>
          <p:cNvSpPr txBox="1"/>
          <p:nvPr/>
        </p:nvSpPr>
        <p:spPr>
          <a:xfrm>
            <a:off x="6350000" y="165100"/>
            <a:ext cx="56515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replay</a:t>
            </a:r>
            <a:endParaRPr lang="en-US" sz="1200" dirty="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10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900"/>
                                        <p:tgtEl>
                                          <p:spTgt spid="35"/>
                                        </p:tgtEl>
                                      </p:cBhvr>
                                    </p:animEffect>
                                  </p:childTnLst>
                                </p:cTn>
                              </p:par>
                              <p:par>
                                <p:cTn id="8" presetID="1" presetClass="entr" presetSubtype="0" fill="hold" nodeType="withEffect" grpId="0">
                                  <p:stCondLst>
                                    <p:cond delay="100"/>
                                  </p:stCondLst>
                                  <p:childTnLst>
                                    <p:set>
                                      <p:cBhvr>
                                        <p:cTn id="9" dur="1" fill="hold">
                                          <p:stCondLst>
                                            <p:cond delay="0"/>
                                          </p:stCondLst>
                                        </p:cTn>
                                        <p:tgtEl>
                                          <p:spTgt spid="50"/>
                                        </p:tgtEl>
                                        <p:attrNameLst>
                                          <p:attrName>style.visibility</p:attrName>
                                        </p:attrNameLst>
                                      </p:cBhvr>
                                      <p:to>
                                        <p:strVal val="visible"/>
                                      </p:to>
                                    </p:set>
                                  </p:childTnLst>
                                </p:cTn>
                              </p:par>
                              <p:par>
                                <p:cTn id="10" presetID="0" presetClass="path" presetSubtype="0" fill="hold" nodeType="withEffect" grpId="1">
                                  <p:stCondLst>
                                    <p:cond delay="100"/>
                                  </p:stCondLst>
                                  <p:childTnLst>
                                    <p:animMotion origin="layout" path="M 0 0 L 0.0175 0.0000 E" pathEditMode="relative" rAng="0" ptsTypes="AA">
                                      <p:cBhvr>
                                        <p:cTn id="11" dur="900" fill="hold"/>
                                        <p:tgtEl>
                                          <p:spTgt spid="50"/>
                                        </p:tgtEl>
                                        <p:attrNameLst>
                                          <p:attrName>ppt_x</p:attrName>
                                          <p:attrName>ppt_y</p:attrName>
                                        </p:attrNameLst>
                                      </p:cBhvr>
                                      <p:rCtr x="873" y="0"/>
                                    </p:animMotion>
                                  </p:childTnLst>
                                </p:cTn>
                              </p:par>
                              <p:par>
                                <p:cTn id="12" presetID="10" presetClass="exit" presetSubtype="0" fill="hold" nodeType="withEffect" grpId="2">
                                  <p:stCondLst>
                                    <p:cond delay="1000"/>
                                  </p:stCondLst>
                                  <p:childTnLst>
                                    <p:animEffect transition="out" filter="fade">
                                      <p:cBhvr>
                                        <p:cTn id="13" dur="1"/>
                                        <p:tgtEl>
                                          <p:spTgt spid="50"/>
                                        </p:tgtEl>
                                      </p:cBhvr>
                                    </p:animEffect>
                                    <p:set>
                                      <p:cBhvr>
                                        <p:cTn id="14" dur="1" fill="hold">
                                          <p:stCondLst>
                                            <p:cond delay="0"/>
                                          </p:stCondLst>
                                        </p:cTn>
                                        <p:tgtEl>
                                          <p:spTgt spid="50"/>
                                        </p:tgtEl>
                                        <p:attrNameLst>
                                          <p:attrName>style.visibility</p:attrName>
                                        </p:attrNameLst>
                                      </p:cBhvr>
                                      <p:to>
                                        <p:strVal val="hidden"/>
                                      </p:to>
                                    </p:set>
                                  </p:childTnLst>
                                </p:cTn>
                              </p:par>
                              <p:par>
                                <p:cTn id="15" presetID="1" presetClass="entr" presetSubtype="0" fill="hold" nodeType="withEffect" grpId="0">
                                  <p:stCondLst>
                                    <p:cond delay="1000"/>
                                  </p:stCondLst>
                                  <p:childTnLst>
                                    <p:set>
                                      <p:cBhvr>
                                        <p:cTn id="16" dur="1" fill="hold">
                                          <p:stCondLst>
                                            <p:cond delay="0"/>
                                          </p:stCondLst>
                                        </p:cTn>
                                        <p:tgtEl>
                                          <p:spTgt spid="51"/>
                                        </p:tgtEl>
                                        <p:attrNameLst>
                                          <p:attrName>style.visibility</p:attrName>
                                        </p:attrNameLst>
                                      </p:cBhvr>
                                      <p:to>
                                        <p:strVal val="visible"/>
                                      </p:to>
                                    </p:set>
                                  </p:childTnLst>
                                </p:cTn>
                              </p:par>
                              <p:par>
                                <p:cTn id="17" presetID="10" presetClass="entr" presetSubtype="0" fill="hold" nodeType="withEffect" grpId="0">
                                  <p:stCondLst>
                                    <p:cond delay="9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300"/>
                                        <p:tgtEl>
                                          <p:spTgt spid="21"/>
                                        </p:tgtEl>
                                      </p:cBhvr>
                                    </p:animEffect>
                                  </p:childTnLst>
                                </p:cTn>
                              </p:par>
                              <p:par>
                                <p:cTn id="20" presetID="10" presetClass="entr" presetSubtype="0" fill="hold" nodeType="withEffect" grpId="0">
                                  <p:stCondLst>
                                    <p:cond delay="11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300"/>
                                        <p:tgtEl>
                                          <p:spTgt spid="22"/>
                                        </p:tgtEl>
                                      </p:cBhvr>
                                    </p:animEffect>
                                  </p:childTnLst>
                                </p:cTn>
                              </p:par>
                              <p:par>
                                <p:cTn id="23" presetID="10" presetClass="entr" presetSubtype="0" fill="hold" nodeType="withEffect" grpId="0">
                                  <p:stCondLst>
                                    <p:cond delay="13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300"/>
                                        <p:tgtEl>
                                          <p:spTgt spid="27"/>
                                        </p:tgtEl>
                                      </p:cBhvr>
                                    </p:animEffect>
                                  </p:childTnLst>
                                </p:cTn>
                              </p:par>
                              <p:par>
                                <p:cTn id="26" presetID="10" presetClass="entr" presetSubtype="0" fill="hold" nodeType="withEffect" grpId="0">
                                  <p:stCondLst>
                                    <p:cond delay="142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300"/>
                                        <p:tgtEl>
                                          <p:spTgt spid="28"/>
                                        </p:tgtEl>
                                      </p:cBhvr>
                                    </p:animEffect>
                                  </p:childTnLst>
                                </p:cTn>
                              </p:par>
                              <p:par>
                                <p:cTn id="29" presetID="10" presetClass="entr" presetSubtype="0" fill="hold" nodeType="withEffect" grpId="0">
                                  <p:stCondLst>
                                    <p:cond delay="154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300"/>
                                        <p:tgtEl>
                                          <p:spTgt spid="29"/>
                                        </p:tgtEl>
                                      </p:cBhvr>
                                    </p:animEffect>
                                  </p:childTnLst>
                                </p:cTn>
                              </p:par>
                              <p:par>
                                <p:cTn id="32" presetID="10" presetClass="entr" presetSubtype="0" fill="hold" nodeType="withEffect" grpId="0">
                                  <p:stCondLst>
                                    <p:cond delay="166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300"/>
                                        <p:tgtEl>
                                          <p:spTgt spid="30"/>
                                        </p:tgtEl>
                                      </p:cBhvr>
                                    </p:animEffect>
                                  </p:childTnLst>
                                </p:cTn>
                              </p:par>
                              <p:par>
                                <p:cTn id="35" presetID="42" presetClass="entr" presetSubtype="0" fill="hold" nodeType="withEffect" grpId="0">
                                  <p:stCondLst>
                                    <p:cond delay="7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700"/>
                                        <p:tgtEl>
                                          <p:spTgt spid="31"/>
                                        </p:tgtEl>
                                      </p:cBhvr>
                                    </p:animEffect>
                                    <p:anim calcmode="lin" valueType="num">
                                      <p:cBhvr>
                                        <p:cTn id="38" dur="700" fill="hold"/>
                                        <p:tgtEl>
                                          <p:spTgt spid="31"/>
                                        </p:tgtEl>
                                        <p:attrNameLst>
                                          <p:attrName>ppt_x</p:attrName>
                                        </p:attrNameLst>
                                      </p:cBhvr>
                                      <p:tavLst>
                                        <p:tav tm="0">
                                          <p:val>
                                            <p:strVal val="#ppt_x"/>
                                          </p:val>
                                        </p:tav>
                                        <p:tav tm="100000">
                                          <p:val>
                                            <p:strVal val="#ppt_x"/>
                                          </p:val>
                                        </p:tav>
                                      </p:tavLst>
                                    </p:anim>
                                    <p:anim calcmode="lin" valueType="num">
                                      <p:cBhvr>
                                        <p:cTn id="39" dur="700" fill="hold" decel="100000"/>
                                        <p:tgtEl>
                                          <p:spTgt spid="31"/>
                                        </p:tgtEl>
                                        <p:attrNameLst>
                                          <p:attrName>ppt_y</p:attrName>
                                        </p:attrNameLst>
                                      </p:cBhvr>
                                      <p:tavLst>
                                        <p:tav tm="0">
                                          <p:val>
                                            <p:strVal val="#ppt_y+0.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7" grpId="0" animBg="1"/>
      <p:bldP spid="28" grpId="0" animBg="1"/>
      <p:bldP spid="29" grpId="0" animBg="1"/>
      <p:bldP spid="30" grpId="0" animBg="1"/>
      <p:bldP spid="31" grpId="0" animBg="1"/>
    </p:bld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2" name="title_l"/>
          <p:cNvSpPr txBox="1"/>
          <p:nvPr/>
        </p:nvSpPr>
        <p:spPr>
          <a:xfrm>
            <a:off x="609600" y="558800"/>
            <a:ext cx="762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How far will the twin go?</a:t>
            </a:r>
            <a:endParaRPr lang="en-US" sz="3200" dirty="0"/>
          </a:p>
        </p:txBody>
      </p:sp>
      <p:sp>
        <p:nvSpPr>
          <p:cNvPr id="6" name="lh1"/>
          <p:cNvSpPr txBox="1"/>
          <p:nvPr/>
        </p:nvSpPr>
        <p:spPr>
          <a:xfrm>
            <a:off x="609600" y="1219200"/>
            <a:ext cx="33020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cap="all" spc="104" dirty="0">
                <a:solidFill>
                  <a:srgbClr val="8FA3B8"/>
                </a:solidFill>
                <a:latin typeface="Segoe UI Semibold"/>
                <a:cs typeface="Segoe UI Semibold"/>
              </a:rPr>
              <a:t>WHAT IT CAN DO</a:t>
            </a:r>
            <a:endParaRPr lang="en-US" sz="1300" dirty="0"/>
          </a:p>
        </p:txBody>
      </p:sp>
      <p:sp>
        <p:nvSpPr>
          <p:cNvPr id="7" name="lh2"/>
          <p:cNvSpPr txBox="1"/>
          <p:nvPr/>
        </p:nvSpPr>
        <p:spPr>
          <a:xfrm>
            <a:off x="609600" y="1447800"/>
            <a:ext cx="4064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capability scale · Stadtmann 2023, San 2026</a:t>
            </a:r>
            <a:endParaRPr lang="en-US" sz="1200" dirty="0"/>
          </a:p>
        </p:txBody>
      </p:sp>
      <p:sp>
        <p:nvSpPr>
          <p:cNvPr id="8" name="lr0_bg"/>
          <p:cNvSpPr/>
          <p:nvPr/>
        </p:nvSpPr>
        <p:spPr>
          <a:xfrm>
            <a:off x="609600" y="5092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9" name="lr0"/>
          <p:cNvSpPr txBox="1"/>
          <p:nvPr/>
        </p:nvSpPr>
        <p:spPr>
          <a:xfrm>
            <a:off x="736600" y="5092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0  Standalone</a:t>
            </a:r>
            <a:endParaRPr lang="en-US" sz="1500" dirty="0"/>
          </a:p>
        </p:txBody>
      </p:sp>
      <p:sp>
        <p:nvSpPr>
          <p:cNvPr id="10" name="lr1_bg"/>
          <p:cNvSpPr/>
          <p:nvPr/>
        </p:nvSpPr>
        <p:spPr>
          <a:xfrm>
            <a:off x="609600" y="4584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11" name="lr1"/>
          <p:cNvSpPr txBox="1"/>
          <p:nvPr/>
        </p:nvSpPr>
        <p:spPr>
          <a:xfrm>
            <a:off x="736600" y="4584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1  Descriptive</a:t>
            </a:r>
            <a:endParaRPr lang="en-US" sz="1500" dirty="0"/>
          </a:p>
        </p:txBody>
      </p:sp>
      <p:sp>
        <p:nvSpPr>
          <p:cNvPr id="12" name="lr2_bg"/>
          <p:cNvSpPr/>
          <p:nvPr/>
        </p:nvSpPr>
        <p:spPr>
          <a:xfrm>
            <a:off x="609600" y="4076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13" name="lr2"/>
          <p:cNvSpPr txBox="1"/>
          <p:nvPr/>
        </p:nvSpPr>
        <p:spPr>
          <a:xfrm>
            <a:off x="736600" y="4076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2  Diagnostic</a:t>
            </a:r>
            <a:endParaRPr lang="en-US" sz="1500" dirty="0"/>
          </a:p>
        </p:txBody>
      </p:sp>
      <p:sp>
        <p:nvSpPr>
          <p:cNvPr id="14" name="lr3_bg"/>
          <p:cNvSpPr/>
          <p:nvPr/>
        </p:nvSpPr>
        <p:spPr>
          <a:xfrm>
            <a:off x="609600" y="3568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15" name="lr3"/>
          <p:cNvSpPr txBox="1"/>
          <p:nvPr/>
        </p:nvSpPr>
        <p:spPr>
          <a:xfrm>
            <a:off x="736600" y="3568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3  Predictive</a:t>
            </a:r>
            <a:endParaRPr lang="en-US" sz="1500" dirty="0"/>
          </a:p>
        </p:txBody>
      </p:sp>
      <p:sp>
        <p:nvSpPr>
          <p:cNvPr id="16" name="lr4_bg"/>
          <p:cNvSpPr/>
          <p:nvPr/>
        </p:nvSpPr>
        <p:spPr>
          <a:xfrm>
            <a:off x="609600" y="3060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17" name="lr4"/>
          <p:cNvSpPr txBox="1"/>
          <p:nvPr/>
        </p:nvSpPr>
        <p:spPr>
          <a:xfrm>
            <a:off x="736600" y="3060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4  Prescriptive</a:t>
            </a:r>
            <a:endParaRPr lang="en-US" sz="1500" dirty="0"/>
          </a:p>
        </p:txBody>
      </p:sp>
      <p:sp>
        <p:nvSpPr>
          <p:cNvPr id="18" name="lr5_bg"/>
          <p:cNvSpPr/>
          <p:nvPr/>
        </p:nvSpPr>
        <p:spPr>
          <a:xfrm>
            <a:off x="609600" y="2552700"/>
            <a:ext cx="2794000" cy="419100"/>
          </a:xfrm>
          <a:prstGeom prst="roundRect">
            <a:avLst>
              <a:gd name="adj" fmla="val 15152"/>
            </a:avLst>
          </a:prstGeom>
          <a:solidFill>
            <a:srgbClr val="0E1726"/>
          </a:solidFill>
          <a:ln w="6350" cap="rnd">
            <a:solidFill>
              <a:srgbClr val="2C6E8C"/>
            </a:solidFill>
            <a:round/>
          </a:ln>
          <a:effectLst/>
        </p:spPr>
        <p:txBody>
          <a:bodyPr rtlCol="0" anchor="ctr"/>
          <a:lstStyle/>
          <a:p>
            <a:pPr algn="ctr"/>
            <a:endParaRPr/>
          </a:p>
        </p:txBody>
      </p:sp>
      <p:sp>
        <p:nvSpPr>
          <p:cNvPr id="19" name="lr5"/>
          <p:cNvSpPr txBox="1"/>
          <p:nvPr/>
        </p:nvSpPr>
        <p:spPr>
          <a:xfrm>
            <a:off x="736600" y="2552700"/>
            <a:ext cx="2603500" cy="4191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5  Autonomous</a:t>
            </a:r>
            <a:endParaRPr lang="en-US" sz="1500" dirty="0"/>
          </a:p>
        </p:txBody>
      </p:sp>
      <p:sp>
        <p:nvSpPr>
          <p:cNvPr id="20" name="rh1"/>
          <p:cNvSpPr txBox="1"/>
          <p:nvPr/>
        </p:nvSpPr>
        <p:spPr>
          <a:xfrm>
            <a:off x="6223000" y="1219200"/>
            <a:ext cx="3556000" cy="2159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cap="all" spc="104" dirty="0">
                <a:solidFill>
                  <a:srgbClr val="8FA3B8"/>
                </a:solidFill>
                <a:latin typeface="Segoe UI Semibold"/>
                <a:cs typeface="Segoe UI Semibold"/>
              </a:rPr>
              <a:t>WHAT IT MAY DO</a:t>
            </a:r>
            <a:endParaRPr lang="en-US" sz="1300" dirty="0"/>
          </a:p>
        </p:txBody>
      </p:sp>
      <p:sp>
        <p:nvSpPr>
          <p:cNvPr id="21" name="rh2"/>
          <p:cNvSpPr txBox="1"/>
          <p:nvPr/>
        </p:nvSpPr>
        <p:spPr>
          <a:xfrm>
            <a:off x="6223000" y="1447800"/>
            <a:ext cx="53594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what we may let it do · our concept of operations, preliminary, June 2026</a:t>
            </a:r>
            <a:endParaRPr lang="en-US" sz="1200" dirty="0"/>
          </a:p>
        </p:txBody>
      </p:sp>
      <p:sp>
        <p:nvSpPr>
          <p:cNvPr id="22" name="rr0_bg"/>
          <p:cNvSpPr/>
          <p:nvPr/>
        </p:nvSpPr>
        <p:spPr>
          <a:xfrm>
            <a:off x="6223000" y="51435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23" name="rr0"/>
          <p:cNvSpPr txBox="1"/>
          <p:nvPr/>
        </p:nvSpPr>
        <p:spPr>
          <a:xfrm>
            <a:off x="6324600" y="51435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Observation</a:t>
            </a:r>
            <a:endParaRPr lang="en-US" sz="1500" dirty="0"/>
          </a:p>
        </p:txBody>
      </p:sp>
      <p:sp>
        <p:nvSpPr>
          <p:cNvPr id="24" name="rr1_bg"/>
          <p:cNvSpPr/>
          <p:nvPr/>
        </p:nvSpPr>
        <p:spPr>
          <a:xfrm>
            <a:off x="6223000" y="46863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25" name="rr1"/>
          <p:cNvSpPr txBox="1"/>
          <p:nvPr/>
        </p:nvSpPr>
        <p:spPr>
          <a:xfrm>
            <a:off x="6324600" y="46863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Query</a:t>
            </a:r>
            <a:endParaRPr lang="en-US" sz="1500" dirty="0"/>
          </a:p>
        </p:txBody>
      </p:sp>
      <p:sp>
        <p:nvSpPr>
          <p:cNvPr id="26" name="rr2_bg"/>
          <p:cNvSpPr/>
          <p:nvPr/>
        </p:nvSpPr>
        <p:spPr>
          <a:xfrm>
            <a:off x="6223000" y="42291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27" name="rr2"/>
          <p:cNvSpPr txBox="1"/>
          <p:nvPr/>
        </p:nvSpPr>
        <p:spPr>
          <a:xfrm>
            <a:off x="6324600" y="42291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Diagnosis</a:t>
            </a:r>
            <a:endParaRPr lang="en-US" sz="1500" dirty="0"/>
          </a:p>
        </p:txBody>
      </p:sp>
      <p:sp>
        <p:nvSpPr>
          <p:cNvPr id="28" name="rr3_bg"/>
          <p:cNvSpPr/>
          <p:nvPr/>
        </p:nvSpPr>
        <p:spPr>
          <a:xfrm>
            <a:off x="6223000" y="37719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29" name="rr3"/>
          <p:cNvSpPr txBox="1"/>
          <p:nvPr/>
        </p:nvSpPr>
        <p:spPr>
          <a:xfrm>
            <a:off x="6324600" y="37719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Recommendation</a:t>
            </a:r>
            <a:endParaRPr lang="en-US" sz="1500" dirty="0"/>
          </a:p>
        </p:txBody>
      </p:sp>
      <p:sp>
        <p:nvSpPr>
          <p:cNvPr id="30" name="rr4_bg"/>
          <p:cNvSpPr/>
          <p:nvPr/>
        </p:nvSpPr>
        <p:spPr>
          <a:xfrm>
            <a:off x="6223000" y="33147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31" name="rr4"/>
          <p:cNvSpPr txBox="1"/>
          <p:nvPr/>
        </p:nvSpPr>
        <p:spPr>
          <a:xfrm>
            <a:off x="6324600" y="33147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Supervised orchestration</a:t>
            </a:r>
            <a:endParaRPr lang="en-US" sz="1500" dirty="0"/>
          </a:p>
        </p:txBody>
      </p:sp>
      <p:sp>
        <p:nvSpPr>
          <p:cNvPr id="32" name="rr5_bg"/>
          <p:cNvSpPr/>
          <p:nvPr/>
        </p:nvSpPr>
        <p:spPr>
          <a:xfrm>
            <a:off x="6223000" y="28575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33" name="rr5"/>
          <p:cNvSpPr txBox="1"/>
          <p:nvPr/>
        </p:nvSpPr>
        <p:spPr>
          <a:xfrm>
            <a:off x="6324600" y="28575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Authorised actuation</a:t>
            </a:r>
            <a:endParaRPr lang="en-US" sz="1500" dirty="0"/>
          </a:p>
        </p:txBody>
      </p:sp>
      <p:sp>
        <p:nvSpPr>
          <p:cNvPr id="34" name="rr6_bg"/>
          <p:cNvSpPr/>
          <p:nvPr/>
        </p:nvSpPr>
        <p:spPr>
          <a:xfrm>
            <a:off x="6223000" y="2400300"/>
            <a:ext cx="3556000" cy="368300"/>
          </a:xfrm>
          <a:prstGeom prst="roundRect">
            <a:avLst>
              <a:gd name="adj" fmla="val 17241"/>
            </a:avLst>
          </a:prstGeom>
          <a:solidFill>
            <a:srgbClr val="0E1726"/>
          </a:solidFill>
          <a:ln w="6350" cap="rnd">
            <a:solidFill>
              <a:srgbClr val="2C6E8C"/>
            </a:solidFill>
            <a:round/>
          </a:ln>
          <a:effectLst/>
        </p:spPr>
        <p:txBody>
          <a:bodyPr rtlCol="0" anchor="ctr"/>
          <a:lstStyle/>
          <a:p>
            <a:pPr algn="ctr"/>
            <a:endParaRPr/>
          </a:p>
        </p:txBody>
      </p:sp>
      <p:sp>
        <p:nvSpPr>
          <p:cNvPr id="35" name="rr6"/>
          <p:cNvSpPr txBox="1"/>
          <p:nvPr/>
        </p:nvSpPr>
        <p:spPr>
          <a:xfrm>
            <a:off x="6324600" y="2400300"/>
            <a:ext cx="3390900" cy="368300"/>
          </a:xfrm>
          <a:prstGeom prst="rect">
            <a:avLst/>
          </a:prstGeom>
          <a:noFill/>
        </p:spPr>
        <p:txBody>
          <a:bodyPr wrap="none" lIns="0" tIns="0" rIns="0" bIns="0" rtlCol="0" anchor="ctr">
            <a:noAutofit/>
          </a:bodyPr>
          <a:lstStyle/>
          <a:p>
            <a:pPr algn="l">
              <a:lnSpc>
                <a:spcPts val="1800"/>
              </a:lnSpc>
              <a:spcBef>
                <a:spcPts val="0"/>
              </a:spcBef>
              <a:spcAft>
                <a:spcPts val="0"/>
              </a:spcAft>
              <a:buNone/>
            </a:pPr>
            <a:r>
              <a:rPr lang="en-US" sz="1500" b="0" i="0" dirty="0">
                <a:solidFill>
                  <a:srgbClr val="EDEFF2"/>
                </a:solidFill>
                <a:latin typeface="Segoe UI Semibold"/>
                <a:cs typeface="Segoe UI Semibold"/>
              </a:rPr>
              <a:t>Bounded automatic protection</a:t>
            </a:r>
            <a:endParaRPr lang="en-US" sz="1500" dirty="0"/>
          </a:p>
        </p:txBody>
      </p:sp>
      <p:sp>
        <p:nvSpPr>
          <p:cNvPr id="36" name="br_look"/>
          <p:cNvSpPr/>
          <p:nvPr/>
        </p:nvSpPr>
        <p:spPr>
          <a:xfrm>
            <a:off x="9880600" y="3771900"/>
            <a:ext cx="50800" cy="1739900"/>
          </a:xfrm>
          <a:custGeom>
            <a:avLst/>
            <a:gdLst/>
            <a:ahLst/>
            <a:cxnLst/>
            <a:rect l="0" t="0" r="r" b="b"/>
            <a:pathLst>
              <a:path w="50800" h="1739900" fill="none">
                <a:moveTo>
                  <a:pt x="0" y="0"/>
                </a:moveTo>
                <a:lnTo>
                  <a:pt x="50800" y="0"/>
                </a:lnTo>
                <a:lnTo>
                  <a:pt x="50800" y="1739900"/>
                </a:lnTo>
                <a:lnTo>
                  <a:pt x="0" y="1739900"/>
                </a:lnTo>
              </a:path>
            </a:pathLst>
          </a:custGeom>
          <a:noFill/>
          <a:ln w="25400" cap="rnd">
            <a:solidFill>
              <a:srgbClr val="EDEFF2"/>
            </a:solidFill>
            <a:round/>
          </a:ln>
          <a:effectLst/>
        </p:spPr>
        <p:txBody>
          <a:bodyPr rtlCol="0" anchor="ctr"/>
          <a:lstStyle/>
          <a:p>
            <a:pPr algn="ctr"/>
            <a:endParaRPr/>
          </a:p>
        </p:txBody>
      </p:sp>
      <p:sp>
        <p:nvSpPr>
          <p:cNvPr id="37" name="look"/>
          <p:cNvSpPr txBox="1"/>
          <p:nvPr/>
        </p:nvSpPr>
        <p:spPr>
          <a:xfrm>
            <a:off x="10007600" y="3924300"/>
            <a:ext cx="1574800" cy="2540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Lookout</a:t>
            </a:r>
            <a:endParaRPr lang="en-US" sz="1600" dirty="0"/>
          </a:p>
        </p:txBody>
      </p:sp>
      <p:sp>
        <p:nvSpPr>
          <p:cNvPr id="38" name="look2"/>
          <p:cNvSpPr txBox="1"/>
          <p:nvPr/>
        </p:nvSpPr>
        <p:spPr>
          <a:xfrm>
            <a:off x="10007600" y="4203700"/>
            <a:ext cx="1574800" cy="6477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watches</a:t>
            </a:r>
            <a:endParaRPr lang="en-US" sz="1400" dirty="0"/>
          </a:p>
          <a:p>
            <a:pPr algn="l">
              <a:lnSpc>
                <a:spcPts val="1700"/>
              </a:lnSpc>
              <a:spcBef>
                <a:spcPts val="0"/>
              </a:spcBef>
              <a:spcAft>
                <a:spcPts val="0"/>
              </a:spcAft>
              <a:buNone/>
            </a:pPr>
            <a:r>
              <a:rPr lang="en-US" sz="1400" b="0" i="0" dirty="0">
                <a:solidFill>
                  <a:srgbClr val="EDEFF2"/>
                </a:solidFill>
                <a:latin typeface="Segoe UI"/>
                <a:cs typeface="Segoe UI"/>
              </a:rPr>
              <a:t>warns</a:t>
            </a:r>
            <a:endParaRPr lang="en-US" sz="1400" dirty="0"/>
          </a:p>
          <a:p>
            <a:pPr algn="l">
              <a:lnSpc>
                <a:spcPts val="1700"/>
              </a:lnSpc>
              <a:spcBef>
                <a:spcPts val="0"/>
              </a:spcBef>
              <a:spcAft>
                <a:spcPts val="0"/>
              </a:spcAft>
              <a:buNone/>
            </a:pPr>
            <a:r>
              <a:rPr lang="en-US" sz="1400" b="0" i="0" dirty="0">
                <a:solidFill>
                  <a:srgbClr val="EDEFF2"/>
                </a:solidFill>
                <a:latin typeface="Segoe UI"/>
                <a:cs typeface="Segoe UI"/>
              </a:rPr>
              <a:t>recommends</a:t>
            </a:r>
            <a:endParaRPr lang="en-US" sz="1400" dirty="0"/>
          </a:p>
        </p:txBody>
      </p:sp>
      <p:sp>
        <p:nvSpPr>
          <p:cNvPr id="39" name="br_pilot"/>
          <p:cNvSpPr/>
          <p:nvPr/>
        </p:nvSpPr>
        <p:spPr>
          <a:xfrm>
            <a:off x="9880600" y="2400300"/>
            <a:ext cx="50800" cy="1282700"/>
          </a:xfrm>
          <a:custGeom>
            <a:avLst/>
            <a:gdLst/>
            <a:ahLst/>
            <a:cxnLst/>
            <a:rect l="0" t="0" r="r" b="b"/>
            <a:pathLst>
              <a:path w="50800" h="1282700" fill="none">
                <a:moveTo>
                  <a:pt x="0" y="0"/>
                </a:moveTo>
                <a:lnTo>
                  <a:pt x="50800" y="0"/>
                </a:lnTo>
                <a:lnTo>
                  <a:pt x="50800" y="1282700"/>
                </a:lnTo>
                <a:lnTo>
                  <a:pt x="0" y="1282700"/>
                </a:lnTo>
              </a:path>
            </a:pathLst>
          </a:custGeom>
          <a:noFill/>
          <a:ln w="25400" cap="rnd">
            <a:solidFill>
              <a:srgbClr val="EDEFF2"/>
            </a:solidFill>
            <a:round/>
          </a:ln>
          <a:effectLst/>
        </p:spPr>
        <p:txBody>
          <a:bodyPr rtlCol="0" anchor="ctr"/>
          <a:lstStyle/>
          <a:p>
            <a:pPr algn="ctr"/>
            <a:endParaRPr/>
          </a:p>
        </p:txBody>
      </p:sp>
      <p:sp>
        <p:nvSpPr>
          <p:cNvPr id="40" name="pilot"/>
          <p:cNvSpPr txBox="1"/>
          <p:nvPr/>
        </p:nvSpPr>
        <p:spPr>
          <a:xfrm>
            <a:off x="10007600" y="2540000"/>
            <a:ext cx="1574800" cy="254000"/>
          </a:xfrm>
          <a:prstGeom prst="rect">
            <a:avLst/>
          </a:prstGeom>
          <a:noFill/>
        </p:spPr>
        <p:txBody>
          <a:bodyPr wrap="none" lIns="0" tIns="0" rIns="0" bIns="0" rtlCol="0" anchor="t">
            <a:noAutofit/>
          </a:bodyPr>
          <a:lstStyle/>
          <a:p>
            <a:pPr algn="l">
              <a:lnSpc>
                <a:spcPts val="1900"/>
              </a:lnSpc>
              <a:spcBef>
                <a:spcPts val="0"/>
              </a:spcBef>
              <a:spcAft>
                <a:spcPts val="0"/>
              </a:spcAft>
              <a:buNone/>
            </a:pPr>
            <a:r>
              <a:rPr lang="en-US" sz="1600" b="0" i="0" dirty="0">
                <a:solidFill>
                  <a:srgbClr val="EDEFF2"/>
                </a:solidFill>
                <a:latin typeface="Segoe UI Semibold"/>
                <a:cs typeface="Segoe UI Semibold"/>
              </a:rPr>
              <a:t>Pilot</a:t>
            </a:r>
            <a:endParaRPr lang="en-US" sz="1600" dirty="0"/>
          </a:p>
        </p:txBody>
      </p:sp>
      <p:sp>
        <p:nvSpPr>
          <p:cNvPr id="41" name="pilot2"/>
          <p:cNvSpPr txBox="1"/>
          <p:nvPr/>
        </p:nvSpPr>
        <p:spPr>
          <a:xfrm>
            <a:off x="10007600" y="2819400"/>
            <a:ext cx="1574800" cy="6477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latin typeface="Segoe UI"/>
                <a:cs typeface="Segoe UI"/>
              </a:rPr>
              <a:t>supervised</a:t>
            </a:r>
            <a:endParaRPr lang="en-US" sz="1400" dirty="0"/>
          </a:p>
          <a:p>
            <a:pPr algn="l">
              <a:lnSpc>
                <a:spcPts val="1700"/>
              </a:lnSpc>
              <a:spcBef>
                <a:spcPts val="0"/>
              </a:spcBef>
              <a:spcAft>
                <a:spcPts val="0"/>
              </a:spcAft>
              <a:buNone/>
            </a:pPr>
            <a:r>
              <a:rPr lang="en-US" sz="1400" b="0" i="0" dirty="0">
                <a:solidFill>
                  <a:srgbClr val="EDEFF2"/>
                </a:solidFill>
                <a:latin typeface="Segoe UI"/>
                <a:cs typeface="Segoe UI"/>
              </a:rPr>
              <a:t>bounded</a:t>
            </a:r>
            <a:endParaRPr lang="en-US" sz="1400" dirty="0"/>
          </a:p>
          <a:p>
            <a:pPr algn="l">
              <a:lnSpc>
                <a:spcPts val="1700"/>
              </a:lnSpc>
              <a:spcBef>
                <a:spcPts val="0"/>
              </a:spcBef>
              <a:spcAft>
                <a:spcPts val="0"/>
              </a:spcAft>
              <a:buNone/>
            </a:pPr>
            <a:r>
              <a:rPr lang="en-US" sz="1400" b="0" i="0" dirty="0">
                <a:solidFill>
                  <a:srgbClr val="EDEFF2"/>
                </a:solidFill>
                <a:latin typeface="Segoe UI"/>
                <a:cs typeface="Segoe UI"/>
              </a:rPr>
              <a:t>rehearsed</a:t>
            </a:r>
            <a:endParaRPr lang="en-US" sz="1400" dirty="0"/>
          </a:p>
        </p:txBody>
      </p:sp>
      <p:sp>
        <p:nvSpPr>
          <p:cNvPr id="42" name="capt_bg"/>
          <p:cNvSpPr/>
          <p:nvPr/>
        </p:nvSpPr>
        <p:spPr>
          <a:xfrm>
            <a:off x="609600" y="1841500"/>
            <a:ext cx="10972800" cy="406400"/>
          </a:xfrm>
          <a:prstGeom prst="roundRect">
            <a:avLst>
              <a:gd name="adj" fmla="val 21875"/>
            </a:avLst>
          </a:prstGeom>
          <a:solidFill>
            <a:srgbClr val="0E1726"/>
          </a:solidFill>
          <a:ln w="12700" cap="rnd">
            <a:solidFill>
              <a:srgbClr val="FFFFFF"/>
            </a:solidFill>
            <a:round/>
          </a:ln>
          <a:effectLst/>
        </p:spPr>
        <p:txBody>
          <a:bodyPr rtlCol="0" anchor="ctr"/>
          <a:lstStyle/>
          <a:p>
            <a:pPr algn="ctr"/>
            <a:endParaRPr/>
          </a:p>
        </p:txBody>
      </p:sp>
      <p:sp>
        <p:nvSpPr>
          <p:cNvPr id="43" name="capt_icon"/>
          <p:cNvSpPr/>
          <p:nvPr/>
        </p:nvSpPr>
        <p:spPr>
          <a:xfrm>
            <a:off x="3640386" y="1930400"/>
            <a:ext cx="228600" cy="228600"/>
          </a:xfrm>
          <a:custGeom>
            <a:avLst/>
            <a:gdLst/>
            <a:ahLst/>
            <a:cxnLst/>
            <a:rect l="0" t="0" r="r" b="b"/>
            <a:pathLst>
              <a:path w="228600" h="228600" fill="none">
                <a:moveTo>
                  <a:pt x="153162" y="74295"/>
                </a:moveTo>
                <a:cubicBezTo>
                  <a:pt x="153162" y="95758"/>
                  <a:pt x="135763" y="113157"/>
                  <a:pt x="114300" y="113157"/>
                </a:cubicBezTo>
                <a:cubicBezTo>
                  <a:pt x="92837" y="113157"/>
                  <a:pt x="75438" y="95758"/>
                  <a:pt x="75438" y="74295"/>
                </a:cubicBezTo>
                <a:cubicBezTo>
                  <a:pt x="75438" y="52832"/>
                  <a:pt x="92837" y="35433"/>
                  <a:pt x="114300" y="35433"/>
                </a:cubicBezTo>
                <a:cubicBezTo>
                  <a:pt x="135763" y="35433"/>
                  <a:pt x="153162" y="52832"/>
                  <a:pt x="153162" y="74295"/>
                </a:cubicBezTo>
                <a:close/>
              </a:path>
              <a:path w="228600" h="228600" fill="none">
                <a:moveTo>
                  <a:pt x="37148" y="202882"/>
                </a:moveTo>
                <a:cubicBezTo>
                  <a:pt x="37148" y="157162"/>
                  <a:pt x="71438" y="134302"/>
                  <a:pt x="114300" y="134302"/>
                </a:cubicBezTo>
                <a:cubicBezTo>
                  <a:pt x="157162" y="134302"/>
                  <a:pt x="191452" y="157162"/>
                  <a:pt x="191452" y="202882"/>
                </a:cubicBezTo>
              </a:path>
            </a:pathLst>
          </a:custGeom>
          <a:noFill/>
          <a:ln w="16002" cap="rnd">
            <a:solidFill>
              <a:srgbClr val="FFFFFF"/>
            </a:solidFill>
            <a:round/>
          </a:ln>
          <a:effectLst/>
        </p:spPr>
        <p:txBody>
          <a:bodyPr rtlCol="0" anchor="ctr"/>
          <a:lstStyle/>
          <a:p>
            <a:pPr algn="ctr"/>
            <a:endParaRPr/>
          </a:p>
        </p:txBody>
      </p:sp>
      <p:sp>
        <p:nvSpPr>
          <p:cNvPr id="44" name="capt"/>
          <p:cNvSpPr txBox="1"/>
          <p:nvPr/>
        </p:nvSpPr>
        <p:spPr>
          <a:xfrm>
            <a:off x="3970586" y="1841500"/>
            <a:ext cx="4657229" cy="406400"/>
          </a:xfrm>
          <a:prstGeom prst="rect">
            <a:avLst/>
          </a:prstGeom>
          <a:noFill/>
        </p:spPr>
        <p:txBody>
          <a:bodyPr wrap="none" lIns="0" tIns="0" rIns="0" bIns="0" rtlCol="0" anchor="ctr">
            <a:noAutofit/>
          </a:bodyPr>
          <a:lstStyle/>
          <a:p>
            <a:pPr algn="l">
              <a:lnSpc>
                <a:spcPts val="1900"/>
              </a:lnSpc>
              <a:spcBef>
                <a:spcPts val="0"/>
              </a:spcBef>
              <a:spcAft>
                <a:spcPts val="0"/>
              </a:spcAft>
              <a:buNone/>
            </a:pPr>
            <a:r>
              <a:rPr lang="en-US" sz="1600" b="0" i="0" dirty="0">
                <a:solidFill>
                  <a:srgbClr val="FFFFFF"/>
                </a:solidFill>
                <a:latin typeface="Segoe UI Semibold"/>
                <a:cs typeface="Segoe UI Semibold"/>
              </a:rPr>
              <a:t>Captain · a person: validates, authorises, last word</a:t>
            </a:r>
            <a:endParaRPr lang="en-US" sz="1600" dirty="0"/>
          </a:p>
        </p:txBody>
      </p:sp>
      <p:sp>
        <p:nvSpPr>
          <p:cNvPr id="45" name="ribbons"/>
          <p:cNvSpPr/>
          <p:nvPr/>
        </p:nvSpPr>
        <p:spPr>
          <a:xfrm>
            <a:off x="3403600" y="2425700"/>
            <a:ext cx="2819400" cy="2146300"/>
          </a:xfrm>
          <a:custGeom>
            <a:avLst/>
            <a:gdLst/>
            <a:ahLst/>
            <a:cxnLst/>
            <a:rect l="0" t="0" r="r" b="b"/>
            <a:pathLst>
              <a:path w="2819400" h="2146300">
                <a:moveTo>
                  <a:pt x="0" y="1676400"/>
                </a:moveTo>
                <a:cubicBezTo>
                  <a:pt x="1409700" y="1676400"/>
                  <a:pt x="1409700" y="1828800"/>
                  <a:pt x="2819400" y="1828800"/>
                </a:cubicBezTo>
                <a:lnTo>
                  <a:pt x="2819400" y="2146300"/>
                </a:lnTo>
                <a:cubicBezTo>
                  <a:pt x="1409700" y="2146300"/>
                  <a:pt x="1409700" y="2044700"/>
                  <a:pt x="0" y="2044700"/>
                </a:cubicBezTo>
                <a:close/>
              </a:path>
              <a:path w="2819400" h="2146300">
                <a:moveTo>
                  <a:pt x="0" y="152400"/>
                </a:moveTo>
                <a:cubicBezTo>
                  <a:pt x="1409700" y="152400"/>
                  <a:pt x="1409700" y="0"/>
                  <a:pt x="2819400" y="0"/>
                </a:cubicBezTo>
                <a:lnTo>
                  <a:pt x="2819400" y="774700"/>
                </a:lnTo>
                <a:cubicBezTo>
                  <a:pt x="1409700" y="774700"/>
                  <a:pt x="1409700" y="520700"/>
                  <a:pt x="0" y="520700"/>
                </a:cubicBezTo>
                <a:close/>
              </a:path>
            </a:pathLst>
          </a:custGeom>
          <a:solidFill>
            <a:srgbClr val="2C6E8C">
              <a:alpha val="40000"/>
            </a:srgbClr>
          </a:solidFill>
          <a:ln>
            <a:noFill/>
          </a:ln>
          <a:effectLst/>
        </p:spPr>
        <p:txBody>
          <a:bodyPr rtlCol="0" anchor="ctr"/>
          <a:lstStyle/>
          <a:p>
            <a:pPr algn="ctr"/>
            <a:endParaRPr/>
          </a:p>
        </p:txBody>
      </p:sp>
      <p:sp>
        <p:nvSpPr>
          <p:cNvPr id="46" name="ribbon_today"/>
          <p:cNvSpPr/>
          <p:nvPr/>
        </p:nvSpPr>
        <p:spPr>
          <a:xfrm>
            <a:off x="3403600" y="4610100"/>
            <a:ext cx="2819400" cy="876300"/>
          </a:xfrm>
          <a:custGeom>
            <a:avLst/>
            <a:gdLst/>
            <a:ahLst/>
            <a:cxnLst/>
            <a:rect l="0" t="0" r="r" b="b"/>
            <a:pathLst>
              <a:path w="2819400" h="876300">
                <a:moveTo>
                  <a:pt x="0" y="0"/>
                </a:moveTo>
                <a:cubicBezTo>
                  <a:pt x="1409700" y="0"/>
                  <a:pt x="1409700" y="101600"/>
                  <a:pt x="2819400" y="101600"/>
                </a:cubicBezTo>
                <a:lnTo>
                  <a:pt x="2819400" y="876300"/>
                </a:lnTo>
                <a:cubicBezTo>
                  <a:pt x="1409700" y="876300"/>
                  <a:pt x="1409700" y="368300"/>
                  <a:pt x="0" y="368300"/>
                </a:cubicBezTo>
                <a:close/>
              </a:path>
            </a:pathLst>
          </a:custGeom>
          <a:solidFill>
            <a:srgbClr val="FFFFFF">
              <a:alpha val="25000"/>
            </a:srgbClr>
          </a:solidFill>
          <a:ln>
            <a:noFill/>
          </a:ln>
          <a:effectLst/>
        </p:spPr>
        <p:txBody>
          <a:bodyPr rtlCol="0" anchor="ctr"/>
          <a:lstStyle/>
          <a:p>
            <a:pPr algn="ctr"/>
            <a:endParaRPr/>
          </a:p>
        </p:txBody>
      </p:sp>
      <p:sp>
        <p:nvSpPr>
          <p:cNvPr id="47" name="ribbon_target"/>
          <p:cNvSpPr/>
          <p:nvPr/>
        </p:nvSpPr>
        <p:spPr>
          <a:xfrm>
            <a:off x="3403600" y="3086100"/>
            <a:ext cx="2819400" cy="1028700"/>
          </a:xfrm>
          <a:custGeom>
            <a:avLst/>
            <a:gdLst/>
            <a:ahLst/>
            <a:cxnLst/>
            <a:rect l="0" t="0" r="r" b="b"/>
            <a:pathLst>
              <a:path w="2819400" h="1028700">
                <a:moveTo>
                  <a:pt x="0" y="0"/>
                </a:moveTo>
                <a:cubicBezTo>
                  <a:pt x="1409700" y="0"/>
                  <a:pt x="1409700" y="254000"/>
                  <a:pt x="2819400" y="254000"/>
                </a:cubicBezTo>
                <a:lnTo>
                  <a:pt x="2819400" y="1028700"/>
                </a:lnTo>
                <a:cubicBezTo>
                  <a:pt x="1409700" y="1028700"/>
                  <a:pt x="1409700" y="368300"/>
                  <a:pt x="0" y="368300"/>
                </a:cubicBezTo>
                <a:close/>
              </a:path>
            </a:pathLst>
          </a:custGeom>
          <a:solidFill>
            <a:srgbClr val="F2B134">
              <a:alpha val="25000"/>
            </a:srgbClr>
          </a:solidFill>
          <a:ln w="12700" cap="rnd">
            <a:solidFill>
              <a:srgbClr val="F2B134"/>
            </a:solidFill>
            <a:custDash>
              <a:ds d="400000" sp="250000"/>
            </a:custDash>
            <a:round/>
          </a:ln>
          <a:effectLst/>
        </p:spPr>
        <p:txBody>
          <a:bodyPr rtlCol="0" anchor="ctr"/>
          <a:lstStyle/>
          <a:p>
            <a:pPr algn="ctr"/>
            <a:endParaRPr/>
          </a:p>
        </p:txBody>
      </p:sp>
      <p:sp>
        <p:nvSpPr>
          <p:cNvPr id="48" name="no_level"/>
          <p:cNvSpPr txBox="1"/>
          <p:nvPr/>
        </p:nvSpPr>
        <p:spPr>
          <a:xfrm>
            <a:off x="609600" y="5651500"/>
            <a:ext cx="5715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8FA3B8"/>
                </a:solidFill>
                <a:latin typeface="Segoe UI"/>
                <a:cs typeface="Segoe UI"/>
              </a:rPr>
              <a:t>Rung 3, prediction: a capability, not a permission level</a:t>
            </a:r>
            <a:endParaRPr lang="en-US" sz="1200" dirty="0"/>
          </a:p>
        </p:txBody>
      </p:sp>
      <p:sp>
        <p:nvSpPr>
          <p:cNvPr id="49" name="pin_today"/>
          <p:cNvSpPr/>
          <p:nvPr/>
        </p:nvSpPr>
        <p:spPr>
          <a:xfrm>
            <a:off x="571500" y="4546600"/>
            <a:ext cx="9245600" cy="1003300"/>
          </a:xfrm>
          <a:custGeom>
            <a:avLst/>
            <a:gdLst/>
            <a:ahLst/>
            <a:cxnLst/>
            <a:rect l="0" t="0" r="r" b="b"/>
            <a:pathLst>
              <a:path w="9245600" h="1003300" fill="none">
                <a:moveTo>
                  <a:pt x="76200" y="0"/>
                </a:moveTo>
                <a:lnTo>
                  <a:pt x="2794000" y="0"/>
                </a:lnTo>
                <a:cubicBezTo>
                  <a:pt x="2836084" y="0"/>
                  <a:pt x="2870200" y="34116"/>
                  <a:pt x="2870200" y="76200"/>
                </a:cubicBezTo>
                <a:lnTo>
                  <a:pt x="2870200" y="419100"/>
                </a:lnTo>
                <a:cubicBezTo>
                  <a:pt x="2870200" y="461184"/>
                  <a:pt x="2836084" y="495300"/>
                  <a:pt x="2794000" y="495300"/>
                </a:cubicBezTo>
                <a:lnTo>
                  <a:pt x="76200" y="495300"/>
                </a:lnTo>
                <a:cubicBezTo>
                  <a:pt x="34116" y="495300"/>
                  <a:pt x="0" y="461184"/>
                  <a:pt x="0" y="419100"/>
                </a:cubicBezTo>
                <a:lnTo>
                  <a:pt x="0" y="76200"/>
                </a:lnTo>
                <a:cubicBezTo>
                  <a:pt x="0" y="34116"/>
                  <a:pt x="34116" y="0"/>
                  <a:pt x="76200" y="0"/>
                </a:cubicBezTo>
                <a:close/>
              </a:path>
              <a:path w="9245600" h="1003300" fill="none">
                <a:moveTo>
                  <a:pt x="5689600" y="101600"/>
                </a:moveTo>
                <a:lnTo>
                  <a:pt x="9169400" y="101600"/>
                </a:lnTo>
                <a:cubicBezTo>
                  <a:pt x="9211484" y="101600"/>
                  <a:pt x="9245600" y="135716"/>
                  <a:pt x="9245600" y="177800"/>
                </a:cubicBezTo>
                <a:lnTo>
                  <a:pt x="9245600" y="927100"/>
                </a:lnTo>
                <a:cubicBezTo>
                  <a:pt x="9245600" y="969184"/>
                  <a:pt x="9211484" y="1003300"/>
                  <a:pt x="9169400" y="1003300"/>
                </a:cubicBezTo>
                <a:lnTo>
                  <a:pt x="5689600" y="1003300"/>
                </a:lnTo>
                <a:cubicBezTo>
                  <a:pt x="5647516" y="1003300"/>
                  <a:pt x="5613400" y="969184"/>
                  <a:pt x="5613400" y="927100"/>
                </a:cubicBezTo>
                <a:lnTo>
                  <a:pt x="5613400" y="177800"/>
                </a:lnTo>
                <a:cubicBezTo>
                  <a:pt x="5613400" y="135716"/>
                  <a:pt x="5647516" y="101600"/>
                  <a:pt x="5689600" y="101600"/>
                </a:cubicBezTo>
                <a:close/>
              </a:path>
            </a:pathLst>
          </a:custGeom>
          <a:noFill/>
          <a:ln w="19050" cap="rnd">
            <a:solidFill>
              <a:srgbClr val="FFFFFF"/>
            </a:solidFill>
            <a:round/>
          </a:ln>
          <a:effectLst/>
        </p:spPr>
        <p:txBody>
          <a:bodyPr rtlCol="0" anchor="ctr"/>
          <a:lstStyle/>
          <a:p>
            <a:pPr algn="ctr"/>
            <a:endParaRPr/>
          </a:p>
        </p:txBody>
      </p:sp>
      <p:sp>
        <p:nvSpPr>
          <p:cNvPr id="50" name="pin_today_t"/>
          <p:cNvSpPr txBox="1"/>
          <p:nvPr/>
        </p:nvSpPr>
        <p:spPr>
          <a:xfrm>
            <a:off x="4679950" y="4883150"/>
            <a:ext cx="1270000" cy="241300"/>
          </a:xfrm>
          <a:prstGeom prst="rect">
            <a:avLst/>
          </a:prstGeom>
          <a:noFill/>
        </p:spPr>
        <p:txBody>
          <a:bodyPr wrap="none" lIns="0" tIns="0" rIns="0" bIns="0" rtlCol="0" anchor="t">
            <a:noAutofit/>
          </a:bodyPr>
          <a:lstStyle/>
          <a:p>
            <a:pPr algn="ctr">
              <a:lnSpc>
                <a:spcPts val="1900"/>
              </a:lnSpc>
              <a:spcBef>
                <a:spcPts val="0"/>
              </a:spcBef>
              <a:spcAft>
                <a:spcPts val="0"/>
              </a:spcAft>
              <a:buNone/>
            </a:pPr>
            <a:r>
              <a:rPr lang="en-US" sz="1600" b="0" i="0" cap="all" spc="128" dirty="0">
                <a:solidFill>
                  <a:srgbClr val="FFFFFF"/>
                </a:solidFill>
                <a:latin typeface="Segoe UI Semibold"/>
                <a:cs typeface="Segoe UI Semibold"/>
              </a:rPr>
              <a:t>TODAY</a:t>
            </a:r>
            <a:endParaRPr lang="en-US" sz="1600" dirty="0"/>
          </a:p>
        </p:txBody>
      </p:sp>
      <p:sp>
        <p:nvSpPr>
          <p:cNvPr id="51" name="pin_target"/>
          <p:cNvSpPr/>
          <p:nvPr/>
        </p:nvSpPr>
        <p:spPr>
          <a:xfrm>
            <a:off x="571500" y="3022600"/>
            <a:ext cx="9245600" cy="1155700"/>
          </a:xfrm>
          <a:custGeom>
            <a:avLst/>
            <a:gdLst/>
            <a:ahLst/>
            <a:cxnLst/>
            <a:rect l="0" t="0" r="r" b="b"/>
            <a:pathLst>
              <a:path w="9245600" h="1155700" fill="none">
                <a:moveTo>
                  <a:pt x="76200" y="0"/>
                </a:moveTo>
                <a:lnTo>
                  <a:pt x="2794000" y="0"/>
                </a:lnTo>
                <a:cubicBezTo>
                  <a:pt x="2836084" y="0"/>
                  <a:pt x="2870200" y="34116"/>
                  <a:pt x="2870200" y="76200"/>
                </a:cubicBezTo>
                <a:lnTo>
                  <a:pt x="2870200" y="419100"/>
                </a:lnTo>
                <a:cubicBezTo>
                  <a:pt x="2870200" y="461184"/>
                  <a:pt x="2836084" y="495300"/>
                  <a:pt x="2794000" y="495300"/>
                </a:cubicBezTo>
                <a:lnTo>
                  <a:pt x="76200" y="495300"/>
                </a:lnTo>
                <a:cubicBezTo>
                  <a:pt x="34116" y="495300"/>
                  <a:pt x="0" y="461184"/>
                  <a:pt x="0" y="419100"/>
                </a:cubicBezTo>
                <a:lnTo>
                  <a:pt x="0" y="76200"/>
                </a:lnTo>
                <a:cubicBezTo>
                  <a:pt x="0" y="34116"/>
                  <a:pt x="34116" y="0"/>
                  <a:pt x="76200" y="0"/>
                </a:cubicBezTo>
                <a:close/>
              </a:path>
              <a:path w="9245600" h="1155700" fill="none">
                <a:moveTo>
                  <a:pt x="5689600" y="254000"/>
                </a:moveTo>
                <a:lnTo>
                  <a:pt x="9169400" y="254000"/>
                </a:lnTo>
                <a:cubicBezTo>
                  <a:pt x="9211484" y="254000"/>
                  <a:pt x="9245600" y="288116"/>
                  <a:pt x="9245600" y="330200"/>
                </a:cubicBezTo>
                <a:lnTo>
                  <a:pt x="9245600" y="1079500"/>
                </a:lnTo>
                <a:cubicBezTo>
                  <a:pt x="9245600" y="1121584"/>
                  <a:pt x="9211484" y="1155700"/>
                  <a:pt x="9169400" y="1155700"/>
                </a:cubicBezTo>
                <a:lnTo>
                  <a:pt x="5689600" y="1155700"/>
                </a:lnTo>
                <a:cubicBezTo>
                  <a:pt x="5647516" y="1155700"/>
                  <a:pt x="5613400" y="1121584"/>
                  <a:pt x="5613400" y="1079500"/>
                </a:cubicBezTo>
                <a:lnTo>
                  <a:pt x="5613400" y="330200"/>
                </a:lnTo>
                <a:cubicBezTo>
                  <a:pt x="5613400" y="288116"/>
                  <a:pt x="5647516" y="254000"/>
                  <a:pt x="5689600" y="254000"/>
                </a:cubicBezTo>
                <a:close/>
              </a:path>
            </a:pathLst>
          </a:custGeom>
          <a:noFill/>
          <a:ln w="19050" cap="rnd">
            <a:solidFill>
              <a:srgbClr val="F2B134"/>
            </a:solidFill>
            <a:custDash>
              <a:ds d="300000" sp="200000"/>
            </a:custDash>
            <a:round/>
          </a:ln>
          <a:effectLst/>
        </p:spPr>
        <p:txBody>
          <a:bodyPr rtlCol="0" anchor="ctr"/>
          <a:lstStyle/>
          <a:p>
            <a:pPr algn="ctr"/>
            <a:endParaRPr/>
          </a:p>
        </p:txBody>
      </p:sp>
      <p:sp>
        <p:nvSpPr>
          <p:cNvPr id="52" name="pin_target_t"/>
          <p:cNvSpPr txBox="1"/>
          <p:nvPr/>
        </p:nvSpPr>
        <p:spPr>
          <a:xfrm>
            <a:off x="4584700" y="3340100"/>
            <a:ext cx="1460500" cy="482600"/>
          </a:xfrm>
          <a:prstGeom prst="rect">
            <a:avLst/>
          </a:prstGeom>
          <a:noFill/>
        </p:spPr>
        <p:txBody>
          <a:bodyPr wrap="none" lIns="0" tIns="0" rIns="0" bIns="0" rtlCol="0" anchor="t">
            <a:noAutofit/>
          </a:bodyPr>
          <a:lstStyle/>
          <a:p>
            <a:pPr algn="ctr">
              <a:lnSpc>
                <a:spcPts val="1900"/>
              </a:lnSpc>
              <a:spcBef>
                <a:spcPts val="0"/>
              </a:spcBef>
              <a:spcAft>
                <a:spcPts val="0"/>
              </a:spcAft>
              <a:buNone/>
            </a:pPr>
            <a:r>
              <a:rPr lang="en-US" sz="1600" b="0" i="0" cap="all" spc="128" dirty="0">
                <a:solidFill>
                  <a:srgbClr val="F2B134"/>
                </a:solidFill>
                <a:latin typeface="Segoe UI Semibold"/>
                <a:cs typeface="Segoe UI Semibold"/>
              </a:rPr>
              <a:t>OUR</a:t>
            </a:r>
            <a:endParaRPr lang="en-US" sz="1600" dirty="0"/>
          </a:p>
          <a:p>
            <a:pPr algn="ctr">
              <a:lnSpc>
                <a:spcPts val="1900"/>
              </a:lnSpc>
              <a:spcBef>
                <a:spcPts val="0"/>
              </a:spcBef>
              <a:spcAft>
                <a:spcPts val="0"/>
              </a:spcAft>
              <a:buNone/>
            </a:pPr>
            <a:r>
              <a:rPr lang="en-US" sz="1600" b="0" i="0" cap="all" spc="128" dirty="0">
                <a:solidFill>
                  <a:srgbClr val="F2B134"/>
                </a:solidFill>
                <a:latin typeface="Segoe UI Semibold"/>
                <a:cs typeface="Segoe UI Semibold"/>
              </a:rPr>
              <a:t>TARGET</a:t>
            </a:r>
            <a:endParaRPr lang="en-US" sz="1600" dirty="0"/>
          </a:p>
        </p:txBody>
      </p:sp>
      <p:sp>
        <p:nvSpPr>
          <p:cNvPr id="3" name="!!status_pill"/>
          <p:cNvSpPr/>
          <p:nvPr/>
        </p:nvSpPr>
        <p:spPr>
          <a:xfrm>
            <a:off x="9377680" y="203200"/>
            <a:ext cx="220472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4" name="!!status_glyph"/>
          <p:cNvSpPr/>
          <p:nvPr/>
        </p:nvSpPr>
        <p:spPr>
          <a:xfrm>
            <a:off x="9479280"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5" name="!!status_txt"/>
          <p:cNvSpPr txBox="1"/>
          <p:nvPr/>
        </p:nvSpPr>
        <p:spPr>
          <a:xfrm>
            <a:off x="9733280" y="203200"/>
            <a:ext cx="177292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mapping is ours</a:t>
            </a:r>
            <a:endParaRPr lang="en-US" sz="1200" dirty="0"/>
          </a:p>
        </p:txBody>
      </p:sp>
      <p:sp>
        <p:nvSpPr>
          <p:cNvPr id="53"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54" name="!!tl_done"/>
          <p:cNvSpPr/>
          <p:nvPr/>
        </p:nvSpPr>
        <p:spPr>
          <a:xfrm>
            <a:off x="609600" y="457200"/>
            <a:ext cx="3571025" cy="3175"/>
          </a:xfrm>
          <a:custGeom>
            <a:avLst/>
            <a:gdLst/>
            <a:ahLst/>
            <a:cxnLst/>
            <a:rect l="0" t="0" r="r" b="b"/>
            <a:pathLst>
              <a:path w="3571025" h="3175" fill="none">
                <a:moveTo>
                  <a:pt x="0" y="0"/>
                </a:moveTo>
                <a:lnTo>
                  <a:pt x="3571025" y="0"/>
                </a:lnTo>
              </a:path>
            </a:pathLst>
          </a:custGeom>
          <a:noFill/>
          <a:ln w="38100" cap="flat">
            <a:solidFill>
              <a:srgbClr val="5CCBF0"/>
            </a:solidFill>
            <a:round/>
          </a:ln>
          <a:effectLst/>
        </p:spPr>
        <p:txBody>
          <a:bodyPr rtlCol="0" anchor="ctr"/>
          <a:lstStyle/>
          <a:p>
            <a:pPr algn="ctr"/>
          </a:p>
        </p:txBody>
      </p:sp>
      <p:sp>
        <p:nvSpPr>
          <p:cNvPr id="55" name="!!tl_step"/>
          <p:cNvSpPr/>
          <p:nvPr/>
        </p:nvSpPr>
        <p:spPr>
          <a:xfrm>
            <a:off x="4180625" y="457200"/>
            <a:ext cx="213008" cy="3175"/>
          </a:xfrm>
          <a:custGeom>
            <a:avLst/>
            <a:gdLst/>
            <a:ahLst/>
            <a:cxnLst/>
            <a:rect l="0" t="0" r="r" b="b"/>
            <a:pathLst>
              <a:path w="213008" h="3175" fill="none">
                <a:moveTo>
                  <a:pt x="0" y="0"/>
                </a:moveTo>
                <a:lnTo>
                  <a:pt x="213008" y="0"/>
                </a:lnTo>
              </a:path>
            </a:pathLst>
          </a:custGeom>
          <a:noFill/>
          <a:ln w="38100" cap="flat">
            <a:solidFill>
              <a:srgbClr val="5CCBF0"/>
            </a:solidFill>
            <a:round/>
          </a:ln>
          <a:effectLst/>
        </p:spPr>
        <p:txBody>
          <a:bodyPr rtlCol="0" anchor="ctr"/>
          <a:lstStyle/>
          <a:p>
            <a:pPr algn="ctr"/>
          </a:p>
        </p:txBody>
      </p:sp>
      <p:sp>
        <p:nvSpPr>
          <p:cNvPr id="56" name="tl_now_S15"/>
          <p:cNvSpPr/>
          <p:nvPr/>
        </p:nvSpPr>
        <p:spPr>
          <a:xfrm>
            <a:off x="4393633" y="457200"/>
            <a:ext cx="426017" cy="3175"/>
          </a:xfrm>
          <a:custGeom>
            <a:avLst/>
            <a:gdLst/>
            <a:ahLst/>
            <a:cxnLst/>
            <a:rect l="0" t="0" r="r" b="b"/>
            <a:pathLst>
              <a:path w="426017" h="3175" fill="none">
                <a:moveTo>
                  <a:pt x="0" y="0"/>
                </a:moveTo>
                <a:lnTo>
                  <a:pt x="426017"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57"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8"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9"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60"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1"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2"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3"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4"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5"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6"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7" name="!!tl_c08_m"/>
          <p:cNvSpPr/>
          <p:nvPr/>
        </p:nvSpPr>
        <p:spPr>
          <a:xfrm>
            <a:off x="3873217"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8" name="!!tl_c09_m"/>
          <p:cNvSpPr/>
          <p:nvPr/>
        </p:nvSpPr>
        <p:spPr>
          <a:xfrm>
            <a:off x="4361883"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69" name="!!tl_c10_m"/>
          <p:cNvSpPr/>
          <p:nvPr/>
        </p:nvSpPr>
        <p:spPr>
          <a:xfrm>
            <a:off x="4787900"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0"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71" name="tl_run_S15"/>
          <p:cNvSpPr/>
          <p:nvPr/>
        </p:nvSpPr>
        <p:spPr>
          <a:xfrm>
            <a:off x="4342833"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72" name="tl_dot_S15"/>
          <p:cNvSpPr/>
          <p:nvPr/>
        </p:nvSpPr>
        <p:spPr>
          <a:xfrm>
            <a:off x="476885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73"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74"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75"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76"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RECOMMEND</a:t>
            </a:r>
            <a:endParaRPr lang="en-US" sz="1300" dirty="0"/>
          </a:p>
        </p:txBody>
      </p:sp>
      <p:sp>
        <p:nvSpPr>
          <p:cNvPr id="77"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78" name="!!tl_ch_lbl"/>
          <p:cNvSpPr txBox="1"/>
          <p:nvPr/>
        </p:nvSpPr>
        <p:spPr>
          <a:xfrm>
            <a:off x="6350000" y="165100"/>
            <a:ext cx="66040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how far</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left)">
                                      <p:cBhvr>
                                        <p:cTn id="7" dur="500"/>
                                        <p:tgtEl>
                                          <p:spTgt spid="55"/>
                                        </p:tgtEl>
                                      </p:cBhvr>
                                    </p:animEffect>
                                  </p:childTnLst>
                                </p:cTn>
                              </p:par>
                              <p:par>
                                <p:cTn id="8" presetID="6" presetClass="emph" presetSubtype="0" fill="hold" nodeType="withEffect" grpId="0">
                                  <p:stCondLst>
                                    <p:cond delay="450"/>
                                  </p:stCondLst>
                                  <p:childTnLst>
                                    <p:animScale>
                                      <p:cBhvr>
                                        <p:cTn id="9" dur="250" fill="hold"/>
                                        <p:tgtEl>
                                          <p:spTgt spid="68"/>
                                        </p:tgtEl>
                                      </p:cBhvr>
                                      <p:by x="180000" y="180000"/>
                                    </p:animScale>
                                  </p:childTnLst>
                                </p:cTn>
                              </p:par>
                              <p:par>
                                <p:cTn id="10" presetID="6" presetClass="emph" presetSubtype="0" fill="hold" nodeType="withEffect" grpId="1">
                                  <p:stCondLst>
                                    <p:cond delay="700"/>
                                  </p:stCondLst>
                                  <p:childTnLst>
                                    <p:animScale>
                                      <p:cBhvr>
                                        <p:cTn id="11" dur="250" fill="hold"/>
                                        <p:tgtEl>
                                          <p:spTgt spid="68"/>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400"/>
                                        <p:tgtEl>
                                          <p:spTgt spid="78"/>
                                        </p:tgtEl>
                                      </p:cBhvr>
                                    </p:animEffect>
                                    <p:anim calcmode="lin" valueType="num">
                                      <p:cBhvr>
                                        <p:cTn id="15" dur="400" fill="hold"/>
                                        <p:tgtEl>
                                          <p:spTgt spid="78"/>
                                        </p:tgtEl>
                                        <p:attrNameLst>
                                          <p:attrName>ppt_x</p:attrName>
                                        </p:attrNameLst>
                                      </p:cBhvr>
                                      <p:tavLst>
                                        <p:tav tm="0">
                                          <p:val>
                                            <p:strVal val="#ppt_x"/>
                                          </p:val>
                                        </p:tav>
                                        <p:tav tm="100000">
                                          <p:val>
                                            <p:strVal val="#ppt_x"/>
                                          </p:val>
                                        </p:tav>
                                      </p:tavLst>
                                    </p:anim>
                                    <p:anim calcmode="lin" valueType="num">
                                      <p:cBhvr>
                                        <p:cTn id="16" dur="400" fill="hold" decel="100000"/>
                                        <p:tgtEl>
                                          <p:spTgt spid="78"/>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900"/>
                                        <p:tgtEl>
                                          <p:spTgt spid="56"/>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71"/>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349 0.0000 E" pathEditMode="relative" rAng="0" ptsTypes="AA">
                                      <p:cBhvr>
                                        <p:cTn id="23" dur="900" fill="hold"/>
                                        <p:tgtEl>
                                          <p:spTgt spid="71"/>
                                        </p:tgtEl>
                                        <p:attrNameLst>
                                          <p:attrName>ppt_x</p:attrName>
                                          <p:attrName>ppt_y</p:attrName>
                                        </p:attrNameLst>
                                      </p:cBhvr>
                                      <p:rCtr x="1747" y="0"/>
                                    </p:animMotion>
                                  </p:childTnLst>
                                </p:cTn>
                              </p:par>
                              <p:par>
                                <p:cTn id="24" presetID="10" presetClass="exit" presetSubtype="0" fill="hold" nodeType="withEffect" grpId="2">
                                  <p:stCondLst>
                                    <p:cond delay="1350"/>
                                  </p:stCondLst>
                                  <p:childTnLst>
                                    <p:animEffect transition="out" filter="fade">
                                      <p:cBhvr>
                                        <p:cTn id="25" dur="1"/>
                                        <p:tgtEl>
                                          <p:spTgt spid="71"/>
                                        </p:tgtEl>
                                      </p:cBhvr>
                                    </p:animEffect>
                                    <p:set>
                                      <p:cBhvr>
                                        <p:cTn id="26" dur="1" fill="hold">
                                          <p:stCondLst>
                                            <p:cond delay="0"/>
                                          </p:stCondLst>
                                        </p:cTn>
                                        <p:tgtEl>
                                          <p:spTgt spid="71"/>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72"/>
                                        </p:tgtEl>
                                        <p:attrNameLst>
                                          <p:attrName>style.visibility</p:attrName>
                                        </p:attrNameLst>
                                      </p:cBhvr>
                                      <p:to>
                                        <p:strVal val="visible"/>
                                      </p:to>
                                    </p:set>
                                  </p:childTnLst>
                                </p:cTn>
                              </p:par>
                              <p:par>
                                <p:cTn id="29" presetID="10" presetClass="entr" presetSubtype="0" fill="hold" nodeType="withEffect" grpId="0">
                                  <p:stCondLst>
                                    <p:cond delay="2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300"/>
                                        <p:tgtEl>
                                          <p:spTgt spid="6"/>
                                        </p:tgtEl>
                                      </p:cBhvr>
                                    </p:animEffect>
                                  </p:childTnLst>
                                </p:cTn>
                              </p:par>
                              <p:par>
                                <p:cTn id="32" presetID="10" presetClass="entr" presetSubtype="0" fill="hold" nodeType="withEffect" grpId="0">
                                  <p:stCondLst>
                                    <p:cond delay="30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300"/>
                                        <p:tgtEl>
                                          <p:spTgt spid="7"/>
                                        </p:tgtEl>
                                      </p:cBhvr>
                                    </p:animEffect>
                                  </p:childTnLst>
                                </p:cTn>
                              </p:par>
                              <p:par>
                                <p:cTn id="35" presetID="22" presetClass="entr" presetSubtype="4" fill="hold" nodeType="withEffect" grpId="0">
                                  <p:stCondLst>
                                    <p:cond delay="40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300"/>
                                        <p:tgtEl>
                                          <p:spTgt spid="8"/>
                                        </p:tgtEl>
                                      </p:cBhvr>
                                    </p:animEffect>
                                  </p:childTnLst>
                                </p:cTn>
                              </p:par>
                              <p:par>
                                <p:cTn id="38" presetID="22" presetClass="entr" presetSubtype="4" fill="hold" nodeType="withEffect" grpId="0">
                                  <p:stCondLst>
                                    <p:cond delay="40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300"/>
                                        <p:tgtEl>
                                          <p:spTgt spid="9"/>
                                        </p:tgtEl>
                                      </p:cBhvr>
                                    </p:animEffect>
                                  </p:childTnLst>
                                </p:cTn>
                              </p:par>
                              <p:par>
                                <p:cTn id="41" presetID="22" presetClass="entr" presetSubtype="4" fill="hold" nodeType="withEffect" grpId="0">
                                  <p:stCondLst>
                                    <p:cond delay="51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300"/>
                                        <p:tgtEl>
                                          <p:spTgt spid="10"/>
                                        </p:tgtEl>
                                      </p:cBhvr>
                                    </p:animEffect>
                                  </p:childTnLst>
                                </p:cTn>
                              </p:par>
                              <p:par>
                                <p:cTn id="44" presetID="22" presetClass="entr" presetSubtype="4" fill="hold" nodeType="withEffect" grpId="0">
                                  <p:stCondLst>
                                    <p:cond delay="51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300"/>
                                        <p:tgtEl>
                                          <p:spTgt spid="11"/>
                                        </p:tgtEl>
                                      </p:cBhvr>
                                    </p:animEffect>
                                  </p:childTnLst>
                                </p:cTn>
                              </p:par>
                              <p:par>
                                <p:cTn id="47" presetID="22" presetClass="entr" presetSubtype="4" fill="hold" nodeType="withEffect" grpId="0">
                                  <p:stCondLst>
                                    <p:cond delay="62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300"/>
                                        <p:tgtEl>
                                          <p:spTgt spid="12"/>
                                        </p:tgtEl>
                                      </p:cBhvr>
                                    </p:animEffect>
                                  </p:childTnLst>
                                </p:cTn>
                              </p:par>
                              <p:par>
                                <p:cTn id="50" presetID="22" presetClass="entr" presetSubtype="4" fill="hold" nodeType="withEffect" grpId="0">
                                  <p:stCondLst>
                                    <p:cond delay="62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300"/>
                                        <p:tgtEl>
                                          <p:spTgt spid="13"/>
                                        </p:tgtEl>
                                      </p:cBhvr>
                                    </p:animEffect>
                                  </p:childTnLst>
                                </p:cTn>
                              </p:par>
                              <p:par>
                                <p:cTn id="53" presetID="22" presetClass="entr" presetSubtype="4" fill="hold" nodeType="withEffect" grpId="0">
                                  <p:stCondLst>
                                    <p:cond delay="73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300"/>
                                        <p:tgtEl>
                                          <p:spTgt spid="14"/>
                                        </p:tgtEl>
                                      </p:cBhvr>
                                    </p:animEffect>
                                  </p:childTnLst>
                                </p:cTn>
                              </p:par>
                              <p:par>
                                <p:cTn id="56" presetID="22" presetClass="entr" presetSubtype="4" fill="hold" nodeType="withEffect" grpId="0">
                                  <p:stCondLst>
                                    <p:cond delay="730"/>
                                  </p:stCondLst>
                                  <p:childTnLst>
                                    <p:set>
                                      <p:cBhvr>
                                        <p:cTn id="57" dur="1" fill="hold">
                                          <p:stCondLst>
                                            <p:cond delay="0"/>
                                          </p:stCondLst>
                                        </p:cTn>
                                        <p:tgtEl>
                                          <p:spTgt spid="15"/>
                                        </p:tgtEl>
                                        <p:attrNameLst>
                                          <p:attrName>style.visibility</p:attrName>
                                        </p:attrNameLst>
                                      </p:cBhvr>
                                      <p:to>
                                        <p:strVal val="visible"/>
                                      </p:to>
                                    </p:set>
                                    <p:animEffect transition="in" filter="wipe(down)">
                                      <p:cBhvr>
                                        <p:cTn id="58" dur="300"/>
                                        <p:tgtEl>
                                          <p:spTgt spid="15"/>
                                        </p:tgtEl>
                                      </p:cBhvr>
                                    </p:animEffect>
                                  </p:childTnLst>
                                </p:cTn>
                              </p:par>
                              <p:par>
                                <p:cTn id="59" presetID="22" presetClass="entr" presetSubtype="4" fill="hold" nodeType="withEffect" grpId="0">
                                  <p:stCondLst>
                                    <p:cond delay="840"/>
                                  </p:stCondLst>
                                  <p:childTnLst>
                                    <p:set>
                                      <p:cBhvr>
                                        <p:cTn id="60" dur="1" fill="hold">
                                          <p:stCondLst>
                                            <p:cond delay="0"/>
                                          </p:stCondLst>
                                        </p:cTn>
                                        <p:tgtEl>
                                          <p:spTgt spid="16"/>
                                        </p:tgtEl>
                                        <p:attrNameLst>
                                          <p:attrName>style.visibility</p:attrName>
                                        </p:attrNameLst>
                                      </p:cBhvr>
                                      <p:to>
                                        <p:strVal val="visible"/>
                                      </p:to>
                                    </p:set>
                                    <p:animEffect transition="in" filter="wipe(down)">
                                      <p:cBhvr>
                                        <p:cTn id="61" dur="300"/>
                                        <p:tgtEl>
                                          <p:spTgt spid="16"/>
                                        </p:tgtEl>
                                      </p:cBhvr>
                                    </p:animEffect>
                                  </p:childTnLst>
                                </p:cTn>
                              </p:par>
                              <p:par>
                                <p:cTn id="62" presetID="22" presetClass="entr" presetSubtype="4" fill="hold" nodeType="withEffect" grpId="0">
                                  <p:stCondLst>
                                    <p:cond delay="84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300"/>
                                        <p:tgtEl>
                                          <p:spTgt spid="17"/>
                                        </p:tgtEl>
                                      </p:cBhvr>
                                    </p:animEffect>
                                  </p:childTnLst>
                                </p:cTn>
                              </p:par>
                              <p:par>
                                <p:cTn id="65" presetID="22" presetClass="entr" presetSubtype="4" fill="hold" nodeType="withEffect" grpId="0">
                                  <p:stCondLst>
                                    <p:cond delay="95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300"/>
                                        <p:tgtEl>
                                          <p:spTgt spid="18"/>
                                        </p:tgtEl>
                                      </p:cBhvr>
                                    </p:animEffect>
                                  </p:childTnLst>
                                </p:cTn>
                              </p:par>
                              <p:par>
                                <p:cTn id="68" presetID="22" presetClass="entr" presetSubtype="4" fill="hold" nodeType="withEffect" grpId="0">
                                  <p:stCondLst>
                                    <p:cond delay="950"/>
                                  </p:stCondLst>
                                  <p:childTnLst>
                                    <p:set>
                                      <p:cBhvr>
                                        <p:cTn id="69" dur="1" fill="hold">
                                          <p:stCondLst>
                                            <p:cond delay="0"/>
                                          </p:stCondLst>
                                        </p:cTn>
                                        <p:tgtEl>
                                          <p:spTgt spid="19"/>
                                        </p:tgtEl>
                                        <p:attrNameLst>
                                          <p:attrName>style.visibility</p:attrName>
                                        </p:attrNameLst>
                                      </p:cBhvr>
                                      <p:to>
                                        <p:strVal val="visible"/>
                                      </p:to>
                                    </p:set>
                                    <p:animEffect transition="in" filter="wipe(down)">
                                      <p:cBhvr>
                                        <p:cTn id="70" dur="300"/>
                                        <p:tgtEl>
                                          <p:spTgt spid="19"/>
                                        </p:tgtEl>
                                      </p:cBhvr>
                                    </p:animEffect>
                                  </p:childTnLst>
                                </p:cTn>
                              </p:par>
                              <p:par>
                                <p:cTn id="71" presetID="10" presetClass="entr" presetSubtype="0" fill="hold" nodeType="withEffect" grpId="0">
                                  <p:stCondLst>
                                    <p:cond delay="110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300"/>
                                        <p:tgtEl>
                                          <p:spTgt spid="20"/>
                                        </p:tgtEl>
                                      </p:cBhvr>
                                    </p:animEffect>
                                  </p:childTnLst>
                                </p:cTn>
                              </p:par>
                              <p:par>
                                <p:cTn id="74" presetID="10" presetClass="entr" presetSubtype="0" fill="hold" nodeType="withEffect" grpId="0">
                                  <p:stCondLst>
                                    <p:cond delay="120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300"/>
                                        <p:tgtEl>
                                          <p:spTgt spid="21"/>
                                        </p:tgtEl>
                                      </p:cBhvr>
                                    </p:animEffect>
                                  </p:childTnLst>
                                </p:cTn>
                              </p:par>
                              <p:par>
                                <p:cTn id="77" presetID="22" presetClass="entr" presetSubtype="4" fill="hold" nodeType="withEffect" grpId="0">
                                  <p:stCondLst>
                                    <p:cond delay="1300"/>
                                  </p:stCondLst>
                                  <p:childTnLst>
                                    <p:set>
                                      <p:cBhvr>
                                        <p:cTn id="78" dur="1" fill="hold">
                                          <p:stCondLst>
                                            <p:cond delay="0"/>
                                          </p:stCondLst>
                                        </p:cTn>
                                        <p:tgtEl>
                                          <p:spTgt spid="22"/>
                                        </p:tgtEl>
                                        <p:attrNameLst>
                                          <p:attrName>style.visibility</p:attrName>
                                        </p:attrNameLst>
                                      </p:cBhvr>
                                      <p:to>
                                        <p:strVal val="visible"/>
                                      </p:to>
                                    </p:set>
                                    <p:animEffect transition="in" filter="wipe(down)">
                                      <p:cBhvr>
                                        <p:cTn id="79" dur="300"/>
                                        <p:tgtEl>
                                          <p:spTgt spid="22"/>
                                        </p:tgtEl>
                                      </p:cBhvr>
                                    </p:animEffect>
                                  </p:childTnLst>
                                </p:cTn>
                              </p:par>
                              <p:par>
                                <p:cTn id="80" presetID="22" presetClass="entr" presetSubtype="4" fill="hold" nodeType="withEffect" grpId="0">
                                  <p:stCondLst>
                                    <p:cond delay="1300"/>
                                  </p:stCondLst>
                                  <p:childTnLst>
                                    <p:set>
                                      <p:cBhvr>
                                        <p:cTn id="81" dur="1" fill="hold">
                                          <p:stCondLst>
                                            <p:cond delay="0"/>
                                          </p:stCondLst>
                                        </p:cTn>
                                        <p:tgtEl>
                                          <p:spTgt spid="23"/>
                                        </p:tgtEl>
                                        <p:attrNameLst>
                                          <p:attrName>style.visibility</p:attrName>
                                        </p:attrNameLst>
                                      </p:cBhvr>
                                      <p:to>
                                        <p:strVal val="visible"/>
                                      </p:to>
                                    </p:set>
                                    <p:animEffect transition="in" filter="wipe(down)">
                                      <p:cBhvr>
                                        <p:cTn id="82" dur="300"/>
                                        <p:tgtEl>
                                          <p:spTgt spid="23"/>
                                        </p:tgtEl>
                                      </p:cBhvr>
                                    </p:animEffect>
                                  </p:childTnLst>
                                </p:cTn>
                              </p:par>
                              <p:par>
                                <p:cTn id="83" presetID="22" presetClass="entr" presetSubtype="4" fill="hold" nodeType="withEffect" grpId="0">
                                  <p:stCondLst>
                                    <p:cond delay="1400"/>
                                  </p:stCondLst>
                                  <p:childTnLst>
                                    <p:set>
                                      <p:cBhvr>
                                        <p:cTn id="84" dur="1" fill="hold">
                                          <p:stCondLst>
                                            <p:cond delay="0"/>
                                          </p:stCondLst>
                                        </p:cTn>
                                        <p:tgtEl>
                                          <p:spTgt spid="24"/>
                                        </p:tgtEl>
                                        <p:attrNameLst>
                                          <p:attrName>style.visibility</p:attrName>
                                        </p:attrNameLst>
                                      </p:cBhvr>
                                      <p:to>
                                        <p:strVal val="visible"/>
                                      </p:to>
                                    </p:set>
                                    <p:animEffect transition="in" filter="wipe(down)">
                                      <p:cBhvr>
                                        <p:cTn id="85" dur="300"/>
                                        <p:tgtEl>
                                          <p:spTgt spid="24"/>
                                        </p:tgtEl>
                                      </p:cBhvr>
                                    </p:animEffect>
                                  </p:childTnLst>
                                </p:cTn>
                              </p:par>
                              <p:par>
                                <p:cTn id="86" presetID="22" presetClass="entr" presetSubtype="4" fill="hold" nodeType="withEffect" grpId="0">
                                  <p:stCondLst>
                                    <p:cond delay="140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300"/>
                                        <p:tgtEl>
                                          <p:spTgt spid="25"/>
                                        </p:tgtEl>
                                      </p:cBhvr>
                                    </p:animEffect>
                                  </p:childTnLst>
                                </p:cTn>
                              </p:par>
                              <p:par>
                                <p:cTn id="89" presetID="22" presetClass="entr" presetSubtype="4" fill="hold" nodeType="withEffect" grpId="0">
                                  <p:stCondLst>
                                    <p:cond delay="1500"/>
                                  </p:stCondLst>
                                  <p:childTnLst>
                                    <p:set>
                                      <p:cBhvr>
                                        <p:cTn id="90" dur="1" fill="hold">
                                          <p:stCondLst>
                                            <p:cond delay="0"/>
                                          </p:stCondLst>
                                        </p:cTn>
                                        <p:tgtEl>
                                          <p:spTgt spid="26"/>
                                        </p:tgtEl>
                                        <p:attrNameLst>
                                          <p:attrName>style.visibility</p:attrName>
                                        </p:attrNameLst>
                                      </p:cBhvr>
                                      <p:to>
                                        <p:strVal val="visible"/>
                                      </p:to>
                                    </p:set>
                                    <p:animEffect transition="in" filter="wipe(down)">
                                      <p:cBhvr>
                                        <p:cTn id="91" dur="300"/>
                                        <p:tgtEl>
                                          <p:spTgt spid="26"/>
                                        </p:tgtEl>
                                      </p:cBhvr>
                                    </p:animEffect>
                                  </p:childTnLst>
                                </p:cTn>
                              </p:par>
                              <p:par>
                                <p:cTn id="92" presetID="22" presetClass="entr" presetSubtype="4" fill="hold" nodeType="withEffect" grpId="0">
                                  <p:stCondLst>
                                    <p:cond delay="15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300"/>
                                        <p:tgtEl>
                                          <p:spTgt spid="27"/>
                                        </p:tgtEl>
                                      </p:cBhvr>
                                    </p:animEffect>
                                  </p:childTnLst>
                                </p:cTn>
                              </p:par>
                              <p:par>
                                <p:cTn id="95" presetID="22" presetClass="entr" presetSubtype="4" fill="hold" nodeType="withEffect" grpId="0">
                                  <p:stCondLst>
                                    <p:cond delay="1600"/>
                                  </p:stCondLst>
                                  <p:childTnLst>
                                    <p:set>
                                      <p:cBhvr>
                                        <p:cTn id="96" dur="1" fill="hold">
                                          <p:stCondLst>
                                            <p:cond delay="0"/>
                                          </p:stCondLst>
                                        </p:cTn>
                                        <p:tgtEl>
                                          <p:spTgt spid="28"/>
                                        </p:tgtEl>
                                        <p:attrNameLst>
                                          <p:attrName>style.visibility</p:attrName>
                                        </p:attrNameLst>
                                      </p:cBhvr>
                                      <p:to>
                                        <p:strVal val="visible"/>
                                      </p:to>
                                    </p:set>
                                    <p:animEffect transition="in" filter="wipe(down)">
                                      <p:cBhvr>
                                        <p:cTn id="97" dur="300"/>
                                        <p:tgtEl>
                                          <p:spTgt spid="28"/>
                                        </p:tgtEl>
                                      </p:cBhvr>
                                    </p:animEffect>
                                  </p:childTnLst>
                                </p:cTn>
                              </p:par>
                              <p:par>
                                <p:cTn id="98" presetID="22" presetClass="entr" presetSubtype="4" fill="hold" nodeType="withEffect" grpId="0">
                                  <p:stCondLst>
                                    <p:cond delay="1600"/>
                                  </p:stCondLst>
                                  <p:childTnLst>
                                    <p:set>
                                      <p:cBhvr>
                                        <p:cTn id="99" dur="1" fill="hold">
                                          <p:stCondLst>
                                            <p:cond delay="0"/>
                                          </p:stCondLst>
                                        </p:cTn>
                                        <p:tgtEl>
                                          <p:spTgt spid="29"/>
                                        </p:tgtEl>
                                        <p:attrNameLst>
                                          <p:attrName>style.visibility</p:attrName>
                                        </p:attrNameLst>
                                      </p:cBhvr>
                                      <p:to>
                                        <p:strVal val="visible"/>
                                      </p:to>
                                    </p:set>
                                    <p:animEffect transition="in" filter="wipe(down)">
                                      <p:cBhvr>
                                        <p:cTn id="100" dur="300"/>
                                        <p:tgtEl>
                                          <p:spTgt spid="29"/>
                                        </p:tgtEl>
                                      </p:cBhvr>
                                    </p:animEffect>
                                  </p:childTnLst>
                                </p:cTn>
                              </p:par>
                              <p:par>
                                <p:cTn id="101" presetID="22" presetClass="entr" presetSubtype="4" fill="hold" nodeType="withEffect" grpId="0">
                                  <p:stCondLst>
                                    <p:cond delay="1700"/>
                                  </p:stCondLst>
                                  <p:childTnLst>
                                    <p:set>
                                      <p:cBhvr>
                                        <p:cTn id="102" dur="1" fill="hold">
                                          <p:stCondLst>
                                            <p:cond delay="0"/>
                                          </p:stCondLst>
                                        </p:cTn>
                                        <p:tgtEl>
                                          <p:spTgt spid="30"/>
                                        </p:tgtEl>
                                        <p:attrNameLst>
                                          <p:attrName>style.visibility</p:attrName>
                                        </p:attrNameLst>
                                      </p:cBhvr>
                                      <p:to>
                                        <p:strVal val="visible"/>
                                      </p:to>
                                    </p:set>
                                    <p:animEffect transition="in" filter="wipe(down)">
                                      <p:cBhvr>
                                        <p:cTn id="103" dur="300"/>
                                        <p:tgtEl>
                                          <p:spTgt spid="30"/>
                                        </p:tgtEl>
                                      </p:cBhvr>
                                    </p:animEffect>
                                  </p:childTnLst>
                                </p:cTn>
                              </p:par>
                              <p:par>
                                <p:cTn id="104" presetID="22" presetClass="entr" presetSubtype="4" fill="hold" nodeType="withEffect" grpId="0">
                                  <p:stCondLst>
                                    <p:cond delay="1700"/>
                                  </p:stCondLst>
                                  <p:childTnLst>
                                    <p:set>
                                      <p:cBhvr>
                                        <p:cTn id="105" dur="1" fill="hold">
                                          <p:stCondLst>
                                            <p:cond delay="0"/>
                                          </p:stCondLst>
                                        </p:cTn>
                                        <p:tgtEl>
                                          <p:spTgt spid="31"/>
                                        </p:tgtEl>
                                        <p:attrNameLst>
                                          <p:attrName>style.visibility</p:attrName>
                                        </p:attrNameLst>
                                      </p:cBhvr>
                                      <p:to>
                                        <p:strVal val="visible"/>
                                      </p:to>
                                    </p:set>
                                    <p:animEffect transition="in" filter="wipe(down)">
                                      <p:cBhvr>
                                        <p:cTn id="106" dur="300"/>
                                        <p:tgtEl>
                                          <p:spTgt spid="31"/>
                                        </p:tgtEl>
                                      </p:cBhvr>
                                    </p:animEffect>
                                  </p:childTnLst>
                                </p:cTn>
                              </p:par>
                              <p:par>
                                <p:cTn id="107" presetID="22" presetClass="entr" presetSubtype="4" fill="hold" nodeType="withEffect" grpId="0">
                                  <p:stCondLst>
                                    <p:cond delay="1800"/>
                                  </p:stCondLst>
                                  <p:childTnLst>
                                    <p:set>
                                      <p:cBhvr>
                                        <p:cTn id="108" dur="1" fill="hold">
                                          <p:stCondLst>
                                            <p:cond delay="0"/>
                                          </p:stCondLst>
                                        </p:cTn>
                                        <p:tgtEl>
                                          <p:spTgt spid="32"/>
                                        </p:tgtEl>
                                        <p:attrNameLst>
                                          <p:attrName>style.visibility</p:attrName>
                                        </p:attrNameLst>
                                      </p:cBhvr>
                                      <p:to>
                                        <p:strVal val="visible"/>
                                      </p:to>
                                    </p:set>
                                    <p:animEffect transition="in" filter="wipe(down)">
                                      <p:cBhvr>
                                        <p:cTn id="109" dur="300"/>
                                        <p:tgtEl>
                                          <p:spTgt spid="32"/>
                                        </p:tgtEl>
                                      </p:cBhvr>
                                    </p:animEffect>
                                  </p:childTnLst>
                                </p:cTn>
                              </p:par>
                              <p:par>
                                <p:cTn id="110" presetID="22" presetClass="entr" presetSubtype="4" fill="hold" nodeType="withEffect" grpId="0">
                                  <p:stCondLst>
                                    <p:cond delay="1800"/>
                                  </p:stCondLst>
                                  <p:childTnLst>
                                    <p:set>
                                      <p:cBhvr>
                                        <p:cTn id="111" dur="1" fill="hold">
                                          <p:stCondLst>
                                            <p:cond delay="0"/>
                                          </p:stCondLst>
                                        </p:cTn>
                                        <p:tgtEl>
                                          <p:spTgt spid="33"/>
                                        </p:tgtEl>
                                        <p:attrNameLst>
                                          <p:attrName>style.visibility</p:attrName>
                                        </p:attrNameLst>
                                      </p:cBhvr>
                                      <p:to>
                                        <p:strVal val="visible"/>
                                      </p:to>
                                    </p:set>
                                    <p:animEffect transition="in" filter="wipe(down)">
                                      <p:cBhvr>
                                        <p:cTn id="112" dur="300"/>
                                        <p:tgtEl>
                                          <p:spTgt spid="33"/>
                                        </p:tgtEl>
                                      </p:cBhvr>
                                    </p:animEffect>
                                  </p:childTnLst>
                                </p:cTn>
                              </p:par>
                              <p:par>
                                <p:cTn id="113" presetID="22" presetClass="entr" presetSubtype="4" fill="hold" nodeType="withEffect" grpId="0">
                                  <p:stCondLst>
                                    <p:cond delay="1900"/>
                                  </p:stCondLst>
                                  <p:childTnLst>
                                    <p:set>
                                      <p:cBhvr>
                                        <p:cTn id="114" dur="1" fill="hold">
                                          <p:stCondLst>
                                            <p:cond delay="0"/>
                                          </p:stCondLst>
                                        </p:cTn>
                                        <p:tgtEl>
                                          <p:spTgt spid="34"/>
                                        </p:tgtEl>
                                        <p:attrNameLst>
                                          <p:attrName>style.visibility</p:attrName>
                                        </p:attrNameLst>
                                      </p:cBhvr>
                                      <p:to>
                                        <p:strVal val="visible"/>
                                      </p:to>
                                    </p:set>
                                    <p:animEffect transition="in" filter="wipe(down)">
                                      <p:cBhvr>
                                        <p:cTn id="115" dur="300"/>
                                        <p:tgtEl>
                                          <p:spTgt spid="34"/>
                                        </p:tgtEl>
                                      </p:cBhvr>
                                    </p:animEffect>
                                  </p:childTnLst>
                                </p:cTn>
                              </p:par>
                              <p:par>
                                <p:cTn id="116" presetID="22" presetClass="entr" presetSubtype="4" fill="hold" nodeType="withEffect" grpId="0">
                                  <p:stCondLst>
                                    <p:cond delay="1900"/>
                                  </p:stCondLst>
                                  <p:childTnLst>
                                    <p:set>
                                      <p:cBhvr>
                                        <p:cTn id="117" dur="1" fill="hold">
                                          <p:stCondLst>
                                            <p:cond delay="0"/>
                                          </p:stCondLst>
                                        </p:cTn>
                                        <p:tgtEl>
                                          <p:spTgt spid="35"/>
                                        </p:tgtEl>
                                        <p:attrNameLst>
                                          <p:attrName>style.visibility</p:attrName>
                                        </p:attrNameLst>
                                      </p:cBhvr>
                                      <p:to>
                                        <p:strVal val="visible"/>
                                      </p:to>
                                    </p:set>
                                    <p:animEffect transition="in" filter="wipe(down)">
                                      <p:cBhvr>
                                        <p:cTn id="118" dur="300"/>
                                        <p:tgtEl>
                                          <p:spTgt spid="35"/>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nodeType="clickEffect" grpId="0">
                                  <p:stCondLst>
                                    <p:cond delay="0"/>
                                  </p:stCondLst>
                                  <p:childTnLst>
                                    <p:set>
                                      <p:cBhvr>
                                        <p:cTn id="122" dur="1" fill="hold">
                                          <p:stCondLst>
                                            <p:cond delay="0"/>
                                          </p:stCondLst>
                                        </p:cTn>
                                        <p:tgtEl>
                                          <p:spTgt spid="36"/>
                                        </p:tgtEl>
                                        <p:attrNameLst>
                                          <p:attrName>style.visibility</p:attrName>
                                        </p:attrNameLst>
                                      </p:cBhvr>
                                      <p:to>
                                        <p:strVal val="visible"/>
                                      </p:to>
                                    </p:set>
                                    <p:animEffect transition="in" filter="wipe(down)">
                                      <p:cBhvr>
                                        <p:cTn id="123" dur="500"/>
                                        <p:tgtEl>
                                          <p:spTgt spid="36"/>
                                        </p:tgtEl>
                                      </p:cBhvr>
                                    </p:animEffect>
                                  </p:childTnLst>
                                </p:cTn>
                              </p:par>
                              <p:par>
                                <p:cTn id="124" presetID="10" presetClass="entr" presetSubtype="0" fill="hold" nodeType="withEffect" grpId="0">
                                  <p:stCondLst>
                                    <p:cond delay="200"/>
                                  </p:stCondLst>
                                  <p:childTnLst>
                                    <p:set>
                                      <p:cBhvr>
                                        <p:cTn id="125" dur="1" fill="hold">
                                          <p:stCondLst>
                                            <p:cond delay="0"/>
                                          </p:stCondLst>
                                        </p:cTn>
                                        <p:tgtEl>
                                          <p:spTgt spid="37"/>
                                        </p:tgtEl>
                                        <p:attrNameLst>
                                          <p:attrName>style.visibility</p:attrName>
                                        </p:attrNameLst>
                                      </p:cBhvr>
                                      <p:to>
                                        <p:strVal val="visible"/>
                                      </p:to>
                                    </p:set>
                                    <p:animEffect transition="in" filter="fade">
                                      <p:cBhvr>
                                        <p:cTn id="126" dur="400"/>
                                        <p:tgtEl>
                                          <p:spTgt spid="37"/>
                                        </p:tgtEl>
                                      </p:cBhvr>
                                    </p:animEffect>
                                  </p:childTnLst>
                                </p:cTn>
                              </p:par>
                              <p:par>
                                <p:cTn id="127" presetID="10" presetClass="entr" presetSubtype="0" fill="hold" nodeType="withEffect" grpId="0">
                                  <p:stCondLst>
                                    <p:cond delay="400"/>
                                  </p:stCondLst>
                                  <p:childTnLst>
                                    <p:set>
                                      <p:cBhvr>
                                        <p:cTn id="128" dur="1" fill="hold">
                                          <p:stCondLst>
                                            <p:cond delay="0"/>
                                          </p:stCondLst>
                                        </p:cTn>
                                        <p:tgtEl>
                                          <p:spTgt spid="38"/>
                                        </p:tgtEl>
                                        <p:attrNameLst>
                                          <p:attrName>style.visibility</p:attrName>
                                        </p:attrNameLst>
                                      </p:cBhvr>
                                      <p:to>
                                        <p:strVal val="visible"/>
                                      </p:to>
                                    </p:set>
                                    <p:animEffect transition="in" filter="fade">
                                      <p:cBhvr>
                                        <p:cTn id="129" dur="400"/>
                                        <p:tgtEl>
                                          <p:spTgt spid="38"/>
                                        </p:tgtEl>
                                      </p:cBhvr>
                                    </p:animEffect>
                                  </p:childTnLst>
                                </p:cTn>
                              </p:par>
                              <p:par>
                                <p:cTn id="130" presetID="22" presetClass="entr" presetSubtype="4" fill="hold" nodeType="withEffect" grpId="0">
                                  <p:stCondLst>
                                    <p:cond delay="3500"/>
                                  </p:stCondLst>
                                  <p:childTnLst>
                                    <p:set>
                                      <p:cBhvr>
                                        <p:cTn id="131" dur="1" fill="hold">
                                          <p:stCondLst>
                                            <p:cond delay="0"/>
                                          </p:stCondLst>
                                        </p:cTn>
                                        <p:tgtEl>
                                          <p:spTgt spid="39"/>
                                        </p:tgtEl>
                                        <p:attrNameLst>
                                          <p:attrName>style.visibility</p:attrName>
                                        </p:attrNameLst>
                                      </p:cBhvr>
                                      <p:to>
                                        <p:strVal val="visible"/>
                                      </p:to>
                                    </p:set>
                                    <p:animEffect transition="in" filter="wipe(down)">
                                      <p:cBhvr>
                                        <p:cTn id="132" dur="500"/>
                                        <p:tgtEl>
                                          <p:spTgt spid="39"/>
                                        </p:tgtEl>
                                      </p:cBhvr>
                                    </p:animEffect>
                                  </p:childTnLst>
                                </p:cTn>
                              </p:par>
                              <p:par>
                                <p:cTn id="133" presetID="10" presetClass="entr" presetSubtype="0" fill="hold" nodeType="withEffect" grpId="0">
                                  <p:stCondLst>
                                    <p:cond delay="3700"/>
                                  </p:stCondLst>
                                  <p:childTnLst>
                                    <p:set>
                                      <p:cBhvr>
                                        <p:cTn id="134" dur="1" fill="hold">
                                          <p:stCondLst>
                                            <p:cond delay="0"/>
                                          </p:stCondLst>
                                        </p:cTn>
                                        <p:tgtEl>
                                          <p:spTgt spid="40"/>
                                        </p:tgtEl>
                                        <p:attrNameLst>
                                          <p:attrName>style.visibility</p:attrName>
                                        </p:attrNameLst>
                                      </p:cBhvr>
                                      <p:to>
                                        <p:strVal val="visible"/>
                                      </p:to>
                                    </p:set>
                                    <p:animEffect transition="in" filter="fade">
                                      <p:cBhvr>
                                        <p:cTn id="135" dur="400"/>
                                        <p:tgtEl>
                                          <p:spTgt spid="40"/>
                                        </p:tgtEl>
                                      </p:cBhvr>
                                    </p:animEffect>
                                  </p:childTnLst>
                                </p:cTn>
                              </p:par>
                              <p:par>
                                <p:cTn id="136" presetID="10" presetClass="entr" presetSubtype="0" fill="hold" nodeType="withEffect" grpId="0">
                                  <p:stCondLst>
                                    <p:cond delay="3900"/>
                                  </p:stCondLst>
                                  <p:childTnLst>
                                    <p:set>
                                      <p:cBhvr>
                                        <p:cTn id="137" dur="1" fill="hold">
                                          <p:stCondLst>
                                            <p:cond delay="0"/>
                                          </p:stCondLst>
                                        </p:cTn>
                                        <p:tgtEl>
                                          <p:spTgt spid="41"/>
                                        </p:tgtEl>
                                        <p:attrNameLst>
                                          <p:attrName>style.visibility</p:attrName>
                                        </p:attrNameLst>
                                      </p:cBhvr>
                                      <p:to>
                                        <p:strVal val="visible"/>
                                      </p:to>
                                    </p:set>
                                    <p:animEffect transition="in" filter="fade">
                                      <p:cBhvr>
                                        <p:cTn id="138" dur="400"/>
                                        <p:tgtEl>
                                          <p:spTgt spid="41"/>
                                        </p:tgtEl>
                                      </p:cBhvr>
                                    </p:animEffect>
                                  </p:childTnLst>
                                </p:cTn>
                              </p:par>
                            </p:childTnLst>
                          </p:cTn>
                        </p:par>
                      </p:childTnLst>
                    </p:cTn>
                  </p:par>
                  <p:par>
                    <p:cTn id="139" fill="hold">
                      <p:stCondLst>
                        <p:cond delay="indefinite"/>
                      </p:stCondLst>
                      <p:childTnLst>
                        <p:par>
                          <p:cTn id="140" fill="hold">
                            <p:stCondLst>
                              <p:cond delay="0"/>
                            </p:stCondLst>
                            <p:childTnLst>
                              <p:par>
                                <p:cTn id="141" presetID="42" presetClass="entr" presetSubtype="0" fill="hold" nodeType="clickEffect" grpId="0">
                                  <p:stCondLst>
                                    <p:cond delay="0"/>
                                  </p:stCondLst>
                                  <p:childTnLst>
                                    <p:set>
                                      <p:cBhvr>
                                        <p:cTn id="142" dur="1" fill="hold">
                                          <p:stCondLst>
                                            <p:cond delay="0"/>
                                          </p:stCondLst>
                                        </p:cTn>
                                        <p:tgtEl>
                                          <p:spTgt spid="42"/>
                                        </p:tgtEl>
                                        <p:attrNameLst>
                                          <p:attrName>style.visibility</p:attrName>
                                        </p:attrNameLst>
                                      </p:cBhvr>
                                      <p:to>
                                        <p:strVal val="visible"/>
                                      </p:to>
                                    </p:set>
                                    <p:animEffect transition="in" filter="fade">
                                      <p:cBhvr>
                                        <p:cTn id="143" dur="600"/>
                                        <p:tgtEl>
                                          <p:spTgt spid="42"/>
                                        </p:tgtEl>
                                      </p:cBhvr>
                                    </p:animEffect>
                                    <p:anim calcmode="lin" valueType="num">
                                      <p:cBhvr>
                                        <p:cTn id="144" dur="600" fill="hold"/>
                                        <p:tgtEl>
                                          <p:spTgt spid="42"/>
                                        </p:tgtEl>
                                        <p:attrNameLst>
                                          <p:attrName>ppt_x</p:attrName>
                                        </p:attrNameLst>
                                      </p:cBhvr>
                                      <p:tavLst>
                                        <p:tav tm="0">
                                          <p:val>
                                            <p:strVal val="#ppt_x"/>
                                          </p:val>
                                        </p:tav>
                                        <p:tav tm="100000">
                                          <p:val>
                                            <p:strVal val="#ppt_x"/>
                                          </p:val>
                                        </p:tav>
                                      </p:tavLst>
                                    </p:anim>
                                    <p:anim calcmode="lin" valueType="num">
                                      <p:cBhvr>
                                        <p:cTn id="145" dur="600" fill="hold" decel="100000"/>
                                        <p:tgtEl>
                                          <p:spTgt spid="42"/>
                                        </p:tgtEl>
                                        <p:attrNameLst>
                                          <p:attrName>ppt_y</p:attrName>
                                        </p:attrNameLst>
                                      </p:cBhvr>
                                      <p:tavLst>
                                        <p:tav tm="0">
                                          <p:val>
                                            <p:strVal val="#ppt_y+0.05"/>
                                          </p:val>
                                        </p:tav>
                                        <p:tav tm="100000">
                                          <p:val>
                                            <p:strVal val="#ppt_y"/>
                                          </p:val>
                                        </p:tav>
                                      </p:tavLst>
                                    </p:anim>
                                  </p:childTnLst>
                                </p:cTn>
                              </p:par>
                              <p:par>
                                <p:cTn id="146" presetID="42" presetClass="entr" presetSubtype="0" fill="hold" nodeType="withEffect" grpId="0">
                                  <p:stCondLst>
                                    <p:cond delay="0"/>
                                  </p:stCondLst>
                                  <p:childTnLst>
                                    <p:set>
                                      <p:cBhvr>
                                        <p:cTn id="147" dur="1" fill="hold">
                                          <p:stCondLst>
                                            <p:cond delay="0"/>
                                          </p:stCondLst>
                                        </p:cTn>
                                        <p:tgtEl>
                                          <p:spTgt spid="43"/>
                                        </p:tgtEl>
                                        <p:attrNameLst>
                                          <p:attrName>style.visibility</p:attrName>
                                        </p:attrNameLst>
                                      </p:cBhvr>
                                      <p:to>
                                        <p:strVal val="visible"/>
                                      </p:to>
                                    </p:set>
                                    <p:animEffect transition="in" filter="fade">
                                      <p:cBhvr>
                                        <p:cTn id="148" dur="600"/>
                                        <p:tgtEl>
                                          <p:spTgt spid="43"/>
                                        </p:tgtEl>
                                      </p:cBhvr>
                                    </p:animEffect>
                                    <p:anim calcmode="lin" valueType="num">
                                      <p:cBhvr>
                                        <p:cTn id="149" dur="600" fill="hold"/>
                                        <p:tgtEl>
                                          <p:spTgt spid="43"/>
                                        </p:tgtEl>
                                        <p:attrNameLst>
                                          <p:attrName>ppt_x</p:attrName>
                                        </p:attrNameLst>
                                      </p:cBhvr>
                                      <p:tavLst>
                                        <p:tav tm="0">
                                          <p:val>
                                            <p:strVal val="#ppt_x"/>
                                          </p:val>
                                        </p:tav>
                                        <p:tav tm="100000">
                                          <p:val>
                                            <p:strVal val="#ppt_x"/>
                                          </p:val>
                                        </p:tav>
                                      </p:tavLst>
                                    </p:anim>
                                    <p:anim calcmode="lin" valueType="num">
                                      <p:cBhvr>
                                        <p:cTn id="150" dur="600" fill="hold" decel="100000"/>
                                        <p:tgtEl>
                                          <p:spTgt spid="43"/>
                                        </p:tgtEl>
                                        <p:attrNameLst>
                                          <p:attrName>ppt_y</p:attrName>
                                        </p:attrNameLst>
                                      </p:cBhvr>
                                      <p:tavLst>
                                        <p:tav tm="0">
                                          <p:val>
                                            <p:strVal val="#ppt_y+0.05"/>
                                          </p:val>
                                        </p:tav>
                                        <p:tav tm="100000">
                                          <p:val>
                                            <p:strVal val="#ppt_y"/>
                                          </p:val>
                                        </p:tav>
                                      </p:tavLst>
                                    </p:anim>
                                  </p:childTnLst>
                                </p:cTn>
                              </p:par>
                              <p:par>
                                <p:cTn id="151" presetID="42" presetClass="entr" presetSubtype="0" fill="hold" nodeType="withEffect" grpId="0">
                                  <p:stCondLst>
                                    <p:cond delay="0"/>
                                  </p:stCondLst>
                                  <p:childTnLst>
                                    <p:set>
                                      <p:cBhvr>
                                        <p:cTn id="152" dur="1" fill="hold">
                                          <p:stCondLst>
                                            <p:cond delay="0"/>
                                          </p:stCondLst>
                                        </p:cTn>
                                        <p:tgtEl>
                                          <p:spTgt spid="44"/>
                                        </p:tgtEl>
                                        <p:attrNameLst>
                                          <p:attrName>style.visibility</p:attrName>
                                        </p:attrNameLst>
                                      </p:cBhvr>
                                      <p:to>
                                        <p:strVal val="visible"/>
                                      </p:to>
                                    </p:set>
                                    <p:animEffect transition="in" filter="fade">
                                      <p:cBhvr>
                                        <p:cTn id="153" dur="600"/>
                                        <p:tgtEl>
                                          <p:spTgt spid="44"/>
                                        </p:tgtEl>
                                      </p:cBhvr>
                                    </p:animEffect>
                                    <p:anim calcmode="lin" valueType="num">
                                      <p:cBhvr>
                                        <p:cTn id="154" dur="600" fill="hold"/>
                                        <p:tgtEl>
                                          <p:spTgt spid="44"/>
                                        </p:tgtEl>
                                        <p:attrNameLst>
                                          <p:attrName>ppt_x</p:attrName>
                                        </p:attrNameLst>
                                      </p:cBhvr>
                                      <p:tavLst>
                                        <p:tav tm="0">
                                          <p:val>
                                            <p:strVal val="#ppt_x"/>
                                          </p:val>
                                        </p:tav>
                                        <p:tav tm="100000">
                                          <p:val>
                                            <p:strVal val="#ppt_x"/>
                                          </p:val>
                                        </p:tav>
                                      </p:tavLst>
                                    </p:anim>
                                    <p:anim calcmode="lin" valueType="num">
                                      <p:cBhvr>
                                        <p:cTn id="155" dur="600" fill="hold" decel="100000"/>
                                        <p:tgtEl>
                                          <p:spTgt spid="44"/>
                                        </p:tgtEl>
                                        <p:attrNameLst>
                                          <p:attrName>ppt_y</p:attrName>
                                        </p:attrNameLst>
                                      </p:cBhvr>
                                      <p:tavLst>
                                        <p:tav tm="0">
                                          <p:val>
                                            <p:strVal val="#ppt_y+0.05"/>
                                          </p:val>
                                        </p:tav>
                                        <p:tav tm="100000">
                                          <p:val>
                                            <p:strVal val="#ppt_y"/>
                                          </p:val>
                                        </p:tav>
                                      </p:tavLst>
                                    </p:anim>
                                  </p:childTnLst>
                                </p:cTn>
                              </p:par>
                              <p:par>
                                <p:cTn id="156" presetID="22" presetClass="entr" presetSubtype="8" fill="hold" nodeType="withEffect" grpId="0">
                                  <p:stCondLst>
                                    <p:cond delay="3000"/>
                                  </p:stCondLst>
                                  <p:childTnLst>
                                    <p:set>
                                      <p:cBhvr>
                                        <p:cTn id="157" dur="1" fill="hold">
                                          <p:stCondLst>
                                            <p:cond delay="0"/>
                                          </p:stCondLst>
                                        </p:cTn>
                                        <p:tgtEl>
                                          <p:spTgt spid="45"/>
                                        </p:tgtEl>
                                        <p:attrNameLst>
                                          <p:attrName>style.visibility</p:attrName>
                                        </p:attrNameLst>
                                      </p:cBhvr>
                                      <p:to>
                                        <p:strVal val="visible"/>
                                      </p:to>
                                    </p:set>
                                    <p:animEffect transition="in" filter="wipe(left)">
                                      <p:cBhvr>
                                        <p:cTn id="158" dur="800"/>
                                        <p:tgtEl>
                                          <p:spTgt spid="45"/>
                                        </p:tgtEl>
                                      </p:cBhvr>
                                    </p:animEffect>
                                  </p:childTnLst>
                                </p:cTn>
                              </p:par>
                              <p:par>
                                <p:cTn id="159" presetID="10" presetClass="entr" presetSubtype="0" fill="hold" nodeType="withEffect" grpId="0">
                                  <p:stCondLst>
                                    <p:cond delay="3800"/>
                                  </p:stCondLst>
                                  <p:childTnLst>
                                    <p:set>
                                      <p:cBhvr>
                                        <p:cTn id="160" dur="1" fill="hold">
                                          <p:stCondLst>
                                            <p:cond delay="0"/>
                                          </p:stCondLst>
                                        </p:cTn>
                                        <p:tgtEl>
                                          <p:spTgt spid="48"/>
                                        </p:tgtEl>
                                        <p:attrNameLst>
                                          <p:attrName>style.visibility</p:attrName>
                                        </p:attrNameLst>
                                      </p:cBhvr>
                                      <p:to>
                                        <p:strVal val="visible"/>
                                      </p:to>
                                    </p:set>
                                    <p:animEffect transition="in" filter="fade">
                                      <p:cBhvr>
                                        <p:cTn id="161" dur="400"/>
                                        <p:tgtEl>
                                          <p:spTgt spid="48"/>
                                        </p:tgtEl>
                                      </p:cBhvr>
                                    </p:animEffect>
                                  </p:childTnLst>
                                </p:cTn>
                              </p:par>
                              <p:par>
                                <p:cTn id="162" presetID="10" presetClass="entr" presetSubtype="0" fill="hold" nodeType="withEffect" grpId="0">
                                  <p:stCondLst>
                                    <p:cond delay="4000"/>
                                  </p:stCondLst>
                                  <p:childTnLst>
                                    <p:set>
                                      <p:cBhvr>
                                        <p:cTn id="163" dur="1" fill="hold">
                                          <p:stCondLst>
                                            <p:cond delay="0"/>
                                          </p:stCondLst>
                                        </p:cTn>
                                        <p:tgtEl>
                                          <p:spTgt spid="49"/>
                                        </p:tgtEl>
                                        <p:attrNameLst>
                                          <p:attrName>style.visibility</p:attrName>
                                        </p:attrNameLst>
                                      </p:cBhvr>
                                      <p:to>
                                        <p:strVal val="visible"/>
                                      </p:to>
                                    </p:set>
                                    <p:animEffect transition="in" filter="fade">
                                      <p:cBhvr>
                                        <p:cTn id="164" dur="400"/>
                                        <p:tgtEl>
                                          <p:spTgt spid="49"/>
                                        </p:tgtEl>
                                      </p:cBhvr>
                                    </p:animEffect>
                                  </p:childTnLst>
                                </p:cTn>
                              </p:par>
                              <p:par>
                                <p:cTn id="165" presetID="10" presetClass="entr" presetSubtype="0" fill="hold" nodeType="withEffect" grpId="0">
                                  <p:stCondLst>
                                    <p:cond delay="4100"/>
                                  </p:stCondLst>
                                  <p:childTnLst>
                                    <p:set>
                                      <p:cBhvr>
                                        <p:cTn id="166" dur="1" fill="hold">
                                          <p:stCondLst>
                                            <p:cond delay="0"/>
                                          </p:stCondLst>
                                        </p:cTn>
                                        <p:tgtEl>
                                          <p:spTgt spid="50"/>
                                        </p:tgtEl>
                                        <p:attrNameLst>
                                          <p:attrName>style.visibility</p:attrName>
                                        </p:attrNameLst>
                                      </p:cBhvr>
                                      <p:to>
                                        <p:strVal val="visible"/>
                                      </p:to>
                                    </p:set>
                                    <p:animEffect transition="in" filter="fade">
                                      <p:cBhvr>
                                        <p:cTn id="167" dur="400"/>
                                        <p:tgtEl>
                                          <p:spTgt spid="50"/>
                                        </p:tgtEl>
                                      </p:cBhvr>
                                    </p:animEffect>
                                  </p:childTnLst>
                                </p:cTn>
                              </p:par>
                              <p:par>
                                <p:cTn id="168" presetID="22" presetClass="entr" presetSubtype="8" fill="hold" nodeType="withEffect" grpId="0">
                                  <p:stCondLst>
                                    <p:cond delay="3900"/>
                                  </p:stCondLst>
                                  <p:childTnLst>
                                    <p:set>
                                      <p:cBhvr>
                                        <p:cTn id="169" dur="1" fill="hold">
                                          <p:stCondLst>
                                            <p:cond delay="0"/>
                                          </p:stCondLst>
                                        </p:cTn>
                                        <p:tgtEl>
                                          <p:spTgt spid="46"/>
                                        </p:tgtEl>
                                        <p:attrNameLst>
                                          <p:attrName>style.visibility</p:attrName>
                                        </p:attrNameLst>
                                      </p:cBhvr>
                                      <p:to>
                                        <p:strVal val="visible"/>
                                      </p:to>
                                    </p:set>
                                    <p:animEffect transition="in" filter="wipe(left)">
                                      <p:cBhvr>
                                        <p:cTn id="170" dur="600"/>
                                        <p:tgtEl>
                                          <p:spTgt spid="46"/>
                                        </p:tgtEl>
                                      </p:cBhvr>
                                    </p:animEffect>
                                  </p:childTnLst>
                                </p:cTn>
                              </p:par>
                              <p:par>
                                <p:cTn id="171" presetID="10" presetClass="entr" presetSubtype="0" fill="hold" nodeType="withEffect" grpId="0">
                                  <p:stCondLst>
                                    <p:cond delay="5700"/>
                                  </p:stCondLst>
                                  <p:childTnLst>
                                    <p:set>
                                      <p:cBhvr>
                                        <p:cTn id="172" dur="1" fill="hold">
                                          <p:stCondLst>
                                            <p:cond delay="0"/>
                                          </p:stCondLst>
                                        </p:cTn>
                                        <p:tgtEl>
                                          <p:spTgt spid="51"/>
                                        </p:tgtEl>
                                        <p:attrNameLst>
                                          <p:attrName>style.visibility</p:attrName>
                                        </p:attrNameLst>
                                      </p:cBhvr>
                                      <p:to>
                                        <p:strVal val="visible"/>
                                      </p:to>
                                    </p:set>
                                    <p:animEffect transition="in" filter="fade">
                                      <p:cBhvr>
                                        <p:cTn id="173" dur="400"/>
                                        <p:tgtEl>
                                          <p:spTgt spid="51"/>
                                        </p:tgtEl>
                                      </p:cBhvr>
                                    </p:animEffect>
                                  </p:childTnLst>
                                </p:cTn>
                              </p:par>
                              <p:par>
                                <p:cTn id="174" presetID="10" presetClass="entr" presetSubtype="0" fill="hold" nodeType="withEffect" grpId="0">
                                  <p:stCondLst>
                                    <p:cond delay="5800"/>
                                  </p:stCondLst>
                                  <p:childTnLst>
                                    <p:set>
                                      <p:cBhvr>
                                        <p:cTn id="175" dur="1" fill="hold">
                                          <p:stCondLst>
                                            <p:cond delay="0"/>
                                          </p:stCondLst>
                                        </p:cTn>
                                        <p:tgtEl>
                                          <p:spTgt spid="52"/>
                                        </p:tgtEl>
                                        <p:attrNameLst>
                                          <p:attrName>style.visibility</p:attrName>
                                        </p:attrNameLst>
                                      </p:cBhvr>
                                      <p:to>
                                        <p:strVal val="visible"/>
                                      </p:to>
                                    </p:set>
                                    <p:animEffect transition="in" filter="fade">
                                      <p:cBhvr>
                                        <p:cTn id="176" dur="400"/>
                                        <p:tgtEl>
                                          <p:spTgt spid="52"/>
                                        </p:tgtEl>
                                      </p:cBhvr>
                                    </p:animEffect>
                                  </p:childTnLst>
                                </p:cTn>
                              </p:par>
                              <p:par>
                                <p:cTn id="177" presetID="22" presetClass="entr" presetSubtype="8" fill="hold" nodeType="withEffect" grpId="0">
                                  <p:stCondLst>
                                    <p:cond delay="5600"/>
                                  </p:stCondLst>
                                  <p:childTnLst>
                                    <p:set>
                                      <p:cBhvr>
                                        <p:cTn id="178" dur="1" fill="hold">
                                          <p:stCondLst>
                                            <p:cond delay="0"/>
                                          </p:stCondLst>
                                        </p:cTn>
                                        <p:tgtEl>
                                          <p:spTgt spid="47"/>
                                        </p:tgtEl>
                                        <p:attrNameLst>
                                          <p:attrName>style.visibility</p:attrName>
                                        </p:attrNameLst>
                                      </p:cBhvr>
                                      <p:to>
                                        <p:strVal val="visible"/>
                                      </p:to>
                                    </p:set>
                                    <p:animEffect transition="in" filter="wipe(left)">
                                      <p:cBhvr>
                                        <p:cTn id="179" dur="6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3" grpId="0" animBg="1"/>
      <p:bldP spid="15" grpId="0" animBg="1"/>
      <p:bldP spid="17" grpId="0" animBg="1"/>
      <p:bldP spid="19" grpId="0" animBg="1"/>
      <p:bldP spid="20" grpId="0" animBg="1"/>
      <p:bldP spid="21" grpId="0" animBg="1"/>
      <p:bldP spid="23" grpId="0" animBg="1"/>
      <p:bldP spid="25" grpId="0" animBg="1"/>
      <p:bldP spid="27" grpId="0" animBg="1"/>
      <p:bldP spid="29" grpId="0" animBg="1"/>
      <p:bldP spid="31" grpId="0" animBg="1"/>
      <p:bldP spid="33" grpId="0" animBg="1"/>
      <p:bldP spid="35" grpId="0" animBg="1"/>
      <p:bldP spid="37" grpId="0" animBg="1"/>
      <p:bldP spid="38" grpId="0" animBg="1"/>
      <p:bldP spid="40" grpId="0" animBg="1"/>
      <p:bldP spid="41" grpId="0" animBg="1"/>
      <p:bldP spid="44" grpId="0" animBg="1"/>
      <p:bldP spid="48" grpId="0" animBg="1"/>
      <p:bldP spid="50" grpId="0" animBg="1"/>
      <p:bldP spid="52" grpId="0" animBg="1"/>
      <p:bldP spid="78" grpId="0" animBg="1"/>
    </p:bldLst>
  </p:timing>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38" name="!!title"/>
          <p:cNvSpPr txBox="1"/>
          <p:nvPr/>
        </p:nvSpPr>
        <p:spPr>
          <a:xfrm>
            <a:off x="609600" y="558800"/>
            <a:ext cx="10972800" cy="527050"/>
          </a:xfrm>
          <a:prstGeom prst="rect">
            <a:avLst/>
          </a:prstGeom>
          <a:noFill/>
        </p:spPr>
        <p:txBody>
          <a:bodyPr wrap="none" lIns="0" tIns="0" rIns="0" bIns="0" anchor="t" rtlCol="0">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From recommendation to action</a:t>
            </a:r>
            <a:endParaRPr lang="en-US" sz="3200" dirty="0"/>
          </a:p>
        </p:txBody>
      </p:sp>
      <p:sp>
        <p:nvSpPr>
          <p:cNvPr id="39" name="!!evidence_bg"/>
          <p:cNvSpPr/>
          <p:nvPr/>
        </p:nvSpPr>
        <p:spPr>
          <a:xfrm>
            <a:off x="609600" y="1676400"/>
            <a:ext cx="1270000" cy="406400"/>
          </a:xfrm>
          <a:prstGeom prst="roundRect">
            <a:avLst>
              <a:gd name="adj" fmla="val 50000"/>
            </a:avLst>
          </a:prstGeom>
          <a:solidFill>
            <a:srgbClr val="070B14">
              <a:alpha val="60000"/>
            </a:srgbClr>
          </a:solidFill>
          <a:ln w="12700" cap="rnd">
            <a:solidFill>
              <a:srgbClr val="5CCBF0"/>
            </a:solidFill>
            <a:round/>
          </a:ln>
          <a:effectLst/>
        </p:spPr>
        <p:txBody>
          <a:bodyPr rtlCol="0" anchor="ctr"/>
          <a:lstStyle/>
          <a:p>
            <a:pPr algn="ctr"/>
            <a:endParaRPr/>
          </a:p>
        </p:txBody>
      </p:sp>
      <p:sp>
        <p:nvSpPr>
          <p:cNvPr id="40" name="!!evidence"/>
          <p:cNvSpPr txBox="1"/>
          <p:nvPr/>
        </p:nvSpPr>
        <p:spPr>
          <a:xfrm>
            <a:off x="609600" y="1676400"/>
            <a:ext cx="1270000" cy="406400"/>
          </a:xfrm>
          <a:prstGeom prst="rect">
            <a:avLst/>
          </a:prstGeom>
          <a:noFill/>
        </p:spPr>
        <p:txBody>
          <a:bodyPr wrap="none" lIns="0" tIns="0" rIns="0" bIns="0" rtlCol="0" anchor="ctr">
            <a:noAutofit/>
          </a:bodyPr>
          <a:lstStyle/>
          <a:p>
            <a:pPr algn="ctr">
              <a:lnSpc>
                <a:spcPts val="1700"/>
              </a:lnSpc>
              <a:spcBef>
                <a:spcPts val="0"/>
              </a:spcBef>
              <a:spcAft>
                <a:spcPts val="0"/>
              </a:spcAft>
              <a:buNone/>
            </a:pPr>
            <a:r>
              <a:rPr lang="en-US" sz="1400" b="0" i="0" dirty="0">
                <a:solidFill>
                  <a:srgbClr val="5CCBF0"/>
                </a:solidFill>
                <a:latin typeface="Segoe UI Semibold"/>
                <a:cs typeface="Segoe UI Semibold"/>
              </a:rPr>
              <a:t>Evidence</a:t>
            </a:r>
            <a:endParaRPr lang="en-US" sz="1400" dirty="0"/>
          </a:p>
        </p:txBody>
      </p:sp>
      <p:sp>
        <p:nvSpPr>
          <p:cNvPr id="41" name="chain_a"/>
          <p:cNvSpPr/>
          <p:nvPr/>
        </p:nvSpPr>
        <p:spPr>
          <a:xfrm>
            <a:off x="1879600" y="1879600"/>
            <a:ext cx="3835400" cy="3175"/>
          </a:xfrm>
          <a:custGeom>
            <a:avLst/>
            <a:gdLst/>
            <a:ahLst/>
            <a:cxnLst/>
            <a:rect l="0" t="0" r="r" b="b"/>
            <a:pathLst>
              <a:path w="3835400" h="3175" fill="none">
                <a:moveTo>
                  <a:pt x="0" y="0"/>
                </a:moveTo>
                <a:lnTo>
                  <a:pt x="3835400" y="0"/>
                </a:lnTo>
              </a:path>
            </a:pathLst>
          </a:custGeom>
          <a:noFill/>
          <a:ln w="38100" cap="rnd">
            <a:solidFill>
              <a:srgbClr val="5CCBF0"/>
            </a:solidFill>
            <a:round/>
          </a:ln>
          <a:effectLst>
            <a:glow rad="38100">
              <a:srgbClr val="5CCBF0">
                <a:alpha val="30000"/>
              </a:srgbClr>
            </a:glow>
          </a:effectLst>
        </p:spPr>
        <p:txBody>
          <a:bodyPr rtlCol="0" anchor="ctr"/>
          <a:lstStyle/>
          <a:p>
            <a:pPr algn="ctr"/>
            <a:endParaRPr/>
          </a:p>
        </p:txBody>
      </p:sp>
      <p:sp>
        <p:nvSpPr>
          <p:cNvPr id="42" name="chain_b"/>
          <p:cNvSpPr/>
          <p:nvPr/>
        </p:nvSpPr>
        <p:spPr>
          <a:xfrm>
            <a:off x="5746750" y="1879600"/>
            <a:ext cx="4826000" cy="3175"/>
          </a:xfrm>
          <a:custGeom>
            <a:avLst/>
            <a:gdLst/>
            <a:ahLst/>
            <a:cxnLst/>
            <a:rect l="0" t="0" r="r" b="b"/>
            <a:pathLst>
              <a:path w="4826000" h="3175" fill="none">
                <a:moveTo>
                  <a:pt x="0" y="0"/>
                </a:moveTo>
                <a:lnTo>
                  <a:pt x="4826000" y="0"/>
                </a:lnTo>
              </a:path>
            </a:pathLst>
          </a:custGeom>
          <a:noFill/>
          <a:ln w="38100" cap="rnd">
            <a:solidFill>
              <a:srgbClr val="F2B134"/>
            </a:solidFill>
            <a:custDash>
              <a:ds d="300000" sp="200000"/>
            </a:custDash>
            <a:round/>
          </a:ln>
          <a:effectLst>
            <a:glow rad="38100">
              <a:srgbClr val="F2B134">
                <a:alpha val="30000"/>
              </a:srgbClr>
            </a:glow>
          </a:effectLst>
        </p:spPr>
        <p:txBody>
          <a:bodyPr rtlCol="0" anchor="ctr"/>
          <a:lstStyle/>
          <a:p>
            <a:pPr algn="ctr"/>
            <a:endParaRPr/>
          </a:p>
        </p:txBody>
      </p:sp>
      <p:sp>
        <p:nvSpPr>
          <p:cNvPr id="43" name="!!hex_reason"/>
          <p:cNvSpPr/>
          <p:nvPr/>
        </p:nvSpPr>
        <p:spPr>
          <a:xfrm>
            <a:off x="2951551" y="1435100"/>
            <a:ext cx="764397" cy="882650"/>
          </a:xfrm>
          <a:custGeom>
            <a:avLst/>
            <a:gdLst/>
            <a:ahLst/>
            <a:cxnLst/>
            <a:rect l="0" t="0" r="r" b="b"/>
            <a:pathLst>
              <a:path w="764397" h="882650" fill="none">
                <a:moveTo>
                  <a:pt x="382199" y="0"/>
                </a:moveTo>
                <a:lnTo>
                  <a:pt x="764397" y="220662"/>
                </a:lnTo>
                <a:lnTo>
                  <a:pt x="764397" y="661988"/>
                </a:lnTo>
                <a:lnTo>
                  <a:pt x="382199" y="882650"/>
                </a:lnTo>
                <a:lnTo>
                  <a:pt x="0" y="661988"/>
                </a:lnTo>
                <a:lnTo>
                  <a:pt x="0" y="220662"/>
                </a:lnTo>
                <a:close/>
              </a:path>
              <a:path w="764397" h="882650" stroke="0">
                <a:moveTo>
                  <a:pt x="0" y="441325"/>
                </a:moveTo>
                <a:lnTo>
                  <a:pt x="764397" y="441325"/>
                </a:lnTo>
                <a:lnTo>
                  <a:pt x="764397" y="661988"/>
                </a:lnTo>
                <a:lnTo>
                  <a:pt x="382199" y="882650"/>
                </a:lnTo>
                <a:lnTo>
                  <a:pt x="0" y="661988"/>
                </a:lnTo>
                <a:close/>
              </a:path>
            </a:pathLst>
          </a:custGeom>
          <a:solidFill>
            <a:srgbClr val="5CCBF0"/>
          </a:solidFill>
          <a:ln w="25400" cap="rnd">
            <a:solidFill>
              <a:srgbClr val="5CCBF0"/>
            </a:solidFill>
            <a:round/>
          </a:ln>
          <a:effectLst/>
        </p:spPr>
        <p:txBody>
          <a:bodyPr rtlCol="0" anchor="ctr"/>
          <a:lstStyle/>
          <a:p>
            <a:pPr algn="ctr"/>
            <a:endParaRPr/>
          </a:p>
        </p:txBody>
      </p:sp>
      <p:sp>
        <p:nvSpPr>
          <p:cNvPr id="76" name="tok1"/>
          <p:cNvSpPr/>
          <p:nvPr/>
        </p:nvSpPr>
        <p:spPr>
          <a:xfrm>
            <a:off x="1822450" y="1822450"/>
            <a:ext cx="114300" cy="114300"/>
          </a:xfrm>
          <a:prstGeom prst="ellipse">
            <a:avLst/>
          </a:prstGeom>
          <a:solidFill>
            <a:srgbClr val="5CCBF0"/>
          </a:solidFill>
          <a:ln>
            <a:noFill/>
          </a:ln>
          <a:effectLst>
            <a:glow rad="63500">
              <a:srgbClr val="5CCBF0">
                <a:alpha val="70000"/>
              </a:srgbClr>
            </a:glow>
          </a:effectLst>
        </p:spPr>
        <p:txBody>
          <a:bodyPr rtlCol="0" anchor="ctr"/>
          <a:lstStyle/>
          <a:p>
            <a:pPr algn="ctr"/>
          </a:p>
        </p:txBody>
      </p:sp>
      <p:sp>
        <p:nvSpPr>
          <p:cNvPr id="44" name="!!hex_judge"/>
          <p:cNvSpPr/>
          <p:nvPr/>
        </p:nvSpPr>
        <p:spPr>
          <a:xfrm>
            <a:off x="5271064" y="1327150"/>
            <a:ext cx="951372" cy="1098550"/>
          </a:xfrm>
          <a:custGeom>
            <a:avLst/>
            <a:gdLst/>
            <a:ahLst/>
            <a:cxnLst/>
            <a:rect l="0" t="0" r="r" b="b"/>
            <a:pathLst>
              <a:path w="951372" h="1098550">
                <a:moveTo>
                  <a:pt x="475686" y="0"/>
                </a:moveTo>
                <a:lnTo>
                  <a:pt x="951372" y="274638"/>
                </a:lnTo>
                <a:lnTo>
                  <a:pt x="951372" y="823912"/>
                </a:lnTo>
                <a:lnTo>
                  <a:pt x="475686" y="1098550"/>
                </a:lnTo>
                <a:lnTo>
                  <a:pt x="0" y="823912"/>
                </a:lnTo>
                <a:lnTo>
                  <a:pt x="0" y="274638"/>
                </a:lnTo>
                <a:close/>
              </a:path>
            </a:pathLst>
          </a:custGeom>
          <a:solidFill>
            <a:srgbClr val="5CCBF0"/>
          </a:solidFill>
          <a:ln>
            <a:noFill/>
          </a:ln>
          <a:effectLst/>
        </p:spPr>
        <p:txBody>
          <a:bodyPr rtlCol="0" anchor="ctr"/>
          <a:lstStyle/>
          <a:p>
            <a:pPr algn="ctr"/>
            <a:endParaRPr/>
          </a:p>
        </p:txBody>
      </p:sp>
      <p:sp>
        <p:nvSpPr>
          <p:cNvPr id="45" name="!!hex_judge_icon"/>
          <p:cNvSpPr/>
          <p:nvPr/>
        </p:nvSpPr>
        <p:spPr>
          <a:xfrm>
            <a:off x="5543550" y="1673225"/>
            <a:ext cx="406400" cy="406400"/>
          </a:xfrm>
          <a:custGeom>
            <a:avLst/>
            <a:gdLst/>
            <a:ahLst/>
            <a:cxnLst/>
            <a:rect l="0" t="0" r="r" b="b"/>
            <a:pathLst>
              <a:path w="406400" h="406400" fill="none">
                <a:moveTo>
                  <a:pt x="272288" y="132080"/>
                </a:moveTo>
                <a:cubicBezTo>
                  <a:pt x="272288" y="170236"/>
                  <a:pt x="241356" y="201168"/>
                  <a:pt x="203200" y="201168"/>
                </a:cubicBezTo>
                <a:cubicBezTo>
                  <a:pt x="165044" y="201168"/>
                  <a:pt x="134112" y="170236"/>
                  <a:pt x="134112" y="132080"/>
                </a:cubicBezTo>
                <a:cubicBezTo>
                  <a:pt x="134112" y="93924"/>
                  <a:pt x="165044" y="62992"/>
                  <a:pt x="203200" y="62992"/>
                </a:cubicBezTo>
                <a:cubicBezTo>
                  <a:pt x="241356" y="62992"/>
                  <a:pt x="272288" y="93924"/>
                  <a:pt x="272288" y="132080"/>
                </a:cubicBezTo>
                <a:close/>
              </a:path>
              <a:path w="406400" h="406400" fill="none">
                <a:moveTo>
                  <a:pt x="66040" y="360680"/>
                </a:moveTo>
                <a:cubicBezTo>
                  <a:pt x="66040" y="279400"/>
                  <a:pt x="127000" y="238760"/>
                  <a:pt x="203200" y="238760"/>
                </a:cubicBezTo>
                <a:cubicBezTo>
                  <a:pt x="279400" y="238760"/>
                  <a:pt x="340360" y="279400"/>
                  <a:pt x="340360" y="360680"/>
                </a:cubicBezTo>
              </a:path>
            </a:pathLst>
          </a:custGeom>
          <a:noFill/>
          <a:ln w="28448" cap="rnd">
            <a:solidFill>
              <a:srgbClr val="070B14"/>
            </a:solidFill>
            <a:round/>
          </a:ln>
          <a:effectLst/>
        </p:spPr>
        <p:txBody>
          <a:bodyPr rtlCol="0" anchor="ctr"/>
          <a:lstStyle/>
          <a:p>
            <a:pPr algn="ctr"/>
            <a:endParaRPr/>
          </a:p>
        </p:txBody>
      </p:sp>
      <p:sp>
        <p:nvSpPr>
          <p:cNvPr id="46" name="!!hex_gov"/>
          <p:cNvSpPr/>
          <p:nvPr/>
        </p:nvSpPr>
        <p:spPr>
          <a:xfrm>
            <a:off x="7777551" y="1435100"/>
            <a:ext cx="764397" cy="882650"/>
          </a:xfrm>
          <a:custGeom>
            <a:avLst/>
            <a:gdLst/>
            <a:ahLst/>
            <a:cxnLst/>
            <a:rect l="0" t="0" r="r" b="b"/>
            <a:pathLst>
              <a:path w="764397" h="882650" stroke="0">
                <a:moveTo>
                  <a:pt x="382199" y="0"/>
                </a:moveTo>
                <a:lnTo>
                  <a:pt x="764397" y="220662"/>
                </a:lnTo>
                <a:lnTo>
                  <a:pt x="764397" y="661988"/>
                </a:lnTo>
                <a:lnTo>
                  <a:pt x="382199" y="882650"/>
                </a:lnTo>
                <a:lnTo>
                  <a:pt x="0" y="661988"/>
                </a:lnTo>
                <a:lnTo>
                  <a:pt x="0" y="220662"/>
                </a:lnTo>
                <a:close/>
              </a:path>
              <a:path w="764397" h="882650" fill="none">
                <a:moveTo>
                  <a:pt x="382199" y="0"/>
                </a:moveTo>
                <a:lnTo>
                  <a:pt x="764397" y="220662"/>
                </a:lnTo>
                <a:lnTo>
                  <a:pt x="764397" y="661988"/>
                </a:lnTo>
                <a:lnTo>
                  <a:pt x="382199" y="882650"/>
                </a:lnTo>
                <a:lnTo>
                  <a:pt x="0" y="661988"/>
                </a:lnTo>
                <a:lnTo>
                  <a:pt x="0" y="220662"/>
                </a:lnTo>
                <a:close/>
              </a:path>
            </a:pathLst>
          </a:custGeom>
          <a:solidFill>
            <a:srgbClr val="070B14"/>
          </a:solidFill>
          <a:ln w="25400" cap="rnd">
            <a:solidFill>
              <a:srgbClr val="F2B134"/>
            </a:solidFill>
            <a:custDash>
              <a:ds d="250000" sp="150000"/>
            </a:custDash>
            <a:round/>
          </a:ln>
          <a:effectLst/>
        </p:spPr>
        <p:txBody>
          <a:bodyPr rtlCol="0" anchor="ctr"/>
          <a:lstStyle/>
          <a:p>
            <a:pPr algn="ctr"/>
            <a:endParaRPr/>
          </a:p>
        </p:txBody>
      </p:sp>
      <p:sp>
        <p:nvSpPr>
          <p:cNvPr id="77" name="tok2"/>
          <p:cNvSpPr/>
          <p:nvPr/>
        </p:nvSpPr>
        <p:spPr>
          <a:xfrm>
            <a:off x="6216650" y="1822450"/>
            <a:ext cx="114300" cy="114300"/>
          </a:xfrm>
          <a:prstGeom prst="ellipse">
            <a:avLst/>
          </a:prstGeom>
          <a:solidFill>
            <a:srgbClr val="F2B134"/>
          </a:solidFill>
          <a:ln>
            <a:noFill/>
          </a:ln>
          <a:effectLst>
            <a:glow rad="63500">
              <a:srgbClr val="F2B134">
                <a:alpha val="70000"/>
              </a:srgbClr>
            </a:glow>
          </a:effectLst>
        </p:spPr>
        <p:txBody>
          <a:bodyPr rtlCol="0" anchor="ctr"/>
          <a:lstStyle/>
          <a:p>
            <a:pPr algn="ctr"/>
          </a:p>
        </p:txBody>
      </p:sp>
      <p:sp>
        <p:nvSpPr>
          <p:cNvPr id="47" name="!!hex_exec"/>
          <p:cNvSpPr/>
          <p:nvPr/>
        </p:nvSpPr>
        <p:spPr>
          <a:xfrm>
            <a:off x="10190551" y="1435100"/>
            <a:ext cx="764397" cy="882650"/>
          </a:xfrm>
          <a:custGeom>
            <a:avLst/>
            <a:gdLst/>
            <a:ahLst/>
            <a:cxnLst/>
            <a:rect l="0" t="0" r="r" b="b"/>
            <a:pathLst>
              <a:path w="764397" h="882650">
                <a:moveTo>
                  <a:pt x="382199" y="0"/>
                </a:moveTo>
                <a:lnTo>
                  <a:pt x="764397" y="220662"/>
                </a:lnTo>
                <a:lnTo>
                  <a:pt x="764397" y="661988"/>
                </a:lnTo>
                <a:lnTo>
                  <a:pt x="382199" y="882650"/>
                </a:lnTo>
                <a:lnTo>
                  <a:pt x="0" y="661988"/>
                </a:lnTo>
                <a:lnTo>
                  <a:pt x="0" y="220662"/>
                </a:lnTo>
                <a:close/>
              </a:path>
            </a:pathLst>
          </a:custGeom>
          <a:solidFill>
            <a:srgbClr val="5CCBF0"/>
          </a:solidFill>
          <a:ln>
            <a:noFill/>
          </a:ln>
          <a:effectLst/>
        </p:spPr>
        <p:txBody>
          <a:bodyPr rtlCol="0" anchor="ctr"/>
          <a:lstStyle/>
          <a:p>
            <a:pPr algn="ctr"/>
            <a:endParaRPr/>
          </a:p>
        </p:txBody>
      </p:sp>
      <p:sp>
        <p:nvSpPr>
          <p:cNvPr id="48" name="v_reason"/>
          <p:cNvSpPr txBox="1"/>
          <p:nvPr/>
        </p:nvSpPr>
        <p:spPr>
          <a:xfrm>
            <a:off x="2254250" y="2425700"/>
            <a:ext cx="2159000" cy="355600"/>
          </a:xfrm>
          <a:prstGeom prst="rect">
            <a:avLst/>
          </a:prstGeom>
          <a:noFill/>
        </p:spPr>
        <p:txBody>
          <a:bodyPr wrap="none" lIns="0" tIns="0" rIns="0" bIns="0" rtlCol="0" anchor="t">
            <a:noAutofit/>
          </a:bodyPr>
          <a:lstStyle/>
          <a:p>
            <a:pPr algn="ctr">
              <a:lnSpc>
                <a:spcPts val="2650"/>
              </a:lnSpc>
              <a:spcBef>
                <a:spcPts val="0"/>
              </a:spcBef>
              <a:spcAft>
                <a:spcPts val="0"/>
              </a:spcAft>
              <a:buNone/>
            </a:pPr>
            <a:r>
              <a:rPr lang="en-US" sz="2200" b="0" i="0" dirty="0">
                <a:solidFill>
                  <a:srgbClr val="FFFFFF"/>
                </a:solidFill>
                <a:latin typeface="Segoe UI Semibold"/>
                <a:cs typeface="Segoe UI Semibold"/>
              </a:rPr>
              <a:t>Reasoning</a:t>
            </a:r>
            <a:endParaRPr lang="en-US" sz="2200" dirty="0"/>
          </a:p>
        </p:txBody>
      </p:sp>
      <p:sp>
        <p:nvSpPr>
          <p:cNvPr id="49" name="v_judge"/>
          <p:cNvSpPr txBox="1"/>
          <p:nvPr/>
        </p:nvSpPr>
        <p:spPr>
          <a:xfrm>
            <a:off x="4667250" y="2374900"/>
            <a:ext cx="2159000" cy="393700"/>
          </a:xfrm>
          <a:prstGeom prst="rect">
            <a:avLst/>
          </a:prstGeom>
          <a:noFill/>
        </p:spPr>
        <p:txBody>
          <a:bodyPr wrap="none" lIns="0" tIns="0" rIns="0" bIns="0" rtlCol="0" anchor="t">
            <a:noAutofit/>
          </a:bodyPr>
          <a:lstStyle/>
          <a:p>
            <a:pPr algn="ctr">
              <a:lnSpc>
                <a:spcPts val="3100"/>
              </a:lnSpc>
              <a:spcBef>
                <a:spcPts val="0"/>
              </a:spcBef>
              <a:spcAft>
                <a:spcPts val="0"/>
              </a:spcAft>
              <a:buNone/>
            </a:pPr>
            <a:r>
              <a:rPr lang="en-US" sz="2600" b="0" i="0" dirty="0">
                <a:solidFill>
                  <a:srgbClr val="FFFFFF"/>
                </a:solidFill>
                <a:latin typeface="Segoe UI Semibold"/>
                <a:cs typeface="Segoe UI Semibold"/>
              </a:rPr>
              <a:t>Judgment</a:t>
            </a:r>
            <a:endParaRPr lang="en-US" sz="2600" dirty="0"/>
          </a:p>
        </p:txBody>
      </p:sp>
      <p:sp>
        <p:nvSpPr>
          <p:cNvPr id="50" name="v_gov"/>
          <p:cNvSpPr txBox="1"/>
          <p:nvPr/>
        </p:nvSpPr>
        <p:spPr>
          <a:xfrm>
            <a:off x="7080250" y="2425700"/>
            <a:ext cx="2159000" cy="355600"/>
          </a:xfrm>
          <a:prstGeom prst="rect">
            <a:avLst/>
          </a:prstGeom>
          <a:noFill/>
        </p:spPr>
        <p:txBody>
          <a:bodyPr wrap="none" lIns="0" tIns="0" rIns="0" bIns="0" rtlCol="0" anchor="t">
            <a:noAutofit/>
          </a:bodyPr>
          <a:lstStyle/>
          <a:p>
            <a:pPr algn="ctr">
              <a:lnSpc>
                <a:spcPts val="2650"/>
              </a:lnSpc>
              <a:spcBef>
                <a:spcPts val="0"/>
              </a:spcBef>
              <a:spcAft>
                <a:spcPts val="0"/>
              </a:spcAft>
              <a:buNone/>
            </a:pPr>
            <a:r>
              <a:rPr lang="en-US" sz="2200" b="0" i="0" dirty="0">
                <a:solidFill>
                  <a:srgbClr val="F2B134"/>
                </a:solidFill>
                <a:latin typeface="Segoe UI Semibold"/>
                <a:cs typeface="Segoe UI Semibold"/>
              </a:rPr>
              <a:t>Governance</a:t>
            </a:r>
            <a:endParaRPr lang="en-US" sz="2200" dirty="0"/>
          </a:p>
        </p:txBody>
      </p:sp>
      <p:sp>
        <p:nvSpPr>
          <p:cNvPr id="51" name="v_exec"/>
          <p:cNvSpPr txBox="1"/>
          <p:nvPr/>
        </p:nvSpPr>
        <p:spPr>
          <a:xfrm>
            <a:off x="9493250" y="2425700"/>
            <a:ext cx="2159000" cy="355600"/>
          </a:xfrm>
          <a:prstGeom prst="rect">
            <a:avLst/>
          </a:prstGeom>
          <a:noFill/>
        </p:spPr>
        <p:txBody>
          <a:bodyPr wrap="none" lIns="0" tIns="0" rIns="0" bIns="0" rtlCol="0" anchor="t">
            <a:noAutofit/>
          </a:bodyPr>
          <a:lstStyle/>
          <a:p>
            <a:pPr algn="ctr">
              <a:lnSpc>
                <a:spcPts val="2650"/>
              </a:lnSpc>
              <a:spcBef>
                <a:spcPts val="0"/>
              </a:spcBef>
              <a:spcAft>
                <a:spcPts val="0"/>
              </a:spcAft>
              <a:buNone/>
            </a:pPr>
            <a:r>
              <a:rPr lang="en-US" sz="2200" b="0" i="0" dirty="0">
                <a:solidFill>
                  <a:srgbClr val="FFFFFF"/>
                </a:solidFill>
                <a:latin typeface="Segoe UI Semibold"/>
                <a:cs typeface="Segoe UI Semibold"/>
              </a:rPr>
              <a:t>Execution</a:t>
            </a:r>
            <a:endParaRPr lang="en-US" sz="2200" dirty="0"/>
          </a:p>
        </p:txBody>
      </p:sp>
      <p:sp>
        <p:nvSpPr>
          <p:cNvPr id="52" name="a_reason"/>
          <p:cNvSpPr txBox="1"/>
          <p:nvPr/>
        </p:nvSpPr>
        <p:spPr>
          <a:xfrm>
            <a:off x="2254250" y="2794000"/>
            <a:ext cx="2159000" cy="254000"/>
          </a:xfrm>
          <a:prstGeom prst="rect">
            <a:avLst/>
          </a:prstGeom>
          <a:noFill/>
        </p:spPr>
        <p:txBody>
          <a:bodyPr wrap="none" lIns="0" tIns="0" rIns="0" bIns="0" rtlCol="0" anchor="t">
            <a:noAutofit/>
          </a:bodyPr>
          <a:lstStyle/>
          <a:p>
            <a:pPr algn="ctr">
              <a:lnSpc>
                <a:spcPts val="1700"/>
              </a:lnSpc>
              <a:spcBef>
                <a:spcPts val="0"/>
              </a:spcBef>
              <a:spcAft>
                <a:spcPts val="0"/>
              </a:spcAft>
              <a:buNone/>
            </a:pPr>
            <a:r>
              <a:rPr lang="en-US" sz="1400" b="0" i="0" dirty="0">
                <a:solidFill>
                  <a:srgbClr val="8FA3B8"/>
                </a:solidFill>
                <a:latin typeface="Segoe UI"/>
                <a:cs typeface="Segoe UI"/>
              </a:rPr>
              <a:t>AI agents + models</a:t>
            </a:r>
            <a:endParaRPr lang="en-US" sz="1400" dirty="0"/>
          </a:p>
        </p:txBody>
      </p:sp>
      <p:sp>
        <p:nvSpPr>
          <p:cNvPr id="53" name="a_judge"/>
          <p:cNvSpPr txBox="1"/>
          <p:nvPr/>
        </p:nvSpPr>
        <p:spPr>
          <a:xfrm>
            <a:off x="4667250" y="2794000"/>
            <a:ext cx="2159000" cy="254000"/>
          </a:xfrm>
          <a:prstGeom prst="rect">
            <a:avLst/>
          </a:prstGeom>
          <a:noFill/>
        </p:spPr>
        <p:txBody>
          <a:bodyPr wrap="none" lIns="0" tIns="0" rIns="0" bIns="0" rtlCol="0" anchor="t">
            <a:noAutofit/>
          </a:bodyPr>
          <a:lstStyle/>
          <a:p>
            <a:pPr algn="ctr">
              <a:lnSpc>
                <a:spcPts val="1700"/>
              </a:lnSpc>
              <a:spcBef>
                <a:spcPts val="0"/>
              </a:spcBef>
              <a:spcAft>
                <a:spcPts val="0"/>
              </a:spcAft>
              <a:buNone/>
            </a:pPr>
            <a:r>
              <a:rPr lang="en-US" sz="1400" b="0" i="0" dirty="0">
                <a:solidFill>
                  <a:srgbClr val="8FA3B8"/>
                </a:solidFill>
                <a:latin typeface="Segoe UI"/>
                <a:cs typeface="Segoe UI"/>
              </a:rPr>
              <a:t>operator or engineer</a:t>
            </a:r>
            <a:endParaRPr lang="en-US" sz="1400" dirty="0"/>
          </a:p>
        </p:txBody>
      </p:sp>
      <p:sp>
        <p:nvSpPr>
          <p:cNvPr id="54" name="a_gov"/>
          <p:cNvSpPr txBox="1"/>
          <p:nvPr/>
        </p:nvSpPr>
        <p:spPr>
          <a:xfrm>
            <a:off x="7080250" y="2794000"/>
            <a:ext cx="2159000" cy="254000"/>
          </a:xfrm>
          <a:prstGeom prst="rect">
            <a:avLst/>
          </a:prstGeom>
          <a:noFill/>
        </p:spPr>
        <p:txBody>
          <a:bodyPr wrap="none" lIns="0" tIns="0" rIns="0" bIns="0" rtlCol="0" anchor="t">
            <a:noAutofit/>
          </a:bodyPr>
          <a:lstStyle/>
          <a:p>
            <a:pPr algn="ctr">
              <a:lnSpc>
                <a:spcPts val="1700"/>
              </a:lnSpc>
              <a:spcBef>
                <a:spcPts val="0"/>
              </a:spcBef>
              <a:spcAft>
                <a:spcPts val="0"/>
              </a:spcAft>
              <a:buNone/>
            </a:pPr>
            <a:r>
              <a:rPr lang="en-US" sz="1400" b="0" i="0" dirty="0">
                <a:solidFill>
                  <a:srgbClr val="8FA3B8"/>
                </a:solidFill>
                <a:latin typeface="Segoe UI"/>
                <a:cs typeface="Segoe UI"/>
              </a:rPr>
              <a:t>COMET procedures</a:t>
            </a:r>
            <a:endParaRPr lang="en-US" sz="1400" dirty="0"/>
          </a:p>
        </p:txBody>
      </p:sp>
      <p:sp>
        <p:nvSpPr>
          <p:cNvPr id="55" name="a_exec"/>
          <p:cNvSpPr txBox="1"/>
          <p:nvPr/>
        </p:nvSpPr>
        <p:spPr>
          <a:xfrm>
            <a:off x="9493250" y="2794000"/>
            <a:ext cx="2159000" cy="254000"/>
          </a:xfrm>
          <a:prstGeom prst="rect">
            <a:avLst/>
          </a:prstGeom>
          <a:noFill/>
        </p:spPr>
        <p:txBody>
          <a:bodyPr wrap="none" lIns="0" tIns="0" rIns="0" bIns="0" rtlCol="0" anchor="t">
            <a:noAutofit/>
          </a:bodyPr>
          <a:lstStyle/>
          <a:p>
            <a:pPr algn="ctr">
              <a:lnSpc>
                <a:spcPts val="1700"/>
              </a:lnSpc>
              <a:spcBef>
                <a:spcPts val="0"/>
              </a:spcBef>
              <a:spcAft>
                <a:spcPts val="0"/>
              </a:spcAft>
              <a:buNone/>
            </a:pPr>
            <a:r>
              <a:rPr lang="en-US" sz="1400" b="0" i="0" dirty="0">
                <a:solidFill>
                  <a:srgbClr val="8FA3B8"/>
                </a:solidFill>
                <a:latin typeface="Segoe UI"/>
                <a:cs typeface="Segoe UI"/>
              </a:rPr>
              <a:t>control system + protections</a:t>
            </a:r>
            <a:endParaRPr lang="en-US" sz="1400" dirty="0"/>
          </a:p>
        </p:txBody>
      </p:sp>
      <p:sp>
        <p:nvSpPr>
          <p:cNvPr id="56" name="t_reason_pill"/>
          <p:cNvSpPr/>
          <p:nvPr/>
        </p:nvSpPr>
        <p:spPr>
          <a:xfrm>
            <a:off x="2273300" y="3086100"/>
            <a:ext cx="2120900"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57" name="t_reason_glyph"/>
          <p:cNvSpPr/>
          <p:nvPr/>
        </p:nvSpPr>
        <p:spPr>
          <a:xfrm>
            <a:off x="2374900" y="31369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endParaRPr/>
          </a:p>
        </p:txBody>
      </p:sp>
      <p:sp>
        <p:nvSpPr>
          <p:cNvPr id="58" name="t_reason_txt"/>
          <p:cNvSpPr txBox="1"/>
          <p:nvPr/>
        </p:nvSpPr>
        <p:spPr>
          <a:xfrm>
            <a:off x="2628900" y="3086100"/>
            <a:ext cx="1689100"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 in testing</a:t>
            </a:r>
            <a:endParaRPr lang="en-US" sz="1200" dirty="0"/>
          </a:p>
        </p:txBody>
      </p:sp>
      <p:sp>
        <p:nvSpPr>
          <p:cNvPr id="59" name="t_judge_pill"/>
          <p:cNvSpPr/>
          <p:nvPr/>
        </p:nvSpPr>
        <p:spPr>
          <a:xfrm>
            <a:off x="4743450" y="3086100"/>
            <a:ext cx="2008684"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60" name="t_judge_glyph"/>
          <p:cNvSpPr/>
          <p:nvPr/>
        </p:nvSpPr>
        <p:spPr>
          <a:xfrm>
            <a:off x="4845050" y="31369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61" name="t_judge_txt"/>
          <p:cNvSpPr txBox="1"/>
          <p:nvPr/>
        </p:nvSpPr>
        <p:spPr>
          <a:xfrm>
            <a:off x="5099050" y="3086100"/>
            <a:ext cx="1576884"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people decide</a:t>
            </a:r>
            <a:endParaRPr lang="en-US" sz="1200" dirty="0"/>
          </a:p>
        </p:txBody>
      </p:sp>
      <p:sp>
        <p:nvSpPr>
          <p:cNvPr id="62" name="t_gov_pill"/>
          <p:cNvSpPr/>
          <p:nvPr/>
        </p:nvSpPr>
        <p:spPr>
          <a:xfrm>
            <a:off x="7073900" y="3086100"/>
            <a:ext cx="2176959"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63" name="t_gov_glyph"/>
          <p:cNvSpPr/>
          <p:nvPr/>
        </p:nvSpPr>
        <p:spPr>
          <a:xfrm>
            <a:off x="7175500" y="31369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endParaRPr/>
          </a:p>
        </p:txBody>
      </p:sp>
      <p:sp>
        <p:nvSpPr>
          <p:cNvPr id="64" name="t_gov_txt"/>
          <p:cNvSpPr txBox="1"/>
          <p:nvPr/>
        </p:nvSpPr>
        <p:spPr>
          <a:xfrm>
            <a:off x="7429500" y="3086100"/>
            <a:ext cx="1745159"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 in development</a:t>
            </a:r>
            <a:endParaRPr lang="en-US" sz="1200" dirty="0"/>
          </a:p>
        </p:txBody>
      </p:sp>
      <p:sp>
        <p:nvSpPr>
          <p:cNvPr id="65" name="t_exec_pill"/>
          <p:cNvSpPr/>
          <p:nvPr/>
        </p:nvSpPr>
        <p:spPr>
          <a:xfrm>
            <a:off x="9607550" y="3086100"/>
            <a:ext cx="1924745"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66" name="t_exec_glyph"/>
          <p:cNvSpPr/>
          <p:nvPr/>
        </p:nvSpPr>
        <p:spPr>
          <a:xfrm>
            <a:off x="9709150" y="31369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endParaRPr/>
          </a:p>
        </p:txBody>
      </p:sp>
      <p:sp>
        <p:nvSpPr>
          <p:cNvPr id="67" name="t_exec_txt"/>
          <p:cNvSpPr txBox="1"/>
          <p:nvPr/>
        </p:nvSpPr>
        <p:spPr>
          <a:xfrm>
            <a:off x="9963150" y="3086100"/>
            <a:ext cx="1492945" cy="2794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 deterministic</a:t>
            </a:r>
            <a:endParaRPr lang="en-US" sz="1200" dirty="0"/>
          </a:p>
        </p:txBody>
      </p:sp>
      <p:sp>
        <p:nvSpPr>
          <p:cNvPr id="68" name="cite"/>
          <p:cNvSpPr txBox="1"/>
          <p:nvPr/>
        </p:nvSpPr>
        <p:spPr>
          <a:xfrm>
            <a:off x="609600" y="3505200"/>
            <a:ext cx="10972800" cy="203200"/>
          </a:xfrm>
          <a:prstGeom prst="rect">
            <a:avLst/>
          </a:prstGeom>
          <a:noFill/>
        </p:spPr>
        <p:txBody>
          <a:bodyPr wrap="none" lIns="0" tIns="0" rIns="0" bIns="0" anchor="t" rtlCol="0">
            <a:noAutofit/>
          </a:bodyPr>
          <a:lstStyle/>
          <a:p>
            <a:pPr algn="ctr">
              <a:lnSpc>
                <a:spcPts val="1450"/>
              </a:lnSpc>
              <a:spcBef>
                <a:spcPts val="0"/>
              </a:spcBef>
              <a:spcAft>
                <a:spcPts val="0"/>
              </a:spcAft>
              <a:buNone/>
            </a:pPr>
            <a:r>
              <a:rPr lang="en-US" sz="1200" b="0" i="0" dirty="0">
                <a:solidFill>
                  <a:srgbClr val="8FA3B8"/>
                </a:solidFill>
                <a:latin typeface="Segoe UI"/>
                <a:cs typeface="Segoe UI"/>
              </a:rPr>
              <a:t>Reasoning, judgment, governance, execution: after Luis Rodríguez et al. 2026</a:t>
            </a:r>
            <a:endParaRPr lang="en-US" sz="1200" dirty="0"/>
          </a:p>
        </p:txBody>
      </p:sp>
      <p:sp>
        <p:nvSpPr>
          <p:cNvPr id="69" name="c_frame"/>
          <p:cNvSpPr/>
          <p:nvPr/>
        </p:nvSpPr>
        <p:spPr>
          <a:xfrm>
            <a:off x="571500" y="4025900"/>
            <a:ext cx="4140200" cy="2336800"/>
          </a:xfrm>
          <a:prstGeom prst="roundRect">
            <a:avLst>
              <a:gd name="adj" fmla="val 2174"/>
            </a:avLst>
          </a:prstGeom>
          <a:solidFill>
            <a:srgbClr val="0E1726"/>
          </a:solidFill>
          <a:ln w="9525" cap="rnd">
            <a:solidFill>
              <a:srgbClr val="2C6E8C"/>
            </a:solidFill>
            <a:round/>
          </a:ln>
          <a:effectLst/>
        </p:spPr>
        <p:txBody>
          <a:bodyPr rtlCol="0" anchor="ctr"/>
          <a:lstStyle/>
          <a:p>
            <a:pPr algn="ctr"/>
          </a:p>
        </p:txBody>
      </p:sp>
      <p:pic>
        <p:nvPicPr>
          <p:cNvPr id="70" name="c_img" descr="p28_comet_closeup.png"/>
          <p:cNvPicPr>
            <a:picLocks noChangeAspect="1"/>
          </p:cNvPicPr>
          <p:nvPr/>
        </p:nvPicPr>
        <p:blipFill>
          <a:blip r:embed="rId5"/>
          <a:stretch>
            <a:fillRect/>
          </a:stretch>
        </p:blipFill>
        <p:spPr>
          <a:xfrm>
            <a:off x="609600" y="4064000"/>
            <a:ext cx="4064000" cy="2260600"/>
          </a:xfrm>
          <a:prstGeom prst="rect">
            <a:avLst/>
          </a:prstGeom>
        </p:spPr>
      </p:pic>
      <p:sp>
        <p:nvSpPr>
          <p:cNvPr id="71" name="c_wait"/>
          <p:cNvSpPr/>
          <p:nvPr/>
        </p:nvSpPr>
        <p:spPr>
          <a:xfrm>
            <a:off x="2946400" y="5473700"/>
            <a:ext cx="1587500" cy="457200"/>
          </a:xfrm>
          <a:prstGeom prst="roundRect">
            <a:avLst>
              <a:gd name="adj" fmla="val 13889"/>
            </a:avLst>
          </a:prstGeom>
          <a:noFill/>
          <a:ln w="19050" cap="rnd">
            <a:solidFill>
              <a:srgbClr val="F2B134"/>
            </a:solidFill>
            <a:round/>
          </a:ln>
          <a:effectLst>
            <a:glow rad="76200">
              <a:srgbClr val="F2B134">
                <a:alpha val="60000"/>
              </a:srgbClr>
            </a:glow>
          </a:effectLst>
        </p:spPr>
        <p:txBody>
          <a:bodyPr rtlCol="0" anchor="ctr"/>
          <a:lstStyle/>
          <a:p>
            <a:pPr algn="ctr"/>
          </a:p>
        </p:txBody>
      </p:sp>
      <p:sp>
        <p:nvSpPr>
          <p:cNvPr id="72" name="c_h"/>
          <p:cNvSpPr txBox="1"/>
          <p:nvPr/>
        </p:nvSpPr>
        <p:spPr>
          <a:xfrm>
            <a:off x="5016500" y="4064000"/>
            <a:ext cx="65659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F2B134"/>
                </a:solidFill>
                <a:latin typeface="Segoe UI Semibold"/>
                <a:cs typeface="Segoe UI Semibold"/>
              </a:rPr>
              <a:t>COMET · our procedure orchestrator</a:t>
            </a:r>
            <a:endParaRPr lang="en-US" sz="1200" dirty="0"/>
          </a:p>
        </p:txBody>
      </p:sp>
      <p:sp>
        <p:nvSpPr>
          <p:cNvPr id="73" name="c_t1"/>
          <p:cNvSpPr txBox="1"/>
          <p:nvPr/>
        </p:nvSpPr>
        <p:spPr>
          <a:xfrm>
            <a:off x="5016500" y="4318000"/>
            <a:ext cx="6565900" cy="685800"/>
          </a:xfrm>
          <a:prstGeom prst="rect">
            <a:avLst/>
          </a:prstGeom>
          <a:noFill/>
        </p:spPr>
        <p:txBody>
          <a:bodyPr wrap="none" lIns="0" tIns="0" rIns="0" bIns="0" anchor="t" rtlCol="0">
            <a:noAutofit/>
          </a:bodyPr>
          <a:lstStyle/>
          <a:p>
            <a:pPr algn="l">
              <a:lnSpc>
                <a:spcPts val="2700"/>
              </a:lnSpc>
              <a:spcBef>
                <a:spcPts val="0"/>
              </a:spcBef>
              <a:spcAft>
                <a:spcPts val="0"/>
              </a:spcAft>
              <a:buNone/>
            </a:pPr>
            <a:r>
              <a:rPr lang="en-US" sz="2200" b="0" i="0" dirty="0">
                <a:solidFill>
                  <a:srgbClr val="FFFFFF"/>
                </a:solidFill>
                <a:latin typeface="Segoe UI Semibold"/>
                <a:cs typeface="Segoe UI Semibold"/>
              </a:rPr>
              <a:t>A step cannot advance</a:t>
            </a:r>
            <a:endParaRPr lang="en-US" sz="2200" dirty="0"/>
          </a:p>
          <a:p>
            <a:pPr algn="l">
              <a:lnSpc>
                <a:spcPts val="2700"/>
              </a:lnSpc>
              <a:spcBef>
                <a:spcPts val="0"/>
              </a:spcBef>
              <a:spcAft>
                <a:spcPts val="0"/>
              </a:spcAft>
              <a:buNone/>
            </a:pPr>
            <a:r>
              <a:rPr lang="en-US" sz="2200" b="0" i="0" dirty="0">
                <a:solidFill>
                  <a:srgbClr val="FFFFFF"/>
                </a:solidFill>
                <a:latin typeface="Segoe UI Semibold"/>
                <a:cs typeface="Segoe UI Semibold"/>
              </a:rPr>
              <a:t>until its check passes.</a:t>
            </a:r>
            <a:endParaRPr lang="en-US" sz="2200" dirty="0"/>
          </a:p>
        </p:txBody>
      </p:sp>
      <p:sp>
        <p:nvSpPr>
          <p:cNvPr id="74" name="trust"/>
          <p:cNvSpPr txBox="1"/>
          <p:nvPr/>
        </p:nvSpPr>
        <p:spPr>
          <a:xfrm>
            <a:off x="5016500" y="5207000"/>
            <a:ext cx="6565900" cy="533400"/>
          </a:xfrm>
          <a:prstGeom prst="rect">
            <a:avLst/>
          </a:prstGeom>
          <a:noFill/>
        </p:spPr>
        <p:txBody>
          <a:bodyPr wrap="none" lIns="0" tIns="0" rIns="0" bIns="0" anchor="t" rtlCol="0">
            <a:noAutofit/>
          </a:bodyPr>
          <a:lstStyle/>
          <a:p>
            <a:pPr algn="l">
              <a:lnSpc>
                <a:spcPts val="2100"/>
              </a:lnSpc>
              <a:spcBef>
                <a:spcPts val="0"/>
              </a:spcBef>
              <a:spcAft>
                <a:spcPts val="0"/>
              </a:spcAft>
              <a:buNone/>
            </a:pPr>
            <a:r>
              <a:rPr lang="en-US" sz="1500" b="0" i="0" dirty="0">
                <a:solidFill>
                  <a:srgbClr val="EDEFF2"/>
                </a:solidFill>
                <a:latin typeface="Segoe UI"/>
                <a:cs typeface="Segoe UI"/>
              </a:rPr>
              <a:t>By design, every step is recorded:</a:t>
            </a:r>
            <a:endParaRPr lang="en-US" sz="1500" dirty="0"/>
          </a:p>
          <a:p>
            <a:pPr algn="l">
              <a:lnSpc>
                <a:spcPts val="2100"/>
              </a:lnSpc>
              <a:spcBef>
                <a:spcPts val="0"/>
              </a:spcBef>
              <a:spcAft>
                <a:spcPts val="0"/>
              </a:spcAft>
              <a:buNone/>
            </a:pPr>
            <a:r>
              <a:rPr lang="en-US" sz="1500" b="0" i="0" dirty="0">
                <a:solidFill>
                  <a:srgbClr val="EDEFF2"/>
                </a:solidFill>
                <a:latin typeface="Segoe UI"/>
                <a:cs typeface="Segoe UI"/>
              </a:rPr>
              <a:t>who · when · which version · the result.</a:t>
            </a:r>
            <a:endParaRPr lang="en-US" sz="1500" dirty="0"/>
          </a:p>
        </p:txBody>
      </p:sp>
      <p:sp>
        <p:nvSpPr>
          <p:cNvPr id="75" name="c_t2"/>
          <p:cNvSpPr txBox="1"/>
          <p:nvPr/>
        </p:nvSpPr>
        <p:spPr>
          <a:xfrm>
            <a:off x="5016500" y="6057900"/>
            <a:ext cx="65659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Prototype · real screens, sample data, no telescope</a:t>
            </a:r>
            <a:endParaRPr lang="en-US" sz="1200" dirty="0"/>
          </a:p>
        </p:txBody>
      </p:sp>
      <p:sp>
        <p:nvSpPr>
          <p:cNvPr id="78" name="tok_wait"/>
          <p:cNvSpPr/>
          <p:nvPr/>
        </p:nvSpPr>
        <p:spPr>
          <a:xfrm>
            <a:off x="7956550" y="1676400"/>
            <a:ext cx="406400" cy="406400"/>
          </a:xfrm>
          <a:prstGeom prst="ellipse">
            <a:avLst/>
          </a:prstGeom>
          <a:noFill/>
          <a:ln w="15875" cap="rnd">
            <a:solidFill>
              <a:srgbClr val="F2B134"/>
            </a:solidFill>
            <a:round/>
          </a:ln>
          <a:effectLst/>
        </p:spPr>
        <p:txBody>
          <a:bodyPr rtlCol="0" anchor="ctr"/>
          <a:lstStyle/>
          <a:p>
            <a:pPr algn="ctr"/>
          </a:p>
        </p:txBody>
      </p:sp>
      <p:sp>
        <p:nvSpPr>
          <p:cNvPr id="35" name="!!status_pill"/>
          <p:cNvSpPr/>
          <p:nvPr/>
        </p:nvSpPr>
        <p:spPr>
          <a:xfrm>
            <a:off x="9812238" y="203200"/>
            <a:ext cx="177016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6" name="!!status_glyph"/>
          <p:cNvSpPr/>
          <p:nvPr/>
        </p:nvSpPr>
        <p:spPr>
          <a:xfrm>
            <a:off x="9913838"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37" name="!!status_txt"/>
          <p:cNvSpPr txBox="1"/>
          <p:nvPr/>
        </p:nvSpPr>
        <p:spPr>
          <a:xfrm>
            <a:off x="10167838" y="203200"/>
            <a:ext cx="133836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proposed</a:t>
            </a:r>
            <a:endParaRPr lang="en-US" sz="1200" dirty="0"/>
          </a:p>
        </p:txBody>
      </p:sp>
      <p:sp>
        <p:nvSpPr>
          <p:cNvPr id="79"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80" name="!!tl_done"/>
          <p:cNvSpPr/>
          <p:nvPr/>
        </p:nvSpPr>
        <p:spPr>
          <a:xfrm>
            <a:off x="609600" y="457200"/>
            <a:ext cx="3784033" cy="3175"/>
          </a:xfrm>
          <a:custGeom>
            <a:avLst/>
            <a:gdLst/>
            <a:ahLst/>
            <a:cxnLst/>
            <a:rect l="0" t="0" r="r" b="b"/>
            <a:pathLst>
              <a:path w="3784033" h="3175" fill="none">
                <a:moveTo>
                  <a:pt x="0" y="0"/>
                </a:moveTo>
                <a:lnTo>
                  <a:pt x="3784033" y="0"/>
                </a:lnTo>
              </a:path>
            </a:pathLst>
          </a:custGeom>
          <a:noFill/>
          <a:ln w="38100" cap="flat">
            <a:solidFill>
              <a:srgbClr val="5CCBF0"/>
            </a:solidFill>
            <a:round/>
          </a:ln>
          <a:effectLst/>
        </p:spPr>
        <p:txBody>
          <a:bodyPr rtlCol="0" anchor="ctr"/>
          <a:lstStyle/>
          <a:p>
            <a:pPr algn="ctr"/>
          </a:p>
        </p:txBody>
      </p:sp>
      <p:sp>
        <p:nvSpPr>
          <p:cNvPr id="81" name="!!tl_step"/>
          <p:cNvSpPr/>
          <p:nvPr/>
        </p:nvSpPr>
        <p:spPr>
          <a:xfrm>
            <a:off x="4393633" y="457200"/>
            <a:ext cx="426017" cy="3175"/>
          </a:xfrm>
          <a:custGeom>
            <a:avLst/>
            <a:gdLst/>
            <a:ahLst/>
            <a:cxnLst/>
            <a:rect l="0" t="0" r="r" b="b"/>
            <a:pathLst>
              <a:path w="426017" h="3175" fill="none">
                <a:moveTo>
                  <a:pt x="0" y="0"/>
                </a:moveTo>
                <a:lnTo>
                  <a:pt x="426017" y="0"/>
                </a:lnTo>
              </a:path>
            </a:pathLst>
          </a:custGeom>
          <a:noFill/>
          <a:ln w="38100" cap="flat">
            <a:solidFill>
              <a:srgbClr val="5CCBF0"/>
            </a:solidFill>
            <a:round/>
          </a:ln>
          <a:effectLst/>
        </p:spPr>
        <p:txBody>
          <a:bodyPr rtlCol="0" anchor="ctr"/>
          <a:lstStyle/>
          <a:p>
            <a:pPr algn="ctr"/>
          </a:p>
        </p:txBody>
      </p:sp>
      <p:sp>
        <p:nvSpPr>
          <p:cNvPr id="82" name="tl_now_S16"/>
          <p:cNvSpPr/>
          <p:nvPr/>
        </p:nvSpPr>
        <p:spPr>
          <a:xfrm>
            <a:off x="4819650" y="457200"/>
            <a:ext cx="596827" cy="3175"/>
          </a:xfrm>
          <a:custGeom>
            <a:avLst/>
            <a:gdLst/>
            <a:ahLst/>
            <a:cxnLst/>
            <a:rect l="0" t="0" r="r" b="b"/>
            <a:pathLst>
              <a:path w="596827" h="3175" fill="none">
                <a:moveTo>
                  <a:pt x="0" y="0"/>
                </a:moveTo>
                <a:lnTo>
                  <a:pt x="596827"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83"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4"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5"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86"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87"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88"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89"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0"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1"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2"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3" name="!!tl_c08_m"/>
          <p:cNvSpPr/>
          <p:nvPr/>
        </p:nvSpPr>
        <p:spPr>
          <a:xfrm>
            <a:off x="3873217"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4" name="!!tl_c09_m"/>
          <p:cNvSpPr/>
          <p:nvPr/>
        </p:nvSpPr>
        <p:spPr>
          <a:xfrm>
            <a:off x="4361883"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95" name="!!tl_c10_m"/>
          <p:cNvSpPr/>
          <p:nvPr/>
        </p:nvSpPr>
        <p:spPr>
          <a:xfrm>
            <a:off x="4787900"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96" name="!!tl_c11_m"/>
          <p:cNvSpPr/>
          <p:nvPr/>
        </p:nvSpPr>
        <p:spPr>
          <a:xfrm>
            <a:off x="5384727" y="425450"/>
            <a:ext cx="63500" cy="63500"/>
          </a:xfrm>
          <a:prstGeom prst="ellipse">
            <a:avLst/>
          </a:prstGeom>
          <a:solidFill>
            <a:srgbClr val="070B14"/>
          </a:solidFill>
          <a:ln w="12700" cap="rnd">
            <a:solidFill>
              <a:srgbClr val="8FA3B8">
                <a:alpha val="60000"/>
              </a:srgbClr>
            </a:solidFill>
            <a:round/>
          </a:ln>
          <a:effectLst/>
        </p:spPr>
        <p:txBody>
          <a:bodyPr rtlCol="0" anchor="ctr"/>
          <a:lstStyle/>
          <a:p>
            <a:pPr algn="ctr"/>
          </a:p>
        </p:txBody>
      </p:sp>
      <p:sp>
        <p:nvSpPr>
          <p:cNvPr id="97" name="tl_run_S16"/>
          <p:cNvSpPr/>
          <p:nvPr/>
        </p:nvSpPr>
        <p:spPr>
          <a:xfrm>
            <a:off x="476885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98" name="tl_dot_S16"/>
          <p:cNvSpPr/>
          <p:nvPr/>
        </p:nvSpPr>
        <p:spPr>
          <a:xfrm>
            <a:off x="5365677"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99"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100"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101"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102"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103"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104" name="tl_lit4_S16"/>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EXECUTE</a:t>
            </a:r>
            <a:endParaRPr lang="en-US" sz="1300" dirty="0"/>
          </a:p>
        </p:txBody>
      </p:sp>
      <p:sp>
        <p:nvSpPr>
          <p:cNvPr id="105" name="!!tl_ch_lbl"/>
          <p:cNvSpPr txBox="1"/>
          <p:nvPr/>
        </p:nvSpPr>
        <p:spPr>
          <a:xfrm>
            <a:off x="6350000" y="165100"/>
            <a:ext cx="939602"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governance</a:t>
            </a:r>
            <a:endParaRPr lang="en-US" sz="1200" dirty="0"/>
          </a:p>
        </p:txBody>
      </p:sp>
      <p:sp>
        <p:nvSpPr>
          <p:cNvPr id="2" name="card_bg"/>
          <p:cNvSpPr/>
          <p:nvPr/>
        </p:nvSpPr>
        <p:spPr>
          <a:xfrm>
            <a:off x="0" y="0"/>
            <a:ext cx="12192000" cy="6858000"/>
          </a:xfrm>
          <a:prstGeom prst="rect">
            <a:avLst/>
          </a:prstGeom>
          <a:solidFill>
            <a:srgbClr val="070B14"/>
          </a:solidFill>
          <a:ln>
            <a:noFill/>
          </a:ln>
          <a:effectLst/>
        </p:spPr>
        <p:txBody>
          <a:bodyPr rtlCol="0" anchor="ctr"/>
          <a:lstStyle/>
          <a:p>
            <a:pPr algn="ctr"/>
          </a:p>
        </p:txBody>
      </p:sp>
      <p:pic>
        <p:nvPicPr>
          <p:cNvPr id="3" name="card_orbit">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0" y="0"/>
            <a:ext cx="12192000" cy="6858000"/>
          </a:xfrm>
          <a:prstGeom prst="rect">
            <a:avLst/>
          </a:prstGeom>
        </p:spPr>
      </p:pic>
      <p:sp>
        <p:nvSpPr>
          <p:cNvPr id="4" name="card_part"/>
          <p:cNvSpPr txBox="1"/>
          <p:nvPr/>
        </p:nvSpPr>
        <p:spPr>
          <a:xfrm>
            <a:off x="609600" y="1498600"/>
            <a:ext cx="7620000" cy="2540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210">
                <a:solidFill>
                  <a:srgbClr val="8FA3B8"/>
                </a:solidFill>
                <a:latin typeface="Segoe UI Semibold"/>
                <a:cs typeface="Segoe UI Semibold"/>
              </a:rPr>
              <a:t>PART FOUR</a:t>
            </a:r>
            <a:endParaRPr lang="en-US" sz="1500" dirty="0"/>
          </a:p>
        </p:txBody>
      </p:sp>
      <p:sp>
        <p:nvSpPr>
          <p:cNvPr id="5" name="card_verb"/>
          <p:cNvSpPr txBox="1"/>
          <p:nvPr/>
        </p:nvSpPr>
        <p:spPr>
          <a:xfrm>
            <a:off x="571500" y="1752600"/>
            <a:ext cx="11049000" cy="1397000"/>
          </a:xfrm>
          <a:prstGeom prst="rect">
            <a:avLst/>
          </a:prstGeom>
          <a:noFill/>
        </p:spPr>
        <p:txBody>
          <a:bodyPr wrap="none" lIns="0" tIns="0" rIns="0" bIns="0" anchor="t" rtlCol="0">
            <a:noAutofit/>
          </a:bodyPr>
          <a:lstStyle/>
          <a:p>
            <a:pPr algn="l">
              <a:lnSpc>
                <a:spcPts val="10500"/>
              </a:lnSpc>
              <a:spcBef>
                <a:spcPts val="0"/>
              </a:spcBef>
              <a:spcAft>
                <a:spcPts val="0"/>
              </a:spcAft>
              <a:buNone/>
            </a:pPr>
            <a:r>
              <a:rPr lang="en-US" sz="8800" b="0" i="0" dirty="0" cap="all" spc="264">
                <a:solidFill>
                  <a:srgbClr val="FFFFFF"/>
                </a:solidFill>
                <a:latin typeface="Segoe UI Semibold"/>
                <a:cs typeface="Segoe UI Semibold"/>
              </a:rPr>
              <a:t>EXECUTE</a:t>
            </a:r>
            <a:endParaRPr lang="en-US" sz="8800" dirty="0"/>
          </a:p>
        </p:txBody>
      </p:sp>
      <p:sp>
        <p:nvSpPr>
          <p:cNvPr id="6" name="card_q"/>
          <p:cNvSpPr txBox="1"/>
          <p:nvPr/>
        </p:nvSpPr>
        <p:spPr>
          <a:xfrm>
            <a:off x="609600" y="3225800"/>
            <a:ext cx="10972800" cy="444500"/>
          </a:xfrm>
          <a:prstGeom prst="rect">
            <a:avLst/>
          </a:prstGeom>
          <a:noFill/>
        </p:spPr>
        <p:txBody>
          <a:bodyPr wrap="none" lIns="0" tIns="0" rIns="0" bIns="0" anchor="t" rtlCol="0">
            <a:noAutofit/>
          </a:bodyPr>
          <a:lstStyle/>
          <a:p>
            <a:pPr algn="l">
              <a:lnSpc>
                <a:spcPts val="3250"/>
              </a:lnSpc>
              <a:spcBef>
                <a:spcPts val="0"/>
              </a:spcBef>
              <a:spcAft>
                <a:spcPts val="0"/>
              </a:spcAft>
              <a:buNone/>
            </a:pPr>
            <a:r>
              <a:rPr lang="en-US" sz="2700" b="0" i="0" dirty="0">
                <a:solidFill>
                  <a:srgbClr val="EDEFF2"/>
                </a:solidFill>
                <a:latin typeface="Segoe UI"/>
                <a:cs typeface="Segoe UI"/>
              </a:rPr>
              <a:t>How do we act, safely?</a:t>
            </a:r>
            <a:endParaRPr lang="en-US" sz="2700" dirty="0"/>
          </a:p>
        </p:txBody>
      </p:sp>
      <p:sp>
        <p:nvSpPr>
          <p:cNvPr id="7" name="card_phrase"/>
          <p:cNvSpPr txBox="1"/>
          <p:nvPr/>
        </p:nvSpPr>
        <p:spPr>
          <a:xfrm>
            <a:off x="609600" y="3771900"/>
            <a:ext cx="10972800" cy="279400"/>
          </a:xfrm>
          <a:prstGeom prst="rect">
            <a:avLst/>
          </a:prstGeom>
          <a:noFill/>
        </p:spPr>
        <p:txBody>
          <a:bodyPr wrap="none" lIns="0" tIns="0" rIns="0" bIns="0" anchor="t" rtlCol="0">
            <a:noAutofit/>
          </a:bodyPr>
          <a:lstStyle/>
          <a:p>
            <a:pPr algn="l">
              <a:lnSpc>
                <a:spcPts val="1800"/>
              </a:lnSpc>
              <a:spcBef>
                <a:spcPts val="0"/>
              </a:spcBef>
              <a:spcAft>
                <a:spcPts val="0"/>
              </a:spcAft>
              <a:buNone/>
            </a:pPr>
            <a:r>
              <a:rPr lang="en-US" sz="1500" b="0" i="0" dirty="0" cap="all" spc="150">
                <a:solidFill>
                  <a:srgbClr val="F2B134"/>
                </a:solidFill>
                <a:latin typeface="Segoe UI Semibold"/>
                <a:cs typeface="Segoe UI Semibold"/>
              </a:rPr>
              <a:t>Where we want to go</a:t>
            </a:r>
            <a:endParaRPr lang="en-US" sz="1500" dirty="0"/>
          </a:p>
        </p:txBody>
      </p:sp>
      <p:sp>
        <p:nvSpPr>
          <p:cNvPr id="8" name="card_track"/>
          <p:cNvSpPr/>
          <p:nvPr/>
        </p:nvSpPr>
        <p:spPr>
          <a:xfrm>
            <a:off x="609600" y="5080000"/>
            <a:ext cx="10972800" cy="3175"/>
          </a:xfrm>
          <a:custGeom>
            <a:avLst/>
            <a:gdLst/>
            <a:ahLst/>
            <a:cxnLst/>
            <a:rect l="0" t="0" r="r" b="b"/>
            <a:pathLst>
              <a:path w="10972800" h="3175" fill="none">
                <a:moveTo>
                  <a:pt x="0" y="0"/>
                </a:moveTo>
                <a:lnTo>
                  <a:pt x="10972800" y="0"/>
                </a:lnTo>
              </a:path>
            </a:pathLst>
          </a:custGeom>
          <a:noFill/>
          <a:ln w="38100" cap="rnd">
            <a:solidFill>
              <a:srgbClr val="8FA3B8">
                <a:alpha val="50000"/>
              </a:srgbClr>
            </a:solidFill>
            <a:round/>
          </a:ln>
          <a:effectLst/>
        </p:spPr>
        <p:txBody>
          <a:bodyPr rtlCol="0" anchor="ctr"/>
          <a:lstStyle/>
          <a:p>
            <a:pPr algn="ctr"/>
          </a:p>
        </p:txBody>
      </p:sp>
      <p:sp>
        <p:nvSpPr>
          <p:cNvPr id="9" name="card_done"/>
          <p:cNvSpPr/>
          <p:nvPr/>
        </p:nvSpPr>
        <p:spPr>
          <a:xfrm>
            <a:off x="609600" y="5080000"/>
            <a:ext cx="8229600" cy="3175"/>
          </a:xfrm>
          <a:custGeom>
            <a:avLst/>
            <a:gdLst/>
            <a:ahLst/>
            <a:cxnLst/>
            <a:rect l="0" t="0" r="r" b="b"/>
            <a:pathLst>
              <a:path w="8229600" h="3175" fill="none">
                <a:moveTo>
                  <a:pt x="0" y="0"/>
                </a:moveTo>
                <a:lnTo>
                  <a:pt x="8229600" y="0"/>
                </a:lnTo>
              </a:path>
            </a:pathLst>
          </a:custGeom>
          <a:noFill/>
          <a:ln w="38100" cap="rnd">
            <a:solidFill>
              <a:srgbClr val="5CCBF0"/>
            </a:solidFill>
            <a:round/>
          </a:ln>
          <a:effectLst/>
        </p:spPr>
        <p:txBody>
          <a:bodyPr rtlCol="0" anchor="ctr"/>
          <a:lstStyle/>
          <a:p>
            <a:pPr algn="ctr"/>
          </a:p>
        </p:txBody>
      </p:sp>
      <p:sp>
        <p:nvSpPr>
          <p:cNvPr id="10" name="card_cur"/>
          <p:cNvSpPr/>
          <p:nvPr/>
        </p:nvSpPr>
        <p:spPr>
          <a:xfrm>
            <a:off x="8839200" y="5080000"/>
            <a:ext cx="2743200" cy="3175"/>
          </a:xfrm>
          <a:custGeom>
            <a:avLst/>
            <a:gdLst/>
            <a:ahLst/>
            <a:cxnLst/>
            <a:rect l="0" t="0" r="r" b="b"/>
            <a:pathLst>
              <a:path w="2743200" h="3175" fill="none">
                <a:moveTo>
                  <a:pt x="0" y="0"/>
                </a:moveTo>
                <a:lnTo>
                  <a:pt x="2743200" y="0"/>
                </a:lnTo>
              </a:path>
            </a:pathLst>
          </a:custGeom>
          <a:noFill/>
          <a:ln w="50800" cap="rnd">
            <a:solidFill>
              <a:srgbClr val="FFFFFF"/>
            </a:solidFill>
            <a:round/>
          </a:ln>
          <a:effectLst>
            <a:glow rad="63500">
              <a:srgbClr val="5CCBF0">
                <a:alpha val="50000"/>
              </a:srgbClr>
            </a:glow>
          </a:effectLst>
        </p:spPr>
        <p:txBody>
          <a:bodyPr rtlCol="0" anchor="ctr"/>
          <a:lstStyle/>
          <a:p>
            <a:pPr algn="ctr"/>
          </a:p>
        </p:txBody>
      </p:sp>
      <p:sp>
        <p:nvSpPr>
          <p:cNvPr id="11" name="card_tick1"/>
          <p:cNvSpPr/>
          <p:nvPr/>
        </p:nvSpPr>
        <p:spPr>
          <a:xfrm>
            <a:off x="33528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2" name="card_tick2"/>
          <p:cNvSpPr/>
          <p:nvPr/>
        </p:nvSpPr>
        <p:spPr>
          <a:xfrm>
            <a:off x="60960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3" name="card_tick3"/>
          <p:cNvSpPr/>
          <p:nvPr/>
        </p:nvSpPr>
        <p:spPr>
          <a:xfrm>
            <a:off x="8839200" y="4991100"/>
            <a:ext cx="3175" cy="177800"/>
          </a:xfrm>
          <a:custGeom>
            <a:avLst/>
            <a:gdLst/>
            <a:ahLst/>
            <a:cxnLst/>
            <a:rect l="0" t="0" r="r" b="b"/>
            <a:pathLst>
              <a:path w="3175" h="177800" fill="none">
                <a:moveTo>
                  <a:pt x="0" y="0"/>
                </a:moveTo>
                <a:lnTo>
                  <a:pt x="0" y="177800"/>
                </a:lnTo>
              </a:path>
            </a:pathLst>
          </a:custGeom>
          <a:noFill/>
          <a:ln w="12700" cap="rnd">
            <a:solidFill>
              <a:srgbClr val="8FA3B8">
                <a:alpha val="80000"/>
              </a:srgbClr>
            </a:solidFill>
            <a:round/>
          </a:ln>
          <a:effectLst/>
        </p:spPr>
        <p:txBody>
          <a:bodyPr rtlCol="0" anchor="ctr"/>
          <a:lstStyle/>
          <a:p>
            <a:pPr algn="ctr"/>
          </a:p>
        </p:txBody>
      </p:sp>
      <p:sp>
        <p:nvSpPr>
          <p:cNvPr id="14" name="card_w1"/>
          <p:cNvSpPr txBox="1"/>
          <p:nvPr/>
        </p:nvSpPr>
        <p:spPr>
          <a:xfrm>
            <a:off x="6731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DESCRIBE</a:t>
            </a:r>
            <a:endParaRPr lang="en-US" sz="1400" dirty="0"/>
          </a:p>
        </p:txBody>
      </p:sp>
      <p:sp>
        <p:nvSpPr>
          <p:cNvPr id="15" name="card_w2"/>
          <p:cNvSpPr txBox="1"/>
          <p:nvPr/>
        </p:nvSpPr>
        <p:spPr>
          <a:xfrm>
            <a:off x="34163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EXPLAIN</a:t>
            </a:r>
            <a:endParaRPr lang="en-US" sz="1400" dirty="0"/>
          </a:p>
        </p:txBody>
      </p:sp>
      <p:sp>
        <p:nvSpPr>
          <p:cNvPr id="16" name="card_w3"/>
          <p:cNvSpPr txBox="1"/>
          <p:nvPr/>
        </p:nvSpPr>
        <p:spPr>
          <a:xfrm>
            <a:off x="61595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5CCBF0"/>
                </a:solidFill>
                <a:latin typeface="Segoe UI Semibold"/>
                <a:cs typeface="Segoe UI Semibold"/>
              </a:rPr>
              <a:t>RECOMMEND</a:t>
            </a:r>
            <a:endParaRPr lang="en-US" sz="1400" dirty="0"/>
          </a:p>
        </p:txBody>
      </p:sp>
      <p:sp>
        <p:nvSpPr>
          <p:cNvPr id="17" name="card_w4"/>
          <p:cNvSpPr txBox="1"/>
          <p:nvPr/>
        </p:nvSpPr>
        <p:spPr>
          <a:xfrm>
            <a:off x="8902700" y="4737100"/>
            <a:ext cx="2667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cap="all" spc="112">
                <a:solidFill>
                  <a:srgbClr val="FFFFFF"/>
                </a:solidFill>
                <a:latin typeface="Segoe UI Semibold"/>
                <a:cs typeface="Segoe UI Semibold"/>
              </a:rPr>
              <a:t>EXECUTE</a:t>
            </a:r>
            <a:endParaRPr lang="en-US" sz="1400" dirty="0"/>
          </a:p>
        </p:txBody>
      </p:sp>
      <p:sp>
        <p:nvSpPr>
          <p:cNvPr id="18" name="card_c01"/>
          <p:cNvSpPr/>
          <p:nvPr/>
        </p:nvSpPr>
        <p:spPr>
          <a:xfrm>
            <a:off x="5651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19" name="card_c02"/>
          <p:cNvSpPr/>
          <p:nvPr/>
        </p:nvSpPr>
        <p:spPr>
          <a:xfrm>
            <a:off x="2427817"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0" name="card_c03"/>
          <p:cNvSpPr/>
          <p:nvPr/>
        </p:nvSpPr>
        <p:spPr>
          <a:xfrm>
            <a:off x="33083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1" name="card_c04"/>
          <p:cNvSpPr/>
          <p:nvPr/>
        </p:nvSpPr>
        <p:spPr>
          <a:xfrm>
            <a:off x="3798207"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2" name="card_c05"/>
          <p:cNvSpPr/>
          <p:nvPr/>
        </p:nvSpPr>
        <p:spPr>
          <a:xfrm>
            <a:off x="4814661"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3" name="card_c06"/>
          <p:cNvSpPr/>
          <p:nvPr/>
        </p:nvSpPr>
        <p:spPr>
          <a:xfrm>
            <a:off x="5280025"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4" name="card_c07"/>
          <p:cNvSpPr/>
          <p:nvPr/>
        </p:nvSpPr>
        <p:spPr>
          <a:xfrm>
            <a:off x="6051550"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5" name="card_c08"/>
          <p:cNvSpPr/>
          <p:nvPr/>
        </p:nvSpPr>
        <p:spPr>
          <a:xfrm>
            <a:off x="7006771"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6" name="card_c09"/>
          <p:cNvSpPr/>
          <p:nvPr/>
        </p:nvSpPr>
        <p:spPr>
          <a:xfrm>
            <a:off x="7961993" y="5035550"/>
            <a:ext cx="88900" cy="88900"/>
          </a:xfrm>
          <a:prstGeom prst="ellipse">
            <a:avLst/>
          </a:prstGeom>
          <a:solidFill>
            <a:srgbClr val="5CCBF0"/>
          </a:solidFill>
          <a:ln w="12700" cap="rnd">
            <a:solidFill>
              <a:srgbClr val="070B14"/>
            </a:solidFill>
            <a:round/>
          </a:ln>
          <a:effectLst/>
        </p:spPr>
        <p:txBody>
          <a:bodyPr rtlCol="0" anchor="ctr"/>
          <a:lstStyle/>
          <a:p>
            <a:pPr algn="ctr"/>
          </a:p>
        </p:txBody>
      </p:sp>
      <p:sp>
        <p:nvSpPr>
          <p:cNvPr id="27" name="card_c10"/>
          <p:cNvSpPr/>
          <p:nvPr/>
        </p:nvSpPr>
        <p:spPr>
          <a:xfrm>
            <a:off x="8794750"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28" name="card_n10"/>
          <p:cNvSpPr txBox="1"/>
          <p:nvPr/>
        </p:nvSpPr>
        <p:spPr>
          <a:xfrm>
            <a:off x="8813800" y="51943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governance</a:t>
            </a:r>
            <a:endParaRPr lang="en-US" sz="1200" dirty="0"/>
          </a:p>
        </p:txBody>
      </p:sp>
      <p:sp>
        <p:nvSpPr>
          <p:cNvPr id="29" name="card_c11"/>
          <p:cNvSpPr/>
          <p:nvPr/>
        </p:nvSpPr>
        <p:spPr>
          <a:xfrm>
            <a:off x="9961398" y="5035550"/>
            <a:ext cx="88900" cy="889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30" name="card_l11"/>
          <p:cNvSpPr/>
          <p:nvPr/>
        </p:nvSpPr>
        <p:spPr>
          <a:xfrm>
            <a:off x="10005848" y="5181600"/>
            <a:ext cx="3175" cy="266700"/>
          </a:xfrm>
          <a:custGeom>
            <a:avLst/>
            <a:gdLst/>
            <a:ahLst/>
            <a:cxnLst/>
            <a:rect l="0" t="0" r="r" b="b"/>
            <a:pathLst>
              <a:path w="3175" h="266700" fill="none">
                <a:moveTo>
                  <a:pt x="0" y="0"/>
                </a:moveTo>
                <a:lnTo>
                  <a:pt x="0" y="266700"/>
                </a:lnTo>
              </a:path>
            </a:pathLst>
          </a:custGeom>
          <a:noFill/>
          <a:ln w="12700" cap="rnd">
            <a:solidFill>
              <a:srgbClr val="8FA3B8">
                <a:alpha val="70000"/>
              </a:srgbClr>
            </a:solidFill>
            <a:round/>
          </a:ln>
          <a:effectLst/>
        </p:spPr>
        <p:txBody>
          <a:bodyPr rtlCol="0" anchor="ctr"/>
          <a:lstStyle/>
          <a:p>
            <a:pPr algn="ctr"/>
          </a:p>
        </p:txBody>
      </p:sp>
      <p:sp>
        <p:nvSpPr>
          <p:cNvPr id="31" name="card_n11"/>
          <p:cNvSpPr txBox="1"/>
          <p:nvPr/>
        </p:nvSpPr>
        <p:spPr>
          <a:xfrm>
            <a:off x="10056648" y="5397500"/>
            <a:ext cx="1651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EDEFF2"/>
                </a:solidFill>
                <a:latin typeface="Segoe UI"/>
                <a:cs typeface="Segoe UI"/>
              </a:rPr>
              <a:t>the way back</a:t>
            </a:r>
            <a:endParaRPr lang="en-US" sz="1200" dirty="0"/>
          </a:p>
        </p:txBody>
      </p:sp>
      <p:sp>
        <p:nvSpPr>
          <p:cNvPr id="32" name="card_dest"/>
          <p:cNvSpPr/>
          <p:nvPr/>
        </p:nvSpPr>
        <p:spPr>
          <a:xfrm>
            <a:off x="11499850" y="4997450"/>
            <a:ext cx="165100" cy="165100"/>
          </a:xfrm>
          <a:prstGeom prst="ellipse">
            <a:avLst/>
          </a:prstGeom>
          <a:noFill/>
          <a:ln w="19050" cap="rnd">
            <a:solidFill>
              <a:srgbClr val="F2B134"/>
            </a:solidFill>
            <a:round/>
          </a:ln>
          <a:effectLst/>
        </p:spPr>
        <p:txBody>
          <a:bodyPr rtlCol="0" anchor="ctr"/>
          <a:lstStyle/>
          <a:p>
            <a:pPr algn="ctr"/>
          </a:p>
        </p:txBody>
      </p:sp>
      <p:sp>
        <p:nvSpPr>
          <p:cNvPr id="33" name="card_dest_t"/>
          <p:cNvSpPr txBox="1"/>
          <p:nvPr/>
        </p:nvSpPr>
        <p:spPr>
          <a:xfrm>
            <a:off x="10312400" y="4483100"/>
            <a:ext cx="1270000" cy="215900"/>
          </a:xfrm>
          <a:prstGeom prst="rect">
            <a:avLst/>
          </a:prstGeom>
          <a:noFill/>
        </p:spPr>
        <p:txBody>
          <a:bodyPr wrap="none" lIns="0" tIns="0" rIns="0" bIns="0" anchor="t" rtlCol="0">
            <a:noAutofit/>
          </a:bodyPr>
          <a:lstStyle/>
          <a:p>
            <a:pPr algn="r">
              <a:lnSpc>
                <a:spcPts val="1450"/>
              </a:lnSpc>
              <a:spcBef>
                <a:spcPts val="0"/>
              </a:spcBef>
              <a:spcAft>
                <a:spcPts val="0"/>
              </a:spcAft>
              <a:buNone/>
            </a:pPr>
            <a:r>
              <a:rPr lang="en-US" sz="1200" b="0" i="0" dirty="0">
                <a:solidFill>
                  <a:srgbClr val="F2B134"/>
                </a:solidFill>
                <a:latin typeface="Segoe UI Semibold"/>
                <a:cs typeface="Segoe UI Semibold"/>
              </a:rPr>
              <a:t>our question</a:t>
            </a:r>
            <a:endParaRPr lang="en-US" sz="1200" dirty="0"/>
          </a:p>
        </p:txBody>
      </p:sp>
      <p:sp>
        <p:nvSpPr>
          <p:cNvPr id="34" name="card_ask"/>
          <p:cNvSpPr txBox="1"/>
          <p:nvPr/>
        </p:nvSpPr>
        <p:spPr>
          <a:xfrm>
            <a:off x="609600" y="5524500"/>
            <a:ext cx="109728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F2B134"/>
                </a:solidFill>
                <a:latin typeface="Segoe UI"/>
                <a:cs typeface="Segoe UI"/>
              </a:rPr>
              <a:t xml:space="preserve">Our question: </a:t>
            </a:r>
            <a:r>
              <a:rPr lang="en-US" sz="1400" b="0" i="0" dirty="0">
                <a:solidFill>
                  <a:srgbClr val="FFFFFF"/>
                </a:solidFill>
                <a:latin typeface="Segoe UI"/>
                <a:cs typeface="Segoe UI"/>
              </a:rPr>
              <a:t>warn us before it fails</a:t>
            </a:r>
            <a:r>
              <a:rPr lang="en-US" sz="1400" b="0" i="0" dirty="0">
                <a:solidFill>
                  <a:srgbClr val="F2B134"/>
                </a:solidFill>
                <a:latin typeface="Segoe UI"/>
                <a:cs typeface="Segoe UI"/>
              </a:rPr>
              <a:t xml:space="preserve"> · </a:t>
            </a:r>
            <a:r>
              <a:rPr lang="en-US" sz="1400" b="0" i="0" dirty="0">
                <a:solidFill>
                  <a:srgbClr val="FFFFFF"/>
                </a:solidFill>
                <a:latin typeface="Segoe UI"/>
                <a:cs typeface="Segoe UI"/>
              </a:rPr>
              <a:t>help us make the most of every night</a:t>
            </a:r>
            <a:endParaRPr lang="en-US" sz="14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300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par>
                                <p:cTn id="8" presetID="10" presetClass="entr" presetSubtype="0" fill="hold" nodeType="withEffect" grpId="0">
                                  <p:stCondLst>
                                    <p:cond delay="320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300"/>
                                        <p:tgtEl>
                                          <p:spTgt spid="104"/>
                                        </p:tgtEl>
                                      </p:cBhvr>
                                    </p:animEffect>
                                  </p:childTnLst>
                                </p:cTn>
                              </p:par>
                              <p:par>
                                <p:cTn id="11" presetID="6" presetClass="emph" presetSubtype="0" fill="hold" nodeType="withEffect" grpId="0">
                                  <p:stCondLst>
                                    <p:cond delay="3450"/>
                                  </p:stCondLst>
                                  <p:childTnLst>
                                    <p:animScale>
                                      <p:cBhvr>
                                        <p:cTn id="12" dur="250" fill="hold"/>
                                        <p:tgtEl>
                                          <p:spTgt spid="95"/>
                                        </p:tgtEl>
                                      </p:cBhvr>
                                      <p:by x="180000" y="180000"/>
                                    </p:animScale>
                                  </p:childTnLst>
                                </p:cTn>
                              </p:par>
                              <p:par>
                                <p:cTn id="13" presetID="6" presetClass="emph" presetSubtype="0" fill="hold" nodeType="withEffect" grpId="1">
                                  <p:stCondLst>
                                    <p:cond delay="3700"/>
                                  </p:stCondLst>
                                  <p:childTnLst>
                                    <p:animScale>
                                      <p:cBhvr>
                                        <p:cTn id="14" dur="250" fill="hold"/>
                                        <p:tgtEl>
                                          <p:spTgt spid="95"/>
                                        </p:tgtEl>
                                      </p:cBhvr>
                                      <p:by x="55556" y="55556"/>
                                    </p:animScale>
                                  </p:childTnLst>
                                </p:cTn>
                              </p:par>
                              <p:par>
                                <p:cTn id="15" presetID="42" presetClass="entr" presetSubtype="0" fill="hold" nodeType="withEffect" grpId="0">
                                  <p:stCondLst>
                                    <p:cond delay="345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400"/>
                                        <p:tgtEl>
                                          <p:spTgt spid="105"/>
                                        </p:tgtEl>
                                      </p:cBhvr>
                                    </p:animEffect>
                                    <p:anim calcmode="lin" valueType="num">
                                      <p:cBhvr>
                                        <p:cTn id="18" dur="400" fill="hold"/>
                                        <p:tgtEl>
                                          <p:spTgt spid="105"/>
                                        </p:tgtEl>
                                        <p:attrNameLst>
                                          <p:attrName>ppt_x</p:attrName>
                                        </p:attrNameLst>
                                      </p:cBhvr>
                                      <p:tavLst>
                                        <p:tav tm="0">
                                          <p:val>
                                            <p:strVal val="#ppt_x"/>
                                          </p:val>
                                        </p:tav>
                                        <p:tav tm="100000">
                                          <p:val>
                                            <p:strVal val="#ppt_x"/>
                                          </p:val>
                                        </p:tav>
                                      </p:tavLst>
                                    </p:anim>
                                    <p:anim calcmode="lin" valueType="num">
                                      <p:cBhvr>
                                        <p:cTn id="19" dur="400" fill="hold" decel="100000"/>
                                        <p:tgtEl>
                                          <p:spTgt spid="105"/>
                                        </p:tgtEl>
                                        <p:attrNameLst>
                                          <p:attrName>ppt_y</p:attrName>
                                        </p:attrNameLst>
                                      </p:cBhvr>
                                      <p:tavLst>
                                        <p:tav tm="0">
                                          <p:val>
                                            <p:strVal val="#ppt_y+0.012"/>
                                          </p:val>
                                        </p:tav>
                                        <p:tav tm="100000">
                                          <p:val>
                                            <p:strVal val="#ppt_y"/>
                                          </p:val>
                                        </p:tav>
                                      </p:tavLst>
                                    </p:anim>
                                  </p:childTnLst>
                                </p:cTn>
                              </p:par>
                              <p:par>
                                <p:cTn id="20" presetID="22" presetClass="entr" presetSubtype="8" fill="hold" nodeType="withEffect" grpId="0">
                                  <p:stCondLst>
                                    <p:cond delay="3450"/>
                                  </p:stCondLst>
                                  <p:childTnLst>
                                    <p:set>
                                      <p:cBhvr>
                                        <p:cTn id="21" dur="1" fill="hold">
                                          <p:stCondLst>
                                            <p:cond delay="0"/>
                                          </p:stCondLst>
                                        </p:cTn>
                                        <p:tgtEl>
                                          <p:spTgt spid="82"/>
                                        </p:tgtEl>
                                        <p:attrNameLst>
                                          <p:attrName>style.visibility</p:attrName>
                                        </p:attrNameLst>
                                      </p:cBhvr>
                                      <p:to>
                                        <p:strVal val="visible"/>
                                      </p:to>
                                    </p:set>
                                    <p:animEffect transition="in" filter="wipe(left)">
                                      <p:cBhvr>
                                        <p:cTn id="22" dur="900"/>
                                        <p:tgtEl>
                                          <p:spTgt spid="82"/>
                                        </p:tgtEl>
                                      </p:cBhvr>
                                    </p:animEffect>
                                  </p:childTnLst>
                                </p:cTn>
                              </p:par>
                              <p:par>
                                <p:cTn id="23" presetID="1" presetClass="entr" presetSubtype="0" fill="hold" nodeType="withEffect" grpId="0">
                                  <p:stCondLst>
                                    <p:cond delay="3450"/>
                                  </p:stCondLst>
                                  <p:childTnLst>
                                    <p:set>
                                      <p:cBhvr>
                                        <p:cTn id="24" dur="1" fill="hold">
                                          <p:stCondLst>
                                            <p:cond delay="0"/>
                                          </p:stCondLst>
                                        </p:cTn>
                                        <p:tgtEl>
                                          <p:spTgt spid="97"/>
                                        </p:tgtEl>
                                        <p:attrNameLst>
                                          <p:attrName>style.visibility</p:attrName>
                                        </p:attrNameLst>
                                      </p:cBhvr>
                                      <p:to>
                                        <p:strVal val="visible"/>
                                      </p:to>
                                    </p:set>
                                  </p:childTnLst>
                                </p:cTn>
                              </p:par>
                              <p:par>
                                <p:cTn id="25" presetID="0" presetClass="path" presetSubtype="0" fill="hold" nodeType="withEffect" grpId="1">
                                  <p:stCondLst>
                                    <p:cond delay="3450"/>
                                  </p:stCondLst>
                                  <p:childTnLst>
                                    <p:animMotion origin="layout" path="M 0 0 L 0.0490 0.0000 E" pathEditMode="relative" rAng="0" ptsTypes="AA">
                                      <p:cBhvr>
                                        <p:cTn id="26" dur="900" fill="hold"/>
                                        <p:tgtEl>
                                          <p:spTgt spid="97"/>
                                        </p:tgtEl>
                                        <p:attrNameLst>
                                          <p:attrName>ppt_x</p:attrName>
                                          <p:attrName>ppt_y</p:attrName>
                                        </p:attrNameLst>
                                      </p:cBhvr>
                                      <p:rCtr x="2447" y="0"/>
                                    </p:animMotion>
                                  </p:childTnLst>
                                </p:cTn>
                              </p:par>
                              <p:par>
                                <p:cTn id="27" presetID="10" presetClass="exit" presetSubtype="0" fill="hold" nodeType="withEffect" grpId="2">
                                  <p:stCondLst>
                                    <p:cond delay="4350"/>
                                  </p:stCondLst>
                                  <p:childTnLst>
                                    <p:animEffect transition="out" filter="fade">
                                      <p:cBhvr>
                                        <p:cTn id="28" dur="1"/>
                                        <p:tgtEl>
                                          <p:spTgt spid="97"/>
                                        </p:tgtEl>
                                      </p:cBhvr>
                                    </p:animEffect>
                                    <p:set>
                                      <p:cBhvr>
                                        <p:cTn id="29" dur="1" fill="hold">
                                          <p:stCondLst>
                                            <p:cond delay="0"/>
                                          </p:stCondLst>
                                        </p:cTn>
                                        <p:tgtEl>
                                          <p:spTgt spid="97"/>
                                        </p:tgtEl>
                                        <p:attrNameLst>
                                          <p:attrName>style.visibility</p:attrName>
                                        </p:attrNameLst>
                                      </p:cBhvr>
                                      <p:to>
                                        <p:strVal val="hidden"/>
                                      </p:to>
                                    </p:set>
                                  </p:childTnLst>
                                </p:cTn>
                              </p:par>
                              <p:par>
                                <p:cTn id="30" presetID="1" presetClass="entr" presetSubtype="0" fill="hold" nodeType="withEffect" grpId="0">
                                  <p:stCondLst>
                                    <p:cond delay="4350"/>
                                  </p:stCondLst>
                                  <p:childTnLst>
                                    <p:set>
                                      <p:cBhvr>
                                        <p:cTn id="31" dur="1" fill="hold">
                                          <p:stCondLst>
                                            <p:cond delay="0"/>
                                          </p:stCondLst>
                                        </p:cTn>
                                        <p:tgtEl>
                                          <p:spTgt spid="98"/>
                                        </p:tgtEl>
                                        <p:attrNameLst>
                                          <p:attrName>style.visibility</p:attrName>
                                        </p:attrNameLst>
                                      </p:cBhvr>
                                      <p:to>
                                        <p:strVal val="visible"/>
                                      </p:to>
                                    </p:set>
                                  </p:childTnLst>
                                </p:cTn>
                              </p:par>
                              <p:par>
                                <p:cTn id="32" presetID="22" presetClass="entr" presetSubtype="8" fill="hold" nodeType="withEffect" grpId="0">
                                  <p:stCondLst>
                                    <p:cond delay="30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900"/>
                                        <p:tgtEl>
                                          <p:spTgt spid="10"/>
                                        </p:tgtEl>
                                      </p:cBhvr>
                                    </p:animEffect>
                                  </p:childTnLst>
                                </p:cTn>
                              </p:par>
                              <p:par>
                                <p:cTn id="35" presetID="1" presetClass="mediacall" presetSubtype="0" fill="hold" nodeType="withEffect">
                                  <p:stCondLst>
                                    <p:cond delay="0"/>
                                  </p:stCondLst>
                                  <p:childTnLst>
                                    <p:cmd type="call" cmd="playFrom(0.0)">
                                      <p:cBhvr>
                                        <p:cTn id="36" dur="3600" fill="hold"/>
                                        <p:tgtEl>
                                          <p:spTgt spid="3"/>
                                        </p:tgtEl>
                                      </p:cBhvr>
                                    </p:cmd>
                                  </p:childTnLst>
                                </p:cTn>
                              </p:par>
                              <p:par>
                                <p:cTn id="37" presetID="10" presetClass="entr" presetSubtype="0" fill="hold" nodeType="withEffect" grpId="0">
                                  <p:stCondLst>
                                    <p:cond delay="90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400"/>
                                        <p:tgtEl>
                                          <p:spTgt spid="28"/>
                                        </p:tgtEl>
                                      </p:cBhvr>
                                    </p:animEffect>
                                  </p:childTnLst>
                                </p:cTn>
                              </p:par>
                              <p:par>
                                <p:cTn id="40" presetID="10" presetClass="entr" presetSubtype="0" fill="hold" nodeType="withEffect" grpId="0">
                                  <p:stCondLst>
                                    <p:cond delay="90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400"/>
                                        <p:tgtEl>
                                          <p:spTgt spid="30"/>
                                        </p:tgtEl>
                                      </p:cBhvr>
                                    </p:animEffect>
                                  </p:childTnLst>
                                </p:cTn>
                              </p:par>
                              <p:par>
                                <p:cTn id="43" presetID="10" presetClass="entr" presetSubtype="0" fill="hold" nodeType="withEffect" grpId="0">
                                  <p:stCondLst>
                                    <p:cond delay="90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400"/>
                                        <p:tgtEl>
                                          <p:spTgt spid="31"/>
                                        </p:tgtEl>
                                      </p:cBhvr>
                                    </p:animEffect>
                                  </p:childTnLst>
                                </p:cTn>
                              </p:par>
                              <p:par>
                                <p:cTn id="46" presetID="10" presetClass="exit" presetSubtype="0" fill="hold" nodeType="withEffect" grpId="0">
                                  <p:stCondLst>
                                    <p:cond delay="2700"/>
                                  </p:stCondLst>
                                  <p:childTnLst>
                                    <p:animEffect transition="out" filter="fade">
                                      <p:cBhvr>
                                        <p:cTn id="47" dur="500"/>
                                        <p:tgtEl>
                                          <p:spTgt spid="2"/>
                                        </p:tgtEl>
                                      </p:cBhvr>
                                    </p:animEffect>
                                    <p:set>
                                      <p:cBhvr>
                                        <p:cTn id="48" dur="1" fill="hold">
                                          <p:stCondLst>
                                            <p:cond delay="499"/>
                                          </p:stCondLst>
                                        </p:cTn>
                                        <p:tgtEl>
                                          <p:spTgt spid="2"/>
                                        </p:tgtEl>
                                        <p:attrNameLst>
                                          <p:attrName>style.visibility</p:attrName>
                                        </p:attrNameLst>
                                      </p:cBhvr>
                                      <p:to>
                                        <p:strVal val="hidden"/>
                                      </p:to>
                                    </p:set>
                                  </p:childTnLst>
                                </p:cTn>
                              </p:par>
                              <p:par>
                                <p:cTn id="49" presetID="10" presetClass="exit" presetSubtype="0" fill="hold" nodeType="withEffect" grpId="0">
                                  <p:stCondLst>
                                    <p:cond delay="2700"/>
                                  </p:stCondLst>
                                  <p:childTnLst>
                                    <p:animEffect transition="out" filter="fade">
                                      <p:cBhvr>
                                        <p:cTn id="50" dur="500"/>
                                        <p:tgtEl>
                                          <p:spTgt spid="3"/>
                                        </p:tgtEl>
                                      </p:cBhvr>
                                    </p:animEffect>
                                    <p:set>
                                      <p:cBhvr>
                                        <p:cTn id="51" dur="1" fill="hold">
                                          <p:stCondLst>
                                            <p:cond delay="499"/>
                                          </p:stCondLst>
                                        </p:cTn>
                                        <p:tgtEl>
                                          <p:spTgt spid="3"/>
                                        </p:tgtEl>
                                        <p:attrNameLst>
                                          <p:attrName>style.visibility</p:attrName>
                                        </p:attrNameLst>
                                      </p:cBhvr>
                                      <p:to>
                                        <p:strVal val="hidden"/>
                                      </p:to>
                                    </p:set>
                                  </p:childTnLst>
                                </p:cTn>
                              </p:par>
                              <p:par>
                                <p:cTn id="52" presetID="10" presetClass="exit" presetSubtype="0" fill="hold" nodeType="withEffect" grpId="0">
                                  <p:stCondLst>
                                    <p:cond delay="2700"/>
                                  </p:stCondLst>
                                  <p:childTnLst>
                                    <p:animEffect transition="out" filter="fade">
                                      <p:cBhvr>
                                        <p:cTn id="53" dur="500"/>
                                        <p:tgtEl>
                                          <p:spTgt spid="4"/>
                                        </p:tgtEl>
                                      </p:cBhvr>
                                    </p:animEffect>
                                    <p:set>
                                      <p:cBhvr>
                                        <p:cTn id="54" dur="1" fill="hold">
                                          <p:stCondLst>
                                            <p:cond delay="499"/>
                                          </p:stCondLst>
                                        </p:cTn>
                                        <p:tgtEl>
                                          <p:spTgt spid="4"/>
                                        </p:tgtEl>
                                        <p:attrNameLst>
                                          <p:attrName>style.visibility</p:attrName>
                                        </p:attrNameLst>
                                      </p:cBhvr>
                                      <p:to>
                                        <p:strVal val="hidden"/>
                                      </p:to>
                                    </p:set>
                                  </p:childTnLst>
                                </p:cTn>
                              </p:par>
                              <p:par>
                                <p:cTn id="55" presetID="10" presetClass="exit" presetSubtype="0" fill="hold" nodeType="withEffect" grpId="0">
                                  <p:stCondLst>
                                    <p:cond delay="2700"/>
                                  </p:stCondLst>
                                  <p:childTnLst>
                                    <p:animEffect transition="out" filter="fade">
                                      <p:cBhvr>
                                        <p:cTn id="56" dur="500"/>
                                        <p:tgtEl>
                                          <p:spTgt spid="5"/>
                                        </p:tgtEl>
                                      </p:cBhvr>
                                    </p:animEffect>
                                    <p:set>
                                      <p:cBhvr>
                                        <p:cTn id="57" dur="1" fill="hold">
                                          <p:stCondLst>
                                            <p:cond delay="499"/>
                                          </p:stCondLst>
                                        </p:cTn>
                                        <p:tgtEl>
                                          <p:spTgt spid="5"/>
                                        </p:tgtEl>
                                        <p:attrNameLst>
                                          <p:attrName>style.visibility</p:attrName>
                                        </p:attrNameLst>
                                      </p:cBhvr>
                                      <p:to>
                                        <p:strVal val="hidden"/>
                                      </p:to>
                                    </p:set>
                                  </p:childTnLst>
                                </p:cTn>
                              </p:par>
                              <p:par>
                                <p:cTn id="58" presetID="10" presetClass="exit" presetSubtype="0" fill="hold" nodeType="withEffect" grpId="0">
                                  <p:stCondLst>
                                    <p:cond delay="2700"/>
                                  </p:stCondLst>
                                  <p:childTnLst>
                                    <p:animEffect transition="out" filter="fade">
                                      <p:cBhvr>
                                        <p:cTn id="59" dur="500"/>
                                        <p:tgtEl>
                                          <p:spTgt spid="6"/>
                                        </p:tgtEl>
                                      </p:cBhvr>
                                    </p:animEffect>
                                    <p:set>
                                      <p:cBhvr>
                                        <p:cTn id="60" dur="1" fill="hold">
                                          <p:stCondLst>
                                            <p:cond delay="499"/>
                                          </p:stCondLst>
                                        </p:cTn>
                                        <p:tgtEl>
                                          <p:spTgt spid="6"/>
                                        </p:tgtEl>
                                        <p:attrNameLst>
                                          <p:attrName>style.visibility</p:attrName>
                                        </p:attrNameLst>
                                      </p:cBhvr>
                                      <p:to>
                                        <p:strVal val="hidden"/>
                                      </p:to>
                                    </p:set>
                                  </p:childTnLst>
                                </p:cTn>
                              </p:par>
                              <p:par>
                                <p:cTn id="61" presetID="10" presetClass="exit" presetSubtype="0" fill="hold" nodeType="withEffect" grpId="0">
                                  <p:stCondLst>
                                    <p:cond delay="2700"/>
                                  </p:stCondLst>
                                  <p:childTnLst>
                                    <p:animEffect transition="out" filter="fade">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0" presetClass="exit" presetSubtype="0" fill="hold" nodeType="withEffect" grpId="0">
                                  <p:stCondLst>
                                    <p:cond delay="2700"/>
                                  </p:stCondLst>
                                  <p:childTnLst>
                                    <p:animEffect transition="out" filter="fade">
                                      <p:cBhvr>
                                        <p:cTn id="65" dur="500"/>
                                        <p:tgtEl>
                                          <p:spTgt spid="8"/>
                                        </p:tgtEl>
                                      </p:cBhvr>
                                    </p:animEffect>
                                    <p:set>
                                      <p:cBhvr>
                                        <p:cTn id="66" dur="1" fill="hold">
                                          <p:stCondLst>
                                            <p:cond delay="499"/>
                                          </p:stCondLst>
                                        </p:cTn>
                                        <p:tgtEl>
                                          <p:spTgt spid="8"/>
                                        </p:tgtEl>
                                        <p:attrNameLst>
                                          <p:attrName>style.visibility</p:attrName>
                                        </p:attrNameLst>
                                      </p:cBhvr>
                                      <p:to>
                                        <p:strVal val="hidden"/>
                                      </p:to>
                                    </p:set>
                                  </p:childTnLst>
                                </p:cTn>
                              </p:par>
                              <p:par>
                                <p:cTn id="67" presetID="10" presetClass="exit" presetSubtype="0" fill="hold" nodeType="withEffect" grpId="0">
                                  <p:stCondLst>
                                    <p:cond delay="2700"/>
                                  </p:stCondLst>
                                  <p:childTnLst>
                                    <p:animEffect transition="out" filter="fade">
                                      <p:cBhvr>
                                        <p:cTn id="68" dur="500"/>
                                        <p:tgtEl>
                                          <p:spTgt spid="9"/>
                                        </p:tgtEl>
                                      </p:cBhvr>
                                    </p:animEffect>
                                    <p:set>
                                      <p:cBhvr>
                                        <p:cTn id="69" dur="1" fill="hold">
                                          <p:stCondLst>
                                            <p:cond delay="499"/>
                                          </p:stCondLst>
                                        </p:cTn>
                                        <p:tgtEl>
                                          <p:spTgt spid="9"/>
                                        </p:tgtEl>
                                        <p:attrNameLst>
                                          <p:attrName>style.visibility</p:attrName>
                                        </p:attrNameLst>
                                      </p:cBhvr>
                                      <p:to>
                                        <p:strVal val="hidden"/>
                                      </p:to>
                                    </p:set>
                                  </p:childTnLst>
                                </p:cTn>
                              </p:par>
                              <p:par>
                                <p:cTn id="70" presetID="10" presetClass="exit" presetSubtype="0" fill="hold" nodeType="withEffect" grpId="1">
                                  <p:stCondLst>
                                    <p:cond delay="2700"/>
                                  </p:stCondLst>
                                  <p:childTnLst>
                                    <p:animEffect transition="out" filter="fade">
                                      <p:cBhvr>
                                        <p:cTn id="71" dur="500"/>
                                        <p:tgtEl>
                                          <p:spTgt spid="10"/>
                                        </p:tgtEl>
                                      </p:cBhvr>
                                    </p:animEffect>
                                    <p:set>
                                      <p:cBhvr>
                                        <p:cTn id="72" dur="1" fill="hold">
                                          <p:stCondLst>
                                            <p:cond delay="499"/>
                                          </p:stCondLst>
                                        </p:cTn>
                                        <p:tgtEl>
                                          <p:spTgt spid="10"/>
                                        </p:tgtEl>
                                        <p:attrNameLst>
                                          <p:attrName>style.visibility</p:attrName>
                                        </p:attrNameLst>
                                      </p:cBhvr>
                                      <p:to>
                                        <p:strVal val="hidden"/>
                                      </p:to>
                                    </p:set>
                                  </p:childTnLst>
                                </p:cTn>
                              </p:par>
                              <p:par>
                                <p:cTn id="73" presetID="10" presetClass="exit" presetSubtype="0" fill="hold" nodeType="withEffect" grpId="0">
                                  <p:stCondLst>
                                    <p:cond delay="2700"/>
                                  </p:stCondLst>
                                  <p:childTnLst>
                                    <p:animEffect transition="out" filter="fade">
                                      <p:cBhvr>
                                        <p:cTn id="74" dur="500"/>
                                        <p:tgtEl>
                                          <p:spTgt spid="11"/>
                                        </p:tgtEl>
                                      </p:cBhvr>
                                    </p:animEffect>
                                    <p:set>
                                      <p:cBhvr>
                                        <p:cTn id="75" dur="1" fill="hold">
                                          <p:stCondLst>
                                            <p:cond delay="499"/>
                                          </p:stCondLst>
                                        </p:cTn>
                                        <p:tgtEl>
                                          <p:spTgt spid="11"/>
                                        </p:tgtEl>
                                        <p:attrNameLst>
                                          <p:attrName>style.visibility</p:attrName>
                                        </p:attrNameLst>
                                      </p:cBhvr>
                                      <p:to>
                                        <p:strVal val="hidden"/>
                                      </p:to>
                                    </p:set>
                                  </p:childTnLst>
                                </p:cTn>
                              </p:par>
                              <p:par>
                                <p:cTn id="76" presetID="10" presetClass="exit" presetSubtype="0" fill="hold" nodeType="withEffect" grpId="0">
                                  <p:stCondLst>
                                    <p:cond delay="2700"/>
                                  </p:stCondLst>
                                  <p:childTnLst>
                                    <p:animEffect transition="out" filter="fade">
                                      <p:cBhvr>
                                        <p:cTn id="77" dur="500"/>
                                        <p:tgtEl>
                                          <p:spTgt spid="12"/>
                                        </p:tgtEl>
                                      </p:cBhvr>
                                    </p:animEffect>
                                    <p:set>
                                      <p:cBhvr>
                                        <p:cTn id="78" dur="1" fill="hold">
                                          <p:stCondLst>
                                            <p:cond delay="499"/>
                                          </p:stCondLst>
                                        </p:cTn>
                                        <p:tgtEl>
                                          <p:spTgt spid="12"/>
                                        </p:tgtEl>
                                        <p:attrNameLst>
                                          <p:attrName>style.visibility</p:attrName>
                                        </p:attrNameLst>
                                      </p:cBhvr>
                                      <p:to>
                                        <p:strVal val="hidden"/>
                                      </p:to>
                                    </p:set>
                                  </p:childTnLst>
                                </p:cTn>
                              </p:par>
                              <p:par>
                                <p:cTn id="79" presetID="10" presetClass="exit" presetSubtype="0" fill="hold" nodeType="withEffect" grpId="0">
                                  <p:stCondLst>
                                    <p:cond delay="2700"/>
                                  </p:stCondLst>
                                  <p:childTnLst>
                                    <p:animEffect transition="out" filter="fade">
                                      <p:cBhvr>
                                        <p:cTn id="80" dur="500"/>
                                        <p:tgtEl>
                                          <p:spTgt spid="13"/>
                                        </p:tgtEl>
                                      </p:cBhvr>
                                    </p:animEffect>
                                    <p:set>
                                      <p:cBhvr>
                                        <p:cTn id="81" dur="1" fill="hold">
                                          <p:stCondLst>
                                            <p:cond delay="499"/>
                                          </p:stCondLst>
                                        </p:cTn>
                                        <p:tgtEl>
                                          <p:spTgt spid="13"/>
                                        </p:tgtEl>
                                        <p:attrNameLst>
                                          <p:attrName>style.visibility</p:attrName>
                                        </p:attrNameLst>
                                      </p:cBhvr>
                                      <p:to>
                                        <p:strVal val="hidden"/>
                                      </p:to>
                                    </p:set>
                                  </p:childTnLst>
                                </p:cTn>
                              </p:par>
                              <p:par>
                                <p:cTn id="82" presetID="10" presetClass="exit" presetSubtype="0" fill="hold" nodeType="withEffect" grpId="0">
                                  <p:stCondLst>
                                    <p:cond delay="2700"/>
                                  </p:stCondLst>
                                  <p:childTnLst>
                                    <p:animEffect transition="out" filter="fade">
                                      <p:cBhvr>
                                        <p:cTn id="83" dur="500"/>
                                        <p:tgtEl>
                                          <p:spTgt spid="14"/>
                                        </p:tgtEl>
                                      </p:cBhvr>
                                    </p:animEffect>
                                    <p:set>
                                      <p:cBhvr>
                                        <p:cTn id="84" dur="1" fill="hold">
                                          <p:stCondLst>
                                            <p:cond delay="499"/>
                                          </p:stCondLst>
                                        </p:cTn>
                                        <p:tgtEl>
                                          <p:spTgt spid="14"/>
                                        </p:tgtEl>
                                        <p:attrNameLst>
                                          <p:attrName>style.visibility</p:attrName>
                                        </p:attrNameLst>
                                      </p:cBhvr>
                                      <p:to>
                                        <p:strVal val="hidden"/>
                                      </p:to>
                                    </p:set>
                                  </p:childTnLst>
                                </p:cTn>
                              </p:par>
                              <p:par>
                                <p:cTn id="85" presetID="10" presetClass="exit" presetSubtype="0" fill="hold" nodeType="withEffect" grpId="0">
                                  <p:stCondLst>
                                    <p:cond delay="2700"/>
                                  </p:stCondLst>
                                  <p:childTnLst>
                                    <p:animEffect transition="out" filter="fade">
                                      <p:cBhvr>
                                        <p:cTn id="86" dur="500"/>
                                        <p:tgtEl>
                                          <p:spTgt spid="15"/>
                                        </p:tgtEl>
                                      </p:cBhvr>
                                    </p:animEffect>
                                    <p:set>
                                      <p:cBhvr>
                                        <p:cTn id="87" dur="1" fill="hold">
                                          <p:stCondLst>
                                            <p:cond delay="499"/>
                                          </p:stCondLst>
                                        </p:cTn>
                                        <p:tgtEl>
                                          <p:spTgt spid="15"/>
                                        </p:tgtEl>
                                        <p:attrNameLst>
                                          <p:attrName>style.visibility</p:attrName>
                                        </p:attrNameLst>
                                      </p:cBhvr>
                                      <p:to>
                                        <p:strVal val="hidden"/>
                                      </p:to>
                                    </p:set>
                                  </p:childTnLst>
                                </p:cTn>
                              </p:par>
                              <p:par>
                                <p:cTn id="88" presetID="10" presetClass="exit" presetSubtype="0" fill="hold" nodeType="withEffect" grpId="0">
                                  <p:stCondLst>
                                    <p:cond delay="2700"/>
                                  </p:stCondLst>
                                  <p:childTnLst>
                                    <p:animEffect transition="out" filter="fade">
                                      <p:cBhvr>
                                        <p:cTn id="89" dur="500"/>
                                        <p:tgtEl>
                                          <p:spTgt spid="16"/>
                                        </p:tgtEl>
                                      </p:cBhvr>
                                    </p:animEffect>
                                    <p:set>
                                      <p:cBhvr>
                                        <p:cTn id="90" dur="1" fill="hold">
                                          <p:stCondLst>
                                            <p:cond delay="499"/>
                                          </p:stCondLst>
                                        </p:cTn>
                                        <p:tgtEl>
                                          <p:spTgt spid="16"/>
                                        </p:tgtEl>
                                        <p:attrNameLst>
                                          <p:attrName>style.visibility</p:attrName>
                                        </p:attrNameLst>
                                      </p:cBhvr>
                                      <p:to>
                                        <p:strVal val="hidden"/>
                                      </p:to>
                                    </p:set>
                                  </p:childTnLst>
                                </p:cTn>
                              </p:par>
                              <p:par>
                                <p:cTn id="91" presetID="10" presetClass="exit" presetSubtype="0" fill="hold" nodeType="withEffect" grpId="0">
                                  <p:stCondLst>
                                    <p:cond delay="2700"/>
                                  </p:stCondLst>
                                  <p:childTnLst>
                                    <p:animEffect transition="out" filter="fade">
                                      <p:cBhvr>
                                        <p:cTn id="92" dur="500"/>
                                        <p:tgtEl>
                                          <p:spTgt spid="17"/>
                                        </p:tgtEl>
                                      </p:cBhvr>
                                    </p:animEffect>
                                    <p:set>
                                      <p:cBhvr>
                                        <p:cTn id="93" dur="1" fill="hold">
                                          <p:stCondLst>
                                            <p:cond delay="499"/>
                                          </p:stCondLst>
                                        </p:cTn>
                                        <p:tgtEl>
                                          <p:spTgt spid="17"/>
                                        </p:tgtEl>
                                        <p:attrNameLst>
                                          <p:attrName>style.visibility</p:attrName>
                                        </p:attrNameLst>
                                      </p:cBhvr>
                                      <p:to>
                                        <p:strVal val="hidden"/>
                                      </p:to>
                                    </p:set>
                                  </p:childTnLst>
                                </p:cTn>
                              </p:par>
                              <p:par>
                                <p:cTn id="94" presetID="10" presetClass="exit" presetSubtype="0" fill="hold" nodeType="withEffect" grpId="0">
                                  <p:stCondLst>
                                    <p:cond delay="2700"/>
                                  </p:stCondLst>
                                  <p:childTnLst>
                                    <p:animEffect transition="out" filter="fade">
                                      <p:cBhvr>
                                        <p:cTn id="95" dur="500"/>
                                        <p:tgtEl>
                                          <p:spTgt spid="18"/>
                                        </p:tgtEl>
                                      </p:cBhvr>
                                    </p:animEffect>
                                    <p:set>
                                      <p:cBhvr>
                                        <p:cTn id="96" dur="1" fill="hold">
                                          <p:stCondLst>
                                            <p:cond delay="499"/>
                                          </p:stCondLst>
                                        </p:cTn>
                                        <p:tgtEl>
                                          <p:spTgt spid="18"/>
                                        </p:tgtEl>
                                        <p:attrNameLst>
                                          <p:attrName>style.visibility</p:attrName>
                                        </p:attrNameLst>
                                      </p:cBhvr>
                                      <p:to>
                                        <p:strVal val="hidden"/>
                                      </p:to>
                                    </p:set>
                                  </p:childTnLst>
                                </p:cTn>
                              </p:par>
                              <p:par>
                                <p:cTn id="97" presetID="10" presetClass="exit" presetSubtype="0" fill="hold" nodeType="withEffect" grpId="0">
                                  <p:stCondLst>
                                    <p:cond delay="2700"/>
                                  </p:stCondLst>
                                  <p:childTnLst>
                                    <p:animEffect transition="out" filter="fade">
                                      <p:cBhvr>
                                        <p:cTn id="98" dur="500"/>
                                        <p:tgtEl>
                                          <p:spTgt spid="19"/>
                                        </p:tgtEl>
                                      </p:cBhvr>
                                    </p:animEffect>
                                    <p:set>
                                      <p:cBhvr>
                                        <p:cTn id="99" dur="1" fill="hold">
                                          <p:stCondLst>
                                            <p:cond delay="499"/>
                                          </p:stCondLst>
                                        </p:cTn>
                                        <p:tgtEl>
                                          <p:spTgt spid="19"/>
                                        </p:tgtEl>
                                        <p:attrNameLst>
                                          <p:attrName>style.visibility</p:attrName>
                                        </p:attrNameLst>
                                      </p:cBhvr>
                                      <p:to>
                                        <p:strVal val="hidden"/>
                                      </p:to>
                                    </p:set>
                                  </p:childTnLst>
                                </p:cTn>
                              </p:par>
                              <p:par>
                                <p:cTn id="100" presetID="10" presetClass="exit" presetSubtype="0" fill="hold" nodeType="withEffect" grpId="0">
                                  <p:stCondLst>
                                    <p:cond delay="2700"/>
                                  </p:stCondLst>
                                  <p:childTnLst>
                                    <p:animEffect transition="out" filter="fade">
                                      <p:cBhvr>
                                        <p:cTn id="101" dur="500"/>
                                        <p:tgtEl>
                                          <p:spTgt spid="20"/>
                                        </p:tgtEl>
                                      </p:cBhvr>
                                    </p:animEffect>
                                    <p:set>
                                      <p:cBhvr>
                                        <p:cTn id="102" dur="1" fill="hold">
                                          <p:stCondLst>
                                            <p:cond delay="499"/>
                                          </p:stCondLst>
                                        </p:cTn>
                                        <p:tgtEl>
                                          <p:spTgt spid="20"/>
                                        </p:tgtEl>
                                        <p:attrNameLst>
                                          <p:attrName>style.visibility</p:attrName>
                                        </p:attrNameLst>
                                      </p:cBhvr>
                                      <p:to>
                                        <p:strVal val="hidden"/>
                                      </p:to>
                                    </p:set>
                                  </p:childTnLst>
                                </p:cTn>
                              </p:par>
                              <p:par>
                                <p:cTn id="103" presetID="10" presetClass="exit" presetSubtype="0" fill="hold" nodeType="withEffect" grpId="0">
                                  <p:stCondLst>
                                    <p:cond delay="2700"/>
                                  </p:stCondLst>
                                  <p:childTnLst>
                                    <p:animEffect transition="out" filter="fade">
                                      <p:cBhvr>
                                        <p:cTn id="104" dur="500"/>
                                        <p:tgtEl>
                                          <p:spTgt spid="21"/>
                                        </p:tgtEl>
                                      </p:cBhvr>
                                    </p:animEffect>
                                    <p:set>
                                      <p:cBhvr>
                                        <p:cTn id="105" dur="1" fill="hold">
                                          <p:stCondLst>
                                            <p:cond delay="499"/>
                                          </p:stCondLst>
                                        </p:cTn>
                                        <p:tgtEl>
                                          <p:spTgt spid="21"/>
                                        </p:tgtEl>
                                        <p:attrNameLst>
                                          <p:attrName>style.visibility</p:attrName>
                                        </p:attrNameLst>
                                      </p:cBhvr>
                                      <p:to>
                                        <p:strVal val="hidden"/>
                                      </p:to>
                                    </p:set>
                                  </p:childTnLst>
                                </p:cTn>
                              </p:par>
                              <p:par>
                                <p:cTn id="106" presetID="10" presetClass="exit" presetSubtype="0" fill="hold" nodeType="withEffect" grpId="0">
                                  <p:stCondLst>
                                    <p:cond delay="2700"/>
                                  </p:stCondLst>
                                  <p:childTnLst>
                                    <p:animEffect transition="out" filter="fade">
                                      <p:cBhvr>
                                        <p:cTn id="107" dur="500"/>
                                        <p:tgtEl>
                                          <p:spTgt spid="22"/>
                                        </p:tgtEl>
                                      </p:cBhvr>
                                    </p:animEffect>
                                    <p:set>
                                      <p:cBhvr>
                                        <p:cTn id="108" dur="1" fill="hold">
                                          <p:stCondLst>
                                            <p:cond delay="499"/>
                                          </p:stCondLst>
                                        </p:cTn>
                                        <p:tgtEl>
                                          <p:spTgt spid="22"/>
                                        </p:tgtEl>
                                        <p:attrNameLst>
                                          <p:attrName>style.visibility</p:attrName>
                                        </p:attrNameLst>
                                      </p:cBhvr>
                                      <p:to>
                                        <p:strVal val="hidden"/>
                                      </p:to>
                                    </p:set>
                                  </p:childTnLst>
                                </p:cTn>
                              </p:par>
                              <p:par>
                                <p:cTn id="109" presetID="10" presetClass="exit" presetSubtype="0" fill="hold" nodeType="withEffect" grpId="0">
                                  <p:stCondLst>
                                    <p:cond delay="2700"/>
                                  </p:stCondLst>
                                  <p:childTnLst>
                                    <p:animEffect transition="out" filter="fade">
                                      <p:cBhvr>
                                        <p:cTn id="110" dur="500"/>
                                        <p:tgtEl>
                                          <p:spTgt spid="23"/>
                                        </p:tgtEl>
                                      </p:cBhvr>
                                    </p:animEffect>
                                    <p:set>
                                      <p:cBhvr>
                                        <p:cTn id="111" dur="1" fill="hold">
                                          <p:stCondLst>
                                            <p:cond delay="499"/>
                                          </p:stCondLst>
                                        </p:cTn>
                                        <p:tgtEl>
                                          <p:spTgt spid="23"/>
                                        </p:tgtEl>
                                        <p:attrNameLst>
                                          <p:attrName>style.visibility</p:attrName>
                                        </p:attrNameLst>
                                      </p:cBhvr>
                                      <p:to>
                                        <p:strVal val="hidden"/>
                                      </p:to>
                                    </p:set>
                                  </p:childTnLst>
                                </p:cTn>
                              </p:par>
                              <p:par>
                                <p:cTn id="112" presetID="10" presetClass="exit" presetSubtype="0" fill="hold" nodeType="withEffect" grpId="0">
                                  <p:stCondLst>
                                    <p:cond delay="2700"/>
                                  </p:stCondLst>
                                  <p:childTnLst>
                                    <p:animEffect transition="out" filter="fade">
                                      <p:cBhvr>
                                        <p:cTn id="113" dur="500"/>
                                        <p:tgtEl>
                                          <p:spTgt spid="24"/>
                                        </p:tgtEl>
                                      </p:cBhvr>
                                    </p:animEffect>
                                    <p:set>
                                      <p:cBhvr>
                                        <p:cTn id="114" dur="1" fill="hold">
                                          <p:stCondLst>
                                            <p:cond delay="499"/>
                                          </p:stCondLst>
                                        </p:cTn>
                                        <p:tgtEl>
                                          <p:spTgt spid="24"/>
                                        </p:tgtEl>
                                        <p:attrNameLst>
                                          <p:attrName>style.visibility</p:attrName>
                                        </p:attrNameLst>
                                      </p:cBhvr>
                                      <p:to>
                                        <p:strVal val="hidden"/>
                                      </p:to>
                                    </p:set>
                                  </p:childTnLst>
                                </p:cTn>
                              </p:par>
                              <p:par>
                                <p:cTn id="115" presetID="10" presetClass="exit" presetSubtype="0" fill="hold" nodeType="withEffect" grpId="0">
                                  <p:stCondLst>
                                    <p:cond delay="2700"/>
                                  </p:stCondLst>
                                  <p:childTnLst>
                                    <p:animEffect transition="out" filter="fade">
                                      <p:cBhvr>
                                        <p:cTn id="116" dur="500"/>
                                        <p:tgtEl>
                                          <p:spTgt spid="25"/>
                                        </p:tgtEl>
                                      </p:cBhvr>
                                    </p:animEffect>
                                    <p:set>
                                      <p:cBhvr>
                                        <p:cTn id="117" dur="1" fill="hold">
                                          <p:stCondLst>
                                            <p:cond delay="499"/>
                                          </p:stCondLst>
                                        </p:cTn>
                                        <p:tgtEl>
                                          <p:spTgt spid="25"/>
                                        </p:tgtEl>
                                        <p:attrNameLst>
                                          <p:attrName>style.visibility</p:attrName>
                                        </p:attrNameLst>
                                      </p:cBhvr>
                                      <p:to>
                                        <p:strVal val="hidden"/>
                                      </p:to>
                                    </p:set>
                                  </p:childTnLst>
                                </p:cTn>
                              </p:par>
                              <p:par>
                                <p:cTn id="118" presetID="10" presetClass="exit" presetSubtype="0" fill="hold" nodeType="withEffect" grpId="0">
                                  <p:stCondLst>
                                    <p:cond delay="2700"/>
                                  </p:stCondLst>
                                  <p:childTnLst>
                                    <p:animEffect transition="out" filter="fade">
                                      <p:cBhvr>
                                        <p:cTn id="119" dur="500"/>
                                        <p:tgtEl>
                                          <p:spTgt spid="26"/>
                                        </p:tgtEl>
                                      </p:cBhvr>
                                    </p:animEffect>
                                    <p:set>
                                      <p:cBhvr>
                                        <p:cTn id="120" dur="1" fill="hold">
                                          <p:stCondLst>
                                            <p:cond delay="499"/>
                                          </p:stCondLst>
                                        </p:cTn>
                                        <p:tgtEl>
                                          <p:spTgt spid="26"/>
                                        </p:tgtEl>
                                        <p:attrNameLst>
                                          <p:attrName>style.visibility</p:attrName>
                                        </p:attrNameLst>
                                      </p:cBhvr>
                                      <p:to>
                                        <p:strVal val="hidden"/>
                                      </p:to>
                                    </p:set>
                                  </p:childTnLst>
                                </p:cTn>
                              </p:par>
                              <p:par>
                                <p:cTn id="121" presetID="10" presetClass="exit" presetSubtype="0" fill="hold" nodeType="withEffect" grpId="0">
                                  <p:stCondLst>
                                    <p:cond delay="2700"/>
                                  </p:stCondLst>
                                  <p:childTnLst>
                                    <p:animEffect transition="out" filter="fade">
                                      <p:cBhvr>
                                        <p:cTn id="122" dur="500"/>
                                        <p:tgtEl>
                                          <p:spTgt spid="27"/>
                                        </p:tgtEl>
                                      </p:cBhvr>
                                    </p:animEffect>
                                    <p:set>
                                      <p:cBhvr>
                                        <p:cTn id="123" dur="1" fill="hold">
                                          <p:stCondLst>
                                            <p:cond delay="499"/>
                                          </p:stCondLst>
                                        </p:cTn>
                                        <p:tgtEl>
                                          <p:spTgt spid="27"/>
                                        </p:tgtEl>
                                        <p:attrNameLst>
                                          <p:attrName>style.visibility</p:attrName>
                                        </p:attrNameLst>
                                      </p:cBhvr>
                                      <p:to>
                                        <p:strVal val="hidden"/>
                                      </p:to>
                                    </p:set>
                                  </p:childTnLst>
                                </p:cTn>
                              </p:par>
                              <p:par>
                                <p:cTn id="124" presetID="10" presetClass="exit" presetSubtype="0" fill="hold" nodeType="withEffect" grpId="1">
                                  <p:stCondLst>
                                    <p:cond delay="2700"/>
                                  </p:stCondLst>
                                  <p:childTnLst>
                                    <p:animEffect transition="out" filter="fade">
                                      <p:cBhvr>
                                        <p:cTn id="125" dur="500"/>
                                        <p:tgtEl>
                                          <p:spTgt spid="28"/>
                                        </p:tgtEl>
                                      </p:cBhvr>
                                    </p:animEffect>
                                    <p:set>
                                      <p:cBhvr>
                                        <p:cTn id="126" dur="1" fill="hold">
                                          <p:stCondLst>
                                            <p:cond delay="499"/>
                                          </p:stCondLst>
                                        </p:cTn>
                                        <p:tgtEl>
                                          <p:spTgt spid="28"/>
                                        </p:tgtEl>
                                        <p:attrNameLst>
                                          <p:attrName>style.visibility</p:attrName>
                                        </p:attrNameLst>
                                      </p:cBhvr>
                                      <p:to>
                                        <p:strVal val="hidden"/>
                                      </p:to>
                                    </p:set>
                                  </p:childTnLst>
                                </p:cTn>
                              </p:par>
                              <p:par>
                                <p:cTn id="127" presetID="10" presetClass="exit" presetSubtype="0" fill="hold" nodeType="withEffect" grpId="0">
                                  <p:stCondLst>
                                    <p:cond delay="2700"/>
                                  </p:stCondLst>
                                  <p:childTnLst>
                                    <p:animEffect transition="out" filter="fade">
                                      <p:cBhvr>
                                        <p:cTn id="128" dur="500"/>
                                        <p:tgtEl>
                                          <p:spTgt spid="29"/>
                                        </p:tgtEl>
                                      </p:cBhvr>
                                    </p:animEffect>
                                    <p:set>
                                      <p:cBhvr>
                                        <p:cTn id="129" dur="1" fill="hold">
                                          <p:stCondLst>
                                            <p:cond delay="499"/>
                                          </p:stCondLst>
                                        </p:cTn>
                                        <p:tgtEl>
                                          <p:spTgt spid="29"/>
                                        </p:tgtEl>
                                        <p:attrNameLst>
                                          <p:attrName>style.visibility</p:attrName>
                                        </p:attrNameLst>
                                      </p:cBhvr>
                                      <p:to>
                                        <p:strVal val="hidden"/>
                                      </p:to>
                                    </p:set>
                                  </p:childTnLst>
                                </p:cTn>
                              </p:par>
                              <p:par>
                                <p:cTn id="130" presetID="10" presetClass="exit" presetSubtype="0" fill="hold" nodeType="withEffect" grpId="1">
                                  <p:stCondLst>
                                    <p:cond delay="2700"/>
                                  </p:stCondLst>
                                  <p:childTnLst>
                                    <p:animEffect transition="out" filter="fade">
                                      <p:cBhvr>
                                        <p:cTn id="131" dur="500"/>
                                        <p:tgtEl>
                                          <p:spTgt spid="30"/>
                                        </p:tgtEl>
                                      </p:cBhvr>
                                    </p:animEffect>
                                    <p:set>
                                      <p:cBhvr>
                                        <p:cTn id="132" dur="1" fill="hold">
                                          <p:stCondLst>
                                            <p:cond delay="499"/>
                                          </p:stCondLst>
                                        </p:cTn>
                                        <p:tgtEl>
                                          <p:spTgt spid="30"/>
                                        </p:tgtEl>
                                        <p:attrNameLst>
                                          <p:attrName>style.visibility</p:attrName>
                                        </p:attrNameLst>
                                      </p:cBhvr>
                                      <p:to>
                                        <p:strVal val="hidden"/>
                                      </p:to>
                                    </p:set>
                                  </p:childTnLst>
                                </p:cTn>
                              </p:par>
                              <p:par>
                                <p:cTn id="133" presetID="10" presetClass="exit" presetSubtype="0" fill="hold" nodeType="withEffect" grpId="1">
                                  <p:stCondLst>
                                    <p:cond delay="2700"/>
                                  </p:stCondLst>
                                  <p:childTnLst>
                                    <p:animEffect transition="out" filter="fade">
                                      <p:cBhvr>
                                        <p:cTn id="134" dur="500"/>
                                        <p:tgtEl>
                                          <p:spTgt spid="31"/>
                                        </p:tgtEl>
                                      </p:cBhvr>
                                    </p:animEffect>
                                    <p:set>
                                      <p:cBhvr>
                                        <p:cTn id="135" dur="1" fill="hold">
                                          <p:stCondLst>
                                            <p:cond delay="499"/>
                                          </p:stCondLst>
                                        </p:cTn>
                                        <p:tgtEl>
                                          <p:spTgt spid="31"/>
                                        </p:tgtEl>
                                        <p:attrNameLst>
                                          <p:attrName>style.visibility</p:attrName>
                                        </p:attrNameLst>
                                      </p:cBhvr>
                                      <p:to>
                                        <p:strVal val="hidden"/>
                                      </p:to>
                                    </p:set>
                                  </p:childTnLst>
                                </p:cTn>
                              </p:par>
                              <p:par>
                                <p:cTn id="136" presetID="10" presetClass="exit" presetSubtype="0" fill="hold" nodeType="withEffect" grpId="0">
                                  <p:stCondLst>
                                    <p:cond delay="2700"/>
                                  </p:stCondLst>
                                  <p:childTnLst>
                                    <p:animEffect transition="out" filter="fade">
                                      <p:cBhvr>
                                        <p:cTn id="137" dur="500"/>
                                        <p:tgtEl>
                                          <p:spTgt spid="32"/>
                                        </p:tgtEl>
                                      </p:cBhvr>
                                    </p:animEffect>
                                    <p:set>
                                      <p:cBhvr>
                                        <p:cTn id="138" dur="1" fill="hold">
                                          <p:stCondLst>
                                            <p:cond delay="499"/>
                                          </p:stCondLst>
                                        </p:cTn>
                                        <p:tgtEl>
                                          <p:spTgt spid="32"/>
                                        </p:tgtEl>
                                        <p:attrNameLst>
                                          <p:attrName>style.visibility</p:attrName>
                                        </p:attrNameLst>
                                      </p:cBhvr>
                                      <p:to>
                                        <p:strVal val="hidden"/>
                                      </p:to>
                                    </p:set>
                                  </p:childTnLst>
                                </p:cTn>
                              </p:par>
                              <p:par>
                                <p:cTn id="139" presetID="10" presetClass="exit" presetSubtype="0" fill="hold" nodeType="withEffect" grpId="0">
                                  <p:stCondLst>
                                    <p:cond delay="2700"/>
                                  </p:stCondLst>
                                  <p:childTnLst>
                                    <p:animEffect transition="out" filter="fade">
                                      <p:cBhvr>
                                        <p:cTn id="140" dur="500"/>
                                        <p:tgtEl>
                                          <p:spTgt spid="33"/>
                                        </p:tgtEl>
                                      </p:cBhvr>
                                    </p:animEffect>
                                    <p:set>
                                      <p:cBhvr>
                                        <p:cTn id="141" dur="1" fill="hold">
                                          <p:stCondLst>
                                            <p:cond delay="499"/>
                                          </p:stCondLst>
                                        </p:cTn>
                                        <p:tgtEl>
                                          <p:spTgt spid="33"/>
                                        </p:tgtEl>
                                        <p:attrNameLst>
                                          <p:attrName>style.visibility</p:attrName>
                                        </p:attrNameLst>
                                      </p:cBhvr>
                                      <p:to>
                                        <p:strVal val="hidden"/>
                                      </p:to>
                                    </p:set>
                                  </p:childTnLst>
                                </p:cTn>
                              </p:par>
                              <p:par>
                                <p:cTn id="142" presetID="10" presetClass="exit" presetSubtype="0" fill="hold" nodeType="withEffect" grpId="0">
                                  <p:stCondLst>
                                    <p:cond delay="2700"/>
                                  </p:stCondLst>
                                  <p:childTnLst>
                                    <p:animEffect transition="out" filter="fade">
                                      <p:cBhvr>
                                        <p:cTn id="143" dur="500"/>
                                        <p:tgtEl>
                                          <p:spTgt spid="34"/>
                                        </p:tgtEl>
                                      </p:cBhvr>
                                    </p:animEffect>
                                    <p:set>
                                      <p:cBhvr>
                                        <p:cTn id="144" dur="1" fill="hold">
                                          <p:stCondLst>
                                            <p:cond delay="499"/>
                                          </p:stCondLst>
                                        </p:cTn>
                                        <p:tgtEl>
                                          <p:spTgt spid="34"/>
                                        </p:tgtEl>
                                        <p:attrNameLst>
                                          <p:attrName>style.visibility</p:attrName>
                                        </p:attrNameLst>
                                      </p:cBhvr>
                                      <p:to>
                                        <p:strVal val="hidden"/>
                                      </p:to>
                                    </p:set>
                                  </p:childTnLst>
                                </p:cTn>
                              </p:par>
                              <p:par>
                                <p:cTn id="145" presetID="10" presetClass="entr" presetSubtype="0" fill="hold" nodeType="withEffect" grpId="0">
                                  <p:stCondLst>
                                    <p:cond delay="3200"/>
                                  </p:stCondLst>
                                  <p:childTnLst>
                                    <p:set>
                                      <p:cBhvr>
                                        <p:cTn id="146" dur="1" fill="hold">
                                          <p:stCondLst>
                                            <p:cond delay="0"/>
                                          </p:stCondLst>
                                        </p:cTn>
                                        <p:tgtEl>
                                          <p:spTgt spid="39"/>
                                        </p:tgtEl>
                                        <p:attrNameLst>
                                          <p:attrName>style.visibility</p:attrName>
                                        </p:attrNameLst>
                                      </p:cBhvr>
                                      <p:to>
                                        <p:strVal val="visible"/>
                                      </p:to>
                                    </p:set>
                                    <p:animEffect transition="in" filter="fade">
                                      <p:cBhvr>
                                        <p:cTn id="147" dur="400"/>
                                        <p:tgtEl>
                                          <p:spTgt spid="39"/>
                                        </p:tgtEl>
                                      </p:cBhvr>
                                    </p:animEffect>
                                  </p:childTnLst>
                                </p:cTn>
                              </p:par>
                              <p:par>
                                <p:cTn id="148" presetID="10" presetClass="entr" presetSubtype="0" fill="hold" nodeType="withEffect" grpId="0">
                                  <p:stCondLst>
                                    <p:cond delay="3200"/>
                                  </p:stCondLst>
                                  <p:childTnLst>
                                    <p:set>
                                      <p:cBhvr>
                                        <p:cTn id="149" dur="1" fill="hold">
                                          <p:stCondLst>
                                            <p:cond delay="0"/>
                                          </p:stCondLst>
                                        </p:cTn>
                                        <p:tgtEl>
                                          <p:spTgt spid="40"/>
                                        </p:tgtEl>
                                        <p:attrNameLst>
                                          <p:attrName>style.visibility</p:attrName>
                                        </p:attrNameLst>
                                      </p:cBhvr>
                                      <p:to>
                                        <p:strVal val="visible"/>
                                      </p:to>
                                    </p:set>
                                    <p:animEffect transition="in" filter="fade">
                                      <p:cBhvr>
                                        <p:cTn id="150" dur="400"/>
                                        <p:tgtEl>
                                          <p:spTgt spid="40"/>
                                        </p:tgtEl>
                                      </p:cBhvr>
                                    </p:animEffect>
                                  </p:childTnLst>
                                </p:cTn>
                              </p:par>
                              <p:par>
                                <p:cTn id="151" presetID="22" presetClass="entr" presetSubtype="8" fill="hold" nodeType="withEffect" grpId="0">
                                  <p:stCondLst>
                                    <p:cond delay="3400"/>
                                  </p:stCondLst>
                                  <p:childTnLst>
                                    <p:set>
                                      <p:cBhvr>
                                        <p:cTn id="152" dur="1" fill="hold">
                                          <p:stCondLst>
                                            <p:cond delay="0"/>
                                          </p:stCondLst>
                                        </p:cTn>
                                        <p:tgtEl>
                                          <p:spTgt spid="41"/>
                                        </p:tgtEl>
                                        <p:attrNameLst>
                                          <p:attrName>style.visibility</p:attrName>
                                        </p:attrNameLst>
                                      </p:cBhvr>
                                      <p:to>
                                        <p:strVal val="visible"/>
                                      </p:to>
                                    </p:set>
                                    <p:animEffect transition="in" filter="wipe(left)">
                                      <p:cBhvr>
                                        <p:cTn id="153" dur="900"/>
                                        <p:tgtEl>
                                          <p:spTgt spid="41"/>
                                        </p:tgtEl>
                                      </p:cBhvr>
                                    </p:animEffect>
                                  </p:childTnLst>
                                </p:cTn>
                              </p:par>
                              <p:par>
                                <p:cTn id="154" presetID="42" presetClass="entr" presetSubtype="0" fill="hold" nodeType="withEffect" grpId="0">
                                  <p:stCondLst>
                                    <p:cond delay="4000"/>
                                  </p:stCondLst>
                                  <p:childTnLst>
                                    <p:set>
                                      <p:cBhvr>
                                        <p:cTn id="155" dur="1" fill="hold">
                                          <p:stCondLst>
                                            <p:cond delay="0"/>
                                          </p:stCondLst>
                                        </p:cTn>
                                        <p:tgtEl>
                                          <p:spTgt spid="43"/>
                                        </p:tgtEl>
                                        <p:attrNameLst>
                                          <p:attrName>style.visibility</p:attrName>
                                        </p:attrNameLst>
                                      </p:cBhvr>
                                      <p:to>
                                        <p:strVal val="visible"/>
                                      </p:to>
                                    </p:set>
                                    <p:animEffect transition="in" filter="fade">
                                      <p:cBhvr>
                                        <p:cTn id="156" dur="500"/>
                                        <p:tgtEl>
                                          <p:spTgt spid="43"/>
                                        </p:tgtEl>
                                      </p:cBhvr>
                                    </p:animEffect>
                                    <p:anim calcmode="lin" valueType="num">
                                      <p:cBhvr>
                                        <p:cTn id="157" dur="500" fill="hold"/>
                                        <p:tgtEl>
                                          <p:spTgt spid="43"/>
                                        </p:tgtEl>
                                        <p:attrNameLst>
                                          <p:attrName>ppt_x</p:attrName>
                                        </p:attrNameLst>
                                      </p:cBhvr>
                                      <p:tavLst>
                                        <p:tav tm="0">
                                          <p:val>
                                            <p:strVal val="#ppt_x"/>
                                          </p:val>
                                        </p:tav>
                                        <p:tav tm="100000">
                                          <p:val>
                                            <p:strVal val="#ppt_x"/>
                                          </p:val>
                                        </p:tav>
                                      </p:tavLst>
                                    </p:anim>
                                    <p:anim calcmode="lin" valueType="num">
                                      <p:cBhvr>
                                        <p:cTn id="158" dur="500" fill="hold" decel="100000"/>
                                        <p:tgtEl>
                                          <p:spTgt spid="43"/>
                                        </p:tgtEl>
                                        <p:attrNameLst>
                                          <p:attrName>ppt_y</p:attrName>
                                        </p:attrNameLst>
                                      </p:cBhvr>
                                      <p:tavLst>
                                        <p:tav tm="0">
                                          <p:val>
                                            <p:strVal val="#ppt_y+0.05"/>
                                          </p:val>
                                        </p:tav>
                                        <p:tav tm="100000">
                                          <p:val>
                                            <p:strVal val="#ppt_y"/>
                                          </p:val>
                                        </p:tav>
                                      </p:tavLst>
                                    </p:anim>
                                  </p:childTnLst>
                                </p:cTn>
                              </p:par>
                              <p:par>
                                <p:cTn id="159" presetID="10" presetClass="entr" presetSubtype="0" fill="hold" nodeType="withEffect" grpId="0">
                                  <p:stCondLst>
                                    <p:cond delay="4200"/>
                                  </p:stCondLst>
                                  <p:childTnLst>
                                    <p:set>
                                      <p:cBhvr>
                                        <p:cTn id="160" dur="1" fill="hold">
                                          <p:stCondLst>
                                            <p:cond delay="0"/>
                                          </p:stCondLst>
                                        </p:cTn>
                                        <p:tgtEl>
                                          <p:spTgt spid="48"/>
                                        </p:tgtEl>
                                        <p:attrNameLst>
                                          <p:attrName>style.visibility</p:attrName>
                                        </p:attrNameLst>
                                      </p:cBhvr>
                                      <p:to>
                                        <p:strVal val="visible"/>
                                      </p:to>
                                    </p:set>
                                    <p:animEffect transition="in" filter="fade">
                                      <p:cBhvr>
                                        <p:cTn id="161" dur="400"/>
                                        <p:tgtEl>
                                          <p:spTgt spid="48"/>
                                        </p:tgtEl>
                                      </p:cBhvr>
                                    </p:animEffect>
                                  </p:childTnLst>
                                </p:cTn>
                              </p:par>
                              <p:par>
                                <p:cTn id="162" presetID="10" presetClass="entr" presetSubtype="0" fill="hold" nodeType="withEffect" grpId="0">
                                  <p:stCondLst>
                                    <p:cond delay="4200"/>
                                  </p:stCondLst>
                                  <p:childTnLst>
                                    <p:set>
                                      <p:cBhvr>
                                        <p:cTn id="163" dur="1" fill="hold">
                                          <p:stCondLst>
                                            <p:cond delay="0"/>
                                          </p:stCondLst>
                                        </p:cTn>
                                        <p:tgtEl>
                                          <p:spTgt spid="52"/>
                                        </p:tgtEl>
                                        <p:attrNameLst>
                                          <p:attrName>style.visibility</p:attrName>
                                        </p:attrNameLst>
                                      </p:cBhvr>
                                      <p:to>
                                        <p:strVal val="visible"/>
                                      </p:to>
                                    </p:set>
                                    <p:animEffect transition="in" filter="fade">
                                      <p:cBhvr>
                                        <p:cTn id="164" dur="400"/>
                                        <p:tgtEl>
                                          <p:spTgt spid="52"/>
                                        </p:tgtEl>
                                      </p:cBhvr>
                                    </p:animEffect>
                                  </p:childTnLst>
                                </p:cTn>
                              </p:par>
                              <p:par>
                                <p:cTn id="165" presetID="10" presetClass="entr" presetSubtype="0" fill="hold" nodeType="withEffect" grpId="0">
                                  <p:stCondLst>
                                    <p:cond delay="4200"/>
                                  </p:stCondLst>
                                  <p:childTnLst>
                                    <p:set>
                                      <p:cBhvr>
                                        <p:cTn id="166" dur="1" fill="hold">
                                          <p:stCondLst>
                                            <p:cond delay="0"/>
                                          </p:stCondLst>
                                        </p:cTn>
                                        <p:tgtEl>
                                          <p:spTgt spid="56"/>
                                        </p:tgtEl>
                                        <p:attrNameLst>
                                          <p:attrName>style.visibility</p:attrName>
                                        </p:attrNameLst>
                                      </p:cBhvr>
                                      <p:to>
                                        <p:strVal val="visible"/>
                                      </p:to>
                                    </p:set>
                                    <p:animEffect transition="in" filter="fade">
                                      <p:cBhvr>
                                        <p:cTn id="167" dur="400"/>
                                        <p:tgtEl>
                                          <p:spTgt spid="56"/>
                                        </p:tgtEl>
                                      </p:cBhvr>
                                    </p:animEffect>
                                  </p:childTnLst>
                                </p:cTn>
                              </p:par>
                              <p:par>
                                <p:cTn id="168" presetID="10" presetClass="entr" presetSubtype="0" fill="hold" nodeType="withEffect" grpId="0">
                                  <p:stCondLst>
                                    <p:cond delay="4200"/>
                                  </p:stCondLst>
                                  <p:childTnLst>
                                    <p:set>
                                      <p:cBhvr>
                                        <p:cTn id="169" dur="1" fill="hold">
                                          <p:stCondLst>
                                            <p:cond delay="0"/>
                                          </p:stCondLst>
                                        </p:cTn>
                                        <p:tgtEl>
                                          <p:spTgt spid="57"/>
                                        </p:tgtEl>
                                        <p:attrNameLst>
                                          <p:attrName>style.visibility</p:attrName>
                                        </p:attrNameLst>
                                      </p:cBhvr>
                                      <p:to>
                                        <p:strVal val="visible"/>
                                      </p:to>
                                    </p:set>
                                    <p:animEffect transition="in" filter="fade">
                                      <p:cBhvr>
                                        <p:cTn id="170" dur="400"/>
                                        <p:tgtEl>
                                          <p:spTgt spid="57"/>
                                        </p:tgtEl>
                                      </p:cBhvr>
                                    </p:animEffect>
                                  </p:childTnLst>
                                </p:cTn>
                              </p:par>
                              <p:par>
                                <p:cTn id="171" presetID="10" presetClass="entr" presetSubtype="0" fill="hold" nodeType="withEffect" grpId="0">
                                  <p:stCondLst>
                                    <p:cond delay="4200"/>
                                  </p:stCondLst>
                                  <p:childTnLst>
                                    <p:set>
                                      <p:cBhvr>
                                        <p:cTn id="172" dur="1" fill="hold">
                                          <p:stCondLst>
                                            <p:cond delay="0"/>
                                          </p:stCondLst>
                                        </p:cTn>
                                        <p:tgtEl>
                                          <p:spTgt spid="58"/>
                                        </p:tgtEl>
                                        <p:attrNameLst>
                                          <p:attrName>style.visibility</p:attrName>
                                        </p:attrNameLst>
                                      </p:cBhvr>
                                      <p:to>
                                        <p:strVal val="visible"/>
                                      </p:to>
                                    </p:set>
                                    <p:animEffect transition="in" filter="fade">
                                      <p:cBhvr>
                                        <p:cTn id="173" dur="400"/>
                                        <p:tgtEl>
                                          <p:spTgt spid="58"/>
                                        </p:tgtEl>
                                      </p:cBhvr>
                                    </p:animEffect>
                                  </p:childTnLst>
                                </p:cTn>
                              </p:par>
                              <p:par>
                                <p:cTn id="174" presetID="42" presetClass="entr" presetSubtype="0" fill="hold" nodeType="withEffect" grpId="0">
                                  <p:stCondLst>
                                    <p:cond delay="4900"/>
                                  </p:stCondLst>
                                  <p:childTnLst>
                                    <p:set>
                                      <p:cBhvr>
                                        <p:cTn id="175" dur="1" fill="hold">
                                          <p:stCondLst>
                                            <p:cond delay="0"/>
                                          </p:stCondLst>
                                        </p:cTn>
                                        <p:tgtEl>
                                          <p:spTgt spid="44"/>
                                        </p:tgtEl>
                                        <p:attrNameLst>
                                          <p:attrName>style.visibility</p:attrName>
                                        </p:attrNameLst>
                                      </p:cBhvr>
                                      <p:to>
                                        <p:strVal val="visible"/>
                                      </p:to>
                                    </p:set>
                                    <p:animEffect transition="in" filter="fade">
                                      <p:cBhvr>
                                        <p:cTn id="176" dur="500"/>
                                        <p:tgtEl>
                                          <p:spTgt spid="44"/>
                                        </p:tgtEl>
                                      </p:cBhvr>
                                    </p:animEffect>
                                    <p:anim calcmode="lin" valueType="num">
                                      <p:cBhvr>
                                        <p:cTn id="177" dur="500" fill="hold"/>
                                        <p:tgtEl>
                                          <p:spTgt spid="44"/>
                                        </p:tgtEl>
                                        <p:attrNameLst>
                                          <p:attrName>ppt_x</p:attrName>
                                        </p:attrNameLst>
                                      </p:cBhvr>
                                      <p:tavLst>
                                        <p:tav tm="0">
                                          <p:val>
                                            <p:strVal val="#ppt_x"/>
                                          </p:val>
                                        </p:tav>
                                        <p:tav tm="100000">
                                          <p:val>
                                            <p:strVal val="#ppt_x"/>
                                          </p:val>
                                        </p:tav>
                                      </p:tavLst>
                                    </p:anim>
                                    <p:anim calcmode="lin" valueType="num">
                                      <p:cBhvr>
                                        <p:cTn id="178" dur="500" fill="hold" decel="100000"/>
                                        <p:tgtEl>
                                          <p:spTgt spid="44"/>
                                        </p:tgtEl>
                                        <p:attrNameLst>
                                          <p:attrName>ppt_y</p:attrName>
                                        </p:attrNameLst>
                                      </p:cBhvr>
                                      <p:tavLst>
                                        <p:tav tm="0">
                                          <p:val>
                                            <p:strVal val="#ppt_y+0.05"/>
                                          </p:val>
                                        </p:tav>
                                        <p:tav tm="100000">
                                          <p:val>
                                            <p:strVal val="#ppt_y"/>
                                          </p:val>
                                        </p:tav>
                                      </p:tavLst>
                                    </p:anim>
                                  </p:childTnLst>
                                </p:cTn>
                              </p:par>
                              <p:par>
                                <p:cTn id="179" presetID="42" presetClass="entr" presetSubtype="0" fill="hold" nodeType="withEffect" grpId="0">
                                  <p:stCondLst>
                                    <p:cond delay="4900"/>
                                  </p:stCondLst>
                                  <p:childTnLst>
                                    <p:set>
                                      <p:cBhvr>
                                        <p:cTn id="180" dur="1" fill="hold">
                                          <p:stCondLst>
                                            <p:cond delay="0"/>
                                          </p:stCondLst>
                                        </p:cTn>
                                        <p:tgtEl>
                                          <p:spTgt spid="45"/>
                                        </p:tgtEl>
                                        <p:attrNameLst>
                                          <p:attrName>style.visibility</p:attrName>
                                        </p:attrNameLst>
                                      </p:cBhvr>
                                      <p:to>
                                        <p:strVal val="visible"/>
                                      </p:to>
                                    </p:set>
                                    <p:animEffect transition="in" filter="fade">
                                      <p:cBhvr>
                                        <p:cTn id="181" dur="500"/>
                                        <p:tgtEl>
                                          <p:spTgt spid="45"/>
                                        </p:tgtEl>
                                      </p:cBhvr>
                                    </p:animEffect>
                                    <p:anim calcmode="lin" valueType="num">
                                      <p:cBhvr>
                                        <p:cTn id="182" dur="500" fill="hold"/>
                                        <p:tgtEl>
                                          <p:spTgt spid="45"/>
                                        </p:tgtEl>
                                        <p:attrNameLst>
                                          <p:attrName>ppt_x</p:attrName>
                                        </p:attrNameLst>
                                      </p:cBhvr>
                                      <p:tavLst>
                                        <p:tav tm="0">
                                          <p:val>
                                            <p:strVal val="#ppt_x"/>
                                          </p:val>
                                        </p:tav>
                                        <p:tav tm="100000">
                                          <p:val>
                                            <p:strVal val="#ppt_x"/>
                                          </p:val>
                                        </p:tav>
                                      </p:tavLst>
                                    </p:anim>
                                    <p:anim calcmode="lin" valueType="num">
                                      <p:cBhvr>
                                        <p:cTn id="183" dur="500" fill="hold" decel="100000"/>
                                        <p:tgtEl>
                                          <p:spTgt spid="45"/>
                                        </p:tgtEl>
                                        <p:attrNameLst>
                                          <p:attrName>ppt_y</p:attrName>
                                        </p:attrNameLst>
                                      </p:cBhvr>
                                      <p:tavLst>
                                        <p:tav tm="0">
                                          <p:val>
                                            <p:strVal val="#ppt_y+0.05"/>
                                          </p:val>
                                        </p:tav>
                                        <p:tav tm="100000">
                                          <p:val>
                                            <p:strVal val="#ppt_y"/>
                                          </p:val>
                                        </p:tav>
                                      </p:tavLst>
                                    </p:anim>
                                  </p:childTnLst>
                                </p:cTn>
                              </p:par>
                              <p:par>
                                <p:cTn id="184" presetID="10" presetClass="entr" presetSubtype="0" fill="hold" nodeType="withEffect" grpId="0">
                                  <p:stCondLst>
                                    <p:cond delay="5100"/>
                                  </p:stCondLst>
                                  <p:childTnLst>
                                    <p:set>
                                      <p:cBhvr>
                                        <p:cTn id="185" dur="1" fill="hold">
                                          <p:stCondLst>
                                            <p:cond delay="0"/>
                                          </p:stCondLst>
                                        </p:cTn>
                                        <p:tgtEl>
                                          <p:spTgt spid="49"/>
                                        </p:tgtEl>
                                        <p:attrNameLst>
                                          <p:attrName>style.visibility</p:attrName>
                                        </p:attrNameLst>
                                      </p:cBhvr>
                                      <p:to>
                                        <p:strVal val="visible"/>
                                      </p:to>
                                    </p:set>
                                    <p:animEffect transition="in" filter="fade">
                                      <p:cBhvr>
                                        <p:cTn id="186" dur="400"/>
                                        <p:tgtEl>
                                          <p:spTgt spid="49"/>
                                        </p:tgtEl>
                                      </p:cBhvr>
                                    </p:animEffect>
                                  </p:childTnLst>
                                </p:cTn>
                              </p:par>
                              <p:par>
                                <p:cTn id="187" presetID="10" presetClass="entr" presetSubtype="0" fill="hold" nodeType="withEffect" grpId="0">
                                  <p:stCondLst>
                                    <p:cond delay="5100"/>
                                  </p:stCondLst>
                                  <p:childTnLst>
                                    <p:set>
                                      <p:cBhvr>
                                        <p:cTn id="188" dur="1" fill="hold">
                                          <p:stCondLst>
                                            <p:cond delay="0"/>
                                          </p:stCondLst>
                                        </p:cTn>
                                        <p:tgtEl>
                                          <p:spTgt spid="53"/>
                                        </p:tgtEl>
                                        <p:attrNameLst>
                                          <p:attrName>style.visibility</p:attrName>
                                        </p:attrNameLst>
                                      </p:cBhvr>
                                      <p:to>
                                        <p:strVal val="visible"/>
                                      </p:to>
                                    </p:set>
                                    <p:animEffect transition="in" filter="fade">
                                      <p:cBhvr>
                                        <p:cTn id="189" dur="400"/>
                                        <p:tgtEl>
                                          <p:spTgt spid="53"/>
                                        </p:tgtEl>
                                      </p:cBhvr>
                                    </p:animEffect>
                                  </p:childTnLst>
                                </p:cTn>
                              </p:par>
                              <p:par>
                                <p:cTn id="190" presetID="10" presetClass="entr" presetSubtype="0" fill="hold" nodeType="withEffect" grpId="0">
                                  <p:stCondLst>
                                    <p:cond delay="5100"/>
                                  </p:stCondLst>
                                  <p:childTnLst>
                                    <p:set>
                                      <p:cBhvr>
                                        <p:cTn id="191" dur="1" fill="hold">
                                          <p:stCondLst>
                                            <p:cond delay="0"/>
                                          </p:stCondLst>
                                        </p:cTn>
                                        <p:tgtEl>
                                          <p:spTgt spid="59"/>
                                        </p:tgtEl>
                                        <p:attrNameLst>
                                          <p:attrName>style.visibility</p:attrName>
                                        </p:attrNameLst>
                                      </p:cBhvr>
                                      <p:to>
                                        <p:strVal val="visible"/>
                                      </p:to>
                                    </p:set>
                                    <p:animEffect transition="in" filter="fade">
                                      <p:cBhvr>
                                        <p:cTn id="192" dur="400"/>
                                        <p:tgtEl>
                                          <p:spTgt spid="59"/>
                                        </p:tgtEl>
                                      </p:cBhvr>
                                    </p:animEffect>
                                  </p:childTnLst>
                                </p:cTn>
                              </p:par>
                              <p:par>
                                <p:cTn id="193" presetID="10" presetClass="entr" presetSubtype="0" fill="hold" nodeType="withEffect" grpId="0">
                                  <p:stCondLst>
                                    <p:cond delay="5100"/>
                                  </p:stCondLst>
                                  <p:childTnLst>
                                    <p:set>
                                      <p:cBhvr>
                                        <p:cTn id="194" dur="1" fill="hold">
                                          <p:stCondLst>
                                            <p:cond delay="0"/>
                                          </p:stCondLst>
                                        </p:cTn>
                                        <p:tgtEl>
                                          <p:spTgt spid="60"/>
                                        </p:tgtEl>
                                        <p:attrNameLst>
                                          <p:attrName>style.visibility</p:attrName>
                                        </p:attrNameLst>
                                      </p:cBhvr>
                                      <p:to>
                                        <p:strVal val="visible"/>
                                      </p:to>
                                    </p:set>
                                    <p:animEffect transition="in" filter="fade">
                                      <p:cBhvr>
                                        <p:cTn id="195" dur="400"/>
                                        <p:tgtEl>
                                          <p:spTgt spid="60"/>
                                        </p:tgtEl>
                                      </p:cBhvr>
                                    </p:animEffect>
                                  </p:childTnLst>
                                </p:cTn>
                              </p:par>
                              <p:par>
                                <p:cTn id="196" presetID="10" presetClass="entr" presetSubtype="0" fill="hold" nodeType="withEffect" grpId="0">
                                  <p:stCondLst>
                                    <p:cond delay="5100"/>
                                  </p:stCondLst>
                                  <p:childTnLst>
                                    <p:set>
                                      <p:cBhvr>
                                        <p:cTn id="197" dur="1" fill="hold">
                                          <p:stCondLst>
                                            <p:cond delay="0"/>
                                          </p:stCondLst>
                                        </p:cTn>
                                        <p:tgtEl>
                                          <p:spTgt spid="61"/>
                                        </p:tgtEl>
                                        <p:attrNameLst>
                                          <p:attrName>style.visibility</p:attrName>
                                        </p:attrNameLst>
                                      </p:cBhvr>
                                      <p:to>
                                        <p:strVal val="visible"/>
                                      </p:to>
                                    </p:set>
                                    <p:animEffect transition="in" filter="fade">
                                      <p:cBhvr>
                                        <p:cTn id="198" dur="400"/>
                                        <p:tgtEl>
                                          <p:spTgt spid="61"/>
                                        </p:tgtEl>
                                      </p:cBhvr>
                                    </p:animEffect>
                                  </p:childTnLst>
                                </p:cTn>
                              </p:par>
                              <p:par>
                                <p:cTn id="199" presetID="22" presetClass="entr" presetSubtype="8" fill="hold" nodeType="withEffect" grpId="0">
                                  <p:stCondLst>
                                    <p:cond delay="5600"/>
                                  </p:stCondLst>
                                  <p:childTnLst>
                                    <p:set>
                                      <p:cBhvr>
                                        <p:cTn id="200" dur="1" fill="hold">
                                          <p:stCondLst>
                                            <p:cond delay="0"/>
                                          </p:stCondLst>
                                        </p:cTn>
                                        <p:tgtEl>
                                          <p:spTgt spid="42"/>
                                        </p:tgtEl>
                                        <p:attrNameLst>
                                          <p:attrName>style.visibility</p:attrName>
                                        </p:attrNameLst>
                                      </p:cBhvr>
                                      <p:to>
                                        <p:strVal val="visible"/>
                                      </p:to>
                                    </p:set>
                                    <p:animEffect transition="in" filter="wipe(left)">
                                      <p:cBhvr>
                                        <p:cTn id="201" dur="700"/>
                                        <p:tgtEl>
                                          <p:spTgt spid="42"/>
                                        </p:tgtEl>
                                      </p:cBhvr>
                                    </p:animEffect>
                                  </p:childTnLst>
                                </p:cTn>
                              </p:par>
                              <p:par>
                                <p:cTn id="202" presetID="42" presetClass="entr" presetSubtype="0" fill="hold" nodeType="withEffect" grpId="0">
                                  <p:stCondLst>
                                    <p:cond delay="5800"/>
                                  </p:stCondLst>
                                  <p:childTnLst>
                                    <p:set>
                                      <p:cBhvr>
                                        <p:cTn id="203" dur="1" fill="hold">
                                          <p:stCondLst>
                                            <p:cond delay="0"/>
                                          </p:stCondLst>
                                        </p:cTn>
                                        <p:tgtEl>
                                          <p:spTgt spid="46"/>
                                        </p:tgtEl>
                                        <p:attrNameLst>
                                          <p:attrName>style.visibility</p:attrName>
                                        </p:attrNameLst>
                                      </p:cBhvr>
                                      <p:to>
                                        <p:strVal val="visible"/>
                                      </p:to>
                                    </p:set>
                                    <p:animEffect transition="in" filter="fade">
                                      <p:cBhvr>
                                        <p:cTn id="204" dur="500"/>
                                        <p:tgtEl>
                                          <p:spTgt spid="46"/>
                                        </p:tgtEl>
                                      </p:cBhvr>
                                    </p:animEffect>
                                    <p:anim calcmode="lin" valueType="num">
                                      <p:cBhvr>
                                        <p:cTn id="205" dur="500" fill="hold"/>
                                        <p:tgtEl>
                                          <p:spTgt spid="46"/>
                                        </p:tgtEl>
                                        <p:attrNameLst>
                                          <p:attrName>ppt_x</p:attrName>
                                        </p:attrNameLst>
                                      </p:cBhvr>
                                      <p:tavLst>
                                        <p:tav tm="0">
                                          <p:val>
                                            <p:strVal val="#ppt_x"/>
                                          </p:val>
                                        </p:tav>
                                        <p:tav tm="100000">
                                          <p:val>
                                            <p:strVal val="#ppt_x"/>
                                          </p:val>
                                        </p:tav>
                                      </p:tavLst>
                                    </p:anim>
                                    <p:anim calcmode="lin" valueType="num">
                                      <p:cBhvr>
                                        <p:cTn id="206" dur="500" fill="hold" decel="100000"/>
                                        <p:tgtEl>
                                          <p:spTgt spid="46"/>
                                        </p:tgtEl>
                                        <p:attrNameLst>
                                          <p:attrName>ppt_y</p:attrName>
                                        </p:attrNameLst>
                                      </p:cBhvr>
                                      <p:tavLst>
                                        <p:tav tm="0">
                                          <p:val>
                                            <p:strVal val="#ppt_y+0.05"/>
                                          </p:val>
                                        </p:tav>
                                        <p:tav tm="100000">
                                          <p:val>
                                            <p:strVal val="#ppt_y"/>
                                          </p:val>
                                        </p:tav>
                                      </p:tavLst>
                                    </p:anim>
                                  </p:childTnLst>
                                </p:cTn>
                              </p:par>
                              <p:par>
                                <p:cTn id="207" presetID="10" presetClass="entr" presetSubtype="0" fill="hold" nodeType="withEffect" grpId="0">
                                  <p:stCondLst>
                                    <p:cond delay="6000"/>
                                  </p:stCondLst>
                                  <p:childTnLst>
                                    <p:set>
                                      <p:cBhvr>
                                        <p:cTn id="208" dur="1" fill="hold">
                                          <p:stCondLst>
                                            <p:cond delay="0"/>
                                          </p:stCondLst>
                                        </p:cTn>
                                        <p:tgtEl>
                                          <p:spTgt spid="50"/>
                                        </p:tgtEl>
                                        <p:attrNameLst>
                                          <p:attrName>style.visibility</p:attrName>
                                        </p:attrNameLst>
                                      </p:cBhvr>
                                      <p:to>
                                        <p:strVal val="visible"/>
                                      </p:to>
                                    </p:set>
                                    <p:animEffect transition="in" filter="fade">
                                      <p:cBhvr>
                                        <p:cTn id="209" dur="400"/>
                                        <p:tgtEl>
                                          <p:spTgt spid="50"/>
                                        </p:tgtEl>
                                      </p:cBhvr>
                                    </p:animEffect>
                                  </p:childTnLst>
                                </p:cTn>
                              </p:par>
                              <p:par>
                                <p:cTn id="210" presetID="10" presetClass="entr" presetSubtype="0" fill="hold" nodeType="withEffect" grpId="0">
                                  <p:stCondLst>
                                    <p:cond delay="6000"/>
                                  </p:stCondLst>
                                  <p:childTnLst>
                                    <p:set>
                                      <p:cBhvr>
                                        <p:cTn id="211" dur="1" fill="hold">
                                          <p:stCondLst>
                                            <p:cond delay="0"/>
                                          </p:stCondLst>
                                        </p:cTn>
                                        <p:tgtEl>
                                          <p:spTgt spid="54"/>
                                        </p:tgtEl>
                                        <p:attrNameLst>
                                          <p:attrName>style.visibility</p:attrName>
                                        </p:attrNameLst>
                                      </p:cBhvr>
                                      <p:to>
                                        <p:strVal val="visible"/>
                                      </p:to>
                                    </p:set>
                                    <p:animEffect transition="in" filter="fade">
                                      <p:cBhvr>
                                        <p:cTn id="212" dur="400"/>
                                        <p:tgtEl>
                                          <p:spTgt spid="54"/>
                                        </p:tgtEl>
                                      </p:cBhvr>
                                    </p:animEffect>
                                  </p:childTnLst>
                                </p:cTn>
                              </p:par>
                              <p:par>
                                <p:cTn id="213" presetID="10" presetClass="entr" presetSubtype="0" fill="hold" nodeType="withEffect" grpId="0">
                                  <p:stCondLst>
                                    <p:cond delay="6000"/>
                                  </p:stCondLst>
                                  <p:childTnLst>
                                    <p:set>
                                      <p:cBhvr>
                                        <p:cTn id="214" dur="1" fill="hold">
                                          <p:stCondLst>
                                            <p:cond delay="0"/>
                                          </p:stCondLst>
                                        </p:cTn>
                                        <p:tgtEl>
                                          <p:spTgt spid="62"/>
                                        </p:tgtEl>
                                        <p:attrNameLst>
                                          <p:attrName>style.visibility</p:attrName>
                                        </p:attrNameLst>
                                      </p:cBhvr>
                                      <p:to>
                                        <p:strVal val="visible"/>
                                      </p:to>
                                    </p:set>
                                    <p:animEffect transition="in" filter="fade">
                                      <p:cBhvr>
                                        <p:cTn id="215" dur="400"/>
                                        <p:tgtEl>
                                          <p:spTgt spid="62"/>
                                        </p:tgtEl>
                                      </p:cBhvr>
                                    </p:animEffect>
                                  </p:childTnLst>
                                </p:cTn>
                              </p:par>
                              <p:par>
                                <p:cTn id="216" presetID="10" presetClass="entr" presetSubtype="0" fill="hold" nodeType="withEffect" grpId="0">
                                  <p:stCondLst>
                                    <p:cond delay="6000"/>
                                  </p:stCondLst>
                                  <p:childTnLst>
                                    <p:set>
                                      <p:cBhvr>
                                        <p:cTn id="217" dur="1" fill="hold">
                                          <p:stCondLst>
                                            <p:cond delay="0"/>
                                          </p:stCondLst>
                                        </p:cTn>
                                        <p:tgtEl>
                                          <p:spTgt spid="63"/>
                                        </p:tgtEl>
                                        <p:attrNameLst>
                                          <p:attrName>style.visibility</p:attrName>
                                        </p:attrNameLst>
                                      </p:cBhvr>
                                      <p:to>
                                        <p:strVal val="visible"/>
                                      </p:to>
                                    </p:set>
                                    <p:animEffect transition="in" filter="fade">
                                      <p:cBhvr>
                                        <p:cTn id="218" dur="400"/>
                                        <p:tgtEl>
                                          <p:spTgt spid="63"/>
                                        </p:tgtEl>
                                      </p:cBhvr>
                                    </p:animEffect>
                                  </p:childTnLst>
                                </p:cTn>
                              </p:par>
                              <p:par>
                                <p:cTn id="219" presetID="10" presetClass="entr" presetSubtype="0" fill="hold" nodeType="withEffect" grpId="0">
                                  <p:stCondLst>
                                    <p:cond delay="6000"/>
                                  </p:stCondLst>
                                  <p:childTnLst>
                                    <p:set>
                                      <p:cBhvr>
                                        <p:cTn id="220" dur="1" fill="hold">
                                          <p:stCondLst>
                                            <p:cond delay="0"/>
                                          </p:stCondLst>
                                        </p:cTn>
                                        <p:tgtEl>
                                          <p:spTgt spid="64"/>
                                        </p:tgtEl>
                                        <p:attrNameLst>
                                          <p:attrName>style.visibility</p:attrName>
                                        </p:attrNameLst>
                                      </p:cBhvr>
                                      <p:to>
                                        <p:strVal val="visible"/>
                                      </p:to>
                                    </p:set>
                                    <p:animEffect transition="in" filter="fade">
                                      <p:cBhvr>
                                        <p:cTn id="221" dur="400"/>
                                        <p:tgtEl>
                                          <p:spTgt spid="64"/>
                                        </p:tgtEl>
                                      </p:cBhvr>
                                    </p:animEffect>
                                  </p:childTnLst>
                                </p:cTn>
                              </p:par>
                              <p:par>
                                <p:cTn id="222" presetID="42" presetClass="entr" presetSubtype="0" fill="hold" nodeType="withEffect" grpId="0">
                                  <p:stCondLst>
                                    <p:cond delay="6600"/>
                                  </p:stCondLst>
                                  <p:childTnLst>
                                    <p:set>
                                      <p:cBhvr>
                                        <p:cTn id="223" dur="1" fill="hold">
                                          <p:stCondLst>
                                            <p:cond delay="0"/>
                                          </p:stCondLst>
                                        </p:cTn>
                                        <p:tgtEl>
                                          <p:spTgt spid="47"/>
                                        </p:tgtEl>
                                        <p:attrNameLst>
                                          <p:attrName>style.visibility</p:attrName>
                                        </p:attrNameLst>
                                      </p:cBhvr>
                                      <p:to>
                                        <p:strVal val="visible"/>
                                      </p:to>
                                    </p:set>
                                    <p:animEffect transition="in" filter="fade">
                                      <p:cBhvr>
                                        <p:cTn id="224" dur="500"/>
                                        <p:tgtEl>
                                          <p:spTgt spid="47"/>
                                        </p:tgtEl>
                                      </p:cBhvr>
                                    </p:animEffect>
                                    <p:anim calcmode="lin" valueType="num">
                                      <p:cBhvr>
                                        <p:cTn id="225" dur="500" fill="hold"/>
                                        <p:tgtEl>
                                          <p:spTgt spid="47"/>
                                        </p:tgtEl>
                                        <p:attrNameLst>
                                          <p:attrName>ppt_x</p:attrName>
                                        </p:attrNameLst>
                                      </p:cBhvr>
                                      <p:tavLst>
                                        <p:tav tm="0">
                                          <p:val>
                                            <p:strVal val="#ppt_x"/>
                                          </p:val>
                                        </p:tav>
                                        <p:tav tm="100000">
                                          <p:val>
                                            <p:strVal val="#ppt_x"/>
                                          </p:val>
                                        </p:tav>
                                      </p:tavLst>
                                    </p:anim>
                                    <p:anim calcmode="lin" valueType="num">
                                      <p:cBhvr>
                                        <p:cTn id="226" dur="500" fill="hold" decel="100000"/>
                                        <p:tgtEl>
                                          <p:spTgt spid="47"/>
                                        </p:tgtEl>
                                        <p:attrNameLst>
                                          <p:attrName>ppt_y</p:attrName>
                                        </p:attrNameLst>
                                      </p:cBhvr>
                                      <p:tavLst>
                                        <p:tav tm="0">
                                          <p:val>
                                            <p:strVal val="#ppt_y+0.05"/>
                                          </p:val>
                                        </p:tav>
                                        <p:tav tm="100000">
                                          <p:val>
                                            <p:strVal val="#ppt_y"/>
                                          </p:val>
                                        </p:tav>
                                      </p:tavLst>
                                    </p:anim>
                                  </p:childTnLst>
                                </p:cTn>
                              </p:par>
                              <p:par>
                                <p:cTn id="227" presetID="10" presetClass="entr" presetSubtype="0" fill="hold" nodeType="withEffect" grpId="0">
                                  <p:stCondLst>
                                    <p:cond delay="6800"/>
                                  </p:stCondLst>
                                  <p:childTnLst>
                                    <p:set>
                                      <p:cBhvr>
                                        <p:cTn id="228" dur="1" fill="hold">
                                          <p:stCondLst>
                                            <p:cond delay="0"/>
                                          </p:stCondLst>
                                        </p:cTn>
                                        <p:tgtEl>
                                          <p:spTgt spid="51"/>
                                        </p:tgtEl>
                                        <p:attrNameLst>
                                          <p:attrName>style.visibility</p:attrName>
                                        </p:attrNameLst>
                                      </p:cBhvr>
                                      <p:to>
                                        <p:strVal val="visible"/>
                                      </p:to>
                                    </p:set>
                                    <p:animEffect transition="in" filter="fade">
                                      <p:cBhvr>
                                        <p:cTn id="229" dur="400"/>
                                        <p:tgtEl>
                                          <p:spTgt spid="51"/>
                                        </p:tgtEl>
                                      </p:cBhvr>
                                    </p:animEffect>
                                  </p:childTnLst>
                                </p:cTn>
                              </p:par>
                              <p:par>
                                <p:cTn id="230" presetID="10" presetClass="entr" presetSubtype="0" fill="hold" nodeType="withEffect" grpId="0">
                                  <p:stCondLst>
                                    <p:cond delay="6800"/>
                                  </p:stCondLst>
                                  <p:childTnLst>
                                    <p:set>
                                      <p:cBhvr>
                                        <p:cTn id="231" dur="1" fill="hold">
                                          <p:stCondLst>
                                            <p:cond delay="0"/>
                                          </p:stCondLst>
                                        </p:cTn>
                                        <p:tgtEl>
                                          <p:spTgt spid="55"/>
                                        </p:tgtEl>
                                        <p:attrNameLst>
                                          <p:attrName>style.visibility</p:attrName>
                                        </p:attrNameLst>
                                      </p:cBhvr>
                                      <p:to>
                                        <p:strVal val="visible"/>
                                      </p:to>
                                    </p:set>
                                    <p:animEffect transition="in" filter="fade">
                                      <p:cBhvr>
                                        <p:cTn id="232" dur="400"/>
                                        <p:tgtEl>
                                          <p:spTgt spid="55"/>
                                        </p:tgtEl>
                                      </p:cBhvr>
                                    </p:animEffect>
                                  </p:childTnLst>
                                </p:cTn>
                              </p:par>
                              <p:par>
                                <p:cTn id="233" presetID="10" presetClass="entr" presetSubtype="0" fill="hold" nodeType="withEffect" grpId="0">
                                  <p:stCondLst>
                                    <p:cond delay="6800"/>
                                  </p:stCondLst>
                                  <p:childTnLst>
                                    <p:set>
                                      <p:cBhvr>
                                        <p:cTn id="234" dur="1" fill="hold">
                                          <p:stCondLst>
                                            <p:cond delay="0"/>
                                          </p:stCondLst>
                                        </p:cTn>
                                        <p:tgtEl>
                                          <p:spTgt spid="65"/>
                                        </p:tgtEl>
                                        <p:attrNameLst>
                                          <p:attrName>style.visibility</p:attrName>
                                        </p:attrNameLst>
                                      </p:cBhvr>
                                      <p:to>
                                        <p:strVal val="visible"/>
                                      </p:to>
                                    </p:set>
                                    <p:animEffect transition="in" filter="fade">
                                      <p:cBhvr>
                                        <p:cTn id="235" dur="400"/>
                                        <p:tgtEl>
                                          <p:spTgt spid="65"/>
                                        </p:tgtEl>
                                      </p:cBhvr>
                                    </p:animEffect>
                                  </p:childTnLst>
                                </p:cTn>
                              </p:par>
                              <p:par>
                                <p:cTn id="236" presetID="10" presetClass="entr" presetSubtype="0" fill="hold" nodeType="withEffect" grpId="0">
                                  <p:stCondLst>
                                    <p:cond delay="6800"/>
                                  </p:stCondLst>
                                  <p:childTnLst>
                                    <p:set>
                                      <p:cBhvr>
                                        <p:cTn id="237" dur="1" fill="hold">
                                          <p:stCondLst>
                                            <p:cond delay="0"/>
                                          </p:stCondLst>
                                        </p:cTn>
                                        <p:tgtEl>
                                          <p:spTgt spid="66"/>
                                        </p:tgtEl>
                                        <p:attrNameLst>
                                          <p:attrName>style.visibility</p:attrName>
                                        </p:attrNameLst>
                                      </p:cBhvr>
                                      <p:to>
                                        <p:strVal val="visible"/>
                                      </p:to>
                                    </p:set>
                                    <p:animEffect transition="in" filter="fade">
                                      <p:cBhvr>
                                        <p:cTn id="238" dur="400"/>
                                        <p:tgtEl>
                                          <p:spTgt spid="66"/>
                                        </p:tgtEl>
                                      </p:cBhvr>
                                    </p:animEffect>
                                  </p:childTnLst>
                                </p:cTn>
                              </p:par>
                              <p:par>
                                <p:cTn id="239" presetID="10" presetClass="entr" presetSubtype="0" fill="hold" nodeType="withEffect" grpId="0">
                                  <p:stCondLst>
                                    <p:cond delay="6800"/>
                                  </p:stCondLst>
                                  <p:childTnLst>
                                    <p:set>
                                      <p:cBhvr>
                                        <p:cTn id="240" dur="1" fill="hold">
                                          <p:stCondLst>
                                            <p:cond delay="0"/>
                                          </p:stCondLst>
                                        </p:cTn>
                                        <p:tgtEl>
                                          <p:spTgt spid="67"/>
                                        </p:tgtEl>
                                        <p:attrNameLst>
                                          <p:attrName>style.visibility</p:attrName>
                                        </p:attrNameLst>
                                      </p:cBhvr>
                                      <p:to>
                                        <p:strVal val="visible"/>
                                      </p:to>
                                    </p:set>
                                    <p:animEffect transition="in" filter="fade">
                                      <p:cBhvr>
                                        <p:cTn id="241" dur="400"/>
                                        <p:tgtEl>
                                          <p:spTgt spid="67"/>
                                        </p:tgtEl>
                                      </p:cBhvr>
                                    </p:animEffect>
                                  </p:childTnLst>
                                </p:cTn>
                              </p:par>
                              <p:par>
                                <p:cTn id="242" presetID="10" presetClass="entr" presetSubtype="0" fill="hold" nodeType="withEffect" grpId="0">
                                  <p:stCondLst>
                                    <p:cond delay="7400"/>
                                  </p:stCondLst>
                                  <p:childTnLst>
                                    <p:set>
                                      <p:cBhvr>
                                        <p:cTn id="243" dur="1" fill="hold">
                                          <p:stCondLst>
                                            <p:cond delay="0"/>
                                          </p:stCondLst>
                                        </p:cTn>
                                        <p:tgtEl>
                                          <p:spTgt spid="68"/>
                                        </p:tgtEl>
                                        <p:attrNameLst>
                                          <p:attrName>style.visibility</p:attrName>
                                        </p:attrNameLst>
                                      </p:cBhvr>
                                      <p:to>
                                        <p:strVal val="visible"/>
                                      </p:to>
                                    </p:set>
                                    <p:animEffect transition="in" filter="fade">
                                      <p:cBhvr>
                                        <p:cTn id="244" dur="400"/>
                                        <p:tgtEl>
                                          <p:spTgt spid="68"/>
                                        </p:tgtEl>
                                      </p:cBhvr>
                                    </p:animEffect>
                                  </p:childTnLst>
                                </p:cTn>
                              </p:par>
                              <p:par>
                                <p:cTn id="245" presetID="1" presetClass="entr" presetSubtype="0" fill="hold" nodeType="withEffect" grpId="0">
                                  <p:stCondLst>
                                    <p:cond delay="8000"/>
                                  </p:stCondLst>
                                  <p:childTnLst>
                                    <p:set>
                                      <p:cBhvr>
                                        <p:cTn id="246" dur="1" fill="hold">
                                          <p:stCondLst>
                                            <p:cond delay="0"/>
                                          </p:stCondLst>
                                        </p:cTn>
                                        <p:tgtEl>
                                          <p:spTgt spid="76"/>
                                        </p:tgtEl>
                                        <p:attrNameLst>
                                          <p:attrName>style.visibility</p:attrName>
                                        </p:attrNameLst>
                                      </p:cBhvr>
                                      <p:to>
                                        <p:strVal val="visible"/>
                                      </p:to>
                                    </p:set>
                                  </p:childTnLst>
                                </p:cTn>
                              </p:par>
                              <p:par>
                                <p:cTn id="247" presetID="0" presetClass="path" presetSubtype="0" fill="hold" nodeType="withEffect" accel="50000" decel="50000" grpId="1">
                                  <p:stCondLst>
                                    <p:cond delay="8000"/>
                                  </p:stCondLst>
                                  <p:childTnLst>
                                    <p:animMotion origin="layout" path="M 0 0 L 0.3167 0.0000 E" pathEditMode="relative" rAng="0" ptsTypes="AA">
                                      <p:cBhvr>
                                        <p:cTn id="248" dur="1400" fill="hold"/>
                                        <p:tgtEl>
                                          <p:spTgt spid="76"/>
                                        </p:tgtEl>
                                        <p:attrNameLst>
                                          <p:attrName>ppt_x</p:attrName>
                                          <p:attrName>ppt_y</p:attrName>
                                        </p:attrNameLst>
                                      </p:cBhvr>
                                      <p:rCtr x="15833" y="0"/>
                                    </p:animMotion>
                                  </p:childTnLst>
                                </p:cTn>
                              </p:par>
                              <p:par>
                                <p:cTn id="249" presetID="6" presetClass="emph" presetSubtype="0" fill="hold" nodeType="withEffect" grpId="1">
                                  <p:stCondLst>
                                    <p:cond delay="9350"/>
                                  </p:stCondLst>
                                  <p:childTnLst>
                                    <p:animScale>
                                      <p:cBhvr>
                                        <p:cTn id="250" dur="250" fill="hold"/>
                                        <p:tgtEl>
                                          <p:spTgt spid="44"/>
                                        </p:tgtEl>
                                      </p:cBhvr>
                                      <p:by x="108000" y="108000"/>
                                    </p:animScale>
                                  </p:childTnLst>
                                </p:cTn>
                              </p:par>
                              <p:par>
                                <p:cTn id="251" presetID="6" presetClass="emph" presetSubtype="0" fill="hold" nodeType="withEffect" grpId="1">
                                  <p:stCondLst>
                                    <p:cond delay="9350"/>
                                  </p:stCondLst>
                                  <p:childTnLst>
                                    <p:animScale>
                                      <p:cBhvr>
                                        <p:cTn id="252" dur="250" fill="hold"/>
                                        <p:tgtEl>
                                          <p:spTgt spid="45"/>
                                        </p:tgtEl>
                                      </p:cBhvr>
                                      <p:by x="108000" y="108000"/>
                                    </p:animScale>
                                  </p:childTnLst>
                                </p:cTn>
                              </p:par>
                              <p:par>
                                <p:cTn id="253" presetID="6" presetClass="emph" presetSubtype="0" fill="hold" nodeType="withEffect" grpId="2">
                                  <p:stCondLst>
                                    <p:cond delay="9600"/>
                                  </p:stCondLst>
                                  <p:childTnLst>
                                    <p:animScale>
                                      <p:cBhvr>
                                        <p:cTn id="254" dur="250" fill="hold"/>
                                        <p:tgtEl>
                                          <p:spTgt spid="44"/>
                                        </p:tgtEl>
                                      </p:cBhvr>
                                      <p:by x="92593" y="92593"/>
                                    </p:animScale>
                                  </p:childTnLst>
                                </p:cTn>
                              </p:par>
                              <p:par>
                                <p:cTn id="255" presetID="6" presetClass="emph" presetSubtype="0" fill="hold" nodeType="withEffect" grpId="2">
                                  <p:stCondLst>
                                    <p:cond delay="9600"/>
                                  </p:stCondLst>
                                  <p:childTnLst>
                                    <p:animScale>
                                      <p:cBhvr>
                                        <p:cTn id="256" dur="250" fill="hold"/>
                                        <p:tgtEl>
                                          <p:spTgt spid="45"/>
                                        </p:tgtEl>
                                      </p:cBhvr>
                                      <p:by x="92593" y="92593"/>
                                    </p:animScale>
                                  </p:childTnLst>
                                </p:cTn>
                              </p:par>
                              <p:par>
                                <p:cTn id="257" presetID="10" presetClass="entr" presetSubtype="0" fill="hold" nodeType="withEffect" grpId="0">
                                  <p:stCondLst>
                                    <p:cond delay="10000"/>
                                  </p:stCondLst>
                                  <p:childTnLst>
                                    <p:set>
                                      <p:cBhvr>
                                        <p:cTn id="258" dur="1" fill="hold">
                                          <p:stCondLst>
                                            <p:cond delay="0"/>
                                          </p:stCondLst>
                                        </p:cTn>
                                        <p:tgtEl>
                                          <p:spTgt spid="77"/>
                                        </p:tgtEl>
                                        <p:attrNameLst>
                                          <p:attrName>style.visibility</p:attrName>
                                        </p:attrNameLst>
                                      </p:cBhvr>
                                      <p:to>
                                        <p:strVal val="visible"/>
                                      </p:to>
                                    </p:set>
                                    <p:animEffect transition="in" filter="fade">
                                      <p:cBhvr>
                                        <p:cTn id="259" dur="200"/>
                                        <p:tgtEl>
                                          <p:spTgt spid="77"/>
                                        </p:tgtEl>
                                      </p:cBhvr>
                                    </p:animEffect>
                                  </p:childTnLst>
                                </p:cTn>
                              </p:par>
                              <p:par>
                                <p:cTn id="260" presetID="0" presetClass="path" presetSubtype="0" fill="hold" nodeType="withEffect" accel="50000" decel="50000" grpId="1">
                                  <p:stCondLst>
                                    <p:cond delay="10000"/>
                                  </p:stCondLst>
                                  <p:childTnLst>
                                    <p:animMotion origin="layout" path="M 0 0 L 0.1547 0.0000 E" pathEditMode="relative" rAng="0" ptsTypes="AA">
                                      <p:cBhvr>
                                        <p:cTn id="261" dur="1100" fill="hold"/>
                                        <p:tgtEl>
                                          <p:spTgt spid="77"/>
                                        </p:tgtEl>
                                        <p:attrNameLst>
                                          <p:attrName>ppt_x</p:attrName>
                                          <p:attrName>ppt_y</p:attrName>
                                        </p:attrNameLst>
                                      </p:cBhvr>
                                      <p:rCtr x="7734" y="0"/>
                                    </p:animMotion>
                                  </p:childTnLst>
                                </p:cTn>
                              </p:par>
                              <p:par>
                                <p:cTn id="262" presetID="53" presetClass="entr" presetSubtype="16" fill="hold" nodeType="withEffect" repeatCount="indefinite" grpId="0">
                                  <p:stCondLst>
                                    <p:cond delay="11100"/>
                                  </p:stCondLst>
                                  <p:childTnLst>
                                    <p:set>
                                      <p:cBhvr>
                                        <p:cTn id="263" dur="1" fill="hold">
                                          <p:stCondLst>
                                            <p:cond delay="0"/>
                                          </p:stCondLst>
                                        </p:cTn>
                                        <p:tgtEl>
                                          <p:spTgt spid="78"/>
                                        </p:tgtEl>
                                        <p:attrNameLst>
                                          <p:attrName>style.visibility</p:attrName>
                                        </p:attrNameLst>
                                      </p:cBhvr>
                                      <p:to>
                                        <p:strVal val="visible"/>
                                      </p:to>
                                    </p:set>
                                    <p:anim calcmode="lin" valueType="num">
                                      <p:cBhvr>
                                        <p:cTn id="264" dur="900" fill="hold" decel="100000"/>
                                        <p:tgtEl>
                                          <p:spTgt spid="78"/>
                                        </p:tgtEl>
                                        <p:attrNameLst>
                                          <p:attrName>ppt_w</p:attrName>
                                        </p:attrNameLst>
                                      </p:cBhvr>
                                      <p:tavLst>
                                        <p:tav tm="0">
                                          <p:val>
                                            <p:strVal val="#ppt_w*0.70"/>
                                          </p:val>
                                        </p:tav>
                                        <p:tav tm="100000">
                                          <p:val>
                                            <p:strVal val="#ppt_w"/>
                                          </p:val>
                                        </p:tav>
                                      </p:tavLst>
                                    </p:anim>
                                    <p:anim calcmode="lin" valueType="num">
                                      <p:cBhvr>
                                        <p:cTn id="265" dur="900" fill="hold" decel="100000"/>
                                        <p:tgtEl>
                                          <p:spTgt spid="78"/>
                                        </p:tgtEl>
                                        <p:attrNameLst>
                                          <p:attrName>ppt_h</p:attrName>
                                        </p:attrNameLst>
                                      </p:cBhvr>
                                      <p:tavLst>
                                        <p:tav tm="0">
                                          <p:val>
                                            <p:strVal val="#ppt_h*0.70"/>
                                          </p:val>
                                        </p:tav>
                                        <p:tav tm="100000">
                                          <p:val>
                                            <p:strVal val="#ppt_h"/>
                                          </p:val>
                                        </p:tav>
                                      </p:tavLst>
                                    </p:anim>
                                    <p:animEffect transition="in" filter="fade">
                                      <p:cBhvr>
                                        <p:cTn id="266" dur="900"/>
                                        <p:tgtEl>
                                          <p:spTgt spid="78"/>
                                        </p:tgtEl>
                                      </p:cBhvr>
                                    </p:animEffect>
                                  </p:childTnLst>
                                </p:cTn>
                              </p:par>
                            </p:childTnLst>
                          </p:cTn>
                        </p:par>
                      </p:childTnLst>
                    </p:cTn>
                  </p:par>
                  <p:par>
                    <p:cTn id="267" fill="hold">
                      <p:stCondLst>
                        <p:cond delay="indefinite"/>
                      </p:stCondLst>
                      <p:childTnLst>
                        <p:par>
                          <p:cTn id="268" fill="hold">
                            <p:stCondLst>
                              <p:cond delay="0"/>
                            </p:stCondLst>
                            <p:childTnLst>
                              <p:par>
                                <p:cTn id="269" presetID="10" presetClass="entr" presetSubtype="0" fill="hold" nodeType="clickEffect" grpId="0">
                                  <p:stCondLst>
                                    <p:cond delay="0"/>
                                  </p:stCondLst>
                                  <p:childTnLst>
                                    <p:set>
                                      <p:cBhvr>
                                        <p:cTn id="270" dur="1" fill="hold">
                                          <p:stCondLst>
                                            <p:cond delay="0"/>
                                          </p:stCondLst>
                                        </p:cTn>
                                        <p:tgtEl>
                                          <p:spTgt spid="69"/>
                                        </p:tgtEl>
                                        <p:attrNameLst>
                                          <p:attrName>style.visibility</p:attrName>
                                        </p:attrNameLst>
                                      </p:cBhvr>
                                      <p:to>
                                        <p:strVal val="visible"/>
                                      </p:to>
                                    </p:set>
                                    <p:animEffect transition="in" filter="fade">
                                      <p:cBhvr>
                                        <p:cTn id="271" dur="500"/>
                                        <p:tgtEl>
                                          <p:spTgt spid="69"/>
                                        </p:tgtEl>
                                      </p:cBhvr>
                                    </p:animEffect>
                                  </p:childTnLst>
                                </p:cTn>
                              </p:par>
                              <p:par>
                                <p:cTn id="272" presetID="10" presetClass="entr" presetSubtype="0" fill="hold" nodeType="withEffect" grpId="0">
                                  <p:stCondLst>
                                    <p:cond delay="0"/>
                                  </p:stCondLst>
                                  <p:childTnLst>
                                    <p:set>
                                      <p:cBhvr>
                                        <p:cTn id="273" dur="1" fill="hold">
                                          <p:stCondLst>
                                            <p:cond delay="0"/>
                                          </p:stCondLst>
                                        </p:cTn>
                                        <p:tgtEl>
                                          <p:spTgt spid="70"/>
                                        </p:tgtEl>
                                        <p:attrNameLst>
                                          <p:attrName>style.visibility</p:attrName>
                                        </p:attrNameLst>
                                      </p:cBhvr>
                                      <p:to>
                                        <p:strVal val="visible"/>
                                      </p:to>
                                    </p:set>
                                    <p:animEffect transition="in" filter="fade">
                                      <p:cBhvr>
                                        <p:cTn id="274" dur="500"/>
                                        <p:tgtEl>
                                          <p:spTgt spid="70"/>
                                        </p:tgtEl>
                                      </p:cBhvr>
                                    </p:animEffect>
                                  </p:childTnLst>
                                </p:cTn>
                              </p:par>
                              <p:par>
                                <p:cTn id="275" presetID="10" presetClass="entr" presetSubtype="0" fill="hold" nodeType="withEffect" grpId="0">
                                  <p:stCondLst>
                                    <p:cond delay="700"/>
                                  </p:stCondLst>
                                  <p:childTnLst>
                                    <p:set>
                                      <p:cBhvr>
                                        <p:cTn id="276" dur="1" fill="hold">
                                          <p:stCondLst>
                                            <p:cond delay="0"/>
                                          </p:stCondLst>
                                        </p:cTn>
                                        <p:tgtEl>
                                          <p:spTgt spid="75"/>
                                        </p:tgtEl>
                                        <p:attrNameLst>
                                          <p:attrName>style.visibility</p:attrName>
                                        </p:attrNameLst>
                                      </p:cBhvr>
                                      <p:to>
                                        <p:strVal val="visible"/>
                                      </p:to>
                                    </p:set>
                                    <p:animEffect transition="in" filter="fade">
                                      <p:cBhvr>
                                        <p:cTn id="277" dur="400"/>
                                        <p:tgtEl>
                                          <p:spTgt spid="75"/>
                                        </p:tgtEl>
                                      </p:cBhvr>
                                    </p:animEffect>
                                  </p:childTnLst>
                                </p:cTn>
                              </p:par>
                              <p:par>
                                <p:cTn id="278" presetID="10" presetClass="entr" presetSubtype="0" fill="hold" nodeType="withEffect" grpId="0">
                                  <p:stCondLst>
                                    <p:cond delay="1200"/>
                                  </p:stCondLst>
                                  <p:childTnLst>
                                    <p:set>
                                      <p:cBhvr>
                                        <p:cTn id="279" dur="1" fill="hold">
                                          <p:stCondLst>
                                            <p:cond delay="0"/>
                                          </p:stCondLst>
                                        </p:cTn>
                                        <p:tgtEl>
                                          <p:spTgt spid="72"/>
                                        </p:tgtEl>
                                        <p:attrNameLst>
                                          <p:attrName>style.visibility</p:attrName>
                                        </p:attrNameLst>
                                      </p:cBhvr>
                                      <p:to>
                                        <p:strVal val="visible"/>
                                      </p:to>
                                    </p:set>
                                    <p:animEffect transition="in" filter="fade">
                                      <p:cBhvr>
                                        <p:cTn id="280" dur="500"/>
                                        <p:tgtEl>
                                          <p:spTgt spid="72"/>
                                        </p:tgtEl>
                                      </p:cBhvr>
                                    </p:animEffect>
                                  </p:childTnLst>
                                </p:cTn>
                              </p:par>
                              <p:par>
                                <p:cTn id="281" presetID="42" presetClass="entr" presetSubtype="0" fill="hold" nodeType="withEffect" grpId="0">
                                  <p:stCondLst>
                                    <p:cond delay="4600"/>
                                  </p:stCondLst>
                                  <p:childTnLst>
                                    <p:set>
                                      <p:cBhvr>
                                        <p:cTn id="282" dur="1" fill="hold">
                                          <p:stCondLst>
                                            <p:cond delay="0"/>
                                          </p:stCondLst>
                                        </p:cTn>
                                        <p:tgtEl>
                                          <p:spTgt spid="73"/>
                                        </p:tgtEl>
                                        <p:attrNameLst>
                                          <p:attrName>style.visibility</p:attrName>
                                        </p:attrNameLst>
                                      </p:cBhvr>
                                      <p:to>
                                        <p:strVal val="visible"/>
                                      </p:to>
                                    </p:set>
                                    <p:animEffect transition="in" filter="fade">
                                      <p:cBhvr>
                                        <p:cTn id="283" dur="600"/>
                                        <p:tgtEl>
                                          <p:spTgt spid="73"/>
                                        </p:tgtEl>
                                      </p:cBhvr>
                                    </p:animEffect>
                                    <p:anim calcmode="lin" valueType="num">
                                      <p:cBhvr>
                                        <p:cTn id="284" dur="600" fill="hold"/>
                                        <p:tgtEl>
                                          <p:spTgt spid="73"/>
                                        </p:tgtEl>
                                        <p:attrNameLst>
                                          <p:attrName>ppt_x</p:attrName>
                                        </p:attrNameLst>
                                      </p:cBhvr>
                                      <p:tavLst>
                                        <p:tav tm="0">
                                          <p:val>
                                            <p:strVal val="#ppt_x"/>
                                          </p:val>
                                        </p:tav>
                                        <p:tav tm="100000">
                                          <p:val>
                                            <p:strVal val="#ppt_x"/>
                                          </p:val>
                                        </p:tav>
                                      </p:tavLst>
                                    </p:anim>
                                    <p:anim calcmode="lin" valueType="num">
                                      <p:cBhvr>
                                        <p:cTn id="285" dur="600" fill="hold" decel="100000"/>
                                        <p:tgtEl>
                                          <p:spTgt spid="73"/>
                                        </p:tgtEl>
                                        <p:attrNameLst>
                                          <p:attrName>ppt_y</p:attrName>
                                        </p:attrNameLst>
                                      </p:cBhvr>
                                      <p:tavLst>
                                        <p:tav tm="0">
                                          <p:val>
                                            <p:strVal val="#ppt_y+0.05"/>
                                          </p:val>
                                        </p:tav>
                                        <p:tav tm="100000">
                                          <p:val>
                                            <p:strVal val="#ppt_y"/>
                                          </p:val>
                                        </p:tav>
                                      </p:tavLst>
                                    </p:anim>
                                  </p:childTnLst>
                                </p:cTn>
                              </p:par>
                              <p:par>
                                <p:cTn id="286" presetID="10" presetClass="entr" presetSubtype="0" fill="hold" nodeType="withEffect" repeatCount="indefinite" grpId="0">
                                  <p:stCondLst>
                                    <p:cond delay="4600"/>
                                  </p:stCondLst>
                                  <p:childTnLst>
                                    <p:set>
                                      <p:cBhvr>
                                        <p:cTn id="287" dur="1" fill="hold">
                                          <p:stCondLst>
                                            <p:cond delay="0"/>
                                          </p:stCondLst>
                                        </p:cTn>
                                        <p:tgtEl>
                                          <p:spTgt spid="71"/>
                                        </p:tgtEl>
                                        <p:attrNameLst>
                                          <p:attrName>style.visibility</p:attrName>
                                        </p:attrNameLst>
                                      </p:cBhvr>
                                      <p:to>
                                        <p:strVal val="visible"/>
                                      </p:to>
                                    </p:set>
                                    <p:animEffect transition="in" filter="fade">
                                      <p:cBhvr>
                                        <p:cTn id="288" dur="700"/>
                                        <p:tgtEl>
                                          <p:spTgt spid="71"/>
                                        </p:tgtEl>
                                      </p:cBhvr>
                                    </p:animEffect>
                                  </p:childTnLst>
                                </p:cTn>
                              </p:par>
                              <p:par>
                                <p:cTn id="289" presetID="10" presetClass="entr" presetSubtype="0" fill="hold" nodeType="withEffect" grpId="0">
                                  <p:stCondLst>
                                    <p:cond delay="8800"/>
                                  </p:stCondLst>
                                  <p:childTnLst>
                                    <p:set>
                                      <p:cBhvr>
                                        <p:cTn id="290" dur="1" fill="hold">
                                          <p:stCondLst>
                                            <p:cond delay="0"/>
                                          </p:stCondLst>
                                        </p:cTn>
                                        <p:tgtEl>
                                          <p:spTgt spid="74"/>
                                        </p:tgtEl>
                                        <p:attrNameLst>
                                          <p:attrName>style.visibility</p:attrName>
                                        </p:attrNameLst>
                                      </p:cBhvr>
                                      <p:to>
                                        <p:strVal val="visible"/>
                                      </p:to>
                                    </p:set>
                                    <p:animEffect transition="in" filter="fade">
                                      <p:cBhvr>
                                        <p:cTn id="29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p:cTn id="292" fill="hold" display="0">
                  <p:stCondLst>
                    <p:cond delay="indefinite"/>
                  </p:stCondLst>
                </p:cTn>
                <p:tgtEl>
                  <p:spTgt spid="3"/>
                </p:tgtEl>
              </p:cMediaNode>
            </p:video>
          </p:childTnLst>
        </p:cTn>
      </p:par>
    </p:tnLst>
    <p:bldLst>
      <p:bldP spid="4" grpId="0" animBg="1"/>
      <p:bldP spid="5" grpId="0" animBg="1"/>
      <p:bldP spid="6" grpId="0" animBg="1"/>
      <p:bldP spid="7" grpId="0" animBg="1"/>
      <p:bldP spid="14" grpId="0" animBg="1"/>
      <p:bldP spid="15" grpId="0" animBg="1"/>
      <p:bldP spid="16" grpId="0" animBg="1"/>
      <p:bldP spid="17" grpId="0" animBg="1"/>
      <p:bldP spid="28" grpId="0" animBg="1"/>
      <p:bldP spid="28" grpId="1" animBg="1"/>
      <p:bldP spid="31" grpId="0" animBg="1"/>
      <p:bldP spid="31" grpId="1" animBg="1"/>
      <p:bldP spid="33" grpId="0" animBg="1"/>
      <p:bldP spid="34" grpId="0" animBg="1"/>
      <p:bldP spid="40" grpId="0" animBg="1"/>
      <p:bldP spid="48" grpId="0" animBg="1"/>
      <p:bldP spid="49" grpId="0" animBg="1"/>
      <p:bldP spid="50" grpId="0" animBg="1"/>
      <p:bldP spid="51" grpId="0" animBg="1"/>
      <p:bldP spid="52" grpId="0" animBg="1"/>
      <p:bldP spid="53" grpId="0" animBg="1"/>
      <p:bldP spid="54" grpId="0" animBg="1"/>
      <p:bldP spid="55" grpId="0" animBg="1"/>
      <p:bldP spid="58" grpId="0" animBg="1"/>
      <p:bldP spid="61" grpId="0" animBg="1"/>
      <p:bldP spid="64" grpId="0" animBg="1"/>
      <p:bldP spid="67" grpId="0" animBg="1"/>
      <p:bldP spid="68" grpId="0" animBg="1"/>
      <p:bldP spid="72" grpId="0" animBg="1"/>
      <p:bldP spid="73" grpId="0" animBg="1"/>
      <p:bldP spid="74" grpId="0" animBg="1"/>
      <p:bldP spid="75" grpId="0" animBg="1"/>
      <p:bldP spid="104" grpId="0" animBg="1"/>
      <p:bldP spid="105" grpId="0" animBg="1"/>
    </p:bld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phys2" descr="The GTC dome at night above a sea of clouds, La Palma"/>
          <p:cNvPicPr>
            <a:picLocks noChangeAspect="1"/>
          </p:cNvPicPr>
          <p:nvPr/>
        </p:nvPicPr>
        <p:blipFill>
          <a:blip r:embed="rId2"/>
          <a:srcRect l="24509" t="17225" r="24432" b="6220"/>
          <a:stretch>
            <a:fillRect/>
          </a:stretch>
        </p:blipFill>
        <p:spPr>
          <a:xfrm>
            <a:off x="609600" y="1333500"/>
            <a:ext cx="3683000" cy="3683000"/>
          </a:xfrm>
          <a:prstGeom prst="rect">
            <a:avLst/>
          </a:prstGeom>
        </p:spPr>
      </p:pic>
      <p:sp>
        <p:nvSpPr>
          <p:cNvPr id="3" name="!!lbl_p2"/>
          <p:cNvSpPr txBox="1"/>
          <p:nvPr/>
        </p:nvSpPr>
        <p:spPr>
          <a:xfrm>
            <a:off x="609600" y="1117600"/>
            <a:ext cx="3683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PHYSICAL TELESCOPE</a:t>
            </a:r>
            <a:endParaRPr lang="en-US" sz="1200" dirty="0"/>
          </a:p>
        </p:txBody>
      </p:sp>
      <p:pic>
        <p:nvPicPr>
          <p:cNvPr id="4" name="!!digi2" descr="Archive capture of the GTC digital shadow in TouchDesigner"/>
          <p:cNvPicPr>
            <a:picLocks noChangeAspect="1"/>
          </p:cNvPicPr>
          <p:nvPr/>
        </p:nvPicPr>
        <p:blipFill>
          <a:blip r:embed="rId3"/>
          <a:stretch>
            <a:fillRect/>
          </a:stretch>
        </p:blipFill>
        <p:spPr>
          <a:xfrm>
            <a:off x="7899400" y="1333500"/>
            <a:ext cx="3683000" cy="3683000"/>
          </a:xfrm>
          <a:prstGeom prst="rect">
            <a:avLst/>
          </a:prstGeom>
        </p:spPr>
      </p:pic>
      <p:sp>
        <p:nvSpPr>
          <p:cNvPr id="5" name="!!lbl_d2"/>
          <p:cNvSpPr txBox="1"/>
          <p:nvPr/>
        </p:nvSpPr>
        <p:spPr>
          <a:xfrm>
            <a:off x="7899400" y="1117600"/>
            <a:ext cx="3683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cap="all" spc="96" dirty="0">
                <a:solidFill>
                  <a:srgbClr val="8FA3B8"/>
                </a:solidFill>
                <a:latin typeface="Segoe UI Semibold"/>
                <a:cs typeface="Segoe UI Semibold"/>
              </a:rPr>
              <a:t>DIGITAL SHADOW · ARCHIVE CAPTURE</a:t>
            </a:r>
            <a:endParaRPr lang="en-US" sz="1200" dirty="0"/>
          </a:p>
        </p:txBody>
      </p:sp>
      <p:sp>
        <p:nvSpPr>
          <p:cNvPr id="6" name="!!fwd2"/>
          <p:cNvSpPr/>
          <p:nvPr/>
        </p:nvSpPr>
        <p:spPr>
          <a:xfrm>
            <a:off x="4292600" y="2984500"/>
            <a:ext cx="3606800" cy="3175"/>
          </a:xfrm>
          <a:custGeom>
            <a:avLst/>
            <a:gdLst/>
            <a:ahLst/>
            <a:cxnLst/>
            <a:rect l="0" t="0" r="r" b="b"/>
            <a:pathLst>
              <a:path w="3606800" h="3175" fill="none">
                <a:moveTo>
                  <a:pt x="0" y="0"/>
                </a:moveTo>
                <a:lnTo>
                  <a:pt x="3606800" y="0"/>
                </a:lnTo>
              </a:path>
            </a:pathLst>
          </a:custGeom>
          <a:noFill/>
          <a:ln w="50800" cap="rnd">
            <a:solidFill>
              <a:srgbClr val="5CCBF0"/>
            </a:solidFill>
            <a:round/>
            <a:tailEnd type="triangle" w="med" len="med"/>
          </a:ln>
          <a:effectLst>
            <a:glow rad="50800">
              <a:srgbClr val="5CCBF0">
                <a:alpha val="35000"/>
              </a:srgbClr>
            </a:glow>
          </a:effectLst>
        </p:spPr>
        <p:txBody>
          <a:bodyPr rtlCol="0" anchor="ctr"/>
          <a:lstStyle/>
          <a:p>
            <a:pPr algn="ctr"/>
            <a:endParaRPr/>
          </a:p>
        </p:txBody>
      </p:sp>
      <p:sp>
        <p:nvSpPr>
          <p:cNvPr id="7" name="!!fwd2_lbl"/>
          <p:cNvSpPr txBox="1"/>
          <p:nvPr/>
        </p:nvSpPr>
        <p:spPr>
          <a:xfrm>
            <a:off x="4292600" y="2667000"/>
            <a:ext cx="3606800" cy="203200"/>
          </a:xfrm>
          <a:prstGeom prst="rect">
            <a:avLst/>
          </a:prstGeom>
          <a:noFill/>
        </p:spPr>
        <p:txBody>
          <a:bodyPr wrap="none" lIns="0" tIns="0" rIns="0" bIns="0" rtlCol="0" anchor="t">
            <a:noAutofit/>
          </a:bodyPr>
          <a:lstStyle/>
          <a:p>
            <a:pPr algn="ctr">
              <a:lnSpc>
                <a:spcPts val="1450"/>
              </a:lnSpc>
              <a:spcBef>
                <a:spcPts val="0"/>
              </a:spcBef>
              <a:spcAft>
                <a:spcPts val="0"/>
              </a:spcAft>
              <a:buNone/>
            </a:pPr>
            <a:r>
              <a:rPr lang="en-US" sz="1200" b="0" i="0" dirty="0">
                <a:solidFill>
                  <a:srgbClr val="5CCBF0"/>
                </a:solidFill>
                <a:latin typeface="Segoe UI"/>
                <a:cs typeface="Segoe UI"/>
              </a:rPr>
              <a:t>observation → shadow</a:t>
            </a:r>
            <a:endParaRPr lang="en-US" sz="1200" dirty="0"/>
          </a:p>
        </p:txBody>
      </p:sp>
      <p:sp>
        <p:nvSpPr>
          <p:cNvPr id="8" name="!!loops2"/>
          <p:cNvSpPr/>
          <p:nvPr/>
        </p:nvSpPr>
        <p:spPr>
          <a:xfrm>
            <a:off x="1714500" y="1680135"/>
            <a:ext cx="1083235" cy="595779"/>
          </a:xfrm>
          <a:custGeom>
            <a:avLst/>
            <a:gdLst/>
            <a:ahLst/>
            <a:cxnLst/>
            <a:rect l="0" t="0" r="r" b="b"/>
            <a:pathLst>
              <a:path w="1083235" h="595779" fill="none">
                <a:moveTo>
                  <a:pt x="0" y="595779"/>
                </a:moveTo>
                <a:lnTo>
                  <a:pt x="0" y="446835"/>
                </a:lnTo>
                <a:cubicBezTo>
                  <a:pt x="0" y="89367"/>
                  <a:pt x="238312" y="0"/>
                  <a:pt x="541618" y="0"/>
                </a:cubicBezTo>
                <a:cubicBezTo>
                  <a:pt x="844924" y="0"/>
                  <a:pt x="1083235" y="89367"/>
                  <a:pt x="1083235" y="446835"/>
                </a:cubicBezTo>
                <a:lnTo>
                  <a:pt x="1083235" y="595779"/>
                </a:lnTo>
              </a:path>
            </a:pathLst>
          </a:custGeom>
          <a:noFill/>
          <a:ln w="38100" cap="rnd">
            <a:solidFill>
              <a:srgbClr val="5CCBF0"/>
            </a:solidFill>
            <a:round/>
            <a:tailEnd type="triangle" w="med" len="med"/>
          </a:ln>
          <a:effectLst>
            <a:glow rad="38100">
              <a:srgbClr val="5CCBF0">
                <a:alpha val="35000"/>
              </a:srgbClr>
            </a:glow>
          </a:effectLst>
        </p:spPr>
        <p:txBody>
          <a:bodyPr rtlCol="0" anchor="ctr"/>
          <a:lstStyle/>
          <a:p>
            <a:pPr algn="ctr"/>
            <a:endParaRPr/>
          </a:p>
        </p:txBody>
      </p:sp>
      <p:sp>
        <p:nvSpPr>
          <p:cNvPr id="9" name="!!loops2_b"/>
          <p:cNvSpPr/>
          <p:nvPr/>
        </p:nvSpPr>
        <p:spPr>
          <a:xfrm>
            <a:off x="2472765" y="3304988"/>
            <a:ext cx="1191559" cy="595779"/>
          </a:xfrm>
          <a:custGeom>
            <a:avLst/>
            <a:gdLst/>
            <a:ahLst/>
            <a:cxnLst/>
            <a:rect l="0" t="0" r="r" b="b"/>
            <a:pathLst>
              <a:path w="1191559" h="595779" fill="none">
                <a:moveTo>
                  <a:pt x="0" y="595779"/>
                </a:moveTo>
                <a:lnTo>
                  <a:pt x="0" y="446835"/>
                </a:lnTo>
                <a:cubicBezTo>
                  <a:pt x="0" y="89367"/>
                  <a:pt x="262143" y="0"/>
                  <a:pt x="595779" y="0"/>
                </a:cubicBezTo>
                <a:cubicBezTo>
                  <a:pt x="929416" y="0"/>
                  <a:pt x="1191559" y="89367"/>
                  <a:pt x="1191559" y="446835"/>
                </a:cubicBezTo>
                <a:lnTo>
                  <a:pt x="1191559" y="595779"/>
                </a:lnTo>
              </a:path>
            </a:pathLst>
          </a:custGeom>
          <a:noFill/>
          <a:ln w="38100" cap="rnd">
            <a:solidFill>
              <a:srgbClr val="5CCBF0"/>
            </a:solidFill>
            <a:round/>
            <a:tailEnd type="triangle" w="med" len="med"/>
          </a:ln>
          <a:effectLst>
            <a:glow rad="38100">
              <a:srgbClr val="5CCBF0">
                <a:alpha val="35000"/>
              </a:srgbClr>
            </a:glow>
          </a:effectLst>
        </p:spPr>
        <p:txBody>
          <a:bodyPr rtlCol="0" anchor="ctr"/>
          <a:lstStyle/>
          <a:p>
            <a:pPr algn="ctr"/>
            <a:endParaRPr/>
          </a:p>
        </p:txBody>
      </p:sp>
      <p:sp>
        <p:nvSpPr>
          <p:cNvPr id="10" name="!!loops2_t1_bg"/>
          <p:cNvSpPr/>
          <p:nvPr/>
        </p:nvSpPr>
        <p:spPr>
          <a:xfrm>
            <a:off x="1562100" y="2260600"/>
            <a:ext cx="1363861"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11" name="!!loops2_t1"/>
          <p:cNvSpPr txBox="1"/>
          <p:nvPr/>
        </p:nvSpPr>
        <p:spPr>
          <a:xfrm>
            <a:off x="1663700" y="2286000"/>
            <a:ext cx="1262261" cy="2286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Virtual telescope</a:t>
            </a:r>
            <a:endParaRPr lang="en-US" sz="1200" dirty="0"/>
          </a:p>
        </p:txBody>
      </p:sp>
      <p:sp>
        <p:nvSpPr>
          <p:cNvPr id="12" name="!!loops2_t2_bg"/>
          <p:cNvSpPr/>
          <p:nvPr/>
        </p:nvSpPr>
        <p:spPr>
          <a:xfrm>
            <a:off x="1936750" y="3898900"/>
            <a:ext cx="1698427" cy="279400"/>
          </a:xfrm>
          <a:prstGeom prst="roundRect">
            <a:avLst>
              <a:gd name="adj" fmla="val 50000"/>
            </a:avLst>
          </a:prstGeom>
          <a:solidFill>
            <a:srgbClr val="0E1726">
              <a:alpha val="85000"/>
            </a:srgbClr>
          </a:solidFill>
          <a:ln>
            <a:noFill/>
          </a:ln>
          <a:effectLst/>
        </p:spPr>
        <p:txBody>
          <a:bodyPr rtlCol="0" anchor="ctr"/>
          <a:lstStyle/>
          <a:p>
            <a:pPr algn="ctr"/>
            <a:endParaRPr/>
          </a:p>
        </p:txBody>
      </p:sp>
      <p:sp>
        <p:nvSpPr>
          <p:cNvPr id="13" name="!!loops2_t2"/>
          <p:cNvSpPr txBox="1"/>
          <p:nvPr/>
        </p:nvSpPr>
        <p:spPr>
          <a:xfrm>
            <a:off x="2038350" y="3924300"/>
            <a:ext cx="1596827" cy="228600"/>
          </a:xfrm>
          <a:prstGeom prst="rect">
            <a:avLst/>
          </a:prstGeom>
          <a:noFill/>
        </p:spPr>
        <p:txBody>
          <a:bodyPr wrap="none" lIns="0" tIns="0" rIns="0" bIns="0" rtlCol="0" anchor="ctr">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Open-loop correction</a:t>
            </a:r>
            <a:endParaRPr lang="en-US" sz="1200" dirty="0"/>
          </a:p>
        </p:txBody>
      </p:sp>
      <p:sp>
        <p:nvSpPr>
          <p:cNvPr id="34" name="!!loops2_tag_pill"/>
          <p:cNvSpPr/>
          <p:nvPr/>
        </p:nvSpPr>
        <p:spPr>
          <a:xfrm>
            <a:off x="711200" y="4699000"/>
            <a:ext cx="1778595"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5" name="!!loops2_tag_glyph"/>
          <p:cNvSpPr/>
          <p:nvPr/>
        </p:nvSpPr>
        <p:spPr>
          <a:xfrm>
            <a:off x="812800" y="47498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36" name="!!loops2_tag_txt"/>
          <p:cNvSpPr txBox="1"/>
          <p:nvPr/>
        </p:nvSpPr>
        <p:spPr>
          <a:xfrm>
            <a:off x="1066800" y="4699000"/>
            <a:ext cx="1346795"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local loops</a:t>
            </a:r>
            <a:endParaRPr lang="en-US" sz="1200" dirty="0"/>
          </a:p>
        </p:txBody>
      </p:sp>
      <p:sp>
        <p:nvSpPr>
          <p:cNvPr id="17" name="!!title"/>
          <p:cNvSpPr txBox="1"/>
          <p:nvPr/>
        </p:nvSpPr>
        <p:spPr>
          <a:xfrm>
            <a:off x="609600" y="558800"/>
            <a:ext cx="6350000" cy="533400"/>
          </a:xfrm>
          <a:prstGeom prst="rect">
            <a:avLst/>
          </a:prstGeom>
          <a:noFill/>
        </p:spPr>
        <p:txBody>
          <a:bodyPr wrap="none" lIns="0" tIns="0" rIns="0" bIns="0" rtlCol="0" anchor="t">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The way back</a:t>
            </a:r>
            <a:endParaRPr lang="en-US" sz="3200" dirty="0"/>
          </a:p>
        </p:txBody>
      </p:sp>
      <p:sp>
        <p:nvSpPr>
          <p:cNvPr id="21" name="pulses2_1"/>
          <p:cNvSpPr/>
          <p:nvPr/>
        </p:nvSpPr>
        <p:spPr>
          <a:xfrm>
            <a:off x="42926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22" name="pulses2_2"/>
          <p:cNvSpPr/>
          <p:nvPr/>
        </p:nvSpPr>
        <p:spPr>
          <a:xfrm>
            <a:off x="42926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23" name="pulses2_3"/>
          <p:cNvSpPr/>
          <p:nvPr/>
        </p:nvSpPr>
        <p:spPr>
          <a:xfrm>
            <a:off x="4292600" y="2946400"/>
            <a:ext cx="76200" cy="76200"/>
          </a:xfrm>
          <a:prstGeom prst="ellipse">
            <a:avLst/>
          </a:prstGeom>
          <a:solidFill>
            <a:srgbClr val="5CCBF0"/>
          </a:solidFill>
          <a:ln>
            <a:noFill/>
          </a:ln>
          <a:effectLst>
            <a:glow rad="38100">
              <a:srgbClr val="5CCBF0">
                <a:alpha val="55000"/>
              </a:srgbClr>
            </a:glow>
          </a:effectLst>
        </p:spPr>
        <p:txBody>
          <a:bodyPr rtlCol="0" anchor="ctr"/>
          <a:lstStyle/>
          <a:p>
            <a:pPr algn="ctr"/>
            <a:endParaRPr/>
          </a:p>
        </p:txBody>
      </p:sp>
      <p:sp>
        <p:nvSpPr>
          <p:cNvPr id="42" name="co_scrim"/>
          <p:cNvSpPr/>
          <p:nvPr/>
        </p:nvSpPr>
        <p:spPr>
          <a:xfrm>
            <a:off x="0" y="1092200"/>
            <a:ext cx="12192000" cy="5765800"/>
          </a:xfrm>
          <a:prstGeom prst="rect">
            <a:avLst/>
          </a:prstGeom>
          <a:solidFill>
            <a:srgbClr val="070B14">
              <a:alpha val="62000"/>
            </a:srgbClr>
          </a:solidFill>
          <a:ln>
            <a:noFill/>
          </a:ln>
          <a:effectLst/>
        </p:spPr>
        <p:txBody>
          <a:bodyPr rtlCol="0" anchor="ctr"/>
          <a:lstStyle/>
          <a:p>
            <a:pPr algn="ctr"/>
          </a:p>
        </p:txBody>
      </p:sp>
      <p:sp>
        <p:nvSpPr>
          <p:cNvPr id="24" name="!!ret2"/>
          <p:cNvSpPr/>
          <p:nvPr/>
        </p:nvSpPr>
        <p:spPr>
          <a:xfrm>
            <a:off x="2451100" y="4064000"/>
            <a:ext cx="5448300" cy="1651000"/>
          </a:xfrm>
          <a:custGeom>
            <a:avLst/>
            <a:gdLst/>
            <a:ahLst/>
            <a:cxnLst/>
            <a:rect l="0" t="0" r="r" b="b"/>
            <a:pathLst>
              <a:path w="5448300" h="1651000" fill="none">
                <a:moveTo>
                  <a:pt x="5448300" y="0"/>
                </a:moveTo>
                <a:lnTo>
                  <a:pt x="1930400" y="0"/>
                </a:lnTo>
                <a:lnTo>
                  <a:pt x="1930400" y="1651000"/>
                </a:lnTo>
                <a:lnTo>
                  <a:pt x="0" y="1651000"/>
                </a:lnTo>
                <a:lnTo>
                  <a:pt x="0" y="965200"/>
                </a:lnTo>
              </a:path>
            </a:pathLst>
          </a:custGeom>
          <a:noFill/>
          <a:ln w="38100" cap="rnd">
            <a:solidFill>
              <a:srgbClr val="F2B134"/>
            </a:solidFill>
            <a:custDash>
              <a:ds d="400000" sp="266667"/>
            </a:custDash>
            <a:round/>
            <a:tailEnd type="triangle" w="med" len="med"/>
          </a:ln>
          <a:effectLst>
            <a:glow rad="38100">
              <a:srgbClr val="F2B134">
                <a:alpha val="30000"/>
              </a:srgbClr>
            </a:glow>
          </a:effectLst>
        </p:spPr>
        <p:txBody>
          <a:bodyPr rtlCol="0" anchor="ctr"/>
          <a:lstStyle/>
          <a:p>
            <a:pPr algn="ctr"/>
            <a:endParaRPr/>
          </a:p>
        </p:txBody>
      </p:sp>
      <p:sp>
        <p:nvSpPr>
          <p:cNvPr id="40" name="back_a"/>
          <p:cNvSpPr/>
          <p:nvPr/>
        </p:nvSpPr>
        <p:spPr>
          <a:xfrm>
            <a:off x="7842250" y="4006850"/>
            <a:ext cx="114300" cy="114300"/>
          </a:xfrm>
          <a:prstGeom prst="ellipse">
            <a:avLst/>
          </a:prstGeom>
          <a:solidFill>
            <a:srgbClr val="F2B134"/>
          </a:solidFill>
          <a:ln>
            <a:noFill/>
          </a:ln>
          <a:effectLst>
            <a:glow rad="63500">
              <a:srgbClr val="F2B134">
                <a:alpha val="70000"/>
              </a:srgbClr>
            </a:glow>
          </a:effectLst>
        </p:spPr>
        <p:txBody>
          <a:bodyPr rtlCol="0" anchor="ctr"/>
          <a:lstStyle/>
          <a:p>
            <a:pPr algn="ctr"/>
          </a:p>
        </p:txBody>
      </p:sp>
      <p:sp>
        <p:nvSpPr>
          <p:cNvPr id="41" name="back_b"/>
          <p:cNvSpPr/>
          <p:nvPr/>
        </p:nvSpPr>
        <p:spPr>
          <a:xfrm>
            <a:off x="5391150" y="4006850"/>
            <a:ext cx="114300" cy="114300"/>
          </a:xfrm>
          <a:prstGeom prst="ellipse">
            <a:avLst/>
          </a:prstGeom>
          <a:solidFill>
            <a:srgbClr val="F2B134"/>
          </a:solidFill>
          <a:ln>
            <a:noFill/>
          </a:ln>
          <a:effectLst>
            <a:glow rad="63500">
              <a:srgbClr val="F2B134">
                <a:alpha val="70000"/>
              </a:srgbClr>
            </a:glow>
          </a:effectLst>
        </p:spPr>
        <p:txBody>
          <a:bodyPr rtlCol="0" anchor="ctr"/>
          <a:lstStyle/>
          <a:p>
            <a:pPr algn="ctr"/>
          </a:p>
        </p:txBody>
      </p:sp>
      <p:sp>
        <p:nvSpPr>
          <p:cNvPr id="25" name="!!gate1"/>
          <p:cNvSpPr/>
          <p:nvPr/>
        </p:nvSpPr>
        <p:spPr>
          <a:xfrm>
            <a:off x="5461000" y="3429000"/>
            <a:ext cx="1270000" cy="1270000"/>
          </a:xfrm>
          <a:prstGeom prst="ellipse">
            <a:avLst/>
          </a:prstGeom>
          <a:solidFill>
            <a:srgbClr val="070B14"/>
          </a:solidFill>
          <a:ln w="38100" cap="rnd">
            <a:solidFill>
              <a:srgbClr val="FFFFFF"/>
            </a:solidFill>
            <a:round/>
          </a:ln>
          <a:effectLst>
            <a:glow rad="76200">
              <a:srgbClr val="FFFFFF">
                <a:alpha val="50000"/>
              </a:srgbClr>
            </a:glow>
          </a:effectLst>
        </p:spPr>
        <p:txBody>
          <a:bodyPr rtlCol="0" anchor="ctr"/>
          <a:lstStyle/>
          <a:p>
            <a:pPr algn="ctr"/>
            <a:endParaRPr/>
          </a:p>
        </p:txBody>
      </p:sp>
      <p:sp>
        <p:nvSpPr>
          <p:cNvPr id="26" name="!!gate1_icon"/>
          <p:cNvSpPr/>
          <p:nvPr/>
        </p:nvSpPr>
        <p:spPr>
          <a:xfrm>
            <a:off x="5791200" y="3759200"/>
            <a:ext cx="609600" cy="609600"/>
          </a:xfrm>
          <a:custGeom>
            <a:avLst/>
            <a:gdLst/>
            <a:ahLst/>
            <a:cxnLst/>
            <a:rect l="0" t="0" r="r" b="b"/>
            <a:pathLst>
              <a:path w="609600" h="609600" fill="none">
                <a:moveTo>
                  <a:pt x="408432" y="198120"/>
                </a:moveTo>
                <a:cubicBezTo>
                  <a:pt x="408432" y="255354"/>
                  <a:pt x="362034" y="301752"/>
                  <a:pt x="304800" y="301752"/>
                </a:cubicBezTo>
                <a:cubicBezTo>
                  <a:pt x="247566" y="301752"/>
                  <a:pt x="201168" y="255354"/>
                  <a:pt x="201168" y="198120"/>
                </a:cubicBezTo>
                <a:cubicBezTo>
                  <a:pt x="201168" y="140886"/>
                  <a:pt x="247566" y="94488"/>
                  <a:pt x="304800" y="94488"/>
                </a:cubicBezTo>
                <a:cubicBezTo>
                  <a:pt x="362034" y="94488"/>
                  <a:pt x="408432" y="140886"/>
                  <a:pt x="408432" y="198120"/>
                </a:cubicBezTo>
                <a:close/>
              </a:path>
              <a:path w="609600" h="609600" fill="none">
                <a:moveTo>
                  <a:pt x="99060" y="541020"/>
                </a:moveTo>
                <a:cubicBezTo>
                  <a:pt x="99060" y="419100"/>
                  <a:pt x="190500" y="358140"/>
                  <a:pt x="304800" y="358140"/>
                </a:cubicBezTo>
                <a:cubicBezTo>
                  <a:pt x="419100" y="358140"/>
                  <a:pt x="510540" y="419100"/>
                  <a:pt x="510540" y="541020"/>
                </a:cubicBezTo>
              </a:path>
            </a:pathLst>
          </a:custGeom>
          <a:noFill/>
          <a:ln w="42672" cap="rnd">
            <a:solidFill>
              <a:srgbClr val="FFFFFF"/>
            </a:solidFill>
            <a:round/>
          </a:ln>
          <a:effectLst/>
        </p:spPr>
        <p:txBody>
          <a:bodyPr rtlCol="0" anchor="ctr"/>
          <a:lstStyle/>
          <a:p>
            <a:pPr algn="ctr"/>
            <a:endParaRPr/>
          </a:p>
        </p:txBody>
      </p:sp>
      <p:sp>
        <p:nvSpPr>
          <p:cNvPr id="27" name="!!gate2"/>
          <p:cNvSpPr/>
          <p:nvPr/>
        </p:nvSpPr>
        <p:spPr>
          <a:xfrm>
            <a:off x="3606800" y="5448300"/>
            <a:ext cx="533400" cy="533400"/>
          </a:xfrm>
          <a:prstGeom prst="ellipse">
            <a:avLst/>
          </a:prstGeom>
          <a:solidFill>
            <a:srgbClr val="070B14"/>
          </a:solidFill>
          <a:ln w="25400" cap="rnd">
            <a:solidFill>
              <a:srgbClr val="F2B134"/>
            </a:solidFill>
            <a:round/>
          </a:ln>
          <a:effectLst>
            <a:glow rad="50800">
              <a:srgbClr val="F2B134">
                <a:alpha val="30000"/>
              </a:srgbClr>
            </a:glow>
          </a:effectLst>
        </p:spPr>
        <p:txBody>
          <a:bodyPr rtlCol="0" anchor="ctr"/>
          <a:lstStyle/>
          <a:p>
            <a:pPr algn="ctr"/>
            <a:endParaRPr/>
          </a:p>
        </p:txBody>
      </p:sp>
      <p:sp>
        <p:nvSpPr>
          <p:cNvPr id="43" name="co_ring"/>
          <p:cNvSpPr/>
          <p:nvPr/>
        </p:nvSpPr>
        <p:spPr>
          <a:xfrm>
            <a:off x="3644900" y="5486400"/>
            <a:ext cx="457200" cy="457200"/>
          </a:xfrm>
          <a:prstGeom prst="ellipse">
            <a:avLst/>
          </a:prstGeom>
          <a:solidFill>
            <a:srgbClr val="F2B134">
              <a:alpha val="35000"/>
            </a:srgbClr>
          </a:solidFill>
          <a:ln>
            <a:noFill/>
          </a:ln>
          <a:effectLst>
            <a:glow rad="63500">
              <a:srgbClr val="F2B134">
                <a:alpha val="70000"/>
              </a:srgbClr>
            </a:glow>
          </a:effectLst>
        </p:spPr>
        <p:txBody>
          <a:bodyPr rtlCol="0" anchor="ctr"/>
          <a:lstStyle/>
          <a:p>
            <a:pPr algn="ctr"/>
          </a:p>
        </p:txBody>
      </p:sp>
      <p:sp>
        <p:nvSpPr>
          <p:cNvPr id="28" name="!!gate3"/>
          <p:cNvSpPr/>
          <p:nvPr/>
        </p:nvSpPr>
        <p:spPr>
          <a:xfrm>
            <a:off x="2590800" y="5448300"/>
            <a:ext cx="533400" cy="533400"/>
          </a:xfrm>
          <a:prstGeom prst="ellipse">
            <a:avLst/>
          </a:prstGeom>
          <a:solidFill>
            <a:srgbClr val="070B14"/>
          </a:solidFill>
          <a:ln w="25400" cap="rnd">
            <a:solidFill>
              <a:srgbClr val="F2B134"/>
            </a:solidFill>
            <a:round/>
          </a:ln>
          <a:effectLst>
            <a:glow rad="50800">
              <a:srgbClr val="F2B134">
                <a:alpha val="30000"/>
              </a:srgbClr>
            </a:glow>
          </a:effectLst>
        </p:spPr>
        <p:txBody>
          <a:bodyPr rtlCol="0" anchor="ctr"/>
          <a:lstStyle/>
          <a:p>
            <a:pPr algn="ctr"/>
            <a:endParaRPr/>
          </a:p>
        </p:txBody>
      </p:sp>
      <p:sp>
        <p:nvSpPr>
          <p:cNvPr id="29" name="!!gate1_t"/>
          <p:cNvSpPr txBox="1"/>
          <p:nvPr/>
        </p:nvSpPr>
        <p:spPr>
          <a:xfrm>
            <a:off x="4381500" y="4775200"/>
            <a:ext cx="3429000" cy="342900"/>
          </a:xfrm>
          <a:prstGeom prst="rect">
            <a:avLst/>
          </a:prstGeom>
          <a:noFill/>
        </p:spPr>
        <p:txBody>
          <a:bodyPr wrap="none" lIns="0" tIns="0" rIns="0" bIns="0" rtlCol="0" anchor="ctr">
            <a:noAutofit/>
          </a:bodyPr>
          <a:lstStyle/>
          <a:p>
            <a:pPr algn="ctr">
              <a:lnSpc>
                <a:spcPts val="2650"/>
              </a:lnSpc>
              <a:spcBef>
                <a:spcPts val="0"/>
              </a:spcBef>
              <a:spcAft>
                <a:spcPts val="0"/>
              </a:spcAft>
              <a:buNone/>
            </a:pPr>
            <a:r>
              <a:rPr lang="en-US" sz="2200" b="0" i="0" cap="all" spc="132" dirty="0">
                <a:solidFill>
                  <a:srgbClr val="FFFFFF"/>
                </a:solidFill>
                <a:latin typeface="Segoe UI Semibold"/>
                <a:cs typeface="Segoe UI Semibold"/>
              </a:rPr>
              <a:t>HUMAN IN THE LOOP</a:t>
            </a:r>
            <a:endParaRPr lang="en-US" sz="2200" dirty="0"/>
          </a:p>
        </p:txBody>
      </p:sp>
      <p:sp>
        <p:nvSpPr>
          <p:cNvPr id="30" name="!!gate1_t2"/>
          <p:cNvSpPr txBox="1"/>
          <p:nvPr/>
        </p:nvSpPr>
        <p:spPr>
          <a:xfrm>
            <a:off x="4826000" y="5130800"/>
            <a:ext cx="2540000" cy="254000"/>
          </a:xfrm>
          <a:prstGeom prst="rect">
            <a:avLst/>
          </a:prstGeom>
          <a:noFill/>
        </p:spPr>
        <p:txBody>
          <a:bodyPr wrap="none" lIns="0" tIns="0" rIns="0" bIns="0" rtlCol="0" anchor="t">
            <a:noAutofit/>
          </a:bodyPr>
          <a:lstStyle/>
          <a:p>
            <a:pPr algn="ctr">
              <a:lnSpc>
                <a:spcPts val="1800"/>
              </a:lnSpc>
              <a:spcBef>
                <a:spcPts val="0"/>
              </a:spcBef>
              <a:spcAft>
                <a:spcPts val="0"/>
              </a:spcAft>
              <a:buNone/>
            </a:pPr>
            <a:r>
              <a:rPr lang="en-US" sz="1500" b="0" i="0" dirty="0">
                <a:solidFill>
                  <a:srgbClr val="EDEFF2"/>
                </a:solidFill>
                <a:latin typeface="Segoe UI"/>
                <a:cs typeface="Segoe UI"/>
              </a:rPr>
              <a:t>a person decides</a:t>
            </a:r>
            <a:endParaRPr lang="en-US" sz="1500" dirty="0"/>
          </a:p>
        </p:txBody>
      </p:sp>
      <p:sp>
        <p:nvSpPr>
          <p:cNvPr id="31" name="!!gate2_t"/>
          <p:cNvSpPr txBox="1"/>
          <p:nvPr/>
        </p:nvSpPr>
        <p:spPr>
          <a:xfrm>
            <a:off x="3365500" y="6019800"/>
            <a:ext cx="1016000" cy="406400"/>
          </a:xfrm>
          <a:prstGeom prst="rect">
            <a:avLst/>
          </a:prstGeom>
          <a:noFill/>
        </p:spPr>
        <p:txBody>
          <a:bodyPr wrap="none" lIns="0" tIns="0" rIns="0" bIns="0" rtlCol="0" anchor="t">
            <a:noAutofit/>
          </a:bodyPr>
          <a:lstStyle/>
          <a:p>
            <a:pPr algn="ctr">
              <a:lnSpc>
                <a:spcPts val="1550"/>
              </a:lnSpc>
              <a:spcBef>
                <a:spcPts val="0"/>
              </a:spcBef>
              <a:spcAft>
                <a:spcPts val="0"/>
              </a:spcAft>
              <a:buNone/>
            </a:pPr>
            <a:r>
              <a:rPr lang="en-US" sz="1300" b="0" i="0" dirty="0">
                <a:solidFill>
                  <a:srgbClr val="F2B134"/>
                </a:solidFill>
                <a:latin typeface="Segoe UI Semibold"/>
                <a:cs typeface="Segoe UI Semibold"/>
              </a:rPr>
              <a:t>COMET</a:t>
            </a:r>
            <a:endParaRPr lang="en-US" sz="1300" dirty="0"/>
          </a:p>
          <a:p>
            <a:pPr algn="ctr">
              <a:lnSpc>
                <a:spcPts val="1550"/>
              </a:lnSpc>
              <a:spcBef>
                <a:spcPts val="0"/>
              </a:spcBef>
              <a:spcAft>
                <a:spcPts val="0"/>
              </a:spcAft>
              <a:buNone/>
            </a:pPr>
            <a:r>
              <a:rPr lang="en-US" sz="1300" b="0" i="0" dirty="0">
                <a:solidFill>
                  <a:srgbClr val="F2B134"/>
                </a:solidFill>
                <a:latin typeface="Segoe UI Semibold"/>
                <a:cs typeface="Segoe UI Semibold"/>
              </a:rPr>
              <a:t>procedures</a:t>
            </a:r>
            <a:endParaRPr lang="en-US" sz="1300" dirty="0"/>
          </a:p>
        </p:txBody>
      </p:sp>
      <p:sp>
        <p:nvSpPr>
          <p:cNvPr id="32" name="!!gate3_t"/>
          <p:cNvSpPr txBox="1"/>
          <p:nvPr/>
        </p:nvSpPr>
        <p:spPr>
          <a:xfrm>
            <a:off x="2349500" y="6019800"/>
            <a:ext cx="1016000" cy="406400"/>
          </a:xfrm>
          <a:prstGeom prst="rect">
            <a:avLst/>
          </a:prstGeom>
          <a:noFill/>
        </p:spPr>
        <p:txBody>
          <a:bodyPr wrap="none" lIns="0" tIns="0" rIns="0" bIns="0" rtlCol="0" anchor="t">
            <a:noAutofit/>
          </a:bodyPr>
          <a:lstStyle/>
          <a:p>
            <a:pPr algn="ctr">
              <a:lnSpc>
                <a:spcPts val="1550"/>
              </a:lnSpc>
              <a:spcBef>
                <a:spcPts val="0"/>
              </a:spcBef>
              <a:spcAft>
                <a:spcPts val="0"/>
              </a:spcAft>
              <a:buNone/>
            </a:pPr>
            <a:r>
              <a:rPr lang="en-US" sz="1300" b="0" i="0" dirty="0">
                <a:solidFill>
                  <a:srgbClr val="F2B134"/>
                </a:solidFill>
                <a:latin typeface="Segoe UI Semibold"/>
                <a:cs typeface="Segoe UI Semibold"/>
              </a:rPr>
              <a:t>safe</a:t>
            </a:r>
            <a:endParaRPr lang="en-US" sz="1300" dirty="0"/>
          </a:p>
          <a:p>
            <a:pPr algn="ctr">
              <a:lnSpc>
                <a:spcPts val="1550"/>
              </a:lnSpc>
              <a:spcBef>
                <a:spcPts val="0"/>
              </a:spcBef>
              <a:spcAft>
                <a:spcPts val="0"/>
              </a:spcAft>
              <a:buNone/>
            </a:pPr>
            <a:r>
              <a:rPr lang="en-US" sz="1300" b="0" i="0" dirty="0">
                <a:solidFill>
                  <a:srgbClr val="F2B134"/>
                </a:solidFill>
                <a:latin typeface="Segoe UI Semibold"/>
                <a:cs typeface="Segoe UI Semibold"/>
              </a:rPr>
              <a:t>connector</a:t>
            </a:r>
            <a:endParaRPr lang="en-US" sz="1300" dirty="0"/>
          </a:p>
        </p:txBody>
      </p:sp>
      <p:sp>
        <p:nvSpPr>
          <p:cNvPr id="33" name="!!knowing"/>
          <p:cNvSpPr txBox="1"/>
          <p:nvPr/>
        </p:nvSpPr>
        <p:spPr>
          <a:xfrm>
            <a:off x="4419600" y="1435100"/>
            <a:ext cx="3352800" cy="825500"/>
          </a:xfrm>
          <a:prstGeom prst="rect">
            <a:avLst/>
          </a:prstGeom>
          <a:noFill/>
        </p:spPr>
        <p:txBody>
          <a:bodyPr wrap="none" lIns="0" tIns="0" rIns="0" bIns="0" rtlCol="0" anchor="t">
            <a:noAutofit/>
          </a:bodyPr>
          <a:lstStyle/>
          <a:p>
            <a:pPr algn="ctr">
              <a:lnSpc>
                <a:spcPts val="2900"/>
              </a:lnSpc>
              <a:spcBef>
                <a:spcPts val="0"/>
              </a:spcBef>
              <a:spcAft>
                <a:spcPts val="0"/>
              </a:spcAft>
              <a:buNone/>
            </a:pPr>
            <a:r>
              <a:rPr lang="en-US" sz="2400" b="0" i="0" dirty="0">
                <a:solidFill>
                  <a:srgbClr val="FFFFFF"/>
                </a:solidFill>
                <a:latin typeface="Segoe UI Semibold"/>
                <a:cs typeface="Segoe UI Semibold"/>
              </a:rPr>
              <a:t>Knowing is not</a:t>
            </a:r>
            <a:endParaRPr lang="en-US" sz="2400" dirty="0"/>
          </a:p>
          <a:p>
            <a:pPr algn="ctr">
              <a:lnSpc>
                <a:spcPts val="2900"/>
              </a:lnSpc>
              <a:spcBef>
                <a:spcPts val="0"/>
              </a:spcBef>
              <a:spcAft>
                <a:spcPts val="0"/>
              </a:spcAft>
              <a:buNone/>
            </a:pPr>
            <a:r>
              <a:rPr lang="en-US" sz="2400" b="0" i="0" dirty="0">
                <a:solidFill>
                  <a:srgbClr val="FFFFFF"/>
                </a:solidFill>
                <a:latin typeface="Segoe UI Semibold"/>
                <a:cs typeface="Segoe UI Semibold"/>
              </a:rPr>
              <a:t>permission to act.</a:t>
            </a:r>
            <a:endParaRPr lang="en-US" sz="2400" dirty="0"/>
          </a:p>
        </p:txBody>
      </p:sp>
      <p:sp>
        <p:nvSpPr>
          <p:cNvPr id="44" name="co_link"/>
          <p:cNvSpPr/>
          <p:nvPr/>
        </p:nvSpPr>
        <p:spPr>
          <a:xfrm>
            <a:off x="4241800" y="5715000"/>
            <a:ext cx="330200" cy="3175"/>
          </a:xfrm>
          <a:custGeom>
            <a:avLst/>
            <a:gdLst/>
            <a:ahLst/>
            <a:cxnLst/>
            <a:rect l="0" t="0" r="r" b="b"/>
            <a:pathLst>
              <a:path w="330200" h="3175" fill="none">
                <a:moveTo>
                  <a:pt x="0" y="0"/>
                </a:moveTo>
                <a:lnTo>
                  <a:pt x="330200" y="0"/>
                </a:lnTo>
              </a:path>
            </a:pathLst>
          </a:custGeom>
          <a:noFill/>
          <a:ln w="15875" cap="rnd">
            <a:solidFill>
              <a:srgbClr val="F2B134"/>
            </a:solidFill>
            <a:round/>
          </a:ln>
          <a:effectLst/>
        </p:spPr>
        <p:txBody>
          <a:bodyPr rtlCol="0" anchor="ctr"/>
          <a:lstStyle/>
          <a:p>
            <a:pPr algn="ctr"/>
          </a:p>
        </p:txBody>
      </p:sp>
      <p:sp>
        <p:nvSpPr>
          <p:cNvPr id="45" name="co_bg"/>
          <p:cNvSpPr/>
          <p:nvPr/>
        </p:nvSpPr>
        <p:spPr>
          <a:xfrm>
            <a:off x="4572000" y="5461000"/>
            <a:ext cx="7010400" cy="1092200"/>
          </a:xfrm>
          <a:prstGeom prst="roundRect">
            <a:avLst>
              <a:gd name="adj" fmla="val 8140"/>
            </a:avLst>
          </a:prstGeom>
          <a:solidFill>
            <a:srgbClr val="0E1726">
              <a:alpha val="96000"/>
            </a:srgbClr>
          </a:solidFill>
          <a:ln w="9525" cap="rnd">
            <a:solidFill>
              <a:srgbClr val="F2B134"/>
            </a:solidFill>
            <a:round/>
          </a:ln>
          <a:effectLst/>
        </p:spPr>
        <p:txBody>
          <a:bodyPr rtlCol="0" anchor="ctr"/>
          <a:lstStyle/>
          <a:p>
            <a:pPr algn="ctr"/>
          </a:p>
        </p:txBody>
      </p:sp>
      <p:sp>
        <p:nvSpPr>
          <p:cNvPr id="46" name="co_h"/>
          <p:cNvSpPr txBox="1"/>
          <p:nvPr/>
        </p:nvSpPr>
        <p:spPr>
          <a:xfrm>
            <a:off x="4749800" y="5562600"/>
            <a:ext cx="67310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F2B134"/>
                </a:solidFill>
                <a:latin typeface="Segoe UI Semibold"/>
                <a:cs typeface="Segoe UI Semibold"/>
              </a:rPr>
              <a:t>COMET · when something fails</a:t>
            </a:r>
            <a:endParaRPr lang="en-US" sz="1200" dirty="0"/>
          </a:p>
        </p:txBody>
      </p:sp>
      <p:sp>
        <p:nvSpPr>
          <p:cNvPr id="47" name="co_t1"/>
          <p:cNvSpPr txBox="1"/>
          <p:nvPr/>
        </p:nvSpPr>
        <p:spPr>
          <a:xfrm>
            <a:off x="4749800" y="5803900"/>
            <a:ext cx="6731000" cy="292100"/>
          </a:xfrm>
          <a:prstGeom prst="rect">
            <a:avLst/>
          </a:prstGeom>
          <a:noFill/>
        </p:spPr>
        <p:txBody>
          <a:bodyPr wrap="none" lIns="0" tIns="0" rIns="0" bIns="0" anchor="t" rtlCol="0">
            <a:noAutofit/>
          </a:bodyPr>
          <a:lstStyle/>
          <a:p>
            <a:pPr algn="l">
              <a:lnSpc>
                <a:spcPts val="2050"/>
              </a:lnSpc>
              <a:spcBef>
                <a:spcPts val="0"/>
              </a:spcBef>
              <a:spcAft>
                <a:spcPts val="0"/>
              </a:spcAft>
              <a:buNone/>
            </a:pPr>
            <a:r>
              <a:rPr lang="en-US" sz="1700" b="0" i="0" dirty="0">
                <a:solidFill>
                  <a:srgbClr val="FFFFFF"/>
                </a:solidFill>
                <a:latin typeface="Segoe UI Semibold"/>
                <a:cs typeface="Segoe UI Semibold"/>
              </a:rPr>
              <a:t>No AI inside, isolated from the agents.</a:t>
            </a:r>
            <a:endParaRPr lang="en-US" sz="1700" dirty="0"/>
          </a:p>
        </p:txBody>
      </p:sp>
      <p:sp>
        <p:nvSpPr>
          <p:cNvPr id="48" name="co_t2"/>
          <p:cNvSpPr txBox="1"/>
          <p:nvPr/>
        </p:nvSpPr>
        <p:spPr>
          <a:xfrm>
            <a:off x="4749800" y="6146800"/>
            <a:ext cx="6731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a:cs typeface="Segoe UI"/>
              </a:rPr>
              <a:t>Step by step, like the procedures of pilots and NASA.</a:t>
            </a:r>
            <a:endParaRPr lang="en-US" sz="1400" dirty="0"/>
          </a:p>
        </p:txBody>
      </p:sp>
      <p:sp>
        <p:nvSpPr>
          <p:cNvPr id="37" name="!!status_pill"/>
          <p:cNvSpPr/>
          <p:nvPr/>
        </p:nvSpPr>
        <p:spPr>
          <a:xfrm>
            <a:off x="8861425" y="203200"/>
            <a:ext cx="2720975"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8" name="!!status_glyph"/>
          <p:cNvSpPr/>
          <p:nvPr/>
        </p:nvSpPr>
        <p:spPr>
          <a:xfrm>
            <a:off x="8963025"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39" name="!!status_txt"/>
          <p:cNvSpPr txBox="1"/>
          <p:nvPr/>
        </p:nvSpPr>
        <p:spPr>
          <a:xfrm>
            <a:off x="9217025" y="203200"/>
            <a:ext cx="2289175"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the way back, proposed</a:t>
            </a:r>
            <a:endParaRPr lang="en-US" sz="1200" dirty="0"/>
          </a:p>
        </p:txBody>
      </p:sp>
      <p:sp>
        <p:nvSpPr>
          <p:cNvPr id="49"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50" name="!!tl_done"/>
          <p:cNvSpPr/>
          <p:nvPr/>
        </p:nvSpPr>
        <p:spPr>
          <a:xfrm>
            <a:off x="609600" y="457200"/>
            <a:ext cx="4210050" cy="3175"/>
          </a:xfrm>
          <a:custGeom>
            <a:avLst/>
            <a:gdLst/>
            <a:ahLst/>
            <a:cxnLst/>
            <a:rect l="0" t="0" r="r" b="b"/>
            <a:pathLst>
              <a:path w="4210050" h="3175" fill="none">
                <a:moveTo>
                  <a:pt x="0" y="0"/>
                </a:moveTo>
                <a:lnTo>
                  <a:pt x="4210050" y="0"/>
                </a:lnTo>
              </a:path>
            </a:pathLst>
          </a:custGeom>
          <a:noFill/>
          <a:ln w="38100" cap="flat">
            <a:solidFill>
              <a:srgbClr val="5CCBF0"/>
            </a:solidFill>
            <a:round/>
          </a:ln>
          <a:effectLst/>
        </p:spPr>
        <p:txBody>
          <a:bodyPr rtlCol="0" anchor="ctr"/>
          <a:lstStyle/>
          <a:p>
            <a:pPr algn="ctr"/>
          </a:p>
        </p:txBody>
      </p:sp>
      <p:sp>
        <p:nvSpPr>
          <p:cNvPr id="51" name="!!tl_step"/>
          <p:cNvSpPr/>
          <p:nvPr/>
        </p:nvSpPr>
        <p:spPr>
          <a:xfrm>
            <a:off x="4819650" y="457200"/>
            <a:ext cx="596827" cy="3175"/>
          </a:xfrm>
          <a:custGeom>
            <a:avLst/>
            <a:gdLst/>
            <a:ahLst/>
            <a:cxnLst/>
            <a:rect l="0" t="0" r="r" b="b"/>
            <a:pathLst>
              <a:path w="596827" h="3175" fill="none">
                <a:moveTo>
                  <a:pt x="0" y="0"/>
                </a:moveTo>
                <a:lnTo>
                  <a:pt x="596827" y="0"/>
                </a:lnTo>
              </a:path>
            </a:pathLst>
          </a:custGeom>
          <a:noFill/>
          <a:ln w="38100" cap="flat">
            <a:solidFill>
              <a:srgbClr val="5CCBF0"/>
            </a:solidFill>
            <a:round/>
          </a:ln>
          <a:effectLst/>
        </p:spPr>
        <p:txBody>
          <a:bodyPr rtlCol="0" anchor="ctr"/>
          <a:lstStyle/>
          <a:p>
            <a:pPr algn="ctr"/>
          </a:p>
        </p:txBody>
      </p:sp>
      <p:sp>
        <p:nvSpPr>
          <p:cNvPr id="52" name="tl_now_S17"/>
          <p:cNvSpPr/>
          <p:nvPr/>
        </p:nvSpPr>
        <p:spPr>
          <a:xfrm>
            <a:off x="5416477" y="457200"/>
            <a:ext cx="806523" cy="3175"/>
          </a:xfrm>
          <a:custGeom>
            <a:avLst/>
            <a:gdLst/>
            <a:ahLst/>
            <a:cxnLst/>
            <a:rect l="0" t="0" r="r" b="b"/>
            <a:pathLst>
              <a:path w="806523" h="3175" fill="none">
                <a:moveTo>
                  <a:pt x="0" y="0"/>
                </a:moveTo>
                <a:lnTo>
                  <a:pt x="806523"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53"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4"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5"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6"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7"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8"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9"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0"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1"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2"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3" name="!!tl_c08_m"/>
          <p:cNvSpPr/>
          <p:nvPr/>
        </p:nvSpPr>
        <p:spPr>
          <a:xfrm>
            <a:off x="3873217"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4" name="!!tl_c09_m"/>
          <p:cNvSpPr/>
          <p:nvPr/>
        </p:nvSpPr>
        <p:spPr>
          <a:xfrm>
            <a:off x="4361883"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5" name="!!tl_c10_m"/>
          <p:cNvSpPr/>
          <p:nvPr/>
        </p:nvSpPr>
        <p:spPr>
          <a:xfrm>
            <a:off x="47879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6" name="!!tl_c11_m"/>
          <p:cNvSpPr/>
          <p:nvPr/>
        </p:nvSpPr>
        <p:spPr>
          <a:xfrm>
            <a:off x="5384727" y="425450"/>
            <a:ext cx="63500" cy="63500"/>
          </a:xfrm>
          <a:prstGeom prst="ellipse">
            <a:avLst/>
          </a:prstGeom>
          <a:solidFill>
            <a:srgbClr val="FFFFFF"/>
          </a:solidFill>
          <a:ln w="12700" cap="rnd">
            <a:solidFill>
              <a:srgbClr val="070B14"/>
            </a:solidFill>
            <a:round/>
          </a:ln>
          <a:effectLst>
            <a:glow rad="38100">
              <a:srgbClr val="5CCBF0">
                <a:alpha val="55000"/>
              </a:srgbClr>
            </a:glow>
          </a:effectLst>
        </p:spPr>
        <p:txBody>
          <a:bodyPr rtlCol="0" anchor="ctr"/>
          <a:lstStyle/>
          <a:p>
            <a:pPr algn="ctr"/>
          </a:p>
        </p:txBody>
      </p:sp>
      <p:sp>
        <p:nvSpPr>
          <p:cNvPr id="67" name="tl_run_S17"/>
          <p:cNvSpPr/>
          <p:nvPr/>
        </p:nvSpPr>
        <p:spPr>
          <a:xfrm>
            <a:off x="5365677"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68" name="tl_dot_S17"/>
          <p:cNvSpPr/>
          <p:nvPr/>
        </p:nvSpPr>
        <p:spPr>
          <a:xfrm>
            <a:off x="617220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69"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70"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71"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72"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73"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EXECUTE</a:t>
            </a:r>
            <a:endParaRPr lang="en-US" sz="1300" dirty="0"/>
          </a:p>
        </p:txBody>
      </p:sp>
      <p:sp>
        <p:nvSpPr>
          <p:cNvPr id="74" name="!!tl_ch_lbl"/>
          <p:cNvSpPr txBox="1"/>
          <p:nvPr/>
        </p:nvSpPr>
        <p:spPr>
          <a:xfrm>
            <a:off x="6350000" y="165100"/>
            <a:ext cx="1030684"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EDEFF2"/>
                </a:solidFill>
                <a:latin typeface="Segoe UI"/>
                <a:cs typeface="Segoe UI"/>
              </a:rPr>
              <a:t xml:space="preserve"> · the way back</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6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par>
                                <p:cTn id="8" presetID="6" presetClass="emph" presetSubtype="0" fill="hold" nodeType="withEffect" grpId="0">
                                  <p:stCondLst>
                                    <p:cond delay="450"/>
                                  </p:stCondLst>
                                  <p:childTnLst>
                                    <p:animScale>
                                      <p:cBhvr>
                                        <p:cTn id="9" dur="250" fill="hold"/>
                                        <p:tgtEl>
                                          <p:spTgt spid="66"/>
                                        </p:tgtEl>
                                      </p:cBhvr>
                                      <p:by x="180000" y="180000"/>
                                    </p:animScale>
                                  </p:childTnLst>
                                </p:cTn>
                              </p:par>
                              <p:par>
                                <p:cTn id="10" presetID="6" presetClass="emph" presetSubtype="0" fill="hold" nodeType="withEffect" grpId="1">
                                  <p:stCondLst>
                                    <p:cond delay="700"/>
                                  </p:stCondLst>
                                  <p:childTnLst>
                                    <p:animScale>
                                      <p:cBhvr>
                                        <p:cTn id="11" dur="250" fill="hold"/>
                                        <p:tgtEl>
                                          <p:spTgt spid="66"/>
                                        </p:tgtEl>
                                      </p:cBhvr>
                                      <p:by x="55556" y="55556"/>
                                    </p:animScale>
                                  </p:childTnLst>
                                </p:cTn>
                              </p:par>
                              <p:par>
                                <p:cTn id="12" presetID="42" presetClass="entr" presetSubtype="0" fill="hold" nodeType="withEffect" grpId="0">
                                  <p:stCondLst>
                                    <p:cond delay="450"/>
                                  </p:stCondLst>
                                  <p:childTnLst>
                                    <p:set>
                                      <p:cBhvr>
                                        <p:cTn id="13" dur="1" fill="hold">
                                          <p:stCondLst>
                                            <p:cond delay="0"/>
                                          </p:stCondLst>
                                        </p:cTn>
                                        <p:tgtEl>
                                          <p:spTgt spid="74"/>
                                        </p:tgtEl>
                                        <p:attrNameLst>
                                          <p:attrName>style.visibility</p:attrName>
                                        </p:attrNameLst>
                                      </p:cBhvr>
                                      <p:to>
                                        <p:strVal val="visible"/>
                                      </p:to>
                                    </p:set>
                                    <p:animEffect transition="in" filter="fade">
                                      <p:cBhvr>
                                        <p:cTn id="14" dur="400"/>
                                        <p:tgtEl>
                                          <p:spTgt spid="74"/>
                                        </p:tgtEl>
                                      </p:cBhvr>
                                    </p:animEffect>
                                    <p:anim calcmode="lin" valueType="num">
                                      <p:cBhvr>
                                        <p:cTn id="15" dur="400" fill="hold"/>
                                        <p:tgtEl>
                                          <p:spTgt spid="74"/>
                                        </p:tgtEl>
                                        <p:attrNameLst>
                                          <p:attrName>ppt_x</p:attrName>
                                        </p:attrNameLst>
                                      </p:cBhvr>
                                      <p:tavLst>
                                        <p:tav tm="0">
                                          <p:val>
                                            <p:strVal val="#ppt_x"/>
                                          </p:val>
                                        </p:tav>
                                        <p:tav tm="100000">
                                          <p:val>
                                            <p:strVal val="#ppt_x"/>
                                          </p:val>
                                        </p:tav>
                                      </p:tavLst>
                                    </p:anim>
                                    <p:anim calcmode="lin" valueType="num">
                                      <p:cBhvr>
                                        <p:cTn id="16" dur="400" fill="hold" decel="100000"/>
                                        <p:tgtEl>
                                          <p:spTgt spid="74"/>
                                        </p:tgtEl>
                                        <p:attrNameLst>
                                          <p:attrName>ppt_y</p:attrName>
                                        </p:attrNameLst>
                                      </p:cBhvr>
                                      <p:tavLst>
                                        <p:tav tm="0">
                                          <p:val>
                                            <p:strVal val="#ppt_y+0.012"/>
                                          </p:val>
                                        </p:tav>
                                        <p:tav tm="100000">
                                          <p:val>
                                            <p:strVal val="#ppt_y"/>
                                          </p:val>
                                        </p:tav>
                                      </p:tavLst>
                                    </p:anim>
                                  </p:childTnLst>
                                </p:cTn>
                              </p:par>
                              <p:par>
                                <p:cTn id="17" presetID="22" presetClass="entr" presetSubtype="8" fill="hold" nodeType="withEffect" grpId="0">
                                  <p:stCondLst>
                                    <p:cond delay="450"/>
                                  </p:stCondLst>
                                  <p:childTnLst>
                                    <p:set>
                                      <p:cBhvr>
                                        <p:cTn id="18" dur="1" fill="hold">
                                          <p:stCondLst>
                                            <p:cond delay="0"/>
                                          </p:stCondLst>
                                        </p:cTn>
                                        <p:tgtEl>
                                          <p:spTgt spid="52"/>
                                        </p:tgtEl>
                                        <p:attrNameLst>
                                          <p:attrName>style.visibility</p:attrName>
                                        </p:attrNameLst>
                                      </p:cBhvr>
                                      <p:to>
                                        <p:strVal val="visible"/>
                                      </p:to>
                                    </p:set>
                                    <p:animEffect transition="in" filter="wipe(left)">
                                      <p:cBhvr>
                                        <p:cTn id="19" dur="900"/>
                                        <p:tgtEl>
                                          <p:spTgt spid="52"/>
                                        </p:tgtEl>
                                      </p:cBhvr>
                                    </p:animEffect>
                                  </p:childTnLst>
                                </p:cTn>
                              </p:par>
                              <p:par>
                                <p:cTn id="20" presetID="1" presetClass="entr" presetSubtype="0" fill="hold" nodeType="withEffect" grpId="0">
                                  <p:stCondLst>
                                    <p:cond delay="450"/>
                                  </p:stCondLst>
                                  <p:childTnLst>
                                    <p:set>
                                      <p:cBhvr>
                                        <p:cTn id="21" dur="1" fill="hold">
                                          <p:stCondLst>
                                            <p:cond delay="0"/>
                                          </p:stCondLst>
                                        </p:cTn>
                                        <p:tgtEl>
                                          <p:spTgt spid="67"/>
                                        </p:tgtEl>
                                        <p:attrNameLst>
                                          <p:attrName>style.visibility</p:attrName>
                                        </p:attrNameLst>
                                      </p:cBhvr>
                                      <p:to>
                                        <p:strVal val="visible"/>
                                      </p:to>
                                    </p:set>
                                  </p:childTnLst>
                                </p:cTn>
                              </p:par>
                              <p:par>
                                <p:cTn id="22" presetID="0" presetClass="path" presetSubtype="0" fill="hold" nodeType="withEffect" grpId="1">
                                  <p:stCondLst>
                                    <p:cond delay="450"/>
                                  </p:stCondLst>
                                  <p:childTnLst>
                                    <p:animMotion origin="layout" path="M 0 0 L 0.0662 0.0000 E" pathEditMode="relative" rAng="0" ptsTypes="AA">
                                      <p:cBhvr>
                                        <p:cTn id="23" dur="900" fill="hold"/>
                                        <p:tgtEl>
                                          <p:spTgt spid="67"/>
                                        </p:tgtEl>
                                        <p:attrNameLst>
                                          <p:attrName>ppt_x</p:attrName>
                                          <p:attrName>ppt_y</p:attrName>
                                        </p:attrNameLst>
                                      </p:cBhvr>
                                      <p:rCtr x="3307" y="0"/>
                                    </p:animMotion>
                                  </p:childTnLst>
                                </p:cTn>
                              </p:par>
                              <p:par>
                                <p:cTn id="24" presetID="10" presetClass="exit" presetSubtype="0" fill="hold" nodeType="withEffect" grpId="2">
                                  <p:stCondLst>
                                    <p:cond delay="1350"/>
                                  </p:stCondLst>
                                  <p:childTnLst>
                                    <p:animEffect transition="out" filter="fade">
                                      <p:cBhvr>
                                        <p:cTn id="25" dur="1"/>
                                        <p:tgtEl>
                                          <p:spTgt spid="67"/>
                                        </p:tgtEl>
                                      </p:cBhvr>
                                    </p:animEffect>
                                    <p:set>
                                      <p:cBhvr>
                                        <p:cTn id="26" dur="1" fill="hold">
                                          <p:stCondLst>
                                            <p:cond delay="0"/>
                                          </p:stCondLst>
                                        </p:cTn>
                                        <p:tgtEl>
                                          <p:spTgt spid="67"/>
                                        </p:tgtEl>
                                        <p:attrNameLst>
                                          <p:attrName>style.visibility</p:attrName>
                                        </p:attrNameLst>
                                      </p:cBhvr>
                                      <p:to>
                                        <p:strVal val="hidden"/>
                                      </p:to>
                                    </p:set>
                                  </p:childTnLst>
                                </p:cTn>
                              </p:par>
                              <p:par>
                                <p:cTn id="27" presetID="1" presetClass="entr" presetSubtype="0" fill="hold" nodeType="withEffect" grpId="0">
                                  <p:stCondLst>
                                    <p:cond delay="135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nodeType="withEffect" grpId="0">
                                  <p:stCondLst>
                                    <p:cond delay="600"/>
                                  </p:stCondLst>
                                  <p:childTnLst>
                                    <p:set>
                                      <p:cBhvr>
                                        <p:cTn id="30" dur="1" fill="hold">
                                          <p:stCondLst>
                                            <p:cond delay="0"/>
                                          </p:stCondLst>
                                        </p:cTn>
                                        <p:tgtEl>
                                          <p:spTgt spid="21"/>
                                        </p:tgtEl>
                                        <p:attrNameLst>
                                          <p:attrName>style.visibility</p:attrName>
                                        </p:attrNameLst>
                                      </p:cBhvr>
                                      <p:to>
                                        <p:strVal val="visible"/>
                                      </p:to>
                                    </p:set>
                                  </p:childTnLst>
                                </p:cTn>
                              </p:par>
                              <p:par>
                                <p:cTn id="31" presetID="0" presetClass="path" presetSubtype="0" fill="hold" nodeType="withEffect" repeatCount="indefinite" grpId="1">
                                  <p:stCondLst>
                                    <p:cond delay="600"/>
                                  </p:stCondLst>
                                  <p:childTnLst>
                                    <p:animMotion origin="layout" path="M 0 0 L 0.2896 0.0000 E" pathEditMode="relative" rAng="0" ptsTypes="AA">
                                      <p:cBhvr>
                                        <p:cTn id="32" dur="1400" fill="hold"/>
                                        <p:tgtEl>
                                          <p:spTgt spid="21"/>
                                        </p:tgtEl>
                                        <p:attrNameLst>
                                          <p:attrName>ppt_x</p:attrName>
                                          <p:attrName>ppt_y</p:attrName>
                                        </p:attrNameLst>
                                      </p:cBhvr>
                                      <p:rCtr x="14479" y="0"/>
                                    </p:animMotion>
                                  </p:childTnLst>
                                </p:cTn>
                              </p:par>
                              <p:par>
                                <p:cTn id="33" presetID="1" presetClass="entr" presetSubtype="0" fill="hold" nodeType="withEffect" grpId="0">
                                  <p:stCondLst>
                                    <p:cond delay="1050"/>
                                  </p:stCondLst>
                                  <p:childTnLst>
                                    <p:set>
                                      <p:cBhvr>
                                        <p:cTn id="34" dur="1" fill="hold">
                                          <p:stCondLst>
                                            <p:cond delay="0"/>
                                          </p:stCondLst>
                                        </p:cTn>
                                        <p:tgtEl>
                                          <p:spTgt spid="22"/>
                                        </p:tgtEl>
                                        <p:attrNameLst>
                                          <p:attrName>style.visibility</p:attrName>
                                        </p:attrNameLst>
                                      </p:cBhvr>
                                      <p:to>
                                        <p:strVal val="visible"/>
                                      </p:to>
                                    </p:set>
                                  </p:childTnLst>
                                </p:cTn>
                              </p:par>
                              <p:par>
                                <p:cTn id="35" presetID="0" presetClass="path" presetSubtype="0" fill="hold" nodeType="withEffect" repeatCount="indefinite" grpId="1">
                                  <p:stCondLst>
                                    <p:cond delay="1050"/>
                                  </p:stCondLst>
                                  <p:childTnLst>
                                    <p:animMotion origin="layout" path="M 0 0 L 0.2896 0.0000 E" pathEditMode="relative" rAng="0" ptsTypes="AA">
                                      <p:cBhvr>
                                        <p:cTn id="36" dur="1400" fill="hold"/>
                                        <p:tgtEl>
                                          <p:spTgt spid="22"/>
                                        </p:tgtEl>
                                        <p:attrNameLst>
                                          <p:attrName>ppt_x</p:attrName>
                                          <p:attrName>ppt_y</p:attrName>
                                        </p:attrNameLst>
                                      </p:cBhvr>
                                      <p:rCtr x="14479" y="0"/>
                                    </p:animMotion>
                                  </p:childTnLst>
                                </p:cTn>
                              </p:par>
                              <p:par>
                                <p:cTn id="37" presetID="1" presetClass="entr" presetSubtype="0" fill="hold" nodeType="withEffect" grpId="0">
                                  <p:stCondLst>
                                    <p:cond delay="1500"/>
                                  </p:stCondLst>
                                  <p:childTnLst>
                                    <p:set>
                                      <p:cBhvr>
                                        <p:cTn id="38" dur="1" fill="hold">
                                          <p:stCondLst>
                                            <p:cond delay="0"/>
                                          </p:stCondLst>
                                        </p:cTn>
                                        <p:tgtEl>
                                          <p:spTgt spid="23"/>
                                        </p:tgtEl>
                                        <p:attrNameLst>
                                          <p:attrName>style.visibility</p:attrName>
                                        </p:attrNameLst>
                                      </p:cBhvr>
                                      <p:to>
                                        <p:strVal val="visible"/>
                                      </p:to>
                                    </p:set>
                                  </p:childTnLst>
                                </p:cTn>
                              </p:par>
                              <p:par>
                                <p:cTn id="39" presetID="0" presetClass="path" presetSubtype="0" fill="hold" nodeType="withEffect" repeatCount="indefinite" grpId="1">
                                  <p:stCondLst>
                                    <p:cond delay="1500"/>
                                  </p:stCondLst>
                                  <p:childTnLst>
                                    <p:animMotion origin="layout" path="M 0 0 L 0.2896 0.0000 E" pathEditMode="relative" rAng="0" ptsTypes="AA">
                                      <p:cBhvr>
                                        <p:cTn id="40" dur="1400" fill="hold"/>
                                        <p:tgtEl>
                                          <p:spTgt spid="23"/>
                                        </p:tgtEl>
                                        <p:attrNameLst>
                                          <p:attrName>ppt_x</p:attrName>
                                          <p:attrName>ppt_y</p:attrName>
                                        </p:attrNameLst>
                                      </p:cBhvr>
                                      <p:rCtr x="14479" y="0"/>
                                    </p:animMotion>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grpId="0">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right)">
                                      <p:cBhvr>
                                        <p:cTn id="45" dur="2400"/>
                                        <p:tgtEl>
                                          <p:spTgt spid="24"/>
                                        </p:tgtEl>
                                      </p:cBhvr>
                                    </p:animEffect>
                                  </p:childTnLst>
                                </p:cTn>
                              </p:par>
                              <p:par>
                                <p:cTn id="46" presetID="42" presetClass="entr" presetSubtype="0" fill="hold" nodeType="withEffect" grpId="0">
                                  <p:stCondLst>
                                    <p:cond delay="50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600"/>
                                        <p:tgtEl>
                                          <p:spTgt spid="25"/>
                                        </p:tgtEl>
                                      </p:cBhvr>
                                    </p:animEffect>
                                    <p:anim calcmode="lin" valueType="num">
                                      <p:cBhvr>
                                        <p:cTn id="49" dur="600" fill="hold"/>
                                        <p:tgtEl>
                                          <p:spTgt spid="25"/>
                                        </p:tgtEl>
                                        <p:attrNameLst>
                                          <p:attrName>ppt_x</p:attrName>
                                        </p:attrNameLst>
                                      </p:cBhvr>
                                      <p:tavLst>
                                        <p:tav tm="0">
                                          <p:val>
                                            <p:strVal val="#ppt_x"/>
                                          </p:val>
                                        </p:tav>
                                        <p:tav tm="100000">
                                          <p:val>
                                            <p:strVal val="#ppt_x"/>
                                          </p:val>
                                        </p:tav>
                                      </p:tavLst>
                                    </p:anim>
                                    <p:anim calcmode="lin" valueType="num">
                                      <p:cBhvr>
                                        <p:cTn id="50" dur="600" fill="hold" decel="100000"/>
                                        <p:tgtEl>
                                          <p:spTgt spid="25"/>
                                        </p:tgtEl>
                                        <p:attrNameLst>
                                          <p:attrName>ppt_y</p:attrName>
                                        </p:attrNameLst>
                                      </p:cBhvr>
                                      <p:tavLst>
                                        <p:tav tm="0">
                                          <p:val>
                                            <p:strVal val="#ppt_y+0.05"/>
                                          </p:val>
                                        </p:tav>
                                        <p:tav tm="100000">
                                          <p:val>
                                            <p:strVal val="#ppt_y"/>
                                          </p:val>
                                        </p:tav>
                                      </p:tavLst>
                                    </p:anim>
                                  </p:childTnLst>
                                </p:cTn>
                              </p:par>
                              <p:par>
                                <p:cTn id="51" presetID="42" presetClass="entr" presetSubtype="0" fill="hold" nodeType="withEffect" grpId="0">
                                  <p:stCondLst>
                                    <p:cond delay="50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600"/>
                                        <p:tgtEl>
                                          <p:spTgt spid="26"/>
                                        </p:tgtEl>
                                      </p:cBhvr>
                                    </p:animEffect>
                                    <p:anim calcmode="lin" valueType="num">
                                      <p:cBhvr>
                                        <p:cTn id="54" dur="600" fill="hold"/>
                                        <p:tgtEl>
                                          <p:spTgt spid="26"/>
                                        </p:tgtEl>
                                        <p:attrNameLst>
                                          <p:attrName>ppt_x</p:attrName>
                                        </p:attrNameLst>
                                      </p:cBhvr>
                                      <p:tavLst>
                                        <p:tav tm="0">
                                          <p:val>
                                            <p:strVal val="#ppt_x"/>
                                          </p:val>
                                        </p:tav>
                                        <p:tav tm="100000">
                                          <p:val>
                                            <p:strVal val="#ppt_x"/>
                                          </p:val>
                                        </p:tav>
                                      </p:tavLst>
                                    </p:anim>
                                    <p:anim calcmode="lin" valueType="num">
                                      <p:cBhvr>
                                        <p:cTn id="55" dur="600" fill="hold" decel="100000"/>
                                        <p:tgtEl>
                                          <p:spTgt spid="26"/>
                                        </p:tgtEl>
                                        <p:attrNameLst>
                                          <p:attrName>ppt_y</p:attrName>
                                        </p:attrNameLst>
                                      </p:cBhvr>
                                      <p:tavLst>
                                        <p:tav tm="0">
                                          <p:val>
                                            <p:strVal val="#ppt_y+0.05"/>
                                          </p:val>
                                        </p:tav>
                                        <p:tav tm="100000">
                                          <p:val>
                                            <p:strVal val="#ppt_y"/>
                                          </p:val>
                                        </p:tav>
                                      </p:tavLst>
                                    </p:anim>
                                  </p:childTnLst>
                                </p:cTn>
                              </p:par>
                              <p:par>
                                <p:cTn id="56" presetID="6" presetClass="emph" presetSubtype="0" fill="hold" nodeType="withEffect" grpId="1">
                                  <p:stCondLst>
                                    <p:cond delay="1100"/>
                                  </p:stCondLst>
                                  <p:childTnLst>
                                    <p:animScale>
                                      <p:cBhvr>
                                        <p:cTn id="57" dur="250" fill="hold"/>
                                        <p:tgtEl>
                                          <p:spTgt spid="25"/>
                                        </p:tgtEl>
                                      </p:cBhvr>
                                      <p:by x="112000" y="112000"/>
                                    </p:animScale>
                                  </p:childTnLst>
                                </p:cTn>
                              </p:par>
                              <p:par>
                                <p:cTn id="58" presetID="6" presetClass="emph" presetSubtype="0" fill="hold" nodeType="withEffect" grpId="1">
                                  <p:stCondLst>
                                    <p:cond delay="1100"/>
                                  </p:stCondLst>
                                  <p:childTnLst>
                                    <p:animScale>
                                      <p:cBhvr>
                                        <p:cTn id="59" dur="250" fill="hold"/>
                                        <p:tgtEl>
                                          <p:spTgt spid="26"/>
                                        </p:tgtEl>
                                      </p:cBhvr>
                                      <p:by x="112000" y="112000"/>
                                    </p:animScale>
                                  </p:childTnLst>
                                </p:cTn>
                              </p:par>
                              <p:par>
                                <p:cTn id="60" presetID="6" presetClass="emph" presetSubtype="0" fill="hold" nodeType="withEffect" grpId="2">
                                  <p:stCondLst>
                                    <p:cond delay="1350"/>
                                  </p:stCondLst>
                                  <p:childTnLst>
                                    <p:animScale>
                                      <p:cBhvr>
                                        <p:cTn id="61" dur="250" fill="hold"/>
                                        <p:tgtEl>
                                          <p:spTgt spid="25"/>
                                        </p:tgtEl>
                                      </p:cBhvr>
                                      <p:by x="89286" y="89286"/>
                                    </p:animScale>
                                  </p:childTnLst>
                                </p:cTn>
                              </p:par>
                              <p:par>
                                <p:cTn id="62" presetID="6" presetClass="emph" presetSubtype="0" fill="hold" nodeType="withEffect" grpId="2">
                                  <p:stCondLst>
                                    <p:cond delay="1350"/>
                                  </p:stCondLst>
                                  <p:childTnLst>
                                    <p:animScale>
                                      <p:cBhvr>
                                        <p:cTn id="63" dur="250" fill="hold"/>
                                        <p:tgtEl>
                                          <p:spTgt spid="26"/>
                                        </p:tgtEl>
                                      </p:cBhvr>
                                      <p:by x="89286" y="89286"/>
                                    </p:animScale>
                                  </p:childTnLst>
                                </p:cTn>
                              </p:par>
                              <p:par>
                                <p:cTn id="64" presetID="10" presetClass="entr" presetSubtype="0" fill="hold" nodeType="withEffect" grpId="0">
                                  <p:stCondLst>
                                    <p:cond delay="80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400"/>
                                        <p:tgtEl>
                                          <p:spTgt spid="29"/>
                                        </p:tgtEl>
                                      </p:cBhvr>
                                    </p:animEffect>
                                  </p:childTnLst>
                                </p:cTn>
                              </p:par>
                              <p:par>
                                <p:cTn id="67" presetID="10" presetClass="entr" presetSubtype="0" fill="hold" nodeType="withEffect" grpId="0">
                                  <p:stCondLst>
                                    <p:cond delay="80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400"/>
                                        <p:tgtEl>
                                          <p:spTgt spid="30"/>
                                        </p:tgtEl>
                                      </p:cBhvr>
                                    </p:animEffect>
                                  </p:childTnLst>
                                </p:cTn>
                              </p:par>
                              <p:par>
                                <p:cTn id="70" presetID="10" presetClass="entr" presetSubtype="0" fill="hold" nodeType="withEffect" grpId="0">
                                  <p:stCondLst>
                                    <p:cond delay="140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300"/>
                                        <p:tgtEl>
                                          <p:spTgt spid="27"/>
                                        </p:tgtEl>
                                      </p:cBhvr>
                                    </p:animEffect>
                                  </p:childTnLst>
                                </p:cTn>
                              </p:par>
                              <p:par>
                                <p:cTn id="73" presetID="10" presetClass="entr" presetSubtype="0" fill="hold" nodeType="withEffect" grpId="0">
                                  <p:stCondLst>
                                    <p:cond delay="140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300"/>
                                        <p:tgtEl>
                                          <p:spTgt spid="31"/>
                                        </p:tgtEl>
                                      </p:cBhvr>
                                    </p:animEffect>
                                  </p:childTnLst>
                                </p:cTn>
                              </p:par>
                              <p:par>
                                <p:cTn id="76" presetID="10" presetClass="entr" presetSubtype="0" fill="hold" nodeType="withEffect" grpId="0">
                                  <p:stCondLst>
                                    <p:cond delay="180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300"/>
                                        <p:tgtEl>
                                          <p:spTgt spid="28"/>
                                        </p:tgtEl>
                                      </p:cBhvr>
                                    </p:animEffect>
                                  </p:childTnLst>
                                </p:cTn>
                              </p:par>
                              <p:par>
                                <p:cTn id="79" presetID="10" presetClass="entr" presetSubtype="0" fill="hold" nodeType="withEffect" grpId="0">
                                  <p:stCondLst>
                                    <p:cond delay="180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300"/>
                                        <p:tgtEl>
                                          <p:spTgt spid="32"/>
                                        </p:tgtEl>
                                      </p:cBhvr>
                                    </p:animEffect>
                                  </p:childTnLst>
                                </p:cTn>
                              </p:par>
                              <p:par>
                                <p:cTn id="82" presetID="9" presetClass="emph" presetSubtype="0" fill="hold" nodeType="withEffect" grpId="1">
                                  <p:stCondLst>
                                    <p:cond delay="2400"/>
                                  </p:stCondLst>
                                  <p:childTnLst>
                                    <p:set>
                                      <p:cBhvr>
                                        <p:cTn id="83" dur="400" fill="hold"/>
                                        <p:tgtEl>
                                          <p:spTgt spid="27"/>
                                        </p:tgtEl>
                                        <p:attrNameLst>
                                          <p:attrName>style.opacity</p:attrName>
                                        </p:attrNameLst>
                                      </p:cBhvr>
                                      <p:to>
                                        <p:strVal val="0.8"/>
                                      </p:to>
                                    </p:set>
                                    <p:animEffect filter="image" prLst="opacity: 0.8">
                                      <p:cBhvr rctx="IE">
                                        <p:cTn id="84" dur="400" fill="hold"/>
                                        <p:tgtEl>
                                          <p:spTgt spid="27"/>
                                        </p:tgtEl>
                                      </p:cBhvr>
                                    </p:animEffect>
                                  </p:childTnLst>
                                </p:cTn>
                              </p:par>
                              <p:par>
                                <p:cTn id="85" presetID="9" presetClass="emph" presetSubtype="0" fill="hold" nodeType="withEffect" grpId="1">
                                  <p:stCondLst>
                                    <p:cond delay="2400"/>
                                  </p:stCondLst>
                                  <p:childTnLst>
                                    <p:set>
                                      <p:cBhvr>
                                        <p:cTn id="86" dur="400" fill="hold"/>
                                        <p:tgtEl>
                                          <p:spTgt spid="28"/>
                                        </p:tgtEl>
                                        <p:attrNameLst>
                                          <p:attrName>style.opacity</p:attrName>
                                        </p:attrNameLst>
                                      </p:cBhvr>
                                      <p:to>
                                        <p:strVal val="0.8"/>
                                      </p:to>
                                    </p:set>
                                    <p:animEffect filter="image" prLst="opacity: 0.8">
                                      <p:cBhvr rctx="IE">
                                        <p:cTn id="87" dur="400" fill="hold"/>
                                        <p:tgtEl>
                                          <p:spTgt spid="28"/>
                                        </p:tgtEl>
                                      </p:cBhvr>
                                    </p:animEffect>
                                  </p:childTnLst>
                                </p:cTn>
                              </p:par>
                              <p:par>
                                <p:cTn id="88" presetID="9" presetClass="emph" presetSubtype="0" fill="hold" nodeType="withEffect" grpId="1">
                                  <p:stCondLst>
                                    <p:cond delay="2400"/>
                                  </p:stCondLst>
                                  <p:childTnLst>
                                    <p:set>
                                      <p:cBhvr>
                                        <p:cTn id="89" dur="400" fill="hold"/>
                                        <p:tgtEl>
                                          <p:spTgt spid="31"/>
                                        </p:tgtEl>
                                        <p:attrNameLst>
                                          <p:attrName>style.opacity</p:attrName>
                                        </p:attrNameLst>
                                      </p:cBhvr>
                                      <p:to>
                                        <p:strVal val="0.8"/>
                                      </p:to>
                                    </p:set>
                                    <p:animEffect filter="image" prLst="opacity: 0.8">
                                      <p:cBhvr rctx="IE">
                                        <p:cTn id="90" dur="400" fill="hold"/>
                                        <p:tgtEl>
                                          <p:spTgt spid="31"/>
                                        </p:tgtEl>
                                      </p:cBhvr>
                                    </p:animEffect>
                                  </p:childTnLst>
                                </p:cTn>
                              </p:par>
                              <p:par>
                                <p:cTn id="91" presetID="9" presetClass="emph" presetSubtype="0" fill="hold" nodeType="withEffect" grpId="1">
                                  <p:stCondLst>
                                    <p:cond delay="2400"/>
                                  </p:stCondLst>
                                  <p:childTnLst>
                                    <p:set>
                                      <p:cBhvr>
                                        <p:cTn id="92" dur="400" fill="hold"/>
                                        <p:tgtEl>
                                          <p:spTgt spid="32"/>
                                        </p:tgtEl>
                                        <p:attrNameLst>
                                          <p:attrName>style.opacity</p:attrName>
                                        </p:attrNameLst>
                                      </p:cBhvr>
                                      <p:to>
                                        <p:strVal val="0.8"/>
                                      </p:to>
                                    </p:set>
                                    <p:animEffect filter="image" prLst="opacity: 0.8">
                                      <p:cBhvr rctx="IE">
                                        <p:cTn id="93" dur="400" fill="hold"/>
                                        <p:tgtEl>
                                          <p:spTgt spid="32"/>
                                        </p:tgtEl>
                                      </p:cBhvr>
                                    </p:animEffect>
                                  </p:childTnLst>
                                </p:cTn>
                              </p:par>
                              <p:par>
                                <p:cTn id="94" presetID="1" presetClass="entr" presetSubtype="0" fill="hold" nodeType="withEffect" grpId="0">
                                  <p:stCondLst>
                                    <p:cond delay="2500"/>
                                  </p:stCondLst>
                                  <p:childTnLst>
                                    <p:set>
                                      <p:cBhvr>
                                        <p:cTn id="95" dur="1" fill="hold">
                                          <p:stCondLst>
                                            <p:cond delay="0"/>
                                          </p:stCondLst>
                                        </p:cTn>
                                        <p:tgtEl>
                                          <p:spTgt spid="40"/>
                                        </p:tgtEl>
                                        <p:attrNameLst>
                                          <p:attrName>style.visibility</p:attrName>
                                        </p:attrNameLst>
                                      </p:cBhvr>
                                      <p:to>
                                        <p:strVal val="visible"/>
                                      </p:to>
                                    </p:set>
                                  </p:childTnLst>
                                </p:cTn>
                              </p:par>
                              <p:par>
                                <p:cTn id="96" presetID="0" presetClass="path" presetSubtype="0" fill="hold" nodeType="withEffect" accel="50000" decel="50000" grpId="1">
                                  <p:stCondLst>
                                    <p:cond delay="2500"/>
                                  </p:stCondLst>
                                  <p:childTnLst>
                                    <p:animMotion origin="layout" path="M 0 0 L -0.1479 0.0000 E" pathEditMode="relative" rAng="0" ptsTypes="AA">
                                      <p:cBhvr>
                                        <p:cTn id="97" dur="900" fill="hold"/>
                                        <p:tgtEl>
                                          <p:spTgt spid="40"/>
                                        </p:tgtEl>
                                        <p:attrNameLst>
                                          <p:attrName>ppt_x</p:attrName>
                                          <p:attrName>ppt_y</p:attrName>
                                        </p:attrNameLst>
                                      </p:cBhvr>
                                      <p:rCtr x="-7395" y="0"/>
                                    </p:animMotion>
                                  </p:childTnLst>
                                </p:cTn>
                              </p:par>
                              <p:par>
                                <p:cTn id="98" presetID="6" presetClass="emph" presetSubtype="0" fill="hold" nodeType="withEffect" grpId="3">
                                  <p:stCondLst>
                                    <p:cond delay="3400"/>
                                  </p:stCondLst>
                                  <p:childTnLst>
                                    <p:animScale>
                                      <p:cBhvr>
                                        <p:cTn id="99" dur="250" fill="hold"/>
                                        <p:tgtEl>
                                          <p:spTgt spid="25"/>
                                        </p:tgtEl>
                                      </p:cBhvr>
                                      <p:by x="106000" y="106000"/>
                                    </p:animScale>
                                  </p:childTnLst>
                                </p:cTn>
                              </p:par>
                              <p:par>
                                <p:cTn id="100" presetID="6" presetClass="emph" presetSubtype="0" fill="hold" nodeType="withEffect" grpId="3">
                                  <p:stCondLst>
                                    <p:cond delay="3400"/>
                                  </p:stCondLst>
                                  <p:childTnLst>
                                    <p:animScale>
                                      <p:cBhvr>
                                        <p:cTn id="101" dur="250" fill="hold"/>
                                        <p:tgtEl>
                                          <p:spTgt spid="26"/>
                                        </p:tgtEl>
                                      </p:cBhvr>
                                      <p:by x="106000" y="106000"/>
                                    </p:animScale>
                                  </p:childTnLst>
                                </p:cTn>
                              </p:par>
                              <p:par>
                                <p:cTn id="102" presetID="6" presetClass="emph" presetSubtype="0" fill="hold" nodeType="withEffect" grpId="4">
                                  <p:stCondLst>
                                    <p:cond delay="3650"/>
                                  </p:stCondLst>
                                  <p:childTnLst>
                                    <p:animScale>
                                      <p:cBhvr>
                                        <p:cTn id="103" dur="250" fill="hold"/>
                                        <p:tgtEl>
                                          <p:spTgt spid="25"/>
                                        </p:tgtEl>
                                      </p:cBhvr>
                                      <p:by x="94340" y="94340"/>
                                    </p:animScale>
                                  </p:childTnLst>
                                </p:cTn>
                              </p:par>
                              <p:par>
                                <p:cTn id="104" presetID="6" presetClass="emph" presetSubtype="0" fill="hold" nodeType="withEffect" grpId="4">
                                  <p:stCondLst>
                                    <p:cond delay="3650"/>
                                  </p:stCondLst>
                                  <p:childTnLst>
                                    <p:animScale>
                                      <p:cBhvr>
                                        <p:cTn id="105" dur="250" fill="hold"/>
                                        <p:tgtEl>
                                          <p:spTgt spid="26"/>
                                        </p:tgtEl>
                                      </p:cBhvr>
                                      <p:by x="94340" y="94340"/>
                                    </p:animScale>
                                  </p:childTnLst>
                                </p:cTn>
                              </p:par>
                              <p:par>
                                <p:cTn id="106" presetID="1" presetClass="entr" presetSubtype="0" fill="hold" nodeType="withEffect" grpId="0">
                                  <p:stCondLst>
                                    <p:cond delay="4200"/>
                                  </p:stCondLst>
                                  <p:childTnLst>
                                    <p:set>
                                      <p:cBhvr>
                                        <p:cTn id="107" dur="1" fill="hold">
                                          <p:stCondLst>
                                            <p:cond delay="0"/>
                                          </p:stCondLst>
                                        </p:cTn>
                                        <p:tgtEl>
                                          <p:spTgt spid="41"/>
                                        </p:tgtEl>
                                        <p:attrNameLst>
                                          <p:attrName>style.visibility</p:attrName>
                                        </p:attrNameLst>
                                      </p:cBhvr>
                                      <p:to>
                                        <p:strVal val="visible"/>
                                      </p:to>
                                    </p:set>
                                  </p:childTnLst>
                                </p:cTn>
                              </p:par>
                              <p:par>
                                <p:cTn id="108" presetID="0" presetClass="path" presetSubtype="0" fill="hold" nodeType="withEffect" grpId="1">
                                  <p:stCondLst>
                                    <p:cond delay="4200"/>
                                  </p:stCondLst>
                                  <p:childTnLst>
                                    <p:animMotion origin="layout" path="M 0 0 L -0.0875 0.0000 L -0.0875 0.2407 L -0.1286 0.2407 L -0.2125 0.2407 L -0.2458 0.2407 L -0.2458 0.1407 E" pathEditMode="relative" rAng="0" ptsTypes="AAAAAAA">
                                      <p:cBhvr>
                                        <p:cTn id="109" dur="2400" fill="hold"/>
                                        <p:tgtEl>
                                          <p:spTgt spid="41"/>
                                        </p:tgtEl>
                                        <p:attrNameLst>
                                          <p:attrName>ppt_x</p:attrName>
                                          <p:attrName>ppt_y</p:attrName>
                                        </p:attrNameLst>
                                      </p:cBhvr>
                                      <p:rCtr x="-4375" y="0"/>
                                    </p:animMotion>
                                  </p:childTnLst>
                                </p:cTn>
                              </p:par>
                              <p:par>
                                <p:cTn id="110" presetID="6" presetClass="emph" presetSubtype="0" fill="hold" nodeType="withEffect" grpId="2">
                                  <p:stCondLst>
                                    <p:cond delay="5550"/>
                                  </p:stCondLst>
                                  <p:childTnLst>
                                    <p:animScale>
                                      <p:cBhvr>
                                        <p:cTn id="111" dur="200" fill="hold"/>
                                        <p:tgtEl>
                                          <p:spTgt spid="27"/>
                                        </p:tgtEl>
                                      </p:cBhvr>
                                      <p:by x="115000" y="115000"/>
                                    </p:animScale>
                                  </p:childTnLst>
                                </p:cTn>
                              </p:par>
                              <p:par>
                                <p:cTn id="112" presetID="6" presetClass="emph" presetSubtype="0" fill="hold" nodeType="withEffect" grpId="3">
                                  <p:stCondLst>
                                    <p:cond delay="5750"/>
                                  </p:stCondLst>
                                  <p:childTnLst>
                                    <p:animScale>
                                      <p:cBhvr>
                                        <p:cTn id="113" dur="200" fill="hold"/>
                                        <p:tgtEl>
                                          <p:spTgt spid="27"/>
                                        </p:tgtEl>
                                      </p:cBhvr>
                                      <p:by x="86957" y="86957"/>
                                    </p:animScale>
                                  </p:childTnLst>
                                </p:cTn>
                              </p:par>
                              <p:par>
                                <p:cTn id="114" presetID="6" presetClass="emph" presetSubtype="0" fill="hold" nodeType="withEffect" grpId="2">
                                  <p:stCondLst>
                                    <p:cond delay="6010"/>
                                  </p:stCondLst>
                                  <p:childTnLst>
                                    <p:animScale>
                                      <p:cBhvr>
                                        <p:cTn id="115" dur="200" fill="hold"/>
                                        <p:tgtEl>
                                          <p:spTgt spid="28"/>
                                        </p:tgtEl>
                                      </p:cBhvr>
                                      <p:by x="115000" y="115000"/>
                                    </p:animScale>
                                  </p:childTnLst>
                                </p:cTn>
                              </p:par>
                              <p:par>
                                <p:cTn id="116" presetID="6" presetClass="emph" presetSubtype="0" fill="hold" nodeType="withEffect" grpId="3">
                                  <p:stCondLst>
                                    <p:cond delay="6210"/>
                                  </p:stCondLst>
                                  <p:childTnLst>
                                    <p:animScale>
                                      <p:cBhvr>
                                        <p:cTn id="117" dur="200" fill="hold"/>
                                        <p:tgtEl>
                                          <p:spTgt spid="28"/>
                                        </p:tgtEl>
                                      </p:cBhvr>
                                      <p:by x="86957" y="86957"/>
                                    </p:animScale>
                                  </p:childTnLst>
                                </p:cTn>
                              </p:par>
                              <p:par>
                                <p:cTn id="118" presetID="10" presetClass="exit" presetSubtype="0" fill="hold" nodeType="withEffect" grpId="2">
                                  <p:stCondLst>
                                    <p:cond delay="6600"/>
                                  </p:stCondLst>
                                  <p:childTnLst>
                                    <p:animEffect transition="out" filter="fade">
                                      <p:cBhvr>
                                        <p:cTn id="119" dur="300"/>
                                        <p:tgtEl>
                                          <p:spTgt spid="41"/>
                                        </p:tgtEl>
                                      </p:cBhvr>
                                    </p:animEffect>
                                    <p:set>
                                      <p:cBhvr>
                                        <p:cTn id="120" dur="1" fill="hold">
                                          <p:stCondLst>
                                            <p:cond delay="299"/>
                                          </p:stCondLst>
                                        </p:cTn>
                                        <p:tgtEl>
                                          <p:spTgt spid="41"/>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nodeType="clickEffect" grpId="0">
                                  <p:stCondLst>
                                    <p:cond delay="0"/>
                                  </p:stCondLst>
                                  <p:childTnLst>
                                    <p:set>
                                      <p:cBhvr>
                                        <p:cTn id="124" dur="1" fill="hold">
                                          <p:stCondLst>
                                            <p:cond delay="0"/>
                                          </p:stCondLst>
                                        </p:cTn>
                                        <p:tgtEl>
                                          <p:spTgt spid="42"/>
                                        </p:tgtEl>
                                        <p:attrNameLst>
                                          <p:attrName>style.visibility</p:attrName>
                                        </p:attrNameLst>
                                      </p:cBhvr>
                                      <p:to>
                                        <p:strVal val="visible"/>
                                      </p:to>
                                    </p:set>
                                    <p:animEffect transition="in" filter="fade">
                                      <p:cBhvr>
                                        <p:cTn id="125" dur="600"/>
                                        <p:tgtEl>
                                          <p:spTgt spid="42"/>
                                        </p:tgtEl>
                                      </p:cBhvr>
                                    </p:animEffect>
                                  </p:childTnLst>
                                </p:cTn>
                              </p:par>
                              <p:par>
                                <p:cTn id="126" presetID="53" presetClass="entr" presetSubtype="16" fill="hold" nodeType="withEffect" grpId="0">
                                  <p:stCondLst>
                                    <p:cond delay="200"/>
                                  </p:stCondLst>
                                  <p:childTnLst>
                                    <p:set>
                                      <p:cBhvr>
                                        <p:cTn id="127" dur="1" fill="hold">
                                          <p:stCondLst>
                                            <p:cond delay="0"/>
                                          </p:stCondLst>
                                        </p:cTn>
                                        <p:tgtEl>
                                          <p:spTgt spid="43"/>
                                        </p:tgtEl>
                                        <p:attrNameLst>
                                          <p:attrName>style.visibility</p:attrName>
                                        </p:attrNameLst>
                                      </p:cBhvr>
                                      <p:to>
                                        <p:strVal val="visible"/>
                                      </p:to>
                                    </p:set>
                                    <p:anim calcmode="lin" valueType="num">
                                      <p:cBhvr>
                                        <p:cTn id="128" dur="400" fill="hold" decel="100000"/>
                                        <p:tgtEl>
                                          <p:spTgt spid="43"/>
                                        </p:tgtEl>
                                        <p:attrNameLst>
                                          <p:attrName>ppt_w</p:attrName>
                                        </p:attrNameLst>
                                      </p:cBhvr>
                                      <p:tavLst>
                                        <p:tav tm="0">
                                          <p:val>
                                            <p:strVal val="#ppt_w*0.70"/>
                                          </p:val>
                                        </p:tav>
                                        <p:tav tm="100000">
                                          <p:val>
                                            <p:strVal val="#ppt_w"/>
                                          </p:val>
                                        </p:tav>
                                      </p:tavLst>
                                    </p:anim>
                                    <p:anim calcmode="lin" valueType="num">
                                      <p:cBhvr>
                                        <p:cTn id="129" dur="400" fill="hold" decel="100000"/>
                                        <p:tgtEl>
                                          <p:spTgt spid="43"/>
                                        </p:tgtEl>
                                        <p:attrNameLst>
                                          <p:attrName>ppt_h</p:attrName>
                                        </p:attrNameLst>
                                      </p:cBhvr>
                                      <p:tavLst>
                                        <p:tav tm="0">
                                          <p:val>
                                            <p:strVal val="#ppt_h*0.70"/>
                                          </p:val>
                                        </p:tav>
                                        <p:tav tm="100000">
                                          <p:val>
                                            <p:strVal val="#ppt_h"/>
                                          </p:val>
                                        </p:tav>
                                      </p:tavLst>
                                    </p:anim>
                                    <p:animEffect transition="in" filter="fade">
                                      <p:cBhvr>
                                        <p:cTn id="130" dur="400"/>
                                        <p:tgtEl>
                                          <p:spTgt spid="43"/>
                                        </p:tgtEl>
                                      </p:cBhvr>
                                    </p:animEffect>
                                  </p:childTnLst>
                                </p:cTn>
                              </p:par>
                              <p:par>
                                <p:cTn id="131" presetID="22" presetClass="entr" presetSubtype="8" fill="hold" nodeType="withEffect" grpId="0">
                                  <p:stCondLst>
                                    <p:cond delay="600"/>
                                  </p:stCondLst>
                                  <p:childTnLst>
                                    <p:set>
                                      <p:cBhvr>
                                        <p:cTn id="132" dur="1" fill="hold">
                                          <p:stCondLst>
                                            <p:cond delay="0"/>
                                          </p:stCondLst>
                                        </p:cTn>
                                        <p:tgtEl>
                                          <p:spTgt spid="44"/>
                                        </p:tgtEl>
                                        <p:attrNameLst>
                                          <p:attrName>style.visibility</p:attrName>
                                        </p:attrNameLst>
                                      </p:cBhvr>
                                      <p:to>
                                        <p:strVal val="visible"/>
                                      </p:to>
                                    </p:set>
                                    <p:animEffect transition="in" filter="wipe(left)">
                                      <p:cBhvr>
                                        <p:cTn id="133" dur="300"/>
                                        <p:tgtEl>
                                          <p:spTgt spid="44"/>
                                        </p:tgtEl>
                                      </p:cBhvr>
                                    </p:animEffect>
                                  </p:childTnLst>
                                </p:cTn>
                              </p:par>
                              <p:par>
                                <p:cTn id="134" presetID="10" presetClass="entr" presetSubtype="0" fill="hold" nodeType="withEffect" grpId="0">
                                  <p:stCondLst>
                                    <p:cond delay="800"/>
                                  </p:stCondLst>
                                  <p:childTnLst>
                                    <p:set>
                                      <p:cBhvr>
                                        <p:cTn id="135" dur="1" fill="hold">
                                          <p:stCondLst>
                                            <p:cond delay="0"/>
                                          </p:stCondLst>
                                        </p:cTn>
                                        <p:tgtEl>
                                          <p:spTgt spid="45"/>
                                        </p:tgtEl>
                                        <p:attrNameLst>
                                          <p:attrName>style.visibility</p:attrName>
                                        </p:attrNameLst>
                                      </p:cBhvr>
                                      <p:to>
                                        <p:strVal val="visible"/>
                                      </p:to>
                                    </p:set>
                                    <p:animEffect transition="in" filter="fade">
                                      <p:cBhvr>
                                        <p:cTn id="136" dur="400"/>
                                        <p:tgtEl>
                                          <p:spTgt spid="45"/>
                                        </p:tgtEl>
                                      </p:cBhvr>
                                    </p:animEffect>
                                  </p:childTnLst>
                                </p:cTn>
                              </p:par>
                              <p:par>
                                <p:cTn id="137" presetID="10" presetClass="entr" presetSubtype="0" fill="hold" nodeType="withEffect" grpId="0">
                                  <p:stCondLst>
                                    <p:cond delay="1000"/>
                                  </p:stCondLst>
                                  <p:childTnLst>
                                    <p:set>
                                      <p:cBhvr>
                                        <p:cTn id="138" dur="1" fill="hold">
                                          <p:stCondLst>
                                            <p:cond delay="0"/>
                                          </p:stCondLst>
                                        </p:cTn>
                                        <p:tgtEl>
                                          <p:spTgt spid="46"/>
                                        </p:tgtEl>
                                        <p:attrNameLst>
                                          <p:attrName>style.visibility</p:attrName>
                                        </p:attrNameLst>
                                      </p:cBhvr>
                                      <p:to>
                                        <p:strVal val="visible"/>
                                      </p:to>
                                    </p:set>
                                    <p:animEffect transition="in" filter="fade">
                                      <p:cBhvr>
                                        <p:cTn id="139" dur="400"/>
                                        <p:tgtEl>
                                          <p:spTgt spid="46"/>
                                        </p:tgtEl>
                                      </p:cBhvr>
                                    </p:animEffect>
                                  </p:childTnLst>
                                </p:cTn>
                              </p:par>
                              <p:par>
                                <p:cTn id="140" presetID="42" presetClass="entr" presetSubtype="0" fill="hold" nodeType="withEffect" grpId="0">
                                  <p:stCondLst>
                                    <p:cond delay="3600"/>
                                  </p:stCondLst>
                                  <p:childTnLst>
                                    <p:set>
                                      <p:cBhvr>
                                        <p:cTn id="141" dur="1" fill="hold">
                                          <p:stCondLst>
                                            <p:cond delay="0"/>
                                          </p:stCondLst>
                                        </p:cTn>
                                        <p:tgtEl>
                                          <p:spTgt spid="47"/>
                                        </p:tgtEl>
                                        <p:attrNameLst>
                                          <p:attrName>style.visibility</p:attrName>
                                        </p:attrNameLst>
                                      </p:cBhvr>
                                      <p:to>
                                        <p:strVal val="visible"/>
                                      </p:to>
                                    </p:set>
                                    <p:animEffect transition="in" filter="fade">
                                      <p:cBhvr>
                                        <p:cTn id="142" dur="500"/>
                                        <p:tgtEl>
                                          <p:spTgt spid="47"/>
                                        </p:tgtEl>
                                      </p:cBhvr>
                                    </p:animEffect>
                                    <p:anim calcmode="lin" valueType="num">
                                      <p:cBhvr>
                                        <p:cTn id="143" dur="500" fill="hold"/>
                                        <p:tgtEl>
                                          <p:spTgt spid="47"/>
                                        </p:tgtEl>
                                        <p:attrNameLst>
                                          <p:attrName>ppt_x</p:attrName>
                                        </p:attrNameLst>
                                      </p:cBhvr>
                                      <p:tavLst>
                                        <p:tav tm="0">
                                          <p:val>
                                            <p:strVal val="#ppt_x"/>
                                          </p:val>
                                        </p:tav>
                                        <p:tav tm="100000">
                                          <p:val>
                                            <p:strVal val="#ppt_x"/>
                                          </p:val>
                                        </p:tav>
                                      </p:tavLst>
                                    </p:anim>
                                    <p:anim calcmode="lin" valueType="num">
                                      <p:cBhvr>
                                        <p:cTn id="144" dur="500" fill="hold" decel="100000"/>
                                        <p:tgtEl>
                                          <p:spTgt spid="47"/>
                                        </p:tgtEl>
                                        <p:attrNameLst>
                                          <p:attrName>ppt_y</p:attrName>
                                        </p:attrNameLst>
                                      </p:cBhvr>
                                      <p:tavLst>
                                        <p:tav tm="0">
                                          <p:val>
                                            <p:strVal val="#ppt_y+0.05"/>
                                          </p:val>
                                        </p:tav>
                                        <p:tav tm="100000">
                                          <p:val>
                                            <p:strVal val="#ppt_y"/>
                                          </p:val>
                                        </p:tav>
                                      </p:tavLst>
                                    </p:anim>
                                  </p:childTnLst>
                                </p:cTn>
                              </p:par>
                              <p:par>
                                <p:cTn id="145" presetID="10" presetClass="entr" presetSubtype="0" fill="hold" nodeType="withEffect" grpId="0">
                                  <p:stCondLst>
                                    <p:cond delay="8000"/>
                                  </p:stCondLst>
                                  <p:childTnLst>
                                    <p:set>
                                      <p:cBhvr>
                                        <p:cTn id="146" dur="1" fill="hold">
                                          <p:stCondLst>
                                            <p:cond delay="0"/>
                                          </p:stCondLst>
                                        </p:cTn>
                                        <p:tgtEl>
                                          <p:spTgt spid="48"/>
                                        </p:tgtEl>
                                        <p:attrNameLst>
                                          <p:attrName>style.visibility</p:attrName>
                                        </p:attrNameLst>
                                      </p:cBhvr>
                                      <p:to>
                                        <p:strVal val="visible"/>
                                      </p:to>
                                    </p:set>
                                    <p:animEffect transition="in" filter="fade">
                                      <p:cBhvr>
                                        <p:cTn id="147" dur="500"/>
                                        <p:tgtEl>
                                          <p:spTgt spid="48"/>
                                        </p:tgtEl>
                                      </p:cBhvr>
                                    </p:animEffect>
                                  </p:childTnLst>
                                </p:cTn>
                              </p:par>
                              <p:par>
                                <p:cTn id="148" presetID="42" presetClass="entr" presetSubtype="0" fill="hold" nodeType="withEffect" grpId="0">
                                  <p:stCondLst>
                                    <p:cond delay="14000"/>
                                  </p:stCondLst>
                                  <p:childTnLst>
                                    <p:set>
                                      <p:cBhvr>
                                        <p:cTn id="149" dur="1" fill="hold">
                                          <p:stCondLst>
                                            <p:cond delay="0"/>
                                          </p:stCondLst>
                                        </p:cTn>
                                        <p:tgtEl>
                                          <p:spTgt spid="33"/>
                                        </p:tgtEl>
                                        <p:attrNameLst>
                                          <p:attrName>style.visibility</p:attrName>
                                        </p:attrNameLst>
                                      </p:cBhvr>
                                      <p:to>
                                        <p:strVal val="visible"/>
                                      </p:to>
                                    </p:set>
                                    <p:animEffect transition="in" filter="fade">
                                      <p:cBhvr>
                                        <p:cTn id="150" dur="800"/>
                                        <p:tgtEl>
                                          <p:spTgt spid="33"/>
                                        </p:tgtEl>
                                      </p:cBhvr>
                                    </p:animEffect>
                                    <p:anim calcmode="lin" valueType="num">
                                      <p:cBhvr>
                                        <p:cTn id="151" dur="800" fill="hold"/>
                                        <p:tgtEl>
                                          <p:spTgt spid="33"/>
                                        </p:tgtEl>
                                        <p:attrNameLst>
                                          <p:attrName>ppt_x</p:attrName>
                                        </p:attrNameLst>
                                      </p:cBhvr>
                                      <p:tavLst>
                                        <p:tav tm="0">
                                          <p:val>
                                            <p:strVal val="#ppt_x"/>
                                          </p:val>
                                        </p:tav>
                                        <p:tav tm="100000">
                                          <p:val>
                                            <p:strVal val="#ppt_x"/>
                                          </p:val>
                                        </p:tav>
                                      </p:tavLst>
                                    </p:anim>
                                    <p:anim calcmode="lin" valueType="num">
                                      <p:cBhvr>
                                        <p:cTn id="152" dur="800" fill="hold" decel="100000"/>
                                        <p:tgtEl>
                                          <p:spTgt spid="33"/>
                                        </p:tgtEl>
                                        <p:attrNameLst>
                                          <p:attrName>ppt_y</p:attrName>
                                        </p:attrNameLst>
                                      </p:cBhvr>
                                      <p:tavLst>
                                        <p:tav tm="0">
                                          <p:val>
                                            <p:strVal val="#ppt_y+0.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1" grpId="1" animBg="1"/>
      <p:bldP spid="32" grpId="0" animBg="1"/>
      <p:bldP spid="32" grpId="1" animBg="1"/>
      <p:bldP spid="33" grpId="0" animBg="1"/>
      <p:bldP spid="46" grpId="0" animBg="1"/>
      <p:bldP spid="47" grpId="0" animBg="1"/>
      <p:bldP spid="48" grpId="0" animBg="1"/>
      <p:bldP spid="74" grpId="0" animBg="1"/>
    </p:bldLst>
  </p:timing>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sp>
        <p:nvSpPr>
          <p:cNvPr id="7" name="!!title"/>
          <p:cNvSpPr txBox="1"/>
          <p:nvPr/>
        </p:nvSpPr>
        <p:spPr>
          <a:xfrm>
            <a:off x="609600" y="558800"/>
            <a:ext cx="10972800" cy="527050"/>
          </a:xfrm>
          <a:prstGeom prst="rect">
            <a:avLst/>
          </a:prstGeom>
          <a:noFill/>
        </p:spPr>
        <p:txBody>
          <a:bodyPr wrap="none" lIns="0" tIns="0" rIns="0" bIns="0" anchor="t" rtlCol="0">
            <a:noAutofit/>
          </a:bodyPr>
          <a:lstStyle/>
          <a:p>
            <a:pPr algn="l">
              <a:lnSpc>
                <a:spcPts val="3850"/>
              </a:lnSpc>
              <a:spcBef>
                <a:spcPts val="0"/>
              </a:spcBef>
              <a:spcAft>
                <a:spcPts val="0"/>
              </a:spcAft>
              <a:buNone/>
            </a:pPr>
            <a:r>
              <a:rPr lang="en-US" sz="3200" b="0" i="0" dirty="0">
                <a:solidFill>
                  <a:srgbClr val="EDEFF2"/>
                </a:solidFill>
                <a:latin typeface="Segoe UI Semibold"/>
                <a:cs typeface="Segoe UI Semibold"/>
              </a:rPr>
              <a:t>The honest summary</a:t>
            </a:r>
            <a:endParaRPr lang="en-US" sz="3200" dirty="0"/>
          </a:p>
        </p:txBody>
      </p:sp>
      <p:sp>
        <p:nvSpPr>
          <p:cNvPr id="8" name="col1_bg"/>
          <p:cNvSpPr/>
          <p:nvPr/>
        </p:nvSpPr>
        <p:spPr>
          <a:xfrm>
            <a:off x="609600" y="1244600"/>
            <a:ext cx="3556000" cy="2667000"/>
          </a:xfrm>
          <a:prstGeom prst="roundRect">
            <a:avLst>
              <a:gd name="adj" fmla="val 3333"/>
            </a:avLst>
          </a:prstGeom>
          <a:solidFill>
            <a:srgbClr val="0E1726">
              <a:alpha val="90000"/>
            </a:srgbClr>
          </a:solidFill>
          <a:ln>
            <a:noFill/>
          </a:ln>
          <a:effectLst/>
        </p:spPr>
        <p:txBody>
          <a:bodyPr rtlCol="0" anchor="ctr"/>
          <a:lstStyle/>
          <a:p>
            <a:pPr algn="ctr"/>
          </a:p>
        </p:txBody>
      </p:sp>
      <p:sp>
        <p:nvSpPr>
          <p:cNvPr id="9" name="col1_h"/>
          <p:cNvSpPr txBox="1"/>
          <p:nvPr/>
        </p:nvSpPr>
        <p:spPr>
          <a:xfrm>
            <a:off x="762000" y="1371600"/>
            <a:ext cx="32512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5CCBF0"/>
                </a:solidFill>
                <a:latin typeface="Segoe UI Semibold"/>
                <a:cs typeface="Segoe UI Semibold"/>
              </a:rPr>
              <a:t>Where we are</a:t>
            </a:r>
            <a:endParaRPr lang="en-US" sz="1200" dirty="0"/>
          </a:p>
        </p:txBody>
      </p:sp>
      <p:sp>
        <p:nvSpPr>
          <p:cNvPr id="10" name="col1_v"/>
          <p:cNvSpPr txBox="1"/>
          <p:nvPr/>
        </p:nvSpPr>
        <p:spPr>
          <a:xfrm>
            <a:off x="762000" y="1600200"/>
            <a:ext cx="32512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describe, and part of explain</a:t>
            </a:r>
            <a:endParaRPr lang="en-US" sz="1200" dirty="0"/>
          </a:p>
        </p:txBody>
      </p:sp>
      <p:sp>
        <p:nvSpPr>
          <p:cNvPr id="11" name="col1_tag_pill"/>
          <p:cNvSpPr/>
          <p:nvPr/>
        </p:nvSpPr>
        <p:spPr>
          <a:xfrm>
            <a:off x="762000" y="1879600"/>
            <a:ext cx="1437977"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2" name="col1_tag_glyph"/>
          <p:cNvSpPr/>
          <p:nvPr/>
        </p:nvSpPr>
        <p:spPr>
          <a:xfrm>
            <a:off x="863600" y="19304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13" name="col1_tag_txt"/>
          <p:cNvSpPr txBox="1"/>
          <p:nvPr/>
        </p:nvSpPr>
        <p:spPr>
          <a:xfrm>
            <a:off x="1117600" y="1879600"/>
            <a:ext cx="1006177"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 today</a:t>
            </a:r>
            <a:endParaRPr lang="en-US" sz="1200" dirty="0"/>
          </a:p>
        </p:txBody>
      </p:sp>
      <p:sp>
        <p:nvSpPr>
          <p:cNvPr id="14" name="col1_t"/>
          <p:cNvSpPr txBox="1"/>
          <p:nvPr/>
        </p:nvSpPr>
        <p:spPr>
          <a:xfrm>
            <a:off x="762000" y="2260396"/>
            <a:ext cx="3251200" cy="1600200"/>
          </a:xfrm>
          <a:prstGeom prst="rect">
            <a:avLst/>
          </a:prstGeom>
          <a:noFill/>
        </p:spPr>
        <p:txBody>
          <a:bodyPr wrap="none" lIns="0" tIns="0" rIns="0" bIns="0" anchor="t" rtlCol="0">
            <a:noAutofit/>
          </a:bodyPr>
          <a:lstStyle/>
          <a:p>
            <a:pPr algn="l">
              <a:lnSpc>
                <a:spcPts val="2400"/>
              </a:lnSpc>
              <a:spcBef>
                <a:spcPts val="0"/>
              </a:spcBef>
              <a:spcAft>
                <a:spcPts val="0"/>
              </a:spcAft>
              <a:buNone/>
            </a:pPr>
            <a:r>
              <a:rPr lang="en-US" sz="1350" b="0" i="0" dirty="0">
                <a:solidFill>
                  <a:srgbClr val="EDEFF2"/>
                </a:solidFill>
                <a:latin typeface="Segoe UI"/>
                <a:cs typeface="Segoe UI"/>
              </a:rPr>
              <a:t>Digital shadow · data lake</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AI agents · document assistant</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Virtual telescope · open-loop correction</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Time-stamped signals · versioned tables</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Axes anomaly detection</a:t>
            </a:r>
            <a:endParaRPr lang="en-US" sz="1350" dirty="0"/>
          </a:p>
        </p:txBody>
      </p:sp>
      <p:sp>
        <p:nvSpPr>
          <p:cNvPr id="15" name="col2_bg"/>
          <p:cNvSpPr/>
          <p:nvPr/>
        </p:nvSpPr>
        <p:spPr>
          <a:xfrm>
            <a:off x="4318000" y="1244600"/>
            <a:ext cx="3556000" cy="2667000"/>
          </a:xfrm>
          <a:prstGeom prst="roundRect">
            <a:avLst>
              <a:gd name="adj" fmla="val 3333"/>
            </a:avLst>
          </a:prstGeom>
          <a:solidFill>
            <a:srgbClr val="0E1726">
              <a:alpha val="90000"/>
            </a:srgbClr>
          </a:solidFill>
          <a:ln>
            <a:noFill/>
          </a:ln>
          <a:effectLst/>
        </p:spPr>
        <p:txBody>
          <a:bodyPr rtlCol="0" anchor="ctr"/>
          <a:lstStyle/>
          <a:p>
            <a:pPr algn="ctr"/>
          </a:p>
        </p:txBody>
      </p:sp>
      <p:sp>
        <p:nvSpPr>
          <p:cNvPr id="16" name="col2_h"/>
          <p:cNvSpPr txBox="1"/>
          <p:nvPr/>
        </p:nvSpPr>
        <p:spPr>
          <a:xfrm>
            <a:off x="4470400" y="1371600"/>
            <a:ext cx="32512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5CCBF0"/>
                </a:solidFill>
                <a:latin typeface="Segoe UI Semibold"/>
                <a:cs typeface="Segoe UI Semibold"/>
              </a:rPr>
              <a:t>What we are working on</a:t>
            </a:r>
            <a:endParaRPr lang="en-US" sz="1200" dirty="0"/>
          </a:p>
        </p:txBody>
      </p:sp>
      <p:sp>
        <p:nvSpPr>
          <p:cNvPr id="17" name="col2_v"/>
          <p:cNvSpPr txBox="1"/>
          <p:nvPr/>
        </p:nvSpPr>
        <p:spPr>
          <a:xfrm>
            <a:off x="4470400" y="1600200"/>
            <a:ext cx="32512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explain, and part of recommend</a:t>
            </a:r>
            <a:endParaRPr lang="en-US" sz="1200" dirty="0"/>
          </a:p>
        </p:txBody>
      </p:sp>
      <p:sp>
        <p:nvSpPr>
          <p:cNvPr id="18" name="col2_tag_pill"/>
          <p:cNvSpPr/>
          <p:nvPr/>
        </p:nvSpPr>
        <p:spPr>
          <a:xfrm>
            <a:off x="4470400" y="1879600"/>
            <a:ext cx="2115046"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9" name="col2_tag_glyph"/>
          <p:cNvSpPr/>
          <p:nvPr/>
        </p:nvSpPr>
        <p:spPr>
          <a:xfrm>
            <a:off x="4572000" y="19304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20" name="col2_tag_txt"/>
          <p:cNvSpPr txBox="1"/>
          <p:nvPr/>
        </p:nvSpPr>
        <p:spPr>
          <a:xfrm>
            <a:off x="4826000" y="1879600"/>
            <a:ext cx="1683246"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in testing</a:t>
            </a:r>
            <a:endParaRPr lang="en-US" sz="1200" dirty="0"/>
          </a:p>
        </p:txBody>
      </p:sp>
      <p:sp>
        <p:nvSpPr>
          <p:cNvPr id="21" name="col2_t"/>
          <p:cNvSpPr txBox="1"/>
          <p:nvPr/>
        </p:nvSpPr>
        <p:spPr>
          <a:xfrm>
            <a:off x="4470400" y="2260396"/>
            <a:ext cx="3251200" cy="1600200"/>
          </a:xfrm>
          <a:prstGeom prst="rect">
            <a:avLst/>
          </a:prstGeom>
          <a:noFill/>
        </p:spPr>
        <p:txBody>
          <a:bodyPr wrap="none" lIns="0" tIns="0" rIns="0" bIns="0" anchor="t" rtlCol="0">
            <a:noAutofit/>
          </a:bodyPr>
          <a:lstStyle/>
          <a:p>
            <a:pPr algn="l">
              <a:lnSpc>
                <a:spcPts val="2400"/>
              </a:lnSpc>
              <a:spcBef>
                <a:spcPts val="0"/>
              </a:spcBef>
              <a:spcAft>
                <a:spcPts val="0"/>
              </a:spcAft>
              <a:buNone/>
            </a:pPr>
            <a:r>
              <a:rPr lang="en-US" sz="1350" b="0" i="0" dirty="0">
                <a:solidFill>
                  <a:srgbClr val="EDEFF2"/>
                </a:solidFill>
                <a:latin typeface="Segoe UI"/>
                <a:cs typeface="Segoe UI"/>
              </a:rPr>
              <a:t>Agent harness for faults (Prometeo)</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Tracking twin · AI agent test fits</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Recommendations, in development</a:t>
            </a:r>
            <a:endParaRPr lang="en-US" sz="1350" dirty="0"/>
          </a:p>
        </p:txBody>
      </p:sp>
      <p:sp>
        <p:nvSpPr>
          <p:cNvPr id="22" name="col3_bg"/>
          <p:cNvSpPr/>
          <p:nvPr/>
        </p:nvSpPr>
        <p:spPr>
          <a:xfrm>
            <a:off x="8026400" y="1244600"/>
            <a:ext cx="3556000" cy="2667000"/>
          </a:xfrm>
          <a:prstGeom prst="roundRect">
            <a:avLst>
              <a:gd name="adj" fmla="val 3333"/>
            </a:avLst>
          </a:prstGeom>
          <a:solidFill>
            <a:srgbClr val="0E1726">
              <a:alpha val="90000"/>
            </a:srgbClr>
          </a:solidFill>
          <a:ln>
            <a:noFill/>
          </a:ln>
          <a:effectLst/>
        </p:spPr>
        <p:txBody>
          <a:bodyPr rtlCol="0" anchor="ctr"/>
          <a:lstStyle/>
          <a:p>
            <a:pPr algn="ctr"/>
          </a:p>
        </p:txBody>
      </p:sp>
      <p:sp>
        <p:nvSpPr>
          <p:cNvPr id="23" name="col3_h"/>
          <p:cNvSpPr txBox="1"/>
          <p:nvPr/>
        </p:nvSpPr>
        <p:spPr>
          <a:xfrm>
            <a:off x="8178800" y="1371600"/>
            <a:ext cx="32512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F2B134"/>
                </a:solidFill>
                <a:latin typeface="Segoe UI Semibold"/>
                <a:cs typeface="Segoe UI Semibold"/>
              </a:rPr>
              <a:t>Where we want to go</a:t>
            </a:r>
            <a:endParaRPr lang="en-US" sz="1200" dirty="0"/>
          </a:p>
        </p:txBody>
      </p:sp>
      <p:sp>
        <p:nvSpPr>
          <p:cNvPr id="24" name="col3_v"/>
          <p:cNvSpPr txBox="1"/>
          <p:nvPr/>
        </p:nvSpPr>
        <p:spPr>
          <a:xfrm>
            <a:off x="8178800" y="1600200"/>
            <a:ext cx="3251200" cy="2032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a:solidFill>
                  <a:srgbClr val="8FA3B8"/>
                </a:solidFill>
                <a:latin typeface="Segoe UI"/>
                <a:cs typeface="Segoe UI"/>
              </a:rPr>
              <a:t>recommend, and execute</a:t>
            </a:r>
            <a:endParaRPr lang="en-US" sz="1200" dirty="0"/>
          </a:p>
        </p:txBody>
      </p:sp>
      <p:sp>
        <p:nvSpPr>
          <p:cNvPr id="25" name="col3_tag_pill"/>
          <p:cNvSpPr/>
          <p:nvPr/>
        </p:nvSpPr>
        <p:spPr>
          <a:xfrm>
            <a:off x="8178800" y="1879600"/>
            <a:ext cx="177016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26" name="col3_tag_glyph"/>
          <p:cNvSpPr/>
          <p:nvPr/>
        </p:nvSpPr>
        <p:spPr>
          <a:xfrm>
            <a:off x="8280400" y="19304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27" name="col3_tag_txt"/>
          <p:cNvSpPr txBox="1"/>
          <p:nvPr/>
        </p:nvSpPr>
        <p:spPr>
          <a:xfrm>
            <a:off x="8534400" y="1879600"/>
            <a:ext cx="133836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proposed</a:t>
            </a:r>
            <a:endParaRPr lang="en-US" sz="1200" dirty="0"/>
          </a:p>
        </p:txBody>
      </p:sp>
      <p:sp>
        <p:nvSpPr>
          <p:cNvPr id="28" name="col3_t"/>
          <p:cNvSpPr txBox="1"/>
          <p:nvPr/>
        </p:nvSpPr>
        <p:spPr>
          <a:xfrm>
            <a:off x="8178800" y="2260396"/>
            <a:ext cx="3251200" cy="1600200"/>
          </a:xfrm>
          <a:prstGeom prst="rect">
            <a:avLst/>
          </a:prstGeom>
          <a:noFill/>
        </p:spPr>
        <p:txBody>
          <a:bodyPr wrap="none" lIns="0" tIns="0" rIns="0" bIns="0" anchor="t" rtlCol="0">
            <a:noAutofit/>
          </a:bodyPr>
          <a:lstStyle/>
          <a:p>
            <a:pPr algn="l">
              <a:lnSpc>
                <a:spcPts val="2400"/>
              </a:lnSpc>
              <a:spcBef>
                <a:spcPts val="0"/>
              </a:spcBef>
              <a:spcAft>
                <a:spcPts val="0"/>
              </a:spcAft>
              <a:buNone/>
            </a:pPr>
            <a:r>
              <a:rPr lang="en-US" sz="1350" b="0" i="0" dirty="0">
                <a:solidFill>
                  <a:srgbClr val="EDEFF2"/>
                </a:solidFill>
                <a:latin typeface="Segoe UI"/>
                <a:cs typeface="Segoe UI"/>
              </a:rPr>
              <a:t>Night-plan advice</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Replay of a night</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COMET procedures</a:t>
            </a:r>
            <a:endParaRPr lang="en-US" sz="1350" dirty="0"/>
          </a:p>
          <a:p>
            <a:pPr algn="l">
              <a:lnSpc>
                <a:spcPts val="2400"/>
              </a:lnSpc>
              <a:spcBef>
                <a:spcPts val="0"/>
              </a:spcBef>
              <a:spcAft>
                <a:spcPts val="0"/>
              </a:spcAft>
              <a:buNone/>
            </a:pPr>
            <a:r>
              <a:rPr lang="en-US" sz="1350" b="0" i="0" dirty="0">
                <a:solidFill>
                  <a:srgbClr val="EDEFF2"/>
                </a:solidFill>
                <a:latin typeface="Segoe UI"/>
                <a:cs typeface="Segoe UI"/>
              </a:rPr>
              <a:t>The governed way back</a:t>
            </a:r>
            <a:endParaRPr lang="en-US" sz="1350" dirty="0"/>
          </a:p>
        </p:txBody>
      </p:sp>
      <p:sp>
        <p:nvSpPr>
          <p:cNvPr id="29" name="!!gate1"/>
          <p:cNvSpPr/>
          <p:nvPr/>
        </p:nvSpPr>
        <p:spPr>
          <a:xfrm>
            <a:off x="4191000" y="4000500"/>
            <a:ext cx="355600" cy="355600"/>
          </a:xfrm>
          <a:prstGeom prst="ellipse">
            <a:avLst/>
          </a:prstGeom>
          <a:solidFill>
            <a:srgbClr val="070B14"/>
          </a:solidFill>
          <a:ln w="19050" cap="rnd">
            <a:solidFill>
              <a:srgbClr val="FFFFFF"/>
            </a:solidFill>
            <a:round/>
          </a:ln>
          <a:effectLst>
            <a:glow rad="38100">
              <a:srgbClr val="FFFFFF">
                <a:alpha val="40000"/>
              </a:srgbClr>
            </a:glow>
          </a:effectLst>
        </p:spPr>
        <p:txBody>
          <a:bodyPr rtlCol="0" anchor="ctr"/>
          <a:lstStyle/>
          <a:p>
            <a:pPr algn="ctr"/>
            <a:endParaRPr/>
          </a:p>
        </p:txBody>
      </p:sp>
      <p:sp>
        <p:nvSpPr>
          <p:cNvPr id="30" name="!!gate1_icon"/>
          <p:cNvSpPr/>
          <p:nvPr/>
        </p:nvSpPr>
        <p:spPr>
          <a:xfrm>
            <a:off x="4279900" y="4089400"/>
            <a:ext cx="177800" cy="177800"/>
          </a:xfrm>
          <a:custGeom>
            <a:avLst/>
            <a:gdLst/>
            <a:ahLst/>
            <a:cxnLst/>
            <a:rect l="0" t="0" r="r" b="b"/>
            <a:pathLst>
              <a:path w="228600" h="228600" fill="none">
                <a:moveTo>
                  <a:pt x="153162" y="74295"/>
                </a:moveTo>
                <a:cubicBezTo>
                  <a:pt x="153162" y="95758"/>
                  <a:pt x="135763" y="113157"/>
                  <a:pt x="114300" y="113157"/>
                </a:cubicBezTo>
                <a:cubicBezTo>
                  <a:pt x="92837" y="113157"/>
                  <a:pt x="75438" y="95758"/>
                  <a:pt x="75438" y="74295"/>
                </a:cubicBezTo>
                <a:cubicBezTo>
                  <a:pt x="75438" y="52832"/>
                  <a:pt x="92837" y="35433"/>
                  <a:pt x="114300" y="35433"/>
                </a:cubicBezTo>
                <a:cubicBezTo>
                  <a:pt x="135763" y="35433"/>
                  <a:pt x="153162" y="52832"/>
                  <a:pt x="153162" y="74295"/>
                </a:cubicBezTo>
                <a:close/>
              </a:path>
              <a:path w="228600" h="228600" fill="none">
                <a:moveTo>
                  <a:pt x="37147" y="202882"/>
                </a:moveTo>
                <a:cubicBezTo>
                  <a:pt x="37147" y="157162"/>
                  <a:pt x="71438" y="134303"/>
                  <a:pt x="114300" y="134303"/>
                </a:cubicBezTo>
                <a:cubicBezTo>
                  <a:pt x="157162" y="134303"/>
                  <a:pt x="191453" y="157162"/>
                  <a:pt x="191453" y="202882"/>
                </a:cubicBezTo>
              </a:path>
            </a:pathLst>
          </a:custGeom>
          <a:noFill/>
          <a:ln w="16002" cap="rnd">
            <a:solidFill>
              <a:srgbClr val="FFFFFF"/>
            </a:solidFill>
            <a:round/>
          </a:ln>
          <a:effectLst/>
        </p:spPr>
        <p:txBody>
          <a:bodyPr rtlCol="0" anchor="ctr"/>
          <a:lstStyle/>
          <a:p>
            <a:pPr algn="ctr"/>
            <a:endParaRPr/>
          </a:p>
        </p:txBody>
      </p:sp>
      <p:sp>
        <p:nvSpPr>
          <p:cNvPr id="31" name="people"/>
          <p:cNvSpPr txBox="1"/>
          <p:nvPr/>
        </p:nvSpPr>
        <p:spPr>
          <a:xfrm>
            <a:off x="4648200" y="4025900"/>
            <a:ext cx="6985000" cy="304800"/>
          </a:xfrm>
          <a:prstGeom prst="rect">
            <a:avLst/>
          </a:prstGeom>
          <a:noFill/>
        </p:spPr>
        <p:txBody>
          <a:bodyPr wrap="none" lIns="0" tIns="0" rIns="0" bIns="0" anchor="ctr" rtlCol="0">
            <a:noAutofit/>
          </a:bodyPr>
          <a:lstStyle/>
          <a:p>
            <a:pPr algn="l">
              <a:lnSpc>
                <a:spcPts val="1900"/>
              </a:lnSpc>
              <a:spcBef>
                <a:spcPts val="0"/>
              </a:spcBef>
              <a:spcAft>
                <a:spcPts val="0"/>
              </a:spcAft>
              <a:buNone/>
            </a:pPr>
            <a:r>
              <a:rPr lang="en-US" sz="1600" b="0" i="0" dirty="0">
                <a:solidFill>
                  <a:srgbClr val="FFFFFF"/>
                </a:solidFill>
                <a:latin typeface="Segoe UI Semibold"/>
                <a:cs typeface="Segoe UI Semibold"/>
              </a:rPr>
              <a:t>Human in the loop: people decide, today.</a:t>
            </a:r>
            <a:endParaRPr lang="en-US" sz="1600" dirty="0"/>
          </a:p>
        </p:txBody>
      </p:sp>
      <p:sp>
        <p:nvSpPr>
          <p:cNvPr id="32" name="tr_bg"/>
          <p:cNvSpPr/>
          <p:nvPr/>
        </p:nvSpPr>
        <p:spPr>
          <a:xfrm>
            <a:off x="609600" y="4533900"/>
            <a:ext cx="10972800" cy="1905000"/>
          </a:xfrm>
          <a:prstGeom prst="roundRect">
            <a:avLst>
              <a:gd name="adj" fmla="val 4667"/>
            </a:avLst>
          </a:prstGeom>
          <a:solidFill>
            <a:srgbClr val="0E1726">
              <a:alpha val="95000"/>
            </a:srgbClr>
          </a:solidFill>
          <a:ln w="9525" cap="rnd">
            <a:solidFill>
              <a:srgbClr val="F2B134"/>
            </a:solidFill>
            <a:custDash>
              <a:ds d="533333" sp="400000"/>
            </a:custDash>
            <a:round/>
          </a:ln>
          <a:effectLst/>
        </p:spPr>
        <p:txBody>
          <a:bodyPr rtlCol="0" anchor="ctr"/>
          <a:lstStyle/>
          <a:p>
            <a:pPr algn="ctr"/>
          </a:p>
        </p:txBody>
      </p:sp>
      <p:sp>
        <p:nvSpPr>
          <p:cNvPr id="33" name="tr_h"/>
          <p:cNvSpPr txBox="1"/>
          <p:nvPr/>
        </p:nvSpPr>
        <p:spPr>
          <a:xfrm>
            <a:off x="812800" y="4660900"/>
            <a:ext cx="6985000" cy="215900"/>
          </a:xfrm>
          <a:prstGeom prst="rect">
            <a:avLst/>
          </a:prstGeom>
          <a:noFill/>
        </p:spPr>
        <p:txBody>
          <a:bodyPr wrap="none" lIns="0" tIns="0" rIns="0" bIns="0" anchor="t" rtlCol="0">
            <a:noAutofit/>
          </a:bodyPr>
          <a:lstStyle/>
          <a:p>
            <a:pPr algn="l">
              <a:lnSpc>
                <a:spcPts val="1450"/>
              </a:lnSpc>
              <a:spcBef>
                <a:spcPts val="0"/>
              </a:spcBef>
              <a:spcAft>
                <a:spcPts val="0"/>
              </a:spcAft>
              <a:buNone/>
            </a:pPr>
            <a:r>
              <a:rPr lang="en-US" sz="1200" b="0" i="0" dirty="0" cap="all" spc="96">
                <a:solidFill>
                  <a:srgbClr val="F2B134"/>
                </a:solidFill>
                <a:latin typeface="Segoe UI Semibold"/>
                <a:cs typeface="Segoe UI Semibold"/>
              </a:rPr>
              <a:t>What can travel to your infrastructure</a:t>
            </a:r>
            <a:endParaRPr lang="en-US" sz="1200" dirty="0"/>
          </a:p>
        </p:txBody>
      </p:sp>
      <p:pic>
        <p:nvPicPr>
          <p:cNvPr id="34" name="tr_img1" descr="vis_pkg.png"/>
          <p:cNvPicPr>
            <a:picLocks noChangeAspect="1"/>
          </p:cNvPicPr>
          <p:nvPr/>
        </p:nvPicPr>
        <p:blipFill>
          <a:blip r:embed="rId2"/>
          <a:stretch>
            <a:fillRect/>
          </a:stretch>
        </p:blipFill>
        <p:spPr>
          <a:xfrm>
            <a:off x="812800" y="5016500"/>
            <a:ext cx="1435100" cy="590550"/>
          </a:xfrm>
          <a:prstGeom prst="rect">
            <a:avLst/>
          </a:prstGeom>
        </p:spPr>
      </p:pic>
      <p:sp>
        <p:nvSpPr>
          <p:cNvPr id="35" name="tr_t1"/>
          <p:cNvSpPr txBox="1"/>
          <p:nvPr/>
        </p:nvSpPr>
        <p:spPr>
          <a:xfrm>
            <a:off x="2362200" y="5003800"/>
            <a:ext cx="19685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Experiment packages</a:t>
            </a:r>
            <a:endParaRPr lang="en-US" sz="1400" dirty="0"/>
          </a:p>
        </p:txBody>
      </p:sp>
      <p:sp>
        <p:nvSpPr>
          <p:cNvPr id="36" name="tr_s1"/>
          <p:cNvSpPr txBox="1"/>
          <p:nvPr/>
        </p:nvSpPr>
        <p:spPr>
          <a:xfrm>
            <a:off x="2362200" y="5270500"/>
            <a:ext cx="2006600" cy="406400"/>
          </a:xfrm>
          <a:prstGeom prst="rect">
            <a:avLst/>
          </a:prstGeom>
          <a:noFill/>
        </p:spPr>
        <p:txBody>
          <a:bodyPr wrap="none" lIns="0" tIns="0" rIns="0" bIns="0" anchor="t" rtlCol="0">
            <a:noAutofit/>
          </a:bodyPr>
          <a:lstStyle/>
          <a:p>
            <a:pPr algn="l">
              <a:lnSpc>
                <a:spcPts val="1500"/>
              </a:lnSpc>
              <a:spcBef>
                <a:spcPts val="0"/>
              </a:spcBef>
              <a:spcAft>
                <a:spcPts val="0"/>
              </a:spcAft>
              <a:buNone/>
            </a:pPr>
            <a:r>
              <a:rPr lang="en-US" sz="1200" b="0" i="0" dirty="0">
                <a:solidFill>
                  <a:srgbClr val="8FA3B8"/>
                </a:solidFill>
                <a:latin typeface="Segoe UI"/>
                <a:cs typeface="Segoe UI"/>
              </a:rPr>
              <a:t>a lock file for a night:</a:t>
            </a:r>
            <a:endParaRPr lang="en-US" sz="1200" dirty="0"/>
          </a:p>
          <a:p>
            <a:pPr algn="l">
              <a:lnSpc>
                <a:spcPts val="1500"/>
              </a:lnSpc>
              <a:spcBef>
                <a:spcPts val="0"/>
              </a:spcBef>
              <a:spcAft>
                <a:spcPts val="0"/>
              </a:spcAft>
              <a:buNone/>
            </a:pPr>
            <a:r>
              <a:rPr lang="en-US" sz="1200" b="0" i="0" dirty="0">
                <a:solidFill>
                  <a:srgbClr val="8FA3B8"/>
                </a:solidFill>
                <a:latin typeface="Segoe UI"/>
                <a:cs typeface="Segoe UI"/>
              </a:rPr>
              <a:t>data, code, machine state</a:t>
            </a:r>
            <a:endParaRPr lang="en-US" sz="1200" dirty="0"/>
          </a:p>
        </p:txBody>
      </p:sp>
      <p:pic>
        <p:nvPicPr>
          <p:cNvPr id="37" name="tr_img2" descr="vis_ctr.png"/>
          <p:cNvPicPr>
            <a:picLocks noChangeAspect="1"/>
          </p:cNvPicPr>
          <p:nvPr/>
        </p:nvPicPr>
        <p:blipFill>
          <a:blip r:embed="rId3"/>
          <a:stretch>
            <a:fillRect/>
          </a:stretch>
        </p:blipFill>
        <p:spPr>
          <a:xfrm>
            <a:off x="4368800" y="5016500"/>
            <a:ext cx="1435100" cy="590550"/>
          </a:xfrm>
          <a:prstGeom prst="rect">
            <a:avLst/>
          </a:prstGeom>
        </p:spPr>
      </p:pic>
      <p:sp>
        <p:nvSpPr>
          <p:cNvPr id="38" name="tr_t2"/>
          <p:cNvSpPr txBox="1"/>
          <p:nvPr/>
        </p:nvSpPr>
        <p:spPr>
          <a:xfrm>
            <a:off x="5918200" y="5003800"/>
            <a:ext cx="19685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Model contracts</a:t>
            </a:r>
            <a:endParaRPr lang="en-US" sz="1400" dirty="0"/>
          </a:p>
        </p:txBody>
      </p:sp>
      <p:sp>
        <p:nvSpPr>
          <p:cNvPr id="39" name="tr_s2"/>
          <p:cNvSpPr txBox="1"/>
          <p:nvPr/>
        </p:nvSpPr>
        <p:spPr>
          <a:xfrm>
            <a:off x="5918200" y="5270500"/>
            <a:ext cx="2006600" cy="406400"/>
          </a:xfrm>
          <a:prstGeom prst="rect">
            <a:avLst/>
          </a:prstGeom>
          <a:noFill/>
        </p:spPr>
        <p:txBody>
          <a:bodyPr wrap="none" lIns="0" tIns="0" rIns="0" bIns="0" anchor="t" rtlCol="0">
            <a:noAutofit/>
          </a:bodyPr>
          <a:lstStyle/>
          <a:p>
            <a:pPr algn="l">
              <a:lnSpc>
                <a:spcPts val="1500"/>
              </a:lnSpc>
              <a:spcBef>
                <a:spcPts val="0"/>
              </a:spcBef>
              <a:spcAft>
                <a:spcPts val="0"/>
              </a:spcAft>
              <a:buNone/>
            </a:pPr>
            <a:r>
              <a:rPr lang="en-US" sz="1200" b="0" i="0" dirty="0">
                <a:solidFill>
                  <a:srgbClr val="8FA3B8"/>
                </a:solidFill>
                <a:latin typeface="Segoe UI"/>
                <a:cs typeface="Segoe UI"/>
              </a:rPr>
              <a:t>keep the contract,</a:t>
            </a:r>
            <a:endParaRPr lang="en-US" sz="1200" dirty="0"/>
          </a:p>
          <a:p>
            <a:pPr algn="l">
              <a:lnSpc>
                <a:spcPts val="1500"/>
              </a:lnSpc>
              <a:spcBef>
                <a:spcPts val="0"/>
              </a:spcBef>
              <a:spcAft>
                <a:spcPts val="0"/>
              </a:spcAft>
              <a:buNone/>
            </a:pPr>
            <a:r>
              <a:rPr lang="en-US" sz="1200" b="0" i="0" dirty="0">
                <a:solidFill>
                  <a:srgbClr val="8FA3B8"/>
                </a:solidFill>
                <a:latin typeface="Segoe UI"/>
                <a:cs typeface="Segoe UI"/>
              </a:rPr>
              <a:t>swap the model</a:t>
            </a:r>
            <a:endParaRPr lang="en-US" sz="1200" dirty="0"/>
          </a:p>
        </p:txBody>
      </p:sp>
      <p:pic>
        <p:nvPicPr>
          <p:cNvPr id="40" name="tr_img3" descr="vis_eval.png"/>
          <p:cNvPicPr>
            <a:picLocks noChangeAspect="1"/>
          </p:cNvPicPr>
          <p:nvPr/>
        </p:nvPicPr>
        <p:blipFill>
          <a:blip r:embed="rId4"/>
          <a:stretch>
            <a:fillRect/>
          </a:stretch>
        </p:blipFill>
        <p:spPr>
          <a:xfrm>
            <a:off x="7924800" y="5016500"/>
            <a:ext cx="1435100" cy="590550"/>
          </a:xfrm>
          <a:prstGeom prst="rect">
            <a:avLst/>
          </a:prstGeom>
        </p:spPr>
      </p:pic>
      <p:sp>
        <p:nvSpPr>
          <p:cNvPr id="41" name="tr_t3"/>
          <p:cNvSpPr txBox="1"/>
          <p:nvPr/>
        </p:nvSpPr>
        <p:spPr>
          <a:xfrm>
            <a:off x="9474200" y="5003800"/>
            <a:ext cx="19685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Semibold"/>
                <a:cs typeface="Segoe UI Semibold"/>
              </a:rPr>
              <a:t>Agent evaluation</a:t>
            </a:r>
            <a:endParaRPr lang="en-US" sz="1400" dirty="0"/>
          </a:p>
        </p:txBody>
      </p:sp>
      <p:sp>
        <p:nvSpPr>
          <p:cNvPr id="42" name="tr_s3"/>
          <p:cNvSpPr txBox="1"/>
          <p:nvPr/>
        </p:nvSpPr>
        <p:spPr>
          <a:xfrm>
            <a:off x="9474200" y="5270500"/>
            <a:ext cx="2006600" cy="406400"/>
          </a:xfrm>
          <a:prstGeom prst="rect">
            <a:avLst/>
          </a:prstGeom>
          <a:noFill/>
        </p:spPr>
        <p:txBody>
          <a:bodyPr wrap="none" lIns="0" tIns="0" rIns="0" bIns="0" anchor="t" rtlCol="0">
            <a:noAutofit/>
          </a:bodyPr>
          <a:lstStyle/>
          <a:p>
            <a:pPr algn="l">
              <a:lnSpc>
                <a:spcPts val="1500"/>
              </a:lnSpc>
              <a:spcBef>
                <a:spcPts val="0"/>
              </a:spcBef>
              <a:spcAft>
                <a:spcPts val="0"/>
              </a:spcAft>
              <a:buNone/>
            </a:pPr>
            <a:r>
              <a:rPr lang="en-US" sz="1200" b="0" i="0" dirty="0">
                <a:solidFill>
                  <a:srgbClr val="8FA3B8"/>
                </a:solidFill>
                <a:latin typeface="Segoe UI"/>
                <a:cs typeface="Segoe UI"/>
              </a:rPr>
              <a:t>fluency is not</a:t>
            </a:r>
            <a:endParaRPr lang="en-US" sz="1200" dirty="0"/>
          </a:p>
          <a:p>
            <a:pPr algn="l">
              <a:lnSpc>
                <a:spcPts val="1500"/>
              </a:lnSpc>
              <a:spcBef>
                <a:spcPts val="0"/>
              </a:spcBef>
              <a:spcAft>
                <a:spcPts val="0"/>
              </a:spcAft>
              <a:buNone/>
            </a:pPr>
            <a:r>
              <a:rPr lang="en-US" sz="1200" b="0" i="0" dirty="0">
                <a:solidFill>
                  <a:srgbClr val="8FA3B8"/>
                </a:solidFill>
                <a:latin typeface="Segoe UI"/>
                <a:cs typeface="Segoe UI"/>
              </a:rPr>
              <a:t>evidence</a:t>
            </a:r>
            <a:endParaRPr lang="en-US" sz="1200" dirty="0"/>
          </a:p>
        </p:txBody>
      </p:sp>
      <p:sp>
        <p:nvSpPr>
          <p:cNvPr id="43" name="tr_prop"/>
          <p:cNvSpPr txBox="1"/>
          <p:nvPr/>
        </p:nvSpPr>
        <p:spPr>
          <a:xfrm>
            <a:off x="812800" y="5918200"/>
            <a:ext cx="10541000" cy="2540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400" b="0" i="0" dirty="0">
                <a:solidFill>
                  <a:srgbClr val="EDEFF2"/>
                </a:solidFill>
                <a:latin typeface="Segoe UI"/>
                <a:cs typeface="Segoe UI"/>
              </a:rPr>
              <a:t>We propose a real case: the pointing model.   We ask: co-design these packages with us, and rerun them.</a:t>
            </a:r>
            <a:endParaRPr lang="en-US" sz="1400" dirty="0"/>
          </a:p>
        </p:txBody>
      </p:sp>
      <p:sp>
        <p:nvSpPr>
          <p:cNvPr id="2" name="!!status_pill"/>
          <p:cNvSpPr/>
          <p:nvPr/>
        </p:nvSpPr>
        <p:spPr>
          <a:xfrm>
            <a:off x="8365927" y="203200"/>
            <a:ext cx="3216473"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3" name="!!status_glyph"/>
          <p:cNvSpPr/>
          <p:nvPr/>
        </p:nvSpPr>
        <p:spPr>
          <a:xfrm>
            <a:off x="8467527" y="254000"/>
            <a:ext cx="153979" cy="177800"/>
          </a:xfrm>
          <a:custGeom>
            <a:avLst/>
            <a:gdLst/>
            <a:ahLst/>
            <a:cxnLst/>
            <a:rect l="0" t="0" r="r" b="b"/>
            <a:pathLst>
              <a:path w="153979" h="177800">
                <a:moveTo>
                  <a:pt x="76990" y="0"/>
                </a:moveTo>
                <a:lnTo>
                  <a:pt x="153979" y="44450"/>
                </a:lnTo>
                <a:lnTo>
                  <a:pt x="153979" y="133350"/>
                </a:lnTo>
                <a:lnTo>
                  <a:pt x="76990" y="177800"/>
                </a:lnTo>
                <a:lnTo>
                  <a:pt x="0" y="133350"/>
                </a:lnTo>
                <a:lnTo>
                  <a:pt x="0" y="44450"/>
                </a:lnTo>
                <a:close/>
              </a:path>
            </a:pathLst>
          </a:custGeom>
          <a:solidFill>
            <a:srgbClr val="5CCBF0"/>
          </a:solidFill>
          <a:ln>
            <a:noFill/>
          </a:ln>
          <a:effectLst/>
        </p:spPr>
        <p:txBody>
          <a:bodyPr rtlCol="0" anchor="ctr"/>
          <a:lstStyle/>
          <a:p>
            <a:pPr algn="ctr"/>
          </a:p>
        </p:txBody>
      </p:sp>
      <p:sp>
        <p:nvSpPr>
          <p:cNvPr id="4" name="!!status_glyph2"/>
          <p:cNvSpPr/>
          <p:nvPr/>
        </p:nvSpPr>
        <p:spPr>
          <a:xfrm>
            <a:off x="9353062"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5" name="!!status_glyph3"/>
          <p:cNvSpPr/>
          <p:nvPr/>
        </p:nvSpPr>
        <p:spPr>
          <a:xfrm>
            <a:off x="10673763" y="2540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6" name="!!status_txt"/>
          <p:cNvSpPr txBox="1"/>
          <p:nvPr/>
        </p:nvSpPr>
        <p:spPr>
          <a:xfrm>
            <a:off x="8721527" y="203200"/>
            <a:ext cx="2784673"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EXISTS</a:t>
            </a:r>
            <a:r>
              <a:rPr lang="en-US" sz="1200" b="0" i="0" dirty="0">
                <a:solidFill>
                  <a:srgbClr val="EDEFF2"/>
                </a:solidFill>
                <a:latin typeface="Segoe UI"/>
                <a:cs typeface="Segoe UI"/>
              </a:rPr>
              <a:t xml:space="preserve">   </a:t>
            </a:r>
            <a:r>
              <a:rPr lang="en-US" sz="1200" b="0" i="0" dirty="0">
                <a:solidFill>
                  <a:srgbClr val="EDEFF2"/>
                </a:solidFill>
                <a:latin typeface="Segoe UI"/>
                <a:cs typeface="Segoe UI"/>
              </a:rPr>
              <a:t xml:space="preserve">       </a:t>
            </a: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a:t>
            </a:r>
            <a:r>
              <a:rPr lang="en-US" sz="1200" b="0" i="0" dirty="0">
                <a:solidFill>
                  <a:srgbClr val="EDEFF2"/>
                </a:solidFill>
                <a:latin typeface="Segoe UI"/>
                <a:cs typeface="Segoe UI"/>
              </a:rPr>
              <a:t xml:space="preserve">       </a:t>
            </a:r>
            <a:r>
              <a:rPr lang="en-US" sz="1200" b="0" i="0" dirty="0">
                <a:solidFill>
                  <a:srgbClr val="F2B134"/>
                </a:solidFill>
                <a:latin typeface="Segoe UI Semibold"/>
                <a:cs typeface="Segoe UI Semibold"/>
              </a:rPr>
              <a:t>DESIGN</a:t>
            </a:r>
            <a:endParaRPr lang="en-US" sz="1200" dirty="0"/>
          </a:p>
        </p:txBody>
      </p:sp>
      <p:sp>
        <p:nvSpPr>
          <p:cNvPr id="44" name="!!tl_track"/>
          <p:cNvSpPr/>
          <p:nvPr/>
        </p:nvSpPr>
        <p:spPr>
          <a:xfrm>
            <a:off x="609600" y="457200"/>
            <a:ext cx="5613400" cy="3175"/>
          </a:xfrm>
          <a:custGeom>
            <a:avLst/>
            <a:gdLst/>
            <a:ahLst/>
            <a:cxnLst/>
            <a:rect l="0" t="0" r="r" b="b"/>
            <a:pathLst>
              <a:path w="5613400" h="3175" fill="none">
                <a:moveTo>
                  <a:pt x="0" y="0"/>
                </a:moveTo>
                <a:lnTo>
                  <a:pt x="5613400" y="0"/>
                </a:lnTo>
              </a:path>
            </a:pathLst>
          </a:custGeom>
          <a:noFill/>
          <a:ln w="38100" cap="rnd">
            <a:solidFill>
              <a:srgbClr val="8FA3B8">
                <a:alpha val="60000"/>
              </a:srgbClr>
            </a:solidFill>
            <a:round/>
          </a:ln>
          <a:effectLst/>
        </p:spPr>
        <p:txBody>
          <a:bodyPr rtlCol="0" anchor="ctr"/>
          <a:lstStyle/>
          <a:p>
            <a:pPr algn="ctr"/>
          </a:p>
        </p:txBody>
      </p:sp>
      <p:sp>
        <p:nvSpPr>
          <p:cNvPr id="45" name="!!tl_done"/>
          <p:cNvSpPr/>
          <p:nvPr/>
        </p:nvSpPr>
        <p:spPr>
          <a:xfrm>
            <a:off x="609600" y="457200"/>
            <a:ext cx="4806877" cy="3175"/>
          </a:xfrm>
          <a:custGeom>
            <a:avLst/>
            <a:gdLst/>
            <a:ahLst/>
            <a:cxnLst/>
            <a:rect l="0" t="0" r="r" b="b"/>
            <a:pathLst>
              <a:path w="4806877" h="3175" fill="none">
                <a:moveTo>
                  <a:pt x="0" y="0"/>
                </a:moveTo>
                <a:lnTo>
                  <a:pt x="4806877" y="0"/>
                </a:lnTo>
              </a:path>
            </a:pathLst>
          </a:custGeom>
          <a:noFill/>
          <a:ln w="38100" cap="flat">
            <a:solidFill>
              <a:srgbClr val="5CCBF0"/>
            </a:solidFill>
            <a:round/>
          </a:ln>
          <a:effectLst/>
        </p:spPr>
        <p:txBody>
          <a:bodyPr rtlCol="0" anchor="ctr"/>
          <a:lstStyle/>
          <a:p>
            <a:pPr algn="ctr"/>
          </a:p>
        </p:txBody>
      </p:sp>
      <p:sp>
        <p:nvSpPr>
          <p:cNvPr id="46" name="!!tl_step"/>
          <p:cNvSpPr/>
          <p:nvPr/>
        </p:nvSpPr>
        <p:spPr>
          <a:xfrm>
            <a:off x="5416477" y="457200"/>
            <a:ext cx="806523" cy="3175"/>
          </a:xfrm>
          <a:custGeom>
            <a:avLst/>
            <a:gdLst/>
            <a:ahLst/>
            <a:cxnLst/>
            <a:rect l="0" t="0" r="r" b="b"/>
            <a:pathLst>
              <a:path w="806523" h="3175" fill="none">
                <a:moveTo>
                  <a:pt x="0" y="0"/>
                </a:moveTo>
                <a:lnTo>
                  <a:pt x="806523" y="0"/>
                </a:lnTo>
              </a:path>
            </a:pathLst>
          </a:custGeom>
          <a:noFill/>
          <a:ln w="38100" cap="flat">
            <a:solidFill>
              <a:srgbClr val="5CCBF0"/>
            </a:solidFill>
            <a:round/>
          </a:ln>
          <a:effectLst/>
        </p:spPr>
        <p:txBody>
          <a:bodyPr rtlCol="0" anchor="ctr"/>
          <a:lstStyle/>
          <a:p>
            <a:pPr algn="ctr"/>
          </a:p>
        </p:txBody>
      </p:sp>
      <p:sp>
        <p:nvSpPr>
          <p:cNvPr id="47" name="tl_now_S18"/>
          <p:cNvSpPr/>
          <p:nvPr/>
        </p:nvSpPr>
        <p:spPr>
          <a:xfrm>
            <a:off x="609600" y="457200"/>
            <a:ext cx="5613400" cy="3175"/>
          </a:xfrm>
          <a:custGeom>
            <a:avLst/>
            <a:gdLst/>
            <a:ahLst/>
            <a:cxnLst/>
            <a:rect l="0" t="0" r="r" b="b"/>
            <a:pathLst>
              <a:path w="5613400" h="3175" fill="none">
                <a:moveTo>
                  <a:pt x="0" y="0"/>
                </a:moveTo>
                <a:lnTo>
                  <a:pt x="5613400" y="0"/>
                </a:lnTo>
              </a:path>
            </a:pathLst>
          </a:custGeom>
          <a:noFill/>
          <a:ln w="50800" cap="flat">
            <a:solidFill>
              <a:srgbClr val="FFFFFF"/>
            </a:solidFill>
            <a:round/>
          </a:ln>
          <a:effectLst>
            <a:glow rad="63500">
              <a:srgbClr val="5CCBF0">
                <a:alpha val="50000"/>
              </a:srgbClr>
            </a:glow>
          </a:effectLst>
        </p:spPr>
        <p:txBody>
          <a:bodyPr rtlCol="0" anchor="ctr"/>
          <a:lstStyle/>
          <a:p>
            <a:pPr algn="ctr"/>
          </a:p>
        </p:txBody>
      </p:sp>
      <p:sp>
        <p:nvSpPr>
          <p:cNvPr id="48" name="!!tl_tick1"/>
          <p:cNvSpPr/>
          <p:nvPr/>
        </p:nvSpPr>
        <p:spPr>
          <a:xfrm>
            <a:off x="20129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49" name="!!tl_tick2"/>
          <p:cNvSpPr/>
          <p:nvPr/>
        </p:nvSpPr>
        <p:spPr>
          <a:xfrm>
            <a:off x="341630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0" name="!!tl_tick3"/>
          <p:cNvSpPr/>
          <p:nvPr/>
        </p:nvSpPr>
        <p:spPr>
          <a:xfrm>
            <a:off x="4819650" y="393700"/>
            <a:ext cx="3175" cy="127000"/>
          </a:xfrm>
          <a:custGeom>
            <a:avLst/>
            <a:gdLst/>
            <a:ahLst/>
            <a:cxnLst/>
            <a:rect l="0" t="0" r="r" b="b"/>
            <a:pathLst>
              <a:path w="3175" h="127000" fill="none">
                <a:moveTo>
                  <a:pt x="0" y="0"/>
                </a:moveTo>
                <a:lnTo>
                  <a:pt x="0" y="127000"/>
                </a:lnTo>
              </a:path>
            </a:pathLst>
          </a:custGeom>
          <a:noFill/>
          <a:ln w="12700" cap="flat">
            <a:solidFill>
              <a:srgbClr val="8FA3B8">
                <a:alpha val="80000"/>
              </a:srgbClr>
            </a:solidFill>
            <a:round/>
          </a:ln>
          <a:effectLst/>
        </p:spPr>
        <p:txBody>
          <a:bodyPr rtlCol="0" anchor="ctr"/>
          <a:lstStyle/>
          <a:p>
            <a:pPr algn="ctr"/>
          </a:p>
        </p:txBody>
      </p:sp>
      <p:sp>
        <p:nvSpPr>
          <p:cNvPr id="51" name="!!tl_c01_m"/>
          <p:cNvSpPr/>
          <p:nvPr/>
        </p:nvSpPr>
        <p:spPr>
          <a:xfrm>
            <a:off x="5778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2" name="!!tl_c02_m"/>
          <p:cNvSpPr/>
          <p:nvPr/>
        </p:nvSpPr>
        <p:spPr>
          <a:xfrm>
            <a:off x="1530742"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3" name="!!tl_c03_m"/>
          <p:cNvSpPr/>
          <p:nvPr/>
        </p:nvSpPr>
        <p:spPr>
          <a:xfrm>
            <a:off x="19812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4" name="!!tl_c04_m"/>
          <p:cNvSpPr/>
          <p:nvPr/>
        </p:nvSpPr>
        <p:spPr>
          <a:xfrm>
            <a:off x="223179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5" name="!!tl_c05_m"/>
          <p:cNvSpPr/>
          <p:nvPr/>
        </p:nvSpPr>
        <p:spPr>
          <a:xfrm>
            <a:off x="275179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6" name="!!tl_c06_m"/>
          <p:cNvSpPr/>
          <p:nvPr/>
        </p:nvSpPr>
        <p:spPr>
          <a:xfrm>
            <a:off x="2989858"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7" name="!!tl_c07_m"/>
          <p:cNvSpPr/>
          <p:nvPr/>
        </p:nvSpPr>
        <p:spPr>
          <a:xfrm>
            <a:off x="338455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8" name="!!tl_c08_m"/>
          <p:cNvSpPr/>
          <p:nvPr/>
        </p:nvSpPr>
        <p:spPr>
          <a:xfrm>
            <a:off x="3873217"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59" name="!!tl_c09_m"/>
          <p:cNvSpPr/>
          <p:nvPr/>
        </p:nvSpPr>
        <p:spPr>
          <a:xfrm>
            <a:off x="4361883"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0" name="!!tl_c10_m"/>
          <p:cNvSpPr/>
          <p:nvPr/>
        </p:nvSpPr>
        <p:spPr>
          <a:xfrm>
            <a:off x="4787900"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1" name="!!tl_c11_m"/>
          <p:cNvSpPr/>
          <p:nvPr/>
        </p:nvSpPr>
        <p:spPr>
          <a:xfrm>
            <a:off x="5384727" y="425450"/>
            <a:ext cx="63500" cy="63500"/>
          </a:xfrm>
          <a:prstGeom prst="ellipse">
            <a:avLst/>
          </a:prstGeom>
          <a:solidFill>
            <a:srgbClr val="5CCBF0"/>
          </a:solidFill>
          <a:ln w="12700" cap="rnd">
            <a:solidFill>
              <a:srgbClr val="070B14"/>
            </a:solidFill>
            <a:round/>
          </a:ln>
          <a:effectLst/>
        </p:spPr>
        <p:txBody>
          <a:bodyPr rtlCol="0" anchor="ctr"/>
          <a:lstStyle/>
          <a:p>
            <a:pPr algn="ctr"/>
          </a:p>
        </p:txBody>
      </p:sp>
      <p:sp>
        <p:nvSpPr>
          <p:cNvPr id="62" name="tl_run_S18"/>
          <p:cNvSpPr/>
          <p:nvPr/>
        </p:nvSpPr>
        <p:spPr>
          <a:xfrm>
            <a:off x="558800" y="406400"/>
            <a:ext cx="101600" cy="101600"/>
          </a:xfrm>
          <a:prstGeom prst="ellipse">
            <a:avLst/>
          </a:prstGeom>
          <a:solidFill>
            <a:srgbClr val="FFFFFF"/>
          </a:solidFill>
          <a:ln>
            <a:noFill/>
          </a:ln>
          <a:effectLst>
            <a:glow rad="50800">
              <a:srgbClr val="5CCBF0">
                <a:alpha val="60000"/>
              </a:srgbClr>
            </a:glow>
          </a:effectLst>
        </p:spPr>
        <p:txBody>
          <a:bodyPr rtlCol="0" anchor="ctr"/>
          <a:lstStyle/>
          <a:p>
            <a:pPr algn="ctr"/>
          </a:p>
        </p:txBody>
      </p:sp>
      <p:sp>
        <p:nvSpPr>
          <p:cNvPr id="63" name="!!tl_dest"/>
          <p:cNvSpPr/>
          <p:nvPr/>
        </p:nvSpPr>
        <p:spPr>
          <a:xfrm>
            <a:off x="6165850" y="400050"/>
            <a:ext cx="114300" cy="114300"/>
          </a:xfrm>
          <a:prstGeom prst="ellipse">
            <a:avLst/>
          </a:prstGeom>
          <a:noFill/>
          <a:ln w="15875" cap="rnd">
            <a:solidFill>
              <a:srgbClr val="F2B134"/>
            </a:solidFill>
            <a:round/>
          </a:ln>
          <a:effectLst/>
        </p:spPr>
        <p:txBody>
          <a:bodyPr rtlCol="0" anchor="ctr"/>
          <a:lstStyle/>
          <a:p>
            <a:pPr algn="ctr"/>
          </a:p>
        </p:txBody>
      </p:sp>
      <p:sp>
        <p:nvSpPr>
          <p:cNvPr id="64" name="tl_arrive_S18"/>
          <p:cNvSpPr/>
          <p:nvPr/>
        </p:nvSpPr>
        <p:spPr>
          <a:xfrm>
            <a:off x="6165850" y="400050"/>
            <a:ext cx="114300" cy="114300"/>
          </a:xfrm>
          <a:prstGeom prst="ellipse">
            <a:avLst/>
          </a:prstGeom>
          <a:solidFill>
            <a:srgbClr val="F2B134"/>
          </a:solidFill>
          <a:ln w="15875" cap="rnd">
            <a:solidFill>
              <a:srgbClr val="F2B134"/>
            </a:solidFill>
            <a:round/>
          </a:ln>
          <a:effectLst>
            <a:glow rad="76200">
              <a:srgbClr val="F2B134">
                <a:alpha val="60000"/>
              </a:srgbClr>
            </a:glow>
          </a:effectLst>
        </p:spPr>
        <p:txBody>
          <a:bodyPr rtlCol="0" anchor="ctr"/>
          <a:lstStyle/>
          <a:p>
            <a:pPr algn="ctr"/>
          </a:p>
        </p:txBody>
      </p:sp>
      <p:sp>
        <p:nvSpPr>
          <p:cNvPr id="65" name="tl_dest_lbl_S18"/>
          <p:cNvSpPr txBox="1"/>
          <p:nvPr/>
        </p:nvSpPr>
        <p:spPr>
          <a:xfrm>
            <a:off x="6350000" y="165100"/>
            <a:ext cx="103901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200" b="0" i="0" dirty="0">
                <a:solidFill>
                  <a:srgbClr val="F2B134"/>
                </a:solidFill>
                <a:latin typeface="Segoe UI Semibold"/>
                <a:cs typeface="Segoe UI Semibold"/>
              </a:rPr>
              <a:t xml:space="preserve"> · our question</a:t>
            </a:r>
            <a:endParaRPr lang="en-US" sz="1200" dirty="0"/>
          </a:p>
        </p:txBody>
      </p:sp>
      <p:sp>
        <p:nvSpPr>
          <p:cNvPr id="66" name="!!tl_l1"/>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DESCRIBE</a:t>
            </a:r>
            <a:endParaRPr lang="en-US" sz="1300" dirty="0"/>
          </a:p>
        </p:txBody>
      </p:sp>
      <p:sp>
        <p:nvSpPr>
          <p:cNvPr id="67" name="tl_lit1_S18"/>
          <p:cNvSpPr txBox="1"/>
          <p:nvPr/>
        </p:nvSpPr>
        <p:spPr>
          <a:xfrm>
            <a:off x="609600" y="165100"/>
            <a:ext cx="876197"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DESCRIBE</a:t>
            </a:r>
            <a:endParaRPr lang="en-US" sz="1300" dirty="0"/>
          </a:p>
        </p:txBody>
      </p:sp>
      <p:sp>
        <p:nvSpPr>
          <p:cNvPr id="68" name="!!tl_l2"/>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EXPLAIN</a:t>
            </a:r>
            <a:endParaRPr lang="en-US" sz="1300" dirty="0"/>
          </a:p>
        </p:txBody>
      </p:sp>
      <p:sp>
        <p:nvSpPr>
          <p:cNvPr id="69" name="tl_lit2_S18"/>
          <p:cNvSpPr txBox="1"/>
          <p:nvPr/>
        </p:nvSpPr>
        <p:spPr>
          <a:xfrm>
            <a:off x="2012950" y="165100"/>
            <a:ext cx="787086"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EXPLAIN</a:t>
            </a:r>
            <a:endParaRPr lang="en-US" sz="1300" dirty="0"/>
          </a:p>
        </p:txBody>
      </p:sp>
      <p:sp>
        <p:nvSpPr>
          <p:cNvPr id="70" name="!!tl_l3"/>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RECOMMEND</a:t>
            </a:r>
            <a:endParaRPr lang="en-US" sz="1300" dirty="0"/>
          </a:p>
        </p:txBody>
      </p:sp>
      <p:sp>
        <p:nvSpPr>
          <p:cNvPr id="71" name="tl_lit3_S18"/>
          <p:cNvSpPr txBox="1"/>
          <p:nvPr/>
        </p:nvSpPr>
        <p:spPr>
          <a:xfrm>
            <a:off x="3416300" y="165100"/>
            <a:ext cx="1206210"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RECOMMEND</a:t>
            </a:r>
            <a:endParaRPr lang="en-US" sz="1300" dirty="0"/>
          </a:p>
        </p:txBody>
      </p:sp>
      <p:sp>
        <p:nvSpPr>
          <p:cNvPr id="72" name="!!tl_l4"/>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8FA3B8">
                    <a:alpha val="70000"/>
                  </a:srgbClr>
                </a:solidFill>
                <a:latin typeface="Segoe UI Semibold"/>
                <a:cs typeface="Segoe UI Semibold"/>
              </a:rPr>
              <a:t>EXECUTE</a:t>
            </a:r>
            <a:endParaRPr lang="en-US" sz="1300" dirty="0"/>
          </a:p>
        </p:txBody>
      </p:sp>
      <p:sp>
        <p:nvSpPr>
          <p:cNvPr id="73" name="tl_lit4_S18"/>
          <p:cNvSpPr txBox="1"/>
          <p:nvPr/>
        </p:nvSpPr>
        <p:spPr>
          <a:xfrm>
            <a:off x="4819650" y="165100"/>
            <a:ext cx="800679" cy="215900"/>
          </a:xfrm>
          <a:prstGeom prst="rect">
            <a:avLst/>
          </a:prstGeom>
          <a:noFill/>
        </p:spPr>
        <p:txBody>
          <a:bodyPr wrap="none" lIns="0" tIns="0" rIns="0" bIns="0" anchor="t" rtlCol="0">
            <a:noAutofit/>
          </a:bodyPr>
          <a:lstStyle/>
          <a:p>
            <a:pPr algn="l">
              <a:lnSpc>
                <a:spcPts val="1700"/>
              </a:lnSpc>
              <a:spcBef>
                <a:spcPts val="0"/>
              </a:spcBef>
              <a:spcAft>
                <a:spcPts val="0"/>
              </a:spcAft>
              <a:buNone/>
            </a:pPr>
            <a:r>
              <a:rPr lang="en-US" sz="1300" b="0" i="0" dirty="0" cap="all" spc="104">
                <a:solidFill>
                  <a:srgbClr val="FFFFFF"/>
                </a:solidFill>
                <a:effectLst>
                  <a:glow rad="50800">
                    <a:srgbClr val="5CCBF0">
                      <a:alpha val="45000"/>
                    </a:srgbClr>
                  </a:glow>
                </a:effectLst>
                <a:latin typeface="Segoe UI Semibold"/>
                <a:cs typeface="Segoe UI Semibold"/>
              </a:rPr>
              <a:t>EXECUTE</a:t>
            </a:r>
            <a:endParaRPr lang="en-US" sz="1300" dirty="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12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grpId="0">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par>
                                <p:cTn id="8" presetID="22" presetClass="entr" presetSubtype="8" fill="hold" nodeType="withEffect" grpId="0">
                                  <p:stCondLst>
                                    <p:cond delay="30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1600"/>
                                        <p:tgtEl>
                                          <p:spTgt spid="47"/>
                                        </p:tgtEl>
                                      </p:cBhvr>
                                    </p:animEffect>
                                  </p:childTnLst>
                                </p:cTn>
                              </p:par>
                              <p:par>
                                <p:cTn id="11" presetID="1" presetClass="entr" presetSubtype="0" fill="hold" nodeType="withEffect" grpId="0">
                                  <p:stCondLst>
                                    <p:cond delay="300"/>
                                  </p:stCondLst>
                                  <p:childTnLst>
                                    <p:set>
                                      <p:cBhvr>
                                        <p:cTn id="12" dur="1" fill="hold">
                                          <p:stCondLst>
                                            <p:cond delay="0"/>
                                          </p:stCondLst>
                                        </p:cTn>
                                        <p:tgtEl>
                                          <p:spTgt spid="62"/>
                                        </p:tgtEl>
                                        <p:attrNameLst>
                                          <p:attrName>style.visibility</p:attrName>
                                        </p:attrNameLst>
                                      </p:cBhvr>
                                      <p:to>
                                        <p:strVal val="visible"/>
                                      </p:to>
                                    </p:set>
                                  </p:childTnLst>
                                </p:cTn>
                              </p:par>
                              <p:par>
                                <p:cTn id="13" presetID="0" presetClass="path" presetSubtype="0" fill="hold" nodeType="withEffect" grpId="1">
                                  <p:stCondLst>
                                    <p:cond delay="300"/>
                                  </p:stCondLst>
                                  <p:childTnLst>
                                    <p:animMotion origin="layout" path="M 0 0 L 0.4604 0.0000 E" pathEditMode="relative" rAng="0" ptsTypes="AA">
                                      <p:cBhvr>
                                        <p:cTn id="14" dur="1600" fill="hold"/>
                                        <p:tgtEl>
                                          <p:spTgt spid="62"/>
                                        </p:tgtEl>
                                        <p:attrNameLst>
                                          <p:attrName>ppt_x</p:attrName>
                                          <p:attrName>ppt_y</p:attrName>
                                        </p:attrNameLst>
                                      </p:cBhvr>
                                      <p:rCtr x="23020" y="0"/>
                                    </p:animMotion>
                                  </p:childTnLst>
                                </p:cTn>
                              </p:par>
                              <p:par>
                                <p:cTn id="15" presetID="10" presetClass="exit" presetSubtype="0" fill="hold" nodeType="withEffect" grpId="2">
                                  <p:stCondLst>
                                    <p:cond delay="1900"/>
                                  </p:stCondLst>
                                  <p:childTnLst>
                                    <p:animEffect transition="out" filter="fade">
                                      <p:cBhvr>
                                        <p:cTn id="16" dur="250"/>
                                        <p:tgtEl>
                                          <p:spTgt spid="62"/>
                                        </p:tgtEl>
                                      </p:cBhvr>
                                    </p:animEffect>
                                    <p:set>
                                      <p:cBhvr>
                                        <p:cTn id="17" dur="1" fill="hold">
                                          <p:stCondLst>
                                            <p:cond delay="249"/>
                                          </p:stCondLst>
                                        </p:cTn>
                                        <p:tgtEl>
                                          <p:spTgt spid="62"/>
                                        </p:tgtEl>
                                        <p:attrNameLst>
                                          <p:attrName>style.visibility</p:attrName>
                                        </p:attrNameLst>
                                      </p:cBhvr>
                                      <p:to>
                                        <p:strVal val="hidden"/>
                                      </p:to>
                                    </p:set>
                                  </p:childTnLst>
                                </p:cTn>
                              </p:par>
                              <p:par>
                                <p:cTn id="18" presetID="10" presetClass="entr" presetSubtype="0" fill="hold" nodeType="withEffect" grpId="0">
                                  <p:stCondLst>
                                    <p:cond delay="30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300"/>
                                        <p:tgtEl>
                                          <p:spTgt spid="67"/>
                                        </p:tgtEl>
                                      </p:cBhvr>
                                    </p:animEffect>
                                  </p:childTnLst>
                                </p:cTn>
                              </p:par>
                              <p:par>
                                <p:cTn id="21" presetID="10" presetClass="entr" presetSubtype="0" fill="hold" nodeType="withEffect" grpId="0">
                                  <p:stCondLst>
                                    <p:cond delay="70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300"/>
                                        <p:tgtEl>
                                          <p:spTgt spid="69"/>
                                        </p:tgtEl>
                                      </p:cBhvr>
                                    </p:animEffect>
                                  </p:childTnLst>
                                </p:cTn>
                              </p:par>
                              <p:par>
                                <p:cTn id="24" presetID="10" presetClass="entr" presetSubtype="0" fill="hold" nodeType="withEffect" grpId="0">
                                  <p:stCondLst>
                                    <p:cond delay="1100"/>
                                  </p:stCondLst>
                                  <p:childTnLst>
                                    <p:set>
                                      <p:cBhvr>
                                        <p:cTn id="25" dur="1" fill="hold">
                                          <p:stCondLst>
                                            <p:cond delay="0"/>
                                          </p:stCondLst>
                                        </p:cTn>
                                        <p:tgtEl>
                                          <p:spTgt spid="71"/>
                                        </p:tgtEl>
                                        <p:attrNameLst>
                                          <p:attrName>style.visibility</p:attrName>
                                        </p:attrNameLst>
                                      </p:cBhvr>
                                      <p:to>
                                        <p:strVal val="visible"/>
                                      </p:to>
                                    </p:set>
                                    <p:animEffect transition="in" filter="fade">
                                      <p:cBhvr>
                                        <p:cTn id="26" dur="300"/>
                                        <p:tgtEl>
                                          <p:spTgt spid="71"/>
                                        </p:tgtEl>
                                      </p:cBhvr>
                                    </p:animEffect>
                                  </p:childTnLst>
                                </p:cTn>
                              </p:par>
                              <p:par>
                                <p:cTn id="27" presetID="10" presetClass="entr" presetSubtype="0" fill="hold" nodeType="withEffect" grpId="0">
                                  <p:stCondLst>
                                    <p:cond delay="150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300"/>
                                        <p:tgtEl>
                                          <p:spTgt spid="73"/>
                                        </p:tgtEl>
                                      </p:cBhvr>
                                    </p:animEffect>
                                  </p:childTnLst>
                                </p:cTn>
                              </p:par>
                              <p:par>
                                <p:cTn id="30" presetID="10" presetClass="entr" presetSubtype="0" fill="hold" nodeType="withEffect" grpId="0">
                                  <p:stCondLst>
                                    <p:cond delay="1900"/>
                                  </p:stCondLst>
                                  <p:childTnLst>
                                    <p:set>
                                      <p:cBhvr>
                                        <p:cTn id="31" dur="1" fill="hold">
                                          <p:stCondLst>
                                            <p:cond delay="0"/>
                                          </p:stCondLst>
                                        </p:cTn>
                                        <p:tgtEl>
                                          <p:spTgt spid="64"/>
                                        </p:tgtEl>
                                        <p:attrNameLst>
                                          <p:attrName>style.visibility</p:attrName>
                                        </p:attrNameLst>
                                      </p:cBhvr>
                                      <p:to>
                                        <p:strVal val="visible"/>
                                      </p:to>
                                    </p:set>
                                    <p:animEffect transition="in" filter="fade">
                                      <p:cBhvr>
                                        <p:cTn id="32" dur="400"/>
                                        <p:tgtEl>
                                          <p:spTgt spid="64"/>
                                        </p:tgtEl>
                                      </p:cBhvr>
                                    </p:animEffect>
                                  </p:childTnLst>
                                </p:cTn>
                              </p:par>
                              <p:par>
                                <p:cTn id="33" presetID="6" presetClass="emph" presetSubtype="0" fill="hold" nodeType="withEffect" grpId="1">
                                  <p:stCondLst>
                                    <p:cond delay="1900"/>
                                  </p:stCondLst>
                                  <p:childTnLst>
                                    <p:animScale>
                                      <p:cBhvr>
                                        <p:cTn id="34" dur="250" fill="hold"/>
                                        <p:tgtEl>
                                          <p:spTgt spid="64"/>
                                        </p:tgtEl>
                                      </p:cBhvr>
                                      <p:by x="160000" y="160000"/>
                                    </p:animScale>
                                  </p:childTnLst>
                                </p:cTn>
                              </p:par>
                              <p:par>
                                <p:cTn id="35" presetID="6" presetClass="emph" presetSubtype="0" fill="hold" nodeType="withEffect" grpId="2">
                                  <p:stCondLst>
                                    <p:cond delay="2150"/>
                                  </p:stCondLst>
                                  <p:childTnLst>
                                    <p:animScale>
                                      <p:cBhvr>
                                        <p:cTn id="36" dur="250" fill="hold"/>
                                        <p:tgtEl>
                                          <p:spTgt spid="64"/>
                                        </p:tgtEl>
                                      </p:cBhvr>
                                      <p:by x="62500" y="62500"/>
                                    </p:animScale>
                                  </p:childTnLst>
                                </p:cTn>
                              </p:par>
                              <p:par>
                                <p:cTn id="37" presetID="10" presetClass="entr" presetSubtype="0" fill="hold" nodeType="withEffect" grpId="0">
                                  <p:stCondLst>
                                    <p:cond delay="190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300"/>
                                        <p:tgtEl>
                                          <p:spTgt spid="65"/>
                                        </p:tgtEl>
                                      </p:cBhvr>
                                    </p:animEffect>
                                  </p:childTnLst>
                                </p:cTn>
                              </p:par>
                              <p:par>
                                <p:cTn id="40" presetID="10" presetClass="entr" presetSubtype="0" fill="hold" nodeType="withEffect" grpId="0">
                                  <p:stCondLst>
                                    <p:cond delay="130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400"/>
                                        <p:tgtEl>
                                          <p:spTgt spid="8"/>
                                        </p:tgtEl>
                                      </p:cBhvr>
                                    </p:animEffect>
                                  </p:childTnLst>
                                </p:cTn>
                              </p:par>
                              <p:par>
                                <p:cTn id="43" presetID="10" presetClass="entr" presetSubtype="0" fill="hold" nodeType="withEffect" grpId="0">
                                  <p:stCondLst>
                                    <p:cond delay="130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400"/>
                                        <p:tgtEl>
                                          <p:spTgt spid="9"/>
                                        </p:tgtEl>
                                      </p:cBhvr>
                                    </p:animEffect>
                                  </p:childTnLst>
                                </p:cTn>
                              </p:par>
                              <p:par>
                                <p:cTn id="46" presetID="10" presetClass="entr" presetSubtype="0" fill="hold" nodeType="withEffect" grpId="0">
                                  <p:stCondLst>
                                    <p:cond delay="130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400"/>
                                        <p:tgtEl>
                                          <p:spTgt spid="10"/>
                                        </p:tgtEl>
                                      </p:cBhvr>
                                    </p:animEffect>
                                  </p:childTnLst>
                                </p:cTn>
                              </p:par>
                              <p:par>
                                <p:cTn id="49" presetID="10" presetClass="entr" presetSubtype="0" fill="hold" nodeType="withEffect" grpId="0">
                                  <p:stCondLst>
                                    <p:cond delay="130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400"/>
                                        <p:tgtEl>
                                          <p:spTgt spid="11"/>
                                        </p:tgtEl>
                                      </p:cBhvr>
                                    </p:animEffect>
                                  </p:childTnLst>
                                </p:cTn>
                              </p:par>
                              <p:par>
                                <p:cTn id="52" presetID="10" presetClass="entr" presetSubtype="0" fill="hold" nodeType="withEffect" grpId="0">
                                  <p:stCondLst>
                                    <p:cond delay="13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400"/>
                                        <p:tgtEl>
                                          <p:spTgt spid="12"/>
                                        </p:tgtEl>
                                      </p:cBhvr>
                                    </p:animEffect>
                                  </p:childTnLst>
                                </p:cTn>
                              </p:par>
                              <p:par>
                                <p:cTn id="55" presetID="10" presetClass="entr" presetSubtype="0" fill="hold" nodeType="withEffect" grpId="0">
                                  <p:stCondLst>
                                    <p:cond delay="13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400"/>
                                        <p:tgtEl>
                                          <p:spTgt spid="13"/>
                                        </p:tgtEl>
                                      </p:cBhvr>
                                    </p:animEffect>
                                  </p:childTnLst>
                                </p:cTn>
                              </p:par>
                              <p:par>
                                <p:cTn id="58" presetID="10" presetClass="entr" presetSubtype="0" fill="hold" nodeType="withEffect" grpId="0">
                                  <p:stCondLst>
                                    <p:cond delay="130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400"/>
                                        <p:tgtEl>
                                          <p:spTgt spid="14"/>
                                        </p:tgtEl>
                                      </p:cBhvr>
                                    </p:animEffect>
                                  </p:childTnLst>
                                </p:cTn>
                              </p:par>
                              <p:par>
                                <p:cTn id="61" presetID="10" presetClass="entr" presetSubtype="0" fill="hold" nodeType="withEffect" grpId="0">
                                  <p:stCondLst>
                                    <p:cond delay="210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400"/>
                                        <p:tgtEl>
                                          <p:spTgt spid="15"/>
                                        </p:tgtEl>
                                      </p:cBhvr>
                                    </p:animEffect>
                                  </p:childTnLst>
                                </p:cTn>
                              </p:par>
                              <p:par>
                                <p:cTn id="64" presetID="10" presetClass="entr" presetSubtype="0" fill="hold" nodeType="withEffect" grpId="0">
                                  <p:stCondLst>
                                    <p:cond delay="210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400"/>
                                        <p:tgtEl>
                                          <p:spTgt spid="16"/>
                                        </p:tgtEl>
                                      </p:cBhvr>
                                    </p:animEffect>
                                  </p:childTnLst>
                                </p:cTn>
                              </p:par>
                              <p:par>
                                <p:cTn id="67" presetID="10" presetClass="entr" presetSubtype="0" fill="hold" nodeType="withEffect" grpId="0">
                                  <p:stCondLst>
                                    <p:cond delay="21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400"/>
                                        <p:tgtEl>
                                          <p:spTgt spid="17"/>
                                        </p:tgtEl>
                                      </p:cBhvr>
                                    </p:animEffect>
                                  </p:childTnLst>
                                </p:cTn>
                              </p:par>
                              <p:par>
                                <p:cTn id="70" presetID="10" presetClass="entr" presetSubtype="0" fill="hold" nodeType="withEffect" grpId="0">
                                  <p:stCondLst>
                                    <p:cond delay="21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400"/>
                                        <p:tgtEl>
                                          <p:spTgt spid="18"/>
                                        </p:tgtEl>
                                      </p:cBhvr>
                                    </p:animEffect>
                                  </p:childTnLst>
                                </p:cTn>
                              </p:par>
                              <p:par>
                                <p:cTn id="73" presetID="10" presetClass="entr" presetSubtype="0" fill="hold" nodeType="withEffect" grpId="0">
                                  <p:stCondLst>
                                    <p:cond delay="21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400"/>
                                        <p:tgtEl>
                                          <p:spTgt spid="19"/>
                                        </p:tgtEl>
                                      </p:cBhvr>
                                    </p:animEffect>
                                  </p:childTnLst>
                                </p:cTn>
                              </p:par>
                              <p:par>
                                <p:cTn id="76" presetID="10" presetClass="entr" presetSubtype="0" fill="hold" nodeType="withEffect" grpId="0">
                                  <p:stCondLst>
                                    <p:cond delay="210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400"/>
                                        <p:tgtEl>
                                          <p:spTgt spid="20"/>
                                        </p:tgtEl>
                                      </p:cBhvr>
                                    </p:animEffect>
                                  </p:childTnLst>
                                </p:cTn>
                              </p:par>
                              <p:par>
                                <p:cTn id="79" presetID="10" presetClass="entr" presetSubtype="0" fill="hold" nodeType="withEffect" grpId="0">
                                  <p:stCondLst>
                                    <p:cond delay="2100"/>
                                  </p:stCondLst>
                                  <p:childTnLst>
                                    <p:set>
                                      <p:cBhvr>
                                        <p:cTn id="80" dur="1" fill="hold">
                                          <p:stCondLst>
                                            <p:cond delay="0"/>
                                          </p:stCondLst>
                                        </p:cTn>
                                        <p:tgtEl>
                                          <p:spTgt spid="21"/>
                                        </p:tgtEl>
                                        <p:attrNameLst>
                                          <p:attrName>style.visibility</p:attrName>
                                        </p:attrNameLst>
                                      </p:cBhvr>
                                      <p:to>
                                        <p:strVal val="visible"/>
                                      </p:to>
                                    </p:set>
                                    <p:animEffect transition="in" filter="fade">
                                      <p:cBhvr>
                                        <p:cTn id="81" dur="400"/>
                                        <p:tgtEl>
                                          <p:spTgt spid="21"/>
                                        </p:tgtEl>
                                      </p:cBhvr>
                                    </p:animEffect>
                                  </p:childTnLst>
                                </p:cTn>
                              </p:par>
                              <p:par>
                                <p:cTn id="82" presetID="10" presetClass="entr" presetSubtype="0" fill="hold" nodeType="withEffect" grpId="0">
                                  <p:stCondLst>
                                    <p:cond delay="290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400"/>
                                        <p:tgtEl>
                                          <p:spTgt spid="22"/>
                                        </p:tgtEl>
                                      </p:cBhvr>
                                    </p:animEffect>
                                  </p:childTnLst>
                                </p:cTn>
                              </p:par>
                              <p:par>
                                <p:cTn id="85" presetID="10" presetClass="entr" presetSubtype="0" fill="hold" nodeType="withEffect" grpId="0">
                                  <p:stCondLst>
                                    <p:cond delay="290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400"/>
                                        <p:tgtEl>
                                          <p:spTgt spid="23"/>
                                        </p:tgtEl>
                                      </p:cBhvr>
                                    </p:animEffect>
                                  </p:childTnLst>
                                </p:cTn>
                              </p:par>
                              <p:par>
                                <p:cTn id="88" presetID="10" presetClass="entr" presetSubtype="0" fill="hold" nodeType="withEffect" grpId="0">
                                  <p:stCondLst>
                                    <p:cond delay="290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400"/>
                                        <p:tgtEl>
                                          <p:spTgt spid="24"/>
                                        </p:tgtEl>
                                      </p:cBhvr>
                                    </p:animEffect>
                                  </p:childTnLst>
                                </p:cTn>
                              </p:par>
                              <p:par>
                                <p:cTn id="91" presetID="10" presetClass="entr" presetSubtype="0" fill="hold" nodeType="withEffect" grpId="0">
                                  <p:stCondLst>
                                    <p:cond delay="290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400"/>
                                        <p:tgtEl>
                                          <p:spTgt spid="25"/>
                                        </p:tgtEl>
                                      </p:cBhvr>
                                    </p:animEffect>
                                  </p:childTnLst>
                                </p:cTn>
                              </p:par>
                              <p:par>
                                <p:cTn id="94" presetID="10" presetClass="entr" presetSubtype="0" fill="hold" nodeType="withEffect" grpId="0">
                                  <p:stCondLst>
                                    <p:cond delay="290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400"/>
                                        <p:tgtEl>
                                          <p:spTgt spid="26"/>
                                        </p:tgtEl>
                                      </p:cBhvr>
                                    </p:animEffect>
                                  </p:childTnLst>
                                </p:cTn>
                              </p:par>
                              <p:par>
                                <p:cTn id="97" presetID="10" presetClass="entr" presetSubtype="0" fill="hold" nodeType="withEffect" grpId="0">
                                  <p:stCondLst>
                                    <p:cond delay="2900"/>
                                  </p:stCondLst>
                                  <p:childTnLst>
                                    <p:set>
                                      <p:cBhvr>
                                        <p:cTn id="98" dur="1" fill="hold">
                                          <p:stCondLst>
                                            <p:cond delay="0"/>
                                          </p:stCondLst>
                                        </p:cTn>
                                        <p:tgtEl>
                                          <p:spTgt spid="27"/>
                                        </p:tgtEl>
                                        <p:attrNameLst>
                                          <p:attrName>style.visibility</p:attrName>
                                        </p:attrNameLst>
                                      </p:cBhvr>
                                      <p:to>
                                        <p:strVal val="visible"/>
                                      </p:to>
                                    </p:set>
                                    <p:animEffect transition="in" filter="fade">
                                      <p:cBhvr>
                                        <p:cTn id="99" dur="400"/>
                                        <p:tgtEl>
                                          <p:spTgt spid="27"/>
                                        </p:tgtEl>
                                      </p:cBhvr>
                                    </p:animEffect>
                                  </p:childTnLst>
                                </p:cTn>
                              </p:par>
                              <p:par>
                                <p:cTn id="100" presetID="10" presetClass="entr" presetSubtype="0" fill="hold" nodeType="withEffect" grpId="0">
                                  <p:stCondLst>
                                    <p:cond delay="290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400"/>
                                        <p:tgtEl>
                                          <p:spTgt spid="28"/>
                                        </p:tgtEl>
                                      </p:cBhvr>
                                    </p:animEffect>
                                  </p:childTnLst>
                                </p:cTn>
                              </p:par>
                              <p:par>
                                <p:cTn id="103" presetID="10" presetClass="entr" presetSubtype="0" fill="hold" nodeType="withEffect" grpId="0">
                                  <p:stCondLst>
                                    <p:cond delay="100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400"/>
                                        <p:tgtEl>
                                          <p:spTgt spid="31"/>
                                        </p:tgtEl>
                                      </p:cBhvr>
                                    </p:animEffect>
                                  </p:childTnLst>
                                </p:cTn>
                              </p:par>
                            </p:childTnLst>
                          </p:cTn>
                        </p:par>
                      </p:childTnLst>
                    </p:cTn>
                  </p:par>
                  <p:par>
                    <p:cTn id="106" fill="hold">
                      <p:stCondLst>
                        <p:cond delay="indefinite"/>
                      </p:stCondLst>
                      <p:childTnLst>
                        <p:par>
                          <p:cTn id="107" fill="hold">
                            <p:stCondLst>
                              <p:cond delay="0"/>
                            </p:stCondLst>
                            <p:childTnLst>
                              <p:par>
                                <p:cTn id="108" presetID="9" presetClass="emph" presetSubtype="0" fill="hold" nodeType="clickEffect" grpId="1">
                                  <p:stCondLst>
                                    <p:cond delay="0"/>
                                  </p:stCondLst>
                                  <p:childTnLst>
                                    <p:set>
                                      <p:cBhvr>
                                        <p:cTn id="109" dur="500" fill="hold"/>
                                        <p:tgtEl>
                                          <p:spTgt spid="8"/>
                                        </p:tgtEl>
                                        <p:attrNameLst>
                                          <p:attrName>style.opacity</p:attrName>
                                        </p:attrNameLst>
                                      </p:cBhvr>
                                      <p:to>
                                        <p:strVal val="0.45"/>
                                      </p:to>
                                    </p:set>
                                    <p:animEffect filter="image" prLst="opacity: 0.45">
                                      <p:cBhvr rctx="IE">
                                        <p:cTn id="110" dur="500" fill="hold"/>
                                        <p:tgtEl>
                                          <p:spTgt spid="8"/>
                                        </p:tgtEl>
                                      </p:cBhvr>
                                    </p:animEffect>
                                  </p:childTnLst>
                                </p:cTn>
                              </p:par>
                              <p:par>
                                <p:cTn id="111" presetID="9" presetClass="emph" presetSubtype="0" fill="hold" nodeType="withEffect" grpId="1">
                                  <p:stCondLst>
                                    <p:cond delay="0"/>
                                  </p:stCondLst>
                                  <p:childTnLst>
                                    <p:set>
                                      <p:cBhvr>
                                        <p:cTn id="112" dur="500" fill="hold"/>
                                        <p:tgtEl>
                                          <p:spTgt spid="9"/>
                                        </p:tgtEl>
                                        <p:attrNameLst>
                                          <p:attrName>style.opacity</p:attrName>
                                        </p:attrNameLst>
                                      </p:cBhvr>
                                      <p:to>
                                        <p:strVal val="0.45"/>
                                      </p:to>
                                    </p:set>
                                    <p:animEffect filter="image" prLst="opacity: 0.45">
                                      <p:cBhvr rctx="IE">
                                        <p:cTn id="113" dur="500" fill="hold"/>
                                        <p:tgtEl>
                                          <p:spTgt spid="9"/>
                                        </p:tgtEl>
                                      </p:cBhvr>
                                    </p:animEffect>
                                  </p:childTnLst>
                                </p:cTn>
                              </p:par>
                              <p:par>
                                <p:cTn id="114" presetID="9" presetClass="emph" presetSubtype="0" fill="hold" nodeType="withEffect" grpId="1">
                                  <p:stCondLst>
                                    <p:cond delay="0"/>
                                  </p:stCondLst>
                                  <p:childTnLst>
                                    <p:set>
                                      <p:cBhvr>
                                        <p:cTn id="115" dur="500" fill="hold"/>
                                        <p:tgtEl>
                                          <p:spTgt spid="10"/>
                                        </p:tgtEl>
                                        <p:attrNameLst>
                                          <p:attrName>style.opacity</p:attrName>
                                        </p:attrNameLst>
                                      </p:cBhvr>
                                      <p:to>
                                        <p:strVal val="0.45"/>
                                      </p:to>
                                    </p:set>
                                    <p:animEffect filter="image" prLst="opacity: 0.45">
                                      <p:cBhvr rctx="IE">
                                        <p:cTn id="116" dur="500" fill="hold"/>
                                        <p:tgtEl>
                                          <p:spTgt spid="10"/>
                                        </p:tgtEl>
                                      </p:cBhvr>
                                    </p:animEffect>
                                  </p:childTnLst>
                                </p:cTn>
                              </p:par>
                              <p:par>
                                <p:cTn id="117" presetID="9" presetClass="emph" presetSubtype="0" fill="hold" nodeType="withEffect" grpId="1">
                                  <p:stCondLst>
                                    <p:cond delay="0"/>
                                  </p:stCondLst>
                                  <p:childTnLst>
                                    <p:set>
                                      <p:cBhvr>
                                        <p:cTn id="118" dur="500" fill="hold"/>
                                        <p:tgtEl>
                                          <p:spTgt spid="11"/>
                                        </p:tgtEl>
                                        <p:attrNameLst>
                                          <p:attrName>style.opacity</p:attrName>
                                        </p:attrNameLst>
                                      </p:cBhvr>
                                      <p:to>
                                        <p:strVal val="0.45"/>
                                      </p:to>
                                    </p:set>
                                    <p:animEffect filter="image" prLst="opacity: 0.45">
                                      <p:cBhvr rctx="IE">
                                        <p:cTn id="119" dur="500" fill="hold"/>
                                        <p:tgtEl>
                                          <p:spTgt spid="11"/>
                                        </p:tgtEl>
                                      </p:cBhvr>
                                    </p:animEffect>
                                  </p:childTnLst>
                                </p:cTn>
                              </p:par>
                              <p:par>
                                <p:cTn id="120" presetID="9" presetClass="emph" presetSubtype="0" fill="hold" nodeType="withEffect" grpId="1">
                                  <p:stCondLst>
                                    <p:cond delay="0"/>
                                  </p:stCondLst>
                                  <p:childTnLst>
                                    <p:set>
                                      <p:cBhvr>
                                        <p:cTn id="121" dur="500" fill="hold"/>
                                        <p:tgtEl>
                                          <p:spTgt spid="12"/>
                                        </p:tgtEl>
                                        <p:attrNameLst>
                                          <p:attrName>style.opacity</p:attrName>
                                        </p:attrNameLst>
                                      </p:cBhvr>
                                      <p:to>
                                        <p:strVal val="0.45"/>
                                      </p:to>
                                    </p:set>
                                    <p:animEffect filter="image" prLst="opacity: 0.45">
                                      <p:cBhvr rctx="IE">
                                        <p:cTn id="122" dur="500" fill="hold"/>
                                        <p:tgtEl>
                                          <p:spTgt spid="12"/>
                                        </p:tgtEl>
                                      </p:cBhvr>
                                    </p:animEffect>
                                  </p:childTnLst>
                                </p:cTn>
                              </p:par>
                              <p:par>
                                <p:cTn id="123" presetID="9" presetClass="emph" presetSubtype="0" fill="hold" nodeType="withEffect" grpId="1">
                                  <p:stCondLst>
                                    <p:cond delay="0"/>
                                  </p:stCondLst>
                                  <p:childTnLst>
                                    <p:set>
                                      <p:cBhvr>
                                        <p:cTn id="124" dur="500" fill="hold"/>
                                        <p:tgtEl>
                                          <p:spTgt spid="13"/>
                                        </p:tgtEl>
                                        <p:attrNameLst>
                                          <p:attrName>style.opacity</p:attrName>
                                        </p:attrNameLst>
                                      </p:cBhvr>
                                      <p:to>
                                        <p:strVal val="0.45"/>
                                      </p:to>
                                    </p:set>
                                    <p:animEffect filter="image" prLst="opacity: 0.45">
                                      <p:cBhvr rctx="IE">
                                        <p:cTn id="125" dur="500" fill="hold"/>
                                        <p:tgtEl>
                                          <p:spTgt spid="13"/>
                                        </p:tgtEl>
                                      </p:cBhvr>
                                    </p:animEffect>
                                  </p:childTnLst>
                                </p:cTn>
                              </p:par>
                              <p:par>
                                <p:cTn id="126" presetID="9" presetClass="emph" presetSubtype="0" fill="hold" nodeType="withEffect" grpId="1">
                                  <p:stCondLst>
                                    <p:cond delay="0"/>
                                  </p:stCondLst>
                                  <p:childTnLst>
                                    <p:set>
                                      <p:cBhvr>
                                        <p:cTn id="127" dur="500" fill="hold"/>
                                        <p:tgtEl>
                                          <p:spTgt spid="14"/>
                                        </p:tgtEl>
                                        <p:attrNameLst>
                                          <p:attrName>style.opacity</p:attrName>
                                        </p:attrNameLst>
                                      </p:cBhvr>
                                      <p:to>
                                        <p:strVal val="0.45"/>
                                      </p:to>
                                    </p:set>
                                    <p:animEffect filter="image" prLst="opacity: 0.45">
                                      <p:cBhvr rctx="IE">
                                        <p:cTn id="128" dur="500" fill="hold"/>
                                        <p:tgtEl>
                                          <p:spTgt spid="14"/>
                                        </p:tgtEl>
                                      </p:cBhvr>
                                    </p:animEffect>
                                  </p:childTnLst>
                                </p:cTn>
                              </p:par>
                              <p:par>
                                <p:cTn id="129" presetID="9" presetClass="emph" presetSubtype="0" fill="hold" nodeType="withEffect" grpId="1">
                                  <p:stCondLst>
                                    <p:cond delay="0"/>
                                  </p:stCondLst>
                                  <p:childTnLst>
                                    <p:set>
                                      <p:cBhvr>
                                        <p:cTn id="130" dur="500" fill="hold"/>
                                        <p:tgtEl>
                                          <p:spTgt spid="15"/>
                                        </p:tgtEl>
                                        <p:attrNameLst>
                                          <p:attrName>style.opacity</p:attrName>
                                        </p:attrNameLst>
                                      </p:cBhvr>
                                      <p:to>
                                        <p:strVal val="0.45"/>
                                      </p:to>
                                    </p:set>
                                    <p:animEffect filter="image" prLst="opacity: 0.45">
                                      <p:cBhvr rctx="IE">
                                        <p:cTn id="131" dur="500" fill="hold"/>
                                        <p:tgtEl>
                                          <p:spTgt spid="15"/>
                                        </p:tgtEl>
                                      </p:cBhvr>
                                    </p:animEffect>
                                  </p:childTnLst>
                                </p:cTn>
                              </p:par>
                              <p:par>
                                <p:cTn id="132" presetID="9" presetClass="emph" presetSubtype="0" fill="hold" nodeType="withEffect" grpId="1">
                                  <p:stCondLst>
                                    <p:cond delay="0"/>
                                  </p:stCondLst>
                                  <p:childTnLst>
                                    <p:set>
                                      <p:cBhvr>
                                        <p:cTn id="133" dur="500" fill="hold"/>
                                        <p:tgtEl>
                                          <p:spTgt spid="16"/>
                                        </p:tgtEl>
                                        <p:attrNameLst>
                                          <p:attrName>style.opacity</p:attrName>
                                        </p:attrNameLst>
                                      </p:cBhvr>
                                      <p:to>
                                        <p:strVal val="0.45"/>
                                      </p:to>
                                    </p:set>
                                    <p:animEffect filter="image" prLst="opacity: 0.45">
                                      <p:cBhvr rctx="IE">
                                        <p:cTn id="134" dur="500" fill="hold"/>
                                        <p:tgtEl>
                                          <p:spTgt spid="16"/>
                                        </p:tgtEl>
                                      </p:cBhvr>
                                    </p:animEffect>
                                  </p:childTnLst>
                                </p:cTn>
                              </p:par>
                              <p:par>
                                <p:cTn id="135" presetID="9" presetClass="emph" presetSubtype="0" fill="hold" nodeType="withEffect" grpId="1">
                                  <p:stCondLst>
                                    <p:cond delay="0"/>
                                  </p:stCondLst>
                                  <p:childTnLst>
                                    <p:set>
                                      <p:cBhvr>
                                        <p:cTn id="136" dur="500" fill="hold"/>
                                        <p:tgtEl>
                                          <p:spTgt spid="17"/>
                                        </p:tgtEl>
                                        <p:attrNameLst>
                                          <p:attrName>style.opacity</p:attrName>
                                        </p:attrNameLst>
                                      </p:cBhvr>
                                      <p:to>
                                        <p:strVal val="0.45"/>
                                      </p:to>
                                    </p:set>
                                    <p:animEffect filter="image" prLst="opacity: 0.45">
                                      <p:cBhvr rctx="IE">
                                        <p:cTn id="137" dur="500" fill="hold"/>
                                        <p:tgtEl>
                                          <p:spTgt spid="17"/>
                                        </p:tgtEl>
                                      </p:cBhvr>
                                    </p:animEffect>
                                  </p:childTnLst>
                                </p:cTn>
                              </p:par>
                              <p:par>
                                <p:cTn id="138" presetID="9" presetClass="emph" presetSubtype="0" fill="hold" nodeType="withEffect" grpId="1">
                                  <p:stCondLst>
                                    <p:cond delay="0"/>
                                  </p:stCondLst>
                                  <p:childTnLst>
                                    <p:set>
                                      <p:cBhvr>
                                        <p:cTn id="139" dur="500" fill="hold"/>
                                        <p:tgtEl>
                                          <p:spTgt spid="18"/>
                                        </p:tgtEl>
                                        <p:attrNameLst>
                                          <p:attrName>style.opacity</p:attrName>
                                        </p:attrNameLst>
                                      </p:cBhvr>
                                      <p:to>
                                        <p:strVal val="0.45"/>
                                      </p:to>
                                    </p:set>
                                    <p:animEffect filter="image" prLst="opacity: 0.45">
                                      <p:cBhvr rctx="IE">
                                        <p:cTn id="140" dur="500" fill="hold"/>
                                        <p:tgtEl>
                                          <p:spTgt spid="18"/>
                                        </p:tgtEl>
                                      </p:cBhvr>
                                    </p:animEffect>
                                  </p:childTnLst>
                                </p:cTn>
                              </p:par>
                              <p:par>
                                <p:cTn id="141" presetID="9" presetClass="emph" presetSubtype="0" fill="hold" nodeType="withEffect" grpId="1">
                                  <p:stCondLst>
                                    <p:cond delay="0"/>
                                  </p:stCondLst>
                                  <p:childTnLst>
                                    <p:set>
                                      <p:cBhvr>
                                        <p:cTn id="142" dur="500" fill="hold"/>
                                        <p:tgtEl>
                                          <p:spTgt spid="19"/>
                                        </p:tgtEl>
                                        <p:attrNameLst>
                                          <p:attrName>style.opacity</p:attrName>
                                        </p:attrNameLst>
                                      </p:cBhvr>
                                      <p:to>
                                        <p:strVal val="0.45"/>
                                      </p:to>
                                    </p:set>
                                    <p:animEffect filter="image" prLst="opacity: 0.45">
                                      <p:cBhvr rctx="IE">
                                        <p:cTn id="143" dur="500" fill="hold"/>
                                        <p:tgtEl>
                                          <p:spTgt spid="19"/>
                                        </p:tgtEl>
                                      </p:cBhvr>
                                    </p:animEffect>
                                  </p:childTnLst>
                                </p:cTn>
                              </p:par>
                              <p:par>
                                <p:cTn id="144" presetID="9" presetClass="emph" presetSubtype="0" fill="hold" nodeType="withEffect" grpId="1">
                                  <p:stCondLst>
                                    <p:cond delay="0"/>
                                  </p:stCondLst>
                                  <p:childTnLst>
                                    <p:set>
                                      <p:cBhvr>
                                        <p:cTn id="145" dur="500" fill="hold"/>
                                        <p:tgtEl>
                                          <p:spTgt spid="20"/>
                                        </p:tgtEl>
                                        <p:attrNameLst>
                                          <p:attrName>style.opacity</p:attrName>
                                        </p:attrNameLst>
                                      </p:cBhvr>
                                      <p:to>
                                        <p:strVal val="0.45"/>
                                      </p:to>
                                    </p:set>
                                    <p:animEffect filter="image" prLst="opacity: 0.45">
                                      <p:cBhvr rctx="IE">
                                        <p:cTn id="146" dur="500" fill="hold"/>
                                        <p:tgtEl>
                                          <p:spTgt spid="20"/>
                                        </p:tgtEl>
                                      </p:cBhvr>
                                    </p:animEffect>
                                  </p:childTnLst>
                                </p:cTn>
                              </p:par>
                              <p:par>
                                <p:cTn id="147" presetID="9" presetClass="emph" presetSubtype="0" fill="hold" nodeType="withEffect" grpId="1">
                                  <p:stCondLst>
                                    <p:cond delay="0"/>
                                  </p:stCondLst>
                                  <p:childTnLst>
                                    <p:set>
                                      <p:cBhvr>
                                        <p:cTn id="148" dur="500" fill="hold"/>
                                        <p:tgtEl>
                                          <p:spTgt spid="21"/>
                                        </p:tgtEl>
                                        <p:attrNameLst>
                                          <p:attrName>style.opacity</p:attrName>
                                        </p:attrNameLst>
                                      </p:cBhvr>
                                      <p:to>
                                        <p:strVal val="0.45"/>
                                      </p:to>
                                    </p:set>
                                    <p:animEffect filter="image" prLst="opacity: 0.45">
                                      <p:cBhvr rctx="IE">
                                        <p:cTn id="149" dur="500" fill="hold"/>
                                        <p:tgtEl>
                                          <p:spTgt spid="21"/>
                                        </p:tgtEl>
                                      </p:cBhvr>
                                    </p:animEffect>
                                  </p:childTnLst>
                                </p:cTn>
                              </p:par>
                              <p:par>
                                <p:cTn id="150" presetID="9" presetClass="emph" presetSubtype="0" fill="hold" nodeType="withEffect" grpId="1">
                                  <p:stCondLst>
                                    <p:cond delay="0"/>
                                  </p:stCondLst>
                                  <p:childTnLst>
                                    <p:set>
                                      <p:cBhvr>
                                        <p:cTn id="151" dur="500" fill="hold"/>
                                        <p:tgtEl>
                                          <p:spTgt spid="22"/>
                                        </p:tgtEl>
                                        <p:attrNameLst>
                                          <p:attrName>style.opacity</p:attrName>
                                        </p:attrNameLst>
                                      </p:cBhvr>
                                      <p:to>
                                        <p:strVal val="0.45"/>
                                      </p:to>
                                    </p:set>
                                    <p:animEffect filter="image" prLst="opacity: 0.45">
                                      <p:cBhvr rctx="IE">
                                        <p:cTn id="152" dur="500" fill="hold"/>
                                        <p:tgtEl>
                                          <p:spTgt spid="22"/>
                                        </p:tgtEl>
                                      </p:cBhvr>
                                    </p:animEffect>
                                  </p:childTnLst>
                                </p:cTn>
                              </p:par>
                              <p:par>
                                <p:cTn id="153" presetID="9" presetClass="emph" presetSubtype="0" fill="hold" nodeType="withEffect" grpId="1">
                                  <p:stCondLst>
                                    <p:cond delay="0"/>
                                  </p:stCondLst>
                                  <p:childTnLst>
                                    <p:set>
                                      <p:cBhvr>
                                        <p:cTn id="154" dur="500" fill="hold"/>
                                        <p:tgtEl>
                                          <p:spTgt spid="23"/>
                                        </p:tgtEl>
                                        <p:attrNameLst>
                                          <p:attrName>style.opacity</p:attrName>
                                        </p:attrNameLst>
                                      </p:cBhvr>
                                      <p:to>
                                        <p:strVal val="0.45"/>
                                      </p:to>
                                    </p:set>
                                    <p:animEffect filter="image" prLst="opacity: 0.45">
                                      <p:cBhvr rctx="IE">
                                        <p:cTn id="155" dur="500" fill="hold"/>
                                        <p:tgtEl>
                                          <p:spTgt spid="23"/>
                                        </p:tgtEl>
                                      </p:cBhvr>
                                    </p:animEffect>
                                  </p:childTnLst>
                                </p:cTn>
                              </p:par>
                              <p:par>
                                <p:cTn id="156" presetID="9" presetClass="emph" presetSubtype="0" fill="hold" nodeType="withEffect" grpId="1">
                                  <p:stCondLst>
                                    <p:cond delay="0"/>
                                  </p:stCondLst>
                                  <p:childTnLst>
                                    <p:set>
                                      <p:cBhvr>
                                        <p:cTn id="157" dur="500" fill="hold"/>
                                        <p:tgtEl>
                                          <p:spTgt spid="24"/>
                                        </p:tgtEl>
                                        <p:attrNameLst>
                                          <p:attrName>style.opacity</p:attrName>
                                        </p:attrNameLst>
                                      </p:cBhvr>
                                      <p:to>
                                        <p:strVal val="0.45"/>
                                      </p:to>
                                    </p:set>
                                    <p:animEffect filter="image" prLst="opacity: 0.45">
                                      <p:cBhvr rctx="IE">
                                        <p:cTn id="158" dur="500" fill="hold"/>
                                        <p:tgtEl>
                                          <p:spTgt spid="24"/>
                                        </p:tgtEl>
                                      </p:cBhvr>
                                    </p:animEffect>
                                  </p:childTnLst>
                                </p:cTn>
                              </p:par>
                              <p:par>
                                <p:cTn id="159" presetID="9" presetClass="emph" presetSubtype="0" fill="hold" nodeType="withEffect" grpId="1">
                                  <p:stCondLst>
                                    <p:cond delay="0"/>
                                  </p:stCondLst>
                                  <p:childTnLst>
                                    <p:set>
                                      <p:cBhvr>
                                        <p:cTn id="160" dur="500" fill="hold"/>
                                        <p:tgtEl>
                                          <p:spTgt spid="25"/>
                                        </p:tgtEl>
                                        <p:attrNameLst>
                                          <p:attrName>style.opacity</p:attrName>
                                        </p:attrNameLst>
                                      </p:cBhvr>
                                      <p:to>
                                        <p:strVal val="0.45"/>
                                      </p:to>
                                    </p:set>
                                    <p:animEffect filter="image" prLst="opacity: 0.45">
                                      <p:cBhvr rctx="IE">
                                        <p:cTn id="161" dur="500" fill="hold"/>
                                        <p:tgtEl>
                                          <p:spTgt spid="25"/>
                                        </p:tgtEl>
                                      </p:cBhvr>
                                    </p:animEffect>
                                  </p:childTnLst>
                                </p:cTn>
                              </p:par>
                              <p:par>
                                <p:cTn id="162" presetID="9" presetClass="emph" presetSubtype="0" fill="hold" nodeType="withEffect" grpId="1">
                                  <p:stCondLst>
                                    <p:cond delay="0"/>
                                  </p:stCondLst>
                                  <p:childTnLst>
                                    <p:set>
                                      <p:cBhvr>
                                        <p:cTn id="163" dur="500" fill="hold"/>
                                        <p:tgtEl>
                                          <p:spTgt spid="26"/>
                                        </p:tgtEl>
                                        <p:attrNameLst>
                                          <p:attrName>style.opacity</p:attrName>
                                        </p:attrNameLst>
                                      </p:cBhvr>
                                      <p:to>
                                        <p:strVal val="0.45"/>
                                      </p:to>
                                    </p:set>
                                    <p:animEffect filter="image" prLst="opacity: 0.45">
                                      <p:cBhvr rctx="IE">
                                        <p:cTn id="164" dur="500" fill="hold"/>
                                        <p:tgtEl>
                                          <p:spTgt spid="26"/>
                                        </p:tgtEl>
                                      </p:cBhvr>
                                    </p:animEffect>
                                  </p:childTnLst>
                                </p:cTn>
                              </p:par>
                              <p:par>
                                <p:cTn id="165" presetID="9" presetClass="emph" presetSubtype="0" fill="hold" nodeType="withEffect" grpId="1">
                                  <p:stCondLst>
                                    <p:cond delay="0"/>
                                  </p:stCondLst>
                                  <p:childTnLst>
                                    <p:set>
                                      <p:cBhvr>
                                        <p:cTn id="166" dur="500" fill="hold"/>
                                        <p:tgtEl>
                                          <p:spTgt spid="27"/>
                                        </p:tgtEl>
                                        <p:attrNameLst>
                                          <p:attrName>style.opacity</p:attrName>
                                        </p:attrNameLst>
                                      </p:cBhvr>
                                      <p:to>
                                        <p:strVal val="0.45"/>
                                      </p:to>
                                    </p:set>
                                    <p:animEffect filter="image" prLst="opacity: 0.45">
                                      <p:cBhvr rctx="IE">
                                        <p:cTn id="167" dur="500" fill="hold"/>
                                        <p:tgtEl>
                                          <p:spTgt spid="27"/>
                                        </p:tgtEl>
                                      </p:cBhvr>
                                    </p:animEffect>
                                  </p:childTnLst>
                                </p:cTn>
                              </p:par>
                              <p:par>
                                <p:cTn id="168" presetID="9" presetClass="emph" presetSubtype="0" fill="hold" nodeType="withEffect" grpId="1">
                                  <p:stCondLst>
                                    <p:cond delay="0"/>
                                  </p:stCondLst>
                                  <p:childTnLst>
                                    <p:set>
                                      <p:cBhvr>
                                        <p:cTn id="169" dur="500" fill="hold"/>
                                        <p:tgtEl>
                                          <p:spTgt spid="28"/>
                                        </p:tgtEl>
                                        <p:attrNameLst>
                                          <p:attrName>style.opacity</p:attrName>
                                        </p:attrNameLst>
                                      </p:cBhvr>
                                      <p:to>
                                        <p:strVal val="0.45"/>
                                      </p:to>
                                    </p:set>
                                    <p:animEffect filter="image" prLst="opacity: 0.45">
                                      <p:cBhvr rctx="IE">
                                        <p:cTn id="170" dur="500" fill="hold"/>
                                        <p:tgtEl>
                                          <p:spTgt spid="28"/>
                                        </p:tgtEl>
                                      </p:cBhvr>
                                    </p:animEffect>
                                  </p:childTnLst>
                                </p:cTn>
                              </p:par>
                              <p:par>
                                <p:cTn id="171" presetID="10" presetClass="entr" presetSubtype="0" fill="hold" nodeType="withEffect" grpId="0">
                                  <p:stCondLst>
                                    <p:cond delay="0"/>
                                  </p:stCondLst>
                                  <p:childTnLst>
                                    <p:set>
                                      <p:cBhvr>
                                        <p:cTn id="172" dur="1" fill="hold">
                                          <p:stCondLst>
                                            <p:cond delay="0"/>
                                          </p:stCondLst>
                                        </p:cTn>
                                        <p:tgtEl>
                                          <p:spTgt spid="32"/>
                                        </p:tgtEl>
                                        <p:attrNameLst>
                                          <p:attrName>style.visibility</p:attrName>
                                        </p:attrNameLst>
                                      </p:cBhvr>
                                      <p:to>
                                        <p:strVal val="visible"/>
                                      </p:to>
                                    </p:set>
                                    <p:animEffect transition="in" filter="fade">
                                      <p:cBhvr>
                                        <p:cTn id="173" dur="400"/>
                                        <p:tgtEl>
                                          <p:spTgt spid="32"/>
                                        </p:tgtEl>
                                      </p:cBhvr>
                                    </p:animEffect>
                                  </p:childTnLst>
                                </p:cTn>
                              </p:par>
                              <p:par>
                                <p:cTn id="174" presetID="10" presetClass="entr" presetSubtype="0" fill="hold" nodeType="withEffect" grpId="0">
                                  <p:stCondLst>
                                    <p:cond delay="0"/>
                                  </p:stCondLst>
                                  <p:childTnLst>
                                    <p:set>
                                      <p:cBhvr>
                                        <p:cTn id="175" dur="1" fill="hold">
                                          <p:stCondLst>
                                            <p:cond delay="0"/>
                                          </p:stCondLst>
                                        </p:cTn>
                                        <p:tgtEl>
                                          <p:spTgt spid="33"/>
                                        </p:tgtEl>
                                        <p:attrNameLst>
                                          <p:attrName>style.visibility</p:attrName>
                                        </p:attrNameLst>
                                      </p:cBhvr>
                                      <p:to>
                                        <p:strVal val="visible"/>
                                      </p:to>
                                    </p:set>
                                    <p:animEffect transition="in" filter="fade">
                                      <p:cBhvr>
                                        <p:cTn id="176" dur="400"/>
                                        <p:tgtEl>
                                          <p:spTgt spid="33"/>
                                        </p:tgtEl>
                                      </p:cBhvr>
                                    </p:animEffect>
                                  </p:childTnLst>
                                </p:cTn>
                              </p:par>
                              <p:par>
                                <p:cTn id="177" presetID="10" presetClass="entr" presetSubtype="0" fill="hold" nodeType="withEffect" grpId="0">
                                  <p:stCondLst>
                                    <p:cond delay="1400"/>
                                  </p:stCondLst>
                                  <p:childTnLst>
                                    <p:set>
                                      <p:cBhvr>
                                        <p:cTn id="178" dur="1" fill="hold">
                                          <p:stCondLst>
                                            <p:cond delay="0"/>
                                          </p:stCondLst>
                                        </p:cTn>
                                        <p:tgtEl>
                                          <p:spTgt spid="34"/>
                                        </p:tgtEl>
                                        <p:attrNameLst>
                                          <p:attrName>style.visibility</p:attrName>
                                        </p:attrNameLst>
                                      </p:cBhvr>
                                      <p:to>
                                        <p:strVal val="visible"/>
                                      </p:to>
                                    </p:set>
                                    <p:animEffect transition="in" filter="fade">
                                      <p:cBhvr>
                                        <p:cTn id="179" dur="400"/>
                                        <p:tgtEl>
                                          <p:spTgt spid="34"/>
                                        </p:tgtEl>
                                      </p:cBhvr>
                                    </p:animEffect>
                                  </p:childTnLst>
                                </p:cTn>
                              </p:par>
                              <p:par>
                                <p:cTn id="180" presetID="10" presetClass="entr" presetSubtype="0" fill="hold" nodeType="withEffect" grpId="0">
                                  <p:stCondLst>
                                    <p:cond delay="1400"/>
                                  </p:stCondLst>
                                  <p:childTnLst>
                                    <p:set>
                                      <p:cBhvr>
                                        <p:cTn id="181" dur="1" fill="hold">
                                          <p:stCondLst>
                                            <p:cond delay="0"/>
                                          </p:stCondLst>
                                        </p:cTn>
                                        <p:tgtEl>
                                          <p:spTgt spid="35"/>
                                        </p:tgtEl>
                                        <p:attrNameLst>
                                          <p:attrName>style.visibility</p:attrName>
                                        </p:attrNameLst>
                                      </p:cBhvr>
                                      <p:to>
                                        <p:strVal val="visible"/>
                                      </p:to>
                                    </p:set>
                                    <p:animEffect transition="in" filter="fade">
                                      <p:cBhvr>
                                        <p:cTn id="182" dur="400"/>
                                        <p:tgtEl>
                                          <p:spTgt spid="35"/>
                                        </p:tgtEl>
                                      </p:cBhvr>
                                    </p:animEffect>
                                  </p:childTnLst>
                                </p:cTn>
                              </p:par>
                              <p:par>
                                <p:cTn id="183" presetID="10" presetClass="entr" presetSubtype="0" fill="hold" nodeType="withEffect" grpId="0">
                                  <p:stCondLst>
                                    <p:cond delay="1400"/>
                                  </p:stCondLst>
                                  <p:childTnLst>
                                    <p:set>
                                      <p:cBhvr>
                                        <p:cTn id="184" dur="1" fill="hold">
                                          <p:stCondLst>
                                            <p:cond delay="0"/>
                                          </p:stCondLst>
                                        </p:cTn>
                                        <p:tgtEl>
                                          <p:spTgt spid="36"/>
                                        </p:tgtEl>
                                        <p:attrNameLst>
                                          <p:attrName>style.visibility</p:attrName>
                                        </p:attrNameLst>
                                      </p:cBhvr>
                                      <p:to>
                                        <p:strVal val="visible"/>
                                      </p:to>
                                    </p:set>
                                    <p:animEffect transition="in" filter="fade">
                                      <p:cBhvr>
                                        <p:cTn id="185" dur="400"/>
                                        <p:tgtEl>
                                          <p:spTgt spid="36"/>
                                        </p:tgtEl>
                                      </p:cBhvr>
                                    </p:animEffect>
                                  </p:childTnLst>
                                </p:cTn>
                              </p:par>
                              <p:par>
                                <p:cTn id="186" presetID="10" presetClass="entr" presetSubtype="0" fill="hold" nodeType="withEffect" grpId="0">
                                  <p:stCondLst>
                                    <p:cond delay="2300"/>
                                  </p:stCondLst>
                                  <p:childTnLst>
                                    <p:set>
                                      <p:cBhvr>
                                        <p:cTn id="187" dur="1" fill="hold">
                                          <p:stCondLst>
                                            <p:cond delay="0"/>
                                          </p:stCondLst>
                                        </p:cTn>
                                        <p:tgtEl>
                                          <p:spTgt spid="37"/>
                                        </p:tgtEl>
                                        <p:attrNameLst>
                                          <p:attrName>style.visibility</p:attrName>
                                        </p:attrNameLst>
                                      </p:cBhvr>
                                      <p:to>
                                        <p:strVal val="visible"/>
                                      </p:to>
                                    </p:set>
                                    <p:animEffect transition="in" filter="fade">
                                      <p:cBhvr>
                                        <p:cTn id="188" dur="400"/>
                                        <p:tgtEl>
                                          <p:spTgt spid="37"/>
                                        </p:tgtEl>
                                      </p:cBhvr>
                                    </p:animEffect>
                                  </p:childTnLst>
                                </p:cTn>
                              </p:par>
                              <p:par>
                                <p:cTn id="189" presetID="10" presetClass="entr" presetSubtype="0" fill="hold" nodeType="withEffect" grpId="0">
                                  <p:stCondLst>
                                    <p:cond delay="2300"/>
                                  </p:stCondLst>
                                  <p:childTnLst>
                                    <p:set>
                                      <p:cBhvr>
                                        <p:cTn id="190" dur="1" fill="hold">
                                          <p:stCondLst>
                                            <p:cond delay="0"/>
                                          </p:stCondLst>
                                        </p:cTn>
                                        <p:tgtEl>
                                          <p:spTgt spid="38"/>
                                        </p:tgtEl>
                                        <p:attrNameLst>
                                          <p:attrName>style.visibility</p:attrName>
                                        </p:attrNameLst>
                                      </p:cBhvr>
                                      <p:to>
                                        <p:strVal val="visible"/>
                                      </p:to>
                                    </p:set>
                                    <p:animEffect transition="in" filter="fade">
                                      <p:cBhvr>
                                        <p:cTn id="191" dur="400"/>
                                        <p:tgtEl>
                                          <p:spTgt spid="38"/>
                                        </p:tgtEl>
                                      </p:cBhvr>
                                    </p:animEffect>
                                  </p:childTnLst>
                                </p:cTn>
                              </p:par>
                              <p:par>
                                <p:cTn id="192" presetID="10" presetClass="entr" presetSubtype="0" fill="hold" nodeType="withEffect" grpId="0">
                                  <p:stCondLst>
                                    <p:cond delay="2300"/>
                                  </p:stCondLst>
                                  <p:childTnLst>
                                    <p:set>
                                      <p:cBhvr>
                                        <p:cTn id="193" dur="1" fill="hold">
                                          <p:stCondLst>
                                            <p:cond delay="0"/>
                                          </p:stCondLst>
                                        </p:cTn>
                                        <p:tgtEl>
                                          <p:spTgt spid="39"/>
                                        </p:tgtEl>
                                        <p:attrNameLst>
                                          <p:attrName>style.visibility</p:attrName>
                                        </p:attrNameLst>
                                      </p:cBhvr>
                                      <p:to>
                                        <p:strVal val="visible"/>
                                      </p:to>
                                    </p:set>
                                    <p:animEffect transition="in" filter="fade">
                                      <p:cBhvr>
                                        <p:cTn id="194" dur="400"/>
                                        <p:tgtEl>
                                          <p:spTgt spid="39"/>
                                        </p:tgtEl>
                                      </p:cBhvr>
                                    </p:animEffect>
                                  </p:childTnLst>
                                </p:cTn>
                              </p:par>
                              <p:par>
                                <p:cTn id="195" presetID="10" presetClass="entr" presetSubtype="0" fill="hold" nodeType="withEffect" grpId="0">
                                  <p:stCondLst>
                                    <p:cond delay="3200"/>
                                  </p:stCondLst>
                                  <p:childTnLst>
                                    <p:set>
                                      <p:cBhvr>
                                        <p:cTn id="196" dur="1" fill="hold">
                                          <p:stCondLst>
                                            <p:cond delay="0"/>
                                          </p:stCondLst>
                                        </p:cTn>
                                        <p:tgtEl>
                                          <p:spTgt spid="40"/>
                                        </p:tgtEl>
                                        <p:attrNameLst>
                                          <p:attrName>style.visibility</p:attrName>
                                        </p:attrNameLst>
                                      </p:cBhvr>
                                      <p:to>
                                        <p:strVal val="visible"/>
                                      </p:to>
                                    </p:set>
                                    <p:animEffect transition="in" filter="fade">
                                      <p:cBhvr>
                                        <p:cTn id="197" dur="400"/>
                                        <p:tgtEl>
                                          <p:spTgt spid="40"/>
                                        </p:tgtEl>
                                      </p:cBhvr>
                                    </p:animEffect>
                                  </p:childTnLst>
                                </p:cTn>
                              </p:par>
                              <p:par>
                                <p:cTn id="198" presetID="10" presetClass="entr" presetSubtype="0" fill="hold" nodeType="withEffect" grpId="0">
                                  <p:stCondLst>
                                    <p:cond delay="3200"/>
                                  </p:stCondLst>
                                  <p:childTnLst>
                                    <p:set>
                                      <p:cBhvr>
                                        <p:cTn id="199" dur="1" fill="hold">
                                          <p:stCondLst>
                                            <p:cond delay="0"/>
                                          </p:stCondLst>
                                        </p:cTn>
                                        <p:tgtEl>
                                          <p:spTgt spid="41"/>
                                        </p:tgtEl>
                                        <p:attrNameLst>
                                          <p:attrName>style.visibility</p:attrName>
                                        </p:attrNameLst>
                                      </p:cBhvr>
                                      <p:to>
                                        <p:strVal val="visible"/>
                                      </p:to>
                                    </p:set>
                                    <p:animEffect transition="in" filter="fade">
                                      <p:cBhvr>
                                        <p:cTn id="200" dur="400"/>
                                        <p:tgtEl>
                                          <p:spTgt spid="41"/>
                                        </p:tgtEl>
                                      </p:cBhvr>
                                    </p:animEffect>
                                  </p:childTnLst>
                                </p:cTn>
                              </p:par>
                              <p:par>
                                <p:cTn id="201" presetID="10" presetClass="entr" presetSubtype="0" fill="hold" nodeType="withEffect" grpId="0">
                                  <p:stCondLst>
                                    <p:cond delay="3200"/>
                                  </p:stCondLst>
                                  <p:childTnLst>
                                    <p:set>
                                      <p:cBhvr>
                                        <p:cTn id="202" dur="1" fill="hold">
                                          <p:stCondLst>
                                            <p:cond delay="0"/>
                                          </p:stCondLst>
                                        </p:cTn>
                                        <p:tgtEl>
                                          <p:spTgt spid="42"/>
                                        </p:tgtEl>
                                        <p:attrNameLst>
                                          <p:attrName>style.visibility</p:attrName>
                                        </p:attrNameLst>
                                      </p:cBhvr>
                                      <p:to>
                                        <p:strVal val="visible"/>
                                      </p:to>
                                    </p:set>
                                    <p:animEffect transition="in" filter="fade">
                                      <p:cBhvr>
                                        <p:cTn id="203" dur="400"/>
                                        <p:tgtEl>
                                          <p:spTgt spid="42"/>
                                        </p:tgtEl>
                                      </p:cBhvr>
                                    </p:animEffect>
                                  </p:childTnLst>
                                </p:cTn>
                              </p:par>
                              <p:par>
                                <p:cTn id="204" presetID="10" presetClass="entr" presetSubtype="0" fill="hold" nodeType="withEffect" grpId="0">
                                  <p:stCondLst>
                                    <p:cond delay="4000"/>
                                  </p:stCondLst>
                                  <p:childTnLst>
                                    <p:set>
                                      <p:cBhvr>
                                        <p:cTn id="205" dur="1" fill="hold">
                                          <p:stCondLst>
                                            <p:cond delay="0"/>
                                          </p:stCondLst>
                                        </p:cTn>
                                        <p:tgtEl>
                                          <p:spTgt spid="43"/>
                                        </p:tgtEl>
                                        <p:attrNameLst>
                                          <p:attrName>style.visibility</p:attrName>
                                        </p:attrNameLst>
                                      </p:cBhvr>
                                      <p:to>
                                        <p:strVal val="visible"/>
                                      </p:to>
                                    </p:set>
                                    <p:animEffect transition="in" filter="fade">
                                      <p:cBhvr>
                                        <p:cTn id="20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3" grpId="0" animBg="1"/>
      <p:bldP spid="13" grpId="1" animBg="1"/>
      <p:bldP spid="14" grpId="0" animBg="1"/>
      <p:bldP spid="14" grpId="1" animBg="1"/>
      <p:bldP spid="16" grpId="0" animBg="1"/>
      <p:bldP spid="16" grpId="1" animBg="1"/>
      <p:bldP spid="17" grpId="0" animBg="1"/>
      <p:bldP spid="17" grpId="1" animBg="1"/>
      <p:bldP spid="20" grpId="0" animBg="1"/>
      <p:bldP spid="20" grpId="1" animBg="1"/>
      <p:bldP spid="21" grpId="0" animBg="1"/>
      <p:bldP spid="21" grpId="1" animBg="1"/>
      <p:bldP spid="23" grpId="0" animBg="1"/>
      <p:bldP spid="23" grpId="1" animBg="1"/>
      <p:bldP spid="24" grpId="0" animBg="1"/>
      <p:bldP spid="24" grpId="1" animBg="1"/>
      <p:bldP spid="27" grpId="0" animBg="1"/>
      <p:bldP spid="27" grpId="1" animBg="1"/>
      <p:bldP spid="28" grpId="0" animBg="1"/>
      <p:bldP spid="28" grpId="1" animBg="1"/>
      <p:bldP spid="31" grpId="0" animBg="1"/>
      <p:bldP spid="33" grpId="0" animBg="1"/>
      <p:bldP spid="35" grpId="0" animBg="1"/>
      <p:bldP spid="36" grpId="0" animBg="1"/>
      <p:bldP spid="38" grpId="0" animBg="1"/>
      <p:bldP spid="39" grpId="0" animBg="1"/>
      <p:bldP spid="41" grpId="0" animBg="1"/>
      <p:bldP spid="42" grpId="0" animBg="1"/>
      <p:bldP spid="43" grpId="0" animBg="1"/>
      <p:bldP spid="65" grpId="0" animBg="1"/>
      <p:bldP spid="67" grpId="0" animBg="1"/>
      <p:bldP spid="69" grpId="0" animBg="1"/>
      <p:bldP spid="71" grpId="0" animBg="1"/>
      <p:bldP spid="73" grpId="0" animBg="1"/>
    </p:bldLst>
  </p:timing>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16021050" y="-11201400"/>
            <a:ext cx="48748950" cy="32512000"/>
          </a:xfrm>
          <a:prstGeom prst="rect">
            <a:avLst/>
          </a:prstGeom>
        </p:spPr>
      </p:pic>
      <p:pic>
        <p:nvPicPr>
          <p:cNvPr id="3" name="!!holo_overlay" descr="Line overlay of the 3D shadow geometry registered on the photo (offline render)"/>
          <p:cNvPicPr>
            <a:picLocks noChangeAspect="1"/>
          </p:cNvPicPr>
          <p:nvPr/>
        </p:nvPicPr>
        <p:blipFill>
          <a:blip r:embed="rId3">
            <a:alphaModFix amt="70000"/>
          </a:blip>
          <a:stretch>
            <a:fillRect/>
          </a:stretch>
        </p:blipFill>
        <p:spPr>
          <a:xfrm>
            <a:off x="0" y="0"/>
            <a:ext cx="12192000" cy="6858000"/>
          </a:xfrm>
          <a:prstGeom prst="rect">
            <a:avLst/>
          </a:prstGeom>
        </p:spPr>
      </p:pic>
      <p:sp>
        <p:nvSpPr>
          <p:cNvPr id="4" name="!!grad_left37"/>
          <p:cNvSpPr/>
          <p:nvPr/>
        </p:nvSpPr>
        <p:spPr>
          <a:xfrm>
            <a:off x="0" y="0"/>
            <a:ext cx="7874000" cy="6858000"/>
          </a:xfrm>
          <a:prstGeom prst="rect">
            <a:avLst/>
          </a:prstGeom>
          <a:gradFill rotWithShape="1">
            <a:gsLst>
              <a:gs pos="0">
                <a:srgbClr val="070B14">
                  <a:alpha val="92000"/>
                </a:srgbClr>
              </a:gs>
              <a:gs pos="72581">
                <a:srgbClr val="070B14">
                  <a:alpha val="92000"/>
                </a:srgbClr>
              </a:gs>
              <a:gs pos="100000">
                <a:srgbClr val="070B14">
                  <a:alpha val="0"/>
                </a:srgbClr>
              </a:gs>
            </a:gsLst>
            <a:lin ang="0" scaled="0"/>
          </a:gradFill>
          <a:ln>
            <a:noFill/>
          </a:ln>
          <a:effectLst/>
        </p:spPr>
        <p:txBody>
          <a:bodyPr rtlCol="0" anchor="ctr"/>
          <a:lstStyle/>
          <a:p>
            <a:pPr algn="ctr"/>
            <a:endParaRPr/>
          </a:p>
        </p:txBody>
      </p:sp>
      <p:sp>
        <p:nvSpPr>
          <p:cNvPr id="5" name="!!grad_top38"/>
          <p:cNvSpPr/>
          <p:nvPr/>
        </p:nvSpPr>
        <p:spPr>
          <a:xfrm>
            <a:off x="0" y="0"/>
            <a:ext cx="12192000" cy="3556000"/>
          </a:xfrm>
          <a:prstGeom prst="rect">
            <a:avLst/>
          </a:prstGeom>
          <a:gradFill rotWithShape="1">
            <a:gsLst>
              <a:gs pos="0">
                <a:srgbClr val="070B14">
                  <a:alpha val="0"/>
                </a:srgbClr>
              </a:gs>
              <a:gs pos="100000">
                <a:srgbClr val="070B14">
                  <a:alpha val="0"/>
                </a:srgbClr>
              </a:gs>
            </a:gsLst>
            <a:lin ang="5400000" scaled="0"/>
          </a:gradFill>
          <a:ln>
            <a:noFill/>
          </a:ln>
          <a:effectLst/>
        </p:spPr>
        <p:txBody>
          <a:bodyPr rtlCol="0" anchor="ctr"/>
          <a:lstStyle/>
          <a:p>
            <a:pPr algn="ctr"/>
            <a:endParaRPr/>
          </a:p>
        </p:txBody>
      </p:sp>
      <p:sp>
        <p:nvSpPr>
          <p:cNvPr id="6" name="question"/>
          <p:cNvSpPr txBox="1"/>
          <p:nvPr/>
        </p:nvSpPr>
        <p:spPr>
          <a:xfrm>
            <a:off x="609600" y="1206500"/>
            <a:ext cx="6985000" cy="1066800"/>
          </a:xfrm>
          <a:prstGeom prst="rect">
            <a:avLst/>
          </a:prstGeom>
          <a:noFill/>
        </p:spPr>
        <p:txBody>
          <a:bodyPr wrap="none" lIns="0" tIns="0" rIns="0" bIns="0" rtlCol="0" anchor="t">
            <a:noAutofit/>
          </a:bodyPr>
          <a:lstStyle/>
          <a:p>
            <a:pPr algn="l">
              <a:lnSpc>
                <a:spcPts val="2800"/>
              </a:lnSpc>
              <a:spcBef>
                <a:spcPts val="0"/>
              </a:spcBef>
              <a:spcAft>
                <a:spcPts val="0"/>
              </a:spcAft>
              <a:buNone/>
            </a:pPr>
            <a:r>
              <a:rPr lang="en-US" sz="2200" b="0" i="0" dirty="0">
                <a:solidFill>
                  <a:srgbClr val="F2B134"/>
                </a:solidFill>
                <a:latin typeface="Segoe UI Semibold"/>
                <a:cs typeface="Segoe UI Semibold"/>
              </a:rPr>
              <a:t>What if the telescope could </a:t>
            </a:r>
            <a:r>
              <a:rPr lang="en-US" sz="2200" b="0" i="0" dirty="0">
                <a:solidFill>
                  <a:srgbClr val="FFFFFF"/>
                </a:solidFill>
                <a:latin typeface="Segoe UI Semibold"/>
                <a:cs typeface="Segoe UI Semibold"/>
              </a:rPr>
              <a:t>warn us</a:t>
            </a:r>
            <a:endParaRPr lang="en-US" sz="2200" dirty="0"/>
          </a:p>
          <a:p>
            <a:pPr algn="l">
              <a:lnSpc>
                <a:spcPts val="2800"/>
              </a:lnSpc>
              <a:spcBef>
                <a:spcPts val="0"/>
              </a:spcBef>
              <a:spcAft>
                <a:spcPts val="0"/>
              </a:spcAft>
              <a:buNone/>
            </a:pPr>
            <a:r>
              <a:rPr lang="en-US" sz="2200" b="0" i="0" dirty="0">
                <a:solidFill>
                  <a:srgbClr val="FFFFFF"/>
                </a:solidFill>
                <a:latin typeface="Segoe UI Semibold"/>
                <a:cs typeface="Segoe UI Semibold"/>
              </a:rPr>
              <a:t>before it fails</a:t>
            </a:r>
            <a:r>
              <a:rPr lang="en-US" sz="2200" b="0" i="0" dirty="0">
                <a:solidFill>
                  <a:srgbClr val="F2B134"/>
                </a:solidFill>
                <a:latin typeface="Segoe UI Semibold"/>
                <a:cs typeface="Segoe UI Semibold"/>
              </a:rPr>
              <a:t>, and help us</a:t>
            </a:r>
            <a:endParaRPr lang="en-US" sz="2200" dirty="0"/>
          </a:p>
          <a:p>
            <a:pPr algn="l">
              <a:lnSpc>
                <a:spcPts val="2800"/>
              </a:lnSpc>
              <a:spcBef>
                <a:spcPts val="0"/>
              </a:spcBef>
              <a:spcAft>
                <a:spcPts val="0"/>
              </a:spcAft>
              <a:buNone/>
            </a:pPr>
            <a:r>
              <a:rPr lang="en-US" sz="2200" b="0" i="0" dirty="0">
                <a:solidFill>
                  <a:srgbClr val="FFFFFF"/>
                </a:solidFill>
                <a:latin typeface="Segoe UI Semibold"/>
                <a:cs typeface="Segoe UI Semibold"/>
              </a:rPr>
              <a:t>make the most of every night</a:t>
            </a:r>
            <a:r>
              <a:rPr lang="en-US" sz="2200" b="0" i="0" dirty="0">
                <a:solidFill>
                  <a:srgbClr val="F2B134"/>
                </a:solidFill>
                <a:latin typeface="Segoe UI Semibold"/>
                <a:cs typeface="Segoe UI Semibold"/>
              </a:rPr>
              <a:t>?</a:t>
            </a:r>
            <a:endParaRPr lang="en-US" sz="2200" dirty="0"/>
          </a:p>
        </p:txBody>
      </p:sp>
      <p:sp>
        <p:nvSpPr>
          <p:cNvPr id="7" name="a1"/>
          <p:cNvSpPr txBox="1"/>
          <p:nvPr/>
        </p:nvSpPr>
        <p:spPr>
          <a:xfrm>
            <a:off x="609600" y="2540000"/>
            <a:ext cx="6985000" cy="304800"/>
          </a:xfrm>
          <a:prstGeom prst="rect">
            <a:avLst/>
          </a:prstGeom>
          <a:noFill/>
        </p:spPr>
        <p:txBody>
          <a:bodyPr wrap="none" lIns="0" tIns="0" rIns="0" bIns="0" rtlCol="0" anchor="t">
            <a:noAutofit/>
          </a:bodyPr>
          <a:lstStyle/>
          <a:p>
            <a:pPr algn="l">
              <a:lnSpc>
                <a:spcPts val="2150"/>
              </a:lnSpc>
              <a:spcBef>
                <a:spcPts val="0"/>
              </a:spcBef>
              <a:spcAft>
                <a:spcPts val="0"/>
              </a:spcAft>
              <a:buNone/>
            </a:pPr>
            <a:r>
              <a:rPr lang="en-US" sz="1800" b="0" i="0" dirty="0">
                <a:solidFill>
                  <a:srgbClr val="EDEFF2"/>
                </a:solidFill>
                <a:latin typeface="Segoe UI"/>
                <a:cs typeface="Segoe UI"/>
              </a:rPr>
              <a:t>Warn us before it fails?</a:t>
            </a:r>
            <a:endParaRPr lang="en-US" sz="1800" dirty="0"/>
          </a:p>
        </p:txBody>
      </p:sp>
      <p:sp>
        <p:nvSpPr>
          <p:cNvPr id="8" name="a1b"/>
          <p:cNvSpPr txBox="1"/>
          <p:nvPr/>
        </p:nvSpPr>
        <p:spPr>
          <a:xfrm>
            <a:off x="609600" y="2870200"/>
            <a:ext cx="6985000" cy="5080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An anomaly detector is in testing.</a:t>
            </a:r>
            <a:endParaRPr lang="en-US" sz="1500" dirty="0"/>
          </a:p>
          <a:p>
            <a:pPr algn="l">
              <a:lnSpc>
                <a:spcPts val="1800"/>
              </a:lnSpc>
              <a:spcBef>
                <a:spcPts val="0"/>
              </a:spcBef>
              <a:spcAft>
                <a:spcPts val="0"/>
              </a:spcAft>
              <a:buNone/>
            </a:pPr>
            <a:r>
              <a:rPr lang="en-US" sz="1500" b="0" i="0" dirty="0">
                <a:solidFill>
                  <a:srgbClr val="EDEFF2"/>
                </a:solidFill>
                <a:latin typeface="Segoe UI"/>
                <a:cs typeface="Segoe UI"/>
              </a:rPr>
              <a:t>Next, we look back: did the secondary mirror leave early signs?</a:t>
            </a:r>
            <a:endParaRPr lang="en-US" sz="1500" dirty="0"/>
          </a:p>
        </p:txBody>
      </p:sp>
      <p:sp>
        <p:nvSpPr>
          <p:cNvPr id="9" name="a2"/>
          <p:cNvSpPr txBox="1"/>
          <p:nvPr/>
        </p:nvSpPr>
        <p:spPr>
          <a:xfrm>
            <a:off x="609600" y="3987800"/>
            <a:ext cx="6985000" cy="304800"/>
          </a:xfrm>
          <a:prstGeom prst="rect">
            <a:avLst/>
          </a:prstGeom>
          <a:noFill/>
        </p:spPr>
        <p:txBody>
          <a:bodyPr wrap="none" lIns="0" tIns="0" rIns="0" bIns="0" rtlCol="0" anchor="t">
            <a:noAutofit/>
          </a:bodyPr>
          <a:lstStyle/>
          <a:p>
            <a:pPr algn="l">
              <a:lnSpc>
                <a:spcPts val="2150"/>
              </a:lnSpc>
              <a:spcBef>
                <a:spcPts val="0"/>
              </a:spcBef>
              <a:spcAft>
                <a:spcPts val="0"/>
              </a:spcAft>
              <a:buNone/>
            </a:pPr>
            <a:r>
              <a:rPr lang="en-US" sz="1800" b="0" i="0" dirty="0">
                <a:solidFill>
                  <a:srgbClr val="EDEFF2"/>
                </a:solidFill>
                <a:latin typeface="Segoe UI"/>
                <a:cs typeface="Segoe UI"/>
              </a:rPr>
              <a:t>Make the most of every night?</a:t>
            </a:r>
            <a:endParaRPr lang="en-US" sz="1800" dirty="0"/>
          </a:p>
        </p:txBody>
      </p:sp>
      <p:sp>
        <p:nvSpPr>
          <p:cNvPr id="10" name="a2b"/>
          <p:cNvSpPr txBox="1"/>
          <p:nvPr/>
        </p:nvSpPr>
        <p:spPr>
          <a:xfrm>
            <a:off x="609600" y="4318000"/>
            <a:ext cx="6985000" cy="254000"/>
          </a:xfrm>
          <a:prstGeom prst="rect">
            <a:avLst/>
          </a:prstGeom>
          <a:noFill/>
        </p:spPr>
        <p:txBody>
          <a:bodyPr wrap="none" lIns="0" tIns="0" rIns="0" bIns="0" rtlCol="0" anchor="t">
            <a:noAutofit/>
          </a:bodyPr>
          <a:lstStyle/>
          <a:p>
            <a:pPr algn="l">
              <a:lnSpc>
                <a:spcPts val="1800"/>
              </a:lnSpc>
              <a:spcBef>
                <a:spcPts val="0"/>
              </a:spcBef>
              <a:spcAft>
                <a:spcPts val="0"/>
              </a:spcAft>
              <a:buNone/>
            </a:pPr>
            <a:r>
              <a:rPr lang="en-US" sz="1500" b="0" i="0" dirty="0">
                <a:solidFill>
                  <a:srgbClr val="EDEFF2"/>
                </a:solidFill>
                <a:latin typeface="Segoe UI"/>
                <a:cs typeface="Segoe UI"/>
              </a:rPr>
              <a:t>By design: a twin that would try the night first. People decide.</a:t>
            </a:r>
            <a:endParaRPr lang="en-US" sz="1500" dirty="0"/>
          </a:p>
        </p:txBody>
      </p:sp>
      <p:sp>
        <p:nvSpPr>
          <p:cNvPr id="11" name="tag1_pill"/>
          <p:cNvSpPr/>
          <p:nvPr/>
        </p:nvSpPr>
        <p:spPr>
          <a:xfrm>
            <a:off x="609600" y="3479800"/>
            <a:ext cx="2541191"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2" name="tag1_glyph"/>
          <p:cNvSpPr/>
          <p:nvPr/>
        </p:nvSpPr>
        <p:spPr>
          <a:xfrm>
            <a:off x="711200" y="35306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 w="153979" h="177800" stroke="0">
                <a:moveTo>
                  <a:pt x="0" y="88900"/>
                </a:moveTo>
                <a:lnTo>
                  <a:pt x="153979" y="88900"/>
                </a:lnTo>
                <a:lnTo>
                  <a:pt x="153979" y="133350"/>
                </a:lnTo>
                <a:lnTo>
                  <a:pt x="76990" y="177800"/>
                </a:lnTo>
                <a:lnTo>
                  <a:pt x="0" y="133350"/>
                </a:lnTo>
                <a:close/>
              </a:path>
            </a:pathLst>
          </a:custGeom>
          <a:solidFill>
            <a:srgbClr val="5CCBF0"/>
          </a:solidFill>
          <a:ln w="12700" cap="rnd">
            <a:solidFill>
              <a:srgbClr val="5CCBF0"/>
            </a:solidFill>
            <a:round/>
          </a:ln>
          <a:effectLst/>
        </p:spPr>
        <p:txBody>
          <a:bodyPr rtlCol="0" anchor="ctr"/>
          <a:lstStyle/>
          <a:p>
            <a:pPr algn="ctr"/>
          </a:p>
        </p:txBody>
      </p:sp>
      <p:sp>
        <p:nvSpPr>
          <p:cNvPr id="13" name="tag1_txt"/>
          <p:cNvSpPr txBox="1"/>
          <p:nvPr/>
        </p:nvSpPr>
        <p:spPr>
          <a:xfrm>
            <a:off x="965200" y="3479800"/>
            <a:ext cx="2109391"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5CCBF0"/>
                </a:solidFill>
                <a:latin typeface="Segoe UI Semibold"/>
                <a:cs typeface="Segoe UI Semibold"/>
              </a:rPr>
              <a:t>EXPERIMENT</a:t>
            </a:r>
            <a:r>
              <a:rPr lang="en-US" sz="1200" b="0" i="0" dirty="0">
                <a:solidFill>
                  <a:srgbClr val="EDEFF2"/>
                </a:solidFill>
                <a:latin typeface="Segoe UI"/>
                <a:cs typeface="Segoe UI"/>
              </a:rPr>
              <a:t xml:space="preserve"> · in development</a:t>
            </a:r>
            <a:endParaRPr lang="en-US" sz="1200" dirty="0"/>
          </a:p>
        </p:txBody>
      </p:sp>
      <p:sp>
        <p:nvSpPr>
          <p:cNvPr id="14" name="tag2_pill"/>
          <p:cNvSpPr/>
          <p:nvPr/>
        </p:nvSpPr>
        <p:spPr>
          <a:xfrm>
            <a:off x="609600" y="4622800"/>
            <a:ext cx="1770162" cy="279400"/>
          </a:xfrm>
          <a:prstGeom prst="roundRect">
            <a:avLst>
              <a:gd name="adj" fmla="val 50000"/>
            </a:avLst>
          </a:prstGeom>
          <a:solidFill>
            <a:srgbClr val="0E1726">
              <a:alpha val="85000"/>
            </a:srgbClr>
          </a:solidFill>
          <a:ln>
            <a:noFill/>
          </a:ln>
          <a:effectLst/>
        </p:spPr>
        <p:txBody>
          <a:bodyPr rtlCol="0" anchor="ctr"/>
          <a:lstStyle/>
          <a:p>
            <a:pPr algn="ctr"/>
          </a:p>
        </p:txBody>
      </p:sp>
      <p:sp>
        <p:nvSpPr>
          <p:cNvPr id="15" name="tag2_glyph"/>
          <p:cNvSpPr/>
          <p:nvPr/>
        </p:nvSpPr>
        <p:spPr>
          <a:xfrm>
            <a:off x="711200" y="4673600"/>
            <a:ext cx="153979" cy="177800"/>
          </a:xfrm>
          <a:custGeom>
            <a:avLst/>
            <a:gdLst/>
            <a:ahLst/>
            <a:cxnLst/>
            <a:rect l="0" t="0" r="r" b="b"/>
            <a:pathLst>
              <a:path w="153979" h="177800" fill="none">
                <a:moveTo>
                  <a:pt x="76990" y="0"/>
                </a:moveTo>
                <a:lnTo>
                  <a:pt x="153979" y="44450"/>
                </a:lnTo>
                <a:lnTo>
                  <a:pt x="153979" y="133350"/>
                </a:lnTo>
                <a:lnTo>
                  <a:pt x="76990" y="177800"/>
                </a:lnTo>
                <a:lnTo>
                  <a:pt x="0" y="133350"/>
                </a:lnTo>
                <a:lnTo>
                  <a:pt x="0" y="44450"/>
                </a:lnTo>
                <a:close/>
              </a:path>
            </a:pathLst>
          </a:custGeom>
          <a:noFill/>
          <a:ln w="12700" cap="rnd">
            <a:solidFill>
              <a:srgbClr val="F2B134"/>
            </a:solidFill>
            <a:custDash>
              <a:ds d="300000" sp="200000"/>
            </a:custDash>
            <a:round/>
          </a:ln>
          <a:effectLst/>
        </p:spPr>
        <p:txBody>
          <a:bodyPr rtlCol="0" anchor="ctr"/>
          <a:lstStyle/>
          <a:p>
            <a:pPr algn="ctr"/>
          </a:p>
        </p:txBody>
      </p:sp>
      <p:sp>
        <p:nvSpPr>
          <p:cNvPr id="16" name="tag2_txt"/>
          <p:cNvSpPr txBox="1"/>
          <p:nvPr/>
        </p:nvSpPr>
        <p:spPr>
          <a:xfrm>
            <a:off x="965200" y="4622800"/>
            <a:ext cx="1338362" cy="2794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a:solidFill>
                  <a:srgbClr val="F2B134"/>
                </a:solidFill>
                <a:latin typeface="Segoe UI Semibold"/>
                <a:cs typeface="Segoe UI Semibold"/>
              </a:rPr>
              <a:t>DESIGN</a:t>
            </a:r>
            <a:r>
              <a:rPr lang="en-US" sz="1200" b="0" i="0" dirty="0">
                <a:solidFill>
                  <a:srgbClr val="EDEFF2"/>
                </a:solidFill>
                <a:latin typeface="Segoe UI"/>
                <a:cs typeface="Segoe UI"/>
              </a:rPr>
              <a:t xml:space="preserve"> · proposed</a:t>
            </a:r>
            <a:endParaRPr lang="en-US" sz="1200" dirty="0"/>
          </a:p>
        </p:txBody>
      </p:sp>
    </p:spTree>
  </p:cSld>
  <p:clrMapOvr>
    <a:masterClrMapping/>
  </p:clrMapOvr>
  <mc:AlternateContent xmlns:mc="http://schemas.openxmlformats.org/markup-compatibility/2006">
    <mc:Choice xmlns:p14="http://schemas.microsoft.com/office/powerpoint/2010/main" Requires="p14">
      <p:transition spd="slow" p14:dur="800">
        <p:fade thruBlk="1"/>
      </p:transition>
    </mc:Choice>
    <mc:Fallback>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grpId="0">
                                  <p:stCondLst>
                                    <p:cond delay="6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par>
                                <p:cTn id="8" presetID="10" presetClass="entr" presetSubtype="0" fill="hold" nodeType="withEffect" grpId="0">
                                  <p:stCondLst>
                                    <p:cond delay="1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6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grpId="0">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p:tgtEl>
                                          <p:spTgt spid="7"/>
                                        </p:tgtEl>
                                      </p:cBhvr>
                                    </p:animEffect>
                                    <p:anim calcmode="lin" valueType="num">
                                      <p:cBhvr>
                                        <p:cTn id="16" dur="600" fill="hold"/>
                                        <p:tgtEl>
                                          <p:spTgt spid="7"/>
                                        </p:tgtEl>
                                        <p:attrNameLst>
                                          <p:attrName>ppt_x</p:attrName>
                                        </p:attrNameLst>
                                      </p:cBhvr>
                                      <p:tavLst>
                                        <p:tav tm="0">
                                          <p:val>
                                            <p:strVal val="#ppt_x"/>
                                          </p:val>
                                        </p:tav>
                                        <p:tav tm="100000">
                                          <p:val>
                                            <p:strVal val="#ppt_x"/>
                                          </p:val>
                                        </p:tav>
                                      </p:tavLst>
                                    </p:anim>
                                    <p:anim calcmode="lin" valueType="num">
                                      <p:cBhvr>
                                        <p:cTn id="17" dur="600" fill="hold" decel="100000"/>
                                        <p:tgtEl>
                                          <p:spTgt spid="7"/>
                                        </p:tgtEl>
                                        <p:attrNameLst>
                                          <p:attrName>ppt_y</p:attrName>
                                        </p:attrNameLst>
                                      </p:cBhvr>
                                      <p:tavLst>
                                        <p:tav tm="0">
                                          <p:val>
                                            <p:strVal val="#ppt_y+0.05"/>
                                          </p:val>
                                        </p:tav>
                                        <p:tav tm="100000">
                                          <p:val>
                                            <p:strVal val="#ppt_y"/>
                                          </p:val>
                                        </p:tav>
                                      </p:tavLst>
                                    </p:anim>
                                  </p:childTnLst>
                                </p:cTn>
                              </p:par>
                              <p:par>
                                <p:cTn id="18" presetID="10" presetClass="entr" presetSubtype="0" fill="hold" nodeType="withEffect" grpId="0">
                                  <p:stCondLst>
                                    <p:cond delay="3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nodeType="withEffect" grpId="0">
                                  <p:stCondLst>
                                    <p:cond delay="70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400"/>
                                        <p:tgtEl>
                                          <p:spTgt spid="11"/>
                                        </p:tgtEl>
                                      </p:cBhvr>
                                    </p:animEffect>
                                  </p:childTnLst>
                                </p:cTn>
                              </p:par>
                              <p:par>
                                <p:cTn id="24" presetID="10" presetClass="entr" presetSubtype="0" fill="hold" nodeType="withEffect" grpId="0">
                                  <p:stCondLst>
                                    <p:cond delay="70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400"/>
                                        <p:tgtEl>
                                          <p:spTgt spid="12"/>
                                        </p:tgtEl>
                                      </p:cBhvr>
                                    </p:animEffect>
                                  </p:childTnLst>
                                </p:cTn>
                              </p:par>
                              <p:par>
                                <p:cTn id="27" presetID="10" presetClass="entr" presetSubtype="0" fill="hold" nodeType="withEffect" grpId="0">
                                  <p:stCondLst>
                                    <p:cond delay="7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400"/>
                                        <p:tgtEl>
                                          <p:spTgt spid="13"/>
                                        </p:tgtEl>
                                      </p:cBhvr>
                                    </p:animEffect>
                                  </p:childTnLst>
                                </p:cTn>
                              </p:par>
                              <p:par>
                                <p:cTn id="30" presetID="42" presetClass="entr" presetSubtype="0" fill="hold" nodeType="withEffect" grpId="0">
                                  <p:stCondLst>
                                    <p:cond delay="70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600"/>
                                        <p:tgtEl>
                                          <p:spTgt spid="9"/>
                                        </p:tgtEl>
                                      </p:cBhvr>
                                    </p:animEffect>
                                    <p:anim calcmode="lin" valueType="num">
                                      <p:cBhvr>
                                        <p:cTn id="33" dur="600" fill="hold"/>
                                        <p:tgtEl>
                                          <p:spTgt spid="9"/>
                                        </p:tgtEl>
                                        <p:attrNameLst>
                                          <p:attrName>ppt_x</p:attrName>
                                        </p:attrNameLst>
                                      </p:cBhvr>
                                      <p:tavLst>
                                        <p:tav tm="0">
                                          <p:val>
                                            <p:strVal val="#ppt_x"/>
                                          </p:val>
                                        </p:tav>
                                        <p:tav tm="100000">
                                          <p:val>
                                            <p:strVal val="#ppt_x"/>
                                          </p:val>
                                        </p:tav>
                                      </p:tavLst>
                                    </p:anim>
                                    <p:anim calcmode="lin" valueType="num">
                                      <p:cBhvr>
                                        <p:cTn id="34" dur="600" fill="hold" decel="100000"/>
                                        <p:tgtEl>
                                          <p:spTgt spid="9"/>
                                        </p:tgtEl>
                                        <p:attrNameLst>
                                          <p:attrName>ppt_y</p:attrName>
                                        </p:attrNameLst>
                                      </p:cBhvr>
                                      <p:tavLst>
                                        <p:tav tm="0">
                                          <p:val>
                                            <p:strVal val="#ppt_y+0.05"/>
                                          </p:val>
                                        </p:tav>
                                        <p:tav tm="100000">
                                          <p:val>
                                            <p:strVal val="#ppt_y"/>
                                          </p:val>
                                        </p:tav>
                                      </p:tavLst>
                                    </p:anim>
                                  </p:childTnLst>
                                </p:cTn>
                              </p:par>
                              <p:par>
                                <p:cTn id="35" presetID="10" presetClass="entr" presetSubtype="0" fill="hold" nodeType="withEffect" grpId="0">
                                  <p:stCondLst>
                                    <p:cond delay="73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400"/>
                                        <p:tgtEl>
                                          <p:spTgt spid="10"/>
                                        </p:tgtEl>
                                      </p:cBhvr>
                                    </p:animEffect>
                                  </p:childTnLst>
                                </p:cTn>
                              </p:par>
                              <p:par>
                                <p:cTn id="38" presetID="10" presetClass="entr" presetSubtype="0" fill="hold" nodeType="withEffect" grpId="0">
                                  <p:stCondLst>
                                    <p:cond delay="77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1" presetID="10" presetClass="entr" presetSubtype="0" fill="hold" nodeType="withEffect" grpId="0">
                                  <p:stCondLst>
                                    <p:cond delay="7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nodeType="withEffect" grpId="0">
                                  <p:stCondLst>
                                    <p:cond delay="77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3" grpId="0" animBg="1"/>
      <p:bldP spid="16" grpId="0" animBg="1"/>
    </p:bldLst>
  </p:timing>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70B14"/>
        </a:solidFill>
        <a:effectLst/>
      </p:bgPr>
    </p:bg>
    <p:spTree>
      <p:nvGrpSpPr>
        <p:cNvPr id="1" name=""/>
        <p:cNvGrpSpPr/>
        <p:nvPr/>
      </p:nvGrpSpPr>
      <p:grpSpPr/>
      <p:pic>
        <p:nvPicPr>
          <p:cNvPr id="2" name="!!gtc_photo" descr="The GTC dome at night above a sea of clouds, La Palma"/>
          <p:cNvPicPr>
            <a:picLocks noChangeAspect="1"/>
          </p:cNvPicPr>
          <p:nvPr/>
        </p:nvPicPr>
        <p:blipFill>
          <a:blip r:embed="rId2"/>
          <a:stretch>
            <a:fillRect/>
          </a:stretch>
        </p:blipFill>
        <p:spPr>
          <a:xfrm>
            <a:off x="-4756150" y="0"/>
            <a:ext cx="21704300" cy="14478000"/>
          </a:xfrm>
          <a:prstGeom prst="rect">
            <a:avLst/>
          </a:prstGeom>
        </p:spPr>
      </p:pic>
      <p:pic>
        <p:nvPicPr>
          <p:cNvPr id="3" name="!!holo_overlay" descr="Line overlay of the 3D shadow geometry registered on the photo (offline render)"/>
          <p:cNvPicPr>
            <a:picLocks noChangeAspect="1"/>
          </p:cNvPicPr>
          <p:nvPr/>
        </p:nvPicPr>
        <p:blipFill>
          <a:blip r:embed="rId3">
            <a:alphaModFix amt="85000"/>
          </a:blip>
          <a:stretch>
            <a:fillRect/>
          </a:stretch>
        </p:blipFill>
        <p:spPr>
          <a:xfrm>
            <a:off x="2374900" y="4984750"/>
            <a:ext cx="5429250" cy="3054350"/>
          </a:xfrm>
          <a:prstGeom prst="rect">
            <a:avLst/>
          </a:prstGeom>
        </p:spPr>
      </p:pic>
      <p:sp>
        <p:nvSpPr>
          <p:cNvPr id="4" name="!!grad_top38"/>
          <p:cNvSpPr/>
          <p:nvPr/>
        </p:nvSpPr>
        <p:spPr>
          <a:xfrm>
            <a:off x="0" y="0"/>
            <a:ext cx="12192000" cy="3556000"/>
          </a:xfrm>
          <a:prstGeom prst="rect">
            <a:avLst/>
          </a:prstGeom>
          <a:gradFill rotWithShape="1">
            <a:gsLst>
              <a:gs pos="0">
                <a:srgbClr val="070B14">
                  <a:alpha val="0"/>
                </a:srgbClr>
              </a:gs>
              <a:gs pos="100000">
                <a:srgbClr val="070B14">
                  <a:alpha val="0"/>
                </a:srgbClr>
              </a:gs>
            </a:gsLst>
            <a:lin ang="5400000" scaled="0"/>
          </a:gradFill>
          <a:ln>
            <a:noFill/>
          </a:ln>
          <a:effectLst/>
        </p:spPr>
        <p:txBody>
          <a:bodyPr rtlCol="0" anchor="ctr"/>
          <a:lstStyle/>
          <a:p>
            <a:pPr algn="ctr"/>
            <a:endParaRPr/>
          </a:p>
        </p:txBody>
      </p:sp>
      <p:sp>
        <p:nvSpPr>
          <p:cNvPr id="5" name="!!grad_bottom39"/>
          <p:cNvSpPr/>
          <p:nvPr/>
        </p:nvSpPr>
        <p:spPr>
          <a:xfrm>
            <a:off x="0" y="4445000"/>
            <a:ext cx="12192000" cy="2413000"/>
          </a:xfrm>
          <a:prstGeom prst="rect">
            <a:avLst/>
          </a:prstGeom>
          <a:gradFill rotWithShape="1">
            <a:gsLst>
              <a:gs pos="0">
                <a:srgbClr val="070B14">
                  <a:alpha val="0"/>
                </a:srgbClr>
              </a:gs>
              <a:gs pos="6170">
                <a:srgbClr val="070B14">
                  <a:alpha val="5930"/>
                </a:srgbClr>
              </a:gs>
              <a:gs pos="12330">
                <a:srgbClr val="070B14">
                  <a:alpha val="20740"/>
                </a:srgbClr>
              </a:gs>
              <a:gs pos="18500">
                <a:srgbClr val="070B14">
                  <a:alpha val="40000"/>
                </a:srgbClr>
              </a:gs>
              <a:gs pos="24670">
                <a:srgbClr val="070B14">
                  <a:alpha val="59260"/>
                </a:srgbClr>
              </a:gs>
              <a:gs pos="30830">
                <a:srgbClr val="070B14">
                  <a:alpha val="74070"/>
                </a:srgbClr>
              </a:gs>
              <a:gs pos="37000">
                <a:srgbClr val="070B14">
                  <a:alpha val="80000"/>
                </a:srgbClr>
              </a:gs>
              <a:gs pos="100000">
                <a:srgbClr val="070B14">
                  <a:alpha val="90000"/>
                </a:srgbClr>
              </a:gs>
            </a:gsLst>
            <a:lin ang="5400000" scaled="0"/>
          </a:gradFill>
          <a:ln>
            <a:noFill/>
          </a:ln>
          <a:effectLst/>
        </p:spPr>
        <p:txBody>
          <a:bodyPr rtlCol="0" anchor="ctr"/>
          <a:lstStyle/>
          <a:p>
            <a:pPr algn="ctr"/>
            <a:endParaRPr/>
          </a:p>
        </p:txBody>
      </p:sp>
      <p:sp>
        <p:nvSpPr>
          <p:cNvPr id="6" name="!!see"/>
          <p:cNvSpPr txBox="1"/>
          <p:nvPr/>
        </p:nvSpPr>
        <p:spPr>
          <a:xfrm>
            <a:off x="609600" y="533400"/>
            <a:ext cx="8382000" cy="1270000"/>
          </a:xfrm>
          <a:prstGeom prst="rect">
            <a:avLst/>
          </a:prstGeom>
          <a:noFill/>
        </p:spPr>
        <p:txBody>
          <a:bodyPr wrap="none" lIns="0" tIns="0" rIns="0" bIns="0" rtlCol="0" anchor="t">
            <a:noAutofit/>
          </a:bodyPr>
          <a:lstStyle/>
          <a:p>
            <a:pPr algn="l">
              <a:lnSpc>
                <a:spcPts val="4800"/>
              </a:lnSpc>
              <a:spcBef>
                <a:spcPts val="0"/>
              </a:spcBef>
              <a:spcAft>
                <a:spcPts val="0"/>
              </a:spcAft>
              <a:buNone/>
            </a:pPr>
            <a:r>
              <a:rPr lang="en-US" sz="4000" b="0" i="0" dirty="0">
                <a:solidFill>
                  <a:srgbClr val="FFFFFF"/>
                </a:solidFill>
                <a:latin typeface="Segoe UI Semibold"/>
                <a:cs typeface="Segoe UI Semibold"/>
              </a:rPr>
              <a:t>Lose fewer nights.</a:t>
            </a:r>
            <a:endParaRPr lang="en-US" sz="4000" dirty="0"/>
          </a:p>
          <a:p>
            <a:pPr algn="l">
              <a:lnSpc>
                <a:spcPts val="4800"/>
              </a:lnSpc>
              <a:spcBef>
                <a:spcPts val="0"/>
              </a:spcBef>
              <a:spcAft>
                <a:spcPts val="0"/>
              </a:spcAft>
              <a:buNone/>
            </a:pPr>
            <a:r>
              <a:rPr lang="en-US" sz="4000" b="0" i="0" dirty="0">
                <a:solidFill>
                  <a:srgbClr val="F2B134"/>
                </a:solidFill>
                <a:latin typeface="Segoe UI Semibold"/>
                <a:cs typeface="Segoe UI Semibold"/>
              </a:rPr>
              <a:t>Make the most of every night.</a:t>
            </a:r>
            <a:endParaRPr lang="en-US" sz="4000" dirty="0"/>
          </a:p>
        </p:txBody>
      </p:sp>
      <p:sp>
        <p:nvSpPr>
          <p:cNvPr id="7" name="!!thanks"/>
          <p:cNvSpPr txBox="1"/>
          <p:nvPr/>
        </p:nvSpPr>
        <p:spPr>
          <a:xfrm>
            <a:off x="609600" y="2133600"/>
            <a:ext cx="5715000" cy="863600"/>
          </a:xfrm>
          <a:prstGeom prst="rect">
            <a:avLst/>
          </a:prstGeom>
          <a:noFill/>
        </p:spPr>
        <p:txBody>
          <a:bodyPr wrap="none" lIns="0" tIns="0" rIns="0" bIns="0" rtlCol="0" anchor="t">
            <a:noAutofit/>
          </a:bodyPr>
          <a:lstStyle/>
          <a:p>
            <a:pPr algn="l">
              <a:lnSpc>
                <a:spcPts val="6700"/>
              </a:lnSpc>
              <a:spcBef>
                <a:spcPts val="0"/>
              </a:spcBef>
              <a:spcAft>
                <a:spcPts val="0"/>
              </a:spcAft>
              <a:buNone/>
            </a:pPr>
            <a:r>
              <a:rPr lang="en-US" sz="5600" b="0" i="0" dirty="0">
                <a:solidFill>
                  <a:srgbClr val="FFFFFF"/>
                </a:solidFill>
                <a:latin typeface="Segoe UI Semibold"/>
                <a:cs typeface="Segoe UI Semibold"/>
              </a:rPr>
              <a:t>Thank you</a:t>
            </a:r>
            <a:endParaRPr lang="en-US" sz="5600" dirty="0"/>
          </a:p>
        </p:txBody>
      </p:sp>
      <p:sp>
        <p:nvSpPr>
          <p:cNvPr id="8" name="!!final"/>
          <p:cNvSpPr txBox="1"/>
          <p:nvPr/>
        </p:nvSpPr>
        <p:spPr>
          <a:xfrm>
            <a:off x="609600" y="4902200"/>
            <a:ext cx="9525000" cy="381000"/>
          </a:xfrm>
          <a:prstGeom prst="rect">
            <a:avLst/>
          </a:prstGeom>
          <a:noFill/>
        </p:spPr>
        <p:txBody>
          <a:bodyPr wrap="none" lIns="0" tIns="0" rIns="0" bIns="0" rtlCol="0" anchor="t">
            <a:noAutofit/>
          </a:bodyPr>
          <a:lstStyle/>
          <a:p>
            <a:pPr algn="l">
              <a:lnSpc>
                <a:spcPts val="2650"/>
              </a:lnSpc>
              <a:spcBef>
                <a:spcPts val="0"/>
              </a:spcBef>
              <a:spcAft>
                <a:spcPts val="0"/>
              </a:spcAft>
              <a:buNone/>
            </a:pPr>
            <a:r>
              <a:rPr lang="en-US" sz="2200" b="0" i="0" dirty="0">
                <a:solidFill>
                  <a:srgbClr val="FFFFFF"/>
                </a:solidFill>
                <a:latin typeface="Segoe UI Semibold"/>
                <a:cs typeface="Segoe UI Semibold"/>
              </a:rPr>
              <a:t>A telescope that also observes itself.</a:t>
            </a:r>
            <a:endParaRPr lang="en-US" sz="2200" dirty="0"/>
          </a:p>
        </p:txBody>
      </p:sp>
      <p:sp>
        <p:nvSpPr>
          <p:cNvPr id="9" name="authors"/>
          <p:cNvSpPr txBox="1"/>
          <p:nvPr/>
        </p:nvSpPr>
        <p:spPr>
          <a:xfrm>
            <a:off x="609600" y="5461000"/>
            <a:ext cx="10972800" cy="482600"/>
          </a:xfrm>
          <a:prstGeom prst="rect">
            <a:avLst/>
          </a:prstGeom>
          <a:noFill/>
        </p:spPr>
        <p:txBody>
          <a:bodyPr wrap="none" lIns="0" tIns="0" rIns="0" bIns="0" rtlCol="0" anchor="t">
            <a:noAutofit/>
          </a:bodyPr>
          <a:lstStyle/>
          <a:p>
            <a:pPr algn="l">
              <a:lnSpc>
                <a:spcPts val="1700"/>
              </a:lnSpc>
              <a:spcBef>
                <a:spcPts val="0"/>
              </a:spcBef>
              <a:spcAft>
                <a:spcPts val="0"/>
              </a:spcAft>
              <a:buNone/>
            </a:pPr>
            <a:r>
              <a:rPr lang="en-US" sz="1400" b="0" i="0" dirty="0">
                <a:solidFill>
                  <a:srgbClr val="EDEFF2"/>
                </a:solidFill>
                <a:effectLst>
                  <a:outerShdw blurRad="50800" algn="ctr" rotWithShape="0">
                    <a:srgbClr val="070B14">
                      <a:alpha val="80000"/>
                    </a:srgbClr>
                  </a:outerShdw>
                </a:effectLst>
                <a:latin typeface="Segoe UI"/>
                <a:cs typeface="Segoe UI"/>
              </a:rPr>
              <a:t>Sebastián Fernández-García · Luis Alberto Rodríguez-García · Romano L. M. Corradi · Josué Toledo-Castro</a:t>
            </a:r>
            <a:endParaRPr lang="en-US" sz="1400" dirty="0"/>
          </a:p>
          <a:p>
            <a:pPr algn="l">
              <a:lnSpc>
                <a:spcPts val="1700"/>
              </a:lnSpc>
              <a:spcBef>
                <a:spcPts val="0"/>
              </a:spcBef>
              <a:spcAft>
                <a:spcPts val="0"/>
              </a:spcAft>
              <a:buNone/>
            </a:pPr>
            <a:r>
              <a:rPr lang="en-US" sz="1400" b="0" i="0" dirty="0">
                <a:solidFill>
                  <a:srgbClr val="EDEFF2"/>
                </a:solidFill>
                <a:effectLst>
                  <a:outerShdw blurRad="50800" algn="ctr" rotWithShape="0">
                    <a:srgbClr val="070B14">
                      <a:alpha val="80000"/>
                    </a:srgbClr>
                  </a:outerShdw>
                </a:effectLst>
                <a:latin typeface="Segoe UI"/>
                <a:cs typeface="Segoe UI"/>
              </a:rPr>
              <a:t>Manuel Huertas-López · Raúl Domínguez-Domínguez · Henry Brito-Martín · Ismael Álvarez-Candelario · ULPGC · GRANTECAN</a:t>
            </a:r>
            <a:endParaRPr lang="en-US" sz="1400" dirty="0"/>
          </a:p>
        </p:txBody>
      </p:sp>
      <p:sp>
        <p:nvSpPr>
          <p:cNvPr id="10" name="contact"/>
          <p:cNvSpPr txBox="1"/>
          <p:nvPr/>
        </p:nvSpPr>
        <p:spPr>
          <a:xfrm>
            <a:off x="609600" y="6032500"/>
            <a:ext cx="6985000" cy="228600"/>
          </a:xfrm>
          <a:prstGeom prst="rect">
            <a:avLst/>
          </a:prstGeom>
          <a:noFill/>
        </p:spPr>
        <p:txBody>
          <a:bodyPr wrap="none" lIns="0" tIns="0" rIns="0" bIns="0" rtlCol="0" anchor="t">
            <a:noAutofit/>
          </a:bodyPr>
          <a:lstStyle/>
          <a:p>
            <a:pPr algn="l">
              <a:lnSpc>
                <a:spcPts val="1550"/>
              </a:lnSpc>
              <a:spcBef>
                <a:spcPts val="0"/>
              </a:spcBef>
              <a:spcAft>
                <a:spcPts val="0"/>
              </a:spcAft>
              <a:buNone/>
            </a:pPr>
            <a:r>
              <a:rPr lang="en-US" sz="1300" b="0" i="0" dirty="0">
                <a:solidFill>
                  <a:srgbClr val="EDEFF2"/>
                </a:solidFill>
                <a:effectLst>
                  <a:outerShdw blurRad="50800" algn="ctr" rotWithShape="0">
                    <a:srgbClr val="070B14">
                      <a:alpha val="80000"/>
                    </a:srgbClr>
                  </a:outerShdw>
                </a:effectLst>
                <a:latin typeface="Segoe UI"/>
                <a:cs typeface="Segoe UI"/>
              </a:rPr>
              <a:t>Contact: gtc-ia@gtc.iac.es · sebastian.fernandez@gtc.iac.es</a:t>
            </a:r>
            <a:endParaRPr lang="en-US" sz="1300" dirty="0"/>
          </a:p>
        </p:txBody>
      </p:sp>
      <p:sp>
        <p:nvSpPr>
          <p:cNvPr id="11" name="qr_margin"/>
          <p:cNvSpPr/>
          <p:nvPr/>
        </p:nvSpPr>
        <p:spPr>
          <a:xfrm>
            <a:off x="9042400" y="508000"/>
            <a:ext cx="2489200" cy="2489200"/>
          </a:xfrm>
          <a:prstGeom prst="roundRect">
            <a:avLst>
              <a:gd name="adj" fmla="val 2551"/>
            </a:avLst>
          </a:prstGeom>
          <a:solidFill>
            <a:srgbClr val="FFFFFF"/>
          </a:solidFill>
          <a:ln>
            <a:noFill/>
          </a:ln>
          <a:effectLst/>
        </p:spPr>
        <p:txBody>
          <a:bodyPr rtlCol="0" anchor="ctr"/>
          <a:lstStyle/>
          <a:p>
            <a:pPr algn="ctr"/>
            <a:endParaRPr/>
          </a:p>
        </p:txBody>
      </p:sp>
      <p:pic>
        <p:nvPicPr>
          <p:cNvPr id="12" name="qr" descr="QR code: e-mail gtc-ia@gtc.iac.es"/>
          <p:cNvPicPr>
            <a:picLocks noChangeAspect="1"/>
          </p:cNvPicPr>
          <p:nvPr/>
        </p:nvPicPr>
        <p:blipFill>
          <a:blip r:embed="rId4"/>
          <a:stretch>
            <a:fillRect/>
          </a:stretch>
        </p:blipFill>
        <p:spPr>
          <a:xfrm>
            <a:off x="9144000" y="609600"/>
            <a:ext cx="2286000" cy="2286000"/>
          </a:xfrm>
          <a:prstGeom prst="rect">
            <a:avLst/>
          </a:prstGeom>
        </p:spPr>
      </p:pic>
      <p:sp>
        <p:nvSpPr>
          <p:cNvPr id="13" name="qr_cap"/>
          <p:cNvSpPr txBox="1"/>
          <p:nvPr/>
        </p:nvSpPr>
        <p:spPr>
          <a:xfrm>
            <a:off x="9042400" y="3073400"/>
            <a:ext cx="2489200" cy="228600"/>
          </a:xfrm>
          <a:prstGeom prst="rect">
            <a:avLst/>
          </a:prstGeom>
          <a:noFill/>
        </p:spPr>
        <p:txBody>
          <a:bodyPr wrap="none" lIns="0" tIns="0" rIns="0" bIns="0" rtlCol="0" anchor="t">
            <a:noAutofit/>
          </a:bodyPr>
          <a:lstStyle/>
          <a:p>
            <a:pPr algn="ctr">
              <a:lnSpc>
                <a:spcPts val="1700"/>
              </a:lnSpc>
              <a:spcBef>
                <a:spcPts val="0"/>
              </a:spcBef>
              <a:spcAft>
                <a:spcPts val="0"/>
              </a:spcAft>
              <a:buNone/>
            </a:pPr>
            <a:r>
              <a:rPr lang="en-US" sz="1400" b="0" i="0" dirty="0">
                <a:solidFill>
                  <a:srgbClr val="EDEFF2"/>
                </a:solidFill>
                <a:effectLst>
                  <a:outerShdw blurRad="50800" algn="ctr" rotWithShape="0">
                    <a:srgbClr val="070B14">
                      <a:alpha val="80000"/>
                    </a:srgbClr>
                  </a:outerShdw>
                </a:effectLst>
                <a:latin typeface="Segoe UI"/>
                <a:cs typeface="Segoe UI"/>
              </a:rPr>
              <a:t>Scan to e-mail us</a:t>
            </a:r>
            <a:endParaRPr lang="en-US" sz="1400" dirty="0"/>
          </a:p>
        </p:txBody>
      </p:sp>
      <p:sp>
        <p:nvSpPr>
          <p:cNvPr id="14" name="credits"/>
          <p:cNvSpPr txBox="1"/>
          <p:nvPr/>
        </p:nvSpPr>
        <p:spPr>
          <a:xfrm>
            <a:off x="609600" y="6350000"/>
            <a:ext cx="8890000" cy="203200"/>
          </a:xfrm>
          <a:prstGeom prst="rect">
            <a:avLst/>
          </a:prstGeom>
          <a:noFill/>
        </p:spPr>
        <p:txBody>
          <a:bodyPr wrap="none" lIns="0" tIns="0" rIns="0" bIns="0" rtlCol="0" anchor="t">
            <a:noAutofit/>
          </a:bodyPr>
          <a:lstStyle/>
          <a:p>
            <a:pPr algn="l">
              <a:lnSpc>
                <a:spcPts val="1450"/>
              </a:lnSpc>
              <a:spcBef>
                <a:spcPts val="0"/>
              </a:spcBef>
              <a:spcAft>
                <a:spcPts val="0"/>
              </a:spcAft>
              <a:buNone/>
            </a:pPr>
            <a:r>
              <a:rPr lang="en-US" sz="1200" b="0" i="0" dirty="0">
                <a:solidFill>
                  <a:srgbClr val="EDEFF2"/>
                </a:solidFill>
                <a:effectLst>
                  <a:outerShdw blurRad="50800" algn="ctr" rotWithShape="0">
                    <a:srgbClr val="070B14">
                      <a:alpha val="80000"/>
                    </a:srgbClr>
                  </a:outerShdw>
                </a:effectLst>
                <a:latin typeface="Segoe UI"/>
                <a:cs typeface="Segoe UI"/>
              </a:rPr>
              <a:t>Photo: GRANTECAN</a:t>
            </a:r>
            <a:endParaRPr lang="en-US" sz="1200" dirty="0"/>
          </a:p>
        </p:txBody>
      </p:sp>
      <p:sp>
        <p:nvSpPr>
          <p:cNvPr id="15" name="end_g1"/>
          <p:cNvSpPr/>
          <p:nvPr/>
        </p:nvSpPr>
        <p:spPr>
          <a:xfrm>
            <a:off x="609661" y="4470400"/>
            <a:ext cx="164978" cy="190500"/>
          </a:xfrm>
          <a:custGeom>
            <a:avLst/>
            <a:gdLst/>
            <a:ahLst/>
            <a:cxnLst/>
            <a:rect l="0" t="0" r="r" b="b"/>
            <a:pathLst>
              <a:path w="164978" h="190500">
                <a:moveTo>
                  <a:pt x="82489" y="0"/>
                </a:moveTo>
                <a:lnTo>
                  <a:pt x="164978" y="47625"/>
                </a:lnTo>
                <a:lnTo>
                  <a:pt x="164978" y="142875"/>
                </a:lnTo>
                <a:lnTo>
                  <a:pt x="82489" y="190500"/>
                </a:lnTo>
                <a:lnTo>
                  <a:pt x="0" y="142875"/>
                </a:lnTo>
                <a:lnTo>
                  <a:pt x="0" y="47625"/>
                </a:lnTo>
                <a:close/>
              </a:path>
            </a:pathLst>
          </a:custGeom>
          <a:solidFill>
            <a:srgbClr val="5CCBF0"/>
          </a:solidFill>
          <a:ln>
            <a:noFill/>
          </a:ln>
          <a:effectLst/>
        </p:spPr>
        <p:txBody>
          <a:bodyPr rtlCol="0" anchor="ctr"/>
          <a:lstStyle/>
          <a:p>
            <a:pPr algn="ctr"/>
          </a:p>
        </p:txBody>
      </p:sp>
      <p:sp>
        <p:nvSpPr>
          <p:cNvPr id="16" name="end_v1"/>
          <p:cNvSpPr txBox="1"/>
          <p:nvPr/>
        </p:nvSpPr>
        <p:spPr>
          <a:xfrm>
            <a:off x="850900" y="4445000"/>
            <a:ext cx="837113" cy="2413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cap="all" spc="96">
                <a:solidFill>
                  <a:srgbClr val="FFFFFF"/>
                </a:solidFill>
                <a:latin typeface="Segoe UI Semibold"/>
                <a:cs typeface="Segoe UI Semibold"/>
              </a:rPr>
              <a:t>DESCRIBE</a:t>
            </a:r>
            <a:endParaRPr lang="en-US" sz="1200" dirty="0"/>
          </a:p>
        </p:txBody>
      </p:sp>
      <p:sp>
        <p:nvSpPr>
          <p:cNvPr id="17" name="end_g2"/>
          <p:cNvSpPr/>
          <p:nvPr/>
        </p:nvSpPr>
        <p:spPr>
          <a:xfrm>
            <a:off x="1980174" y="4470400"/>
            <a:ext cx="164978" cy="190500"/>
          </a:xfrm>
          <a:custGeom>
            <a:avLst/>
            <a:gdLst/>
            <a:ahLst/>
            <a:cxnLst/>
            <a:rect l="0" t="0" r="r" b="b"/>
            <a:pathLst>
              <a:path w="164978" h="190500" fill="none">
                <a:moveTo>
                  <a:pt x="82489" y="0"/>
                </a:moveTo>
                <a:lnTo>
                  <a:pt x="164978" y="47625"/>
                </a:lnTo>
                <a:lnTo>
                  <a:pt x="164978" y="142875"/>
                </a:lnTo>
                <a:lnTo>
                  <a:pt x="82489" y="190500"/>
                </a:lnTo>
                <a:lnTo>
                  <a:pt x="0" y="142875"/>
                </a:lnTo>
                <a:lnTo>
                  <a:pt x="0" y="47625"/>
                </a:lnTo>
                <a:close/>
              </a:path>
              <a:path w="164978" h="190500" stroke="0">
                <a:moveTo>
                  <a:pt x="0" y="95250"/>
                </a:moveTo>
                <a:lnTo>
                  <a:pt x="164978" y="95250"/>
                </a:lnTo>
                <a:lnTo>
                  <a:pt x="164978" y="142875"/>
                </a:lnTo>
                <a:lnTo>
                  <a:pt x="82489" y="190500"/>
                </a:lnTo>
                <a:lnTo>
                  <a:pt x="0" y="142875"/>
                </a:lnTo>
                <a:close/>
              </a:path>
            </a:pathLst>
          </a:custGeom>
          <a:solidFill>
            <a:srgbClr val="5CCBF0"/>
          </a:solidFill>
          <a:ln w="15875" cap="rnd">
            <a:solidFill>
              <a:srgbClr val="5CCBF0"/>
            </a:solidFill>
            <a:round/>
          </a:ln>
          <a:effectLst/>
        </p:spPr>
        <p:txBody>
          <a:bodyPr rtlCol="0" anchor="ctr"/>
          <a:lstStyle/>
          <a:p>
            <a:pPr algn="ctr"/>
          </a:p>
        </p:txBody>
      </p:sp>
      <p:sp>
        <p:nvSpPr>
          <p:cNvPr id="18" name="end_v2"/>
          <p:cNvSpPr txBox="1"/>
          <p:nvPr/>
        </p:nvSpPr>
        <p:spPr>
          <a:xfrm>
            <a:off x="2221413" y="4445000"/>
            <a:ext cx="754971" cy="2413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cap="all" spc="96">
                <a:solidFill>
                  <a:srgbClr val="FFFFFF"/>
                </a:solidFill>
                <a:latin typeface="Segoe UI Semibold"/>
                <a:cs typeface="Segoe UI Semibold"/>
              </a:rPr>
              <a:t>EXPLAIN</a:t>
            </a:r>
            <a:endParaRPr lang="en-US" sz="1200" dirty="0"/>
          </a:p>
        </p:txBody>
      </p:sp>
      <p:sp>
        <p:nvSpPr>
          <p:cNvPr id="19" name="end_g3"/>
          <p:cNvSpPr/>
          <p:nvPr/>
        </p:nvSpPr>
        <p:spPr>
          <a:xfrm>
            <a:off x="3268545" y="4470400"/>
            <a:ext cx="164978" cy="190500"/>
          </a:xfrm>
          <a:custGeom>
            <a:avLst/>
            <a:gdLst/>
            <a:ahLst/>
            <a:cxnLst/>
            <a:rect l="0" t="0" r="r" b="b"/>
            <a:pathLst>
              <a:path w="164978" h="190500" fill="none">
                <a:moveTo>
                  <a:pt x="82489" y="0"/>
                </a:moveTo>
                <a:lnTo>
                  <a:pt x="164978" y="47625"/>
                </a:lnTo>
                <a:lnTo>
                  <a:pt x="164978" y="142875"/>
                </a:lnTo>
                <a:lnTo>
                  <a:pt x="82489" y="190500"/>
                </a:lnTo>
                <a:lnTo>
                  <a:pt x="0" y="142875"/>
                </a:lnTo>
                <a:lnTo>
                  <a:pt x="0" y="47625"/>
                </a:lnTo>
                <a:close/>
              </a:path>
            </a:pathLst>
          </a:custGeom>
          <a:noFill/>
          <a:ln w="15875" cap="rnd">
            <a:solidFill>
              <a:srgbClr val="F2B134"/>
            </a:solidFill>
            <a:custDash>
              <a:ds d="240000" sp="160000"/>
            </a:custDash>
            <a:round/>
          </a:ln>
          <a:effectLst/>
        </p:spPr>
        <p:txBody>
          <a:bodyPr rtlCol="0" anchor="ctr"/>
          <a:lstStyle/>
          <a:p>
            <a:pPr algn="ctr"/>
          </a:p>
        </p:txBody>
      </p:sp>
      <p:sp>
        <p:nvSpPr>
          <p:cNvPr id="20" name="end_v3"/>
          <p:cNvSpPr txBox="1"/>
          <p:nvPr/>
        </p:nvSpPr>
        <p:spPr>
          <a:xfrm>
            <a:off x="3509784" y="4445000"/>
            <a:ext cx="1141801" cy="2413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cap="all" spc="96">
                <a:solidFill>
                  <a:srgbClr val="FFFFFF"/>
                </a:solidFill>
                <a:latin typeface="Segoe UI Semibold"/>
                <a:cs typeface="Segoe UI Semibold"/>
              </a:rPr>
              <a:t>RECOMMEND</a:t>
            </a:r>
            <a:endParaRPr lang="en-US" sz="1200" dirty="0"/>
          </a:p>
        </p:txBody>
      </p:sp>
      <p:sp>
        <p:nvSpPr>
          <p:cNvPr id="21" name="end_g4"/>
          <p:cNvSpPr/>
          <p:nvPr/>
        </p:nvSpPr>
        <p:spPr>
          <a:xfrm>
            <a:off x="4943746" y="4470400"/>
            <a:ext cx="164978" cy="190500"/>
          </a:xfrm>
          <a:custGeom>
            <a:avLst/>
            <a:gdLst/>
            <a:ahLst/>
            <a:cxnLst/>
            <a:rect l="0" t="0" r="r" b="b"/>
            <a:pathLst>
              <a:path w="164978" h="190500" fill="none">
                <a:moveTo>
                  <a:pt x="82489" y="0"/>
                </a:moveTo>
                <a:lnTo>
                  <a:pt x="164978" y="47625"/>
                </a:lnTo>
                <a:lnTo>
                  <a:pt x="164978" y="142875"/>
                </a:lnTo>
                <a:lnTo>
                  <a:pt x="82489" y="190500"/>
                </a:lnTo>
                <a:lnTo>
                  <a:pt x="0" y="142875"/>
                </a:lnTo>
                <a:lnTo>
                  <a:pt x="0" y="47625"/>
                </a:lnTo>
                <a:close/>
              </a:path>
            </a:pathLst>
          </a:custGeom>
          <a:noFill/>
          <a:ln w="15875" cap="rnd">
            <a:solidFill>
              <a:srgbClr val="F2B134"/>
            </a:solidFill>
            <a:custDash>
              <a:ds d="240000" sp="160000"/>
            </a:custDash>
            <a:round/>
          </a:ln>
          <a:effectLst/>
        </p:spPr>
        <p:txBody>
          <a:bodyPr rtlCol="0" anchor="ctr"/>
          <a:lstStyle/>
          <a:p>
            <a:pPr algn="ctr"/>
          </a:p>
        </p:txBody>
      </p:sp>
      <p:sp>
        <p:nvSpPr>
          <p:cNvPr id="22" name="end_v4"/>
          <p:cNvSpPr txBox="1"/>
          <p:nvPr/>
        </p:nvSpPr>
        <p:spPr>
          <a:xfrm>
            <a:off x="5184985" y="4445000"/>
            <a:ext cx="767473" cy="241300"/>
          </a:xfrm>
          <a:prstGeom prst="rect">
            <a:avLst/>
          </a:prstGeom>
          <a:noFill/>
        </p:spPr>
        <p:txBody>
          <a:bodyPr wrap="none" lIns="0" tIns="0" rIns="0" bIns="0" anchor="ctr" rtlCol="0">
            <a:noAutofit/>
          </a:bodyPr>
          <a:lstStyle/>
          <a:p>
            <a:pPr algn="l">
              <a:lnSpc>
                <a:spcPts val="1450"/>
              </a:lnSpc>
              <a:spcBef>
                <a:spcPts val="0"/>
              </a:spcBef>
              <a:spcAft>
                <a:spcPts val="0"/>
              </a:spcAft>
              <a:buNone/>
            </a:pPr>
            <a:r>
              <a:rPr lang="en-US" sz="1200" b="0" i="0" dirty="0" cap="all" spc="96">
                <a:solidFill>
                  <a:srgbClr val="FFFFFF"/>
                </a:solidFill>
                <a:latin typeface="Segoe UI Semibold"/>
                <a:cs typeface="Segoe UI Semibold"/>
              </a:rPr>
              <a:t>EXECUTE</a:t>
            </a:r>
            <a:endParaRPr lang="en-US" sz="1200" dirty="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spd="slow" p14:dur="2000">
        <p159:morph option="byObject"/>
      </p:transition>
    </mc:Choice>
    <mc:Fallback>
      <p:transition spd="slow">
        <p:fade/>
      </p:transition>
    </mc:Fallback>
  </mc:AlternateContent>
</p:sld>
</file>

<file path=ppt/theme/theme1.xml><?xml version="1.0" encoding="utf-8"?>
<a:theme xmlns:a="http://schemas.openxmlformats.org/drawingml/2006/main" name="GTC IBERGRID 2026">
  <a:themeElements>
    <a:clrScheme name="GTC IBERGRID 2026">
      <a:dk1>
        <a:srgbClr val="070B14"/>
      </a:dk1>
      <a:lt1>
        <a:srgbClr val="EDEFF2"/>
      </a:lt1>
      <a:dk2>
        <a:srgbClr val="0E1726"/>
      </a:dk2>
      <a:lt2>
        <a:srgbClr val="8FA3B8"/>
      </a:lt2>
      <a:accent1>
        <a:srgbClr val="5CCBF0"/>
      </a:accent1>
      <a:accent2>
        <a:srgbClr val="F2B134"/>
      </a:accent2>
      <a:accent3>
        <a:srgbClr val="2C6E8C"/>
      </a:accent3>
      <a:accent4>
        <a:srgbClr val="8FA3B8"/>
      </a:accent4>
      <a:accent5>
        <a:srgbClr val="FFFFFF"/>
      </a:accent5>
      <a:accent6>
        <a:srgbClr val="1E3349"/>
      </a:accent6>
      <a:hlink>
        <a:srgbClr val="5CCBF0"/>
      </a:hlink>
      <a:folHlink>
        <a:srgbClr val="F2B134"/>
      </a:folHlink>
    </a:clrScheme>
    <a:fontScheme name="GTC IBERGRID 2026">
      <a:majorFont>
        <a:latin typeface="Segoe UI Semi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TC IBERGRID 2026">
  <a:themeElements>
    <a:clrScheme name="GTC IBERGRID 2026">
      <a:dk1>
        <a:srgbClr val="070B14"/>
      </a:dk1>
      <a:lt1>
        <a:srgbClr val="EDEFF2"/>
      </a:lt1>
      <a:dk2>
        <a:srgbClr val="0E1726"/>
      </a:dk2>
      <a:lt2>
        <a:srgbClr val="8FA3B8"/>
      </a:lt2>
      <a:accent1>
        <a:srgbClr val="5CCBF0"/>
      </a:accent1>
      <a:accent2>
        <a:srgbClr val="F2B134"/>
      </a:accent2>
      <a:accent3>
        <a:srgbClr val="2C6E8C"/>
      </a:accent3>
      <a:accent4>
        <a:srgbClr val="8FA3B8"/>
      </a:accent4>
      <a:accent5>
        <a:srgbClr val="FFFFFF"/>
      </a:accent5>
      <a:accent6>
        <a:srgbClr val="1E3349"/>
      </a:accent6>
      <a:hlink>
        <a:srgbClr val="5CCBF0"/>
      </a:hlink>
      <a:folHlink>
        <a:srgbClr val="F2B134"/>
      </a:folHlink>
    </a:clrScheme>
    <a:fontScheme name="GTC IBERGRID 2026">
      <a:majorFont>
        <a:latin typeface="Segoe UI Semibold"/>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digital shadow to cognitive digital twin: AI assisted operations at Gran Telescopio Canarias</dc:title>
  <dc:subject>IBERGRID 2026 · Santiago de Compostela</dc:subject>
  <dc:creator>Sebastián Fernández-García</dc:creator>
  <cp:keywords>digital twin; GTC; GRANTECAN; IBERGRID</cp:keywords>
  <dc:description>IBERGRID 2026 talk, GRANTECAN, V10</dc:description>
  <cp:lastModifiedBy>Sebastián Fernández-García</cp:lastModifiedBy>
  <cp:revision>1</cp:revision>
  <dcterms:created xsi:type="dcterms:W3CDTF">2013-01-27T09:14:16Z</dcterms:created>
  <dcterms:modified xsi:type="dcterms:W3CDTF">2013-01-27T09:15:58Z</dcterms:modified>
  <cp:category/>
</cp:coreProperties>
</file>